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7" r:id="rId1"/>
  </p:sldMasterIdLst>
  <p:notesMasterIdLst>
    <p:notesMasterId r:id="rId123"/>
  </p:notesMasterIdLst>
  <p:handoutMasterIdLst>
    <p:handoutMasterId r:id="rId124"/>
  </p:handoutMasterIdLst>
  <p:sldIdLst>
    <p:sldId id="446" r:id="rId2"/>
    <p:sldId id="984" r:id="rId3"/>
    <p:sldId id="1302" r:id="rId4"/>
    <p:sldId id="1333" r:id="rId5"/>
    <p:sldId id="1334" r:id="rId6"/>
    <p:sldId id="1335" r:id="rId7"/>
    <p:sldId id="1303" r:id="rId8"/>
    <p:sldId id="1336" r:id="rId9"/>
    <p:sldId id="1337" r:id="rId10"/>
    <p:sldId id="1338" r:id="rId11"/>
    <p:sldId id="1339" r:id="rId12"/>
    <p:sldId id="1304" r:id="rId13"/>
    <p:sldId id="1340" r:id="rId14"/>
    <p:sldId id="1305" r:id="rId15"/>
    <p:sldId id="1306" r:id="rId16"/>
    <p:sldId id="1307" r:id="rId17"/>
    <p:sldId id="1341" r:id="rId18"/>
    <p:sldId id="1342" r:id="rId19"/>
    <p:sldId id="1344" r:id="rId20"/>
    <p:sldId id="1343" r:id="rId21"/>
    <p:sldId id="1346" r:id="rId22"/>
    <p:sldId id="1365" r:id="rId23"/>
    <p:sldId id="1308" r:id="rId24"/>
    <p:sldId id="1347" r:id="rId25"/>
    <p:sldId id="1348" r:id="rId26"/>
    <p:sldId id="1309" r:id="rId27"/>
    <p:sldId id="1349" r:id="rId28"/>
    <p:sldId id="1350" r:id="rId29"/>
    <p:sldId id="1351" r:id="rId30"/>
    <p:sldId id="1311" r:id="rId31"/>
    <p:sldId id="1353" r:id="rId32"/>
    <p:sldId id="1352" r:id="rId33"/>
    <p:sldId id="1354" r:id="rId34"/>
    <p:sldId id="1355" r:id="rId35"/>
    <p:sldId id="1359" r:id="rId36"/>
    <p:sldId id="1356" r:id="rId37"/>
    <p:sldId id="1357" r:id="rId38"/>
    <p:sldId id="1358" r:id="rId39"/>
    <p:sldId id="1360" r:id="rId40"/>
    <p:sldId id="1361" r:id="rId41"/>
    <p:sldId id="1362" r:id="rId42"/>
    <p:sldId id="1363" r:id="rId43"/>
    <p:sldId id="1364" r:id="rId44"/>
    <p:sldId id="1313" r:id="rId45"/>
    <p:sldId id="1366" r:id="rId46"/>
    <p:sldId id="1368" r:id="rId47"/>
    <p:sldId id="1314" r:id="rId48"/>
    <p:sldId id="1369" r:id="rId49"/>
    <p:sldId id="1367" r:id="rId50"/>
    <p:sldId id="1371" r:id="rId51"/>
    <p:sldId id="1317" r:id="rId52"/>
    <p:sldId id="1372" r:id="rId53"/>
    <p:sldId id="1373" r:id="rId54"/>
    <p:sldId id="1378" r:id="rId55"/>
    <p:sldId id="1379" r:id="rId56"/>
    <p:sldId id="1380" r:id="rId57"/>
    <p:sldId id="1389" r:id="rId58"/>
    <p:sldId id="1390" r:id="rId59"/>
    <p:sldId id="1391" r:id="rId60"/>
    <p:sldId id="1392" r:id="rId61"/>
    <p:sldId id="1394" r:id="rId62"/>
    <p:sldId id="1393" r:id="rId63"/>
    <p:sldId id="1395" r:id="rId64"/>
    <p:sldId id="1316" r:id="rId65"/>
    <p:sldId id="1397" r:id="rId66"/>
    <p:sldId id="1318" r:id="rId67"/>
    <p:sldId id="1398" r:id="rId68"/>
    <p:sldId id="1401" r:id="rId69"/>
    <p:sldId id="1400" r:id="rId70"/>
    <p:sldId id="1410" r:id="rId71"/>
    <p:sldId id="1409" r:id="rId72"/>
    <p:sldId id="1405" r:id="rId73"/>
    <p:sldId id="1406" r:id="rId74"/>
    <p:sldId id="1407" r:id="rId75"/>
    <p:sldId id="1403" r:id="rId76"/>
    <p:sldId id="1412" r:id="rId77"/>
    <p:sldId id="1413" r:id="rId78"/>
    <p:sldId id="1414" r:id="rId79"/>
    <p:sldId id="1415" r:id="rId80"/>
    <p:sldId id="1417" r:id="rId81"/>
    <p:sldId id="1418" r:id="rId82"/>
    <p:sldId id="1320" r:id="rId83"/>
    <p:sldId id="1321" r:id="rId84"/>
    <p:sldId id="1421" r:id="rId85"/>
    <p:sldId id="1422" r:id="rId86"/>
    <p:sldId id="1423" r:id="rId87"/>
    <p:sldId id="1424" r:id="rId88"/>
    <p:sldId id="1425" r:id="rId89"/>
    <p:sldId id="1426" r:id="rId90"/>
    <p:sldId id="1322" r:id="rId91"/>
    <p:sldId id="1323" r:id="rId92"/>
    <p:sldId id="1324" r:id="rId93"/>
    <p:sldId id="1325" r:id="rId94"/>
    <p:sldId id="1427" r:id="rId95"/>
    <p:sldId id="1428" r:id="rId96"/>
    <p:sldId id="1326" r:id="rId97"/>
    <p:sldId id="1429" r:id="rId98"/>
    <p:sldId id="1430" r:id="rId99"/>
    <p:sldId id="1431" r:id="rId100"/>
    <p:sldId id="1432" r:id="rId101"/>
    <p:sldId id="1433" r:id="rId102"/>
    <p:sldId id="1434" r:id="rId103"/>
    <p:sldId id="1327" r:id="rId104"/>
    <p:sldId id="1328" r:id="rId105"/>
    <p:sldId id="1329" r:id="rId106"/>
    <p:sldId id="1330" r:id="rId107"/>
    <p:sldId id="1435" r:id="rId108"/>
    <p:sldId id="1331" r:id="rId109"/>
    <p:sldId id="1436" r:id="rId110"/>
    <p:sldId id="1437" r:id="rId111"/>
    <p:sldId id="1438" r:id="rId112"/>
    <p:sldId id="1439" r:id="rId113"/>
    <p:sldId id="1440" r:id="rId114"/>
    <p:sldId id="1441" r:id="rId115"/>
    <p:sldId id="1442" r:id="rId116"/>
    <p:sldId id="1332" r:id="rId117"/>
    <p:sldId id="1446" r:id="rId118"/>
    <p:sldId id="1443" r:id="rId119"/>
    <p:sldId id="1444" r:id="rId120"/>
    <p:sldId id="1445" r:id="rId121"/>
    <p:sldId id="1447" r:id="rId122"/>
  </p:sldIdLst>
  <p:sldSz cx="9144000" cy="6858000" type="screen4x3"/>
  <p:notesSz cx="7099300" cy="10234613"/>
  <p:defaultTextStyle>
    <a:defPPr>
      <a:defRPr lang="zh-CN"/>
    </a:defPPr>
    <a:lvl1pPr algn="l" rtl="0" eaLnBrk="0" fontAlgn="base" hangingPunct="0">
      <a:spcBef>
        <a:spcPct val="0"/>
      </a:spcBef>
      <a:spcAft>
        <a:spcPct val="0"/>
      </a:spcAft>
      <a:defRPr sz="4000"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sz="4000"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sz="4000"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sz="4000"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sz="4000"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sz="4000"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sz="4000"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sz="4000"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sz="4000" kern="1200">
        <a:solidFill>
          <a:schemeClr val="tx1"/>
        </a:solidFill>
        <a:latin typeface="Tahoma" panose="020B060403050404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B3FFB3"/>
    <a:srgbClr val="FF8A15"/>
    <a:srgbClr val="5FAF23"/>
    <a:srgbClr val="FFCC66"/>
    <a:srgbClr val="FFCCCC"/>
    <a:srgbClr val="41B42A"/>
    <a:srgbClr val="6767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1" autoAdjust="0"/>
    <p:restoredTop sz="91638" autoAdjust="0"/>
  </p:normalViewPr>
  <p:slideViewPr>
    <p:cSldViewPr>
      <p:cViewPr varScale="1">
        <p:scale>
          <a:sx n="85" d="100"/>
          <a:sy n="85" d="100"/>
        </p:scale>
        <p:origin x="158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33" d="100"/>
        <a:sy n="33" d="100"/>
      </p:scale>
      <p:origin x="0" y="1142"/>
    </p:cViewPr>
  </p:sorterViewPr>
  <p:notesViewPr>
    <p:cSldViewPr>
      <p:cViewPr varScale="1">
        <p:scale>
          <a:sx n="60" d="100"/>
          <a:sy n="60" d="100"/>
        </p:scale>
        <p:origin x="-3230" y="-86"/>
      </p:cViewPr>
      <p:guideLst>
        <p:guide orient="horz" pos="3224"/>
        <p:guide pos="2235"/>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handoutMaster" Target="handoutMasters/handout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6FF635-A4E8-4782-8C2E-EDD1B6EA626D}" type="doc">
      <dgm:prSet loTypeId="urn:microsoft.com/office/officeart/2005/8/layout/list1" loCatId="list" qsTypeId="urn:microsoft.com/office/officeart/2005/8/quickstyle/simple5" qsCatId="simple" csTypeId="urn:microsoft.com/office/officeart/2005/8/colors/colorful5" csCatId="colorful" phldr="1"/>
      <dgm:spPr/>
      <dgm:t>
        <a:bodyPr/>
        <a:lstStyle/>
        <a:p>
          <a:endParaRPr lang="zh-CN" altLang="en-US"/>
        </a:p>
      </dgm:t>
    </dgm:pt>
    <dgm:pt modelId="{5896450D-CD60-41F8-A9A7-EB4EF83FA2A1}">
      <dgm:prSet phldrT="[文本]" custT="1"/>
      <dgm:spPr/>
      <dgm:t>
        <a:bodyPr/>
        <a:lstStyle/>
        <a:p>
          <a:r>
            <a:rPr lang="zh-CN" altLang="en-US" sz="2400" dirty="0" smtClean="0">
              <a:solidFill>
                <a:srgbClr val="0033CC"/>
              </a:solidFill>
              <a:latin typeface="+mn-lt"/>
              <a:ea typeface="+mj-ea"/>
            </a:rPr>
            <a:t>重构能力</a:t>
          </a:r>
          <a:r>
            <a:rPr lang="zh-CN" altLang="en-US" sz="1800" dirty="0" smtClean="0">
              <a:solidFill>
                <a:srgbClr val="0033CC"/>
              </a:solidFill>
              <a:latin typeface="+mn-lt"/>
              <a:ea typeface="+mj-ea"/>
            </a:rPr>
            <a:t>（</a:t>
          </a:r>
          <a:r>
            <a:rPr lang="en-US" altLang="zh-CN" sz="1800" dirty="0" err="1" smtClean="0">
              <a:solidFill>
                <a:srgbClr val="0033CC"/>
              </a:solidFill>
              <a:latin typeface="+mn-lt"/>
              <a:ea typeface="+mj-ea"/>
            </a:rPr>
            <a:t>Reconfigurability</a:t>
          </a:r>
          <a:r>
            <a:rPr lang="zh-CN" altLang="en-US" sz="1800" dirty="0" smtClean="0">
              <a:solidFill>
                <a:srgbClr val="0033CC"/>
              </a:solidFill>
              <a:latin typeface="+mn-lt"/>
              <a:ea typeface="+mj-ea"/>
            </a:rPr>
            <a:t>）</a:t>
          </a:r>
          <a:endParaRPr lang="zh-CN" altLang="en-US" sz="1800" dirty="0">
            <a:solidFill>
              <a:srgbClr val="0033CC"/>
            </a:solidFill>
            <a:latin typeface="+mn-lt"/>
            <a:ea typeface="+mj-ea"/>
          </a:endParaRPr>
        </a:p>
      </dgm:t>
    </dgm:pt>
    <dgm:pt modelId="{0C9F243B-9F9E-4924-B3DB-F2EF8B2A13A0}" type="parTrans" cxnId="{CDBD9CA6-72E0-42E3-9600-CDBAE1457691}">
      <dgm:prSet/>
      <dgm:spPr/>
      <dgm:t>
        <a:bodyPr/>
        <a:lstStyle/>
        <a:p>
          <a:endParaRPr lang="zh-CN" altLang="en-US" sz="1400"/>
        </a:p>
      </dgm:t>
    </dgm:pt>
    <dgm:pt modelId="{F8D8C98F-CB87-4EEA-B3BE-11DC306AA83E}" type="sibTrans" cxnId="{CDBD9CA6-72E0-42E3-9600-CDBAE1457691}">
      <dgm:prSet/>
      <dgm:spPr/>
      <dgm:t>
        <a:bodyPr/>
        <a:lstStyle/>
        <a:p>
          <a:endParaRPr lang="zh-CN" altLang="en-US" sz="1400"/>
        </a:p>
      </dgm:t>
    </dgm:pt>
    <dgm:pt modelId="{C94B8712-9697-4A3C-95B0-5C91A12589F2}">
      <dgm:prSet phldrT="[文本]" custT="1"/>
      <dgm:spPr/>
      <dgm:t>
        <a:bodyPr/>
        <a:lstStyle/>
        <a:p>
          <a:r>
            <a:rPr lang="zh-CN" altLang="en-US" sz="2000" b="1" dirty="0" smtClean="0">
              <a:latin typeface="+mj-ea"/>
              <a:ea typeface="+mj-ea"/>
            </a:rPr>
            <a:t>能够根据感知到信息快速调整工作参数以便获得优化的性能。</a:t>
          </a:r>
          <a:endParaRPr lang="zh-CN" altLang="en-US" sz="2000" b="1" dirty="0">
            <a:latin typeface="+mj-ea"/>
            <a:ea typeface="+mj-ea"/>
          </a:endParaRPr>
        </a:p>
      </dgm:t>
    </dgm:pt>
    <dgm:pt modelId="{FEDD6263-11F9-4DFD-820C-9B1AF0A197A2}" type="parTrans" cxnId="{CB260855-8A22-4378-A269-7224C3FBD9D4}">
      <dgm:prSet/>
      <dgm:spPr/>
      <dgm:t>
        <a:bodyPr/>
        <a:lstStyle/>
        <a:p>
          <a:endParaRPr lang="zh-CN" altLang="en-US" sz="1400"/>
        </a:p>
      </dgm:t>
    </dgm:pt>
    <dgm:pt modelId="{4264BD09-D730-4C75-9B68-BEC1442C5E84}" type="sibTrans" cxnId="{CB260855-8A22-4378-A269-7224C3FBD9D4}">
      <dgm:prSet/>
      <dgm:spPr/>
      <dgm:t>
        <a:bodyPr/>
        <a:lstStyle/>
        <a:p>
          <a:endParaRPr lang="zh-CN" altLang="en-US" sz="1400"/>
        </a:p>
      </dgm:t>
    </dgm:pt>
    <dgm:pt modelId="{770B3E34-59D5-41C5-B9B2-17CC0E1141E8}">
      <dgm:prSet phldrT="[文本]" custT="1"/>
      <dgm:spPr/>
      <dgm:t>
        <a:bodyPr/>
        <a:lstStyle/>
        <a:p>
          <a:r>
            <a:rPr lang="zh-CN" altLang="en-US" sz="2800" dirty="0" smtClean="0">
              <a:solidFill>
                <a:srgbClr val="FF0000"/>
              </a:solidFill>
              <a:latin typeface="+mj-ea"/>
              <a:ea typeface="+mj-ea"/>
            </a:rPr>
            <a:t>认知能力</a:t>
          </a:r>
          <a:r>
            <a:rPr lang="zh-CN" altLang="en-US" sz="2400" dirty="0" smtClean="0">
              <a:solidFill>
                <a:srgbClr val="FF0000"/>
              </a:solidFill>
              <a:latin typeface="+mn-lt"/>
              <a:ea typeface="+mj-ea"/>
            </a:rPr>
            <a:t>（</a:t>
          </a:r>
          <a:r>
            <a:rPr lang="en-US" altLang="zh-CN" sz="2400" dirty="0" smtClean="0">
              <a:solidFill>
                <a:srgbClr val="FF0000"/>
              </a:solidFill>
              <a:latin typeface="+mn-lt"/>
              <a:ea typeface="+mj-ea"/>
            </a:rPr>
            <a:t>Cognition</a:t>
          </a:r>
          <a:r>
            <a:rPr lang="zh-CN" altLang="en-US" sz="2400" dirty="0" smtClean="0">
              <a:solidFill>
                <a:srgbClr val="FF0000"/>
              </a:solidFill>
              <a:latin typeface="+mn-lt"/>
              <a:ea typeface="+mj-ea"/>
            </a:rPr>
            <a:t>）</a:t>
          </a:r>
          <a:endParaRPr lang="zh-CN" altLang="en-US" sz="2400" dirty="0">
            <a:solidFill>
              <a:srgbClr val="FF0000"/>
            </a:solidFill>
            <a:latin typeface="+mn-lt"/>
            <a:ea typeface="+mj-ea"/>
          </a:endParaRPr>
        </a:p>
      </dgm:t>
    </dgm:pt>
    <dgm:pt modelId="{BB903E1C-7ACB-400A-9F88-45AFD4CFA98D}" type="parTrans" cxnId="{B03BDAE6-D02C-4033-9C2B-FAD3142EB409}">
      <dgm:prSet/>
      <dgm:spPr/>
      <dgm:t>
        <a:bodyPr/>
        <a:lstStyle/>
        <a:p>
          <a:endParaRPr lang="zh-CN" altLang="en-US" sz="1400"/>
        </a:p>
      </dgm:t>
    </dgm:pt>
    <dgm:pt modelId="{D2ED3A46-B1F3-4991-A742-42C29B32AE08}" type="sibTrans" cxnId="{B03BDAE6-D02C-4033-9C2B-FAD3142EB409}">
      <dgm:prSet/>
      <dgm:spPr/>
      <dgm:t>
        <a:bodyPr/>
        <a:lstStyle/>
        <a:p>
          <a:endParaRPr lang="zh-CN" altLang="en-US" sz="1400"/>
        </a:p>
      </dgm:t>
    </dgm:pt>
    <dgm:pt modelId="{1446A645-3517-4C7A-8A78-36CA5E6C6FBA}">
      <dgm:prSet phldrT="[文本]" custT="1"/>
      <dgm:spPr/>
      <dgm:t>
        <a:bodyPr/>
        <a:lstStyle/>
        <a:p>
          <a:r>
            <a:rPr lang="zh-CN" altLang="en-US" sz="2000" dirty="0" smtClean="0">
              <a:latin typeface="+mn-lt"/>
              <a:ea typeface="+mj-ea"/>
            </a:rPr>
            <a:t>能够感知和收集周围环境的信息。</a:t>
          </a:r>
          <a:endParaRPr lang="zh-CN" altLang="en-US" sz="2000" dirty="0">
            <a:latin typeface="+mn-lt"/>
            <a:ea typeface="+mj-ea"/>
          </a:endParaRPr>
        </a:p>
      </dgm:t>
    </dgm:pt>
    <dgm:pt modelId="{E0211F60-ED22-4983-95AE-62446DCFA0AA}" type="parTrans" cxnId="{7638AE8E-5242-4F72-9A59-182CCE887216}">
      <dgm:prSet/>
      <dgm:spPr/>
      <dgm:t>
        <a:bodyPr/>
        <a:lstStyle/>
        <a:p>
          <a:endParaRPr lang="zh-CN" altLang="en-US" sz="1400"/>
        </a:p>
      </dgm:t>
    </dgm:pt>
    <dgm:pt modelId="{EA0F4FF8-122E-478D-B980-F4CFC84986A9}" type="sibTrans" cxnId="{7638AE8E-5242-4F72-9A59-182CCE887216}">
      <dgm:prSet/>
      <dgm:spPr/>
      <dgm:t>
        <a:bodyPr/>
        <a:lstStyle/>
        <a:p>
          <a:endParaRPr lang="zh-CN" altLang="en-US" sz="1400"/>
        </a:p>
      </dgm:t>
    </dgm:pt>
    <dgm:pt modelId="{8DB04335-DF83-438B-8E7A-77E44072AF38}" type="pres">
      <dgm:prSet presAssocID="{356FF635-A4E8-4782-8C2E-EDD1B6EA626D}" presName="linear" presStyleCnt="0">
        <dgm:presLayoutVars>
          <dgm:dir/>
          <dgm:animLvl val="lvl"/>
          <dgm:resizeHandles val="exact"/>
        </dgm:presLayoutVars>
      </dgm:prSet>
      <dgm:spPr/>
      <dgm:t>
        <a:bodyPr/>
        <a:lstStyle/>
        <a:p>
          <a:endParaRPr lang="zh-CN" altLang="en-US"/>
        </a:p>
      </dgm:t>
    </dgm:pt>
    <dgm:pt modelId="{DB297B7B-CDED-4D0E-82D7-5E93B7872D11}" type="pres">
      <dgm:prSet presAssocID="{5896450D-CD60-41F8-A9A7-EB4EF83FA2A1}" presName="parentLin" presStyleCnt="0"/>
      <dgm:spPr/>
    </dgm:pt>
    <dgm:pt modelId="{CE47C98A-23C8-4A93-B173-52A72C8D8B32}" type="pres">
      <dgm:prSet presAssocID="{5896450D-CD60-41F8-A9A7-EB4EF83FA2A1}" presName="parentLeftMargin" presStyleLbl="node1" presStyleIdx="0" presStyleCnt="2"/>
      <dgm:spPr/>
      <dgm:t>
        <a:bodyPr/>
        <a:lstStyle/>
        <a:p>
          <a:endParaRPr lang="zh-CN" altLang="en-US"/>
        </a:p>
      </dgm:t>
    </dgm:pt>
    <dgm:pt modelId="{B683B752-B12D-495B-8F77-C0083340E25D}" type="pres">
      <dgm:prSet presAssocID="{5896450D-CD60-41F8-A9A7-EB4EF83FA2A1}" presName="parentText" presStyleLbl="node1" presStyleIdx="0" presStyleCnt="2">
        <dgm:presLayoutVars>
          <dgm:chMax val="0"/>
          <dgm:bulletEnabled val="1"/>
        </dgm:presLayoutVars>
      </dgm:prSet>
      <dgm:spPr/>
      <dgm:t>
        <a:bodyPr/>
        <a:lstStyle/>
        <a:p>
          <a:endParaRPr lang="zh-CN" altLang="en-US"/>
        </a:p>
      </dgm:t>
    </dgm:pt>
    <dgm:pt modelId="{D5987480-2FD1-456B-93F0-33893C1854C8}" type="pres">
      <dgm:prSet presAssocID="{5896450D-CD60-41F8-A9A7-EB4EF83FA2A1}" presName="negativeSpace" presStyleCnt="0"/>
      <dgm:spPr/>
    </dgm:pt>
    <dgm:pt modelId="{EA4A340D-C832-4F73-8ED5-5FBCC3409FB9}" type="pres">
      <dgm:prSet presAssocID="{5896450D-CD60-41F8-A9A7-EB4EF83FA2A1}" presName="childText" presStyleLbl="conFgAcc1" presStyleIdx="0" presStyleCnt="2">
        <dgm:presLayoutVars>
          <dgm:bulletEnabled val="1"/>
        </dgm:presLayoutVars>
      </dgm:prSet>
      <dgm:spPr/>
      <dgm:t>
        <a:bodyPr/>
        <a:lstStyle/>
        <a:p>
          <a:endParaRPr lang="zh-CN" altLang="en-US"/>
        </a:p>
      </dgm:t>
    </dgm:pt>
    <dgm:pt modelId="{6743EB05-4EB6-44F9-9609-1A7E4F647862}" type="pres">
      <dgm:prSet presAssocID="{F8D8C98F-CB87-4EEA-B3BE-11DC306AA83E}" presName="spaceBetweenRectangles" presStyleCnt="0"/>
      <dgm:spPr/>
    </dgm:pt>
    <dgm:pt modelId="{62D44305-D85B-4719-904E-B037E4EFC741}" type="pres">
      <dgm:prSet presAssocID="{770B3E34-59D5-41C5-B9B2-17CC0E1141E8}" presName="parentLin" presStyleCnt="0"/>
      <dgm:spPr/>
    </dgm:pt>
    <dgm:pt modelId="{82E0BF16-6DFC-4E46-93B3-9E00AD7FFF8C}" type="pres">
      <dgm:prSet presAssocID="{770B3E34-59D5-41C5-B9B2-17CC0E1141E8}" presName="parentLeftMargin" presStyleLbl="node1" presStyleIdx="0" presStyleCnt="2"/>
      <dgm:spPr/>
      <dgm:t>
        <a:bodyPr/>
        <a:lstStyle/>
        <a:p>
          <a:endParaRPr lang="zh-CN" altLang="en-US"/>
        </a:p>
      </dgm:t>
    </dgm:pt>
    <dgm:pt modelId="{1C795103-65B1-4E88-90E2-BF8BDAE8D496}" type="pres">
      <dgm:prSet presAssocID="{770B3E34-59D5-41C5-B9B2-17CC0E1141E8}" presName="parentText" presStyleLbl="node1" presStyleIdx="1" presStyleCnt="2">
        <dgm:presLayoutVars>
          <dgm:chMax val="0"/>
          <dgm:bulletEnabled val="1"/>
        </dgm:presLayoutVars>
      </dgm:prSet>
      <dgm:spPr/>
      <dgm:t>
        <a:bodyPr/>
        <a:lstStyle/>
        <a:p>
          <a:endParaRPr lang="zh-CN" altLang="en-US"/>
        </a:p>
      </dgm:t>
    </dgm:pt>
    <dgm:pt modelId="{69791F82-449F-4549-98BA-50A4CBF4FC77}" type="pres">
      <dgm:prSet presAssocID="{770B3E34-59D5-41C5-B9B2-17CC0E1141E8}" presName="negativeSpace" presStyleCnt="0"/>
      <dgm:spPr/>
    </dgm:pt>
    <dgm:pt modelId="{28F94093-DDA5-4758-8260-466F9FD83FE6}" type="pres">
      <dgm:prSet presAssocID="{770B3E34-59D5-41C5-B9B2-17CC0E1141E8}" presName="childText" presStyleLbl="conFgAcc1" presStyleIdx="1" presStyleCnt="2">
        <dgm:presLayoutVars>
          <dgm:bulletEnabled val="1"/>
        </dgm:presLayoutVars>
      </dgm:prSet>
      <dgm:spPr/>
      <dgm:t>
        <a:bodyPr/>
        <a:lstStyle/>
        <a:p>
          <a:endParaRPr lang="zh-CN" altLang="en-US"/>
        </a:p>
      </dgm:t>
    </dgm:pt>
  </dgm:ptLst>
  <dgm:cxnLst>
    <dgm:cxn modelId="{CDBD9CA6-72E0-42E3-9600-CDBAE1457691}" srcId="{356FF635-A4E8-4782-8C2E-EDD1B6EA626D}" destId="{5896450D-CD60-41F8-A9A7-EB4EF83FA2A1}" srcOrd="0" destOrd="0" parTransId="{0C9F243B-9F9E-4924-B3DB-F2EF8B2A13A0}" sibTransId="{F8D8C98F-CB87-4EEA-B3BE-11DC306AA83E}"/>
    <dgm:cxn modelId="{0977ED1D-F8FD-47D7-8A97-A6E4C62ECDBB}" type="presOf" srcId="{5896450D-CD60-41F8-A9A7-EB4EF83FA2A1}" destId="{CE47C98A-23C8-4A93-B173-52A72C8D8B32}" srcOrd="0" destOrd="0" presId="urn:microsoft.com/office/officeart/2005/8/layout/list1"/>
    <dgm:cxn modelId="{D24D4866-2D39-4B77-A151-FF010CE75EF5}" type="presOf" srcId="{5896450D-CD60-41F8-A9A7-EB4EF83FA2A1}" destId="{B683B752-B12D-495B-8F77-C0083340E25D}" srcOrd="1" destOrd="0" presId="urn:microsoft.com/office/officeart/2005/8/layout/list1"/>
    <dgm:cxn modelId="{CB260855-8A22-4378-A269-7224C3FBD9D4}" srcId="{5896450D-CD60-41F8-A9A7-EB4EF83FA2A1}" destId="{C94B8712-9697-4A3C-95B0-5C91A12589F2}" srcOrd="0" destOrd="0" parTransId="{FEDD6263-11F9-4DFD-820C-9B1AF0A197A2}" sibTransId="{4264BD09-D730-4C75-9B68-BEC1442C5E84}"/>
    <dgm:cxn modelId="{4D0A9D59-08E9-4E15-9C9B-A008BDB7EDC5}" type="presOf" srcId="{1446A645-3517-4C7A-8A78-36CA5E6C6FBA}" destId="{28F94093-DDA5-4758-8260-466F9FD83FE6}" srcOrd="0" destOrd="0" presId="urn:microsoft.com/office/officeart/2005/8/layout/list1"/>
    <dgm:cxn modelId="{8D2A1852-4598-4C72-9214-950A6877B08E}" type="presOf" srcId="{356FF635-A4E8-4782-8C2E-EDD1B6EA626D}" destId="{8DB04335-DF83-438B-8E7A-77E44072AF38}" srcOrd="0" destOrd="0" presId="urn:microsoft.com/office/officeart/2005/8/layout/list1"/>
    <dgm:cxn modelId="{7638AE8E-5242-4F72-9A59-182CCE887216}" srcId="{770B3E34-59D5-41C5-B9B2-17CC0E1141E8}" destId="{1446A645-3517-4C7A-8A78-36CA5E6C6FBA}" srcOrd="0" destOrd="0" parTransId="{E0211F60-ED22-4983-95AE-62446DCFA0AA}" sibTransId="{EA0F4FF8-122E-478D-B980-F4CFC84986A9}"/>
    <dgm:cxn modelId="{CD2D7959-0087-4B1B-8B16-1A2A7B8D08B9}" type="presOf" srcId="{C94B8712-9697-4A3C-95B0-5C91A12589F2}" destId="{EA4A340D-C832-4F73-8ED5-5FBCC3409FB9}" srcOrd="0" destOrd="0" presId="urn:microsoft.com/office/officeart/2005/8/layout/list1"/>
    <dgm:cxn modelId="{84899EAB-A697-46BE-AFC3-B8EDCD7B0DC9}" type="presOf" srcId="{770B3E34-59D5-41C5-B9B2-17CC0E1141E8}" destId="{82E0BF16-6DFC-4E46-93B3-9E00AD7FFF8C}" srcOrd="0" destOrd="0" presId="urn:microsoft.com/office/officeart/2005/8/layout/list1"/>
    <dgm:cxn modelId="{A7092275-B363-41D1-A0CC-61DB8FD15872}" type="presOf" srcId="{770B3E34-59D5-41C5-B9B2-17CC0E1141E8}" destId="{1C795103-65B1-4E88-90E2-BF8BDAE8D496}" srcOrd="1" destOrd="0" presId="urn:microsoft.com/office/officeart/2005/8/layout/list1"/>
    <dgm:cxn modelId="{B03BDAE6-D02C-4033-9C2B-FAD3142EB409}" srcId="{356FF635-A4E8-4782-8C2E-EDD1B6EA626D}" destId="{770B3E34-59D5-41C5-B9B2-17CC0E1141E8}" srcOrd="1" destOrd="0" parTransId="{BB903E1C-7ACB-400A-9F88-45AFD4CFA98D}" sibTransId="{D2ED3A46-B1F3-4991-A742-42C29B32AE08}"/>
    <dgm:cxn modelId="{868BCC9E-E2C2-496C-A443-99F1F8921A13}" type="presParOf" srcId="{8DB04335-DF83-438B-8E7A-77E44072AF38}" destId="{DB297B7B-CDED-4D0E-82D7-5E93B7872D11}" srcOrd="0" destOrd="0" presId="urn:microsoft.com/office/officeart/2005/8/layout/list1"/>
    <dgm:cxn modelId="{6C549FBA-D1C1-4B3C-9F35-F3A9402AF3EB}" type="presParOf" srcId="{DB297B7B-CDED-4D0E-82D7-5E93B7872D11}" destId="{CE47C98A-23C8-4A93-B173-52A72C8D8B32}" srcOrd="0" destOrd="0" presId="urn:microsoft.com/office/officeart/2005/8/layout/list1"/>
    <dgm:cxn modelId="{6BA083CB-4CF1-4F9F-8758-3FE63007EF04}" type="presParOf" srcId="{DB297B7B-CDED-4D0E-82D7-5E93B7872D11}" destId="{B683B752-B12D-495B-8F77-C0083340E25D}" srcOrd="1" destOrd="0" presId="urn:microsoft.com/office/officeart/2005/8/layout/list1"/>
    <dgm:cxn modelId="{2CBC3B79-F7D8-46A3-9296-6EBE0EE5545B}" type="presParOf" srcId="{8DB04335-DF83-438B-8E7A-77E44072AF38}" destId="{D5987480-2FD1-456B-93F0-33893C1854C8}" srcOrd="1" destOrd="0" presId="urn:microsoft.com/office/officeart/2005/8/layout/list1"/>
    <dgm:cxn modelId="{85E0127B-E80B-4892-9CC8-A162D570C218}" type="presParOf" srcId="{8DB04335-DF83-438B-8E7A-77E44072AF38}" destId="{EA4A340D-C832-4F73-8ED5-5FBCC3409FB9}" srcOrd="2" destOrd="0" presId="urn:microsoft.com/office/officeart/2005/8/layout/list1"/>
    <dgm:cxn modelId="{BE13AFE2-D11B-4F8D-8131-48648D745F17}" type="presParOf" srcId="{8DB04335-DF83-438B-8E7A-77E44072AF38}" destId="{6743EB05-4EB6-44F9-9609-1A7E4F647862}" srcOrd="3" destOrd="0" presId="urn:microsoft.com/office/officeart/2005/8/layout/list1"/>
    <dgm:cxn modelId="{EC4CB0CD-7A40-4014-AF0C-6877CC48D283}" type="presParOf" srcId="{8DB04335-DF83-438B-8E7A-77E44072AF38}" destId="{62D44305-D85B-4719-904E-B037E4EFC741}" srcOrd="4" destOrd="0" presId="urn:microsoft.com/office/officeart/2005/8/layout/list1"/>
    <dgm:cxn modelId="{40722902-2B90-4C88-98B4-C4B1DA23822E}" type="presParOf" srcId="{62D44305-D85B-4719-904E-B037E4EFC741}" destId="{82E0BF16-6DFC-4E46-93B3-9E00AD7FFF8C}" srcOrd="0" destOrd="0" presId="urn:microsoft.com/office/officeart/2005/8/layout/list1"/>
    <dgm:cxn modelId="{B87C7BDA-BC2C-4551-B988-B4260DA322DA}" type="presParOf" srcId="{62D44305-D85B-4719-904E-B037E4EFC741}" destId="{1C795103-65B1-4E88-90E2-BF8BDAE8D496}" srcOrd="1" destOrd="0" presId="urn:microsoft.com/office/officeart/2005/8/layout/list1"/>
    <dgm:cxn modelId="{8A19DB4E-1929-47AF-AA71-B00F56B32CEC}" type="presParOf" srcId="{8DB04335-DF83-438B-8E7A-77E44072AF38}" destId="{69791F82-449F-4549-98BA-50A4CBF4FC77}" srcOrd="5" destOrd="0" presId="urn:microsoft.com/office/officeart/2005/8/layout/list1"/>
    <dgm:cxn modelId="{FCD89FE9-A511-4913-9E81-B9D0BC7174CE}" type="presParOf" srcId="{8DB04335-DF83-438B-8E7A-77E44072AF38}" destId="{28F94093-DDA5-4758-8260-466F9FD83FE6}"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5EE2BB-EC21-4A41-8603-7A16123252FA}" type="doc">
      <dgm:prSet loTypeId="urn:microsoft.com/office/officeart/2005/8/layout/vList5" loCatId="" qsTypeId="urn:microsoft.com/office/officeart/2005/8/quickstyle/simple5" qsCatId="simple" csTypeId="urn:microsoft.com/office/officeart/2005/8/colors/accent1_4" csCatId="accent1" phldr="1"/>
      <dgm:spPr/>
      <dgm:t>
        <a:bodyPr/>
        <a:lstStyle/>
        <a:p>
          <a:endParaRPr lang="zh-CN" altLang="en-US"/>
        </a:p>
      </dgm:t>
    </dgm:pt>
    <dgm:pt modelId="{AF6E6143-7F56-AF43-BED1-B39E99C1BE47}">
      <dgm:prSet phldrT="[文本]" custT="1"/>
      <dgm:spPr/>
      <dgm:t>
        <a:bodyPr/>
        <a:lstStyle/>
        <a:p>
          <a:r>
            <a:rPr lang="zh-CN" altLang="en-US" sz="3600" b="1" dirty="0" smtClean="0">
              <a:latin typeface="+mj-ea"/>
              <a:ea typeface="+mj-ea"/>
            </a:rPr>
            <a:t>首要问题</a:t>
          </a:r>
          <a:endParaRPr lang="zh-CN" altLang="en-US" sz="3600" b="1" dirty="0">
            <a:latin typeface="+mj-ea"/>
            <a:ea typeface="+mj-ea"/>
          </a:endParaRPr>
        </a:p>
      </dgm:t>
    </dgm:pt>
    <dgm:pt modelId="{4439EC33-8C98-D344-93E3-66EAF619FAFD}" type="parTrans" cxnId="{E131B93A-DE00-EA45-8F19-B1502A432240}">
      <dgm:prSet/>
      <dgm:spPr/>
      <dgm:t>
        <a:bodyPr/>
        <a:lstStyle/>
        <a:p>
          <a:endParaRPr lang="zh-CN" altLang="en-US" sz="1600" b="1">
            <a:latin typeface="+mj-ea"/>
            <a:ea typeface="+mj-ea"/>
          </a:endParaRPr>
        </a:p>
      </dgm:t>
    </dgm:pt>
    <dgm:pt modelId="{28446085-5DA6-3E42-9FAD-5590FA9278DB}" type="sibTrans" cxnId="{E131B93A-DE00-EA45-8F19-B1502A432240}">
      <dgm:prSet/>
      <dgm:spPr/>
      <dgm:t>
        <a:bodyPr/>
        <a:lstStyle/>
        <a:p>
          <a:endParaRPr lang="zh-CN" altLang="en-US" sz="1600" b="1">
            <a:latin typeface="+mj-ea"/>
            <a:ea typeface="+mj-ea"/>
          </a:endParaRPr>
        </a:p>
      </dgm:t>
    </dgm:pt>
    <dgm:pt modelId="{57BCB7F0-C02F-BC4B-B6E3-0F0B9A3F9B81}">
      <dgm:prSet phldrT="[文本]" custT="1"/>
      <dgm:spPr/>
      <dgm:t>
        <a:bodyPr/>
        <a:lstStyle/>
        <a:p>
          <a:r>
            <a:rPr lang="zh-CN" altLang="en-US" sz="2800" b="1" dirty="0" smtClean="0">
              <a:latin typeface="+mj-ea"/>
              <a:ea typeface="+mj-ea"/>
            </a:rPr>
            <a:t>如何从理论上证明认知无线通信的好处？</a:t>
          </a:r>
          <a:endParaRPr lang="zh-CN" altLang="en-US" sz="2800" b="1" dirty="0">
            <a:latin typeface="+mj-ea"/>
            <a:ea typeface="+mj-ea"/>
          </a:endParaRPr>
        </a:p>
      </dgm:t>
    </dgm:pt>
    <dgm:pt modelId="{88C7F952-5876-A344-A455-1BCC7F25B520}" type="parTrans" cxnId="{94760D34-77F7-C042-99EE-2C0847E0CBA7}">
      <dgm:prSet/>
      <dgm:spPr/>
      <dgm:t>
        <a:bodyPr/>
        <a:lstStyle/>
        <a:p>
          <a:endParaRPr lang="zh-CN" altLang="en-US" sz="1600" b="1">
            <a:latin typeface="+mj-ea"/>
            <a:ea typeface="+mj-ea"/>
          </a:endParaRPr>
        </a:p>
      </dgm:t>
    </dgm:pt>
    <dgm:pt modelId="{3D56F141-B673-F748-840B-EE0AD119C43B}" type="sibTrans" cxnId="{94760D34-77F7-C042-99EE-2C0847E0CBA7}">
      <dgm:prSet/>
      <dgm:spPr/>
      <dgm:t>
        <a:bodyPr/>
        <a:lstStyle/>
        <a:p>
          <a:endParaRPr lang="zh-CN" altLang="en-US" sz="1600" b="1">
            <a:latin typeface="+mj-ea"/>
            <a:ea typeface="+mj-ea"/>
          </a:endParaRPr>
        </a:p>
      </dgm:t>
    </dgm:pt>
    <dgm:pt modelId="{22B1544B-07A9-2C42-81D4-91EE701E450E}">
      <dgm:prSet phldrT="[文本]" custT="1"/>
      <dgm:spPr/>
      <dgm:t>
        <a:bodyPr/>
        <a:lstStyle/>
        <a:p>
          <a:r>
            <a:rPr lang="zh-CN" altLang="en-US" sz="3600" b="1" smtClean="0">
              <a:solidFill>
                <a:srgbClr val="0033CC"/>
              </a:solidFill>
              <a:latin typeface="+mj-ea"/>
              <a:ea typeface="+mj-ea"/>
            </a:rPr>
            <a:t>基本方法</a:t>
          </a:r>
          <a:endParaRPr lang="zh-CN" altLang="en-US" sz="3600" b="1" dirty="0">
            <a:solidFill>
              <a:srgbClr val="0033CC"/>
            </a:solidFill>
            <a:latin typeface="+mj-ea"/>
            <a:ea typeface="+mj-ea"/>
          </a:endParaRPr>
        </a:p>
      </dgm:t>
    </dgm:pt>
    <dgm:pt modelId="{919DB38E-02C6-A148-AC04-8DEF750FEF79}" type="parTrans" cxnId="{02B441E8-B617-514B-BBEC-646C739E5260}">
      <dgm:prSet/>
      <dgm:spPr/>
      <dgm:t>
        <a:bodyPr/>
        <a:lstStyle/>
        <a:p>
          <a:endParaRPr lang="zh-CN" altLang="en-US" sz="1600" b="1">
            <a:latin typeface="+mj-ea"/>
            <a:ea typeface="+mj-ea"/>
          </a:endParaRPr>
        </a:p>
      </dgm:t>
    </dgm:pt>
    <dgm:pt modelId="{105969BA-0DB0-6F4E-A359-16EFB1A8FF68}" type="sibTrans" cxnId="{02B441E8-B617-514B-BBEC-646C739E5260}">
      <dgm:prSet/>
      <dgm:spPr/>
      <dgm:t>
        <a:bodyPr/>
        <a:lstStyle/>
        <a:p>
          <a:endParaRPr lang="zh-CN" altLang="en-US" sz="1600" b="1">
            <a:latin typeface="+mj-ea"/>
            <a:ea typeface="+mj-ea"/>
          </a:endParaRPr>
        </a:p>
      </dgm:t>
    </dgm:pt>
    <dgm:pt modelId="{9B338C94-28B2-194A-AABB-BCBA0E246E2B}">
      <dgm:prSet phldrT="[文本]" custT="1"/>
      <dgm:spPr/>
      <dgm:t>
        <a:bodyPr/>
        <a:lstStyle/>
        <a:p>
          <a:r>
            <a:rPr lang="en-US" altLang="zh-CN" sz="2800" b="1" dirty="0" smtClean="0">
              <a:latin typeface="+mj-ea"/>
              <a:ea typeface="+mj-ea"/>
            </a:rPr>
            <a:t>Shannon</a:t>
          </a:r>
          <a:r>
            <a:rPr lang="zh-CN" altLang="en-US" sz="2800" b="1" dirty="0" smtClean="0">
              <a:latin typeface="+mj-ea"/>
              <a:ea typeface="+mj-ea"/>
            </a:rPr>
            <a:t>信息论中的信道容量理论</a:t>
          </a:r>
          <a:endParaRPr lang="zh-CN" altLang="en-US" sz="2800" b="1" dirty="0">
            <a:latin typeface="+mj-ea"/>
            <a:ea typeface="+mj-ea"/>
          </a:endParaRPr>
        </a:p>
      </dgm:t>
    </dgm:pt>
    <dgm:pt modelId="{2F8D1CDE-EF4B-5D4B-84C7-DC15E9FF97DC}" type="parTrans" cxnId="{D478B4F9-40CD-BE4C-96C7-E8161E0537BE}">
      <dgm:prSet/>
      <dgm:spPr/>
      <dgm:t>
        <a:bodyPr/>
        <a:lstStyle/>
        <a:p>
          <a:endParaRPr lang="zh-CN" altLang="en-US" sz="1600" b="1">
            <a:latin typeface="+mj-ea"/>
            <a:ea typeface="+mj-ea"/>
          </a:endParaRPr>
        </a:p>
      </dgm:t>
    </dgm:pt>
    <dgm:pt modelId="{B7D3A378-A3A5-F64B-973E-C8CA6DA58C01}" type="sibTrans" cxnId="{D478B4F9-40CD-BE4C-96C7-E8161E0537BE}">
      <dgm:prSet/>
      <dgm:spPr/>
      <dgm:t>
        <a:bodyPr/>
        <a:lstStyle/>
        <a:p>
          <a:endParaRPr lang="zh-CN" altLang="en-US" sz="1600" b="1">
            <a:latin typeface="+mj-ea"/>
            <a:ea typeface="+mj-ea"/>
          </a:endParaRPr>
        </a:p>
      </dgm:t>
    </dgm:pt>
    <dgm:pt modelId="{E43AD6E2-4291-6E45-A2BF-621FB3D1B0B8}" type="pres">
      <dgm:prSet presAssocID="{075EE2BB-EC21-4A41-8603-7A16123252FA}" presName="Name0" presStyleCnt="0">
        <dgm:presLayoutVars>
          <dgm:dir/>
          <dgm:animLvl val="lvl"/>
          <dgm:resizeHandles val="exact"/>
        </dgm:presLayoutVars>
      </dgm:prSet>
      <dgm:spPr/>
      <dgm:t>
        <a:bodyPr/>
        <a:lstStyle/>
        <a:p>
          <a:endParaRPr lang="zh-CN" altLang="en-US"/>
        </a:p>
      </dgm:t>
    </dgm:pt>
    <dgm:pt modelId="{32ACDDFA-068D-544E-9880-7FDB4CB86990}" type="pres">
      <dgm:prSet presAssocID="{AF6E6143-7F56-AF43-BED1-B39E99C1BE47}" presName="linNode" presStyleCnt="0"/>
      <dgm:spPr/>
    </dgm:pt>
    <dgm:pt modelId="{064DE6E7-18A6-584A-830E-1C84A8BEA622}" type="pres">
      <dgm:prSet presAssocID="{AF6E6143-7F56-AF43-BED1-B39E99C1BE47}" presName="parentText" presStyleLbl="node1" presStyleIdx="0" presStyleCnt="2" custScaleX="83689" custScaleY="43395">
        <dgm:presLayoutVars>
          <dgm:chMax val="1"/>
          <dgm:bulletEnabled val="1"/>
        </dgm:presLayoutVars>
      </dgm:prSet>
      <dgm:spPr/>
      <dgm:t>
        <a:bodyPr/>
        <a:lstStyle/>
        <a:p>
          <a:endParaRPr lang="zh-CN" altLang="en-US"/>
        </a:p>
      </dgm:t>
    </dgm:pt>
    <dgm:pt modelId="{C3062E83-4F79-C948-B3A3-4BA7CA08D453}" type="pres">
      <dgm:prSet presAssocID="{AF6E6143-7F56-AF43-BED1-B39E99C1BE47}" presName="descendantText" presStyleLbl="alignAccFollowNode1" presStyleIdx="0" presStyleCnt="2" custScaleY="47952">
        <dgm:presLayoutVars>
          <dgm:bulletEnabled val="1"/>
        </dgm:presLayoutVars>
      </dgm:prSet>
      <dgm:spPr/>
      <dgm:t>
        <a:bodyPr/>
        <a:lstStyle/>
        <a:p>
          <a:endParaRPr lang="zh-CN" altLang="en-US"/>
        </a:p>
      </dgm:t>
    </dgm:pt>
    <dgm:pt modelId="{D8FC75CB-D77C-4343-8485-40072135AB4D}" type="pres">
      <dgm:prSet presAssocID="{28446085-5DA6-3E42-9FAD-5590FA9278DB}" presName="sp" presStyleCnt="0"/>
      <dgm:spPr/>
    </dgm:pt>
    <dgm:pt modelId="{D48A6F54-4EE1-B74B-AFE2-D2367D480AF0}" type="pres">
      <dgm:prSet presAssocID="{22B1544B-07A9-2C42-81D4-91EE701E450E}" presName="linNode" presStyleCnt="0"/>
      <dgm:spPr/>
    </dgm:pt>
    <dgm:pt modelId="{14FC666F-7E8D-9641-A5AB-0FABBD65F795}" type="pres">
      <dgm:prSet presAssocID="{22B1544B-07A9-2C42-81D4-91EE701E450E}" presName="parentText" presStyleLbl="node1" presStyleIdx="1" presStyleCnt="2" custScaleX="83690" custScaleY="41400">
        <dgm:presLayoutVars>
          <dgm:chMax val="1"/>
          <dgm:bulletEnabled val="1"/>
        </dgm:presLayoutVars>
      </dgm:prSet>
      <dgm:spPr/>
      <dgm:t>
        <a:bodyPr/>
        <a:lstStyle/>
        <a:p>
          <a:endParaRPr lang="zh-CN" altLang="en-US"/>
        </a:p>
      </dgm:t>
    </dgm:pt>
    <dgm:pt modelId="{71B8BBF8-17F5-F946-9E15-B24FE1D96D28}" type="pres">
      <dgm:prSet presAssocID="{22B1544B-07A9-2C42-81D4-91EE701E450E}" presName="descendantText" presStyleLbl="alignAccFollowNode1" presStyleIdx="1" presStyleCnt="2" custScaleY="37558">
        <dgm:presLayoutVars>
          <dgm:bulletEnabled val="1"/>
        </dgm:presLayoutVars>
      </dgm:prSet>
      <dgm:spPr/>
      <dgm:t>
        <a:bodyPr/>
        <a:lstStyle/>
        <a:p>
          <a:endParaRPr lang="zh-CN" altLang="en-US"/>
        </a:p>
      </dgm:t>
    </dgm:pt>
  </dgm:ptLst>
  <dgm:cxnLst>
    <dgm:cxn modelId="{D478B4F9-40CD-BE4C-96C7-E8161E0537BE}" srcId="{22B1544B-07A9-2C42-81D4-91EE701E450E}" destId="{9B338C94-28B2-194A-AABB-BCBA0E246E2B}" srcOrd="0" destOrd="0" parTransId="{2F8D1CDE-EF4B-5D4B-84C7-DC15E9FF97DC}" sibTransId="{B7D3A378-A3A5-F64B-973E-C8CA6DA58C01}"/>
    <dgm:cxn modelId="{69F1154E-2511-4327-9983-173F0509D3C6}" type="presOf" srcId="{57BCB7F0-C02F-BC4B-B6E3-0F0B9A3F9B81}" destId="{C3062E83-4F79-C948-B3A3-4BA7CA08D453}" srcOrd="0" destOrd="0" presId="urn:microsoft.com/office/officeart/2005/8/layout/vList5"/>
    <dgm:cxn modelId="{02B441E8-B617-514B-BBEC-646C739E5260}" srcId="{075EE2BB-EC21-4A41-8603-7A16123252FA}" destId="{22B1544B-07A9-2C42-81D4-91EE701E450E}" srcOrd="1" destOrd="0" parTransId="{919DB38E-02C6-A148-AC04-8DEF750FEF79}" sibTransId="{105969BA-0DB0-6F4E-A359-16EFB1A8FF68}"/>
    <dgm:cxn modelId="{94760D34-77F7-C042-99EE-2C0847E0CBA7}" srcId="{AF6E6143-7F56-AF43-BED1-B39E99C1BE47}" destId="{57BCB7F0-C02F-BC4B-B6E3-0F0B9A3F9B81}" srcOrd="0" destOrd="0" parTransId="{88C7F952-5876-A344-A455-1BCC7F25B520}" sibTransId="{3D56F141-B673-F748-840B-EE0AD119C43B}"/>
    <dgm:cxn modelId="{ECDAD375-8074-470C-A9F0-4AF14D2054F2}" type="presOf" srcId="{075EE2BB-EC21-4A41-8603-7A16123252FA}" destId="{E43AD6E2-4291-6E45-A2BF-621FB3D1B0B8}" srcOrd="0" destOrd="0" presId="urn:microsoft.com/office/officeart/2005/8/layout/vList5"/>
    <dgm:cxn modelId="{E131B93A-DE00-EA45-8F19-B1502A432240}" srcId="{075EE2BB-EC21-4A41-8603-7A16123252FA}" destId="{AF6E6143-7F56-AF43-BED1-B39E99C1BE47}" srcOrd="0" destOrd="0" parTransId="{4439EC33-8C98-D344-93E3-66EAF619FAFD}" sibTransId="{28446085-5DA6-3E42-9FAD-5590FA9278DB}"/>
    <dgm:cxn modelId="{5FE1FE35-3EBB-4A5D-A5D3-BEDF9D0E5F2F}" type="presOf" srcId="{9B338C94-28B2-194A-AABB-BCBA0E246E2B}" destId="{71B8BBF8-17F5-F946-9E15-B24FE1D96D28}" srcOrd="0" destOrd="0" presId="urn:microsoft.com/office/officeart/2005/8/layout/vList5"/>
    <dgm:cxn modelId="{5F66F64E-ED3C-4E95-98F5-3AE23F8D5AC5}" type="presOf" srcId="{AF6E6143-7F56-AF43-BED1-B39E99C1BE47}" destId="{064DE6E7-18A6-584A-830E-1C84A8BEA622}" srcOrd="0" destOrd="0" presId="urn:microsoft.com/office/officeart/2005/8/layout/vList5"/>
    <dgm:cxn modelId="{54E94882-312B-4092-8807-86C70752D6EE}" type="presOf" srcId="{22B1544B-07A9-2C42-81D4-91EE701E450E}" destId="{14FC666F-7E8D-9641-A5AB-0FABBD65F795}" srcOrd="0" destOrd="0" presId="urn:microsoft.com/office/officeart/2005/8/layout/vList5"/>
    <dgm:cxn modelId="{C2F8FD26-9212-4E60-BC6C-33204DB16F85}" type="presParOf" srcId="{E43AD6E2-4291-6E45-A2BF-621FB3D1B0B8}" destId="{32ACDDFA-068D-544E-9880-7FDB4CB86990}" srcOrd="0" destOrd="0" presId="urn:microsoft.com/office/officeart/2005/8/layout/vList5"/>
    <dgm:cxn modelId="{D7098454-4552-4734-85A4-CDCEA51CB881}" type="presParOf" srcId="{32ACDDFA-068D-544E-9880-7FDB4CB86990}" destId="{064DE6E7-18A6-584A-830E-1C84A8BEA622}" srcOrd="0" destOrd="0" presId="urn:microsoft.com/office/officeart/2005/8/layout/vList5"/>
    <dgm:cxn modelId="{92E96919-F320-4BA1-8E31-99B477B0EA71}" type="presParOf" srcId="{32ACDDFA-068D-544E-9880-7FDB4CB86990}" destId="{C3062E83-4F79-C948-B3A3-4BA7CA08D453}" srcOrd="1" destOrd="0" presId="urn:microsoft.com/office/officeart/2005/8/layout/vList5"/>
    <dgm:cxn modelId="{E0614EC5-032A-4C17-A996-01A7AB0C7C93}" type="presParOf" srcId="{E43AD6E2-4291-6E45-A2BF-621FB3D1B0B8}" destId="{D8FC75CB-D77C-4343-8485-40072135AB4D}" srcOrd="1" destOrd="0" presId="urn:microsoft.com/office/officeart/2005/8/layout/vList5"/>
    <dgm:cxn modelId="{F40B8011-106D-4946-B82E-22937588AB02}" type="presParOf" srcId="{E43AD6E2-4291-6E45-A2BF-621FB3D1B0B8}" destId="{D48A6F54-4EE1-B74B-AFE2-D2367D480AF0}" srcOrd="2" destOrd="0" presId="urn:microsoft.com/office/officeart/2005/8/layout/vList5"/>
    <dgm:cxn modelId="{1D07FCE9-34D9-4592-A70B-97F82F3BE66D}" type="presParOf" srcId="{D48A6F54-4EE1-B74B-AFE2-D2367D480AF0}" destId="{14FC666F-7E8D-9641-A5AB-0FABBD65F795}" srcOrd="0" destOrd="0" presId="urn:microsoft.com/office/officeart/2005/8/layout/vList5"/>
    <dgm:cxn modelId="{E916E16B-8600-40EB-961C-C62BD5266678}" type="presParOf" srcId="{D48A6F54-4EE1-B74B-AFE2-D2367D480AF0}" destId="{71B8BBF8-17F5-F946-9E15-B24FE1D96D2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02A11AF-9A1F-E443-886C-A4BE9CD279AB}" type="doc">
      <dgm:prSet loTypeId="urn:microsoft.com/office/officeart/2005/8/layout/list1" loCatId="" qsTypeId="urn:microsoft.com/office/officeart/2005/8/quickstyle/simple4" qsCatId="simple" csTypeId="urn:microsoft.com/office/officeart/2005/8/colors/accent1_4" csCatId="accent1" phldr="1"/>
      <dgm:spPr/>
      <dgm:t>
        <a:bodyPr/>
        <a:lstStyle/>
        <a:p>
          <a:endParaRPr lang="zh-CN" altLang="en-US"/>
        </a:p>
      </dgm:t>
    </dgm:pt>
    <dgm:pt modelId="{58B8D72E-3500-2340-8B7A-F327E5D9609F}">
      <dgm:prSet phldrT="[文本]" custT="1"/>
      <dgm:spPr/>
      <dgm:t>
        <a:bodyPr/>
        <a:lstStyle/>
        <a:p>
          <a:r>
            <a:rPr lang="zh-CN" altLang="en-US" sz="3200" b="1" dirty="0" smtClean="0">
              <a:solidFill>
                <a:schemeClr val="bg1"/>
              </a:solidFill>
              <a:latin typeface="+mj-ea"/>
              <a:ea typeface="+mj-ea"/>
            </a:rPr>
            <a:t>如何对认知无线通信进行建模？</a:t>
          </a:r>
          <a:endParaRPr lang="zh-CN" altLang="en-US" sz="3200" b="1" dirty="0">
            <a:solidFill>
              <a:schemeClr val="bg1"/>
            </a:solidFill>
            <a:latin typeface="+mj-ea"/>
            <a:ea typeface="+mj-ea"/>
          </a:endParaRPr>
        </a:p>
      </dgm:t>
    </dgm:pt>
    <dgm:pt modelId="{B8D42EE1-593C-0544-AB27-E3BD563E3B7F}" type="parTrans" cxnId="{D189D091-A38F-E045-B471-3CB0F6DD4872}">
      <dgm:prSet/>
      <dgm:spPr/>
      <dgm:t>
        <a:bodyPr/>
        <a:lstStyle/>
        <a:p>
          <a:endParaRPr lang="zh-CN" altLang="en-US" sz="2800" b="1">
            <a:solidFill>
              <a:srgbClr val="0033CC"/>
            </a:solidFill>
            <a:latin typeface="+mj-ea"/>
            <a:ea typeface="+mj-ea"/>
          </a:endParaRPr>
        </a:p>
      </dgm:t>
    </dgm:pt>
    <dgm:pt modelId="{E7C4344A-7D8F-A746-B49A-7AD8A67D9930}" type="sibTrans" cxnId="{D189D091-A38F-E045-B471-3CB0F6DD4872}">
      <dgm:prSet/>
      <dgm:spPr/>
      <dgm:t>
        <a:bodyPr/>
        <a:lstStyle/>
        <a:p>
          <a:endParaRPr lang="zh-CN" altLang="en-US" sz="2800" b="1">
            <a:solidFill>
              <a:srgbClr val="0033CC"/>
            </a:solidFill>
            <a:latin typeface="+mj-ea"/>
            <a:ea typeface="+mj-ea"/>
          </a:endParaRPr>
        </a:p>
      </dgm:t>
    </dgm:pt>
    <dgm:pt modelId="{3A817178-6DBC-804F-9D81-A26B253ACFB1}">
      <dgm:prSet phldrT="[文本]" custT="1"/>
      <dgm:spPr/>
      <dgm:t>
        <a:bodyPr/>
        <a:lstStyle/>
        <a:p>
          <a:r>
            <a:rPr lang="zh-CN" altLang="en-US" sz="3200" b="1" smtClean="0">
              <a:solidFill>
                <a:srgbClr val="0033CC"/>
              </a:solidFill>
              <a:latin typeface="+mj-ea"/>
              <a:ea typeface="+mj-ea"/>
            </a:rPr>
            <a:t>认知用户如何最有效地利用获得的边信息？</a:t>
          </a:r>
          <a:endParaRPr lang="zh-CN" altLang="en-US" sz="3200" b="1" dirty="0">
            <a:solidFill>
              <a:srgbClr val="0033CC"/>
            </a:solidFill>
            <a:latin typeface="+mj-ea"/>
            <a:ea typeface="+mj-ea"/>
          </a:endParaRPr>
        </a:p>
      </dgm:t>
    </dgm:pt>
    <dgm:pt modelId="{6A8DF9C5-E3A0-B449-A079-9CAB446591A4}" type="parTrans" cxnId="{3128BF84-232C-E941-BB49-B400833A26D0}">
      <dgm:prSet/>
      <dgm:spPr/>
      <dgm:t>
        <a:bodyPr/>
        <a:lstStyle/>
        <a:p>
          <a:endParaRPr lang="zh-CN" altLang="en-US" sz="2800" b="1">
            <a:solidFill>
              <a:srgbClr val="0033CC"/>
            </a:solidFill>
            <a:latin typeface="+mj-ea"/>
            <a:ea typeface="+mj-ea"/>
          </a:endParaRPr>
        </a:p>
      </dgm:t>
    </dgm:pt>
    <dgm:pt modelId="{47A44CE0-2A43-4B45-9C8A-5D1E1A322EAF}" type="sibTrans" cxnId="{3128BF84-232C-E941-BB49-B400833A26D0}">
      <dgm:prSet/>
      <dgm:spPr/>
      <dgm:t>
        <a:bodyPr/>
        <a:lstStyle/>
        <a:p>
          <a:endParaRPr lang="zh-CN" altLang="en-US" sz="2800" b="1">
            <a:solidFill>
              <a:srgbClr val="0033CC"/>
            </a:solidFill>
            <a:latin typeface="+mj-ea"/>
            <a:ea typeface="+mj-ea"/>
          </a:endParaRPr>
        </a:p>
      </dgm:t>
    </dgm:pt>
    <dgm:pt modelId="{6F618BF6-6183-D040-8E5D-0DF2F5285A1F}">
      <dgm:prSet phldrT="[文本]" custT="1"/>
      <dgm:spPr/>
      <dgm:t>
        <a:bodyPr/>
        <a:lstStyle/>
        <a:p>
          <a:r>
            <a:rPr lang="zh-CN" altLang="en-US" sz="3200" b="1" dirty="0" smtClean="0">
              <a:solidFill>
                <a:srgbClr val="0033CC"/>
              </a:solidFill>
              <a:latin typeface="+mj-ea"/>
              <a:ea typeface="+mj-ea"/>
            </a:rPr>
            <a:t>认知用户会对主用户会产生怎样的影响？</a:t>
          </a:r>
          <a:endParaRPr lang="zh-CN" altLang="en-US" sz="3200" b="1" dirty="0">
            <a:solidFill>
              <a:srgbClr val="0033CC"/>
            </a:solidFill>
            <a:latin typeface="+mj-ea"/>
            <a:ea typeface="+mj-ea"/>
          </a:endParaRPr>
        </a:p>
      </dgm:t>
    </dgm:pt>
    <dgm:pt modelId="{2477B641-2F38-D941-A8BE-55DADE3A5C03}" type="parTrans" cxnId="{D2BCBD55-17E2-9F40-82CB-11F8C4A1B45D}">
      <dgm:prSet/>
      <dgm:spPr/>
      <dgm:t>
        <a:bodyPr/>
        <a:lstStyle/>
        <a:p>
          <a:endParaRPr lang="zh-CN" altLang="en-US" sz="2800" b="1">
            <a:solidFill>
              <a:srgbClr val="0033CC"/>
            </a:solidFill>
            <a:latin typeface="+mj-ea"/>
            <a:ea typeface="+mj-ea"/>
          </a:endParaRPr>
        </a:p>
      </dgm:t>
    </dgm:pt>
    <dgm:pt modelId="{AA586F7C-6D70-F149-B81F-C5C92BE939AE}" type="sibTrans" cxnId="{D2BCBD55-17E2-9F40-82CB-11F8C4A1B45D}">
      <dgm:prSet/>
      <dgm:spPr/>
      <dgm:t>
        <a:bodyPr/>
        <a:lstStyle/>
        <a:p>
          <a:endParaRPr lang="zh-CN" altLang="en-US" sz="2800" b="1">
            <a:solidFill>
              <a:srgbClr val="0033CC"/>
            </a:solidFill>
            <a:latin typeface="+mj-ea"/>
            <a:ea typeface="+mj-ea"/>
          </a:endParaRPr>
        </a:p>
      </dgm:t>
    </dgm:pt>
    <dgm:pt modelId="{D52C70E4-1E7C-AE47-AE49-57504810B432}" type="pres">
      <dgm:prSet presAssocID="{002A11AF-9A1F-E443-886C-A4BE9CD279AB}" presName="linear" presStyleCnt="0">
        <dgm:presLayoutVars>
          <dgm:dir/>
          <dgm:animLvl val="lvl"/>
          <dgm:resizeHandles val="exact"/>
        </dgm:presLayoutVars>
      </dgm:prSet>
      <dgm:spPr/>
      <dgm:t>
        <a:bodyPr/>
        <a:lstStyle/>
        <a:p>
          <a:endParaRPr lang="zh-CN" altLang="en-US"/>
        </a:p>
      </dgm:t>
    </dgm:pt>
    <dgm:pt modelId="{8B07C39A-7147-3946-8EA4-F7414ADED09B}" type="pres">
      <dgm:prSet presAssocID="{58B8D72E-3500-2340-8B7A-F327E5D9609F}" presName="parentLin" presStyleCnt="0"/>
      <dgm:spPr/>
    </dgm:pt>
    <dgm:pt modelId="{B257D6EF-F1EA-3B4D-A08C-D878B9F40CE8}" type="pres">
      <dgm:prSet presAssocID="{58B8D72E-3500-2340-8B7A-F327E5D9609F}" presName="parentLeftMargin" presStyleLbl="node1" presStyleIdx="0" presStyleCnt="3"/>
      <dgm:spPr/>
      <dgm:t>
        <a:bodyPr/>
        <a:lstStyle/>
        <a:p>
          <a:endParaRPr lang="zh-CN" altLang="en-US"/>
        </a:p>
      </dgm:t>
    </dgm:pt>
    <dgm:pt modelId="{2BFEB385-9511-D94B-8464-05AFF467D797}" type="pres">
      <dgm:prSet presAssocID="{58B8D72E-3500-2340-8B7A-F327E5D9609F}" presName="parentText" presStyleLbl="node1" presStyleIdx="0" presStyleCnt="3">
        <dgm:presLayoutVars>
          <dgm:chMax val="0"/>
          <dgm:bulletEnabled val="1"/>
        </dgm:presLayoutVars>
      </dgm:prSet>
      <dgm:spPr/>
      <dgm:t>
        <a:bodyPr/>
        <a:lstStyle/>
        <a:p>
          <a:endParaRPr lang="zh-CN" altLang="en-US"/>
        </a:p>
      </dgm:t>
    </dgm:pt>
    <dgm:pt modelId="{788B26B9-AF0C-F84B-B529-4CCBBA55A95C}" type="pres">
      <dgm:prSet presAssocID="{58B8D72E-3500-2340-8B7A-F327E5D9609F}" presName="negativeSpace" presStyleCnt="0"/>
      <dgm:spPr/>
    </dgm:pt>
    <dgm:pt modelId="{DE6B60ED-4BAD-5D40-92C0-C19E87A1E684}" type="pres">
      <dgm:prSet presAssocID="{58B8D72E-3500-2340-8B7A-F327E5D9609F}" presName="childText" presStyleLbl="conFgAcc1" presStyleIdx="0" presStyleCnt="3">
        <dgm:presLayoutVars>
          <dgm:bulletEnabled val="1"/>
        </dgm:presLayoutVars>
      </dgm:prSet>
      <dgm:spPr/>
    </dgm:pt>
    <dgm:pt modelId="{54EF8917-D442-1249-A39F-A465216C7BFF}" type="pres">
      <dgm:prSet presAssocID="{E7C4344A-7D8F-A746-B49A-7AD8A67D9930}" presName="spaceBetweenRectangles" presStyleCnt="0"/>
      <dgm:spPr/>
    </dgm:pt>
    <dgm:pt modelId="{D63F6EC1-EBAF-284F-AEA0-B415DF35C0DB}" type="pres">
      <dgm:prSet presAssocID="{3A817178-6DBC-804F-9D81-A26B253ACFB1}" presName="parentLin" presStyleCnt="0"/>
      <dgm:spPr/>
    </dgm:pt>
    <dgm:pt modelId="{CBCB1EC1-484B-7146-89B8-9F4F2F074E05}" type="pres">
      <dgm:prSet presAssocID="{3A817178-6DBC-804F-9D81-A26B253ACFB1}" presName="parentLeftMargin" presStyleLbl="node1" presStyleIdx="0" presStyleCnt="3"/>
      <dgm:spPr/>
      <dgm:t>
        <a:bodyPr/>
        <a:lstStyle/>
        <a:p>
          <a:endParaRPr lang="zh-CN" altLang="en-US"/>
        </a:p>
      </dgm:t>
    </dgm:pt>
    <dgm:pt modelId="{E55CBC4C-A034-7C4E-AC00-B7995806EDE4}" type="pres">
      <dgm:prSet presAssocID="{3A817178-6DBC-804F-9D81-A26B253ACFB1}" presName="parentText" presStyleLbl="node1" presStyleIdx="1" presStyleCnt="3">
        <dgm:presLayoutVars>
          <dgm:chMax val="0"/>
          <dgm:bulletEnabled val="1"/>
        </dgm:presLayoutVars>
      </dgm:prSet>
      <dgm:spPr/>
      <dgm:t>
        <a:bodyPr/>
        <a:lstStyle/>
        <a:p>
          <a:endParaRPr lang="zh-CN" altLang="en-US"/>
        </a:p>
      </dgm:t>
    </dgm:pt>
    <dgm:pt modelId="{6F298D01-F8DA-0947-B349-0542F7882257}" type="pres">
      <dgm:prSet presAssocID="{3A817178-6DBC-804F-9D81-A26B253ACFB1}" presName="negativeSpace" presStyleCnt="0"/>
      <dgm:spPr/>
    </dgm:pt>
    <dgm:pt modelId="{FD9E57F4-D961-F14D-9213-6080C62CD07D}" type="pres">
      <dgm:prSet presAssocID="{3A817178-6DBC-804F-9D81-A26B253ACFB1}" presName="childText" presStyleLbl="conFgAcc1" presStyleIdx="1" presStyleCnt="3">
        <dgm:presLayoutVars>
          <dgm:bulletEnabled val="1"/>
        </dgm:presLayoutVars>
      </dgm:prSet>
      <dgm:spPr/>
    </dgm:pt>
    <dgm:pt modelId="{7B6E96E3-49A9-684C-AD2A-D40E6AFDF2A2}" type="pres">
      <dgm:prSet presAssocID="{47A44CE0-2A43-4B45-9C8A-5D1E1A322EAF}" presName="spaceBetweenRectangles" presStyleCnt="0"/>
      <dgm:spPr/>
    </dgm:pt>
    <dgm:pt modelId="{38729802-DBF5-AB40-BA6A-95E1A1566BD5}" type="pres">
      <dgm:prSet presAssocID="{6F618BF6-6183-D040-8E5D-0DF2F5285A1F}" presName="parentLin" presStyleCnt="0"/>
      <dgm:spPr/>
    </dgm:pt>
    <dgm:pt modelId="{E7208EE7-7135-8F45-AD5D-68A5046629E1}" type="pres">
      <dgm:prSet presAssocID="{6F618BF6-6183-D040-8E5D-0DF2F5285A1F}" presName="parentLeftMargin" presStyleLbl="node1" presStyleIdx="1" presStyleCnt="3"/>
      <dgm:spPr/>
      <dgm:t>
        <a:bodyPr/>
        <a:lstStyle/>
        <a:p>
          <a:endParaRPr lang="zh-CN" altLang="en-US"/>
        </a:p>
      </dgm:t>
    </dgm:pt>
    <dgm:pt modelId="{2B3C4364-24B0-C645-92AD-2B540C01D36D}" type="pres">
      <dgm:prSet presAssocID="{6F618BF6-6183-D040-8E5D-0DF2F5285A1F}" presName="parentText" presStyleLbl="node1" presStyleIdx="2" presStyleCnt="3">
        <dgm:presLayoutVars>
          <dgm:chMax val="0"/>
          <dgm:bulletEnabled val="1"/>
        </dgm:presLayoutVars>
      </dgm:prSet>
      <dgm:spPr/>
      <dgm:t>
        <a:bodyPr/>
        <a:lstStyle/>
        <a:p>
          <a:endParaRPr lang="zh-CN" altLang="en-US"/>
        </a:p>
      </dgm:t>
    </dgm:pt>
    <dgm:pt modelId="{6520695D-E7A1-104D-AB75-4680BE7A321F}" type="pres">
      <dgm:prSet presAssocID="{6F618BF6-6183-D040-8E5D-0DF2F5285A1F}" presName="negativeSpace" presStyleCnt="0"/>
      <dgm:spPr/>
    </dgm:pt>
    <dgm:pt modelId="{0ECFED70-E20E-A24F-87FA-33838CA445EC}" type="pres">
      <dgm:prSet presAssocID="{6F618BF6-6183-D040-8E5D-0DF2F5285A1F}" presName="childText" presStyleLbl="conFgAcc1" presStyleIdx="2" presStyleCnt="3">
        <dgm:presLayoutVars>
          <dgm:bulletEnabled val="1"/>
        </dgm:presLayoutVars>
      </dgm:prSet>
      <dgm:spPr/>
    </dgm:pt>
  </dgm:ptLst>
  <dgm:cxnLst>
    <dgm:cxn modelId="{2D259FE6-5F82-4C91-BF4E-C147283A8021}" type="presOf" srcId="{3A817178-6DBC-804F-9D81-A26B253ACFB1}" destId="{CBCB1EC1-484B-7146-89B8-9F4F2F074E05}" srcOrd="0" destOrd="0" presId="urn:microsoft.com/office/officeart/2005/8/layout/list1"/>
    <dgm:cxn modelId="{D6410C99-251D-4689-8EFD-1FBB9C0AF650}" type="presOf" srcId="{6F618BF6-6183-D040-8E5D-0DF2F5285A1F}" destId="{E7208EE7-7135-8F45-AD5D-68A5046629E1}" srcOrd="0" destOrd="0" presId="urn:microsoft.com/office/officeart/2005/8/layout/list1"/>
    <dgm:cxn modelId="{4F14E550-8B59-4352-98D9-744763D931E1}" type="presOf" srcId="{58B8D72E-3500-2340-8B7A-F327E5D9609F}" destId="{2BFEB385-9511-D94B-8464-05AFF467D797}" srcOrd="1" destOrd="0" presId="urn:microsoft.com/office/officeart/2005/8/layout/list1"/>
    <dgm:cxn modelId="{D189D091-A38F-E045-B471-3CB0F6DD4872}" srcId="{002A11AF-9A1F-E443-886C-A4BE9CD279AB}" destId="{58B8D72E-3500-2340-8B7A-F327E5D9609F}" srcOrd="0" destOrd="0" parTransId="{B8D42EE1-593C-0544-AB27-E3BD563E3B7F}" sibTransId="{E7C4344A-7D8F-A746-B49A-7AD8A67D9930}"/>
    <dgm:cxn modelId="{D2BCBD55-17E2-9F40-82CB-11F8C4A1B45D}" srcId="{002A11AF-9A1F-E443-886C-A4BE9CD279AB}" destId="{6F618BF6-6183-D040-8E5D-0DF2F5285A1F}" srcOrd="2" destOrd="0" parTransId="{2477B641-2F38-D941-A8BE-55DADE3A5C03}" sibTransId="{AA586F7C-6D70-F149-B81F-C5C92BE939AE}"/>
    <dgm:cxn modelId="{6CC4D513-DAC8-4119-A6A3-CDE8E662405D}" type="presOf" srcId="{002A11AF-9A1F-E443-886C-A4BE9CD279AB}" destId="{D52C70E4-1E7C-AE47-AE49-57504810B432}" srcOrd="0" destOrd="0" presId="urn:microsoft.com/office/officeart/2005/8/layout/list1"/>
    <dgm:cxn modelId="{09F3D8D0-11F2-4CE5-AC90-E5156F1358A1}" type="presOf" srcId="{3A817178-6DBC-804F-9D81-A26B253ACFB1}" destId="{E55CBC4C-A034-7C4E-AC00-B7995806EDE4}" srcOrd="1" destOrd="0" presId="urn:microsoft.com/office/officeart/2005/8/layout/list1"/>
    <dgm:cxn modelId="{3128BF84-232C-E941-BB49-B400833A26D0}" srcId="{002A11AF-9A1F-E443-886C-A4BE9CD279AB}" destId="{3A817178-6DBC-804F-9D81-A26B253ACFB1}" srcOrd="1" destOrd="0" parTransId="{6A8DF9C5-E3A0-B449-A079-9CAB446591A4}" sibTransId="{47A44CE0-2A43-4B45-9C8A-5D1E1A322EAF}"/>
    <dgm:cxn modelId="{015ACC06-1D82-494E-ACDA-1198F0CA2D7F}" type="presOf" srcId="{6F618BF6-6183-D040-8E5D-0DF2F5285A1F}" destId="{2B3C4364-24B0-C645-92AD-2B540C01D36D}" srcOrd="1" destOrd="0" presId="urn:microsoft.com/office/officeart/2005/8/layout/list1"/>
    <dgm:cxn modelId="{32EC62A7-ACE9-4F0D-A8B6-BE70856B75E4}" type="presOf" srcId="{58B8D72E-3500-2340-8B7A-F327E5D9609F}" destId="{B257D6EF-F1EA-3B4D-A08C-D878B9F40CE8}" srcOrd="0" destOrd="0" presId="urn:microsoft.com/office/officeart/2005/8/layout/list1"/>
    <dgm:cxn modelId="{5ED1DF7E-BA29-453E-9D92-B6828EF8DFF7}" type="presParOf" srcId="{D52C70E4-1E7C-AE47-AE49-57504810B432}" destId="{8B07C39A-7147-3946-8EA4-F7414ADED09B}" srcOrd="0" destOrd="0" presId="urn:microsoft.com/office/officeart/2005/8/layout/list1"/>
    <dgm:cxn modelId="{39971901-1E4A-4DF2-B88B-544F2247B569}" type="presParOf" srcId="{8B07C39A-7147-3946-8EA4-F7414ADED09B}" destId="{B257D6EF-F1EA-3B4D-A08C-D878B9F40CE8}" srcOrd="0" destOrd="0" presId="urn:microsoft.com/office/officeart/2005/8/layout/list1"/>
    <dgm:cxn modelId="{602CB288-B490-4824-9026-813AD1FB1BA7}" type="presParOf" srcId="{8B07C39A-7147-3946-8EA4-F7414ADED09B}" destId="{2BFEB385-9511-D94B-8464-05AFF467D797}" srcOrd="1" destOrd="0" presId="urn:microsoft.com/office/officeart/2005/8/layout/list1"/>
    <dgm:cxn modelId="{55CD2CAF-7336-4506-B971-5F75AD392142}" type="presParOf" srcId="{D52C70E4-1E7C-AE47-AE49-57504810B432}" destId="{788B26B9-AF0C-F84B-B529-4CCBBA55A95C}" srcOrd="1" destOrd="0" presId="urn:microsoft.com/office/officeart/2005/8/layout/list1"/>
    <dgm:cxn modelId="{D95028FC-AC8E-4517-A7C4-8A38B5BF088B}" type="presParOf" srcId="{D52C70E4-1E7C-AE47-AE49-57504810B432}" destId="{DE6B60ED-4BAD-5D40-92C0-C19E87A1E684}" srcOrd="2" destOrd="0" presId="urn:microsoft.com/office/officeart/2005/8/layout/list1"/>
    <dgm:cxn modelId="{AD3619FF-BB46-4360-AFE9-215BB7982601}" type="presParOf" srcId="{D52C70E4-1E7C-AE47-AE49-57504810B432}" destId="{54EF8917-D442-1249-A39F-A465216C7BFF}" srcOrd="3" destOrd="0" presId="urn:microsoft.com/office/officeart/2005/8/layout/list1"/>
    <dgm:cxn modelId="{627B169A-8164-4182-87BA-EC2A18CC7837}" type="presParOf" srcId="{D52C70E4-1E7C-AE47-AE49-57504810B432}" destId="{D63F6EC1-EBAF-284F-AEA0-B415DF35C0DB}" srcOrd="4" destOrd="0" presId="urn:microsoft.com/office/officeart/2005/8/layout/list1"/>
    <dgm:cxn modelId="{DEECFE7E-3216-4917-BF07-C75C206231B2}" type="presParOf" srcId="{D63F6EC1-EBAF-284F-AEA0-B415DF35C0DB}" destId="{CBCB1EC1-484B-7146-89B8-9F4F2F074E05}" srcOrd="0" destOrd="0" presId="urn:microsoft.com/office/officeart/2005/8/layout/list1"/>
    <dgm:cxn modelId="{CF37D7F8-9B5D-46E5-ABAF-2EBBEE283B74}" type="presParOf" srcId="{D63F6EC1-EBAF-284F-AEA0-B415DF35C0DB}" destId="{E55CBC4C-A034-7C4E-AC00-B7995806EDE4}" srcOrd="1" destOrd="0" presId="urn:microsoft.com/office/officeart/2005/8/layout/list1"/>
    <dgm:cxn modelId="{C04E7D55-0C8D-4A90-8087-A0D7BF0AFF60}" type="presParOf" srcId="{D52C70E4-1E7C-AE47-AE49-57504810B432}" destId="{6F298D01-F8DA-0947-B349-0542F7882257}" srcOrd="5" destOrd="0" presId="urn:microsoft.com/office/officeart/2005/8/layout/list1"/>
    <dgm:cxn modelId="{DE04375F-F91F-4550-AA70-B0BD6CCEBCE6}" type="presParOf" srcId="{D52C70E4-1E7C-AE47-AE49-57504810B432}" destId="{FD9E57F4-D961-F14D-9213-6080C62CD07D}" srcOrd="6" destOrd="0" presId="urn:microsoft.com/office/officeart/2005/8/layout/list1"/>
    <dgm:cxn modelId="{D1CB4C35-DC80-47CF-90F6-64BE328AA334}" type="presParOf" srcId="{D52C70E4-1E7C-AE47-AE49-57504810B432}" destId="{7B6E96E3-49A9-684C-AD2A-D40E6AFDF2A2}" srcOrd="7" destOrd="0" presId="urn:microsoft.com/office/officeart/2005/8/layout/list1"/>
    <dgm:cxn modelId="{A8052B27-C87E-4EE9-AB6C-5AE84789B955}" type="presParOf" srcId="{D52C70E4-1E7C-AE47-AE49-57504810B432}" destId="{38729802-DBF5-AB40-BA6A-95E1A1566BD5}" srcOrd="8" destOrd="0" presId="urn:microsoft.com/office/officeart/2005/8/layout/list1"/>
    <dgm:cxn modelId="{AFDCB788-AAF9-44C7-96EC-82239010015F}" type="presParOf" srcId="{38729802-DBF5-AB40-BA6A-95E1A1566BD5}" destId="{E7208EE7-7135-8F45-AD5D-68A5046629E1}" srcOrd="0" destOrd="0" presId="urn:microsoft.com/office/officeart/2005/8/layout/list1"/>
    <dgm:cxn modelId="{90C04FB8-0D4E-406A-B2BE-2B7B27A4762B}" type="presParOf" srcId="{38729802-DBF5-AB40-BA6A-95E1A1566BD5}" destId="{2B3C4364-24B0-C645-92AD-2B540C01D36D}" srcOrd="1" destOrd="0" presId="urn:microsoft.com/office/officeart/2005/8/layout/list1"/>
    <dgm:cxn modelId="{EFC4EDD3-1097-4997-A0A6-C404CCE3C248}" type="presParOf" srcId="{D52C70E4-1E7C-AE47-AE49-57504810B432}" destId="{6520695D-E7A1-104D-AB75-4680BE7A321F}" srcOrd="9" destOrd="0" presId="urn:microsoft.com/office/officeart/2005/8/layout/list1"/>
    <dgm:cxn modelId="{70B93A4B-16A6-4BAE-8311-83199D6F8A33}" type="presParOf" srcId="{D52C70E4-1E7C-AE47-AE49-57504810B432}" destId="{0ECFED70-E20E-A24F-87FA-33838CA445EC}"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2CC80B0-EC48-4B47-960F-67DB4E441841}" type="doc">
      <dgm:prSet loTypeId="urn:microsoft.com/office/officeart/2005/8/layout/vList5" loCatId="list" qsTypeId="urn:microsoft.com/office/officeart/2005/8/quickstyle/simple5" qsCatId="simple" csTypeId="urn:microsoft.com/office/officeart/2005/8/colors/colorful5" csCatId="colorful" phldr="1"/>
      <dgm:spPr/>
      <dgm:t>
        <a:bodyPr/>
        <a:lstStyle/>
        <a:p>
          <a:endParaRPr lang="zh-CN" altLang="en-US"/>
        </a:p>
      </dgm:t>
    </dgm:pt>
    <dgm:pt modelId="{07934B9A-EBC5-416F-8942-6F1F55781AEA}">
      <dgm:prSet phldrT="[文本]" custT="1"/>
      <dgm:spPr/>
      <dgm:t>
        <a:bodyPr/>
        <a:lstStyle/>
        <a:p>
          <a:r>
            <a:rPr lang="zh-CN" altLang="en-US" sz="3200" dirty="0" smtClean="0">
              <a:solidFill>
                <a:srgbClr val="FF0000"/>
              </a:solidFill>
              <a:latin typeface="+mj-ea"/>
              <a:ea typeface="+mj-ea"/>
            </a:rPr>
            <a:t>频谱感知</a:t>
          </a:r>
          <a:endParaRPr lang="zh-CN" altLang="en-US" sz="3200" dirty="0">
            <a:solidFill>
              <a:srgbClr val="FF0000"/>
            </a:solidFill>
            <a:latin typeface="+mj-ea"/>
            <a:ea typeface="+mj-ea"/>
          </a:endParaRPr>
        </a:p>
      </dgm:t>
    </dgm:pt>
    <dgm:pt modelId="{798C43B5-A1C3-42E4-936A-0570AA63785A}" type="parTrans" cxnId="{ED98C5FD-BE7F-4ABE-B210-468BC123E1CB}">
      <dgm:prSet/>
      <dgm:spPr/>
      <dgm:t>
        <a:bodyPr/>
        <a:lstStyle/>
        <a:p>
          <a:endParaRPr lang="zh-CN" altLang="en-US" sz="1600"/>
        </a:p>
      </dgm:t>
    </dgm:pt>
    <dgm:pt modelId="{CB72505F-2BAF-4C57-95BF-CBF23A534FC7}" type="sibTrans" cxnId="{ED98C5FD-BE7F-4ABE-B210-468BC123E1CB}">
      <dgm:prSet/>
      <dgm:spPr/>
      <dgm:t>
        <a:bodyPr/>
        <a:lstStyle/>
        <a:p>
          <a:endParaRPr lang="zh-CN" altLang="en-US" sz="1600"/>
        </a:p>
      </dgm:t>
    </dgm:pt>
    <dgm:pt modelId="{8D7DADBE-B53A-4874-9C46-58C6C9C95472}">
      <dgm:prSet phldrT="[文本]" custT="1"/>
      <dgm:spPr/>
      <dgm:t>
        <a:bodyPr/>
        <a:lstStyle/>
        <a:p>
          <a:r>
            <a:rPr lang="zh-CN" altLang="en-US" sz="2400" dirty="0" smtClean="0">
              <a:solidFill>
                <a:srgbClr val="0033CC"/>
              </a:solidFill>
              <a:latin typeface="+mj-ea"/>
              <a:ea typeface="+mj-ea"/>
            </a:rPr>
            <a:t>快速、可靠地发现可用频谱资源，是认知无线通信的基础。</a:t>
          </a:r>
          <a:endParaRPr lang="zh-CN" altLang="en-US" sz="2400" dirty="0">
            <a:solidFill>
              <a:srgbClr val="0033CC"/>
            </a:solidFill>
            <a:latin typeface="+mj-ea"/>
            <a:ea typeface="+mj-ea"/>
          </a:endParaRPr>
        </a:p>
      </dgm:t>
    </dgm:pt>
    <dgm:pt modelId="{84A88047-B388-4FAD-BEA2-FFAF1B8E1EB1}" type="parTrans" cxnId="{A58C9896-1B24-4091-B439-5D2AD2448F9D}">
      <dgm:prSet/>
      <dgm:spPr/>
      <dgm:t>
        <a:bodyPr/>
        <a:lstStyle/>
        <a:p>
          <a:endParaRPr lang="zh-CN" altLang="en-US" sz="1600"/>
        </a:p>
      </dgm:t>
    </dgm:pt>
    <dgm:pt modelId="{1688142E-29DB-40F5-9120-59E7CFD06924}" type="sibTrans" cxnId="{A58C9896-1B24-4091-B439-5D2AD2448F9D}">
      <dgm:prSet/>
      <dgm:spPr/>
      <dgm:t>
        <a:bodyPr/>
        <a:lstStyle/>
        <a:p>
          <a:endParaRPr lang="zh-CN" altLang="en-US" sz="1600"/>
        </a:p>
      </dgm:t>
    </dgm:pt>
    <dgm:pt modelId="{8C47DE22-B588-491D-B442-0F641D0086E8}">
      <dgm:prSet phldrT="[文本]" custT="1"/>
      <dgm:spPr/>
      <dgm:t>
        <a:bodyPr/>
        <a:lstStyle/>
        <a:p>
          <a:r>
            <a:rPr lang="zh-CN" altLang="en-US" sz="2800" b="0" dirty="0" smtClean="0">
              <a:solidFill>
                <a:srgbClr val="FF0000"/>
              </a:solidFill>
              <a:latin typeface="+mj-ea"/>
              <a:ea typeface="+mj-ea"/>
            </a:rPr>
            <a:t>数据传输</a:t>
          </a:r>
          <a:endParaRPr lang="zh-CN" altLang="en-US" sz="2800" b="0" dirty="0">
            <a:solidFill>
              <a:srgbClr val="FF0000"/>
            </a:solidFill>
            <a:latin typeface="+mj-ea"/>
            <a:ea typeface="+mj-ea"/>
          </a:endParaRPr>
        </a:p>
      </dgm:t>
    </dgm:pt>
    <dgm:pt modelId="{4CCA57A6-8913-4975-A62D-B59CC75F53DE}" type="parTrans" cxnId="{82D56306-6E3C-46C6-8353-A2ADF751D170}">
      <dgm:prSet/>
      <dgm:spPr/>
      <dgm:t>
        <a:bodyPr/>
        <a:lstStyle/>
        <a:p>
          <a:endParaRPr lang="zh-CN" altLang="en-US" sz="1600"/>
        </a:p>
      </dgm:t>
    </dgm:pt>
    <dgm:pt modelId="{0AE212B3-BD5E-43FE-B5C7-06AE4312BD4A}" type="sibTrans" cxnId="{82D56306-6E3C-46C6-8353-A2ADF751D170}">
      <dgm:prSet/>
      <dgm:spPr/>
      <dgm:t>
        <a:bodyPr/>
        <a:lstStyle/>
        <a:p>
          <a:endParaRPr lang="zh-CN" altLang="en-US" sz="1600"/>
        </a:p>
      </dgm:t>
    </dgm:pt>
    <dgm:pt modelId="{A72E040F-3ACE-4249-BD6E-4D4C8ABDDEF1}">
      <dgm:prSet phldrT="[文本]" custT="1"/>
      <dgm:spPr/>
      <dgm:t>
        <a:bodyPr/>
        <a:lstStyle/>
        <a:p>
          <a:r>
            <a:rPr lang="zh-CN" altLang="en-US" sz="2400" dirty="0" smtClean="0">
              <a:solidFill>
                <a:srgbClr val="0033CC"/>
              </a:solidFill>
              <a:latin typeface="+mj-ea"/>
              <a:ea typeface="+mj-ea"/>
            </a:rPr>
            <a:t>适应可用频谱资源的属性完成数据传输，是认知无线通信的核心。</a:t>
          </a:r>
          <a:endParaRPr lang="zh-CN" altLang="en-US" sz="2400" dirty="0">
            <a:solidFill>
              <a:srgbClr val="0033CC"/>
            </a:solidFill>
            <a:latin typeface="+mj-ea"/>
            <a:ea typeface="+mj-ea"/>
          </a:endParaRPr>
        </a:p>
      </dgm:t>
    </dgm:pt>
    <dgm:pt modelId="{B48522F4-65D7-4A17-A514-563C9498002D}" type="parTrans" cxnId="{BCDE096E-9934-4554-ADA8-533E0B90552E}">
      <dgm:prSet/>
      <dgm:spPr/>
      <dgm:t>
        <a:bodyPr/>
        <a:lstStyle/>
        <a:p>
          <a:endParaRPr lang="zh-CN" altLang="en-US" sz="1600"/>
        </a:p>
      </dgm:t>
    </dgm:pt>
    <dgm:pt modelId="{A287950B-54C8-4796-93EF-A2AD4D376E68}" type="sibTrans" cxnId="{BCDE096E-9934-4554-ADA8-533E0B90552E}">
      <dgm:prSet/>
      <dgm:spPr/>
      <dgm:t>
        <a:bodyPr/>
        <a:lstStyle/>
        <a:p>
          <a:endParaRPr lang="zh-CN" altLang="en-US" sz="1600"/>
        </a:p>
      </dgm:t>
    </dgm:pt>
    <dgm:pt modelId="{F520F058-BFE3-48BC-851A-B058987E2E3A}" type="pres">
      <dgm:prSet presAssocID="{62CC80B0-EC48-4B47-960F-67DB4E441841}" presName="Name0" presStyleCnt="0">
        <dgm:presLayoutVars>
          <dgm:dir/>
          <dgm:animLvl val="lvl"/>
          <dgm:resizeHandles val="exact"/>
        </dgm:presLayoutVars>
      </dgm:prSet>
      <dgm:spPr/>
      <dgm:t>
        <a:bodyPr/>
        <a:lstStyle/>
        <a:p>
          <a:endParaRPr lang="zh-CN" altLang="en-US"/>
        </a:p>
      </dgm:t>
    </dgm:pt>
    <dgm:pt modelId="{BFDEA56B-A95F-4943-BCBF-0B4C8BD265CA}" type="pres">
      <dgm:prSet presAssocID="{07934B9A-EBC5-416F-8942-6F1F55781AEA}" presName="linNode" presStyleCnt="0"/>
      <dgm:spPr/>
    </dgm:pt>
    <dgm:pt modelId="{7C73A70B-1C4D-4400-A0F6-171BEE298739}" type="pres">
      <dgm:prSet presAssocID="{07934B9A-EBC5-416F-8942-6F1F55781AEA}" presName="parentText" presStyleLbl="node1" presStyleIdx="0" presStyleCnt="2" custScaleX="74975" custScaleY="35182">
        <dgm:presLayoutVars>
          <dgm:chMax val="1"/>
          <dgm:bulletEnabled val="1"/>
        </dgm:presLayoutVars>
      </dgm:prSet>
      <dgm:spPr/>
      <dgm:t>
        <a:bodyPr/>
        <a:lstStyle/>
        <a:p>
          <a:endParaRPr lang="zh-CN" altLang="en-US"/>
        </a:p>
      </dgm:t>
    </dgm:pt>
    <dgm:pt modelId="{D64A052A-62BE-4C12-A173-9737E755889A}" type="pres">
      <dgm:prSet presAssocID="{07934B9A-EBC5-416F-8942-6F1F55781AEA}" presName="descendantText" presStyleLbl="alignAccFollowNode1" presStyleIdx="0" presStyleCnt="2" custScaleY="32061">
        <dgm:presLayoutVars>
          <dgm:bulletEnabled val="1"/>
        </dgm:presLayoutVars>
      </dgm:prSet>
      <dgm:spPr/>
      <dgm:t>
        <a:bodyPr/>
        <a:lstStyle/>
        <a:p>
          <a:endParaRPr lang="zh-CN" altLang="en-US"/>
        </a:p>
      </dgm:t>
    </dgm:pt>
    <dgm:pt modelId="{2F084156-50E9-4954-925A-3393B01653F9}" type="pres">
      <dgm:prSet presAssocID="{CB72505F-2BAF-4C57-95BF-CBF23A534FC7}" presName="sp" presStyleCnt="0"/>
      <dgm:spPr/>
    </dgm:pt>
    <dgm:pt modelId="{1BDF7DCD-3B15-4D28-9588-47977D31C8EF}" type="pres">
      <dgm:prSet presAssocID="{8C47DE22-B588-491D-B442-0F641D0086E8}" presName="linNode" presStyleCnt="0"/>
      <dgm:spPr/>
    </dgm:pt>
    <dgm:pt modelId="{84575472-868A-4729-8992-74D6FB6C94E0}" type="pres">
      <dgm:prSet presAssocID="{8C47DE22-B588-491D-B442-0F641D0086E8}" presName="parentText" presStyleLbl="node1" presStyleIdx="1" presStyleCnt="2" custScaleX="75175" custScaleY="36083">
        <dgm:presLayoutVars>
          <dgm:chMax val="1"/>
          <dgm:bulletEnabled val="1"/>
        </dgm:presLayoutVars>
      </dgm:prSet>
      <dgm:spPr/>
      <dgm:t>
        <a:bodyPr/>
        <a:lstStyle/>
        <a:p>
          <a:endParaRPr lang="zh-CN" altLang="en-US"/>
        </a:p>
      </dgm:t>
    </dgm:pt>
    <dgm:pt modelId="{0666B872-636F-4847-B5E2-870196D4A73F}" type="pres">
      <dgm:prSet presAssocID="{8C47DE22-B588-491D-B442-0F641D0086E8}" presName="descendantText" presStyleLbl="alignAccFollowNode1" presStyleIdx="1" presStyleCnt="2" custScaleY="35232">
        <dgm:presLayoutVars>
          <dgm:bulletEnabled val="1"/>
        </dgm:presLayoutVars>
      </dgm:prSet>
      <dgm:spPr/>
      <dgm:t>
        <a:bodyPr/>
        <a:lstStyle/>
        <a:p>
          <a:endParaRPr lang="zh-CN" altLang="en-US"/>
        </a:p>
      </dgm:t>
    </dgm:pt>
  </dgm:ptLst>
  <dgm:cxnLst>
    <dgm:cxn modelId="{ED98C5FD-BE7F-4ABE-B210-468BC123E1CB}" srcId="{62CC80B0-EC48-4B47-960F-67DB4E441841}" destId="{07934B9A-EBC5-416F-8942-6F1F55781AEA}" srcOrd="0" destOrd="0" parTransId="{798C43B5-A1C3-42E4-936A-0570AA63785A}" sibTransId="{CB72505F-2BAF-4C57-95BF-CBF23A534FC7}"/>
    <dgm:cxn modelId="{BCDE096E-9934-4554-ADA8-533E0B90552E}" srcId="{8C47DE22-B588-491D-B442-0F641D0086E8}" destId="{A72E040F-3ACE-4249-BD6E-4D4C8ABDDEF1}" srcOrd="0" destOrd="0" parTransId="{B48522F4-65D7-4A17-A514-563C9498002D}" sibTransId="{A287950B-54C8-4796-93EF-A2AD4D376E68}"/>
    <dgm:cxn modelId="{82D56306-6E3C-46C6-8353-A2ADF751D170}" srcId="{62CC80B0-EC48-4B47-960F-67DB4E441841}" destId="{8C47DE22-B588-491D-B442-0F641D0086E8}" srcOrd="1" destOrd="0" parTransId="{4CCA57A6-8913-4975-A62D-B59CC75F53DE}" sibTransId="{0AE212B3-BD5E-43FE-B5C7-06AE4312BD4A}"/>
    <dgm:cxn modelId="{11F8A16B-154B-4F59-995C-10AD2E3EF32C}" type="presOf" srcId="{07934B9A-EBC5-416F-8942-6F1F55781AEA}" destId="{7C73A70B-1C4D-4400-A0F6-171BEE298739}" srcOrd="0" destOrd="0" presId="urn:microsoft.com/office/officeart/2005/8/layout/vList5"/>
    <dgm:cxn modelId="{A58C9896-1B24-4091-B439-5D2AD2448F9D}" srcId="{07934B9A-EBC5-416F-8942-6F1F55781AEA}" destId="{8D7DADBE-B53A-4874-9C46-58C6C9C95472}" srcOrd="0" destOrd="0" parTransId="{84A88047-B388-4FAD-BEA2-FFAF1B8E1EB1}" sibTransId="{1688142E-29DB-40F5-9120-59E7CFD06924}"/>
    <dgm:cxn modelId="{BD9E1A0C-476D-46D4-9D48-1811E4DA7F6D}" type="presOf" srcId="{A72E040F-3ACE-4249-BD6E-4D4C8ABDDEF1}" destId="{0666B872-636F-4847-B5E2-870196D4A73F}" srcOrd="0" destOrd="0" presId="urn:microsoft.com/office/officeart/2005/8/layout/vList5"/>
    <dgm:cxn modelId="{B1CE75AF-2D73-4B7E-8D95-8CED2A237099}" type="presOf" srcId="{8D7DADBE-B53A-4874-9C46-58C6C9C95472}" destId="{D64A052A-62BE-4C12-A173-9737E755889A}" srcOrd="0" destOrd="0" presId="urn:microsoft.com/office/officeart/2005/8/layout/vList5"/>
    <dgm:cxn modelId="{1EDB3287-C0A0-4374-9EF8-EE421CEE5D28}" type="presOf" srcId="{8C47DE22-B588-491D-B442-0F641D0086E8}" destId="{84575472-868A-4729-8992-74D6FB6C94E0}" srcOrd="0" destOrd="0" presId="urn:microsoft.com/office/officeart/2005/8/layout/vList5"/>
    <dgm:cxn modelId="{B581D0DB-B2B0-4955-96FB-0AFDC0DBC236}" type="presOf" srcId="{62CC80B0-EC48-4B47-960F-67DB4E441841}" destId="{F520F058-BFE3-48BC-851A-B058987E2E3A}" srcOrd="0" destOrd="0" presId="urn:microsoft.com/office/officeart/2005/8/layout/vList5"/>
    <dgm:cxn modelId="{2BD3FA99-1356-4401-9B8E-7C90B12597F2}" type="presParOf" srcId="{F520F058-BFE3-48BC-851A-B058987E2E3A}" destId="{BFDEA56B-A95F-4943-BCBF-0B4C8BD265CA}" srcOrd="0" destOrd="0" presId="urn:microsoft.com/office/officeart/2005/8/layout/vList5"/>
    <dgm:cxn modelId="{DE40DE0F-7AC9-4772-AC18-AE4FC04CF4E8}" type="presParOf" srcId="{BFDEA56B-A95F-4943-BCBF-0B4C8BD265CA}" destId="{7C73A70B-1C4D-4400-A0F6-171BEE298739}" srcOrd="0" destOrd="0" presId="urn:microsoft.com/office/officeart/2005/8/layout/vList5"/>
    <dgm:cxn modelId="{EAAB8CF3-3769-4144-9ECC-79E738D083F9}" type="presParOf" srcId="{BFDEA56B-A95F-4943-BCBF-0B4C8BD265CA}" destId="{D64A052A-62BE-4C12-A173-9737E755889A}" srcOrd="1" destOrd="0" presId="urn:microsoft.com/office/officeart/2005/8/layout/vList5"/>
    <dgm:cxn modelId="{C06939C6-E2D2-4162-86C5-EEB1390068C1}" type="presParOf" srcId="{F520F058-BFE3-48BC-851A-B058987E2E3A}" destId="{2F084156-50E9-4954-925A-3393B01653F9}" srcOrd="1" destOrd="0" presId="urn:microsoft.com/office/officeart/2005/8/layout/vList5"/>
    <dgm:cxn modelId="{541F05F2-5314-42E8-8EC0-02FF18C4679A}" type="presParOf" srcId="{F520F058-BFE3-48BC-851A-B058987E2E3A}" destId="{1BDF7DCD-3B15-4D28-9588-47977D31C8EF}" srcOrd="2" destOrd="0" presId="urn:microsoft.com/office/officeart/2005/8/layout/vList5"/>
    <dgm:cxn modelId="{EA7EC464-C58D-43DA-88BB-A5A4414FF165}" type="presParOf" srcId="{1BDF7DCD-3B15-4D28-9588-47977D31C8EF}" destId="{84575472-868A-4729-8992-74D6FB6C94E0}" srcOrd="0" destOrd="0" presId="urn:microsoft.com/office/officeart/2005/8/layout/vList5"/>
    <dgm:cxn modelId="{3F4AD929-8AEC-4990-8126-D24902391810}" type="presParOf" srcId="{1BDF7DCD-3B15-4D28-9588-47977D31C8EF}" destId="{0666B872-636F-4847-B5E2-870196D4A73F}"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75EE2BB-EC21-4A41-8603-7A16123252FA}" type="doc">
      <dgm:prSet loTypeId="urn:microsoft.com/office/officeart/2005/8/layout/vList5" loCatId="" qsTypeId="urn:microsoft.com/office/officeart/2005/8/quickstyle/simple5" qsCatId="simple" csTypeId="urn:microsoft.com/office/officeart/2005/8/colors/accent1_4" csCatId="accent1" phldr="1"/>
      <dgm:spPr/>
      <dgm:t>
        <a:bodyPr/>
        <a:lstStyle/>
        <a:p>
          <a:endParaRPr lang="zh-CN" altLang="en-US"/>
        </a:p>
      </dgm:t>
    </dgm:pt>
    <dgm:pt modelId="{AF6E6143-7F56-AF43-BED1-B39E99C1BE47}">
      <dgm:prSet phldrT="[文本]" custT="1"/>
      <dgm:spPr/>
      <dgm:t>
        <a:bodyPr/>
        <a:lstStyle/>
        <a:p>
          <a:r>
            <a:rPr lang="zh-CN" altLang="en-US" sz="3200" b="1" dirty="0" smtClean="0">
              <a:latin typeface="+mj-ea"/>
              <a:ea typeface="+mj-ea"/>
            </a:rPr>
            <a:t>通信信号的特性</a:t>
          </a:r>
          <a:endParaRPr lang="zh-CN" altLang="en-US" sz="3200" b="1" dirty="0">
            <a:latin typeface="+mj-ea"/>
            <a:ea typeface="+mj-ea"/>
          </a:endParaRPr>
        </a:p>
      </dgm:t>
    </dgm:pt>
    <dgm:pt modelId="{4439EC33-8C98-D344-93E3-66EAF619FAFD}" type="parTrans" cxnId="{E131B93A-DE00-EA45-8F19-B1502A432240}">
      <dgm:prSet/>
      <dgm:spPr/>
      <dgm:t>
        <a:bodyPr/>
        <a:lstStyle/>
        <a:p>
          <a:endParaRPr lang="zh-CN" altLang="en-US" sz="1400" b="1">
            <a:latin typeface="+mj-ea"/>
            <a:ea typeface="+mj-ea"/>
          </a:endParaRPr>
        </a:p>
      </dgm:t>
    </dgm:pt>
    <dgm:pt modelId="{28446085-5DA6-3E42-9FAD-5590FA9278DB}" type="sibTrans" cxnId="{E131B93A-DE00-EA45-8F19-B1502A432240}">
      <dgm:prSet/>
      <dgm:spPr/>
      <dgm:t>
        <a:bodyPr/>
        <a:lstStyle/>
        <a:p>
          <a:endParaRPr lang="zh-CN" altLang="en-US" sz="1400" b="1">
            <a:latin typeface="+mj-ea"/>
            <a:ea typeface="+mj-ea"/>
          </a:endParaRPr>
        </a:p>
      </dgm:t>
    </dgm:pt>
    <dgm:pt modelId="{57BCB7F0-C02F-BC4B-B6E3-0F0B9A3F9B81}">
      <dgm:prSet phldrT="[文本]" custT="1"/>
      <dgm:spPr/>
      <dgm:t>
        <a:bodyPr/>
        <a:lstStyle/>
        <a:p>
          <a:r>
            <a:rPr lang="zh-CN" altLang="en-US" sz="2400" b="1" dirty="0" smtClean="0">
              <a:latin typeface="+mj-ea"/>
              <a:ea typeface="+mj-ea"/>
            </a:rPr>
            <a:t>特殊的帧结构（</a:t>
          </a:r>
          <a:r>
            <a:rPr lang="en-US" altLang="zh-CN" sz="2400" b="1" dirty="0" smtClean="0">
              <a:latin typeface="+mj-ea"/>
              <a:ea typeface="+mj-ea"/>
            </a:rPr>
            <a:t>CP</a:t>
          </a:r>
          <a:r>
            <a:rPr lang="zh-CN" altLang="en-US" sz="2400" b="1" dirty="0" smtClean="0">
              <a:latin typeface="+mj-ea"/>
              <a:ea typeface="+mj-ea"/>
            </a:rPr>
            <a:t>、</a:t>
          </a:r>
          <a:r>
            <a:rPr lang="en-US" altLang="zh-CN" sz="2400" b="1" dirty="0" smtClean="0">
              <a:latin typeface="+mj-ea"/>
              <a:ea typeface="+mj-ea"/>
            </a:rPr>
            <a:t>Pilot</a:t>
          </a:r>
          <a:r>
            <a:rPr lang="zh-CN" altLang="en-US" sz="2400" b="1" dirty="0" smtClean="0">
              <a:latin typeface="+mj-ea"/>
              <a:ea typeface="+mj-ea"/>
            </a:rPr>
            <a:t>）</a:t>
          </a:r>
          <a:endParaRPr lang="zh-CN" altLang="en-US" sz="2400" b="1" dirty="0">
            <a:latin typeface="+mj-ea"/>
            <a:ea typeface="+mj-ea"/>
          </a:endParaRPr>
        </a:p>
      </dgm:t>
    </dgm:pt>
    <dgm:pt modelId="{88C7F952-5876-A344-A455-1BCC7F25B520}" type="parTrans" cxnId="{94760D34-77F7-C042-99EE-2C0847E0CBA7}">
      <dgm:prSet/>
      <dgm:spPr/>
      <dgm:t>
        <a:bodyPr/>
        <a:lstStyle/>
        <a:p>
          <a:endParaRPr lang="zh-CN" altLang="en-US" sz="1400" b="1">
            <a:latin typeface="+mj-ea"/>
            <a:ea typeface="+mj-ea"/>
          </a:endParaRPr>
        </a:p>
      </dgm:t>
    </dgm:pt>
    <dgm:pt modelId="{3D56F141-B673-F748-840B-EE0AD119C43B}" type="sibTrans" cxnId="{94760D34-77F7-C042-99EE-2C0847E0CBA7}">
      <dgm:prSet/>
      <dgm:spPr/>
      <dgm:t>
        <a:bodyPr/>
        <a:lstStyle/>
        <a:p>
          <a:endParaRPr lang="zh-CN" altLang="en-US" sz="1400" b="1">
            <a:latin typeface="+mj-ea"/>
            <a:ea typeface="+mj-ea"/>
          </a:endParaRPr>
        </a:p>
      </dgm:t>
    </dgm:pt>
    <dgm:pt modelId="{22B1544B-07A9-2C42-81D4-91EE701E450E}">
      <dgm:prSet phldrT="[文本]" custT="1"/>
      <dgm:spPr/>
      <dgm:t>
        <a:bodyPr/>
        <a:lstStyle/>
        <a:p>
          <a:r>
            <a:rPr lang="zh-CN" altLang="en-US" sz="3200" b="1" dirty="0" smtClean="0">
              <a:solidFill>
                <a:srgbClr val="0033CC"/>
              </a:solidFill>
              <a:latin typeface="+mj-ea"/>
              <a:ea typeface="+mj-ea"/>
            </a:rPr>
            <a:t>意义</a:t>
          </a:r>
          <a:endParaRPr lang="zh-CN" altLang="en-US" sz="3200" b="1" dirty="0">
            <a:solidFill>
              <a:srgbClr val="0033CC"/>
            </a:solidFill>
            <a:latin typeface="+mj-ea"/>
            <a:ea typeface="+mj-ea"/>
          </a:endParaRPr>
        </a:p>
      </dgm:t>
    </dgm:pt>
    <dgm:pt modelId="{919DB38E-02C6-A148-AC04-8DEF750FEF79}" type="parTrans" cxnId="{02B441E8-B617-514B-BBEC-646C739E5260}">
      <dgm:prSet/>
      <dgm:spPr/>
      <dgm:t>
        <a:bodyPr/>
        <a:lstStyle/>
        <a:p>
          <a:endParaRPr lang="zh-CN" altLang="en-US" sz="1400" b="1">
            <a:latin typeface="+mj-ea"/>
            <a:ea typeface="+mj-ea"/>
          </a:endParaRPr>
        </a:p>
      </dgm:t>
    </dgm:pt>
    <dgm:pt modelId="{105969BA-0DB0-6F4E-A359-16EFB1A8FF68}" type="sibTrans" cxnId="{02B441E8-B617-514B-BBEC-646C739E5260}">
      <dgm:prSet/>
      <dgm:spPr/>
      <dgm:t>
        <a:bodyPr/>
        <a:lstStyle/>
        <a:p>
          <a:endParaRPr lang="zh-CN" altLang="en-US" sz="1400" b="1">
            <a:latin typeface="+mj-ea"/>
            <a:ea typeface="+mj-ea"/>
          </a:endParaRPr>
        </a:p>
      </dgm:t>
    </dgm:pt>
    <dgm:pt modelId="{9B338C94-28B2-194A-AABB-BCBA0E246E2B}">
      <dgm:prSet phldrT="[文本]" custT="1"/>
      <dgm:spPr/>
      <dgm:t>
        <a:bodyPr/>
        <a:lstStyle/>
        <a:p>
          <a:r>
            <a:rPr lang="zh-CN" altLang="en-US" sz="2400" b="1" dirty="0" smtClean="0">
              <a:latin typeface="+mn-lt"/>
              <a:ea typeface="+mj-ea"/>
            </a:rPr>
            <a:t>可以获得优于能量检测的性能</a:t>
          </a:r>
          <a:endParaRPr lang="zh-CN" altLang="en-US" sz="2400" b="1" dirty="0">
            <a:latin typeface="+mn-lt"/>
            <a:ea typeface="+mj-ea"/>
          </a:endParaRPr>
        </a:p>
      </dgm:t>
    </dgm:pt>
    <dgm:pt modelId="{2F8D1CDE-EF4B-5D4B-84C7-DC15E9FF97DC}" type="parTrans" cxnId="{D478B4F9-40CD-BE4C-96C7-E8161E0537BE}">
      <dgm:prSet/>
      <dgm:spPr/>
      <dgm:t>
        <a:bodyPr/>
        <a:lstStyle/>
        <a:p>
          <a:endParaRPr lang="zh-CN" altLang="en-US" sz="1400" b="1">
            <a:latin typeface="+mj-ea"/>
            <a:ea typeface="+mj-ea"/>
          </a:endParaRPr>
        </a:p>
      </dgm:t>
    </dgm:pt>
    <dgm:pt modelId="{B7D3A378-A3A5-F64B-973E-C8CA6DA58C01}" type="sibTrans" cxnId="{D478B4F9-40CD-BE4C-96C7-E8161E0537BE}">
      <dgm:prSet/>
      <dgm:spPr/>
      <dgm:t>
        <a:bodyPr/>
        <a:lstStyle/>
        <a:p>
          <a:endParaRPr lang="zh-CN" altLang="en-US" sz="1400" b="1">
            <a:latin typeface="+mj-ea"/>
            <a:ea typeface="+mj-ea"/>
          </a:endParaRPr>
        </a:p>
      </dgm:t>
    </dgm:pt>
    <dgm:pt modelId="{18D78C83-0D65-814A-81C8-D3EA3FE542E0}">
      <dgm:prSet phldrT="[文本]" custT="1"/>
      <dgm:spPr/>
      <dgm:t>
        <a:bodyPr/>
        <a:lstStyle/>
        <a:p>
          <a:r>
            <a:rPr lang="zh-CN" altLang="en-US" sz="2400" b="1" dirty="0" smtClean="0">
              <a:latin typeface="+mj-ea"/>
              <a:ea typeface="+mj-ea"/>
            </a:rPr>
            <a:t>调制和编码引入的特殊统计特性</a:t>
          </a:r>
          <a:endParaRPr lang="zh-CN" altLang="en-US" sz="2400" b="1" dirty="0">
            <a:latin typeface="+mj-ea"/>
            <a:ea typeface="+mj-ea"/>
          </a:endParaRPr>
        </a:p>
      </dgm:t>
    </dgm:pt>
    <dgm:pt modelId="{A756A696-5627-064A-ADB3-5638AA2EFBD1}" type="parTrans" cxnId="{939CAB9B-B0A0-814E-BE16-736ADC7FE3C9}">
      <dgm:prSet/>
      <dgm:spPr/>
      <dgm:t>
        <a:bodyPr/>
        <a:lstStyle/>
        <a:p>
          <a:endParaRPr lang="zh-CN" altLang="en-US" sz="1600"/>
        </a:p>
      </dgm:t>
    </dgm:pt>
    <dgm:pt modelId="{1A77AB90-26E4-7F47-A9EA-CBE93AF7EB06}" type="sibTrans" cxnId="{939CAB9B-B0A0-814E-BE16-736ADC7FE3C9}">
      <dgm:prSet/>
      <dgm:spPr/>
      <dgm:t>
        <a:bodyPr/>
        <a:lstStyle/>
        <a:p>
          <a:endParaRPr lang="zh-CN" altLang="en-US" sz="1600"/>
        </a:p>
      </dgm:t>
    </dgm:pt>
    <dgm:pt modelId="{C7844D61-46B1-7A45-BD6B-C8F94343B362}">
      <dgm:prSet phldrT="[文本]" custT="1"/>
      <dgm:spPr/>
      <dgm:t>
        <a:bodyPr/>
        <a:lstStyle/>
        <a:p>
          <a:r>
            <a:rPr lang="zh-CN" altLang="en-US" sz="2400" b="1" dirty="0" smtClean="0">
              <a:latin typeface="+mn-lt"/>
              <a:ea typeface="+mj-ea"/>
            </a:rPr>
            <a:t>可以规避</a:t>
          </a:r>
          <a:r>
            <a:rPr lang="en-US" altLang="zh-CN" sz="2400" b="1" dirty="0" smtClean="0">
              <a:latin typeface="+mn-lt"/>
              <a:ea typeface="+mj-ea"/>
            </a:rPr>
            <a:t>SNR</a:t>
          </a:r>
          <a:r>
            <a:rPr lang="zh-CN" altLang="en-US" sz="2400" b="1" dirty="0" smtClean="0">
              <a:latin typeface="+mn-lt"/>
              <a:ea typeface="+mj-ea"/>
            </a:rPr>
            <a:t> </a:t>
          </a:r>
          <a:r>
            <a:rPr lang="en-US" altLang="zh-CN" sz="2400" b="1" dirty="0" smtClean="0">
              <a:latin typeface="+mn-lt"/>
              <a:ea typeface="+mj-ea"/>
            </a:rPr>
            <a:t>Walls</a:t>
          </a:r>
          <a:endParaRPr lang="zh-CN" altLang="en-US" sz="2400" b="1" dirty="0">
            <a:latin typeface="+mn-lt"/>
            <a:ea typeface="+mj-ea"/>
          </a:endParaRPr>
        </a:p>
      </dgm:t>
    </dgm:pt>
    <dgm:pt modelId="{38347626-0DBF-EB4B-9D85-BDA4ABE3E3B8}" type="parTrans" cxnId="{E963C273-D72B-1B4D-B499-0AE79CE51021}">
      <dgm:prSet/>
      <dgm:spPr/>
      <dgm:t>
        <a:bodyPr/>
        <a:lstStyle/>
        <a:p>
          <a:endParaRPr lang="zh-CN" altLang="en-US" sz="1600"/>
        </a:p>
      </dgm:t>
    </dgm:pt>
    <dgm:pt modelId="{1EA52574-8CE3-BD4B-A640-8CCD509B3987}" type="sibTrans" cxnId="{E963C273-D72B-1B4D-B499-0AE79CE51021}">
      <dgm:prSet/>
      <dgm:spPr/>
      <dgm:t>
        <a:bodyPr/>
        <a:lstStyle/>
        <a:p>
          <a:endParaRPr lang="zh-CN" altLang="en-US" sz="1600"/>
        </a:p>
      </dgm:t>
    </dgm:pt>
    <dgm:pt modelId="{E43AD6E2-4291-6E45-A2BF-621FB3D1B0B8}" type="pres">
      <dgm:prSet presAssocID="{075EE2BB-EC21-4A41-8603-7A16123252FA}" presName="Name0" presStyleCnt="0">
        <dgm:presLayoutVars>
          <dgm:dir/>
          <dgm:animLvl val="lvl"/>
          <dgm:resizeHandles val="exact"/>
        </dgm:presLayoutVars>
      </dgm:prSet>
      <dgm:spPr/>
      <dgm:t>
        <a:bodyPr/>
        <a:lstStyle/>
        <a:p>
          <a:endParaRPr lang="zh-CN" altLang="en-US"/>
        </a:p>
      </dgm:t>
    </dgm:pt>
    <dgm:pt modelId="{32ACDDFA-068D-544E-9880-7FDB4CB86990}" type="pres">
      <dgm:prSet presAssocID="{AF6E6143-7F56-AF43-BED1-B39E99C1BE47}" presName="linNode" presStyleCnt="0"/>
      <dgm:spPr/>
    </dgm:pt>
    <dgm:pt modelId="{064DE6E7-18A6-584A-830E-1C84A8BEA622}" type="pres">
      <dgm:prSet presAssocID="{AF6E6143-7F56-AF43-BED1-B39E99C1BE47}" presName="parentText" presStyleLbl="node1" presStyleIdx="0" presStyleCnt="2" custScaleX="83689" custScaleY="43395">
        <dgm:presLayoutVars>
          <dgm:chMax val="1"/>
          <dgm:bulletEnabled val="1"/>
        </dgm:presLayoutVars>
      </dgm:prSet>
      <dgm:spPr/>
      <dgm:t>
        <a:bodyPr/>
        <a:lstStyle/>
        <a:p>
          <a:endParaRPr lang="zh-CN" altLang="en-US"/>
        </a:p>
      </dgm:t>
    </dgm:pt>
    <dgm:pt modelId="{C3062E83-4F79-C948-B3A3-4BA7CA08D453}" type="pres">
      <dgm:prSet presAssocID="{AF6E6143-7F56-AF43-BED1-B39E99C1BE47}" presName="descendantText" presStyleLbl="alignAccFollowNode1" presStyleIdx="0" presStyleCnt="2" custScaleY="38154">
        <dgm:presLayoutVars>
          <dgm:bulletEnabled val="1"/>
        </dgm:presLayoutVars>
      </dgm:prSet>
      <dgm:spPr/>
      <dgm:t>
        <a:bodyPr/>
        <a:lstStyle/>
        <a:p>
          <a:endParaRPr lang="zh-CN" altLang="en-US"/>
        </a:p>
      </dgm:t>
    </dgm:pt>
    <dgm:pt modelId="{D8FC75CB-D77C-4343-8485-40072135AB4D}" type="pres">
      <dgm:prSet presAssocID="{28446085-5DA6-3E42-9FAD-5590FA9278DB}" presName="sp" presStyleCnt="0"/>
      <dgm:spPr/>
    </dgm:pt>
    <dgm:pt modelId="{D48A6F54-4EE1-B74B-AFE2-D2367D480AF0}" type="pres">
      <dgm:prSet presAssocID="{22B1544B-07A9-2C42-81D4-91EE701E450E}" presName="linNode" presStyleCnt="0"/>
      <dgm:spPr/>
    </dgm:pt>
    <dgm:pt modelId="{14FC666F-7E8D-9641-A5AB-0FABBD65F795}" type="pres">
      <dgm:prSet presAssocID="{22B1544B-07A9-2C42-81D4-91EE701E450E}" presName="parentText" presStyleLbl="node1" presStyleIdx="1" presStyleCnt="2" custScaleX="83690" custScaleY="41400">
        <dgm:presLayoutVars>
          <dgm:chMax val="1"/>
          <dgm:bulletEnabled val="1"/>
        </dgm:presLayoutVars>
      </dgm:prSet>
      <dgm:spPr/>
      <dgm:t>
        <a:bodyPr/>
        <a:lstStyle/>
        <a:p>
          <a:endParaRPr lang="zh-CN" altLang="en-US"/>
        </a:p>
      </dgm:t>
    </dgm:pt>
    <dgm:pt modelId="{71B8BBF8-17F5-F946-9E15-B24FE1D96D28}" type="pres">
      <dgm:prSet presAssocID="{22B1544B-07A9-2C42-81D4-91EE701E450E}" presName="descendantText" presStyleLbl="alignAccFollowNode1" presStyleIdx="1" presStyleCnt="2" custScaleY="41263">
        <dgm:presLayoutVars>
          <dgm:bulletEnabled val="1"/>
        </dgm:presLayoutVars>
      </dgm:prSet>
      <dgm:spPr/>
      <dgm:t>
        <a:bodyPr/>
        <a:lstStyle/>
        <a:p>
          <a:endParaRPr lang="zh-CN" altLang="en-US"/>
        </a:p>
      </dgm:t>
    </dgm:pt>
  </dgm:ptLst>
  <dgm:cxnLst>
    <dgm:cxn modelId="{79B43CC4-93BA-4BDE-9BC1-08196D9F78FC}" type="presOf" srcId="{18D78C83-0D65-814A-81C8-D3EA3FE542E0}" destId="{C3062E83-4F79-C948-B3A3-4BA7CA08D453}" srcOrd="0" destOrd="1" presId="urn:microsoft.com/office/officeart/2005/8/layout/vList5"/>
    <dgm:cxn modelId="{36FEFB5B-B314-47CA-B28B-7B3787578BD5}" type="presOf" srcId="{9B338C94-28B2-194A-AABB-BCBA0E246E2B}" destId="{71B8BBF8-17F5-F946-9E15-B24FE1D96D28}" srcOrd="0" destOrd="0" presId="urn:microsoft.com/office/officeart/2005/8/layout/vList5"/>
    <dgm:cxn modelId="{AB89029D-0738-42E1-A66F-8C4E77FC2A3B}" type="presOf" srcId="{075EE2BB-EC21-4A41-8603-7A16123252FA}" destId="{E43AD6E2-4291-6E45-A2BF-621FB3D1B0B8}" srcOrd="0" destOrd="0" presId="urn:microsoft.com/office/officeart/2005/8/layout/vList5"/>
    <dgm:cxn modelId="{45CCBB38-262B-4A1D-B181-2BD71C15D13B}" type="presOf" srcId="{57BCB7F0-C02F-BC4B-B6E3-0F0B9A3F9B81}" destId="{C3062E83-4F79-C948-B3A3-4BA7CA08D453}" srcOrd="0" destOrd="0" presId="urn:microsoft.com/office/officeart/2005/8/layout/vList5"/>
    <dgm:cxn modelId="{6FD6F76C-37B0-41FC-B58F-96F539408C19}" type="presOf" srcId="{AF6E6143-7F56-AF43-BED1-B39E99C1BE47}" destId="{064DE6E7-18A6-584A-830E-1C84A8BEA622}" srcOrd="0" destOrd="0" presId="urn:microsoft.com/office/officeart/2005/8/layout/vList5"/>
    <dgm:cxn modelId="{D478B4F9-40CD-BE4C-96C7-E8161E0537BE}" srcId="{22B1544B-07A9-2C42-81D4-91EE701E450E}" destId="{9B338C94-28B2-194A-AABB-BCBA0E246E2B}" srcOrd="0" destOrd="0" parTransId="{2F8D1CDE-EF4B-5D4B-84C7-DC15E9FF97DC}" sibTransId="{B7D3A378-A3A5-F64B-973E-C8CA6DA58C01}"/>
    <dgm:cxn modelId="{97DF7C7C-4094-4D26-B567-A6DBBD8C99AB}" type="presOf" srcId="{22B1544B-07A9-2C42-81D4-91EE701E450E}" destId="{14FC666F-7E8D-9641-A5AB-0FABBD65F795}" srcOrd="0" destOrd="0" presId="urn:microsoft.com/office/officeart/2005/8/layout/vList5"/>
    <dgm:cxn modelId="{02B441E8-B617-514B-BBEC-646C739E5260}" srcId="{075EE2BB-EC21-4A41-8603-7A16123252FA}" destId="{22B1544B-07A9-2C42-81D4-91EE701E450E}" srcOrd="1" destOrd="0" parTransId="{919DB38E-02C6-A148-AC04-8DEF750FEF79}" sibTransId="{105969BA-0DB0-6F4E-A359-16EFB1A8FF68}"/>
    <dgm:cxn modelId="{94760D34-77F7-C042-99EE-2C0847E0CBA7}" srcId="{AF6E6143-7F56-AF43-BED1-B39E99C1BE47}" destId="{57BCB7F0-C02F-BC4B-B6E3-0F0B9A3F9B81}" srcOrd="0" destOrd="0" parTransId="{88C7F952-5876-A344-A455-1BCC7F25B520}" sibTransId="{3D56F141-B673-F748-840B-EE0AD119C43B}"/>
    <dgm:cxn modelId="{E131B93A-DE00-EA45-8F19-B1502A432240}" srcId="{075EE2BB-EC21-4A41-8603-7A16123252FA}" destId="{AF6E6143-7F56-AF43-BED1-B39E99C1BE47}" srcOrd="0" destOrd="0" parTransId="{4439EC33-8C98-D344-93E3-66EAF619FAFD}" sibTransId="{28446085-5DA6-3E42-9FAD-5590FA9278DB}"/>
    <dgm:cxn modelId="{E963C273-D72B-1B4D-B499-0AE79CE51021}" srcId="{22B1544B-07A9-2C42-81D4-91EE701E450E}" destId="{C7844D61-46B1-7A45-BD6B-C8F94343B362}" srcOrd="1" destOrd="0" parTransId="{38347626-0DBF-EB4B-9D85-BDA4ABE3E3B8}" sibTransId="{1EA52574-8CE3-BD4B-A640-8CCD509B3987}"/>
    <dgm:cxn modelId="{939CAB9B-B0A0-814E-BE16-736ADC7FE3C9}" srcId="{AF6E6143-7F56-AF43-BED1-B39E99C1BE47}" destId="{18D78C83-0D65-814A-81C8-D3EA3FE542E0}" srcOrd="1" destOrd="0" parTransId="{A756A696-5627-064A-ADB3-5638AA2EFBD1}" sibTransId="{1A77AB90-26E4-7F47-A9EA-CBE93AF7EB06}"/>
    <dgm:cxn modelId="{377BCFDE-BA15-4C4F-93E9-1BA344A6FFD7}" type="presOf" srcId="{C7844D61-46B1-7A45-BD6B-C8F94343B362}" destId="{71B8BBF8-17F5-F946-9E15-B24FE1D96D28}" srcOrd="0" destOrd="1" presId="urn:microsoft.com/office/officeart/2005/8/layout/vList5"/>
    <dgm:cxn modelId="{002436EC-6C60-487F-AE6E-7238BFF231CE}" type="presParOf" srcId="{E43AD6E2-4291-6E45-A2BF-621FB3D1B0B8}" destId="{32ACDDFA-068D-544E-9880-7FDB4CB86990}" srcOrd="0" destOrd="0" presId="urn:microsoft.com/office/officeart/2005/8/layout/vList5"/>
    <dgm:cxn modelId="{4C1F74B8-89D9-4296-94B5-DE8DA7AD3FE6}" type="presParOf" srcId="{32ACDDFA-068D-544E-9880-7FDB4CB86990}" destId="{064DE6E7-18A6-584A-830E-1C84A8BEA622}" srcOrd="0" destOrd="0" presId="urn:microsoft.com/office/officeart/2005/8/layout/vList5"/>
    <dgm:cxn modelId="{5C04815E-AE23-468C-9F62-8FCBF49ECA83}" type="presParOf" srcId="{32ACDDFA-068D-544E-9880-7FDB4CB86990}" destId="{C3062E83-4F79-C948-B3A3-4BA7CA08D453}" srcOrd="1" destOrd="0" presId="urn:microsoft.com/office/officeart/2005/8/layout/vList5"/>
    <dgm:cxn modelId="{5AF6F1B9-35DF-41D5-9EA1-F08E0D496AD1}" type="presParOf" srcId="{E43AD6E2-4291-6E45-A2BF-621FB3D1B0B8}" destId="{D8FC75CB-D77C-4343-8485-40072135AB4D}" srcOrd="1" destOrd="0" presId="urn:microsoft.com/office/officeart/2005/8/layout/vList5"/>
    <dgm:cxn modelId="{F342CD4C-33B1-4CA2-A9F8-9B1B72029E79}" type="presParOf" srcId="{E43AD6E2-4291-6E45-A2BF-621FB3D1B0B8}" destId="{D48A6F54-4EE1-B74B-AFE2-D2367D480AF0}" srcOrd="2" destOrd="0" presId="urn:microsoft.com/office/officeart/2005/8/layout/vList5"/>
    <dgm:cxn modelId="{B024B188-E1AE-4EC4-9CAB-875FDF6094FA}" type="presParOf" srcId="{D48A6F54-4EE1-B74B-AFE2-D2367D480AF0}" destId="{14FC666F-7E8D-9641-A5AB-0FABBD65F795}" srcOrd="0" destOrd="0" presId="urn:microsoft.com/office/officeart/2005/8/layout/vList5"/>
    <dgm:cxn modelId="{37E14BA3-179A-463D-BEB1-EE43A14A9844}" type="presParOf" srcId="{D48A6F54-4EE1-B74B-AFE2-D2367D480AF0}" destId="{71B8BBF8-17F5-F946-9E15-B24FE1D96D2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75EE2BB-EC21-4A41-8603-7A16123252FA}" type="doc">
      <dgm:prSet loTypeId="urn:microsoft.com/office/officeart/2005/8/layout/vList5" loCatId="" qsTypeId="urn:microsoft.com/office/officeart/2005/8/quickstyle/simple5" qsCatId="simple" csTypeId="urn:microsoft.com/office/officeart/2005/8/colors/accent1_4" csCatId="accent1" phldr="1"/>
      <dgm:spPr/>
      <dgm:t>
        <a:bodyPr/>
        <a:lstStyle/>
        <a:p>
          <a:endParaRPr lang="zh-CN" altLang="en-US"/>
        </a:p>
      </dgm:t>
    </dgm:pt>
    <dgm:pt modelId="{AF6E6143-7F56-AF43-BED1-B39E99C1BE47}">
      <dgm:prSet phldrT="[文本]" custT="1"/>
      <dgm:spPr/>
      <dgm:t>
        <a:bodyPr/>
        <a:lstStyle/>
        <a:p>
          <a:r>
            <a:rPr lang="zh-CN" altLang="en-US" sz="2400" b="1" dirty="0" smtClean="0">
              <a:latin typeface="+mn-lt"/>
              <a:ea typeface="+mj-ea"/>
            </a:rPr>
            <a:t>软合并</a:t>
          </a:r>
        </a:p>
        <a:p>
          <a:r>
            <a:rPr lang="zh-CN" altLang="en-US" sz="2400" b="1" dirty="0" smtClean="0">
              <a:latin typeface="+mn-lt"/>
              <a:ea typeface="+mj-ea"/>
            </a:rPr>
            <a:t>（数据融合）</a:t>
          </a:r>
          <a:endParaRPr lang="zh-CN" altLang="en-US" sz="2400" b="1" dirty="0">
            <a:latin typeface="+mn-lt"/>
            <a:ea typeface="+mj-ea"/>
          </a:endParaRPr>
        </a:p>
      </dgm:t>
    </dgm:pt>
    <dgm:pt modelId="{4439EC33-8C98-D344-93E3-66EAF619FAFD}" type="parTrans" cxnId="{E131B93A-DE00-EA45-8F19-B1502A432240}">
      <dgm:prSet/>
      <dgm:spPr/>
      <dgm:t>
        <a:bodyPr/>
        <a:lstStyle/>
        <a:p>
          <a:endParaRPr lang="zh-CN" altLang="en-US" sz="1100" b="1">
            <a:latin typeface="+mn-lt"/>
            <a:ea typeface="+mj-ea"/>
          </a:endParaRPr>
        </a:p>
      </dgm:t>
    </dgm:pt>
    <dgm:pt modelId="{28446085-5DA6-3E42-9FAD-5590FA9278DB}" type="sibTrans" cxnId="{E131B93A-DE00-EA45-8F19-B1502A432240}">
      <dgm:prSet/>
      <dgm:spPr/>
      <dgm:t>
        <a:bodyPr/>
        <a:lstStyle/>
        <a:p>
          <a:endParaRPr lang="zh-CN" altLang="en-US" sz="1100" b="1">
            <a:latin typeface="+mn-lt"/>
            <a:ea typeface="+mj-ea"/>
          </a:endParaRPr>
        </a:p>
      </dgm:t>
    </dgm:pt>
    <dgm:pt modelId="{57BCB7F0-C02F-BC4B-B6E3-0F0B9A3F9B81}">
      <dgm:prSet phldrT="[文本]" custT="1"/>
      <dgm:spPr/>
      <dgm:t>
        <a:bodyPr/>
        <a:lstStyle/>
        <a:p>
          <a:r>
            <a:rPr lang="zh-CN" altLang="en-US" sz="1800" b="1" dirty="0" smtClean="0">
              <a:latin typeface="+mn-lt"/>
              <a:ea typeface="+mj-ea"/>
            </a:rPr>
            <a:t>原始数据发送到融合中心（</a:t>
          </a:r>
          <a:r>
            <a:rPr lang="en-US" altLang="zh-CN" sz="1800" b="1" dirty="0" smtClean="0">
              <a:latin typeface="+mn-lt"/>
              <a:ea typeface="+mj-ea"/>
            </a:rPr>
            <a:t>Fusion</a:t>
          </a:r>
          <a:r>
            <a:rPr lang="zh-CN" altLang="en-US" sz="1800" b="1" dirty="0" smtClean="0">
              <a:latin typeface="+mn-lt"/>
              <a:ea typeface="+mj-ea"/>
            </a:rPr>
            <a:t> </a:t>
          </a:r>
          <a:r>
            <a:rPr lang="en-US" altLang="zh-CN" sz="1800" b="1" dirty="0" smtClean="0">
              <a:latin typeface="+mn-lt"/>
              <a:ea typeface="+mj-ea"/>
            </a:rPr>
            <a:t>Center</a:t>
          </a:r>
          <a:r>
            <a:rPr lang="zh-CN" altLang="en-US" sz="1800" b="1" dirty="0" smtClean="0">
              <a:latin typeface="+mn-lt"/>
              <a:ea typeface="+mj-ea"/>
            </a:rPr>
            <a:t>，</a:t>
          </a:r>
          <a:r>
            <a:rPr lang="en-US" altLang="zh-CN" sz="1800" b="1" dirty="0" smtClean="0">
              <a:latin typeface="+mn-lt"/>
              <a:ea typeface="+mj-ea"/>
            </a:rPr>
            <a:t>FC</a:t>
          </a:r>
          <a:r>
            <a:rPr lang="zh-CN" altLang="en-US" sz="1800" b="1" dirty="0" smtClean="0">
              <a:latin typeface="+mn-lt"/>
              <a:ea typeface="+mj-ea"/>
            </a:rPr>
            <a:t>）进行处理。</a:t>
          </a:r>
          <a:endParaRPr lang="zh-CN" altLang="en-US" sz="1800" b="1" dirty="0">
            <a:latin typeface="+mn-lt"/>
            <a:ea typeface="+mj-ea"/>
          </a:endParaRPr>
        </a:p>
      </dgm:t>
    </dgm:pt>
    <dgm:pt modelId="{88C7F952-5876-A344-A455-1BCC7F25B520}" type="parTrans" cxnId="{94760D34-77F7-C042-99EE-2C0847E0CBA7}">
      <dgm:prSet/>
      <dgm:spPr/>
      <dgm:t>
        <a:bodyPr/>
        <a:lstStyle/>
        <a:p>
          <a:endParaRPr lang="zh-CN" altLang="en-US" sz="1100" b="1">
            <a:latin typeface="+mn-lt"/>
            <a:ea typeface="+mj-ea"/>
          </a:endParaRPr>
        </a:p>
      </dgm:t>
    </dgm:pt>
    <dgm:pt modelId="{3D56F141-B673-F748-840B-EE0AD119C43B}" type="sibTrans" cxnId="{94760D34-77F7-C042-99EE-2C0847E0CBA7}">
      <dgm:prSet/>
      <dgm:spPr/>
      <dgm:t>
        <a:bodyPr/>
        <a:lstStyle/>
        <a:p>
          <a:endParaRPr lang="zh-CN" altLang="en-US" sz="1100" b="1">
            <a:latin typeface="+mn-lt"/>
            <a:ea typeface="+mj-ea"/>
          </a:endParaRPr>
        </a:p>
      </dgm:t>
    </dgm:pt>
    <dgm:pt modelId="{22B1544B-07A9-2C42-81D4-91EE701E450E}">
      <dgm:prSet phldrT="[文本]" custT="1"/>
      <dgm:spPr/>
      <dgm:t>
        <a:bodyPr/>
        <a:lstStyle/>
        <a:p>
          <a:r>
            <a:rPr lang="zh-CN" altLang="en-US" sz="2400" b="1" dirty="0" smtClean="0">
              <a:solidFill>
                <a:srgbClr val="0033CC"/>
              </a:solidFill>
              <a:latin typeface="+mn-lt"/>
              <a:ea typeface="+mj-ea"/>
            </a:rPr>
            <a:t>硬合并</a:t>
          </a:r>
        </a:p>
        <a:p>
          <a:r>
            <a:rPr lang="zh-CN" altLang="en-US" sz="2400" b="1" dirty="0" smtClean="0">
              <a:solidFill>
                <a:srgbClr val="0033CC"/>
              </a:solidFill>
              <a:latin typeface="+mn-lt"/>
              <a:ea typeface="+mj-ea"/>
            </a:rPr>
            <a:t>（判决融合）</a:t>
          </a:r>
          <a:endParaRPr lang="zh-CN" altLang="en-US" sz="2400" b="1" dirty="0">
            <a:solidFill>
              <a:srgbClr val="0033CC"/>
            </a:solidFill>
            <a:latin typeface="+mn-lt"/>
            <a:ea typeface="+mj-ea"/>
          </a:endParaRPr>
        </a:p>
      </dgm:t>
    </dgm:pt>
    <dgm:pt modelId="{919DB38E-02C6-A148-AC04-8DEF750FEF79}" type="parTrans" cxnId="{02B441E8-B617-514B-BBEC-646C739E5260}">
      <dgm:prSet/>
      <dgm:spPr/>
      <dgm:t>
        <a:bodyPr/>
        <a:lstStyle/>
        <a:p>
          <a:endParaRPr lang="zh-CN" altLang="en-US" sz="1100" b="1">
            <a:latin typeface="+mn-lt"/>
            <a:ea typeface="+mj-ea"/>
          </a:endParaRPr>
        </a:p>
      </dgm:t>
    </dgm:pt>
    <dgm:pt modelId="{105969BA-0DB0-6F4E-A359-16EFB1A8FF68}" type="sibTrans" cxnId="{02B441E8-B617-514B-BBEC-646C739E5260}">
      <dgm:prSet/>
      <dgm:spPr/>
      <dgm:t>
        <a:bodyPr/>
        <a:lstStyle/>
        <a:p>
          <a:endParaRPr lang="zh-CN" altLang="en-US" sz="1100" b="1">
            <a:latin typeface="+mn-lt"/>
            <a:ea typeface="+mj-ea"/>
          </a:endParaRPr>
        </a:p>
      </dgm:t>
    </dgm:pt>
    <dgm:pt modelId="{9B338C94-28B2-194A-AABB-BCBA0E246E2B}">
      <dgm:prSet phldrT="[文本]" custT="1"/>
      <dgm:spPr/>
      <dgm:t>
        <a:bodyPr/>
        <a:lstStyle/>
        <a:p>
          <a:r>
            <a:rPr lang="zh-CN" altLang="en-US" sz="1800" b="1" dirty="0" smtClean="0">
              <a:latin typeface="+mn-lt"/>
              <a:ea typeface="+mj-ea"/>
            </a:rPr>
            <a:t>每个认知用户将</a:t>
          </a:r>
          <a:r>
            <a:rPr lang="en-US" altLang="zh-CN" sz="1800" b="1" dirty="0" smtClean="0">
              <a:latin typeface="+mn-lt"/>
              <a:ea typeface="+mj-ea"/>
            </a:rPr>
            <a:t>1</a:t>
          </a:r>
          <a:r>
            <a:rPr lang="zh-CN" altLang="en-US" sz="1800" b="1" dirty="0" smtClean="0">
              <a:latin typeface="+mn-lt"/>
              <a:ea typeface="+mj-ea"/>
            </a:rPr>
            <a:t>比特或多比特判决结果发送到</a:t>
          </a:r>
          <a:r>
            <a:rPr lang="en-US" altLang="zh-CN" sz="1800" b="1" dirty="0" smtClean="0">
              <a:latin typeface="+mn-lt"/>
              <a:ea typeface="+mj-ea"/>
            </a:rPr>
            <a:t>FC</a:t>
          </a:r>
          <a:r>
            <a:rPr lang="zh-CN" altLang="en-US" sz="1800" b="1" dirty="0" smtClean="0">
              <a:latin typeface="+mn-lt"/>
              <a:ea typeface="+mj-ea"/>
            </a:rPr>
            <a:t>进行处理。</a:t>
          </a:r>
          <a:endParaRPr lang="zh-CN" altLang="en-US" sz="1800" b="1" dirty="0">
            <a:latin typeface="+mn-lt"/>
            <a:ea typeface="+mj-ea"/>
          </a:endParaRPr>
        </a:p>
      </dgm:t>
    </dgm:pt>
    <dgm:pt modelId="{2F8D1CDE-EF4B-5D4B-84C7-DC15E9FF97DC}" type="parTrans" cxnId="{D478B4F9-40CD-BE4C-96C7-E8161E0537BE}">
      <dgm:prSet/>
      <dgm:spPr/>
      <dgm:t>
        <a:bodyPr/>
        <a:lstStyle/>
        <a:p>
          <a:endParaRPr lang="zh-CN" altLang="en-US" sz="1100" b="1">
            <a:latin typeface="+mn-lt"/>
            <a:ea typeface="+mj-ea"/>
          </a:endParaRPr>
        </a:p>
      </dgm:t>
    </dgm:pt>
    <dgm:pt modelId="{B7D3A378-A3A5-F64B-973E-C8CA6DA58C01}" type="sibTrans" cxnId="{D478B4F9-40CD-BE4C-96C7-E8161E0537BE}">
      <dgm:prSet/>
      <dgm:spPr/>
      <dgm:t>
        <a:bodyPr/>
        <a:lstStyle/>
        <a:p>
          <a:endParaRPr lang="zh-CN" altLang="en-US" sz="1100" b="1">
            <a:latin typeface="+mn-lt"/>
            <a:ea typeface="+mj-ea"/>
          </a:endParaRPr>
        </a:p>
      </dgm:t>
    </dgm:pt>
    <dgm:pt modelId="{E43AD6E2-4291-6E45-A2BF-621FB3D1B0B8}" type="pres">
      <dgm:prSet presAssocID="{075EE2BB-EC21-4A41-8603-7A16123252FA}" presName="Name0" presStyleCnt="0">
        <dgm:presLayoutVars>
          <dgm:dir/>
          <dgm:animLvl val="lvl"/>
          <dgm:resizeHandles val="exact"/>
        </dgm:presLayoutVars>
      </dgm:prSet>
      <dgm:spPr/>
      <dgm:t>
        <a:bodyPr/>
        <a:lstStyle/>
        <a:p>
          <a:endParaRPr lang="zh-CN" altLang="en-US"/>
        </a:p>
      </dgm:t>
    </dgm:pt>
    <dgm:pt modelId="{32ACDDFA-068D-544E-9880-7FDB4CB86990}" type="pres">
      <dgm:prSet presAssocID="{AF6E6143-7F56-AF43-BED1-B39E99C1BE47}" presName="linNode" presStyleCnt="0"/>
      <dgm:spPr/>
    </dgm:pt>
    <dgm:pt modelId="{064DE6E7-18A6-584A-830E-1C84A8BEA622}" type="pres">
      <dgm:prSet presAssocID="{AF6E6143-7F56-AF43-BED1-B39E99C1BE47}" presName="parentText" presStyleLbl="node1" presStyleIdx="0" presStyleCnt="2" custScaleX="83689" custScaleY="43395">
        <dgm:presLayoutVars>
          <dgm:chMax val="1"/>
          <dgm:bulletEnabled val="1"/>
        </dgm:presLayoutVars>
      </dgm:prSet>
      <dgm:spPr/>
      <dgm:t>
        <a:bodyPr/>
        <a:lstStyle/>
        <a:p>
          <a:endParaRPr lang="zh-CN" altLang="en-US"/>
        </a:p>
      </dgm:t>
    </dgm:pt>
    <dgm:pt modelId="{C3062E83-4F79-C948-B3A3-4BA7CA08D453}" type="pres">
      <dgm:prSet presAssocID="{AF6E6143-7F56-AF43-BED1-B39E99C1BE47}" presName="descendantText" presStyleLbl="alignAccFollowNode1" presStyleIdx="0" presStyleCnt="2" custScaleY="38154">
        <dgm:presLayoutVars>
          <dgm:bulletEnabled val="1"/>
        </dgm:presLayoutVars>
      </dgm:prSet>
      <dgm:spPr/>
      <dgm:t>
        <a:bodyPr/>
        <a:lstStyle/>
        <a:p>
          <a:endParaRPr lang="zh-CN" altLang="en-US"/>
        </a:p>
      </dgm:t>
    </dgm:pt>
    <dgm:pt modelId="{D8FC75CB-D77C-4343-8485-40072135AB4D}" type="pres">
      <dgm:prSet presAssocID="{28446085-5DA6-3E42-9FAD-5590FA9278DB}" presName="sp" presStyleCnt="0"/>
      <dgm:spPr/>
    </dgm:pt>
    <dgm:pt modelId="{D48A6F54-4EE1-B74B-AFE2-D2367D480AF0}" type="pres">
      <dgm:prSet presAssocID="{22B1544B-07A9-2C42-81D4-91EE701E450E}" presName="linNode" presStyleCnt="0"/>
      <dgm:spPr/>
    </dgm:pt>
    <dgm:pt modelId="{14FC666F-7E8D-9641-A5AB-0FABBD65F795}" type="pres">
      <dgm:prSet presAssocID="{22B1544B-07A9-2C42-81D4-91EE701E450E}" presName="parentText" presStyleLbl="node1" presStyleIdx="1" presStyleCnt="2" custScaleX="83690" custScaleY="41400">
        <dgm:presLayoutVars>
          <dgm:chMax val="1"/>
          <dgm:bulletEnabled val="1"/>
        </dgm:presLayoutVars>
      </dgm:prSet>
      <dgm:spPr/>
      <dgm:t>
        <a:bodyPr/>
        <a:lstStyle/>
        <a:p>
          <a:endParaRPr lang="zh-CN" altLang="en-US"/>
        </a:p>
      </dgm:t>
    </dgm:pt>
    <dgm:pt modelId="{71B8BBF8-17F5-F946-9E15-B24FE1D96D28}" type="pres">
      <dgm:prSet presAssocID="{22B1544B-07A9-2C42-81D4-91EE701E450E}" presName="descendantText" presStyleLbl="alignAccFollowNode1" presStyleIdx="1" presStyleCnt="2" custScaleY="41263">
        <dgm:presLayoutVars>
          <dgm:bulletEnabled val="1"/>
        </dgm:presLayoutVars>
      </dgm:prSet>
      <dgm:spPr/>
      <dgm:t>
        <a:bodyPr/>
        <a:lstStyle/>
        <a:p>
          <a:endParaRPr lang="zh-CN" altLang="en-US"/>
        </a:p>
      </dgm:t>
    </dgm:pt>
  </dgm:ptLst>
  <dgm:cxnLst>
    <dgm:cxn modelId="{BD6C3298-2C15-4334-8DE2-58D404084410}" type="presOf" srcId="{9B338C94-28B2-194A-AABB-BCBA0E246E2B}" destId="{71B8BBF8-17F5-F946-9E15-B24FE1D96D28}" srcOrd="0" destOrd="0" presId="urn:microsoft.com/office/officeart/2005/8/layout/vList5"/>
    <dgm:cxn modelId="{EFBEE3FC-8953-48C3-B7BA-8E802C16A28A}" type="presOf" srcId="{57BCB7F0-C02F-BC4B-B6E3-0F0B9A3F9B81}" destId="{C3062E83-4F79-C948-B3A3-4BA7CA08D453}" srcOrd="0" destOrd="0" presId="urn:microsoft.com/office/officeart/2005/8/layout/vList5"/>
    <dgm:cxn modelId="{D478B4F9-40CD-BE4C-96C7-E8161E0537BE}" srcId="{22B1544B-07A9-2C42-81D4-91EE701E450E}" destId="{9B338C94-28B2-194A-AABB-BCBA0E246E2B}" srcOrd="0" destOrd="0" parTransId="{2F8D1CDE-EF4B-5D4B-84C7-DC15E9FF97DC}" sibTransId="{B7D3A378-A3A5-F64B-973E-C8CA6DA58C01}"/>
    <dgm:cxn modelId="{2041C3A9-3765-4873-8C3A-788FA47605B8}" type="presOf" srcId="{AF6E6143-7F56-AF43-BED1-B39E99C1BE47}" destId="{064DE6E7-18A6-584A-830E-1C84A8BEA622}" srcOrd="0" destOrd="0" presId="urn:microsoft.com/office/officeart/2005/8/layout/vList5"/>
    <dgm:cxn modelId="{02B441E8-B617-514B-BBEC-646C739E5260}" srcId="{075EE2BB-EC21-4A41-8603-7A16123252FA}" destId="{22B1544B-07A9-2C42-81D4-91EE701E450E}" srcOrd="1" destOrd="0" parTransId="{919DB38E-02C6-A148-AC04-8DEF750FEF79}" sibTransId="{105969BA-0DB0-6F4E-A359-16EFB1A8FF68}"/>
    <dgm:cxn modelId="{94760D34-77F7-C042-99EE-2C0847E0CBA7}" srcId="{AF6E6143-7F56-AF43-BED1-B39E99C1BE47}" destId="{57BCB7F0-C02F-BC4B-B6E3-0F0B9A3F9B81}" srcOrd="0" destOrd="0" parTransId="{88C7F952-5876-A344-A455-1BCC7F25B520}" sibTransId="{3D56F141-B673-F748-840B-EE0AD119C43B}"/>
    <dgm:cxn modelId="{E131B93A-DE00-EA45-8F19-B1502A432240}" srcId="{075EE2BB-EC21-4A41-8603-7A16123252FA}" destId="{AF6E6143-7F56-AF43-BED1-B39E99C1BE47}" srcOrd="0" destOrd="0" parTransId="{4439EC33-8C98-D344-93E3-66EAF619FAFD}" sibTransId="{28446085-5DA6-3E42-9FAD-5590FA9278DB}"/>
    <dgm:cxn modelId="{A9EDAB25-1C0C-4297-9879-A0D533FEAAA2}" type="presOf" srcId="{075EE2BB-EC21-4A41-8603-7A16123252FA}" destId="{E43AD6E2-4291-6E45-A2BF-621FB3D1B0B8}" srcOrd="0" destOrd="0" presId="urn:microsoft.com/office/officeart/2005/8/layout/vList5"/>
    <dgm:cxn modelId="{AC20251E-A727-4DC1-892C-EE94168C0A89}" type="presOf" srcId="{22B1544B-07A9-2C42-81D4-91EE701E450E}" destId="{14FC666F-7E8D-9641-A5AB-0FABBD65F795}" srcOrd="0" destOrd="0" presId="urn:microsoft.com/office/officeart/2005/8/layout/vList5"/>
    <dgm:cxn modelId="{EA5F5BC2-E210-400F-AD86-910A7F5B3E9F}" type="presParOf" srcId="{E43AD6E2-4291-6E45-A2BF-621FB3D1B0B8}" destId="{32ACDDFA-068D-544E-9880-7FDB4CB86990}" srcOrd="0" destOrd="0" presId="urn:microsoft.com/office/officeart/2005/8/layout/vList5"/>
    <dgm:cxn modelId="{6E7A4982-42FF-440A-A5D0-28FF48E65DE3}" type="presParOf" srcId="{32ACDDFA-068D-544E-9880-7FDB4CB86990}" destId="{064DE6E7-18A6-584A-830E-1C84A8BEA622}" srcOrd="0" destOrd="0" presId="urn:microsoft.com/office/officeart/2005/8/layout/vList5"/>
    <dgm:cxn modelId="{6360C64B-9AA3-4154-889B-A83A6FFF0129}" type="presParOf" srcId="{32ACDDFA-068D-544E-9880-7FDB4CB86990}" destId="{C3062E83-4F79-C948-B3A3-4BA7CA08D453}" srcOrd="1" destOrd="0" presId="urn:microsoft.com/office/officeart/2005/8/layout/vList5"/>
    <dgm:cxn modelId="{2CCBB4E3-64D8-4F68-BCDA-48BB1E40D698}" type="presParOf" srcId="{E43AD6E2-4291-6E45-A2BF-621FB3D1B0B8}" destId="{D8FC75CB-D77C-4343-8485-40072135AB4D}" srcOrd="1" destOrd="0" presId="urn:microsoft.com/office/officeart/2005/8/layout/vList5"/>
    <dgm:cxn modelId="{2EC71378-CD4A-4EC1-B646-D466A163180C}" type="presParOf" srcId="{E43AD6E2-4291-6E45-A2BF-621FB3D1B0B8}" destId="{D48A6F54-4EE1-B74B-AFE2-D2367D480AF0}" srcOrd="2" destOrd="0" presId="urn:microsoft.com/office/officeart/2005/8/layout/vList5"/>
    <dgm:cxn modelId="{7CBEE473-1EBA-4E94-8039-6CCD59853F95}" type="presParOf" srcId="{D48A6F54-4EE1-B74B-AFE2-D2367D480AF0}" destId="{14FC666F-7E8D-9641-A5AB-0FABBD65F795}" srcOrd="0" destOrd="0" presId="urn:microsoft.com/office/officeart/2005/8/layout/vList5"/>
    <dgm:cxn modelId="{B882AEF8-9C95-4EE2-8A5D-8F2E40E96A2E}" type="presParOf" srcId="{D48A6F54-4EE1-B74B-AFE2-D2367D480AF0}" destId="{71B8BBF8-17F5-F946-9E15-B24FE1D96D28}"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52186FB-BFD8-4104-A0E3-12BA11D4E2CA}" type="doc">
      <dgm:prSet loTypeId="urn:microsoft.com/office/officeart/2005/8/layout/arrow3" loCatId="relationship" qsTypeId="urn:microsoft.com/office/officeart/2005/8/quickstyle/simple3" qsCatId="simple" csTypeId="urn:microsoft.com/office/officeart/2005/8/colors/accent0_3" csCatId="mainScheme" phldr="1"/>
      <dgm:spPr/>
      <dgm:t>
        <a:bodyPr/>
        <a:lstStyle/>
        <a:p>
          <a:endParaRPr lang="zh-CN" altLang="en-US"/>
        </a:p>
      </dgm:t>
    </dgm:pt>
    <dgm:pt modelId="{0CE8DB59-9F71-4D03-A89B-451A12EC92A7}">
      <dgm:prSet phldrT="[文本]" custT="1"/>
      <dgm:spPr/>
      <dgm:t>
        <a:bodyPr/>
        <a:lstStyle/>
        <a:p>
          <a:r>
            <a:rPr lang="zh-CN" altLang="en-US" sz="1400" dirty="0" smtClean="0"/>
            <a:t>提高频谱利用效率</a:t>
          </a:r>
          <a:endParaRPr lang="zh-CN" altLang="en-US" sz="1400" dirty="0"/>
        </a:p>
      </dgm:t>
    </dgm:pt>
    <dgm:pt modelId="{63E20C8B-45F7-448D-B9FD-C88F01435C53}" type="parTrans" cxnId="{3CBBEE26-86F9-4547-8FDE-45C8FEC2199E}">
      <dgm:prSet/>
      <dgm:spPr/>
      <dgm:t>
        <a:bodyPr/>
        <a:lstStyle/>
        <a:p>
          <a:endParaRPr lang="zh-CN" altLang="en-US" sz="1400"/>
        </a:p>
      </dgm:t>
    </dgm:pt>
    <dgm:pt modelId="{6C09ABBF-9E1F-4175-9533-AE85E3B2D76E}" type="sibTrans" cxnId="{3CBBEE26-86F9-4547-8FDE-45C8FEC2199E}">
      <dgm:prSet/>
      <dgm:spPr/>
      <dgm:t>
        <a:bodyPr/>
        <a:lstStyle/>
        <a:p>
          <a:endParaRPr lang="zh-CN" altLang="en-US" sz="1400"/>
        </a:p>
      </dgm:t>
    </dgm:pt>
    <dgm:pt modelId="{1DC4A0FF-BA49-4D63-967B-5194A47B12D0}">
      <dgm:prSet phldrT="[文本]" custT="1"/>
      <dgm:spPr/>
      <dgm:t>
        <a:bodyPr/>
        <a:lstStyle/>
        <a:p>
          <a:r>
            <a:rPr lang="zh-CN" altLang="en-US" sz="1400" dirty="0" smtClean="0"/>
            <a:t>降低对主用户系统的干扰</a:t>
          </a:r>
          <a:endParaRPr lang="zh-CN" altLang="en-US" sz="1400" dirty="0"/>
        </a:p>
      </dgm:t>
    </dgm:pt>
    <dgm:pt modelId="{C9F4C352-7D7F-40FC-9331-DC9DCC55A0C1}" type="parTrans" cxnId="{CFAA3A9D-2025-4818-9603-8AE7726AAF16}">
      <dgm:prSet/>
      <dgm:spPr/>
      <dgm:t>
        <a:bodyPr/>
        <a:lstStyle/>
        <a:p>
          <a:endParaRPr lang="zh-CN" altLang="en-US" sz="1400"/>
        </a:p>
      </dgm:t>
    </dgm:pt>
    <dgm:pt modelId="{E4CBC6B2-D70B-45A6-AEC9-3B67C29BFC95}" type="sibTrans" cxnId="{CFAA3A9D-2025-4818-9603-8AE7726AAF16}">
      <dgm:prSet/>
      <dgm:spPr/>
      <dgm:t>
        <a:bodyPr/>
        <a:lstStyle/>
        <a:p>
          <a:endParaRPr lang="zh-CN" altLang="en-US" sz="1400"/>
        </a:p>
      </dgm:t>
    </dgm:pt>
    <dgm:pt modelId="{AC5EE69D-ADC3-481C-B778-46953779DAE3}" type="pres">
      <dgm:prSet presAssocID="{452186FB-BFD8-4104-A0E3-12BA11D4E2CA}" presName="compositeShape" presStyleCnt="0">
        <dgm:presLayoutVars>
          <dgm:chMax val="2"/>
          <dgm:dir/>
          <dgm:resizeHandles val="exact"/>
        </dgm:presLayoutVars>
      </dgm:prSet>
      <dgm:spPr/>
      <dgm:t>
        <a:bodyPr/>
        <a:lstStyle/>
        <a:p>
          <a:endParaRPr lang="zh-CN" altLang="en-US"/>
        </a:p>
      </dgm:t>
    </dgm:pt>
    <dgm:pt modelId="{A9AFC501-AE93-44A9-941F-D375AC985FB4}" type="pres">
      <dgm:prSet presAssocID="{452186FB-BFD8-4104-A0E3-12BA11D4E2CA}" presName="divider" presStyleLbl="fgShp" presStyleIdx="0" presStyleCnt="1"/>
      <dgm:spPr/>
    </dgm:pt>
    <dgm:pt modelId="{3996F024-6A92-4B83-A784-E6CB7BC9FAFE}" type="pres">
      <dgm:prSet presAssocID="{0CE8DB59-9F71-4D03-A89B-451A12EC92A7}" presName="downArrow" presStyleLbl="node1" presStyleIdx="0" presStyleCnt="2" custScaleX="83566"/>
      <dgm:spPr/>
    </dgm:pt>
    <dgm:pt modelId="{5425B3EF-9C2B-4749-A2C1-1EB515BC7B07}" type="pres">
      <dgm:prSet presAssocID="{0CE8DB59-9F71-4D03-A89B-451A12EC92A7}" presName="downArrowText" presStyleLbl="revTx" presStyleIdx="0" presStyleCnt="2" custScaleX="149337">
        <dgm:presLayoutVars>
          <dgm:bulletEnabled val="1"/>
        </dgm:presLayoutVars>
      </dgm:prSet>
      <dgm:spPr/>
      <dgm:t>
        <a:bodyPr/>
        <a:lstStyle/>
        <a:p>
          <a:endParaRPr lang="zh-CN" altLang="en-US"/>
        </a:p>
      </dgm:t>
    </dgm:pt>
    <dgm:pt modelId="{A28F0CE8-71C8-43CC-BCEB-6FCDA50E07CA}" type="pres">
      <dgm:prSet presAssocID="{1DC4A0FF-BA49-4D63-967B-5194A47B12D0}" presName="upArrow" presStyleLbl="node1" presStyleIdx="1" presStyleCnt="2" custScaleX="86977"/>
      <dgm:spPr/>
    </dgm:pt>
    <dgm:pt modelId="{90B1FE32-C251-4D3B-8147-2813D2971C67}" type="pres">
      <dgm:prSet presAssocID="{1DC4A0FF-BA49-4D63-967B-5194A47B12D0}" presName="upArrowText" presStyleLbl="revTx" presStyleIdx="1" presStyleCnt="2" custScaleX="193750">
        <dgm:presLayoutVars>
          <dgm:bulletEnabled val="1"/>
        </dgm:presLayoutVars>
      </dgm:prSet>
      <dgm:spPr/>
      <dgm:t>
        <a:bodyPr/>
        <a:lstStyle/>
        <a:p>
          <a:endParaRPr lang="zh-CN" altLang="en-US"/>
        </a:p>
      </dgm:t>
    </dgm:pt>
  </dgm:ptLst>
  <dgm:cxnLst>
    <dgm:cxn modelId="{AC562B50-3954-4218-8D46-693B1F2DE2B9}" type="presOf" srcId="{0CE8DB59-9F71-4D03-A89B-451A12EC92A7}" destId="{5425B3EF-9C2B-4749-A2C1-1EB515BC7B07}" srcOrd="0" destOrd="0" presId="urn:microsoft.com/office/officeart/2005/8/layout/arrow3"/>
    <dgm:cxn modelId="{3CBBEE26-86F9-4547-8FDE-45C8FEC2199E}" srcId="{452186FB-BFD8-4104-A0E3-12BA11D4E2CA}" destId="{0CE8DB59-9F71-4D03-A89B-451A12EC92A7}" srcOrd="0" destOrd="0" parTransId="{63E20C8B-45F7-448D-B9FD-C88F01435C53}" sibTransId="{6C09ABBF-9E1F-4175-9533-AE85E3B2D76E}"/>
    <dgm:cxn modelId="{A7E22E52-9DA7-4B63-A17B-3E40988364ED}" type="presOf" srcId="{452186FB-BFD8-4104-A0E3-12BA11D4E2CA}" destId="{AC5EE69D-ADC3-481C-B778-46953779DAE3}" srcOrd="0" destOrd="0" presId="urn:microsoft.com/office/officeart/2005/8/layout/arrow3"/>
    <dgm:cxn modelId="{CFAA3A9D-2025-4818-9603-8AE7726AAF16}" srcId="{452186FB-BFD8-4104-A0E3-12BA11D4E2CA}" destId="{1DC4A0FF-BA49-4D63-967B-5194A47B12D0}" srcOrd="1" destOrd="0" parTransId="{C9F4C352-7D7F-40FC-9331-DC9DCC55A0C1}" sibTransId="{E4CBC6B2-D70B-45A6-AEC9-3B67C29BFC95}"/>
    <dgm:cxn modelId="{FB613125-2E9C-491A-BB33-A1C2A2B27680}" type="presOf" srcId="{1DC4A0FF-BA49-4D63-967B-5194A47B12D0}" destId="{90B1FE32-C251-4D3B-8147-2813D2971C67}" srcOrd="0" destOrd="0" presId="urn:microsoft.com/office/officeart/2005/8/layout/arrow3"/>
    <dgm:cxn modelId="{E39975D4-7095-44D1-B040-BF071A6DF053}" type="presParOf" srcId="{AC5EE69D-ADC3-481C-B778-46953779DAE3}" destId="{A9AFC501-AE93-44A9-941F-D375AC985FB4}" srcOrd="0" destOrd="0" presId="urn:microsoft.com/office/officeart/2005/8/layout/arrow3"/>
    <dgm:cxn modelId="{ED924919-908C-4997-AD1B-F500A87A658F}" type="presParOf" srcId="{AC5EE69D-ADC3-481C-B778-46953779DAE3}" destId="{3996F024-6A92-4B83-A784-E6CB7BC9FAFE}" srcOrd="1" destOrd="0" presId="urn:microsoft.com/office/officeart/2005/8/layout/arrow3"/>
    <dgm:cxn modelId="{783645FA-95E5-446A-BEA5-3C0E3AA5C01C}" type="presParOf" srcId="{AC5EE69D-ADC3-481C-B778-46953779DAE3}" destId="{5425B3EF-9C2B-4749-A2C1-1EB515BC7B07}" srcOrd="2" destOrd="0" presId="urn:microsoft.com/office/officeart/2005/8/layout/arrow3"/>
    <dgm:cxn modelId="{99890BAC-573C-4F66-AA68-FAD4D2B29ECE}" type="presParOf" srcId="{AC5EE69D-ADC3-481C-B778-46953779DAE3}" destId="{A28F0CE8-71C8-43CC-BCEB-6FCDA50E07CA}" srcOrd="3" destOrd="0" presId="urn:microsoft.com/office/officeart/2005/8/layout/arrow3"/>
    <dgm:cxn modelId="{EA7C5933-EE85-43E2-AE46-27805F8450B8}" type="presParOf" srcId="{AC5EE69D-ADC3-481C-B778-46953779DAE3}" destId="{90B1FE32-C251-4D3B-8147-2813D2971C67}" srcOrd="4" destOrd="0" presId="urn:microsoft.com/office/officeart/2005/8/layout/arrow3"/>
  </dgm:cxnLst>
  <dgm:bg/>
  <dgm:whole>
    <a:ln>
      <a:solidFill>
        <a:srgbClr val="FF0000"/>
      </a:solidFill>
      <a:prstDash val="dashDot"/>
    </a:ln>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75EE2BB-EC21-4A41-8603-7A16123252FA}" type="doc">
      <dgm:prSet loTypeId="urn:microsoft.com/office/officeart/2005/8/layout/vList5" loCatId="" qsTypeId="urn:microsoft.com/office/officeart/2005/8/quickstyle/simple5" qsCatId="simple" csTypeId="urn:microsoft.com/office/officeart/2005/8/colors/accent1_4" csCatId="accent1" phldr="1"/>
      <dgm:spPr/>
      <dgm:t>
        <a:bodyPr/>
        <a:lstStyle/>
        <a:p>
          <a:endParaRPr lang="zh-CN" altLang="en-US"/>
        </a:p>
      </dgm:t>
    </dgm:pt>
    <dgm:pt modelId="{AF6E6143-7F56-AF43-BED1-B39E99C1BE47}">
      <dgm:prSet phldrT="[文本]" custT="1"/>
      <dgm:spPr/>
      <dgm:t>
        <a:bodyPr/>
        <a:lstStyle/>
        <a:p>
          <a:r>
            <a:rPr lang="zh-CN" altLang="en-US" sz="2800" b="1" dirty="0" smtClean="0">
              <a:latin typeface="+mn-lt"/>
              <a:ea typeface="+mj-ea"/>
            </a:rPr>
            <a:t>优势</a:t>
          </a:r>
          <a:r>
            <a:rPr lang="en-US" altLang="zh-CN" sz="2800" b="1" dirty="0" smtClean="0">
              <a:latin typeface="+mn-lt"/>
              <a:ea typeface="+mj-ea"/>
            </a:rPr>
            <a:t>(pro)</a:t>
          </a:r>
          <a:endParaRPr lang="zh-CN" altLang="en-US" sz="2800" b="1" dirty="0">
            <a:latin typeface="+mn-lt"/>
            <a:ea typeface="+mj-ea"/>
          </a:endParaRPr>
        </a:p>
      </dgm:t>
    </dgm:pt>
    <dgm:pt modelId="{4439EC33-8C98-D344-93E3-66EAF619FAFD}" type="parTrans" cxnId="{E131B93A-DE00-EA45-8F19-B1502A432240}">
      <dgm:prSet/>
      <dgm:spPr/>
      <dgm:t>
        <a:bodyPr/>
        <a:lstStyle/>
        <a:p>
          <a:endParaRPr lang="zh-CN" altLang="en-US" sz="1100" b="1">
            <a:latin typeface="+mn-lt"/>
            <a:ea typeface="+mj-ea"/>
          </a:endParaRPr>
        </a:p>
      </dgm:t>
    </dgm:pt>
    <dgm:pt modelId="{28446085-5DA6-3E42-9FAD-5590FA9278DB}" type="sibTrans" cxnId="{E131B93A-DE00-EA45-8F19-B1502A432240}">
      <dgm:prSet/>
      <dgm:spPr/>
      <dgm:t>
        <a:bodyPr/>
        <a:lstStyle/>
        <a:p>
          <a:endParaRPr lang="zh-CN" altLang="en-US" sz="1100" b="1">
            <a:latin typeface="+mn-lt"/>
            <a:ea typeface="+mj-ea"/>
          </a:endParaRPr>
        </a:p>
      </dgm:t>
    </dgm:pt>
    <dgm:pt modelId="{57BCB7F0-C02F-BC4B-B6E3-0F0B9A3F9B81}">
      <dgm:prSet phldrT="[文本]" custT="1"/>
      <dgm:spPr/>
      <dgm:t>
        <a:bodyPr/>
        <a:lstStyle/>
        <a:p>
          <a:r>
            <a:rPr lang="zh-CN" altLang="en-US" sz="1800" b="1" dirty="0" smtClean="0">
              <a:latin typeface="+mn-lt"/>
              <a:ea typeface="+mj-ea"/>
            </a:rPr>
            <a:t>可以通过</a:t>
          </a:r>
          <a:r>
            <a:rPr lang="en-US" altLang="zh-CN" sz="1800" b="1" dirty="0" smtClean="0">
              <a:latin typeface="+mn-lt"/>
              <a:ea typeface="+mj-ea"/>
            </a:rPr>
            <a:t>FFT</a:t>
          </a:r>
          <a:r>
            <a:rPr lang="zh-CN" altLang="en-US" sz="1800" b="1" dirty="0" smtClean="0">
              <a:latin typeface="+mn-lt"/>
              <a:ea typeface="+mj-ea"/>
            </a:rPr>
            <a:t>同时进行频谱感知和</a:t>
          </a:r>
          <a:r>
            <a:rPr lang="en-US" altLang="zh-CN" sz="1800" b="1" dirty="0" smtClean="0">
              <a:latin typeface="+mn-lt"/>
              <a:ea typeface="+mj-ea"/>
            </a:rPr>
            <a:t>OFDM</a:t>
          </a:r>
          <a:r>
            <a:rPr lang="zh-CN" altLang="en-US" sz="1800" b="1" dirty="0" smtClean="0">
              <a:latin typeface="+mn-lt"/>
              <a:ea typeface="+mj-ea"/>
            </a:rPr>
            <a:t>调制；</a:t>
          </a:r>
          <a:endParaRPr lang="zh-CN" altLang="en-US" sz="1800" b="1" dirty="0">
            <a:latin typeface="+mn-lt"/>
            <a:ea typeface="+mj-ea"/>
          </a:endParaRPr>
        </a:p>
      </dgm:t>
    </dgm:pt>
    <dgm:pt modelId="{88C7F952-5876-A344-A455-1BCC7F25B520}" type="parTrans" cxnId="{94760D34-77F7-C042-99EE-2C0847E0CBA7}">
      <dgm:prSet/>
      <dgm:spPr/>
      <dgm:t>
        <a:bodyPr/>
        <a:lstStyle/>
        <a:p>
          <a:endParaRPr lang="zh-CN" altLang="en-US" sz="1100" b="1">
            <a:latin typeface="+mn-lt"/>
            <a:ea typeface="+mj-ea"/>
          </a:endParaRPr>
        </a:p>
      </dgm:t>
    </dgm:pt>
    <dgm:pt modelId="{3D56F141-B673-F748-840B-EE0AD119C43B}" type="sibTrans" cxnId="{94760D34-77F7-C042-99EE-2C0847E0CBA7}">
      <dgm:prSet/>
      <dgm:spPr/>
      <dgm:t>
        <a:bodyPr/>
        <a:lstStyle/>
        <a:p>
          <a:endParaRPr lang="zh-CN" altLang="en-US" sz="1100" b="1">
            <a:latin typeface="+mn-lt"/>
            <a:ea typeface="+mj-ea"/>
          </a:endParaRPr>
        </a:p>
      </dgm:t>
    </dgm:pt>
    <dgm:pt modelId="{22B1544B-07A9-2C42-81D4-91EE701E450E}">
      <dgm:prSet phldrT="[文本]" custT="1"/>
      <dgm:spPr/>
      <dgm:t>
        <a:bodyPr/>
        <a:lstStyle/>
        <a:p>
          <a:r>
            <a:rPr lang="zh-CN" altLang="en-US" sz="2800" b="1" dirty="0" smtClean="0">
              <a:solidFill>
                <a:srgbClr val="0033CC"/>
              </a:solidFill>
              <a:latin typeface="+mn-lt"/>
              <a:ea typeface="+mj-ea"/>
            </a:rPr>
            <a:t>不足</a:t>
          </a:r>
        </a:p>
        <a:p>
          <a:r>
            <a:rPr lang="en-US" altLang="zh-CN" sz="2800" b="1" dirty="0" smtClean="0">
              <a:solidFill>
                <a:srgbClr val="0033CC"/>
              </a:solidFill>
              <a:latin typeface="+mn-lt"/>
              <a:ea typeface="+mj-ea"/>
            </a:rPr>
            <a:t>(con)</a:t>
          </a:r>
          <a:endParaRPr lang="zh-CN" altLang="en-US" sz="2800" b="1" dirty="0">
            <a:solidFill>
              <a:srgbClr val="0033CC"/>
            </a:solidFill>
            <a:latin typeface="+mn-lt"/>
            <a:ea typeface="+mj-ea"/>
          </a:endParaRPr>
        </a:p>
      </dgm:t>
    </dgm:pt>
    <dgm:pt modelId="{919DB38E-02C6-A148-AC04-8DEF750FEF79}" type="parTrans" cxnId="{02B441E8-B617-514B-BBEC-646C739E5260}">
      <dgm:prSet/>
      <dgm:spPr/>
      <dgm:t>
        <a:bodyPr/>
        <a:lstStyle/>
        <a:p>
          <a:endParaRPr lang="zh-CN" altLang="en-US" sz="1100" b="1">
            <a:latin typeface="+mn-lt"/>
            <a:ea typeface="+mj-ea"/>
          </a:endParaRPr>
        </a:p>
      </dgm:t>
    </dgm:pt>
    <dgm:pt modelId="{105969BA-0DB0-6F4E-A359-16EFB1A8FF68}" type="sibTrans" cxnId="{02B441E8-B617-514B-BBEC-646C739E5260}">
      <dgm:prSet/>
      <dgm:spPr/>
      <dgm:t>
        <a:bodyPr/>
        <a:lstStyle/>
        <a:p>
          <a:endParaRPr lang="zh-CN" altLang="en-US" sz="1100" b="1">
            <a:latin typeface="+mn-lt"/>
            <a:ea typeface="+mj-ea"/>
          </a:endParaRPr>
        </a:p>
      </dgm:t>
    </dgm:pt>
    <dgm:pt modelId="{9B338C94-28B2-194A-AABB-BCBA0E246E2B}">
      <dgm:prSet phldrT="[文本]" custT="1"/>
      <dgm:spPr/>
      <dgm:t>
        <a:bodyPr/>
        <a:lstStyle/>
        <a:p>
          <a:r>
            <a:rPr lang="en-US" altLang="zh-CN" sz="1800" b="1" dirty="0" smtClean="0">
              <a:latin typeface="+mn-lt"/>
              <a:ea typeface="+mj-ea"/>
            </a:rPr>
            <a:t>OFDM</a:t>
          </a:r>
          <a:r>
            <a:rPr lang="zh-CN" altLang="en-US" sz="1800" b="1" dirty="0" smtClean="0">
              <a:latin typeface="+mn-lt"/>
              <a:ea typeface="+mj-ea"/>
            </a:rPr>
            <a:t>具有较大的带外辐射，需要抑制对主用户系统的干扰。</a:t>
          </a:r>
          <a:endParaRPr lang="zh-CN" altLang="en-US" sz="1800" b="1" dirty="0">
            <a:latin typeface="+mn-lt"/>
            <a:ea typeface="+mj-ea"/>
          </a:endParaRPr>
        </a:p>
      </dgm:t>
    </dgm:pt>
    <dgm:pt modelId="{2F8D1CDE-EF4B-5D4B-84C7-DC15E9FF97DC}" type="parTrans" cxnId="{D478B4F9-40CD-BE4C-96C7-E8161E0537BE}">
      <dgm:prSet/>
      <dgm:spPr/>
      <dgm:t>
        <a:bodyPr/>
        <a:lstStyle/>
        <a:p>
          <a:endParaRPr lang="zh-CN" altLang="en-US" sz="1100" b="1">
            <a:latin typeface="+mn-lt"/>
            <a:ea typeface="+mj-ea"/>
          </a:endParaRPr>
        </a:p>
      </dgm:t>
    </dgm:pt>
    <dgm:pt modelId="{B7D3A378-A3A5-F64B-973E-C8CA6DA58C01}" type="sibTrans" cxnId="{D478B4F9-40CD-BE4C-96C7-E8161E0537BE}">
      <dgm:prSet/>
      <dgm:spPr/>
      <dgm:t>
        <a:bodyPr/>
        <a:lstStyle/>
        <a:p>
          <a:endParaRPr lang="zh-CN" altLang="en-US" sz="1100" b="1">
            <a:latin typeface="+mn-lt"/>
            <a:ea typeface="+mj-ea"/>
          </a:endParaRPr>
        </a:p>
      </dgm:t>
    </dgm:pt>
    <dgm:pt modelId="{BCFE4857-D9D2-B34C-996E-4BC63300496F}">
      <dgm:prSet phldrT="[文本]" custT="1"/>
      <dgm:spPr/>
      <dgm:t>
        <a:bodyPr/>
        <a:lstStyle/>
        <a:p>
          <a:r>
            <a:rPr lang="zh-CN" altLang="en-US" sz="1800" b="1" dirty="0" smtClean="0">
              <a:latin typeface="+mn-lt"/>
              <a:ea typeface="+mj-ea"/>
            </a:rPr>
            <a:t>可以通过置零（</a:t>
          </a:r>
          <a:r>
            <a:rPr lang="en-US" altLang="zh-CN" sz="1800" b="1" dirty="0" smtClean="0">
              <a:latin typeface="+mn-lt"/>
              <a:ea typeface="+mj-ea"/>
            </a:rPr>
            <a:t>Notch</a:t>
          </a:r>
          <a:r>
            <a:rPr lang="zh-CN" altLang="en-US" sz="1800" b="1" dirty="0" smtClean="0">
              <a:latin typeface="+mn-lt"/>
              <a:ea typeface="+mj-ea"/>
            </a:rPr>
            <a:t>）子载波适应可用频谱资源。</a:t>
          </a:r>
          <a:endParaRPr lang="zh-CN" altLang="en-US" sz="1800" b="1" dirty="0">
            <a:latin typeface="+mn-lt"/>
            <a:ea typeface="+mj-ea"/>
          </a:endParaRPr>
        </a:p>
      </dgm:t>
    </dgm:pt>
    <dgm:pt modelId="{5E3C2965-7674-DA44-9278-10B941F58F67}" type="parTrans" cxnId="{C6970500-2D3F-2241-84EA-848119829B77}">
      <dgm:prSet/>
      <dgm:spPr/>
      <dgm:t>
        <a:bodyPr/>
        <a:lstStyle/>
        <a:p>
          <a:endParaRPr lang="zh-CN" altLang="en-US"/>
        </a:p>
      </dgm:t>
    </dgm:pt>
    <dgm:pt modelId="{4ACFF983-AF88-4440-A803-A607E649E8BE}" type="sibTrans" cxnId="{C6970500-2D3F-2241-84EA-848119829B77}">
      <dgm:prSet/>
      <dgm:spPr/>
      <dgm:t>
        <a:bodyPr/>
        <a:lstStyle/>
        <a:p>
          <a:endParaRPr lang="zh-CN" altLang="en-US"/>
        </a:p>
      </dgm:t>
    </dgm:pt>
    <dgm:pt modelId="{972A846C-9242-CD48-A9C8-1BCCACCD65EB}">
      <dgm:prSet phldrT="[文本]" custT="1"/>
      <dgm:spPr/>
      <dgm:t>
        <a:bodyPr/>
        <a:lstStyle/>
        <a:p>
          <a:r>
            <a:rPr lang="zh-CN" altLang="en-US" sz="1800" b="1" dirty="0" smtClean="0">
              <a:latin typeface="+mn-lt"/>
              <a:ea typeface="+mj-ea"/>
            </a:rPr>
            <a:t>同步、</a:t>
          </a:r>
          <a:r>
            <a:rPr lang="en-US" altLang="zh-CN" sz="1800" b="1" dirty="0" smtClean="0">
              <a:latin typeface="+mn-lt"/>
              <a:ea typeface="+mj-ea"/>
            </a:rPr>
            <a:t>PAPR……</a:t>
          </a:r>
          <a:endParaRPr lang="zh-CN" altLang="en-US" sz="1800" b="1" dirty="0">
            <a:latin typeface="+mn-lt"/>
            <a:ea typeface="+mj-ea"/>
          </a:endParaRPr>
        </a:p>
      </dgm:t>
    </dgm:pt>
    <dgm:pt modelId="{13850BAB-F61A-A04D-BC07-9EF0FC1B28DE}" type="parTrans" cxnId="{B10BB61C-5314-B546-9324-02DFEF71402C}">
      <dgm:prSet/>
      <dgm:spPr/>
      <dgm:t>
        <a:bodyPr/>
        <a:lstStyle/>
        <a:p>
          <a:endParaRPr lang="zh-CN" altLang="en-US"/>
        </a:p>
      </dgm:t>
    </dgm:pt>
    <dgm:pt modelId="{C2D88FDF-54B8-384C-8225-DFF0D8422084}" type="sibTrans" cxnId="{B10BB61C-5314-B546-9324-02DFEF71402C}">
      <dgm:prSet/>
      <dgm:spPr/>
      <dgm:t>
        <a:bodyPr/>
        <a:lstStyle/>
        <a:p>
          <a:endParaRPr lang="zh-CN" altLang="en-US"/>
        </a:p>
      </dgm:t>
    </dgm:pt>
    <dgm:pt modelId="{E43AD6E2-4291-6E45-A2BF-621FB3D1B0B8}" type="pres">
      <dgm:prSet presAssocID="{075EE2BB-EC21-4A41-8603-7A16123252FA}" presName="Name0" presStyleCnt="0">
        <dgm:presLayoutVars>
          <dgm:dir/>
          <dgm:animLvl val="lvl"/>
          <dgm:resizeHandles val="exact"/>
        </dgm:presLayoutVars>
      </dgm:prSet>
      <dgm:spPr/>
      <dgm:t>
        <a:bodyPr/>
        <a:lstStyle/>
        <a:p>
          <a:endParaRPr lang="zh-CN" altLang="en-US"/>
        </a:p>
      </dgm:t>
    </dgm:pt>
    <dgm:pt modelId="{32ACDDFA-068D-544E-9880-7FDB4CB86990}" type="pres">
      <dgm:prSet presAssocID="{AF6E6143-7F56-AF43-BED1-B39E99C1BE47}" presName="linNode" presStyleCnt="0"/>
      <dgm:spPr/>
    </dgm:pt>
    <dgm:pt modelId="{064DE6E7-18A6-584A-830E-1C84A8BEA622}" type="pres">
      <dgm:prSet presAssocID="{AF6E6143-7F56-AF43-BED1-B39E99C1BE47}" presName="parentText" presStyleLbl="node1" presStyleIdx="0" presStyleCnt="2" custScaleX="53258" custScaleY="43395">
        <dgm:presLayoutVars>
          <dgm:chMax val="1"/>
          <dgm:bulletEnabled val="1"/>
        </dgm:presLayoutVars>
      </dgm:prSet>
      <dgm:spPr/>
      <dgm:t>
        <a:bodyPr/>
        <a:lstStyle/>
        <a:p>
          <a:endParaRPr lang="zh-CN" altLang="en-US"/>
        </a:p>
      </dgm:t>
    </dgm:pt>
    <dgm:pt modelId="{C3062E83-4F79-C948-B3A3-4BA7CA08D453}" type="pres">
      <dgm:prSet presAssocID="{AF6E6143-7F56-AF43-BED1-B39E99C1BE47}" presName="descendantText" presStyleLbl="alignAccFollowNode1" presStyleIdx="0" presStyleCnt="2" custScaleY="38154">
        <dgm:presLayoutVars>
          <dgm:bulletEnabled val="1"/>
        </dgm:presLayoutVars>
      </dgm:prSet>
      <dgm:spPr/>
      <dgm:t>
        <a:bodyPr/>
        <a:lstStyle/>
        <a:p>
          <a:endParaRPr lang="zh-CN" altLang="en-US"/>
        </a:p>
      </dgm:t>
    </dgm:pt>
    <dgm:pt modelId="{D8FC75CB-D77C-4343-8485-40072135AB4D}" type="pres">
      <dgm:prSet presAssocID="{28446085-5DA6-3E42-9FAD-5590FA9278DB}" presName="sp" presStyleCnt="0"/>
      <dgm:spPr/>
    </dgm:pt>
    <dgm:pt modelId="{D48A6F54-4EE1-B74B-AFE2-D2367D480AF0}" type="pres">
      <dgm:prSet presAssocID="{22B1544B-07A9-2C42-81D4-91EE701E450E}" presName="linNode" presStyleCnt="0"/>
      <dgm:spPr/>
    </dgm:pt>
    <dgm:pt modelId="{14FC666F-7E8D-9641-A5AB-0FABBD65F795}" type="pres">
      <dgm:prSet presAssocID="{22B1544B-07A9-2C42-81D4-91EE701E450E}" presName="parentText" presStyleLbl="node1" presStyleIdx="1" presStyleCnt="2" custScaleX="53257" custScaleY="41400">
        <dgm:presLayoutVars>
          <dgm:chMax val="1"/>
          <dgm:bulletEnabled val="1"/>
        </dgm:presLayoutVars>
      </dgm:prSet>
      <dgm:spPr/>
      <dgm:t>
        <a:bodyPr/>
        <a:lstStyle/>
        <a:p>
          <a:endParaRPr lang="zh-CN" altLang="en-US"/>
        </a:p>
      </dgm:t>
    </dgm:pt>
    <dgm:pt modelId="{71B8BBF8-17F5-F946-9E15-B24FE1D96D28}" type="pres">
      <dgm:prSet presAssocID="{22B1544B-07A9-2C42-81D4-91EE701E450E}" presName="descendantText" presStyleLbl="alignAccFollowNode1" presStyleIdx="1" presStyleCnt="2" custScaleY="41263">
        <dgm:presLayoutVars>
          <dgm:bulletEnabled val="1"/>
        </dgm:presLayoutVars>
      </dgm:prSet>
      <dgm:spPr/>
      <dgm:t>
        <a:bodyPr/>
        <a:lstStyle/>
        <a:p>
          <a:endParaRPr lang="zh-CN" altLang="en-US"/>
        </a:p>
      </dgm:t>
    </dgm:pt>
  </dgm:ptLst>
  <dgm:cxnLst>
    <dgm:cxn modelId="{94760D34-77F7-C042-99EE-2C0847E0CBA7}" srcId="{AF6E6143-7F56-AF43-BED1-B39E99C1BE47}" destId="{57BCB7F0-C02F-BC4B-B6E3-0F0B9A3F9B81}" srcOrd="0" destOrd="0" parTransId="{88C7F952-5876-A344-A455-1BCC7F25B520}" sibTransId="{3D56F141-B673-F748-840B-EE0AD119C43B}"/>
    <dgm:cxn modelId="{D478B4F9-40CD-BE4C-96C7-E8161E0537BE}" srcId="{22B1544B-07A9-2C42-81D4-91EE701E450E}" destId="{9B338C94-28B2-194A-AABB-BCBA0E246E2B}" srcOrd="0" destOrd="0" parTransId="{2F8D1CDE-EF4B-5D4B-84C7-DC15E9FF97DC}" sibTransId="{B7D3A378-A3A5-F64B-973E-C8CA6DA58C01}"/>
    <dgm:cxn modelId="{FC6FB17F-D742-476C-8248-2D4C36333AD3}" type="presOf" srcId="{AF6E6143-7F56-AF43-BED1-B39E99C1BE47}" destId="{064DE6E7-18A6-584A-830E-1C84A8BEA622}" srcOrd="0" destOrd="0" presId="urn:microsoft.com/office/officeart/2005/8/layout/vList5"/>
    <dgm:cxn modelId="{B10BB61C-5314-B546-9324-02DFEF71402C}" srcId="{22B1544B-07A9-2C42-81D4-91EE701E450E}" destId="{972A846C-9242-CD48-A9C8-1BCCACCD65EB}" srcOrd="1" destOrd="0" parTransId="{13850BAB-F61A-A04D-BC07-9EF0FC1B28DE}" sibTransId="{C2D88FDF-54B8-384C-8225-DFF0D8422084}"/>
    <dgm:cxn modelId="{958DE2EE-0ABA-4B33-9856-E5C4F83EEEB7}" type="presOf" srcId="{57BCB7F0-C02F-BC4B-B6E3-0F0B9A3F9B81}" destId="{C3062E83-4F79-C948-B3A3-4BA7CA08D453}" srcOrd="0" destOrd="0" presId="urn:microsoft.com/office/officeart/2005/8/layout/vList5"/>
    <dgm:cxn modelId="{E131B93A-DE00-EA45-8F19-B1502A432240}" srcId="{075EE2BB-EC21-4A41-8603-7A16123252FA}" destId="{AF6E6143-7F56-AF43-BED1-B39E99C1BE47}" srcOrd="0" destOrd="0" parTransId="{4439EC33-8C98-D344-93E3-66EAF619FAFD}" sibTransId="{28446085-5DA6-3E42-9FAD-5590FA9278DB}"/>
    <dgm:cxn modelId="{9FCFF430-E5F5-45A0-8C0C-B010FCD15B95}" type="presOf" srcId="{BCFE4857-D9D2-B34C-996E-4BC63300496F}" destId="{C3062E83-4F79-C948-B3A3-4BA7CA08D453}" srcOrd="0" destOrd="1" presId="urn:microsoft.com/office/officeart/2005/8/layout/vList5"/>
    <dgm:cxn modelId="{4B8CC674-ACFE-49DB-BCB5-4EC5F876FBB2}" type="presOf" srcId="{972A846C-9242-CD48-A9C8-1BCCACCD65EB}" destId="{71B8BBF8-17F5-F946-9E15-B24FE1D96D28}" srcOrd="0" destOrd="1" presId="urn:microsoft.com/office/officeart/2005/8/layout/vList5"/>
    <dgm:cxn modelId="{67A837CC-8AD3-4EB9-9CFF-33AB622A18E4}" type="presOf" srcId="{075EE2BB-EC21-4A41-8603-7A16123252FA}" destId="{E43AD6E2-4291-6E45-A2BF-621FB3D1B0B8}" srcOrd="0" destOrd="0" presId="urn:microsoft.com/office/officeart/2005/8/layout/vList5"/>
    <dgm:cxn modelId="{02B441E8-B617-514B-BBEC-646C739E5260}" srcId="{075EE2BB-EC21-4A41-8603-7A16123252FA}" destId="{22B1544B-07A9-2C42-81D4-91EE701E450E}" srcOrd="1" destOrd="0" parTransId="{919DB38E-02C6-A148-AC04-8DEF750FEF79}" sibTransId="{105969BA-0DB0-6F4E-A359-16EFB1A8FF68}"/>
    <dgm:cxn modelId="{F1303216-95F6-438C-A455-566882F82AC0}" type="presOf" srcId="{22B1544B-07A9-2C42-81D4-91EE701E450E}" destId="{14FC666F-7E8D-9641-A5AB-0FABBD65F795}" srcOrd="0" destOrd="0" presId="urn:microsoft.com/office/officeart/2005/8/layout/vList5"/>
    <dgm:cxn modelId="{70AF392F-F435-4597-AD43-D506D57CFF67}" type="presOf" srcId="{9B338C94-28B2-194A-AABB-BCBA0E246E2B}" destId="{71B8BBF8-17F5-F946-9E15-B24FE1D96D28}" srcOrd="0" destOrd="0" presId="urn:microsoft.com/office/officeart/2005/8/layout/vList5"/>
    <dgm:cxn modelId="{C6970500-2D3F-2241-84EA-848119829B77}" srcId="{AF6E6143-7F56-AF43-BED1-B39E99C1BE47}" destId="{BCFE4857-D9D2-B34C-996E-4BC63300496F}" srcOrd="1" destOrd="0" parTransId="{5E3C2965-7674-DA44-9278-10B941F58F67}" sibTransId="{4ACFF983-AF88-4440-A803-A607E649E8BE}"/>
    <dgm:cxn modelId="{40D9C5F8-8B15-4ED7-A789-E63A70E30B02}" type="presParOf" srcId="{E43AD6E2-4291-6E45-A2BF-621FB3D1B0B8}" destId="{32ACDDFA-068D-544E-9880-7FDB4CB86990}" srcOrd="0" destOrd="0" presId="urn:microsoft.com/office/officeart/2005/8/layout/vList5"/>
    <dgm:cxn modelId="{5E8123C1-D53C-4179-931D-C9184AA87A1C}" type="presParOf" srcId="{32ACDDFA-068D-544E-9880-7FDB4CB86990}" destId="{064DE6E7-18A6-584A-830E-1C84A8BEA622}" srcOrd="0" destOrd="0" presId="urn:microsoft.com/office/officeart/2005/8/layout/vList5"/>
    <dgm:cxn modelId="{3AC93414-3157-478B-A43A-882EBF194C12}" type="presParOf" srcId="{32ACDDFA-068D-544E-9880-7FDB4CB86990}" destId="{C3062E83-4F79-C948-B3A3-4BA7CA08D453}" srcOrd="1" destOrd="0" presId="urn:microsoft.com/office/officeart/2005/8/layout/vList5"/>
    <dgm:cxn modelId="{C721EC54-3DAC-4F30-B21A-690A6939AFDD}" type="presParOf" srcId="{E43AD6E2-4291-6E45-A2BF-621FB3D1B0B8}" destId="{D8FC75CB-D77C-4343-8485-40072135AB4D}" srcOrd="1" destOrd="0" presId="urn:microsoft.com/office/officeart/2005/8/layout/vList5"/>
    <dgm:cxn modelId="{53012FB4-6C35-4BD0-B32D-BC317354CBEF}" type="presParOf" srcId="{E43AD6E2-4291-6E45-A2BF-621FB3D1B0B8}" destId="{D48A6F54-4EE1-B74B-AFE2-D2367D480AF0}" srcOrd="2" destOrd="0" presId="urn:microsoft.com/office/officeart/2005/8/layout/vList5"/>
    <dgm:cxn modelId="{F0194CE2-A7CB-4107-866E-474CF38D6DCD}" type="presParOf" srcId="{D48A6F54-4EE1-B74B-AFE2-D2367D480AF0}" destId="{14FC666F-7E8D-9641-A5AB-0FABBD65F795}" srcOrd="0" destOrd="0" presId="urn:microsoft.com/office/officeart/2005/8/layout/vList5"/>
    <dgm:cxn modelId="{FD38F969-D64E-4C23-AB04-A3B72BD36FB5}" type="presParOf" srcId="{D48A6F54-4EE1-B74B-AFE2-D2367D480AF0}" destId="{71B8BBF8-17F5-F946-9E15-B24FE1D96D28}"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4A340D-C832-4F73-8ED5-5FBCC3409FB9}">
      <dsp:nvSpPr>
        <dsp:cNvPr id="0" name=""/>
        <dsp:cNvSpPr/>
      </dsp:nvSpPr>
      <dsp:spPr>
        <a:xfrm>
          <a:off x="0" y="269468"/>
          <a:ext cx="4968552" cy="1134000"/>
        </a:xfrm>
        <a:prstGeom prst="rect">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a:outerShdw blurRad="76200" dist="25400" dir="5400000" sx="101000" sy="101000" rotWithShape="0">
            <a:srgbClr val="000000">
              <a:alpha val="50000"/>
            </a:srgbClr>
          </a:outerShdw>
        </a:effectLst>
      </dsp:spPr>
      <dsp:style>
        <a:lnRef idx="1">
          <a:scrgbClr r="0" g="0" b="0"/>
        </a:lnRef>
        <a:fillRef idx="1">
          <a:scrgbClr r="0" g="0" b="0"/>
        </a:fillRef>
        <a:effectRef idx="2">
          <a:scrgbClr r="0" g="0" b="0"/>
        </a:effectRef>
        <a:fontRef idx="minor"/>
      </dsp:style>
      <dsp:txBody>
        <a:bodyPr spcFirstLastPara="0" vert="horz" wrap="square" lIns="385615" tIns="374904" rIns="385615"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b="1" kern="1200" dirty="0" smtClean="0">
              <a:latin typeface="+mj-ea"/>
              <a:ea typeface="+mj-ea"/>
            </a:rPr>
            <a:t>能够根据感知到信息快速调整工作参数以便获得优化的性能。</a:t>
          </a:r>
          <a:endParaRPr lang="zh-CN" altLang="en-US" sz="2000" b="1" kern="1200" dirty="0">
            <a:latin typeface="+mj-ea"/>
            <a:ea typeface="+mj-ea"/>
          </a:endParaRPr>
        </a:p>
      </dsp:txBody>
      <dsp:txXfrm>
        <a:off x="0" y="269468"/>
        <a:ext cx="4968552" cy="1134000"/>
      </dsp:txXfrm>
    </dsp:sp>
    <dsp:sp modelId="{B683B752-B12D-495B-8F77-C0083340E25D}">
      <dsp:nvSpPr>
        <dsp:cNvPr id="0" name=""/>
        <dsp:cNvSpPr/>
      </dsp:nvSpPr>
      <dsp:spPr>
        <a:xfrm>
          <a:off x="248427" y="3788"/>
          <a:ext cx="3477986" cy="531360"/>
        </a:xfrm>
        <a:prstGeom prst="roundRect">
          <a:avLst/>
        </a:prstGeom>
        <a:solidFill>
          <a:schemeClr val="accent5">
            <a:hueOff val="0"/>
            <a:satOff val="0"/>
            <a:lumOff val="0"/>
            <a:alphaOff val="0"/>
          </a:schemeClr>
        </a:solidFill>
        <a:ln>
          <a:noFill/>
        </a:ln>
        <a:effectLst>
          <a:outerShdw blurRad="76200" dist="50800" dir="5400000" sx="101000" sy="101000" rotWithShape="0">
            <a:srgbClr val="000000">
              <a:alpha val="50000"/>
            </a:srgbClr>
          </a:outerShdw>
          <a:reflection blurRad="12700" stA="30000" endPos="30000" dist="50800" dir="5400000" sy="-100000" rotWithShape="0"/>
        </a:effectLst>
        <a:scene3d>
          <a:camera prst="orthographicFront">
            <a:rot lat="0" lon="0" rev="0"/>
          </a:camera>
          <a:lightRig rig="twoPt" dir="t">
            <a:rot lat="0" lon="0" rev="5400000"/>
          </a:lightRig>
        </a:scene3d>
        <a:sp3d prstMaterial="softmetal">
          <a:bevelT w="635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31460" tIns="0" rIns="131460" bIns="0" numCol="1" spcCol="1270" anchor="ctr" anchorCtr="0">
          <a:noAutofit/>
        </a:bodyPr>
        <a:lstStyle/>
        <a:p>
          <a:pPr lvl="0" algn="l" defTabSz="1066800">
            <a:lnSpc>
              <a:spcPct val="90000"/>
            </a:lnSpc>
            <a:spcBef>
              <a:spcPct val="0"/>
            </a:spcBef>
            <a:spcAft>
              <a:spcPct val="35000"/>
            </a:spcAft>
          </a:pPr>
          <a:r>
            <a:rPr lang="zh-CN" altLang="en-US" sz="2400" kern="1200" dirty="0" smtClean="0">
              <a:solidFill>
                <a:srgbClr val="0033CC"/>
              </a:solidFill>
              <a:latin typeface="+mn-lt"/>
              <a:ea typeface="+mj-ea"/>
            </a:rPr>
            <a:t>重构能力</a:t>
          </a:r>
          <a:r>
            <a:rPr lang="zh-CN" altLang="en-US" sz="1800" kern="1200" dirty="0" smtClean="0">
              <a:solidFill>
                <a:srgbClr val="0033CC"/>
              </a:solidFill>
              <a:latin typeface="+mn-lt"/>
              <a:ea typeface="+mj-ea"/>
            </a:rPr>
            <a:t>（</a:t>
          </a:r>
          <a:r>
            <a:rPr lang="en-US" altLang="zh-CN" sz="1800" kern="1200" dirty="0" err="1" smtClean="0">
              <a:solidFill>
                <a:srgbClr val="0033CC"/>
              </a:solidFill>
              <a:latin typeface="+mn-lt"/>
              <a:ea typeface="+mj-ea"/>
            </a:rPr>
            <a:t>Reconfigurability</a:t>
          </a:r>
          <a:r>
            <a:rPr lang="zh-CN" altLang="en-US" sz="1800" kern="1200" dirty="0" smtClean="0">
              <a:solidFill>
                <a:srgbClr val="0033CC"/>
              </a:solidFill>
              <a:latin typeface="+mn-lt"/>
              <a:ea typeface="+mj-ea"/>
            </a:rPr>
            <a:t>）</a:t>
          </a:r>
          <a:endParaRPr lang="zh-CN" altLang="en-US" sz="1800" kern="1200" dirty="0">
            <a:solidFill>
              <a:srgbClr val="0033CC"/>
            </a:solidFill>
            <a:latin typeface="+mn-lt"/>
            <a:ea typeface="+mj-ea"/>
          </a:endParaRPr>
        </a:p>
      </dsp:txBody>
      <dsp:txXfrm>
        <a:off x="274366" y="29727"/>
        <a:ext cx="3426108" cy="479482"/>
      </dsp:txXfrm>
    </dsp:sp>
    <dsp:sp modelId="{28F94093-DDA5-4758-8260-466F9FD83FE6}">
      <dsp:nvSpPr>
        <dsp:cNvPr id="0" name=""/>
        <dsp:cNvSpPr/>
      </dsp:nvSpPr>
      <dsp:spPr>
        <a:xfrm>
          <a:off x="0" y="1766349"/>
          <a:ext cx="4968552" cy="822150"/>
        </a:xfrm>
        <a:prstGeom prst="rect">
          <a:avLst/>
        </a:prstGeom>
        <a:solidFill>
          <a:schemeClr val="lt1">
            <a:alpha val="90000"/>
            <a:hueOff val="0"/>
            <a:satOff val="0"/>
            <a:lumOff val="0"/>
            <a:alphaOff val="0"/>
          </a:schemeClr>
        </a:solidFill>
        <a:ln w="9525" cap="flat" cmpd="sng" algn="ctr">
          <a:solidFill>
            <a:schemeClr val="accent5">
              <a:hueOff val="-6323450"/>
              <a:satOff val="30831"/>
              <a:lumOff val="-34708"/>
              <a:alphaOff val="0"/>
            </a:schemeClr>
          </a:solidFill>
          <a:prstDash val="solid"/>
        </a:ln>
        <a:effectLst>
          <a:outerShdw blurRad="76200" dist="25400" dir="5400000" sx="101000" sy="101000" rotWithShape="0">
            <a:srgbClr val="000000">
              <a:alpha val="50000"/>
            </a:srgbClr>
          </a:outerShdw>
        </a:effectLst>
      </dsp:spPr>
      <dsp:style>
        <a:lnRef idx="1">
          <a:scrgbClr r="0" g="0" b="0"/>
        </a:lnRef>
        <a:fillRef idx="1">
          <a:scrgbClr r="0" g="0" b="0"/>
        </a:fillRef>
        <a:effectRef idx="2">
          <a:scrgbClr r="0" g="0" b="0"/>
        </a:effectRef>
        <a:fontRef idx="minor"/>
      </dsp:style>
      <dsp:txBody>
        <a:bodyPr spcFirstLastPara="0" vert="horz" wrap="square" lIns="385615" tIns="374904" rIns="385615" bIns="142240" numCol="1" spcCol="1270" anchor="t" anchorCtr="0">
          <a:noAutofit/>
        </a:bodyPr>
        <a:lstStyle/>
        <a:p>
          <a:pPr marL="228600" lvl="1" indent="-228600" algn="l" defTabSz="889000">
            <a:lnSpc>
              <a:spcPct val="90000"/>
            </a:lnSpc>
            <a:spcBef>
              <a:spcPct val="0"/>
            </a:spcBef>
            <a:spcAft>
              <a:spcPct val="15000"/>
            </a:spcAft>
            <a:buChar char="••"/>
          </a:pPr>
          <a:r>
            <a:rPr lang="zh-CN" altLang="en-US" sz="2000" kern="1200" dirty="0" smtClean="0">
              <a:latin typeface="+mn-lt"/>
              <a:ea typeface="+mj-ea"/>
            </a:rPr>
            <a:t>能够感知和收集周围环境的信息。</a:t>
          </a:r>
          <a:endParaRPr lang="zh-CN" altLang="en-US" sz="2000" kern="1200" dirty="0">
            <a:latin typeface="+mn-lt"/>
            <a:ea typeface="+mj-ea"/>
          </a:endParaRPr>
        </a:p>
      </dsp:txBody>
      <dsp:txXfrm>
        <a:off x="0" y="1766349"/>
        <a:ext cx="4968552" cy="822150"/>
      </dsp:txXfrm>
    </dsp:sp>
    <dsp:sp modelId="{1C795103-65B1-4E88-90E2-BF8BDAE8D496}">
      <dsp:nvSpPr>
        <dsp:cNvPr id="0" name=""/>
        <dsp:cNvSpPr/>
      </dsp:nvSpPr>
      <dsp:spPr>
        <a:xfrm>
          <a:off x="248427" y="1500669"/>
          <a:ext cx="3477986" cy="531360"/>
        </a:xfrm>
        <a:prstGeom prst="roundRect">
          <a:avLst/>
        </a:prstGeom>
        <a:solidFill>
          <a:schemeClr val="accent5">
            <a:hueOff val="-6323450"/>
            <a:satOff val="30831"/>
            <a:lumOff val="-34708"/>
            <a:alphaOff val="0"/>
          </a:schemeClr>
        </a:solidFill>
        <a:ln>
          <a:noFill/>
        </a:ln>
        <a:effectLst>
          <a:outerShdw blurRad="76200" dist="50800" dir="5400000" sx="101000" sy="101000" rotWithShape="0">
            <a:srgbClr val="000000">
              <a:alpha val="50000"/>
            </a:srgbClr>
          </a:outerShdw>
          <a:reflection blurRad="12700" stA="30000" endPos="30000" dist="50800" dir="5400000" sy="-100000" rotWithShape="0"/>
        </a:effectLst>
        <a:scene3d>
          <a:camera prst="orthographicFront">
            <a:rot lat="0" lon="0" rev="0"/>
          </a:camera>
          <a:lightRig rig="twoPt" dir="t">
            <a:rot lat="0" lon="0" rev="5400000"/>
          </a:lightRig>
        </a:scene3d>
        <a:sp3d prstMaterial="softmetal">
          <a:bevelT w="635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31460" tIns="0" rIns="131460" bIns="0" numCol="1" spcCol="1270" anchor="ctr" anchorCtr="0">
          <a:noAutofit/>
        </a:bodyPr>
        <a:lstStyle/>
        <a:p>
          <a:pPr lvl="0" algn="l" defTabSz="1244600">
            <a:lnSpc>
              <a:spcPct val="90000"/>
            </a:lnSpc>
            <a:spcBef>
              <a:spcPct val="0"/>
            </a:spcBef>
            <a:spcAft>
              <a:spcPct val="35000"/>
            </a:spcAft>
          </a:pPr>
          <a:r>
            <a:rPr lang="zh-CN" altLang="en-US" sz="2800" kern="1200" dirty="0" smtClean="0">
              <a:solidFill>
                <a:srgbClr val="FF0000"/>
              </a:solidFill>
              <a:latin typeface="+mj-ea"/>
              <a:ea typeface="+mj-ea"/>
            </a:rPr>
            <a:t>认知能力</a:t>
          </a:r>
          <a:r>
            <a:rPr lang="zh-CN" altLang="en-US" sz="2400" kern="1200" dirty="0" smtClean="0">
              <a:solidFill>
                <a:srgbClr val="FF0000"/>
              </a:solidFill>
              <a:latin typeface="+mn-lt"/>
              <a:ea typeface="+mj-ea"/>
            </a:rPr>
            <a:t>（</a:t>
          </a:r>
          <a:r>
            <a:rPr lang="en-US" altLang="zh-CN" sz="2400" kern="1200" dirty="0" smtClean="0">
              <a:solidFill>
                <a:srgbClr val="FF0000"/>
              </a:solidFill>
              <a:latin typeface="+mn-lt"/>
              <a:ea typeface="+mj-ea"/>
            </a:rPr>
            <a:t>Cognition</a:t>
          </a:r>
          <a:r>
            <a:rPr lang="zh-CN" altLang="en-US" sz="2400" kern="1200" dirty="0" smtClean="0">
              <a:solidFill>
                <a:srgbClr val="FF0000"/>
              </a:solidFill>
              <a:latin typeface="+mn-lt"/>
              <a:ea typeface="+mj-ea"/>
            </a:rPr>
            <a:t>）</a:t>
          </a:r>
          <a:endParaRPr lang="zh-CN" altLang="en-US" sz="2400" kern="1200" dirty="0">
            <a:solidFill>
              <a:srgbClr val="FF0000"/>
            </a:solidFill>
            <a:latin typeface="+mn-lt"/>
            <a:ea typeface="+mj-ea"/>
          </a:endParaRPr>
        </a:p>
      </dsp:txBody>
      <dsp:txXfrm>
        <a:off x="274366" y="1526608"/>
        <a:ext cx="3426108"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062E83-4F79-C948-B3A3-4BA7CA08D453}">
      <dsp:nvSpPr>
        <dsp:cNvPr id="0" name=""/>
        <dsp:cNvSpPr/>
      </dsp:nvSpPr>
      <dsp:spPr>
        <a:xfrm rot="5400000">
          <a:off x="4383362" y="-1687138"/>
          <a:ext cx="1032446" cy="4819473"/>
        </a:xfrm>
        <a:prstGeom prst="round2SameRect">
          <a:avLst/>
        </a:prstGeom>
        <a:solidFill>
          <a:schemeClr val="accent1">
            <a:alpha val="90000"/>
            <a:tint val="55000"/>
            <a:hueOff val="0"/>
            <a:satOff val="0"/>
            <a:lumOff val="0"/>
            <a:alphaOff val="0"/>
          </a:schemeClr>
        </a:solidFill>
        <a:ln w="9525" cap="flat" cmpd="sng" algn="ctr">
          <a:solidFill>
            <a:schemeClr val="accent1">
              <a:alpha val="90000"/>
              <a:tint val="55000"/>
              <a:hueOff val="0"/>
              <a:satOff val="0"/>
              <a:lumOff val="0"/>
              <a:alphaOff val="0"/>
            </a:schemeClr>
          </a:solidFill>
          <a:prstDash val="solid"/>
        </a:ln>
        <a:effectLst>
          <a:outerShdw blurRad="76200" dist="25400" dir="5400000" sx="101000" sy="101000" rotWithShape="0">
            <a:srgbClr val="000000">
              <a:alpha val="50000"/>
            </a:srgbClr>
          </a:outerShdw>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85750" lvl="1" indent="-285750" algn="l" defTabSz="1244600">
            <a:lnSpc>
              <a:spcPct val="90000"/>
            </a:lnSpc>
            <a:spcBef>
              <a:spcPct val="0"/>
            </a:spcBef>
            <a:spcAft>
              <a:spcPct val="15000"/>
            </a:spcAft>
            <a:buChar char="••"/>
          </a:pPr>
          <a:r>
            <a:rPr lang="zh-CN" altLang="en-US" sz="2800" b="1" kern="1200" dirty="0" smtClean="0">
              <a:latin typeface="+mj-ea"/>
              <a:ea typeface="+mj-ea"/>
            </a:rPr>
            <a:t>如何从理论上证明认知无线通信的好处？</a:t>
          </a:r>
          <a:endParaRPr lang="zh-CN" altLang="en-US" sz="2800" b="1" kern="1200" dirty="0">
            <a:latin typeface="+mj-ea"/>
            <a:ea typeface="+mj-ea"/>
          </a:endParaRPr>
        </a:p>
      </dsp:txBody>
      <dsp:txXfrm rot="-5400000">
        <a:off x="2489849" y="256775"/>
        <a:ext cx="4769073" cy="931646"/>
      </dsp:txXfrm>
    </dsp:sp>
    <dsp:sp modelId="{064DE6E7-18A6-584A-830E-1C84A8BEA622}">
      <dsp:nvSpPr>
        <dsp:cNvPr id="0" name=""/>
        <dsp:cNvSpPr/>
      </dsp:nvSpPr>
      <dsp:spPr>
        <a:xfrm>
          <a:off x="221078" y="138641"/>
          <a:ext cx="2268770" cy="1167913"/>
        </a:xfrm>
        <a:prstGeom prst="roundRect">
          <a:avLst/>
        </a:prstGeom>
        <a:solidFill>
          <a:schemeClr val="accent1">
            <a:shade val="50000"/>
            <a:hueOff val="0"/>
            <a:satOff val="0"/>
            <a:lumOff val="0"/>
            <a:alphaOff val="0"/>
          </a:schemeClr>
        </a:solidFill>
        <a:ln>
          <a:noFill/>
        </a:ln>
        <a:effectLst>
          <a:outerShdw blurRad="76200" dist="50800" dir="5400000" sx="101000" sy="101000" rotWithShape="0">
            <a:srgbClr val="000000">
              <a:alpha val="50000"/>
            </a:srgbClr>
          </a:outerShdw>
          <a:reflection blurRad="12700" stA="30000" endPos="30000" dist="50800" dir="5400000" sy="-100000" rotWithShape="0"/>
        </a:effectLst>
        <a:scene3d>
          <a:camera prst="orthographicFront">
            <a:rot lat="0" lon="0" rev="0"/>
          </a:camera>
          <a:lightRig rig="twoPt" dir="t">
            <a:rot lat="0" lon="0" rev="5400000"/>
          </a:lightRig>
        </a:scene3d>
        <a:sp3d prstMaterial="softmetal">
          <a:bevelT w="635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b="1" kern="1200" dirty="0" smtClean="0">
              <a:latin typeface="+mj-ea"/>
              <a:ea typeface="+mj-ea"/>
            </a:rPr>
            <a:t>首要问题</a:t>
          </a:r>
          <a:endParaRPr lang="zh-CN" altLang="en-US" sz="3600" b="1" kern="1200" dirty="0">
            <a:latin typeface="+mj-ea"/>
            <a:ea typeface="+mj-ea"/>
          </a:endParaRPr>
        </a:p>
      </dsp:txBody>
      <dsp:txXfrm>
        <a:off x="278091" y="195654"/>
        <a:ext cx="2154744" cy="1053887"/>
      </dsp:txXfrm>
    </dsp:sp>
    <dsp:sp modelId="{71B8BBF8-17F5-F946-9E15-B24FE1D96D28}">
      <dsp:nvSpPr>
        <dsp:cNvPr id="0" name=""/>
        <dsp:cNvSpPr/>
      </dsp:nvSpPr>
      <dsp:spPr>
        <a:xfrm rot="5400000">
          <a:off x="4495285" y="-411504"/>
          <a:ext cx="808655" cy="4819473"/>
        </a:xfrm>
        <a:prstGeom prst="round2SameRect">
          <a:avLst/>
        </a:prstGeom>
        <a:solidFill>
          <a:schemeClr val="accent1">
            <a:alpha val="90000"/>
            <a:tint val="55000"/>
            <a:hueOff val="0"/>
            <a:satOff val="0"/>
            <a:lumOff val="0"/>
            <a:alphaOff val="0"/>
          </a:schemeClr>
        </a:solidFill>
        <a:ln w="9525" cap="flat" cmpd="sng" algn="ctr">
          <a:solidFill>
            <a:schemeClr val="accent1">
              <a:alpha val="90000"/>
              <a:tint val="55000"/>
              <a:hueOff val="0"/>
              <a:satOff val="0"/>
              <a:lumOff val="0"/>
              <a:alphaOff val="0"/>
            </a:schemeClr>
          </a:solidFill>
          <a:prstDash val="solid"/>
        </a:ln>
        <a:effectLst>
          <a:outerShdw blurRad="76200" dist="25400" dir="5400000" sx="101000" sy="101000" rotWithShape="0">
            <a:srgbClr val="000000">
              <a:alpha val="50000"/>
            </a:srgbClr>
          </a:outerShdw>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85750" lvl="1" indent="-285750" algn="l" defTabSz="1244600">
            <a:lnSpc>
              <a:spcPct val="90000"/>
            </a:lnSpc>
            <a:spcBef>
              <a:spcPct val="0"/>
            </a:spcBef>
            <a:spcAft>
              <a:spcPct val="15000"/>
            </a:spcAft>
            <a:buChar char="••"/>
          </a:pPr>
          <a:r>
            <a:rPr lang="en-US" altLang="zh-CN" sz="2800" b="1" kern="1200" dirty="0" smtClean="0">
              <a:latin typeface="+mj-ea"/>
              <a:ea typeface="+mj-ea"/>
            </a:rPr>
            <a:t>Shannon</a:t>
          </a:r>
          <a:r>
            <a:rPr lang="zh-CN" altLang="en-US" sz="2800" b="1" kern="1200" dirty="0" smtClean="0">
              <a:latin typeface="+mj-ea"/>
              <a:ea typeface="+mj-ea"/>
            </a:rPr>
            <a:t>信息论中的信道容量理论</a:t>
          </a:r>
          <a:endParaRPr lang="zh-CN" altLang="en-US" sz="2800" b="1" kern="1200" dirty="0">
            <a:latin typeface="+mj-ea"/>
            <a:ea typeface="+mj-ea"/>
          </a:endParaRPr>
        </a:p>
      </dsp:txBody>
      <dsp:txXfrm rot="-5400000">
        <a:off x="2489877" y="1633379"/>
        <a:ext cx="4779998" cy="729705"/>
      </dsp:txXfrm>
    </dsp:sp>
    <dsp:sp modelId="{14FC666F-7E8D-9641-A5AB-0FABBD65F795}">
      <dsp:nvSpPr>
        <dsp:cNvPr id="0" name=""/>
        <dsp:cNvSpPr/>
      </dsp:nvSpPr>
      <dsp:spPr>
        <a:xfrm>
          <a:off x="221078" y="1441122"/>
          <a:ext cx="2268797" cy="1114220"/>
        </a:xfrm>
        <a:prstGeom prst="roundRect">
          <a:avLst/>
        </a:prstGeom>
        <a:solidFill>
          <a:schemeClr val="accent1">
            <a:shade val="50000"/>
            <a:hueOff val="-643787"/>
            <a:satOff val="-31722"/>
            <a:lumOff val="49454"/>
            <a:alphaOff val="0"/>
          </a:schemeClr>
        </a:solidFill>
        <a:ln>
          <a:noFill/>
        </a:ln>
        <a:effectLst>
          <a:outerShdw blurRad="76200" dist="50800" dir="5400000" sx="101000" sy="101000" rotWithShape="0">
            <a:srgbClr val="000000">
              <a:alpha val="50000"/>
            </a:srgbClr>
          </a:outerShdw>
          <a:reflection blurRad="12700" stA="30000" endPos="30000" dist="50800" dir="5400000" sy="-100000" rotWithShape="0"/>
        </a:effectLst>
        <a:scene3d>
          <a:camera prst="orthographicFront">
            <a:rot lat="0" lon="0" rev="0"/>
          </a:camera>
          <a:lightRig rig="twoPt" dir="t">
            <a:rot lat="0" lon="0" rev="5400000"/>
          </a:lightRig>
        </a:scene3d>
        <a:sp3d prstMaterial="softmetal">
          <a:bevelT w="635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a:lnSpc>
              <a:spcPct val="90000"/>
            </a:lnSpc>
            <a:spcBef>
              <a:spcPct val="0"/>
            </a:spcBef>
            <a:spcAft>
              <a:spcPct val="35000"/>
            </a:spcAft>
          </a:pPr>
          <a:r>
            <a:rPr lang="zh-CN" altLang="en-US" sz="3600" b="1" kern="1200" smtClean="0">
              <a:solidFill>
                <a:srgbClr val="0033CC"/>
              </a:solidFill>
              <a:latin typeface="+mj-ea"/>
              <a:ea typeface="+mj-ea"/>
            </a:rPr>
            <a:t>基本方法</a:t>
          </a:r>
          <a:endParaRPr lang="zh-CN" altLang="en-US" sz="3600" b="1" kern="1200" dirty="0">
            <a:solidFill>
              <a:srgbClr val="0033CC"/>
            </a:solidFill>
            <a:latin typeface="+mj-ea"/>
            <a:ea typeface="+mj-ea"/>
          </a:endParaRPr>
        </a:p>
      </dsp:txBody>
      <dsp:txXfrm>
        <a:off x="275470" y="1495514"/>
        <a:ext cx="2160013" cy="100543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6B60ED-4BAD-5D40-92C0-C19E87A1E684}">
      <dsp:nvSpPr>
        <dsp:cNvPr id="0" name=""/>
        <dsp:cNvSpPr/>
      </dsp:nvSpPr>
      <dsp:spPr>
        <a:xfrm>
          <a:off x="0" y="598512"/>
          <a:ext cx="7920682" cy="957600"/>
        </a:xfrm>
        <a:prstGeom prst="rect">
          <a:avLst/>
        </a:prstGeom>
        <a:solidFill>
          <a:schemeClr val="lt1">
            <a:alpha val="90000"/>
            <a:hueOff val="0"/>
            <a:satOff val="0"/>
            <a:lumOff val="0"/>
            <a:alphaOff val="0"/>
          </a:schemeClr>
        </a:solidFill>
        <a:ln w="9525" cap="flat" cmpd="sng" algn="ctr">
          <a:solidFill>
            <a:schemeClr val="accent1">
              <a:shade val="5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BFEB385-9511-D94B-8464-05AFF467D797}">
      <dsp:nvSpPr>
        <dsp:cNvPr id="0" name=""/>
        <dsp:cNvSpPr/>
      </dsp:nvSpPr>
      <dsp:spPr>
        <a:xfrm>
          <a:off x="396034" y="37632"/>
          <a:ext cx="5544477" cy="1121760"/>
        </a:xfrm>
        <a:prstGeom prst="roundRect">
          <a:avLst/>
        </a:prstGeom>
        <a:solidFill>
          <a:schemeClr val="accent1">
            <a:shade val="50000"/>
            <a:hueOff val="0"/>
            <a:satOff val="0"/>
            <a:lumOff val="0"/>
            <a:alphaOff val="0"/>
          </a:schemeClr>
        </a:solidFill>
        <a:ln>
          <a:noFill/>
        </a:ln>
        <a:effectLst>
          <a:outerShdw blurRad="76200" dist="25400" dir="5400000" sx="101000" sy="101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9568" tIns="0" rIns="209568" bIns="0" numCol="1" spcCol="1270" anchor="ctr" anchorCtr="0">
          <a:noAutofit/>
        </a:bodyPr>
        <a:lstStyle/>
        <a:p>
          <a:pPr lvl="0" algn="l" defTabSz="1422400">
            <a:lnSpc>
              <a:spcPct val="90000"/>
            </a:lnSpc>
            <a:spcBef>
              <a:spcPct val="0"/>
            </a:spcBef>
            <a:spcAft>
              <a:spcPct val="35000"/>
            </a:spcAft>
          </a:pPr>
          <a:r>
            <a:rPr lang="zh-CN" altLang="en-US" sz="3200" b="1" kern="1200" dirty="0" smtClean="0">
              <a:solidFill>
                <a:schemeClr val="bg1"/>
              </a:solidFill>
              <a:latin typeface="+mj-ea"/>
              <a:ea typeface="+mj-ea"/>
            </a:rPr>
            <a:t>如何对认知无线通信进行建模？</a:t>
          </a:r>
          <a:endParaRPr lang="zh-CN" altLang="en-US" sz="3200" b="1" kern="1200" dirty="0">
            <a:solidFill>
              <a:schemeClr val="bg1"/>
            </a:solidFill>
            <a:latin typeface="+mj-ea"/>
            <a:ea typeface="+mj-ea"/>
          </a:endParaRPr>
        </a:p>
      </dsp:txBody>
      <dsp:txXfrm>
        <a:off x="450794" y="92392"/>
        <a:ext cx="5434957" cy="1012240"/>
      </dsp:txXfrm>
    </dsp:sp>
    <dsp:sp modelId="{FD9E57F4-D961-F14D-9213-6080C62CD07D}">
      <dsp:nvSpPr>
        <dsp:cNvPr id="0" name=""/>
        <dsp:cNvSpPr/>
      </dsp:nvSpPr>
      <dsp:spPr>
        <a:xfrm>
          <a:off x="0" y="2322192"/>
          <a:ext cx="7920682" cy="957600"/>
        </a:xfrm>
        <a:prstGeom prst="rect">
          <a:avLst/>
        </a:prstGeom>
        <a:solidFill>
          <a:schemeClr val="lt1">
            <a:alpha val="90000"/>
            <a:hueOff val="0"/>
            <a:satOff val="0"/>
            <a:lumOff val="0"/>
            <a:alphaOff val="0"/>
          </a:schemeClr>
        </a:solidFill>
        <a:ln w="9525" cap="flat" cmpd="sng" algn="ctr">
          <a:solidFill>
            <a:schemeClr val="accent1">
              <a:shade val="50000"/>
              <a:hueOff val="-429191"/>
              <a:satOff val="-21148"/>
              <a:lumOff val="32969"/>
              <a:alphaOff val="0"/>
            </a:schemeClr>
          </a:solidFill>
          <a:prstDash val="solid"/>
        </a:ln>
        <a:effectLst/>
      </dsp:spPr>
      <dsp:style>
        <a:lnRef idx="1">
          <a:scrgbClr r="0" g="0" b="0"/>
        </a:lnRef>
        <a:fillRef idx="1">
          <a:scrgbClr r="0" g="0" b="0"/>
        </a:fillRef>
        <a:effectRef idx="0">
          <a:scrgbClr r="0" g="0" b="0"/>
        </a:effectRef>
        <a:fontRef idx="minor"/>
      </dsp:style>
    </dsp:sp>
    <dsp:sp modelId="{E55CBC4C-A034-7C4E-AC00-B7995806EDE4}">
      <dsp:nvSpPr>
        <dsp:cNvPr id="0" name=""/>
        <dsp:cNvSpPr/>
      </dsp:nvSpPr>
      <dsp:spPr>
        <a:xfrm>
          <a:off x="396034" y="1761312"/>
          <a:ext cx="5544477" cy="1121760"/>
        </a:xfrm>
        <a:prstGeom prst="roundRect">
          <a:avLst/>
        </a:prstGeom>
        <a:solidFill>
          <a:schemeClr val="accent1">
            <a:shade val="50000"/>
            <a:hueOff val="-429191"/>
            <a:satOff val="-21148"/>
            <a:lumOff val="32969"/>
            <a:alphaOff val="0"/>
          </a:schemeClr>
        </a:solidFill>
        <a:ln>
          <a:noFill/>
        </a:ln>
        <a:effectLst>
          <a:outerShdw blurRad="76200" dist="25400" dir="5400000" sx="101000" sy="101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9568" tIns="0" rIns="209568" bIns="0" numCol="1" spcCol="1270" anchor="ctr" anchorCtr="0">
          <a:noAutofit/>
        </a:bodyPr>
        <a:lstStyle/>
        <a:p>
          <a:pPr lvl="0" algn="l" defTabSz="1422400">
            <a:lnSpc>
              <a:spcPct val="90000"/>
            </a:lnSpc>
            <a:spcBef>
              <a:spcPct val="0"/>
            </a:spcBef>
            <a:spcAft>
              <a:spcPct val="35000"/>
            </a:spcAft>
          </a:pPr>
          <a:r>
            <a:rPr lang="zh-CN" altLang="en-US" sz="3200" b="1" kern="1200" smtClean="0">
              <a:solidFill>
                <a:srgbClr val="0033CC"/>
              </a:solidFill>
              <a:latin typeface="+mj-ea"/>
              <a:ea typeface="+mj-ea"/>
            </a:rPr>
            <a:t>认知用户如何最有效地利用获得的边信息？</a:t>
          </a:r>
          <a:endParaRPr lang="zh-CN" altLang="en-US" sz="3200" b="1" kern="1200" dirty="0">
            <a:solidFill>
              <a:srgbClr val="0033CC"/>
            </a:solidFill>
            <a:latin typeface="+mj-ea"/>
            <a:ea typeface="+mj-ea"/>
          </a:endParaRPr>
        </a:p>
      </dsp:txBody>
      <dsp:txXfrm>
        <a:off x="450794" y="1816072"/>
        <a:ext cx="5434957" cy="1012240"/>
      </dsp:txXfrm>
    </dsp:sp>
    <dsp:sp modelId="{0ECFED70-E20E-A24F-87FA-33838CA445EC}">
      <dsp:nvSpPr>
        <dsp:cNvPr id="0" name=""/>
        <dsp:cNvSpPr/>
      </dsp:nvSpPr>
      <dsp:spPr>
        <a:xfrm>
          <a:off x="0" y="4045873"/>
          <a:ext cx="7920682" cy="957600"/>
        </a:xfrm>
        <a:prstGeom prst="rect">
          <a:avLst/>
        </a:prstGeom>
        <a:solidFill>
          <a:schemeClr val="lt1">
            <a:alpha val="90000"/>
            <a:hueOff val="0"/>
            <a:satOff val="0"/>
            <a:lumOff val="0"/>
            <a:alphaOff val="0"/>
          </a:schemeClr>
        </a:solidFill>
        <a:ln w="9525" cap="flat" cmpd="sng" algn="ctr">
          <a:solidFill>
            <a:schemeClr val="accent1">
              <a:shade val="50000"/>
              <a:hueOff val="-429191"/>
              <a:satOff val="-21148"/>
              <a:lumOff val="32969"/>
              <a:alphaOff val="0"/>
            </a:schemeClr>
          </a:solidFill>
          <a:prstDash val="solid"/>
        </a:ln>
        <a:effectLst/>
      </dsp:spPr>
      <dsp:style>
        <a:lnRef idx="1">
          <a:scrgbClr r="0" g="0" b="0"/>
        </a:lnRef>
        <a:fillRef idx="1">
          <a:scrgbClr r="0" g="0" b="0"/>
        </a:fillRef>
        <a:effectRef idx="0">
          <a:scrgbClr r="0" g="0" b="0"/>
        </a:effectRef>
        <a:fontRef idx="minor"/>
      </dsp:style>
    </dsp:sp>
    <dsp:sp modelId="{2B3C4364-24B0-C645-92AD-2B540C01D36D}">
      <dsp:nvSpPr>
        <dsp:cNvPr id="0" name=""/>
        <dsp:cNvSpPr/>
      </dsp:nvSpPr>
      <dsp:spPr>
        <a:xfrm>
          <a:off x="396034" y="3484993"/>
          <a:ext cx="5544477" cy="1121760"/>
        </a:xfrm>
        <a:prstGeom prst="roundRect">
          <a:avLst/>
        </a:prstGeom>
        <a:solidFill>
          <a:schemeClr val="accent1">
            <a:shade val="50000"/>
            <a:hueOff val="-429191"/>
            <a:satOff val="-21148"/>
            <a:lumOff val="32969"/>
            <a:alphaOff val="0"/>
          </a:schemeClr>
        </a:solidFill>
        <a:ln>
          <a:noFill/>
        </a:ln>
        <a:effectLst>
          <a:outerShdw blurRad="76200" dist="25400" dir="5400000" sx="101000" sy="101000" rotWithShape="0">
            <a:srgbClr val="000000">
              <a:alpha val="5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9568" tIns="0" rIns="209568" bIns="0" numCol="1" spcCol="1270" anchor="ctr" anchorCtr="0">
          <a:noAutofit/>
        </a:bodyPr>
        <a:lstStyle/>
        <a:p>
          <a:pPr lvl="0" algn="l" defTabSz="1422400">
            <a:lnSpc>
              <a:spcPct val="90000"/>
            </a:lnSpc>
            <a:spcBef>
              <a:spcPct val="0"/>
            </a:spcBef>
            <a:spcAft>
              <a:spcPct val="35000"/>
            </a:spcAft>
          </a:pPr>
          <a:r>
            <a:rPr lang="zh-CN" altLang="en-US" sz="3200" b="1" kern="1200" dirty="0" smtClean="0">
              <a:solidFill>
                <a:srgbClr val="0033CC"/>
              </a:solidFill>
              <a:latin typeface="+mj-ea"/>
              <a:ea typeface="+mj-ea"/>
            </a:rPr>
            <a:t>认知用户会对主用户会产生怎样的影响？</a:t>
          </a:r>
          <a:endParaRPr lang="zh-CN" altLang="en-US" sz="3200" b="1" kern="1200" dirty="0">
            <a:solidFill>
              <a:srgbClr val="0033CC"/>
            </a:solidFill>
            <a:latin typeface="+mj-ea"/>
            <a:ea typeface="+mj-ea"/>
          </a:endParaRPr>
        </a:p>
      </dsp:txBody>
      <dsp:txXfrm>
        <a:off x="450794" y="3539753"/>
        <a:ext cx="5434957" cy="10122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4A052A-62BE-4C12-A173-9737E755889A}">
      <dsp:nvSpPr>
        <dsp:cNvPr id="0" name=""/>
        <dsp:cNvSpPr/>
      </dsp:nvSpPr>
      <dsp:spPr>
        <a:xfrm rot="5400000">
          <a:off x="4639076" y="-1643150"/>
          <a:ext cx="774948" cy="5069363"/>
        </a:xfrm>
        <a:prstGeom prst="round2SameRect">
          <a:avLst/>
        </a:prstGeom>
        <a:solidFill>
          <a:schemeClr val="accent5">
            <a:tint val="40000"/>
            <a:alpha val="90000"/>
            <a:hueOff val="0"/>
            <a:satOff val="0"/>
            <a:lumOff val="0"/>
            <a:alphaOff val="0"/>
          </a:schemeClr>
        </a:solidFill>
        <a:ln w="9525" cap="flat" cmpd="sng" algn="ctr">
          <a:solidFill>
            <a:schemeClr val="accent5">
              <a:tint val="40000"/>
              <a:alpha val="90000"/>
              <a:hueOff val="0"/>
              <a:satOff val="0"/>
              <a:lumOff val="0"/>
              <a:alphaOff val="0"/>
            </a:schemeClr>
          </a:solidFill>
          <a:prstDash val="solid"/>
        </a:ln>
        <a:effectLst>
          <a:outerShdw blurRad="76200" dist="25400" dir="5400000" sx="101000" sy="101000" rotWithShape="0">
            <a:srgbClr val="000000">
              <a:alpha val="50000"/>
            </a:srgbClr>
          </a:outerShdw>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smtClean="0">
              <a:solidFill>
                <a:srgbClr val="0033CC"/>
              </a:solidFill>
              <a:latin typeface="+mj-ea"/>
              <a:ea typeface="+mj-ea"/>
            </a:rPr>
            <a:t>快速、可靠地发现可用频谱资源，是认知无线通信的基础。</a:t>
          </a:r>
          <a:endParaRPr lang="zh-CN" altLang="en-US" sz="2400" kern="1200" dirty="0">
            <a:solidFill>
              <a:srgbClr val="0033CC"/>
            </a:solidFill>
            <a:latin typeface="+mj-ea"/>
            <a:ea typeface="+mj-ea"/>
          </a:endParaRPr>
        </a:p>
      </dsp:txBody>
      <dsp:txXfrm rot="-5400000">
        <a:off x="2491869" y="541887"/>
        <a:ext cx="5031533" cy="699288"/>
      </dsp:txXfrm>
    </dsp:sp>
    <dsp:sp modelId="{7C73A70B-1C4D-4400-A0F6-171BEE298739}">
      <dsp:nvSpPr>
        <dsp:cNvPr id="0" name=""/>
        <dsp:cNvSpPr/>
      </dsp:nvSpPr>
      <dsp:spPr>
        <a:xfrm>
          <a:off x="353944" y="360039"/>
          <a:ext cx="2137924" cy="1062982"/>
        </a:xfrm>
        <a:prstGeom prst="roundRect">
          <a:avLst/>
        </a:prstGeom>
        <a:solidFill>
          <a:schemeClr val="accent5">
            <a:hueOff val="0"/>
            <a:satOff val="0"/>
            <a:lumOff val="0"/>
            <a:alphaOff val="0"/>
          </a:schemeClr>
        </a:solidFill>
        <a:ln>
          <a:noFill/>
        </a:ln>
        <a:effectLst>
          <a:outerShdw blurRad="76200" dist="50800" dir="5400000" sx="101000" sy="101000" rotWithShape="0">
            <a:srgbClr val="000000">
              <a:alpha val="50000"/>
            </a:srgbClr>
          </a:outerShdw>
          <a:reflection blurRad="12700" stA="30000" endPos="30000" dist="50800" dir="5400000" sy="-100000" rotWithShape="0"/>
        </a:effectLst>
        <a:scene3d>
          <a:camera prst="orthographicFront">
            <a:rot lat="0" lon="0" rev="0"/>
          </a:camera>
          <a:lightRig rig="twoPt" dir="t">
            <a:rot lat="0" lon="0" rev="5400000"/>
          </a:lightRig>
        </a:scene3d>
        <a:sp3d prstMaterial="softmetal">
          <a:bevelT w="635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zh-CN" altLang="en-US" sz="3200" kern="1200" dirty="0" smtClean="0">
              <a:solidFill>
                <a:srgbClr val="FF0000"/>
              </a:solidFill>
              <a:latin typeface="+mj-ea"/>
              <a:ea typeface="+mj-ea"/>
            </a:rPr>
            <a:t>频谱感知</a:t>
          </a:r>
          <a:endParaRPr lang="zh-CN" altLang="en-US" sz="3200" kern="1200" dirty="0">
            <a:solidFill>
              <a:srgbClr val="FF0000"/>
            </a:solidFill>
            <a:latin typeface="+mj-ea"/>
            <a:ea typeface="+mj-ea"/>
          </a:endParaRPr>
        </a:p>
      </dsp:txBody>
      <dsp:txXfrm>
        <a:off x="405835" y="411930"/>
        <a:ext cx="2034142" cy="959200"/>
      </dsp:txXfrm>
    </dsp:sp>
    <dsp:sp modelId="{0666B872-636F-4847-B5E2-870196D4A73F}">
      <dsp:nvSpPr>
        <dsp:cNvPr id="0" name=""/>
        <dsp:cNvSpPr/>
      </dsp:nvSpPr>
      <dsp:spPr>
        <a:xfrm rot="5400000">
          <a:off x="4606456" y="-415487"/>
          <a:ext cx="851594" cy="5069363"/>
        </a:xfrm>
        <a:prstGeom prst="round2SameRect">
          <a:avLst/>
        </a:prstGeom>
        <a:solidFill>
          <a:schemeClr val="accent5">
            <a:tint val="40000"/>
            <a:alpha val="90000"/>
            <a:hueOff val="-6755987"/>
            <a:satOff val="5072"/>
            <a:lumOff val="-5017"/>
            <a:alphaOff val="0"/>
          </a:schemeClr>
        </a:solidFill>
        <a:ln w="9525" cap="flat" cmpd="sng" algn="ctr">
          <a:solidFill>
            <a:schemeClr val="accent5">
              <a:tint val="40000"/>
              <a:alpha val="90000"/>
              <a:hueOff val="-6755987"/>
              <a:satOff val="5072"/>
              <a:lumOff val="-5017"/>
              <a:alphaOff val="0"/>
            </a:schemeClr>
          </a:solidFill>
          <a:prstDash val="solid"/>
        </a:ln>
        <a:effectLst>
          <a:outerShdw blurRad="76200" dist="25400" dir="5400000" sx="101000" sy="101000" rotWithShape="0">
            <a:srgbClr val="000000">
              <a:alpha val="50000"/>
            </a:srgbClr>
          </a:outerShdw>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smtClean="0">
              <a:solidFill>
                <a:srgbClr val="0033CC"/>
              </a:solidFill>
              <a:latin typeface="+mj-ea"/>
              <a:ea typeface="+mj-ea"/>
            </a:rPr>
            <a:t>适应可用频谱资源的属性完成数据传输，是认知无线通信的核心。</a:t>
          </a:r>
          <a:endParaRPr lang="zh-CN" altLang="en-US" sz="2400" kern="1200" dirty="0">
            <a:solidFill>
              <a:srgbClr val="0033CC"/>
            </a:solidFill>
            <a:latin typeface="+mj-ea"/>
            <a:ea typeface="+mj-ea"/>
          </a:endParaRPr>
        </a:p>
      </dsp:txBody>
      <dsp:txXfrm rot="-5400000">
        <a:off x="2497572" y="1734968"/>
        <a:ext cx="5027792" cy="768452"/>
      </dsp:txXfrm>
    </dsp:sp>
    <dsp:sp modelId="{84575472-868A-4729-8992-74D6FB6C94E0}">
      <dsp:nvSpPr>
        <dsp:cNvPr id="0" name=""/>
        <dsp:cNvSpPr/>
      </dsp:nvSpPr>
      <dsp:spPr>
        <a:xfrm>
          <a:off x="353944" y="1574091"/>
          <a:ext cx="2143627" cy="1090205"/>
        </a:xfrm>
        <a:prstGeom prst="roundRect">
          <a:avLst/>
        </a:prstGeom>
        <a:solidFill>
          <a:schemeClr val="accent5">
            <a:hueOff val="-6323450"/>
            <a:satOff val="30831"/>
            <a:lumOff val="-34708"/>
            <a:alphaOff val="0"/>
          </a:schemeClr>
        </a:solidFill>
        <a:ln>
          <a:noFill/>
        </a:ln>
        <a:effectLst>
          <a:outerShdw blurRad="76200" dist="50800" dir="5400000" sx="101000" sy="101000" rotWithShape="0">
            <a:srgbClr val="000000">
              <a:alpha val="50000"/>
            </a:srgbClr>
          </a:outerShdw>
          <a:reflection blurRad="12700" stA="30000" endPos="30000" dist="50800" dir="5400000" sy="-100000" rotWithShape="0"/>
        </a:effectLst>
        <a:scene3d>
          <a:camera prst="orthographicFront">
            <a:rot lat="0" lon="0" rev="0"/>
          </a:camera>
          <a:lightRig rig="twoPt" dir="t">
            <a:rot lat="0" lon="0" rev="5400000"/>
          </a:lightRig>
        </a:scene3d>
        <a:sp3d prstMaterial="softmetal">
          <a:bevelT w="635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zh-CN" altLang="en-US" sz="2800" b="0" kern="1200" dirty="0" smtClean="0">
              <a:solidFill>
                <a:srgbClr val="FF0000"/>
              </a:solidFill>
              <a:latin typeface="+mj-ea"/>
              <a:ea typeface="+mj-ea"/>
            </a:rPr>
            <a:t>数据传输</a:t>
          </a:r>
          <a:endParaRPr lang="zh-CN" altLang="en-US" sz="2800" b="0" kern="1200" dirty="0">
            <a:solidFill>
              <a:srgbClr val="FF0000"/>
            </a:solidFill>
            <a:latin typeface="+mj-ea"/>
            <a:ea typeface="+mj-ea"/>
          </a:endParaRPr>
        </a:p>
      </dsp:txBody>
      <dsp:txXfrm>
        <a:off x="407163" y="1627310"/>
        <a:ext cx="2037189" cy="9837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062E83-4F79-C948-B3A3-4BA7CA08D453}">
      <dsp:nvSpPr>
        <dsp:cNvPr id="0" name=""/>
        <dsp:cNvSpPr/>
      </dsp:nvSpPr>
      <dsp:spPr>
        <a:xfrm rot="5400000">
          <a:off x="4816426" y="-1646390"/>
          <a:ext cx="1142915" cy="5299788"/>
        </a:xfrm>
        <a:prstGeom prst="round2SameRect">
          <a:avLst/>
        </a:prstGeom>
        <a:solidFill>
          <a:schemeClr val="accent1">
            <a:alpha val="90000"/>
            <a:tint val="55000"/>
            <a:hueOff val="0"/>
            <a:satOff val="0"/>
            <a:lumOff val="0"/>
            <a:alphaOff val="0"/>
          </a:schemeClr>
        </a:solidFill>
        <a:ln w="9525" cap="flat" cmpd="sng" algn="ctr">
          <a:solidFill>
            <a:schemeClr val="accent1">
              <a:alpha val="90000"/>
              <a:tint val="55000"/>
              <a:hueOff val="0"/>
              <a:satOff val="0"/>
              <a:lumOff val="0"/>
              <a:alphaOff val="0"/>
            </a:schemeClr>
          </a:solidFill>
          <a:prstDash val="solid"/>
        </a:ln>
        <a:effectLst>
          <a:outerShdw blurRad="76200" dist="25400" dir="5400000" sx="101000" sy="101000" rotWithShape="0">
            <a:srgbClr val="000000">
              <a:alpha val="50000"/>
            </a:srgbClr>
          </a:outerShdw>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zh-CN" altLang="en-US" sz="2400" b="1" kern="1200" dirty="0" smtClean="0">
              <a:latin typeface="+mj-ea"/>
              <a:ea typeface="+mj-ea"/>
            </a:rPr>
            <a:t>特殊的帧结构（</a:t>
          </a:r>
          <a:r>
            <a:rPr lang="en-US" altLang="zh-CN" sz="2400" b="1" kern="1200" dirty="0" smtClean="0">
              <a:latin typeface="+mj-ea"/>
              <a:ea typeface="+mj-ea"/>
            </a:rPr>
            <a:t>CP</a:t>
          </a:r>
          <a:r>
            <a:rPr lang="zh-CN" altLang="en-US" sz="2400" b="1" kern="1200" dirty="0" smtClean="0">
              <a:latin typeface="+mj-ea"/>
              <a:ea typeface="+mj-ea"/>
            </a:rPr>
            <a:t>、</a:t>
          </a:r>
          <a:r>
            <a:rPr lang="en-US" altLang="zh-CN" sz="2400" b="1" kern="1200" dirty="0" smtClean="0">
              <a:latin typeface="+mj-ea"/>
              <a:ea typeface="+mj-ea"/>
            </a:rPr>
            <a:t>Pilot</a:t>
          </a:r>
          <a:r>
            <a:rPr lang="zh-CN" altLang="en-US" sz="2400" b="1" kern="1200" dirty="0" smtClean="0">
              <a:latin typeface="+mj-ea"/>
              <a:ea typeface="+mj-ea"/>
            </a:rPr>
            <a:t>）</a:t>
          </a:r>
          <a:endParaRPr lang="zh-CN" altLang="en-US" sz="2400" b="1" kern="1200" dirty="0">
            <a:latin typeface="+mj-ea"/>
            <a:ea typeface="+mj-ea"/>
          </a:endParaRPr>
        </a:p>
        <a:p>
          <a:pPr marL="228600" lvl="1" indent="-228600" algn="l" defTabSz="1066800">
            <a:lnSpc>
              <a:spcPct val="90000"/>
            </a:lnSpc>
            <a:spcBef>
              <a:spcPct val="0"/>
            </a:spcBef>
            <a:spcAft>
              <a:spcPct val="15000"/>
            </a:spcAft>
            <a:buChar char="••"/>
          </a:pPr>
          <a:r>
            <a:rPr lang="zh-CN" altLang="en-US" sz="2400" b="1" kern="1200" dirty="0" smtClean="0">
              <a:latin typeface="+mj-ea"/>
              <a:ea typeface="+mj-ea"/>
            </a:rPr>
            <a:t>调制和编码引入的特殊统计特性</a:t>
          </a:r>
          <a:endParaRPr lang="zh-CN" altLang="en-US" sz="2400" b="1" kern="1200" dirty="0">
            <a:latin typeface="+mj-ea"/>
            <a:ea typeface="+mj-ea"/>
          </a:endParaRPr>
        </a:p>
      </dsp:txBody>
      <dsp:txXfrm rot="-5400000">
        <a:off x="2737990" y="487839"/>
        <a:ext cx="5243995" cy="1031329"/>
      </dsp:txXfrm>
    </dsp:sp>
    <dsp:sp modelId="{064DE6E7-18A6-584A-830E-1C84A8BEA622}">
      <dsp:nvSpPr>
        <dsp:cNvPr id="0" name=""/>
        <dsp:cNvSpPr/>
      </dsp:nvSpPr>
      <dsp:spPr>
        <a:xfrm>
          <a:off x="243111" y="191058"/>
          <a:ext cx="2494878" cy="1624889"/>
        </a:xfrm>
        <a:prstGeom prst="roundRect">
          <a:avLst/>
        </a:prstGeom>
        <a:solidFill>
          <a:schemeClr val="accent1">
            <a:shade val="50000"/>
            <a:hueOff val="0"/>
            <a:satOff val="0"/>
            <a:lumOff val="0"/>
            <a:alphaOff val="0"/>
          </a:schemeClr>
        </a:solidFill>
        <a:ln>
          <a:noFill/>
        </a:ln>
        <a:effectLst>
          <a:outerShdw blurRad="76200" dist="50800" dir="5400000" sx="101000" sy="101000" rotWithShape="0">
            <a:srgbClr val="000000">
              <a:alpha val="50000"/>
            </a:srgbClr>
          </a:outerShdw>
          <a:reflection blurRad="12700" stA="30000" endPos="30000" dist="50800" dir="5400000" sy="-100000" rotWithShape="0"/>
        </a:effectLst>
        <a:scene3d>
          <a:camera prst="orthographicFront">
            <a:rot lat="0" lon="0" rev="0"/>
          </a:camera>
          <a:lightRig rig="twoPt" dir="t">
            <a:rot lat="0" lon="0" rev="5400000"/>
          </a:lightRig>
        </a:scene3d>
        <a:sp3d prstMaterial="softmetal">
          <a:bevelT w="635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zh-CN" altLang="en-US" sz="3200" b="1" kern="1200" dirty="0" smtClean="0">
              <a:latin typeface="+mj-ea"/>
              <a:ea typeface="+mj-ea"/>
            </a:rPr>
            <a:t>通信信号的特性</a:t>
          </a:r>
          <a:endParaRPr lang="zh-CN" altLang="en-US" sz="3200" b="1" kern="1200" dirty="0">
            <a:latin typeface="+mj-ea"/>
            <a:ea typeface="+mj-ea"/>
          </a:endParaRPr>
        </a:p>
      </dsp:txBody>
      <dsp:txXfrm>
        <a:off x="322432" y="270379"/>
        <a:ext cx="2336236" cy="1466247"/>
      </dsp:txXfrm>
    </dsp:sp>
    <dsp:sp modelId="{71B8BBF8-17F5-F946-9E15-B24FE1D96D28}">
      <dsp:nvSpPr>
        <dsp:cNvPr id="0" name=""/>
        <dsp:cNvSpPr/>
      </dsp:nvSpPr>
      <dsp:spPr>
        <a:xfrm rot="5400000">
          <a:off x="4769891" y="128368"/>
          <a:ext cx="1236046" cy="5299788"/>
        </a:xfrm>
        <a:prstGeom prst="round2SameRect">
          <a:avLst/>
        </a:prstGeom>
        <a:solidFill>
          <a:schemeClr val="accent1">
            <a:alpha val="90000"/>
            <a:tint val="55000"/>
            <a:hueOff val="0"/>
            <a:satOff val="0"/>
            <a:lumOff val="0"/>
            <a:alphaOff val="0"/>
          </a:schemeClr>
        </a:solidFill>
        <a:ln w="9525" cap="flat" cmpd="sng" algn="ctr">
          <a:solidFill>
            <a:schemeClr val="accent1">
              <a:alpha val="90000"/>
              <a:tint val="55000"/>
              <a:hueOff val="0"/>
              <a:satOff val="0"/>
              <a:lumOff val="0"/>
              <a:alphaOff val="0"/>
            </a:schemeClr>
          </a:solidFill>
          <a:prstDash val="solid"/>
        </a:ln>
        <a:effectLst>
          <a:outerShdw blurRad="76200" dist="25400" dir="5400000" sx="101000" sy="101000" rotWithShape="0">
            <a:srgbClr val="000000">
              <a:alpha val="50000"/>
            </a:srgbClr>
          </a:outerShdw>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zh-CN" altLang="en-US" sz="2400" b="1" kern="1200" dirty="0" smtClean="0">
              <a:latin typeface="+mn-lt"/>
              <a:ea typeface="+mj-ea"/>
            </a:rPr>
            <a:t>可以获得优于能量检测的性能</a:t>
          </a:r>
          <a:endParaRPr lang="zh-CN" altLang="en-US" sz="2400" b="1" kern="1200" dirty="0">
            <a:latin typeface="+mn-lt"/>
            <a:ea typeface="+mj-ea"/>
          </a:endParaRPr>
        </a:p>
        <a:p>
          <a:pPr marL="228600" lvl="1" indent="-228600" algn="l" defTabSz="1066800">
            <a:lnSpc>
              <a:spcPct val="90000"/>
            </a:lnSpc>
            <a:spcBef>
              <a:spcPct val="0"/>
            </a:spcBef>
            <a:spcAft>
              <a:spcPct val="15000"/>
            </a:spcAft>
            <a:buChar char="••"/>
          </a:pPr>
          <a:r>
            <a:rPr lang="zh-CN" altLang="en-US" sz="2400" b="1" kern="1200" dirty="0" smtClean="0">
              <a:latin typeface="+mn-lt"/>
              <a:ea typeface="+mj-ea"/>
            </a:rPr>
            <a:t>可以规避</a:t>
          </a:r>
          <a:r>
            <a:rPr lang="en-US" altLang="zh-CN" sz="2400" b="1" kern="1200" dirty="0" smtClean="0">
              <a:latin typeface="+mn-lt"/>
              <a:ea typeface="+mj-ea"/>
            </a:rPr>
            <a:t>SNR</a:t>
          </a:r>
          <a:r>
            <a:rPr lang="zh-CN" altLang="en-US" sz="2400" b="1" kern="1200" dirty="0" smtClean="0">
              <a:latin typeface="+mn-lt"/>
              <a:ea typeface="+mj-ea"/>
            </a:rPr>
            <a:t> </a:t>
          </a:r>
          <a:r>
            <a:rPr lang="en-US" altLang="zh-CN" sz="2400" b="1" kern="1200" dirty="0" smtClean="0">
              <a:latin typeface="+mn-lt"/>
              <a:ea typeface="+mj-ea"/>
            </a:rPr>
            <a:t>Walls</a:t>
          </a:r>
          <a:endParaRPr lang="zh-CN" altLang="en-US" sz="2400" b="1" kern="1200" dirty="0">
            <a:latin typeface="+mn-lt"/>
            <a:ea typeface="+mj-ea"/>
          </a:endParaRPr>
        </a:p>
      </dsp:txBody>
      <dsp:txXfrm rot="-5400000">
        <a:off x="2738021" y="2220578"/>
        <a:ext cx="5239449" cy="1115368"/>
      </dsp:txXfrm>
    </dsp:sp>
    <dsp:sp modelId="{14FC666F-7E8D-9641-A5AB-0FABBD65F795}">
      <dsp:nvSpPr>
        <dsp:cNvPr id="0" name=""/>
        <dsp:cNvSpPr/>
      </dsp:nvSpPr>
      <dsp:spPr>
        <a:xfrm>
          <a:off x="243111" y="2003168"/>
          <a:ext cx="2494908" cy="1550188"/>
        </a:xfrm>
        <a:prstGeom prst="roundRect">
          <a:avLst/>
        </a:prstGeom>
        <a:solidFill>
          <a:schemeClr val="accent1">
            <a:shade val="50000"/>
            <a:hueOff val="-643787"/>
            <a:satOff val="-31722"/>
            <a:lumOff val="49454"/>
            <a:alphaOff val="0"/>
          </a:schemeClr>
        </a:solidFill>
        <a:ln>
          <a:noFill/>
        </a:ln>
        <a:effectLst>
          <a:outerShdw blurRad="76200" dist="50800" dir="5400000" sx="101000" sy="101000" rotWithShape="0">
            <a:srgbClr val="000000">
              <a:alpha val="50000"/>
            </a:srgbClr>
          </a:outerShdw>
          <a:reflection blurRad="12700" stA="30000" endPos="30000" dist="50800" dir="5400000" sy="-100000" rotWithShape="0"/>
        </a:effectLst>
        <a:scene3d>
          <a:camera prst="orthographicFront">
            <a:rot lat="0" lon="0" rev="0"/>
          </a:camera>
          <a:lightRig rig="twoPt" dir="t">
            <a:rot lat="0" lon="0" rev="5400000"/>
          </a:lightRig>
        </a:scene3d>
        <a:sp3d prstMaterial="softmetal">
          <a:bevelT w="635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21920" tIns="60960" rIns="121920" bIns="60960" numCol="1" spcCol="1270" anchor="ctr" anchorCtr="0">
          <a:noAutofit/>
        </a:bodyPr>
        <a:lstStyle/>
        <a:p>
          <a:pPr lvl="0" algn="ctr" defTabSz="1422400">
            <a:lnSpc>
              <a:spcPct val="90000"/>
            </a:lnSpc>
            <a:spcBef>
              <a:spcPct val="0"/>
            </a:spcBef>
            <a:spcAft>
              <a:spcPct val="35000"/>
            </a:spcAft>
          </a:pPr>
          <a:r>
            <a:rPr lang="zh-CN" altLang="en-US" sz="3200" b="1" kern="1200" dirty="0" smtClean="0">
              <a:solidFill>
                <a:srgbClr val="0033CC"/>
              </a:solidFill>
              <a:latin typeface="+mj-ea"/>
              <a:ea typeface="+mj-ea"/>
            </a:rPr>
            <a:t>意义</a:t>
          </a:r>
          <a:endParaRPr lang="zh-CN" altLang="en-US" sz="3200" b="1" kern="1200" dirty="0">
            <a:solidFill>
              <a:srgbClr val="0033CC"/>
            </a:solidFill>
            <a:latin typeface="+mj-ea"/>
            <a:ea typeface="+mj-ea"/>
          </a:endParaRPr>
        </a:p>
      </dsp:txBody>
      <dsp:txXfrm>
        <a:off x="318785" y="2078842"/>
        <a:ext cx="2343560" cy="13988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062E83-4F79-C948-B3A3-4BA7CA08D453}">
      <dsp:nvSpPr>
        <dsp:cNvPr id="0" name=""/>
        <dsp:cNvSpPr/>
      </dsp:nvSpPr>
      <dsp:spPr>
        <a:xfrm rot="5400000">
          <a:off x="4452389" y="-1716692"/>
          <a:ext cx="746561" cy="4746767"/>
        </a:xfrm>
        <a:prstGeom prst="round2SameRect">
          <a:avLst/>
        </a:prstGeom>
        <a:solidFill>
          <a:schemeClr val="accent1">
            <a:alpha val="90000"/>
            <a:tint val="55000"/>
            <a:hueOff val="0"/>
            <a:satOff val="0"/>
            <a:lumOff val="0"/>
            <a:alphaOff val="0"/>
          </a:schemeClr>
        </a:solidFill>
        <a:ln w="9525" cap="flat" cmpd="sng" algn="ctr">
          <a:solidFill>
            <a:schemeClr val="accent1">
              <a:alpha val="90000"/>
              <a:tint val="55000"/>
              <a:hueOff val="0"/>
              <a:satOff val="0"/>
              <a:lumOff val="0"/>
              <a:alphaOff val="0"/>
            </a:schemeClr>
          </a:solidFill>
          <a:prstDash val="solid"/>
        </a:ln>
        <a:effectLst>
          <a:outerShdw blurRad="76200" dist="25400" dir="5400000" sx="101000" sy="101000" rotWithShape="0">
            <a:srgbClr val="000000">
              <a:alpha val="50000"/>
            </a:srgbClr>
          </a:outerShdw>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b="1" kern="1200" dirty="0" smtClean="0">
              <a:latin typeface="+mn-lt"/>
              <a:ea typeface="+mj-ea"/>
            </a:rPr>
            <a:t>原始数据发送到融合中心（</a:t>
          </a:r>
          <a:r>
            <a:rPr lang="en-US" altLang="zh-CN" sz="1800" b="1" kern="1200" dirty="0" smtClean="0">
              <a:latin typeface="+mn-lt"/>
              <a:ea typeface="+mj-ea"/>
            </a:rPr>
            <a:t>Fusion</a:t>
          </a:r>
          <a:r>
            <a:rPr lang="zh-CN" altLang="en-US" sz="1800" b="1" kern="1200" dirty="0" smtClean="0">
              <a:latin typeface="+mn-lt"/>
              <a:ea typeface="+mj-ea"/>
            </a:rPr>
            <a:t> </a:t>
          </a:r>
          <a:r>
            <a:rPr lang="en-US" altLang="zh-CN" sz="1800" b="1" kern="1200" dirty="0" smtClean="0">
              <a:latin typeface="+mn-lt"/>
              <a:ea typeface="+mj-ea"/>
            </a:rPr>
            <a:t>Center</a:t>
          </a:r>
          <a:r>
            <a:rPr lang="zh-CN" altLang="en-US" sz="1800" b="1" kern="1200" dirty="0" smtClean="0">
              <a:latin typeface="+mn-lt"/>
              <a:ea typeface="+mj-ea"/>
            </a:rPr>
            <a:t>，</a:t>
          </a:r>
          <a:r>
            <a:rPr lang="en-US" altLang="zh-CN" sz="1800" b="1" kern="1200" dirty="0" smtClean="0">
              <a:latin typeface="+mn-lt"/>
              <a:ea typeface="+mj-ea"/>
            </a:rPr>
            <a:t>FC</a:t>
          </a:r>
          <a:r>
            <a:rPr lang="zh-CN" altLang="en-US" sz="1800" b="1" kern="1200" dirty="0" smtClean="0">
              <a:latin typeface="+mn-lt"/>
              <a:ea typeface="+mj-ea"/>
            </a:rPr>
            <a:t>）进行处理。</a:t>
          </a:r>
          <a:endParaRPr lang="zh-CN" altLang="en-US" sz="1800" b="1" kern="1200" dirty="0">
            <a:latin typeface="+mn-lt"/>
            <a:ea typeface="+mj-ea"/>
          </a:endParaRPr>
        </a:p>
      </dsp:txBody>
      <dsp:txXfrm rot="-5400000">
        <a:off x="2452286" y="319855"/>
        <a:ext cx="4710323" cy="673673"/>
      </dsp:txXfrm>
    </dsp:sp>
    <dsp:sp modelId="{064DE6E7-18A6-584A-830E-1C84A8BEA622}">
      <dsp:nvSpPr>
        <dsp:cNvPr id="0" name=""/>
        <dsp:cNvSpPr/>
      </dsp:nvSpPr>
      <dsp:spPr>
        <a:xfrm>
          <a:off x="217743" y="125996"/>
          <a:ext cx="2234543" cy="1061390"/>
        </a:xfrm>
        <a:prstGeom prst="roundRect">
          <a:avLst/>
        </a:prstGeom>
        <a:solidFill>
          <a:schemeClr val="accent1">
            <a:shade val="50000"/>
            <a:hueOff val="0"/>
            <a:satOff val="0"/>
            <a:lumOff val="0"/>
            <a:alphaOff val="0"/>
          </a:schemeClr>
        </a:solidFill>
        <a:ln>
          <a:noFill/>
        </a:ln>
        <a:effectLst>
          <a:outerShdw blurRad="76200" dist="50800" dir="5400000" sx="101000" sy="101000" rotWithShape="0">
            <a:srgbClr val="000000">
              <a:alpha val="50000"/>
            </a:srgbClr>
          </a:outerShdw>
          <a:reflection blurRad="12700" stA="30000" endPos="30000" dist="50800" dir="5400000" sy="-100000" rotWithShape="0"/>
        </a:effectLst>
        <a:scene3d>
          <a:camera prst="orthographicFront">
            <a:rot lat="0" lon="0" rev="0"/>
          </a:camera>
          <a:lightRig rig="twoPt" dir="t">
            <a:rot lat="0" lon="0" rev="5400000"/>
          </a:lightRig>
        </a:scene3d>
        <a:sp3d prstMaterial="softmetal">
          <a:bevelT w="635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zh-CN" altLang="en-US" sz="2400" b="1" kern="1200" dirty="0" smtClean="0">
              <a:latin typeface="+mn-lt"/>
              <a:ea typeface="+mj-ea"/>
            </a:rPr>
            <a:t>软合并</a:t>
          </a:r>
        </a:p>
        <a:p>
          <a:pPr lvl="0" algn="ctr" defTabSz="1066800">
            <a:lnSpc>
              <a:spcPct val="90000"/>
            </a:lnSpc>
            <a:spcBef>
              <a:spcPct val="0"/>
            </a:spcBef>
            <a:spcAft>
              <a:spcPct val="35000"/>
            </a:spcAft>
          </a:pPr>
          <a:r>
            <a:rPr lang="zh-CN" altLang="en-US" sz="2400" b="1" kern="1200" dirty="0" smtClean="0">
              <a:latin typeface="+mn-lt"/>
              <a:ea typeface="+mj-ea"/>
            </a:rPr>
            <a:t>（数据融合）</a:t>
          </a:r>
          <a:endParaRPr lang="zh-CN" altLang="en-US" sz="2400" b="1" kern="1200" dirty="0">
            <a:latin typeface="+mn-lt"/>
            <a:ea typeface="+mj-ea"/>
          </a:endParaRPr>
        </a:p>
      </dsp:txBody>
      <dsp:txXfrm>
        <a:off x="269556" y="177809"/>
        <a:ext cx="2130917" cy="957764"/>
      </dsp:txXfrm>
    </dsp:sp>
    <dsp:sp modelId="{71B8BBF8-17F5-F946-9E15-B24FE1D96D28}">
      <dsp:nvSpPr>
        <dsp:cNvPr id="0" name=""/>
        <dsp:cNvSpPr/>
      </dsp:nvSpPr>
      <dsp:spPr>
        <a:xfrm rot="5400000">
          <a:off x="4421999" y="-557405"/>
          <a:ext cx="807395" cy="4746767"/>
        </a:xfrm>
        <a:prstGeom prst="round2SameRect">
          <a:avLst/>
        </a:prstGeom>
        <a:solidFill>
          <a:schemeClr val="accent1">
            <a:alpha val="90000"/>
            <a:tint val="55000"/>
            <a:hueOff val="0"/>
            <a:satOff val="0"/>
            <a:lumOff val="0"/>
            <a:alphaOff val="0"/>
          </a:schemeClr>
        </a:solidFill>
        <a:ln w="9525" cap="flat" cmpd="sng" algn="ctr">
          <a:solidFill>
            <a:schemeClr val="accent1">
              <a:alpha val="90000"/>
              <a:tint val="55000"/>
              <a:hueOff val="0"/>
              <a:satOff val="0"/>
              <a:lumOff val="0"/>
              <a:alphaOff val="0"/>
            </a:schemeClr>
          </a:solidFill>
          <a:prstDash val="solid"/>
        </a:ln>
        <a:effectLst>
          <a:outerShdw blurRad="76200" dist="25400" dir="5400000" sx="101000" sy="101000" rotWithShape="0">
            <a:srgbClr val="000000">
              <a:alpha val="50000"/>
            </a:srgbClr>
          </a:outerShdw>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b="1" kern="1200" dirty="0" smtClean="0">
              <a:latin typeface="+mn-lt"/>
              <a:ea typeface="+mj-ea"/>
            </a:rPr>
            <a:t>每个认知用户将</a:t>
          </a:r>
          <a:r>
            <a:rPr lang="en-US" altLang="zh-CN" sz="1800" b="1" kern="1200" dirty="0" smtClean="0">
              <a:latin typeface="+mn-lt"/>
              <a:ea typeface="+mj-ea"/>
            </a:rPr>
            <a:t>1</a:t>
          </a:r>
          <a:r>
            <a:rPr lang="zh-CN" altLang="en-US" sz="1800" b="1" kern="1200" dirty="0" smtClean="0">
              <a:latin typeface="+mn-lt"/>
              <a:ea typeface="+mj-ea"/>
            </a:rPr>
            <a:t>比特或多比特判决结果发送到</a:t>
          </a:r>
          <a:r>
            <a:rPr lang="en-US" altLang="zh-CN" sz="1800" b="1" kern="1200" dirty="0" smtClean="0">
              <a:latin typeface="+mn-lt"/>
              <a:ea typeface="+mj-ea"/>
            </a:rPr>
            <a:t>FC</a:t>
          </a:r>
          <a:r>
            <a:rPr lang="zh-CN" altLang="en-US" sz="1800" b="1" kern="1200" dirty="0" smtClean="0">
              <a:latin typeface="+mn-lt"/>
              <a:ea typeface="+mj-ea"/>
            </a:rPr>
            <a:t>进行处理。</a:t>
          </a:r>
          <a:endParaRPr lang="zh-CN" altLang="en-US" sz="1800" b="1" kern="1200" dirty="0">
            <a:latin typeface="+mn-lt"/>
            <a:ea typeface="+mj-ea"/>
          </a:endParaRPr>
        </a:p>
      </dsp:txBody>
      <dsp:txXfrm rot="-5400000">
        <a:off x="2452313" y="1451695"/>
        <a:ext cx="4707353" cy="728567"/>
      </dsp:txXfrm>
    </dsp:sp>
    <dsp:sp modelId="{14FC666F-7E8D-9641-A5AB-0FABBD65F795}">
      <dsp:nvSpPr>
        <dsp:cNvPr id="0" name=""/>
        <dsp:cNvSpPr/>
      </dsp:nvSpPr>
      <dsp:spPr>
        <a:xfrm>
          <a:off x="217743" y="1309680"/>
          <a:ext cx="2234570" cy="1012594"/>
        </a:xfrm>
        <a:prstGeom prst="roundRect">
          <a:avLst/>
        </a:prstGeom>
        <a:solidFill>
          <a:schemeClr val="accent1">
            <a:shade val="50000"/>
            <a:hueOff val="-643787"/>
            <a:satOff val="-31722"/>
            <a:lumOff val="49454"/>
            <a:alphaOff val="0"/>
          </a:schemeClr>
        </a:solidFill>
        <a:ln>
          <a:noFill/>
        </a:ln>
        <a:effectLst>
          <a:outerShdw blurRad="76200" dist="50800" dir="5400000" sx="101000" sy="101000" rotWithShape="0">
            <a:srgbClr val="000000">
              <a:alpha val="50000"/>
            </a:srgbClr>
          </a:outerShdw>
          <a:reflection blurRad="12700" stA="30000" endPos="30000" dist="50800" dir="5400000" sy="-100000" rotWithShape="0"/>
        </a:effectLst>
        <a:scene3d>
          <a:camera prst="orthographicFront">
            <a:rot lat="0" lon="0" rev="0"/>
          </a:camera>
          <a:lightRig rig="twoPt" dir="t">
            <a:rot lat="0" lon="0" rev="5400000"/>
          </a:lightRig>
        </a:scene3d>
        <a:sp3d prstMaterial="softmetal">
          <a:bevelT w="635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zh-CN" altLang="en-US" sz="2400" b="1" kern="1200" dirty="0" smtClean="0">
              <a:solidFill>
                <a:srgbClr val="0033CC"/>
              </a:solidFill>
              <a:latin typeface="+mn-lt"/>
              <a:ea typeface="+mj-ea"/>
            </a:rPr>
            <a:t>硬合并</a:t>
          </a:r>
        </a:p>
        <a:p>
          <a:pPr lvl="0" algn="ctr" defTabSz="1066800">
            <a:lnSpc>
              <a:spcPct val="90000"/>
            </a:lnSpc>
            <a:spcBef>
              <a:spcPct val="0"/>
            </a:spcBef>
            <a:spcAft>
              <a:spcPct val="35000"/>
            </a:spcAft>
          </a:pPr>
          <a:r>
            <a:rPr lang="zh-CN" altLang="en-US" sz="2400" b="1" kern="1200" dirty="0" smtClean="0">
              <a:solidFill>
                <a:srgbClr val="0033CC"/>
              </a:solidFill>
              <a:latin typeface="+mn-lt"/>
              <a:ea typeface="+mj-ea"/>
            </a:rPr>
            <a:t>（判决融合）</a:t>
          </a:r>
          <a:endParaRPr lang="zh-CN" altLang="en-US" sz="2400" b="1" kern="1200" dirty="0">
            <a:solidFill>
              <a:srgbClr val="0033CC"/>
            </a:solidFill>
            <a:latin typeface="+mn-lt"/>
            <a:ea typeface="+mj-ea"/>
          </a:endParaRPr>
        </a:p>
      </dsp:txBody>
      <dsp:txXfrm>
        <a:off x="267174" y="1359111"/>
        <a:ext cx="2135708" cy="91373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AFC501-AE93-44A9-941F-D375AC985FB4}">
      <dsp:nvSpPr>
        <dsp:cNvPr id="0" name=""/>
        <dsp:cNvSpPr/>
      </dsp:nvSpPr>
      <dsp:spPr>
        <a:xfrm rot="21300000">
          <a:off x="6774" y="585611"/>
          <a:ext cx="2194188" cy="251267"/>
        </a:xfrm>
        <a:prstGeom prst="mathMinus">
          <a:avLst/>
        </a:prstGeom>
        <a:solidFill>
          <a:schemeClr val="dk2">
            <a:tint val="60000"/>
            <a:hueOff val="0"/>
            <a:satOff val="0"/>
            <a:lumOff val="0"/>
            <a:alphaOff val="0"/>
          </a:schemeClr>
        </a:solidFill>
        <a:ln w="9525" cap="flat" cmpd="sng" algn="ctr">
          <a:solidFill>
            <a:schemeClr val="lt2">
              <a:hueOff val="0"/>
              <a:satOff val="0"/>
              <a:lumOff val="0"/>
              <a:alphaOff val="0"/>
            </a:schemeClr>
          </a:solidFill>
          <a:prstDash val="solid"/>
        </a:ln>
        <a:effectLst/>
        <a:scene3d>
          <a:camera prst="orthographicFront"/>
          <a:lightRig rig="flat" dir="t"/>
        </a:scene3d>
        <a:sp3d prstMaterial="dkEdge">
          <a:bevelT w="8200" h="38100"/>
        </a:sp3d>
      </dsp:spPr>
      <dsp:style>
        <a:lnRef idx="1">
          <a:scrgbClr r="0" g="0" b="0"/>
        </a:lnRef>
        <a:fillRef idx="2">
          <a:scrgbClr r="0" g="0" b="0"/>
        </a:fillRef>
        <a:effectRef idx="1">
          <a:scrgbClr r="0" g="0" b="0"/>
        </a:effectRef>
        <a:fontRef idx="minor"/>
      </dsp:style>
    </dsp:sp>
    <dsp:sp modelId="{3996F024-6A92-4B83-A784-E6CB7BC9FAFE}">
      <dsp:nvSpPr>
        <dsp:cNvPr id="0" name=""/>
        <dsp:cNvSpPr/>
      </dsp:nvSpPr>
      <dsp:spPr>
        <a:xfrm>
          <a:off x="319351" y="71124"/>
          <a:ext cx="553475" cy="568996"/>
        </a:xfrm>
        <a:prstGeom prst="downArrow">
          <a:avLst/>
        </a:prstGeom>
        <a:solidFill>
          <a:schemeClr val="dk2">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5425B3EF-9C2B-4749-A2C1-1EB515BC7B07}">
      <dsp:nvSpPr>
        <dsp:cNvPr id="0" name=""/>
        <dsp:cNvSpPr/>
      </dsp:nvSpPr>
      <dsp:spPr>
        <a:xfrm>
          <a:off x="995824" y="0"/>
          <a:ext cx="1055030" cy="597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smtClean="0"/>
            <a:t>提高频谱利用效率</a:t>
          </a:r>
          <a:endParaRPr lang="zh-CN" altLang="en-US" sz="1400" kern="1200" dirty="0"/>
        </a:p>
      </dsp:txBody>
      <dsp:txXfrm>
        <a:off x="995824" y="0"/>
        <a:ext cx="1055030" cy="597445"/>
      </dsp:txXfrm>
    </dsp:sp>
    <dsp:sp modelId="{A28F0CE8-71C8-43CC-BCEB-6FCDA50E07CA}">
      <dsp:nvSpPr>
        <dsp:cNvPr id="0" name=""/>
        <dsp:cNvSpPr/>
      </dsp:nvSpPr>
      <dsp:spPr>
        <a:xfrm>
          <a:off x="1323615" y="782369"/>
          <a:ext cx="576067" cy="568996"/>
        </a:xfrm>
        <a:prstGeom prst="upArrow">
          <a:avLst/>
        </a:prstGeom>
        <a:solidFill>
          <a:schemeClr val="dk2">
            <a:hueOff val="0"/>
            <a:satOff val="0"/>
            <a:lumOff val="0"/>
            <a:alphaOff val="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0B1FE32-C251-4D3B-8147-2813D2971C67}">
      <dsp:nvSpPr>
        <dsp:cNvPr id="0" name=""/>
        <dsp:cNvSpPr/>
      </dsp:nvSpPr>
      <dsp:spPr>
        <a:xfrm>
          <a:off x="0" y="825044"/>
          <a:ext cx="1368797" cy="597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zh-CN" altLang="en-US" sz="1400" kern="1200" dirty="0" smtClean="0"/>
            <a:t>降低对主用户系统的干扰</a:t>
          </a:r>
          <a:endParaRPr lang="zh-CN" altLang="en-US" sz="1400" kern="1200" dirty="0"/>
        </a:p>
      </dsp:txBody>
      <dsp:txXfrm>
        <a:off x="0" y="825044"/>
        <a:ext cx="1368797" cy="59744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062E83-4F79-C948-B3A3-4BA7CA08D453}">
      <dsp:nvSpPr>
        <dsp:cNvPr id="0" name=""/>
        <dsp:cNvSpPr/>
      </dsp:nvSpPr>
      <dsp:spPr>
        <a:xfrm rot="5400000">
          <a:off x="4471203" y="-1782745"/>
          <a:ext cx="1012015" cy="5345873"/>
        </a:xfrm>
        <a:prstGeom prst="round2SameRect">
          <a:avLst/>
        </a:prstGeom>
        <a:solidFill>
          <a:schemeClr val="accent1">
            <a:alpha val="90000"/>
            <a:tint val="55000"/>
            <a:hueOff val="0"/>
            <a:satOff val="0"/>
            <a:lumOff val="0"/>
            <a:alphaOff val="0"/>
          </a:schemeClr>
        </a:solidFill>
        <a:ln w="9525" cap="flat" cmpd="sng" algn="ctr">
          <a:solidFill>
            <a:schemeClr val="accent1">
              <a:alpha val="90000"/>
              <a:tint val="55000"/>
              <a:hueOff val="0"/>
              <a:satOff val="0"/>
              <a:lumOff val="0"/>
              <a:alphaOff val="0"/>
            </a:schemeClr>
          </a:solidFill>
          <a:prstDash val="solid"/>
        </a:ln>
        <a:effectLst>
          <a:outerShdw blurRad="76200" dist="25400" dir="5400000" sx="101000" sy="101000" rotWithShape="0">
            <a:srgbClr val="000000">
              <a:alpha val="50000"/>
            </a:srgbClr>
          </a:outerShdw>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zh-CN" altLang="en-US" sz="1800" b="1" kern="1200" dirty="0" smtClean="0">
              <a:latin typeface="+mn-lt"/>
              <a:ea typeface="+mj-ea"/>
            </a:rPr>
            <a:t>可以通过</a:t>
          </a:r>
          <a:r>
            <a:rPr lang="en-US" altLang="zh-CN" sz="1800" b="1" kern="1200" dirty="0" smtClean="0">
              <a:latin typeface="+mn-lt"/>
              <a:ea typeface="+mj-ea"/>
            </a:rPr>
            <a:t>FFT</a:t>
          </a:r>
          <a:r>
            <a:rPr lang="zh-CN" altLang="en-US" sz="1800" b="1" kern="1200" dirty="0" smtClean="0">
              <a:latin typeface="+mn-lt"/>
              <a:ea typeface="+mj-ea"/>
            </a:rPr>
            <a:t>同时进行频谱感知和</a:t>
          </a:r>
          <a:r>
            <a:rPr lang="en-US" altLang="zh-CN" sz="1800" b="1" kern="1200" dirty="0" smtClean="0">
              <a:latin typeface="+mn-lt"/>
              <a:ea typeface="+mj-ea"/>
            </a:rPr>
            <a:t>OFDM</a:t>
          </a:r>
          <a:r>
            <a:rPr lang="zh-CN" altLang="en-US" sz="1800" b="1" kern="1200" dirty="0" smtClean="0">
              <a:latin typeface="+mn-lt"/>
              <a:ea typeface="+mj-ea"/>
            </a:rPr>
            <a:t>调制；</a:t>
          </a:r>
          <a:endParaRPr lang="zh-CN" altLang="en-US" sz="1800" b="1" kern="1200" dirty="0">
            <a:latin typeface="+mn-lt"/>
            <a:ea typeface="+mj-ea"/>
          </a:endParaRPr>
        </a:p>
        <a:p>
          <a:pPr marL="171450" lvl="1" indent="-171450" algn="l" defTabSz="800100">
            <a:lnSpc>
              <a:spcPct val="90000"/>
            </a:lnSpc>
            <a:spcBef>
              <a:spcPct val="0"/>
            </a:spcBef>
            <a:spcAft>
              <a:spcPct val="15000"/>
            </a:spcAft>
            <a:buChar char="••"/>
          </a:pPr>
          <a:r>
            <a:rPr lang="zh-CN" altLang="en-US" sz="1800" b="1" kern="1200" dirty="0" smtClean="0">
              <a:latin typeface="+mn-lt"/>
              <a:ea typeface="+mj-ea"/>
            </a:rPr>
            <a:t>可以通过置零（</a:t>
          </a:r>
          <a:r>
            <a:rPr lang="en-US" altLang="zh-CN" sz="1800" b="1" kern="1200" dirty="0" smtClean="0">
              <a:latin typeface="+mn-lt"/>
              <a:ea typeface="+mj-ea"/>
            </a:rPr>
            <a:t>Notch</a:t>
          </a:r>
          <a:r>
            <a:rPr lang="zh-CN" altLang="en-US" sz="1800" b="1" kern="1200" dirty="0" smtClean="0">
              <a:latin typeface="+mn-lt"/>
              <a:ea typeface="+mj-ea"/>
            </a:rPr>
            <a:t>）子载波适应可用频谱资源。</a:t>
          </a:r>
          <a:endParaRPr lang="zh-CN" altLang="en-US" sz="1800" b="1" kern="1200" dirty="0">
            <a:latin typeface="+mn-lt"/>
            <a:ea typeface="+mj-ea"/>
          </a:endParaRPr>
        </a:p>
      </dsp:txBody>
      <dsp:txXfrm rot="-5400000">
        <a:off x="2304275" y="433586"/>
        <a:ext cx="5296470" cy="913209"/>
      </dsp:txXfrm>
    </dsp:sp>
    <dsp:sp modelId="{064DE6E7-18A6-584A-830E-1C84A8BEA622}">
      <dsp:nvSpPr>
        <dsp:cNvPr id="0" name=""/>
        <dsp:cNvSpPr/>
      </dsp:nvSpPr>
      <dsp:spPr>
        <a:xfrm>
          <a:off x="702778" y="170797"/>
          <a:ext cx="1601496" cy="1438788"/>
        </a:xfrm>
        <a:prstGeom prst="roundRect">
          <a:avLst/>
        </a:prstGeom>
        <a:solidFill>
          <a:schemeClr val="accent1">
            <a:shade val="50000"/>
            <a:hueOff val="0"/>
            <a:satOff val="0"/>
            <a:lumOff val="0"/>
            <a:alphaOff val="0"/>
          </a:schemeClr>
        </a:solidFill>
        <a:ln>
          <a:noFill/>
        </a:ln>
        <a:effectLst>
          <a:outerShdw blurRad="76200" dist="50800" dir="5400000" sx="101000" sy="101000" rotWithShape="0">
            <a:srgbClr val="000000">
              <a:alpha val="50000"/>
            </a:srgbClr>
          </a:outerShdw>
          <a:reflection blurRad="12700" stA="30000" endPos="30000" dist="50800" dir="5400000" sy="-100000" rotWithShape="0"/>
        </a:effectLst>
        <a:scene3d>
          <a:camera prst="orthographicFront">
            <a:rot lat="0" lon="0" rev="0"/>
          </a:camera>
          <a:lightRig rig="twoPt" dir="t">
            <a:rot lat="0" lon="0" rev="5400000"/>
          </a:lightRig>
        </a:scene3d>
        <a:sp3d prstMaterial="softmetal">
          <a:bevelT w="635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zh-CN" altLang="en-US" sz="2800" b="1" kern="1200" dirty="0" smtClean="0">
              <a:latin typeface="+mn-lt"/>
              <a:ea typeface="+mj-ea"/>
            </a:rPr>
            <a:t>优势</a:t>
          </a:r>
          <a:r>
            <a:rPr lang="en-US" altLang="zh-CN" sz="2800" b="1" kern="1200" dirty="0" smtClean="0">
              <a:latin typeface="+mn-lt"/>
              <a:ea typeface="+mj-ea"/>
            </a:rPr>
            <a:t>(pro)</a:t>
          </a:r>
          <a:endParaRPr lang="zh-CN" altLang="en-US" sz="2800" b="1" kern="1200" dirty="0">
            <a:latin typeface="+mn-lt"/>
            <a:ea typeface="+mj-ea"/>
          </a:endParaRPr>
        </a:p>
      </dsp:txBody>
      <dsp:txXfrm>
        <a:off x="773014" y="241033"/>
        <a:ext cx="1461024" cy="1298316"/>
      </dsp:txXfrm>
    </dsp:sp>
    <dsp:sp modelId="{71B8BBF8-17F5-F946-9E15-B24FE1D96D28}">
      <dsp:nvSpPr>
        <dsp:cNvPr id="0" name=""/>
        <dsp:cNvSpPr/>
      </dsp:nvSpPr>
      <dsp:spPr>
        <a:xfrm rot="5400000">
          <a:off x="4429941" y="-211251"/>
          <a:ext cx="1094480" cy="5345873"/>
        </a:xfrm>
        <a:prstGeom prst="round2SameRect">
          <a:avLst/>
        </a:prstGeom>
        <a:solidFill>
          <a:schemeClr val="accent1">
            <a:alpha val="90000"/>
            <a:tint val="55000"/>
            <a:hueOff val="0"/>
            <a:satOff val="0"/>
            <a:lumOff val="0"/>
            <a:alphaOff val="0"/>
          </a:schemeClr>
        </a:solidFill>
        <a:ln w="9525" cap="flat" cmpd="sng" algn="ctr">
          <a:solidFill>
            <a:schemeClr val="accent1">
              <a:alpha val="90000"/>
              <a:tint val="55000"/>
              <a:hueOff val="0"/>
              <a:satOff val="0"/>
              <a:lumOff val="0"/>
              <a:alphaOff val="0"/>
            </a:schemeClr>
          </a:solidFill>
          <a:prstDash val="solid"/>
        </a:ln>
        <a:effectLst>
          <a:outerShdw blurRad="76200" dist="25400" dir="5400000" sx="101000" sy="101000" rotWithShape="0">
            <a:srgbClr val="000000">
              <a:alpha val="50000"/>
            </a:srgbClr>
          </a:outerShdw>
        </a:effectLst>
      </dsp:spPr>
      <dsp:style>
        <a:lnRef idx="1">
          <a:scrgbClr r="0" g="0" b="0"/>
        </a:lnRef>
        <a:fillRef idx="1">
          <a:scrgbClr r="0" g="0" b="0"/>
        </a:fillRef>
        <a:effectRef idx="2">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en-US" altLang="zh-CN" sz="1800" b="1" kern="1200" dirty="0" smtClean="0">
              <a:latin typeface="+mn-lt"/>
              <a:ea typeface="+mj-ea"/>
            </a:rPr>
            <a:t>OFDM</a:t>
          </a:r>
          <a:r>
            <a:rPr lang="zh-CN" altLang="en-US" sz="1800" b="1" kern="1200" dirty="0" smtClean="0">
              <a:latin typeface="+mn-lt"/>
              <a:ea typeface="+mj-ea"/>
            </a:rPr>
            <a:t>具有较大的带外辐射，需要抑制对主用户系统的干扰。</a:t>
          </a:r>
          <a:endParaRPr lang="zh-CN" altLang="en-US" sz="1800" b="1" kern="1200" dirty="0">
            <a:latin typeface="+mn-lt"/>
            <a:ea typeface="+mj-ea"/>
          </a:endParaRPr>
        </a:p>
        <a:p>
          <a:pPr marL="171450" lvl="1" indent="-171450" algn="l" defTabSz="800100">
            <a:lnSpc>
              <a:spcPct val="90000"/>
            </a:lnSpc>
            <a:spcBef>
              <a:spcPct val="0"/>
            </a:spcBef>
            <a:spcAft>
              <a:spcPct val="15000"/>
            </a:spcAft>
            <a:buChar char="••"/>
          </a:pPr>
          <a:r>
            <a:rPr lang="zh-CN" altLang="en-US" sz="1800" b="1" kern="1200" dirty="0" smtClean="0">
              <a:latin typeface="+mn-lt"/>
              <a:ea typeface="+mj-ea"/>
            </a:rPr>
            <a:t>同步、</a:t>
          </a:r>
          <a:r>
            <a:rPr lang="en-US" altLang="zh-CN" sz="1800" b="1" kern="1200" dirty="0" smtClean="0">
              <a:latin typeface="+mn-lt"/>
              <a:ea typeface="+mj-ea"/>
            </a:rPr>
            <a:t>PAPR……</a:t>
          </a:r>
          <a:endParaRPr lang="zh-CN" altLang="en-US" sz="1800" b="1" kern="1200" dirty="0">
            <a:latin typeface="+mn-lt"/>
            <a:ea typeface="+mj-ea"/>
          </a:endParaRPr>
        </a:p>
      </dsp:txBody>
      <dsp:txXfrm rot="-5400000">
        <a:off x="2304245" y="1967873"/>
        <a:ext cx="5292445" cy="987624"/>
      </dsp:txXfrm>
    </dsp:sp>
    <dsp:sp modelId="{14FC666F-7E8D-9641-A5AB-0FABBD65F795}">
      <dsp:nvSpPr>
        <dsp:cNvPr id="0" name=""/>
        <dsp:cNvSpPr/>
      </dsp:nvSpPr>
      <dsp:spPr>
        <a:xfrm>
          <a:off x="702778" y="1775363"/>
          <a:ext cx="1601466" cy="1372643"/>
        </a:xfrm>
        <a:prstGeom prst="roundRect">
          <a:avLst/>
        </a:prstGeom>
        <a:solidFill>
          <a:schemeClr val="accent1">
            <a:shade val="50000"/>
            <a:hueOff val="-643787"/>
            <a:satOff val="-31722"/>
            <a:lumOff val="49454"/>
            <a:alphaOff val="0"/>
          </a:schemeClr>
        </a:solidFill>
        <a:ln>
          <a:noFill/>
        </a:ln>
        <a:effectLst>
          <a:outerShdw blurRad="76200" dist="50800" dir="5400000" sx="101000" sy="101000" rotWithShape="0">
            <a:srgbClr val="000000">
              <a:alpha val="50000"/>
            </a:srgbClr>
          </a:outerShdw>
          <a:reflection blurRad="12700" stA="30000" endPos="30000" dist="50800" dir="5400000" sy="-100000" rotWithShape="0"/>
        </a:effectLst>
        <a:scene3d>
          <a:camera prst="orthographicFront">
            <a:rot lat="0" lon="0" rev="0"/>
          </a:camera>
          <a:lightRig rig="twoPt" dir="t">
            <a:rot lat="0" lon="0" rev="5400000"/>
          </a:lightRig>
        </a:scene3d>
        <a:sp3d prstMaterial="softmetal">
          <a:bevelT w="63500" h="25400" prst="coolSlant"/>
        </a:sp3d>
      </dsp:spPr>
      <dsp:style>
        <a:lnRef idx="0">
          <a:scrgbClr r="0" g="0" b="0"/>
        </a:lnRef>
        <a:fillRef idx="3">
          <a:scrgbClr r="0" g="0" b="0"/>
        </a:fillRef>
        <a:effectRef idx="3">
          <a:scrgbClr r="0" g="0" b="0"/>
        </a:effectRef>
        <a:fontRef idx="minor">
          <a:schemeClr val="lt1"/>
        </a:fontRef>
      </dsp:style>
      <dsp:txBody>
        <a:bodyPr spcFirstLastPara="0" vert="horz" wrap="square" lIns="106680" tIns="53340" rIns="106680" bIns="53340" numCol="1" spcCol="1270" anchor="ctr" anchorCtr="0">
          <a:noAutofit/>
        </a:bodyPr>
        <a:lstStyle/>
        <a:p>
          <a:pPr lvl="0" algn="ctr" defTabSz="1244600">
            <a:lnSpc>
              <a:spcPct val="90000"/>
            </a:lnSpc>
            <a:spcBef>
              <a:spcPct val="0"/>
            </a:spcBef>
            <a:spcAft>
              <a:spcPct val="35000"/>
            </a:spcAft>
          </a:pPr>
          <a:r>
            <a:rPr lang="zh-CN" altLang="en-US" sz="2800" b="1" kern="1200" dirty="0" smtClean="0">
              <a:solidFill>
                <a:srgbClr val="0033CC"/>
              </a:solidFill>
              <a:latin typeface="+mn-lt"/>
              <a:ea typeface="+mj-ea"/>
            </a:rPr>
            <a:t>不足</a:t>
          </a:r>
        </a:p>
        <a:p>
          <a:pPr lvl="0" algn="ctr" defTabSz="1244600">
            <a:lnSpc>
              <a:spcPct val="90000"/>
            </a:lnSpc>
            <a:spcBef>
              <a:spcPct val="0"/>
            </a:spcBef>
            <a:spcAft>
              <a:spcPct val="35000"/>
            </a:spcAft>
          </a:pPr>
          <a:r>
            <a:rPr lang="en-US" altLang="zh-CN" sz="2800" b="1" kern="1200" dirty="0" smtClean="0">
              <a:solidFill>
                <a:srgbClr val="0033CC"/>
              </a:solidFill>
              <a:latin typeface="+mn-lt"/>
              <a:ea typeface="+mj-ea"/>
            </a:rPr>
            <a:t>(con)</a:t>
          </a:r>
          <a:endParaRPr lang="zh-CN" altLang="en-US" sz="2800" b="1" kern="1200" dirty="0">
            <a:solidFill>
              <a:srgbClr val="0033CC"/>
            </a:solidFill>
            <a:latin typeface="+mn-lt"/>
            <a:ea typeface="+mj-ea"/>
          </a:endParaRPr>
        </a:p>
      </dsp:txBody>
      <dsp:txXfrm>
        <a:off x="769785" y="1842370"/>
        <a:ext cx="1467452" cy="1238629"/>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image" Target="../media/image3.png"/></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image" Target="../media/image70.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image" Target="../media/image7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image" Target="../media/image78.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93.wmf"/><Relationship Id="rId2" Type="http://schemas.openxmlformats.org/officeDocument/2006/relationships/image" Target="../media/image92.wmf"/><Relationship Id="rId1" Type="http://schemas.openxmlformats.org/officeDocument/2006/relationships/image" Target="../media/image91.wmf"/><Relationship Id="rId5" Type="http://schemas.openxmlformats.org/officeDocument/2006/relationships/image" Target="../media/image95.wmf"/><Relationship Id="rId4" Type="http://schemas.openxmlformats.org/officeDocument/2006/relationships/image" Target="../media/image94.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image" Target="../media/image97.wmf"/><Relationship Id="rId1" Type="http://schemas.openxmlformats.org/officeDocument/2006/relationships/image" Target="../media/image96.wmf"/><Relationship Id="rId6" Type="http://schemas.openxmlformats.org/officeDocument/2006/relationships/image" Target="../media/image100.wmf"/><Relationship Id="rId5" Type="http://schemas.openxmlformats.org/officeDocument/2006/relationships/image" Target="../media/image99.wmf"/><Relationship Id="rId4" Type="http://schemas.openxmlformats.org/officeDocument/2006/relationships/image" Target="../media/image98.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image" Target="../media/image101.wmf"/><Relationship Id="rId1" Type="http://schemas.openxmlformats.org/officeDocument/2006/relationships/image" Target="../media/image92.wmf"/><Relationship Id="rId6" Type="http://schemas.openxmlformats.org/officeDocument/2006/relationships/image" Target="../media/image105.wmf"/><Relationship Id="rId5" Type="http://schemas.openxmlformats.org/officeDocument/2006/relationships/image" Target="../media/image104.wmf"/><Relationship Id="rId4" Type="http://schemas.openxmlformats.org/officeDocument/2006/relationships/image" Target="../media/image103.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09.e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image" Target="../media/image112.emf"/><Relationship Id="rId1" Type="http://schemas.openxmlformats.org/officeDocument/2006/relationships/image" Target="../media/image111.emf"/><Relationship Id="rId4" Type="http://schemas.openxmlformats.org/officeDocument/2006/relationships/image" Target="../media/image11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image" Target="../media/image116.wmf"/><Relationship Id="rId1" Type="http://schemas.openxmlformats.org/officeDocument/2006/relationships/image" Target="../media/image115.emf"/><Relationship Id="rId4" Type="http://schemas.openxmlformats.org/officeDocument/2006/relationships/image" Target="../media/image118.e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22.wmf"/><Relationship Id="rId2" Type="http://schemas.openxmlformats.org/officeDocument/2006/relationships/image" Target="../media/image121.wmf"/><Relationship Id="rId1" Type="http://schemas.openxmlformats.org/officeDocument/2006/relationships/image" Target="../media/image120.e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image" Target="../media/image123.e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image" Target="../media/image126.e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33.emf"/><Relationship Id="rId1" Type="http://schemas.openxmlformats.org/officeDocument/2006/relationships/image" Target="../media/image132.e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36.emf"/><Relationship Id="rId2" Type="http://schemas.openxmlformats.org/officeDocument/2006/relationships/image" Target="../media/image135.emf"/><Relationship Id="rId1" Type="http://schemas.openxmlformats.org/officeDocument/2006/relationships/image" Target="../media/image134.emf"/><Relationship Id="rId4" Type="http://schemas.openxmlformats.org/officeDocument/2006/relationships/image" Target="../media/image137.e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39.emf"/><Relationship Id="rId1" Type="http://schemas.openxmlformats.org/officeDocument/2006/relationships/image" Target="../media/image138.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43.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45.e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48.wmf"/><Relationship Id="rId2" Type="http://schemas.openxmlformats.org/officeDocument/2006/relationships/image" Target="../media/image147.emf"/><Relationship Id="rId1" Type="http://schemas.openxmlformats.org/officeDocument/2006/relationships/image" Target="../media/image146.wmf"/><Relationship Id="rId4" Type="http://schemas.openxmlformats.org/officeDocument/2006/relationships/image" Target="../media/image149.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image" Target="../media/image37.wmf"/><Relationship Id="rId4" Type="http://schemas.openxmlformats.org/officeDocument/2006/relationships/image" Target="../media/image40.e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52.wmf"/><Relationship Id="rId2" Type="http://schemas.openxmlformats.org/officeDocument/2006/relationships/image" Target="../media/image151.wmf"/><Relationship Id="rId1" Type="http://schemas.openxmlformats.org/officeDocument/2006/relationships/image" Target="../media/image150.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172.emf"/><Relationship Id="rId1" Type="http://schemas.openxmlformats.org/officeDocument/2006/relationships/image" Target="../media/image171.e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77.emf"/><Relationship Id="rId2" Type="http://schemas.openxmlformats.org/officeDocument/2006/relationships/image" Target="../media/image176.emf"/><Relationship Id="rId1" Type="http://schemas.openxmlformats.org/officeDocument/2006/relationships/image" Target="../media/image175.emf"/><Relationship Id="rId4" Type="http://schemas.openxmlformats.org/officeDocument/2006/relationships/image" Target="../media/image178.e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182.wmf"/><Relationship Id="rId2" Type="http://schemas.openxmlformats.org/officeDocument/2006/relationships/image" Target="../media/image181.wmf"/><Relationship Id="rId1" Type="http://schemas.openxmlformats.org/officeDocument/2006/relationships/image" Target="../media/image180.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86.wmf"/><Relationship Id="rId2" Type="http://schemas.openxmlformats.org/officeDocument/2006/relationships/image" Target="../media/image185.wmf"/><Relationship Id="rId1" Type="http://schemas.openxmlformats.org/officeDocument/2006/relationships/image" Target="../media/image184.wmf"/><Relationship Id="rId6" Type="http://schemas.openxmlformats.org/officeDocument/2006/relationships/image" Target="../media/image189.wmf"/><Relationship Id="rId5" Type="http://schemas.openxmlformats.org/officeDocument/2006/relationships/image" Target="../media/image188.wmf"/><Relationship Id="rId4" Type="http://schemas.openxmlformats.org/officeDocument/2006/relationships/image" Target="../media/image187.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92.wmf"/><Relationship Id="rId2" Type="http://schemas.openxmlformats.org/officeDocument/2006/relationships/image" Target="../media/image191.wmf"/><Relationship Id="rId1" Type="http://schemas.openxmlformats.org/officeDocument/2006/relationships/image" Target="../media/image190.emf"/></Relationships>
</file>

<file path=ppt/drawings/_rels/vmlDrawing36.vml.rels><?xml version="1.0" encoding="UTF-8" standalone="yes"?>
<Relationships xmlns="http://schemas.openxmlformats.org/package/2006/relationships"><Relationship Id="rId2" Type="http://schemas.openxmlformats.org/officeDocument/2006/relationships/image" Target="../media/image194.emf"/><Relationship Id="rId1" Type="http://schemas.openxmlformats.org/officeDocument/2006/relationships/image" Target="../media/image193.w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196.emf"/><Relationship Id="rId1" Type="http://schemas.openxmlformats.org/officeDocument/2006/relationships/image" Target="../media/image195.e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203.emf"/><Relationship Id="rId2" Type="http://schemas.openxmlformats.org/officeDocument/2006/relationships/image" Target="../media/image202.emf"/><Relationship Id="rId1" Type="http://schemas.openxmlformats.org/officeDocument/2006/relationships/image" Target="../media/image201.emf"/><Relationship Id="rId5" Type="http://schemas.openxmlformats.org/officeDocument/2006/relationships/image" Target="../media/image205.emf"/><Relationship Id="rId4" Type="http://schemas.openxmlformats.org/officeDocument/2006/relationships/image" Target="../media/image204.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206.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emf"/><Relationship Id="rId1" Type="http://schemas.openxmlformats.org/officeDocument/2006/relationships/image" Target="../media/image41.emf"/><Relationship Id="rId4" Type="http://schemas.openxmlformats.org/officeDocument/2006/relationships/image" Target="../media/image44.emf"/></Relationships>
</file>

<file path=ppt/drawings/_rels/vmlDrawing40.vml.rels><?xml version="1.0" encoding="UTF-8" standalone="yes"?>
<Relationships xmlns="http://schemas.openxmlformats.org/package/2006/relationships"><Relationship Id="rId2" Type="http://schemas.openxmlformats.org/officeDocument/2006/relationships/image" Target="../media/image208.emf"/><Relationship Id="rId1" Type="http://schemas.openxmlformats.org/officeDocument/2006/relationships/image" Target="../media/image207.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209.e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212.wmf"/><Relationship Id="rId2" Type="http://schemas.openxmlformats.org/officeDocument/2006/relationships/image" Target="../media/image211.wmf"/><Relationship Id="rId1" Type="http://schemas.openxmlformats.org/officeDocument/2006/relationships/image" Target="../media/image210.emf"/><Relationship Id="rId4" Type="http://schemas.openxmlformats.org/officeDocument/2006/relationships/image" Target="../media/image213.wmf"/></Relationships>
</file>

<file path=ppt/drawings/_rels/vmlDrawing43.vml.rels><?xml version="1.0" encoding="UTF-8" standalone="yes"?>
<Relationships xmlns="http://schemas.openxmlformats.org/package/2006/relationships"><Relationship Id="rId2" Type="http://schemas.openxmlformats.org/officeDocument/2006/relationships/image" Target="../media/image215.wmf"/><Relationship Id="rId1" Type="http://schemas.openxmlformats.org/officeDocument/2006/relationships/image" Target="../media/image214.e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218.wmf"/><Relationship Id="rId2" Type="http://schemas.openxmlformats.org/officeDocument/2006/relationships/image" Target="../media/image217.wmf"/><Relationship Id="rId1" Type="http://schemas.openxmlformats.org/officeDocument/2006/relationships/image" Target="../media/image216.wmf"/><Relationship Id="rId4" Type="http://schemas.openxmlformats.org/officeDocument/2006/relationships/image" Target="../media/image219.wmf"/></Relationships>
</file>

<file path=ppt/drawings/_rels/vmlDrawing45.vml.rels><?xml version="1.0" encoding="UTF-8" standalone="yes"?>
<Relationships xmlns="http://schemas.openxmlformats.org/package/2006/relationships"><Relationship Id="rId3" Type="http://schemas.openxmlformats.org/officeDocument/2006/relationships/image" Target="../media/image222.wmf"/><Relationship Id="rId2" Type="http://schemas.openxmlformats.org/officeDocument/2006/relationships/image" Target="../media/image221.wmf"/><Relationship Id="rId1" Type="http://schemas.openxmlformats.org/officeDocument/2006/relationships/image" Target="../media/image220.wmf"/><Relationship Id="rId4" Type="http://schemas.openxmlformats.org/officeDocument/2006/relationships/image" Target="../media/image223.wmf"/></Relationships>
</file>

<file path=ppt/drawings/_rels/vmlDrawing46.vml.rels><?xml version="1.0" encoding="UTF-8" standalone="yes"?>
<Relationships xmlns="http://schemas.openxmlformats.org/package/2006/relationships"><Relationship Id="rId2" Type="http://schemas.openxmlformats.org/officeDocument/2006/relationships/image" Target="../media/image225.wmf"/><Relationship Id="rId1" Type="http://schemas.openxmlformats.org/officeDocument/2006/relationships/image" Target="../media/image224.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237.emf"/></Relationships>
</file>

<file path=ppt/drawings/_rels/vmlDrawing48.vml.rels><?xml version="1.0" encoding="UTF-8" standalone="yes"?>
<Relationships xmlns="http://schemas.openxmlformats.org/package/2006/relationships"><Relationship Id="rId3" Type="http://schemas.openxmlformats.org/officeDocument/2006/relationships/image" Target="../media/image240.emf"/><Relationship Id="rId2" Type="http://schemas.openxmlformats.org/officeDocument/2006/relationships/image" Target="../media/image239.emf"/><Relationship Id="rId1" Type="http://schemas.openxmlformats.org/officeDocument/2006/relationships/image" Target="../media/image238.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24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image" Target="../media/image55.emf"/><Relationship Id="rId4" Type="http://schemas.openxmlformats.org/officeDocument/2006/relationships/image" Target="../media/image5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7" tIns="49523" rIns="99047" bIns="49523" numCol="1" anchor="t" anchorCtr="0" compatLnSpc="1">
            <a:prstTxWarp prst="textNoShape">
              <a:avLst/>
            </a:prstTxWarp>
          </a:bodyPr>
          <a:lstStyle>
            <a:lvl1pPr defTabSz="989935" eaLnBrk="1" hangingPunct="1">
              <a:spcBef>
                <a:spcPct val="0"/>
              </a:spcBef>
              <a:buClrTx/>
              <a:buSzTx/>
              <a:buFontTx/>
              <a:buNone/>
              <a:defRPr kumimoji="1" sz="1300">
                <a:latin typeface="Times New Roman" pitchFamily="18" charset="0"/>
                <a:ea typeface="宋体" pitchFamily="2" charset="-122"/>
              </a:defRPr>
            </a:lvl1pPr>
          </a:lstStyle>
          <a:p>
            <a:pPr>
              <a:defRPr/>
            </a:pPr>
            <a:endParaRPr lang="en-US" altLang="zh-CN"/>
          </a:p>
        </p:txBody>
      </p:sp>
      <p:sp>
        <p:nvSpPr>
          <p:cNvPr id="39939" name="Rectangle 3"/>
          <p:cNvSpPr>
            <a:spLocks noGrp="1" noChangeArrowheads="1"/>
          </p:cNvSpPr>
          <p:nvPr>
            <p:ph type="dt" sz="quarter" idx="1"/>
          </p:nvPr>
        </p:nvSpPr>
        <p:spPr bwMode="auto">
          <a:xfrm>
            <a:off x="4022725" y="0"/>
            <a:ext cx="3076575" cy="511175"/>
          </a:xfrm>
          <a:prstGeom prst="rect">
            <a:avLst/>
          </a:prstGeom>
          <a:noFill/>
          <a:ln w="9525">
            <a:noFill/>
            <a:miter lim="800000"/>
            <a:headEnd/>
            <a:tailEnd/>
          </a:ln>
          <a:effectLst/>
        </p:spPr>
        <p:txBody>
          <a:bodyPr vert="horz" wrap="square" lIns="99047" tIns="49523" rIns="99047" bIns="49523" numCol="1" anchor="t" anchorCtr="0" compatLnSpc="1">
            <a:prstTxWarp prst="textNoShape">
              <a:avLst/>
            </a:prstTxWarp>
          </a:bodyPr>
          <a:lstStyle>
            <a:lvl1pPr algn="r" defTabSz="989935" eaLnBrk="1" hangingPunct="1">
              <a:spcBef>
                <a:spcPct val="0"/>
              </a:spcBef>
              <a:buClrTx/>
              <a:buSzTx/>
              <a:buFontTx/>
              <a:buNone/>
              <a:defRPr kumimoji="1" sz="1300">
                <a:latin typeface="Times New Roman" pitchFamily="18" charset="0"/>
                <a:ea typeface="宋体" pitchFamily="2" charset="-122"/>
              </a:defRPr>
            </a:lvl1pPr>
          </a:lstStyle>
          <a:p>
            <a:pPr>
              <a:defRPr/>
            </a:pPr>
            <a:fld id="{627F1575-801D-4982-A1FA-2D3DCB965AD6}" type="datetime1">
              <a:rPr lang="zh-CN" altLang="en-US"/>
              <a:pPr>
                <a:defRPr/>
              </a:pPr>
              <a:t>2019/5/14</a:t>
            </a:fld>
            <a:endParaRPr lang="en-US" altLang="zh-CN"/>
          </a:p>
        </p:txBody>
      </p:sp>
      <p:sp>
        <p:nvSpPr>
          <p:cNvPr id="39940" name="Rectangle 4"/>
          <p:cNvSpPr>
            <a:spLocks noGrp="1" noChangeArrowheads="1"/>
          </p:cNvSpPr>
          <p:nvPr>
            <p:ph type="ftr" sz="quarter" idx="2"/>
          </p:nvPr>
        </p:nvSpPr>
        <p:spPr bwMode="auto">
          <a:xfrm>
            <a:off x="0" y="9723438"/>
            <a:ext cx="3076575" cy="511175"/>
          </a:xfrm>
          <a:prstGeom prst="rect">
            <a:avLst/>
          </a:prstGeom>
          <a:noFill/>
          <a:ln w="9525">
            <a:noFill/>
            <a:miter lim="800000"/>
            <a:headEnd/>
            <a:tailEnd/>
          </a:ln>
          <a:effectLst/>
        </p:spPr>
        <p:txBody>
          <a:bodyPr vert="horz" wrap="square" lIns="99047" tIns="49523" rIns="99047" bIns="49523" numCol="1" anchor="b" anchorCtr="0" compatLnSpc="1">
            <a:prstTxWarp prst="textNoShape">
              <a:avLst/>
            </a:prstTxWarp>
          </a:bodyPr>
          <a:lstStyle>
            <a:lvl1pPr defTabSz="989935" eaLnBrk="1" hangingPunct="1">
              <a:spcBef>
                <a:spcPct val="0"/>
              </a:spcBef>
              <a:buClrTx/>
              <a:buSzTx/>
              <a:buFontTx/>
              <a:buNone/>
              <a:defRPr kumimoji="1" sz="1300">
                <a:latin typeface="Times New Roman" pitchFamily="18" charset="0"/>
                <a:ea typeface="宋体" pitchFamily="2" charset="-122"/>
              </a:defRPr>
            </a:lvl1pPr>
          </a:lstStyle>
          <a:p>
            <a:pPr>
              <a:defRPr/>
            </a:pPr>
            <a:endParaRPr lang="en-US" altLang="zh-CN"/>
          </a:p>
        </p:txBody>
      </p:sp>
      <p:sp>
        <p:nvSpPr>
          <p:cNvPr id="39941" name="Rectangle 5"/>
          <p:cNvSpPr>
            <a:spLocks noGrp="1" noChangeArrowheads="1"/>
          </p:cNvSpPr>
          <p:nvPr>
            <p:ph type="sldNum" sz="quarter" idx="3"/>
          </p:nvPr>
        </p:nvSpPr>
        <p:spPr bwMode="auto">
          <a:xfrm>
            <a:off x="4022725" y="9723438"/>
            <a:ext cx="3076575" cy="511175"/>
          </a:xfrm>
          <a:prstGeom prst="rect">
            <a:avLst/>
          </a:prstGeom>
          <a:noFill/>
          <a:ln w="9525">
            <a:noFill/>
            <a:miter lim="800000"/>
            <a:headEnd/>
            <a:tailEnd/>
          </a:ln>
          <a:effectLst/>
        </p:spPr>
        <p:txBody>
          <a:bodyPr vert="horz" wrap="square" lIns="99047" tIns="49523" rIns="99047" bIns="49523" numCol="1" anchor="b" anchorCtr="0" compatLnSpc="1">
            <a:prstTxWarp prst="textNoShape">
              <a:avLst/>
            </a:prstTxWarp>
          </a:bodyPr>
          <a:lstStyle>
            <a:lvl1pPr algn="r" defTabSz="989013" eaLnBrk="1" hangingPunct="1">
              <a:defRPr kumimoji="1" sz="1300">
                <a:latin typeface="Times New Roman" panose="02020603050405020304" pitchFamily="18" charset="0"/>
              </a:defRPr>
            </a:lvl1pPr>
          </a:lstStyle>
          <a:p>
            <a:pPr>
              <a:defRPr/>
            </a:pPr>
            <a:fld id="{8E409086-0889-48C5-86DC-597693678901}" type="slidenum">
              <a:rPr lang="en-US" altLang="zh-CN"/>
              <a:pPr>
                <a:defRPr/>
              </a:pPr>
              <a:t>‹#›</a:t>
            </a:fld>
            <a:endParaRPr lang="en-US" altLang="zh-CN"/>
          </a:p>
        </p:txBody>
      </p:sp>
    </p:spTree>
    <p:extLst>
      <p:ext uri="{BB962C8B-B14F-4D97-AF65-F5344CB8AC3E}">
        <p14:creationId xmlns:p14="http://schemas.microsoft.com/office/powerpoint/2010/main" val="22978380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7026"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5994" tIns="47997" rIns="95994" bIns="47997" numCol="1" anchor="t" anchorCtr="0" compatLnSpc="1">
            <a:prstTxWarp prst="textNoShape">
              <a:avLst/>
            </a:prstTxWarp>
          </a:bodyPr>
          <a:lstStyle>
            <a:lvl1pPr eaLnBrk="1" hangingPunct="1">
              <a:spcBef>
                <a:spcPct val="0"/>
              </a:spcBef>
              <a:buClrTx/>
              <a:buSzTx/>
              <a:buFontTx/>
              <a:buNone/>
              <a:defRPr kumimoji="1" sz="1300">
                <a:latin typeface="Times New Roman" pitchFamily="18" charset="0"/>
                <a:ea typeface="宋体" pitchFamily="2" charset="-122"/>
              </a:defRPr>
            </a:lvl1pPr>
          </a:lstStyle>
          <a:p>
            <a:pPr>
              <a:defRPr/>
            </a:pPr>
            <a:endParaRPr lang="en-US" altLang="zh-CN"/>
          </a:p>
        </p:txBody>
      </p:sp>
      <p:sp>
        <p:nvSpPr>
          <p:cNvPr id="897027"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5994" tIns="47997" rIns="95994" bIns="47997" numCol="1" anchor="t" anchorCtr="0" compatLnSpc="1">
            <a:prstTxWarp prst="textNoShape">
              <a:avLst/>
            </a:prstTxWarp>
          </a:bodyPr>
          <a:lstStyle>
            <a:lvl1pPr algn="r" eaLnBrk="1" hangingPunct="1">
              <a:spcBef>
                <a:spcPct val="0"/>
              </a:spcBef>
              <a:buClrTx/>
              <a:buSzTx/>
              <a:buFontTx/>
              <a:buNone/>
              <a:defRPr kumimoji="1" sz="1300">
                <a:latin typeface="Times New Roman" pitchFamily="18" charset="0"/>
                <a:ea typeface="宋体" pitchFamily="2" charset="-122"/>
              </a:defRPr>
            </a:lvl1pPr>
          </a:lstStyle>
          <a:p>
            <a:pPr>
              <a:defRPr/>
            </a:pPr>
            <a:fld id="{93B6F0BD-C3E8-4460-A594-AC7DB71C5E07}" type="datetime1">
              <a:rPr lang="zh-CN" altLang="en-US"/>
              <a:pPr>
                <a:defRPr/>
              </a:pPr>
              <a:t>2019/5/14</a:t>
            </a:fld>
            <a:endParaRPr lang="en-US" altLang="zh-CN"/>
          </a:p>
        </p:txBody>
      </p:sp>
      <p:sp>
        <p:nvSpPr>
          <p:cNvPr id="3076" name="Rectangle 4"/>
          <p:cNvSpPr>
            <a:spLocks noGrp="1" noRot="1" noChangeAspect="1" noChangeArrowheads="1" noTextEdit="1"/>
          </p:cNvSpPr>
          <p:nvPr>
            <p:ph type="sldImg" idx="2"/>
          </p:nvPr>
        </p:nvSpPr>
        <p:spPr bwMode="auto">
          <a:xfrm>
            <a:off x="992188" y="768350"/>
            <a:ext cx="5114925"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7029"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5994" tIns="47997" rIns="95994" bIns="47997"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897030"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5994" tIns="47997" rIns="95994" bIns="47997" numCol="1" anchor="b" anchorCtr="0" compatLnSpc="1">
            <a:prstTxWarp prst="textNoShape">
              <a:avLst/>
            </a:prstTxWarp>
          </a:bodyPr>
          <a:lstStyle>
            <a:lvl1pPr eaLnBrk="1" hangingPunct="1">
              <a:spcBef>
                <a:spcPct val="0"/>
              </a:spcBef>
              <a:buClrTx/>
              <a:buSzTx/>
              <a:buFontTx/>
              <a:buNone/>
              <a:defRPr kumimoji="1" sz="1300">
                <a:latin typeface="Times New Roman" pitchFamily="18" charset="0"/>
                <a:ea typeface="宋体" pitchFamily="2" charset="-122"/>
              </a:defRPr>
            </a:lvl1pPr>
          </a:lstStyle>
          <a:p>
            <a:pPr>
              <a:defRPr/>
            </a:pPr>
            <a:endParaRPr lang="en-US" altLang="zh-CN"/>
          </a:p>
        </p:txBody>
      </p:sp>
      <p:sp>
        <p:nvSpPr>
          <p:cNvPr id="897031"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5994" tIns="47997" rIns="95994" bIns="47997" numCol="1" anchor="b" anchorCtr="0" compatLnSpc="1">
            <a:prstTxWarp prst="textNoShape">
              <a:avLst/>
            </a:prstTxWarp>
          </a:bodyPr>
          <a:lstStyle>
            <a:lvl1pPr algn="r" eaLnBrk="1" hangingPunct="1">
              <a:defRPr kumimoji="1" sz="1300">
                <a:latin typeface="Times New Roman" panose="02020603050405020304" pitchFamily="18" charset="0"/>
              </a:defRPr>
            </a:lvl1pPr>
          </a:lstStyle>
          <a:p>
            <a:pPr>
              <a:defRPr/>
            </a:pPr>
            <a:fld id="{909DD62A-DC6E-47EC-867A-4FF4F87F9351}" type="slidenum">
              <a:rPr lang="en-US" altLang="zh-CN"/>
              <a:pPr>
                <a:defRPr/>
              </a:pPr>
              <a:t>‹#›</a:t>
            </a:fld>
            <a:endParaRPr lang="en-US" altLang="zh-CN"/>
          </a:p>
        </p:txBody>
      </p:sp>
    </p:spTree>
    <p:extLst>
      <p:ext uri="{BB962C8B-B14F-4D97-AF65-F5344CB8AC3E}">
        <p14:creationId xmlns:p14="http://schemas.microsoft.com/office/powerpoint/2010/main" val="4161106275"/>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MMS: </a:t>
            </a:r>
            <a:r>
              <a:rPr lang="zh-CN" altLang="en-US" dirty="0" smtClean="0"/>
              <a:t>彩信</a:t>
            </a:r>
            <a:endParaRPr lang="en-US" altLang="zh-CN" dirty="0" smtClean="0"/>
          </a:p>
          <a:p>
            <a:r>
              <a:rPr lang="en-US" altLang="zh-CN" dirty="0" err="1" smtClean="0"/>
              <a:t>VoD</a:t>
            </a:r>
            <a:r>
              <a:rPr lang="zh-CN" altLang="en-US" dirty="0" smtClean="0"/>
              <a:t>：视频点播</a:t>
            </a:r>
            <a:endParaRPr lang="en-US" altLang="zh-CN" dirty="0" smtClean="0"/>
          </a:p>
          <a:p>
            <a:r>
              <a:rPr lang="en-US" altLang="zh-CN" sz="1200" dirty="0" smtClean="0">
                <a:solidFill>
                  <a:srgbClr val="FF3300"/>
                </a:solidFill>
                <a:latin typeface="Times New Roman" panose="02020603050405020304" pitchFamily="18" charset="0"/>
                <a:ea typeface="宋体" panose="02010600030101010101" pitchFamily="2" charset="-122"/>
              </a:rPr>
              <a:t>Ubiquitous</a:t>
            </a:r>
            <a:r>
              <a:rPr lang="en-US" altLang="zh-CN" sz="1200" dirty="0" smtClean="0">
                <a:latin typeface="Times New Roman" panose="02020603050405020304" pitchFamily="18" charset="0"/>
                <a:ea typeface="宋体" panose="02010600030101010101" pitchFamily="2" charset="-122"/>
              </a:rPr>
              <a:t> service</a:t>
            </a:r>
            <a:r>
              <a:rPr lang="zh-CN" altLang="en-US" sz="1200" dirty="0" smtClean="0">
                <a:latin typeface="Times New Roman" panose="02020603050405020304" pitchFamily="18" charset="0"/>
                <a:ea typeface="宋体" panose="02010600030101010101" pitchFamily="2" charset="-122"/>
              </a:rPr>
              <a:t>：无处不在的服务</a:t>
            </a:r>
            <a:endParaRPr lang="zh-CN" altLang="en-US" dirty="0"/>
          </a:p>
        </p:txBody>
      </p:sp>
      <p:sp>
        <p:nvSpPr>
          <p:cNvPr id="4" name="日期占位符 3"/>
          <p:cNvSpPr>
            <a:spLocks noGrp="1"/>
          </p:cNvSpPr>
          <p:nvPr>
            <p:ph type="dt" idx="10"/>
          </p:nvPr>
        </p:nvSpPr>
        <p:spPr/>
        <p:txBody>
          <a:bodyPr/>
          <a:lstStyle/>
          <a:p>
            <a:pPr>
              <a:defRPr/>
            </a:pPr>
            <a:fld id="{93B6F0BD-C3E8-4460-A594-AC7DB71C5E07}" type="datetime1">
              <a:rPr lang="zh-CN" altLang="en-US" smtClean="0"/>
              <a:pPr>
                <a:defRPr/>
              </a:pPr>
              <a:t>2019/5/14</a:t>
            </a:fld>
            <a:endParaRPr lang="en-US" altLang="zh-CN"/>
          </a:p>
        </p:txBody>
      </p:sp>
      <p:sp>
        <p:nvSpPr>
          <p:cNvPr id="5" name="灯片编号占位符 4"/>
          <p:cNvSpPr>
            <a:spLocks noGrp="1"/>
          </p:cNvSpPr>
          <p:nvPr>
            <p:ph type="sldNum" sz="quarter" idx="11"/>
          </p:nvPr>
        </p:nvSpPr>
        <p:spPr/>
        <p:txBody>
          <a:bodyPr/>
          <a:lstStyle/>
          <a:p>
            <a:pPr>
              <a:defRPr/>
            </a:pPr>
            <a:fld id="{909DD62A-DC6E-47EC-867A-4FF4F87F9351}" type="slidenum">
              <a:rPr lang="en-US" altLang="zh-CN" smtClean="0"/>
              <a:pPr>
                <a:defRPr/>
              </a:pPr>
              <a:t>3</a:t>
            </a:fld>
            <a:endParaRPr lang="en-US" altLang="zh-CN"/>
          </a:p>
        </p:txBody>
      </p:sp>
    </p:spTree>
    <p:extLst>
      <p:ext uri="{BB962C8B-B14F-4D97-AF65-F5344CB8AC3E}">
        <p14:creationId xmlns:p14="http://schemas.microsoft.com/office/powerpoint/2010/main" val="3850173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实际上，我们需要用到无线网络的地方很多，比如</a:t>
            </a:r>
            <a:endParaRPr lang="zh-CN" altLang="en-US" dirty="0"/>
          </a:p>
        </p:txBody>
      </p:sp>
      <p:sp>
        <p:nvSpPr>
          <p:cNvPr id="4" name="日期占位符 3"/>
          <p:cNvSpPr>
            <a:spLocks noGrp="1"/>
          </p:cNvSpPr>
          <p:nvPr>
            <p:ph type="dt" idx="10"/>
          </p:nvPr>
        </p:nvSpPr>
        <p:spPr/>
        <p:txBody>
          <a:bodyPr/>
          <a:lstStyle/>
          <a:p>
            <a:pPr>
              <a:defRPr/>
            </a:pPr>
            <a:fld id="{93B6F0BD-C3E8-4460-A594-AC7DB71C5E07}" type="datetime1">
              <a:rPr lang="zh-CN" altLang="en-US" smtClean="0"/>
              <a:pPr>
                <a:defRPr/>
              </a:pPr>
              <a:t>2019/5/14</a:t>
            </a:fld>
            <a:endParaRPr lang="en-US" altLang="zh-CN"/>
          </a:p>
        </p:txBody>
      </p:sp>
      <p:sp>
        <p:nvSpPr>
          <p:cNvPr id="5" name="灯片编号占位符 4"/>
          <p:cNvSpPr>
            <a:spLocks noGrp="1"/>
          </p:cNvSpPr>
          <p:nvPr>
            <p:ph type="sldNum" sz="quarter" idx="11"/>
          </p:nvPr>
        </p:nvSpPr>
        <p:spPr/>
        <p:txBody>
          <a:bodyPr/>
          <a:lstStyle/>
          <a:p>
            <a:pPr>
              <a:defRPr/>
            </a:pPr>
            <a:fld id="{909DD62A-DC6E-47EC-867A-4FF4F87F9351}" type="slidenum">
              <a:rPr lang="en-US" altLang="zh-CN" smtClean="0"/>
              <a:pPr>
                <a:defRPr/>
              </a:pPr>
              <a:t>4</a:t>
            </a:fld>
            <a:endParaRPr lang="en-US" altLang="zh-CN"/>
          </a:p>
        </p:txBody>
      </p:sp>
    </p:spTree>
    <p:extLst>
      <p:ext uri="{BB962C8B-B14F-4D97-AF65-F5344CB8AC3E}">
        <p14:creationId xmlns:p14="http://schemas.microsoft.com/office/powerpoint/2010/main" val="40234446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FCC:</a:t>
            </a:r>
            <a:r>
              <a:rPr lang="zh-CN" altLang="en-US" sz="1200" kern="1200" dirty="0" smtClean="0">
                <a:solidFill>
                  <a:schemeClr val="tx1"/>
                </a:solidFill>
                <a:effectLst/>
                <a:latin typeface="Times New Roman" pitchFamily="18" charset="0"/>
                <a:ea typeface="宋体" pitchFamily="2" charset="-122"/>
                <a:cs typeface="+mn-cs"/>
              </a:rPr>
              <a:t>美国联邦通信委员会</a:t>
            </a:r>
            <a:endParaRPr lang="en-US" altLang="zh-CN" sz="1200" kern="1200" dirty="0" smtClean="0">
              <a:solidFill>
                <a:schemeClr val="tx1"/>
              </a:solidFill>
              <a:effectLst/>
              <a:latin typeface="Times New Roman" pitchFamily="18" charset="0"/>
              <a:ea typeface="宋体" pitchFamily="2" charset="-122"/>
              <a:cs typeface="+mn-cs"/>
            </a:endParaRPr>
          </a:p>
          <a:p>
            <a:r>
              <a:rPr lang="en-US" altLang="zh-CN" sz="1200" kern="1200" dirty="0" smtClean="0">
                <a:solidFill>
                  <a:schemeClr val="tx1"/>
                </a:solidFill>
                <a:effectLst/>
                <a:latin typeface="Times New Roman" pitchFamily="18" charset="0"/>
                <a:ea typeface="宋体" pitchFamily="2" charset="-122"/>
                <a:cs typeface="+mn-cs"/>
              </a:rPr>
              <a:t>ITU:</a:t>
            </a:r>
            <a:r>
              <a:rPr lang="zh-CN" altLang="en-US" sz="1200" kern="1200" dirty="0" smtClean="0">
                <a:solidFill>
                  <a:schemeClr val="tx1"/>
                </a:solidFill>
                <a:effectLst/>
                <a:latin typeface="Times New Roman" pitchFamily="18" charset="0"/>
                <a:ea typeface="宋体" pitchFamily="2" charset="-122"/>
                <a:cs typeface="+mn-cs"/>
              </a:rPr>
              <a:t>国际电信联盟</a:t>
            </a:r>
            <a:endParaRPr lang="zh-CN" altLang="en-US" dirty="0"/>
          </a:p>
        </p:txBody>
      </p:sp>
      <p:sp>
        <p:nvSpPr>
          <p:cNvPr id="4" name="日期占位符 3"/>
          <p:cNvSpPr>
            <a:spLocks noGrp="1"/>
          </p:cNvSpPr>
          <p:nvPr>
            <p:ph type="dt" idx="10"/>
          </p:nvPr>
        </p:nvSpPr>
        <p:spPr/>
        <p:txBody>
          <a:bodyPr/>
          <a:lstStyle/>
          <a:p>
            <a:pPr>
              <a:defRPr/>
            </a:pPr>
            <a:fld id="{93B6F0BD-C3E8-4460-A594-AC7DB71C5E07}" type="datetime1">
              <a:rPr lang="zh-CN" altLang="en-US" smtClean="0"/>
              <a:pPr>
                <a:defRPr/>
              </a:pPr>
              <a:t>2019/5/14</a:t>
            </a:fld>
            <a:endParaRPr lang="en-US" altLang="zh-CN"/>
          </a:p>
        </p:txBody>
      </p:sp>
      <p:sp>
        <p:nvSpPr>
          <p:cNvPr id="5" name="灯片编号占位符 4"/>
          <p:cNvSpPr>
            <a:spLocks noGrp="1"/>
          </p:cNvSpPr>
          <p:nvPr>
            <p:ph type="sldNum" sz="quarter" idx="11"/>
          </p:nvPr>
        </p:nvSpPr>
        <p:spPr/>
        <p:txBody>
          <a:bodyPr/>
          <a:lstStyle/>
          <a:p>
            <a:pPr>
              <a:defRPr/>
            </a:pPr>
            <a:fld id="{909DD62A-DC6E-47EC-867A-4FF4F87F9351}" type="slidenum">
              <a:rPr lang="en-US" altLang="zh-CN" smtClean="0"/>
              <a:pPr>
                <a:defRPr/>
              </a:pPr>
              <a:t>8</a:t>
            </a:fld>
            <a:endParaRPr lang="en-US" altLang="zh-CN"/>
          </a:p>
        </p:txBody>
      </p:sp>
    </p:spTree>
    <p:extLst>
      <p:ext uri="{BB962C8B-B14F-4D97-AF65-F5344CB8AC3E}">
        <p14:creationId xmlns:p14="http://schemas.microsoft.com/office/powerpoint/2010/main" val="3481544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p:cNvSpPr>
            <a:spLocks noGrp="1" noRot="1" noChangeAspect="1" noTextEdit="1"/>
          </p:cNvSpPr>
          <p:nvPr>
            <p:ph type="sldImg"/>
          </p:nvPr>
        </p:nvSpPr>
        <p:spPr>
          <a:ln/>
        </p:spPr>
      </p:sp>
      <p:sp>
        <p:nvSpPr>
          <p:cNvPr id="184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kern="1200" dirty="0" smtClean="0">
                <a:solidFill>
                  <a:schemeClr val="tx1"/>
                </a:solidFill>
                <a:effectLst/>
                <a:latin typeface="Times New Roman" pitchFamily="18" charset="0"/>
                <a:ea typeface="宋体" pitchFamily="2" charset="-122"/>
                <a:cs typeface="+mn-cs"/>
              </a:rPr>
              <a:t>通用移动通信系统，简称</a:t>
            </a:r>
            <a:r>
              <a:rPr lang="en-US" altLang="zh-CN" sz="1200" i="1" kern="1200" dirty="0" smtClean="0">
                <a:solidFill>
                  <a:schemeClr val="tx1"/>
                </a:solidFill>
                <a:effectLst/>
                <a:latin typeface="Times New Roman" pitchFamily="18" charset="0"/>
                <a:ea typeface="宋体" pitchFamily="2" charset="-122"/>
                <a:cs typeface="+mn-cs"/>
              </a:rPr>
              <a:t>UMTS</a:t>
            </a:r>
            <a:endParaRPr lang="zh-CN" altLang="en-US" dirty="0" smtClean="0"/>
          </a:p>
        </p:txBody>
      </p:sp>
      <p:sp>
        <p:nvSpPr>
          <p:cNvPr id="18436"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387CB14B-65F4-42C5-B7A3-5044FED4D309}" type="datetime1">
              <a:rPr lang="zh-CN" altLang="en-US" sz="1300" smtClean="0"/>
              <a:pPr>
                <a:spcBef>
                  <a:spcPct val="0"/>
                </a:spcBef>
              </a:pPr>
              <a:t>2019/5/14</a:t>
            </a:fld>
            <a:endParaRPr lang="en-US" altLang="zh-CN" sz="1300" smtClean="0"/>
          </a:p>
        </p:txBody>
      </p:sp>
      <p:sp>
        <p:nvSpPr>
          <p:cNvPr id="18437"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22396D46-6186-466B-8F5B-788102B3E12D}" type="slidenum">
              <a:rPr lang="en-US" altLang="zh-CN" sz="1300" smtClean="0"/>
              <a:pPr>
                <a:spcBef>
                  <a:spcPct val="0"/>
                </a:spcBef>
              </a:pPr>
              <a:t>12</a:t>
            </a:fld>
            <a:endParaRPr lang="en-US" altLang="zh-CN" sz="1300" smtClean="0"/>
          </a:p>
        </p:txBody>
      </p:sp>
    </p:spTree>
    <p:extLst>
      <p:ext uri="{BB962C8B-B14F-4D97-AF65-F5344CB8AC3E}">
        <p14:creationId xmlns:p14="http://schemas.microsoft.com/office/powerpoint/2010/main" val="35673899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ln/>
        </p:spPr>
      </p:sp>
      <p:sp>
        <p:nvSpPr>
          <p:cNvPr id="245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smtClean="0"/>
          </a:p>
        </p:txBody>
      </p:sp>
      <p:sp>
        <p:nvSpPr>
          <p:cNvPr id="24580"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E8AD0741-7DFA-40EA-975D-11C77041AC6C}" type="datetime1">
              <a:rPr lang="zh-CN" altLang="en-US" sz="1300" smtClean="0"/>
              <a:pPr>
                <a:spcBef>
                  <a:spcPct val="0"/>
                </a:spcBef>
              </a:pPr>
              <a:t>2019/5/14</a:t>
            </a:fld>
            <a:endParaRPr lang="en-US" altLang="zh-CN" sz="1300" smtClean="0"/>
          </a:p>
        </p:txBody>
      </p:sp>
      <p:sp>
        <p:nvSpPr>
          <p:cNvPr id="24581" name="幻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04DEF097-DDB9-4340-88EF-8F219D26276D}" type="slidenum">
              <a:rPr lang="en-US" altLang="zh-CN" sz="1300" smtClean="0"/>
              <a:pPr>
                <a:spcBef>
                  <a:spcPct val="0"/>
                </a:spcBef>
              </a:pPr>
              <a:t>17</a:t>
            </a:fld>
            <a:endParaRPr lang="en-US" altLang="zh-CN" sz="1300" smtClean="0"/>
          </a:p>
        </p:txBody>
      </p:sp>
    </p:spTree>
    <p:extLst>
      <p:ext uri="{BB962C8B-B14F-4D97-AF65-F5344CB8AC3E}">
        <p14:creationId xmlns:p14="http://schemas.microsoft.com/office/powerpoint/2010/main" val="3794681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a:ln/>
        </p:spPr>
      </p:sp>
      <p:sp>
        <p:nvSpPr>
          <p:cNvPr id="3174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31748"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53F2AD4C-3A83-4C33-9313-15AAFDF920C5}" type="datetime1">
              <a:rPr lang="zh-CN" altLang="en-US" sz="1300" smtClean="0"/>
              <a:pPr>
                <a:spcBef>
                  <a:spcPct val="0"/>
                </a:spcBef>
              </a:pPr>
              <a:t>2019/5/14</a:t>
            </a:fld>
            <a:endParaRPr lang="en-US" altLang="zh-CN" sz="1300" smtClean="0"/>
          </a:p>
        </p:txBody>
      </p:sp>
      <p:sp>
        <p:nvSpPr>
          <p:cNvPr id="31749"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09BEE34E-4FC0-4D27-9812-EFD9863AF2D7}" type="slidenum">
              <a:rPr lang="en-US" altLang="zh-CN" sz="1300" smtClean="0"/>
              <a:pPr>
                <a:spcBef>
                  <a:spcPct val="0"/>
                </a:spcBef>
              </a:pPr>
              <a:t>23</a:t>
            </a:fld>
            <a:endParaRPr lang="en-US" altLang="zh-CN" sz="1300" smtClean="0"/>
          </a:p>
        </p:txBody>
      </p:sp>
    </p:spTree>
    <p:extLst>
      <p:ext uri="{BB962C8B-B14F-4D97-AF65-F5344CB8AC3E}">
        <p14:creationId xmlns:p14="http://schemas.microsoft.com/office/powerpoint/2010/main" val="1075433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a:ln/>
        </p:spPr>
      </p:sp>
      <p:sp>
        <p:nvSpPr>
          <p:cNvPr id="645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64516"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918566EB-5A58-4E17-8692-827D5C7979D5}" type="datetime1">
              <a:rPr lang="zh-CN" altLang="en-US" sz="1300" smtClean="0"/>
              <a:pPr>
                <a:spcBef>
                  <a:spcPct val="0"/>
                </a:spcBef>
              </a:pPr>
              <a:t>2019/5/14</a:t>
            </a:fld>
            <a:endParaRPr lang="en-US" altLang="zh-CN" sz="1300" smtClean="0"/>
          </a:p>
        </p:txBody>
      </p:sp>
      <p:sp>
        <p:nvSpPr>
          <p:cNvPr id="64517"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8AFC52AF-7D4E-4EA3-BD5C-198E3D727784}" type="slidenum">
              <a:rPr lang="en-US" altLang="zh-CN" sz="1300" smtClean="0"/>
              <a:pPr>
                <a:spcBef>
                  <a:spcPct val="0"/>
                </a:spcBef>
              </a:pPr>
              <a:t>53</a:t>
            </a:fld>
            <a:endParaRPr lang="en-US" altLang="zh-CN" sz="1300" smtClean="0"/>
          </a:p>
        </p:txBody>
      </p:sp>
    </p:spTree>
    <p:extLst>
      <p:ext uri="{BB962C8B-B14F-4D97-AF65-F5344CB8AC3E}">
        <p14:creationId xmlns:p14="http://schemas.microsoft.com/office/powerpoint/2010/main" val="2630459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2305050"/>
            <a:ext cx="9009063" cy="1052513"/>
            <a:chOff x="0" y="1536"/>
            <a:chExt cx="5675" cy="663"/>
          </a:xfrm>
        </p:grpSpPr>
        <p:grpSp>
          <p:nvGrpSpPr>
            <p:cNvPr id="5" name="Group 3"/>
            <p:cNvGrpSpPr>
              <a:grpSpLocks/>
            </p:cNvGrpSpPr>
            <p:nvPr/>
          </p:nvGrpSpPr>
          <p:grpSpPr bwMode="auto">
            <a:xfrm>
              <a:off x="185" y="1604"/>
              <a:ext cx="449" cy="299"/>
              <a:chOff x="720" y="336"/>
              <a:chExt cx="624" cy="432"/>
            </a:xfrm>
          </p:grpSpPr>
          <p:sp>
            <p:nvSpPr>
              <p:cNvPr id="12" name="Rectangle 4"/>
              <p:cNvSpPr>
                <a:spLocks noChangeArrowheads="1"/>
              </p:cNvSpPr>
              <p:nvPr/>
            </p:nvSpPr>
            <p:spPr bwMode="auto">
              <a:xfrm>
                <a:off x="720" y="336"/>
                <a:ext cx="384" cy="432"/>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smtClean="0"/>
              </a:p>
            </p:txBody>
          </p:sp>
          <p:sp>
            <p:nvSpPr>
              <p:cNvPr id="13"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smtClean="0"/>
              </a:p>
            </p:txBody>
          </p:sp>
        </p:grpSp>
        <p:grpSp>
          <p:nvGrpSpPr>
            <p:cNvPr id="6" name="Group 6"/>
            <p:cNvGrpSpPr>
              <a:grpSpLocks/>
            </p:cNvGrpSpPr>
            <p:nvPr/>
          </p:nvGrpSpPr>
          <p:grpSpPr bwMode="auto">
            <a:xfrm>
              <a:off x="263" y="1870"/>
              <a:ext cx="466" cy="299"/>
              <a:chOff x="912" y="2640"/>
              <a:chExt cx="672" cy="432"/>
            </a:xfrm>
          </p:grpSpPr>
          <p:sp>
            <p:nvSpPr>
              <p:cNvPr id="10" name="Rectangle 7"/>
              <p:cNvSpPr>
                <a:spLocks noChangeArrowheads="1"/>
              </p:cNvSpPr>
              <p:nvPr/>
            </p:nvSpPr>
            <p:spPr bwMode="auto">
              <a:xfrm>
                <a:off x="912" y="2640"/>
                <a:ext cx="384" cy="43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smtClean="0"/>
              </a:p>
            </p:txBody>
          </p:sp>
          <p:sp>
            <p:nvSpPr>
              <p:cNvPr id="11"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smtClean="0"/>
              </a:p>
            </p:txBody>
          </p:sp>
        </p:grpSp>
        <p:sp>
          <p:nvSpPr>
            <p:cNvPr id="7"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smtClean="0"/>
            </a:p>
          </p:txBody>
        </p:sp>
        <p:sp>
          <p:nvSpPr>
            <p:cNvPr id="8" name="Rectangle 10"/>
            <p:cNvSpPr>
              <a:spLocks noChangeArrowheads="1"/>
            </p:cNvSpPr>
            <p:nvPr/>
          </p:nvSpPr>
          <p:spPr bwMode="auto">
            <a:xfrm>
              <a:off x="400" y="1536"/>
              <a:ext cx="20" cy="66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smtClean="0"/>
            </a:p>
          </p:txBody>
        </p:sp>
        <p:sp>
          <p:nvSpPr>
            <p:cNvPr id="9"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9pPr>
            </a:lstStyle>
            <a:p>
              <a:pPr eaLnBrk="1" hangingPunct="1">
                <a:defRPr/>
              </a:pPr>
              <a:endParaRPr lang="zh-CN" altLang="en-US" smtClean="0"/>
            </a:p>
          </p:txBody>
        </p:sp>
      </p:grpSp>
      <p:sp>
        <p:nvSpPr>
          <p:cNvPr id="900108" name="Rectangle 12"/>
          <p:cNvSpPr>
            <a:spLocks noGrp="1" noChangeArrowheads="1"/>
          </p:cNvSpPr>
          <p:nvPr>
            <p:ph type="ctrTitle"/>
          </p:nvPr>
        </p:nvSpPr>
        <p:spPr>
          <a:xfrm>
            <a:off x="990600" y="1676400"/>
            <a:ext cx="7772400" cy="1462088"/>
          </a:xfrm>
        </p:spPr>
        <p:txBody>
          <a:bodyPr/>
          <a:lstStyle>
            <a:lvl1pPr>
              <a:defRPr/>
            </a:lvl1pPr>
          </a:lstStyle>
          <a:p>
            <a:r>
              <a:rPr lang="zh-CN" altLang="en-US"/>
              <a:t>单击此处编辑母版标题样式</a:t>
            </a:r>
          </a:p>
        </p:txBody>
      </p:sp>
      <p:sp>
        <p:nvSpPr>
          <p:cNvPr id="900109" name="Rectangle 13"/>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4" name="Rectangle 16"/>
          <p:cNvSpPr>
            <a:spLocks noGrp="1" noChangeArrowheads="1"/>
          </p:cNvSpPr>
          <p:nvPr>
            <p:ph type="sldNum" sz="quarter" idx="10"/>
          </p:nvPr>
        </p:nvSpPr>
        <p:spPr>
          <a:xfrm>
            <a:off x="7059613" y="6248400"/>
            <a:ext cx="1905000" cy="457200"/>
          </a:xfrm>
        </p:spPr>
        <p:txBody>
          <a:bodyPr/>
          <a:lstStyle>
            <a:lvl1pPr>
              <a:defRPr sz="1400" b="0">
                <a:solidFill>
                  <a:schemeClr val="bg2"/>
                </a:solidFill>
                <a:latin typeface="Tahoma" panose="020B0604030504040204" pitchFamily="34" charset="0"/>
              </a:defRPr>
            </a:lvl1pPr>
          </a:lstStyle>
          <a:p>
            <a:pPr>
              <a:defRPr/>
            </a:pPr>
            <a:fld id="{A74A0E23-F1DA-4264-B2AF-5F3510C4544D}" type="slidenum">
              <a:rPr lang="en-US" altLang="zh-CN"/>
              <a:pPr>
                <a:defRPr/>
              </a:pPr>
              <a:t>‹#›</a:t>
            </a:fld>
            <a:endParaRPr lang="en-US" altLang="zh-CN"/>
          </a:p>
        </p:txBody>
      </p:sp>
    </p:spTree>
    <p:extLst>
      <p:ext uri="{BB962C8B-B14F-4D97-AF65-F5344CB8AC3E}">
        <p14:creationId xmlns:p14="http://schemas.microsoft.com/office/powerpoint/2010/main" val="2975075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3"/>
          <p:cNvSpPr>
            <a:spLocks noGrp="1" noChangeArrowheads="1"/>
          </p:cNvSpPr>
          <p:nvPr>
            <p:ph type="sldNum" sz="quarter" idx="10"/>
          </p:nvPr>
        </p:nvSpPr>
        <p:spPr>
          <a:ln/>
        </p:spPr>
        <p:txBody>
          <a:bodyPr/>
          <a:lstStyle>
            <a:lvl1pPr>
              <a:defRPr/>
            </a:lvl1pPr>
          </a:lstStyle>
          <a:p>
            <a:pPr>
              <a:defRPr/>
            </a:pPr>
            <a:fld id="{CA419886-C66D-470B-A0C9-0FE013A445B7}" type="slidenum">
              <a:rPr lang="en-US" altLang="zh-CN"/>
              <a:pPr>
                <a:defRPr/>
              </a:pPr>
              <a:t>‹#›</a:t>
            </a:fld>
            <a:endParaRPr lang="en-US" altLang="zh-CN"/>
          </a:p>
        </p:txBody>
      </p:sp>
    </p:spTree>
    <p:extLst>
      <p:ext uri="{BB962C8B-B14F-4D97-AF65-F5344CB8AC3E}">
        <p14:creationId xmlns:p14="http://schemas.microsoft.com/office/powerpoint/2010/main" val="11237110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9588" y="115888"/>
            <a:ext cx="2105025" cy="60499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39750" y="115888"/>
            <a:ext cx="6167438" cy="60499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3"/>
          <p:cNvSpPr>
            <a:spLocks noGrp="1" noChangeArrowheads="1"/>
          </p:cNvSpPr>
          <p:nvPr>
            <p:ph type="sldNum" sz="quarter" idx="10"/>
          </p:nvPr>
        </p:nvSpPr>
        <p:spPr>
          <a:ln/>
        </p:spPr>
        <p:txBody>
          <a:bodyPr/>
          <a:lstStyle>
            <a:lvl1pPr>
              <a:defRPr/>
            </a:lvl1pPr>
          </a:lstStyle>
          <a:p>
            <a:pPr>
              <a:defRPr/>
            </a:pPr>
            <a:fld id="{B58F1AE3-D85C-4B6C-8F7F-8931E4EE405C}" type="slidenum">
              <a:rPr lang="en-US" altLang="zh-CN"/>
              <a:pPr>
                <a:defRPr/>
              </a:pPr>
              <a:t>‹#›</a:t>
            </a:fld>
            <a:endParaRPr lang="en-US" altLang="zh-CN"/>
          </a:p>
        </p:txBody>
      </p:sp>
    </p:spTree>
    <p:extLst>
      <p:ext uri="{BB962C8B-B14F-4D97-AF65-F5344CB8AC3E}">
        <p14:creationId xmlns:p14="http://schemas.microsoft.com/office/powerpoint/2010/main" val="24346979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971550" y="115888"/>
            <a:ext cx="7793038" cy="64928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539750" y="908050"/>
            <a:ext cx="4135438" cy="5257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27588" y="908050"/>
            <a:ext cx="4137025" cy="5257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3"/>
          <p:cNvSpPr>
            <a:spLocks noGrp="1" noChangeArrowheads="1"/>
          </p:cNvSpPr>
          <p:nvPr>
            <p:ph type="sldNum" sz="quarter" idx="10"/>
          </p:nvPr>
        </p:nvSpPr>
        <p:spPr>
          <a:ln/>
        </p:spPr>
        <p:txBody>
          <a:bodyPr/>
          <a:lstStyle>
            <a:lvl1pPr>
              <a:defRPr/>
            </a:lvl1pPr>
          </a:lstStyle>
          <a:p>
            <a:pPr>
              <a:defRPr/>
            </a:pPr>
            <a:fld id="{B8055A04-B433-407D-A6FE-F0F2A117C4F9}" type="slidenum">
              <a:rPr lang="en-US" altLang="zh-CN"/>
              <a:pPr>
                <a:defRPr/>
              </a:pPr>
              <a:t>‹#›</a:t>
            </a:fld>
            <a:endParaRPr lang="en-US" altLang="zh-CN"/>
          </a:p>
        </p:txBody>
      </p:sp>
    </p:spTree>
    <p:extLst>
      <p:ext uri="{BB962C8B-B14F-4D97-AF65-F5344CB8AC3E}">
        <p14:creationId xmlns:p14="http://schemas.microsoft.com/office/powerpoint/2010/main" val="3912498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mn-lt"/>
              </a:defRPr>
            </a:lvl1p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defRPr sz="2400">
                <a:latin typeface="+mn-lt"/>
                <a:ea typeface="+mj-ea"/>
              </a:defRPr>
            </a:lvl1pPr>
            <a:lvl2pPr>
              <a:defRPr sz="2000">
                <a:latin typeface="+mn-lt"/>
                <a:ea typeface="+mj-ea"/>
              </a:defRPr>
            </a:lvl2pPr>
            <a:lvl3pPr>
              <a:defRPr sz="1800">
                <a:latin typeface="+mn-lt"/>
                <a:ea typeface="+mj-ea"/>
              </a:defRPr>
            </a:lvl3pPr>
            <a:lvl4pPr>
              <a:defRPr sz="1600">
                <a:latin typeface="+mn-lt"/>
                <a:ea typeface="+mj-ea"/>
              </a:defRPr>
            </a:lvl4pPr>
            <a:lvl5pPr>
              <a:defRPr sz="1600">
                <a:latin typeface="+mn-lt"/>
                <a:ea typeface="+mj-ea"/>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13"/>
          <p:cNvSpPr>
            <a:spLocks noGrp="1" noChangeArrowheads="1"/>
          </p:cNvSpPr>
          <p:nvPr>
            <p:ph type="sldNum" sz="quarter" idx="10"/>
          </p:nvPr>
        </p:nvSpPr>
        <p:spPr>
          <a:ln/>
        </p:spPr>
        <p:txBody>
          <a:bodyPr/>
          <a:lstStyle>
            <a:lvl1pPr>
              <a:defRPr/>
            </a:lvl1pPr>
          </a:lstStyle>
          <a:p>
            <a:pPr>
              <a:defRPr/>
            </a:pPr>
            <a:fld id="{D27B9DAB-CE7F-4C98-A8B1-A8ED69F6D7E6}" type="slidenum">
              <a:rPr lang="en-US" altLang="zh-CN"/>
              <a:pPr>
                <a:defRPr/>
              </a:pPr>
              <a:t>‹#›</a:t>
            </a:fld>
            <a:endParaRPr lang="en-US" altLang="zh-CN"/>
          </a:p>
        </p:txBody>
      </p:sp>
    </p:spTree>
    <p:extLst>
      <p:ext uri="{BB962C8B-B14F-4D97-AF65-F5344CB8AC3E}">
        <p14:creationId xmlns:p14="http://schemas.microsoft.com/office/powerpoint/2010/main" val="9324913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3"/>
          <p:cNvSpPr>
            <a:spLocks noGrp="1" noChangeArrowheads="1"/>
          </p:cNvSpPr>
          <p:nvPr>
            <p:ph type="sldNum" sz="quarter" idx="10"/>
          </p:nvPr>
        </p:nvSpPr>
        <p:spPr>
          <a:ln/>
        </p:spPr>
        <p:txBody>
          <a:bodyPr/>
          <a:lstStyle>
            <a:lvl1pPr>
              <a:defRPr/>
            </a:lvl1pPr>
          </a:lstStyle>
          <a:p>
            <a:pPr>
              <a:defRPr/>
            </a:pPr>
            <a:fld id="{261F84D9-EA5B-4493-86A9-15C1CADD4F60}" type="slidenum">
              <a:rPr lang="en-US" altLang="zh-CN"/>
              <a:pPr>
                <a:defRPr/>
              </a:pPr>
              <a:t>‹#›</a:t>
            </a:fld>
            <a:endParaRPr lang="en-US" altLang="zh-CN"/>
          </a:p>
        </p:txBody>
      </p:sp>
    </p:spTree>
    <p:extLst>
      <p:ext uri="{BB962C8B-B14F-4D97-AF65-F5344CB8AC3E}">
        <p14:creationId xmlns:p14="http://schemas.microsoft.com/office/powerpoint/2010/main" val="3204554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39750" y="908050"/>
            <a:ext cx="4135438" cy="5257800"/>
          </a:xfrm>
        </p:spPr>
        <p:txBody>
          <a:bodyPr/>
          <a:lstStyle>
            <a:lvl1pPr>
              <a:defRPr sz="2800">
                <a:latin typeface="楷体" pitchFamily="49" charset="-122"/>
                <a:ea typeface="楷体" pitchFamily="49" charset="-122"/>
              </a:defRPr>
            </a:lvl1pPr>
            <a:lvl2pPr>
              <a:defRPr sz="2400">
                <a:latin typeface="楷体" pitchFamily="49" charset="-122"/>
                <a:ea typeface="楷体" pitchFamily="49" charset="-122"/>
              </a:defRPr>
            </a:lvl2pPr>
            <a:lvl3pPr>
              <a:defRPr sz="2000">
                <a:latin typeface="楷体" pitchFamily="49" charset="-122"/>
                <a:ea typeface="楷体" pitchFamily="49" charset="-122"/>
              </a:defRPr>
            </a:lvl3pPr>
            <a:lvl4pPr>
              <a:defRPr sz="1800">
                <a:latin typeface="楷体" pitchFamily="49" charset="-122"/>
                <a:ea typeface="楷体" pitchFamily="49" charset="-122"/>
              </a:defRPr>
            </a:lvl4pPr>
            <a:lvl5pPr>
              <a:defRPr sz="1800">
                <a:latin typeface="楷体" pitchFamily="49" charset="-122"/>
                <a:ea typeface="楷体" pitchFamily="49" charset="-122"/>
              </a:defRPr>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827588" y="908050"/>
            <a:ext cx="4137025" cy="5257800"/>
          </a:xfrm>
        </p:spPr>
        <p:txBody>
          <a:bodyPr/>
          <a:lstStyle>
            <a:lvl1pPr>
              <a:defRPr sz="2800">
                <a:latin typeface="楷体" pitchFamily="49" charset="-122"/>
                <a:ea typeface="楷体" pitchFamily="49" charset="-122"/>
              </a:defRPr>
            </a:lvl1pPr>
            <a:lvl2pPr>
              <a:defRPr sz="2400">
                <a:latin typeface="楷体" pitchFamily="49" charset="-122"/>
                <a:ea typeface="楷体" pitchFamily="49" charset="-122"/>
              </a:defRPr>
            </a:lvl2pPr>
            <a:lvl3pPr>
              <a:defRPr sz="2000">
                <a:latin typeface="楷体" pitchFamily="49" charset="-122"/>
                <a:ea typeface="楷体" pitchFamily="49" charset="-122"/>
              </a:defRPr>
            </a:lvl3pPr>
            <a:lvl4pPr>
              <a:defRPr sz="1800">
                <a:latin typeface="楷体" pitchFamily="49" charset="-122"/>
                <a:ea typeface="楷体" pitchFamily="49" charset="-122"/>
              </a:defRPr>
            </a:lvl4pPr>
            <a:lvl5pPr>
              <a:defRPr sz="1800">
                <a:latin typeface="楷体" pitchFamily="49" charset="-122"/>
                <a:ea typeface="楷体" pitchFamily="49" charset="-122"/>
              </a:defRPr>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3"/>
          <p:cNvSpPr>
            <a:spLocks noGrp="1" noChangeArrowheads="1"/>
          </p:cNvSpPr>
          <p:nvPr>
            <p:ph type="sldNum" sz="quarter" idx="10"/>
          </p:nvPr>
        </p:nvSpPr>
        <p:spPr>
          <a:ln/>
        </p:spPr>
        <p:txBody>
          <a:bodyPr/>
          <a:lstStyle>
            <a:lvl1pPr>
              <a:defRPr/>
            </a:lvl1pPr>
          </a:lstStyle>
          <a:p>
            <a:pPr>
              <a:defRPr/>
            </a:pPr>
            <a:fld id="{A8F2AB7E-694D-4BB5-8AF8-CC827B268F55}" type="slidenum">
              <a:rPr lang="en-US" altLang="zh-CN"/>
              <a:pPr>
                <a:defRPr/>
              </a:pPr>
              <a:t>‹#›</a:t>
            </a:fld>
            <a:endParaRPr lang="en-US" altLang="zh-CN"/>
          </a:p>
        </p:txBody>
      </p:sp>
    </p:spTree>
    <p:extLst>
      <p:ext uri="{BB962C8B-B14F-4D97-AF65-F5344CB8AC3E}">
        <p14:creationId xmlns:p14="http://schemas.microsoft.com/office/powerpoint/2010/main" val="2598569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3"/>
          <p:cNvSpPr>
            <a:spLocks noGrp="1" noChangeArrowheads="1"/>
          </p:cNvSpPr>
          <p:nvPr>
            <p:ph type="sldNum" sz="quarter" idx="10"/>
          </p:nvPr>
        </p:nvSpPr>
        <p:spPr>
          <a:ln/>
        </p:spPr>
        <p:txBody>
          <a:bodyPr/>
          <a:lstStyle>
            <a:lvl1pPr>
              <a:defRPr/>
            </a:lvl1pPr>
          </a:lstStyle>
          <a:p>
            <a:pPr>
              <a:defRPr/>
            </a:pPr>
            <a:fld id="{B3828F60-E1F4-4D2A-8A96-2686DA4FF417}" type="slidenum">
              <a:rPr lang="en-US" altLang="zh-CN"/>
              <a:pPr>
                <a:defRPr/>
              </a:pPr>
              <a:t>‹#›</a:t>
            </a:fld>
            <a:endParaRPr lang="en-US" altLang="zh-CN"/>
          </a:p>
        </p:txBody>
      </p:sp>
    </p:spTree>
    <p:extLst>
      <p:ext uri="{BB962C8B-B14F-4D97-AF65-F5344CB8AC3E}">
        <p14:creationId xmlns:p14="http://schemas.microsoft.com/office/powerpoint/2010/main" val="34015333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13"/>
          <p:cNvSpPr>
            <a:spLocks noGrp="1" noChangeArrowheads="1"/>
          </p:cNvSpPr>
          <p:nvPr>
            <p:ph type="sldNum" sz="quarter" idx="10"/>
          </p:nvPr>
        </p:nvSpPr>
        <p:spPr>
          <a:ln/>
        </p:spPr>
        <p:txBody>
          <a:bodyPr/>
          <a:lstStyle>
            <a:lvl1pPr>
              <a:defRPr/>
            </a:lvl1pPr>
          </a:lstStyle>
          <a:p>
            <a:pPr>
              <a:defRPr/>
            </a:pPr>
            <a:fld id="{EF173E30-B635-4DC1-B573-868CB1DC06E6}" type="slidenum">
              <a:rPr lang="en-US" altLang="zh-CN"/>
              <a:pPr>
                <a:defRPr/>
              </a:pPr>
              <a:t>‹#›</a:t>
            </a:fld>
            <a:endParaRPr lang="en-US" altLang="zh-CN"/>
          </a:p>
        </p:txBody>
      </p:sp>
    </p:spTree>
    <p:extLst>
      <p:ext uri="{BB962C8B-B14F-4D97-AF65-F5344CB8AC3E}">
        <p14:creationId xmlns:p14="http://schemas.microsoft.com/office/powerpoint/2010/main" val="1736260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3"/>
          <p:cNvSpPr>
            <a:spLocks noGrp="1" noChangeArrowheads="1"/>
          </p:cNvSpPr>
          <p:nvPr>
            <p:ph type="sldNum" sz="quarter" idx="10"/>
          </p:nvPr>
        </p:nvSpPr>
        <p:spPr>
          <a:ln/>
        </p:spPr>
        <p:txBody>
          <a:bodyPr/>
          <a:lstStyle>
            <a:lvl1pPr>
              <a:defRPr/>
            </a:lvl1pPr>
          </a:lstStyle>
          <a:p>
            <a:pPr>
              <a:defRPr/>
            </a:pPr>
            <a:fld id="{07D4E5C8-E04B-45F5-A69D-13820F889860}" type="slidenum">
              <a:rPr lang="en-US" altLang="zh-CN"/>
              <a:pPr>
                <a:defRPr/>
              </a:pPr>
              <a:t>‹#›</a:t>
            </a:fld>
            <a:endParaRPr lang="en-US" altLang="zh-CN"/>
          </a:p>
        </p:txBody>
      </p:sp>
    </p:spTree>
    <p:extLst>
      <p:ext uri="{BB962C8B-B14F-4D97-AF65-F5344CB8AC3E}">
        <p14:creationId xmlns:p14="http://schemas.microsoft.com/office/powerpoint/2010/main" val="20011958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3"/>
          <p:cNvSpPr>
            <a:spLocks noGrp="1" noChangeArrowheads="1"/>
          </p:cNvSpPr>
          <p:nvPr>
            <p:ph type="sldNum" sz="quarter" idx="10"/>
          </p:nvPr>
        </p:nvSpPr>
        <p:spPr>
          <a:ln/>
        </p:spPr>
        <p:txBody>
          <a:bodyPr/>
          <a:lstStyle>
            <a:lvl1pPr>
              <a:defRPr/>
            </a:lvl1pPr>
          </a:lstStyle>
          <a:p>
            <a:pPr>
              <a:defRPr/>
            </a:pPr>
            <a:fld id="{11D0B4A7-2A27-43FB-9BBC-790ECB5D00F3}" type="slidenum">
              <a:rPr lang="en-US" altLang="zh-CN"/>
              <a:pPr>
                <a:defRPr/>
              </a:pPr>
              <a:t>‹#›</a:t>
            </a:fld>
            <a:endParaRPr lang="en-US" altLang="zh-CN"/>
          </a:p>
        </p:txBody>
      </p:sp>
    </p:spTree>
    <p:extLst>
      <p:ext uri="{BB962C8B-B14F-4D97-AF65-F5344CB8AC3E}">
        <p14:creationId xmlns:p14="http://schemas.microsoft.com/office/powerpoint/2010/main" val="1422869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3"/>
          <p:cNvSpPr>
            <a:spLocks noGrp="1" noChangeArrowheads="1"/>
          </p:cNvSpPr>
          <p:nvPr>
            <p:ph type="sldNum" sz="quarter" idx="10"/>
          </p:nvPr>
        </p:nvSpPr>
        <p:spPr>
          <a:ln/>
        </p:spPr>
        <p:txBody>
          <a:bodyPr/>
          <a:lstStyle>
            <a:lvl1pPr>
              <a:defRPr/>
            </a:lvl1pPr>
          </a:lstStyle>
          <a:p>
            <a:pPr>
              <a:defRPr/>
            </a:pPr>
            <a:fld id="{CFFA1BEA-2499-41BE-A216-840A4847B48A}" type="slidenum">
              <a:rPr lang="en-US" altLang="zh-CN"/>
              <a:pPr>
                <a:defRPr/>
              </a:pPr>
              <a:t>‹#›</a:t>
            </a:fld>
            <a:endParaRPr lang="en-US" altLang="zh-CN"/>
          </a:p>
        </p:txBody>
      </p:sp>
    </p:spTree>
    <p:extLst>
      <p:ext uri="{BB962C8B-B14F-4D97-AF65-F5344CB8AC3E}">
        <p14:creationId xmlns:p14="http://schemas.microsoft.com/office/powerpoint/2010/main" val="2017557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9"/>
          <p:cNvSpPr>
            <a:spLocks noGrp="1" noChangeArrowheads="1"/>
          </p:cNvSpPr>
          <p:nvPr>
            <p:ph type="title"/>
          </p:nvPr>
        </p:nvSpPr>
        <p:spPr bwMode="auto">
          <a:xfrm>
            <a:off x="971550" y="115888"/>
            <a:ext cx="779303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27" name="Rectangle 10"/>
          <p:cNvSpPr>
            <a:spLocks noGrp="1" noChangeArrowheads="1"/>
          </p:cNvSpPr>
          <p:nvPr>
            <p:ph type="body" idx="1"/>
          </p:nvPr>
        </p:nvSpPr>
        <p:spPr bwMode="auto">
          <a:xfrm>
            <a:off x="539750" y="908050"/>
            <a:ext cx="8424863"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899085" name="Rectangle 13"/>
          <p:cNvSpPr>
            <a:spLocks noGrp="1" noChangeArrowheads="1"/>
          </p:cNvSpPr>
          <p:nvPr>
            <p:ph type="sldNum" sz="quarter" idx="4"/>
          </p:nvPr>
        </p:nvSpPr>
        <p:spPr bwMode="auto">
          <a:xfrm>
            <a:off x="8027988" y="6243638"/>
            <a:ext cx="919162"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600" b="1">
                <a:solidFill>
                  <a:srgbClr val="3333CC"/>
                </a:solidFill>
                <a:latin typeface="Times New Roman" panose="02020603050405020304" pitchFamily="18" charset="0"/>
              </a:defRPr>
            </a:lvl1pPr>
          </a:lstStyle>
          <a:p>
            <a:pPr>
              <a:defRPr/>
            </a:pPr>
            <a:fld id="{621DD8C4-B16D-41A3-AE55-66646998AE63}" type="slidenum">
              <a:rPr lang="en-US" altLang="zh-CN"/>
              <a:pPr>
                <a:defRPr/>
              </a:pPr>
              <a:t>‹#›</a:t>
            </a:fld>
            <a:endParaRPr lang="en-US" altLang="zh-CN"/>
          </a:p>
        </p:txBody>
      </p:sp>
      <p:grpSp>
        <p:nvGrpSpPr>
          <p:cNvPr id="1029" name="Group 1024"/>
          <p:cNvGrpSpPr>
            <a:grpSpLocks/>
          </p:cNvGrpSpPr>
          <p:nvPr userDrawn="1"/>
        </p:nvGrpSpPr>
        <p:grpSpPr bwMode="auto">
          <a:xfrm>
            <a:off x="539750" y="692150"/>
            <a:ext cx="7391400" cy="217488"/>
            <a:chOff x="0" y="0"/>
            <a:chExt cx="5760" cy="344"/>
          </a:xfrm>
        </p:grpSpPr>
        <p:sp>
          <p:nvSpPr>
            <p:cNvPr id="1034" name="Rectangle 1025"/>
            <p:cNvSpPr>
              <a:spLocks noChangeArrowheads="1"/>
            </p:cNvSpPr>
            <p:nvPr/>
          </p:nvSpPr>
          <p:spPr bwMode="auto">
            <a:xfrm>
              <a:off x="0" y="0"/>
              <a:ext cx="181" cy="336"/>
            </a:xfrm>
            <a:prstGeom prst="rect">
              <a:avLst/>
            </a:prstGeom>
            <a:gradFill rotWithShape="0">
              <a:gsLst>
                <a:gs pos="0">
                  <a:srgbClr val="002F76"/>
                </a:gs>
                <a:gs pos="100000">
                  <a:srgbClr val="0066FF">
                    <a:alpha val="0"/>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defRPr/>
              </a:pPr>
              <a:endParaRPr lang="zh-CN" altLang="zh-CN" sz="2400" smtClean="0">
                <a:latin typeface="Times New Roman" panose="02020603050405020304" pitchFamily="18" charset="0"/>
              </a:endParaRPr>
            </a:p>
          </p:txBody>
        </p:sp>
        <p:sp>
          <p:nvSpPr>
            <p:cNvPr id="1035" name="Rectangle 1026"/>
            <p:cNvSpPr>
              <a:spLocks noChangeArrowheads="1"/>
            </p:cNvSpPr>
            <p:nvPr/>
          </p:nvSpPr>
          <p:spPr bwMode="auto">
            <a:xfrm>
              <a:off x="260" y="85"/>
              <a:ext cx="5500" cy="173"/>
            </a:xfrm>
            <a:prstGeom prst="rect">
              <a:avLst/>
            </a:prstGeom>
            <a:gradFill rotWithShape="1">
              <a:gsLst>
                <a:gs pos="0">
                  <a:srgbClr val="003B93"/>
                </a:gs>
                <a:gs pos="100000">
                  <a:srgbClr val="0066FF">
                    <a:alpha val="0"/>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defRPr/>
              </a:pPr>
              <a:endParaRPr lang="zh-CN" altLang="zh-CN" sz="2400" smtClean="0">
                <a:latin typeface="Times New Roman" panose="02020603050405020304" pitchFamily="18" charset="0"/>
              </a:endParaRPr>
            </a:p>
          </p:txBody>
        </p:sp>
        <p:sp>
          <p:nvSpPr>
            <p:cNvPr id="1036" name="Rectangle 1027"/>
            <p:cNvSpPr>
              <a:spLocks noChangeArrowheads="1"/>
            </p:cNvSpPr>
            <p:nvPr/>
          </p:nvSpPr>
          <p:spPr bwMode="auto">
            <a:xfrm>
              <a:off x="259" y="85"/>
              <a:ext cx="88" cy="88"/>
            </a:xfrm>
            <a:prstGeom prst="rect">
              <a:avLst/>
            </a:prstGeom>
            <a:gradFill rotWithShape="0">
              <a:gsLst>
                <a:gs pos="0">
                  <a:srgbClr val="002F76"/>
                </a:gs>
                <a:gs pos="100000">
                  <a:srgbClr val="0066FF">
                    <a:alpha val="0"/>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defRPr/>
              </a:pPr>
              <a:endParaRPr lang="zh-CN" altLang="zh-CN" sz="1800" smtClean="0">
                <a:solidFill>
                  <a:schemeClr val="hlink"/>
                </a:solidFill>
                <a:latin typeface="Arial" panose="020B0604020202020204" pitchFamily="34" charset="0"/>
              </a:endParaRPr>
            </a:p>
          </p:txBody>
        </p:sp>
        <p:sp>
          <p:nvSpPr>
            <p:cNvPr id="1037" name="Rectangle 1028"/>
            <p:cNvSpPr>
              <a:spLocks noChangeArrowheads="1"/>
            </p:cNvSpPr>
            <p:nvPr/>
          </p:nvSpPr>
          <p:spPr bwMode="auto">
            <a:xfrm>
              <a:off x="345" y="0"/>
              <a:ext cx="88" cy="88"/>
            </a:xfrm>
            <a:prstGeom prst="rect">
              <a:avLst/>
            </a:prstGeom>
            <a:gradFill rotWithShape="0">
              <a:gsLst>
                <a:gs pos="0">
                  <a:srgbClr val="002F76"/>
                </a:gs>
                <a:gs pos="100000">
                  <a:srgbClr val="0066FF">
                    <a:alpha val="0"/>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defRPr/>
              </a:pPr>
              <a:endParaRPr lang="zh-CN" altLang="zh-CN" sz="1800" smtClean="0">
                <a:solidFill>
                  <a:schemeClr val="hlink"/>
                </a:solidFill>
                <a:latin typeface="Arial" panose="020B0604020202020204" pitchFamily="34" charset="0"/>
              </a:endParaRPr>
            </a:p>
          </p:txBody>
        </p:sp>
        <p:sp>
          <p:nvSpPr>
            <p:cNvPr id="1038" name="Rectangle 1029"/>
            <p:cNvSpPr>
              <a:spLocks noChangeArrowheads="1"/>
            </p:cNvSpPr>
            <p:nvPr/>
          </p:nvSpPr>
          <p:spPr bwMode="auto">
            <a:xfrm>
              <a:off x="345" y="85"/>
              <a:ext cx="88" cy="88"/>
            </a:xfrm>
            <a:prstGeom prst="rect">
              <a:avLst/>
            </a:prstGeom>
            <a:gradFill rotWithShape="0">
              <a:gsLst>
                <a:gs pos="0">
                  <a:srgbClr val="002F76"/>
                </a:gs>
                <a:gs pos="100000">
                  <a:srgbClr val="0066FF">
                    <a:alpha val="0"/>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defRPr/>
              </a:pPr>
              <a:endParaRPr lang="zh-CN" altLang="zh-CN" sz="1800" smtClean="0">
                <a:solidFill>
                  <a:schemeClr val="accent2"/>
                </a:solidFill>
                <a:latin typeface="Arial" panose="020B0604020202020204" pitchFamily="34" charset="0"/>
              </a:endParaRPr>
            </a:p>
          </p:txBody>
        </p:sp>
        <p:sp>
          <p:nvSpPr>
            <p:cNvPr id="1039" name="Rectangle 1030"/>
            <p:cNvSpPr>
              <a:spLocks noChangeArrowheads="1"/>
            </p:cNvSpPr>
            <p:nvPr/>
          </p:nvSpPr>
          <p:spPr bwMode="auto">
            <a:xfrm>
              <a:off x="173" y="173"/>
              <a:ext cx="85" cy="88"/>
            </a:xfrm>
            <a:prstGeom prst="rect">
              <a:avLst/>
            </a:prstGeom>
            <a:gradFill rotWithShape="0">
              <a:gsLst>
                <a:gs pos="0">
                  <a:srgbClr val="002F76"/>
                </a:gs>
                <a:gs pos="100000">
                  <a:srgbClr val="0066FF">
                    <a:alpha val="0"/>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defRPr/>
              </a:pPr>
              <a:endParaRPr lang="zh-CN" altLang="zh-CN" sz="1800" smtClean="0">
                <a:solidFill>
                  <a:schemeClr val="hlink"/>
                </a:solidFill>
                <a:latin typeface="Arial" panose="020B0604020202020204" pitchFamily="34" charset="0"/>
              </a:endParaRPr>
            </a:p>
          </p:txBody>
        </p:sp>
        <p:sp>
          <p:nvSpPr>
            <p:cNvPr id="1040" name="Rectangle 1031"/>
            <p:cNvSpPr>
              <a:spLocks noChangeArrowheads="1"/>
            </p:cNvSpPr>
            <p:nvPr/>
          </p:nvSpPr>
          <p:spPr bwMode="auto">
            <a:xfrm>
              <a:off x="83" y="85"/>
              <a:ext cx="89" cy="88"/>
            </a:xfrm>
            <a:prstGeom prst="rect">
              <a:avLst/>
            </a:prstGeom>
            <a:gradFill rotWithShape="0">
              <a:gsLst>
                <a:gs pos="0">
                  <a:srgbClr val="002F76"/>
                </a:gs>
                <a:gs pos="100000">
                  <a:srgbClr val="0066FF">
                    <a:alpha val="0"/>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defRPr/>
              </a:pPr>
              <a:endParaRPr lang="zh-CN" altLang="zh-CN" sz="2400" smtClean="0">
                <a:latin typeface="Times New Roman" panose="02020603050405020304" pitchFamily="18" charset="0"/>
              </a:endParaRPr>
            </a:p>
          </p:txBody>
        </p:sp>
        <p:sp>
          <p:nvSpPr>
            <p:cNvPr id="1041" name="Rectangle 1032"/>
            <p:cNvSpPr>
              <a:spLocks noChangeArrowheads="1"/>
            </p:cNvSpPr>
            <p:nvPr/>
          </p:nvSpPr>
          <p:spPr bwMode="auto">
            <a:xfrm>
              <a:off x="259" y="171"/>
              <a:ext cx="88" cy="88"/>
            </a:xfrm>
            <a:prstGeom prst="rect">
              <a:avLst/>
            </a:prstGeom>
            <a:gradFill rotWithShape="0">
              <a:gsLst>
                <a:gs pos="0">
                  <a:srgbClr val="002F76"/>
                </a:gs>
                <a:gs pos="100000">
                  <a:srgbClr val="0066FF">
                    <a:alpha val="0"/>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defRPr/>
              </a:pPr>
              <a:endParaRPr lang="zh-CN" altLang="zh-CN" sz="1800" smtClean="0">
                <a:solidFill>
                  <a:schemeClr val="accent2"/>
                </a:solidFill>
                <a:latin typeface="Arial" panose="020B0604020202020204" pitchFamily="34" charset="0"/>
              </a:endParaRPr>
            </a:p>
          </p:txBody>
        </p:sp>
        <p:sp>
          <p:nvSpPr>
            <p:cNvPr id="1042" name="Rectangle 1033"/>
            <p:cNvSpPr>
              <a:spLocks noChangeArrowheads="1"/>
            </p:cNvSpPr>
            <p:nvPr/>
          </p:nvSpPr>
          <p:spPr bwMode="auto">
            <a:xfrm>
              <a:off x="173" y="259"/>
              <a:ext cx="85" cy="85"/>
            </a:xfrm>
            <a:prstGeom prst="rect">
              <a:avLst/>
            </a:prstGeom>
            <a:gradFill rotWithShape="0">
              <a:gsLst>
                <a:gs pos="0">
                  <a:srgbClr val="002F76"/>
                </a:gs>
                <a:gs pos="100000">
                  <a:srgbClr val="0066FF">
                    <a:alpha val="0"/>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1pPr>
              <a:lvl2pPr marL="742950" indent="-285750"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2pPr>
              <a:lvl3pPr marL="1143000" indent="-228600"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3pPr>
              <a:lvl4pPr marL="1600200" indent="-228600"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4pPr>
              <a:lvl5pPr marL="2057400" indent="-228600" eaLnBrk="0" hangingPunct="0">
                <a:spcBef>
                  <a:spcPct val="20000"/>
                </a:spcBef>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60000"/>
                <a:buFont typeface="Wingdings" panose="05000000000000000000" pitchFamily="2" charset="2"/>
                <a:buChar char="n"/>
                <a:defRPr sz="4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defRPr/>
              </a:pPr>
              <a:endParaRPr lang="zh-CN" altLang="zh-CN" sz="1800" smtClean="0">
                <a:solidFill>
                  <a:schemeClr val="accent2"/>
                </a:solidFill>
                <a:latin typeface="Arial" panose="020B0604020202020204" pitchFamily="34" charset="0"/>
              </a:endParaRPr>
            </a:p>
          </p:txBody>
        </p:sp>
      </p:grpSp>
      <p:sp>
        <p:nvSpPr>
          <p:cNvPr id="1030" name="Line 1034"/>
          <p:cNvSpPr>
            <a:spLocks noChangeShapeType="1"/>
          </p:cNvSpPr>
          <p:nvPr userDrawn="1"/>
        </p:nvSpPr>
        <p:spPr bwMode="auto">
          <a:xfrm>
            <a:off x="457200" y="6191250"/>
            <a:ext cx="8291513" cy="0"/>
          </a:xfrm>
          <a:prstGeom prst="line">
            <a:avLst/>
          </a:prstGeom>
          <a:noFill/>
          <a:ln w="28575">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4134" r:id="rId1"/>
    <p:sldLayoutId id="2147484123" r:id="rId2"/>
    <p:sldLayoutId id="2147484124" r:id="rId3"/>
    <p:sldLayoutId id="2147484125" r:id="rId4"/>
    <p:sldLayoutId id="2147484126" r:id="rId5"/>
    <p:sldLayoutId id="2147484127" r:id="rId6"/>
    <p:sldLayoutId id="2147484128" r:id="rId7"/>
    <p:sldLayoutId id="2147484129" r:id="rId8"/>
    <p:sldLayoutId id="2147484130" r:id="rId9"/>
    <p:sldLayoutId id="2147484131" r:id="rId10"/>
    <p:sldLayoutId id="2147484132" r:id="rId11"/>
    <p:sldLayoutId id="2147484133" r:id="rId12"/>
  </p:sldLayoutIdLst>
  <p:hf hdr="0"/>
  <p:txStyles>
    <p:titleStyle>
      <a:lvl1pPr algn="l" rtl="0" eaLnBrk="0" fontAlgn="base" hangingPunct="0">
        <a:spcBef>
          <a:spcPct val="0"/>
        </a:spcBef>
        <a:spcAft>
          <a:spcPct val="0"/>
        </a:spcAft>
        <a:defRPr sz="3200">
          <a:solidFill>
            <a:schemeClr val="tx2"/>
          </a:solidFill>
          <a:latin typeface="+mj-lt"/>
          <a:ea typeface="+mj-ea"/>
          <a:cs typeface="+mj-cs"/>
        </a:defRPr>
      </a:lvl1pPr>
      <a:lvl2pPr algn="l" rtl="0" eaLnBrk="0" fontAlgn="base" hangingPunct="0">
        <a:spcBef>
          <a:spcPct val="0"/>
        </a:spcBef>
        <a:spcAft>
          <a:spcPct val="0"/>
        </a:spcAft>
        <a:defRPr sz="3200">
          <a:solidFill>
            <a:schemeClr val="tx2"/>
          </a:solidFill>
          <a:latin typeface="Tahoma" pitchFamily="34" charset="0"/>
          <a:ea typeface="黑体" pitchFamily="2" charset="-122"/>
        </a:defRPr>
      </a:lvl2pPr>
      <a:lvl3pPr algn="l" rtl="0" eaLnBrk="0" fontAlgn="base" hangingPunct="0">
        <a:spcBef>
          <a:spcPct val="0"/>
        </a:spcBef>
        <a:spcAft>
          <a:spcPct val="0"/>
        </a:spcAft>
        <a:defRPr sz="3200">
          <a:solidFill>
            <a:schemeClr val="tx2"/>
          </a:solidFill>
          <a:latin typeface="Tahoma" pitchFamily="34" charset="0"/>
          <a:ea typeface="黑体" pitchFamily="2" charset="-122"/>
        </a:defRPr>
      </a:lvl3pPr>
      <a:lvl4pPr algn="l" rtl="0" eaLnBrk="0" fontAlgn="base" hangingPunct="0">
        <a:spcBef>
          <a:spcPct val="0"/>
        </a:spcBef>
        <a:spcAft>
          <a:spcPct val="0"/>
        </a:spcAft>
        <a:defRPr sz="3200">
          <a:solidFill>
            <a:schemeClr val="tx2"/>
          </a:solidFill>
          <a:latin typeface="Tahoma" pitchFamily="34" charset="0"/>
          <a:ea typeface="黑体" pitchFamily="2" charset="-122"/>
        </a:defRPr>
      </a:lvl4pPr>
      <a:lvl5pPr algn="l" rtl="0" eaLnBrk="0" fontAlgn="base" hangingPunct="0">
        <a:spcBef>
          <a:spcPct val="0"/>
        </a:spcBef>
        <a:spcAft>
          <a:spcPct val="0"/>
        </a:spcAft>
        <a:defRPr sz="3200">
          <a:solidFill>
            <a:schemeClr val="tx2"/>
          </a:solidFill>
          <a:latin typeface="Tahoma" pitchFamily="34" charset="0"/>
          <a:ea typeface="黑体" pitchFamily="2" charset="-122"/>
        </a:defRPr>
      </a:lvl5pPr>
      <a:lvl6pPr marL="457200" algn="l" rtl="0" fontAlgn="base">
        <a:spcBef>
          <a:spcPct val="0"/>
        </a:spcBef>
        <a:spcAft>
          <a:spcPct val="0"/>
        </a:spcAft>
        <a:defRPr sz="3200">
          <a:solidFill>
            <a:schemeClr val="tx2"/>
          </a:solidFill>
          <a:latin typeface="Tahoma" pitchFamily="34" charset="0"/>
          <a:ea typeface="黑体" pitchFamily="2" charset="-122"/>
        </a:defRPr>
      </a:lvl6pPr>
      <a:lvl7pPr marL="914400" algn="l" rtl="0" fontAlgn="base">
        <a:spcBef>
          <a:spcPct val="0"/>
        </a:spcBef>
        <a:spcAft>
          <a:spcPct val="0"/>
        </a:spcAft>
        <a:defRPr sz="3200">
          <a:solidFill>
            <a:schemeClr val="tx2"/>
          </a:solidFill>
          <a:latin typeface="Tahoma" pitchFamily="34" charset="0"/>
          <a:ea typeface="黑体" pitchFamily="2" charset="-122"/>
        </a:defRPr>
      </a:lvl7pPr>
      <a:lvl8pPr marL="1371600" algn="l" rtl="0" fontAlgn="base">
        <a:spcBef>
          <a:spcPct val="0"/>
        </a:spcBef>
        <a:spcAft>
          <a:spcPct val="0"/>
        </a:spcAft>
        <a:defRPr sz="3200">
          <a:solidFill>
            <a:schemeClr val="tx2"/>
          </a:solidFill>
          <a:latin typeface="Tahoma" pitchFamily="34" charset="0"/>
          <a:ea typeface="黑体" pitchFamily="2" charset="-122"/>
        </a:defRPr>
      </a:lvl8pPr>
      <a:lvl9pPr marL="1828800" algn="l" rtl="0" fontAlgn="base">
        <a:spcBef>
          <a:spcPct val="0"/>
        </a:spcBef>
        <a:spcAft>
          <a:spcPct val="0"/>
        </a:spcAft>
        <a:defRPr sz="3200">
          <a:solidFill>
            <a:schemeClr val="tx2"/>
          </a:solidFill>
          <a:latin typeface="Tahoma" pitchFamily="34" charset="0"/>
          <a:ea typeface="黑体" pitchFamily="2" charset="-122"/>
        </a:defRPr>
      </a:lvl9pPr>
    </p:titleStyle>
    <p:bodyStyle>
      <a:lvl1pPr marL="342900" indent="-342900" algn="l" rtl="0" eaLnBrk="0" fontAlgn="base" hangingPunct="0">
        <a:spcBef>
          <a:spcPct val="20000"/>
        </a:spcBef>
        <a:spcAft>
          <a:spcPct val="0"/>
        </a:spcAft>
        <a:buClr>
          <a:schemeClr val="folHlink"/>
        </a:buClr>
        <a:buSzPct val="60000"/>
        <a:buFont typeface="Wingdings" panose="05000000000000000000" pitchFamily="2" charset="2"/>
        <a:buChar char="n"/>
        <a:defRPr sz="2000">
          <a:solidFill>
            <a:schemeClr val="tx1"/>
          </a:solidFill>
          <a:latin typeface="+mj-ea"/>
          <a:ea typeface="+mj-ea"/>
          <a:cs typeface="+mn-cs"/>
        </a:defRPr>
      </a:lvl1pPr>
      <a:lvl2pPr marL="742950" indent="-285750" algn="l" rtl="0" eaLnBrk="0" fontAlgn="base" hangingPunct="0">
        <a:spcBef>
          <a:spcPct val="20000"/>
        </a:spcBef>
        <a:spcAft>
          <a:spcPct val="0"/>
        </a:spcAft>
        <a:buClr>
          <a:schemeClr val="hlink"/>
        </a:buClr>
        <a:buSzPct val="55000"/>
        <a:buFont typeface="Wingdings" panose="05000000000000000000" pitchFamily="2" charset="2"/>
        <a:buChar char="n"/>
        <a:defRPr>
          <a:solidFill>
            <a:schemeClr val="tx1"/>
          </a:solidFill>
          <a:latin typeface="+mj-ea"/>
          <a:ea typeface="+mj-ea"/>
        </a:defRPr>
      </a:lvl2pPr>
      <a:lvl3pPr marL="1143000" indent="-228600" algn="l" rtl="0" eaLnBrk="0" fontAlgn="base" hangingPunct="0">
        <a:spcBef>
          <a:spcPct val="20000"/>
        </a:spcBef>
        <a:spcAft>
          <a:spcPct val="0"/>
        </a:spcAft>
        <a:buClr>
          <a:schemeClr val="folHlink"/>
        </a:buClr>
        <a:buSzPct val="50000"/>
        <a:buFont typeface="Wingdings" panose="05000000000000000000" pitchFamily="2" charset="2"/>
        <a:buChar char="n"/>
        <a:defRPr sz="1600">
          <a:solidFill>
            <a:schemeClr val="tx1"/>
          </a:solidFill>
          <a:latin typeface="+mj-ea"/>
          <a:ea typeface="+mj-ea"/>
        </a:defRPr>
      </a:lvl3pPr>
      <a:lvl4pPr marL="1600200" indent="-228600" algn="l" rtl="0" eaLnBrk="0" fontAlgn="base" hangingPunct="0">
        <a:spcBef>
          <a:spcPct val="20000"/>
        </a:spcBef>
        <a:spcAft>
          <a:spcPct val="0"/>
        </a:spcAft>
        <a:buClr>
          <a:schemeClr val="accent2"/>
        </a:buClr>
        <a:buSzPct val="55000"/>
        <a:buFont typeface="Wingdings" panose="05000000000000000000" pitchFamily="2" charset="2"/>
        <a:buChar char="n"/>
        <a:defRPr sz="1400">
          <a:solidFill>
            <a:schemeClr val="tx1"/>
          </a:solidFill>
          <a:latin typeface="+mj-ea"/>
          <a:ea typeface="+mj-ea"/>
        </a:defRPr>
      </a:lvl4pPr>
      <a:lvl5pPr marL="2057400" indent="-228600" algn="l" rtl="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mj-ea"/>
          <a:ea typeface="+mj-ea"/>
        </a:defRPr>
      </a:lvl5pPr>
      <a:lvl6pPr marL="2514600" indent="-228600" algn="l" rtl="0" fontAlgn="base">
        <a:spcBef>
          <a:spcPct val="20000"/>
        </a:spcBef>
        <a:spcAft>
          <a:spcPct val="0"/>
        </a:spcAft>
        <a:buClr>
          <a:schemeClr val="accent1"/>
        </a:buClr>
        <a:buSzPct val="50000"/>
        <a:buFont typeface="Wingdings" pitchFamily="2" charset="2"/>
        <a:buChar char="n"/>
        <a:defRPr sz="14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14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14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14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9.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0.xml.rels><?xml version="1.0" encoding="UTF-8" standalone="yes"?>
<Relationships xmlns="http://schemas.openxmlformats.org/package/2006/relationships"><Relationship Id="rId8" Type="http://schemas.openxmlformats.org/officeDocument/2006/relationships/image" Target="../media/image218.wmf"/><Relationship Id="rId3" Type="http://schemas.openxmlformats.org/officeDocument/2006/relationships/oleObject" Target="../embeddings/oleObject117.bin"/><Relationship Id="rId7" Type="http://schemas.openxmlformats.org/officeDocument/2006/relationships/oleObject" Target="../embeddings/oleObject119.bin"/><Relationship Id="rId2" Type="http://schemas.openxmlformats.org/officeDocument/2006/relationships/slideLayout" Target="../slideLayouts/slideLayout2.xml"/><Relationship Id="rId1" Type="http://schemas.openxmlformats.org/officeDocument/2006/relationships/vmlDrawing" Target="../drawings/vmlDrawing44.vml"/><Relationship Id="rId6" Type="http://schemas.openxmlformats.org/officeDocument/2006/relationships/image" Target="../media/image217.wmf"/><Relationship Id="rId5" Type="http://schemas.openxmlformats.org/officeDocument/2006/relationships/oleObject" Target="../embeddings/oleObject118.bin"/><Relationship Id="rId10" Type="http://schemas.openxmlformats.org/officeDocument/2006/relationships/image" Target="../media/image219.wmf"/><Relationship Id="rId4" Type="http://schemas.openxmlformats.org/officeDocument/2006/relationships/image" Target="../media/image216.wmf"/><Relationship Id="rId9" Type="http://schemas.openxmlformats.org/officeDocument/2006/relationships/oleObject" Target="../embeddings/oleObject120.bin"/></Relationships>
</file>

<file path=ppt/slides/_rels/slide101.xml.rels><?xml version="1.0" encoding="UTF-8" standalone="yes"?>
<Relationships xmlns="http://schemas.openxmlformats.org/package/2006/relationships"><Relationship Id="rId8" Type="http://schemas.openxmlformats.org/officeDocument/2006/relationships/image" Target="../media/image222.wmf"/><Relationship Id="rId3" Type="http://schemas.openxmlformats.org/officeDocument/2006/relationships/oleObject" Target="../embeddings/oleObject121.bin"/><Relationship Id="rId7" Type="http://schemas.openxmlformats.org/officeDocument/2006/relationships/oleObject" Target="../embeddings/oleObject123.bin"/><Relationship Id="rId2" Type="http://schemas.openxmlformats.org/officeDocument/2006/relationships/slideLayout" Target="../slideLayouts/slideLayout2.xml"/><Relationship Id="rId1" Type="http://schemas.openxmlformats.org/officeDocument/2006/relationships/vmlDrawing" Target="../drawings/vmlDrawing45.vml"/><Relationship Id="rId6" Type="http://schemas.openxmlformats.org/officeDocument/2006/relationships/image" Target="../media/image221.wmf"/><Relationship Id="rId5" Type="http://schemas.openxmlformats.org/officeDocument/2006/relationships/oleObject" Target="../embeddings/oleObject122.bin"/><Relationship Id="rId10" Type="http://schemas.openxmlformats.org/officeDocument/2006/relationships/image" Target="../media/image223.wmf"/><Relationship Id="rId4" Type="http://schemas.openxmlformats.org/officeDocument/2006/relationships/image" Target="../media/image220.wmf"/><Relationship Id="rId9" Type="http://schemas.openxmlformats.org/officeDocument/2006/relationships/oleObject" Target="../embeddings/oleObject124.bin"/></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125.bin"/><Relationship Id="rId2" Type="http://schemas.openxmlformats.org/officeDocument/2006/relationships/slideLayout" Target="../slideLayouts/slideLayout2.xml"/><Relationship Id="rId1" Type="http://schemas.openxmlformats.org/officeDocument/2006/relationships/vmlDrawing" Target="../drawings/vmlDrawing46.vml"/><Relationship Id="rId6" Type="http://schemas.openxmlformats.org/officeDocument/2006/relationships/image" Target="../media/image225.wmf"/><Relationship Id="rId5" Type="http://schemas.openxmlformats.org/officeDocument/2006/relationships/oleObject" Target="../embeddings/oleObject126.bin"/><Relationship Id="rId4" Type="http://schemas.openxmlformats.org/officeDocument/2006/relationships/image" Target="../media/image224.emf"/></Relationships>
</file>

<file path=ppt/slides/_rels/slide103.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28.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22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23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3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127.bin"/><Relationship Id="rId2" Type="http://schemas.openxmlformats.org/officeDocument/2006/relationships/slideLayout" Target="../slideLayouts/slideLayout2.xml"/><Relationship Id="rId1" Type="http://schemas.openxmlformats.org/officeDocument/2006/relationships/vmlDrawing" Target="../drawings/vmlDrawing47.vml"/><Relationship Id="rId4" Type="http://schemas.openxmlformats.org/officeDocument/2006/relationships/image" Target="../media/image237.emf"/></Relationships>
</file>

<file path=ppt/slides/_rels/slide117.xml.rels><?xml version="1.0" encoding="UTF-8" standalone="yes"?>
<Relationships xmlns="http://schemas.openxmlformats.org/package/2006/relationships"><Relationship Id="rId8" Type="http://schemas.openxmlformats.org/officeDocument/2006/relationships/image" Target="../media/image240.emf"/><Relationship Id="rId3" Type="http://schemas.openxmlformats.org/officeDocument/2006/relationships/oleObject" Target="../embeddings/oleObject128.bin"/><Relationship Id="rId7" Type="http://schemas.openxmlformats.org/officeDocument/2006/relationships/oleObject" Target="../embeddings/oleObject130.bin"/><Relationship Id="rId2" Type="http://schemas.openxmlformats.org/officeDocument/2006/relationships/slideLayout" Target="../slideLayouts/slideLayout2.xml"/><Relationship Id="rId1" Type="http://schemas.openxmlformats.org/officeDocument/2006/relationships/vmlDrawing" Target="../drawings/vmlDrawing48.vml"/><Relationship Id="rId6" Type="http://schemas.openxmlformats.org/officeDocument/2006/relationships/image" Target="../media/image239.emf"/><Relationship Id="rId5" Type="http://schemas.openxmlformats.org/officeDocument/2006/relationships/oleObject" Target="../embeddings/oleObject129.bin"/><Relationship Id="rId4" Type="http://schemas.openxmlformats.org/officeDocument/2006/relationships/image" Target="../media/image238.emf"/><Relationship Id="rId9" Type="http://schemas.openxmlformats.org/officeDocument/2006/relationships/image" Target="../media/image241.jpeg"/></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131.bin"/><Relationship Id="rId2" Type="http://schemas.openxmlformats.org/officeDocument/2006/relationships/slideLayout" Target="../slideLayouts/slideLayout2.xml"/><Relationship Id="rId1" Type="http://schemas.openxmlformats.org/officeDocument/2006/relationships/vmlDrawing" Target="../drawings/vmlDrawing49.vml"/><Relationship Id="rId6" Type="http://schemas.openxmlformats.org/officeDocument/2006/relationships/image" Target="../media/image244.jpeg"/><Relationship Id="rId5" Type="http://schemas.openxmlformats.org/officeDocument/2006/relationships/image" Target="../media/image243.jpeg"/><Relationship Id="rId4" Type="http://schemas.openxmlformats.org/officeDocument/2006/relationships/image" Target="../media/image242.emf"/></Relationships>
</file>

<file path=ppt/slides/_rels/slide119.xml.rels><?xml version="1.0" encoding="UTF-8" standalone="yes"?>
<Relationships xmlns="http://schemas.openxmlformats.org/package/2006/relationships"><Relationship Id="rId3" Type="http://schemas.openxmlformats.org/officeDocument/2006/relationships/image" Target="../media/image246.jpeg"/><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247.png"/><Relationship Id="rId1" Type="http://schemas.openxmlformats.org/officeDocument/2006/relationships/slideLayout" Target="../slideLayouts/slideLayout2.xml"/><Relationship Id="rId6" Type="http://schemas.openxmlformats.org/officeDocument/2006/relationships/image" Target="../media/image251.png"/><Relationship Id="rId5" Type="http://schemas.openxmlformats.org/officeDocument/2006/relationships/image" Target="../media/image250.png"/><Relationship Id="rId4" Type="http://schemas.openxmlformats.org/officeDocument/2006/relationships/image" Target="../media/image249.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wmf"/><Relationship Id="rId7" Type="http://schemas.openxmlformats.org/officeDocument/2006/relationships/image" Target="../media/image33.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36.wmf"/><Relationship Id="rId4" Type="http://schemas.openxmlformats.org/officeDocument/2006/relationships/image" Target="../media/image35.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8.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8.emf"/><Relationship Id="rId5" Type="http://schemas.openxmlformats.org/officeDocument/2006/relationships/oleObject" Target="../embeddings/oleObject6.bin"/><Relationship Id="rId10" Type="http://schemas.openxmlformats.org/officeDocument/2006/relationships/image" Target="../media/image40.emf"/><Relationship Id="rId4" Type="http://schemas.openxmlformats.org/officeDocument/2006/relationships/image" Target="../media/image37.wmf"/><Relationship Id="rId9" Type="http://schemas.openxmlformats.org/officeDocument/2006/relationships/oleObject" Target="../embeddings/oleObject8.bin"/></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oleObject" Target="../embeddings/oleObject9.bin"/><Relationship Id="rId7" Type="http://schemas.openxmlformats.org/officeDocument/2006/relationships/image" Target="../media/image45.png"/><Relationship Id="rId12"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42.emf"/><Relationship Id="rId11" Type="http://schemas.openxmlformats.org/officeDocument/2006/relationships/image" Target="../media/image44.emf"/><Relationship Id="rId5" Type="http://schemas.openxmlformats.org/officeDocument/2006/relationships/oleObject" Target="../embeddings/oleObject10.bin"/><Relationship Id="rId10" Type="http://schemas.openxmlformats.org/officeDocument/2006/relationships/oleObject" Target="../embeddings/oleObject12.bin"/><Relationship Id="rId4" Type="http://schemas.openxmlformats.org/officeDocument/2006/relationships/image" Target="../media/image41.emf"/><Relationship Id="rId9" Type="http://schemas.openxmlformats.org/officeDocument/2006/relationships/image" Target="../media/image43.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47.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3.bin"/><Relationship Id="rId5" Type="http://schemas.openxmlformats.org/officeDocument/2006/relationships/image" Target="../media/image50.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51.emf"/><Relationship Id="rId5" Type="http://schemas.openxmlformats.org/officeDocument/2006/relationships/oleObject" Target="../embeddings/oleObject14.bin"/><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oleObject" Target="../embeddings/oleObject15.bin"/><Relationship Id="rId7"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56.emf"/><Relationship Id="rId5" Type="http://schemas.openxmlformats.org/officeDocument/2006/relationships/oleObject" Target="../embeddings/oleObject16.bin"/><Relationship Id="rId10" Type="http://schemas.openxmlformats.org/officeDocument/2006/relationships/image" Target="../media/image58.emf"/><Relationship Id="rId4" Type="http://schemas.openxmlformats.org/officeDocument/2006/relationships/image" Target="../media/image55.emf"/><Relationship Id="rId9" Type="http://schemas.openxmlformats.org/officeDocument/2006/relationships/oleObject" Target="../embeddings/oleObject18.bin"/></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59.png"/><Relationship Id="rId5" Type="http://schemas.openxmlformats.org/officeDocument/2006/relationships/image" Target="../media/image62.png"/><Relationship Id="rId4" Type="http://schemas.openxmlformats.org/officeDocument/2006/relationships/image" Target="../media/image66.emf"/></Relationships>
</file>

<file path=ppt/slides/_rels/slide2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69.png"/><Relationship Id="rId5" Type="http://schemas.openxmlformats.org/officeDocument/2006/relationships/image" Target="../media/image62.png"/><Relationship Id="rId4" Type="http://schemas.openxmlformats.org/officeDocument/2006/relationships/image" Target="../media/image68.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1.bin"/><Relationship Id="rId7"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71.emf"/><Relationship Id="rId5" Type="http://schemas.openxmlformats.org/officeDocument/2006/relationships/oleObject" Target="../embeddings/oleObject22.bin"/><Relationship Id="rId4" Type="http://schemas.openxmlformats.org/officeDocument/2006/relationships/image" Target="../media/image70.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73.emf"/><Relationship Id="rId5" Type="http://schemas.openxmlformats.org/officeDocument/2006/relationships/oleObject" Target="../embeddings/oleObject25.bin"/><Relationship Id="rId4" Type="http://schemas.openxmlformats.org/officeDocument/2006/relationships/image" Target="../media/image72.emf"/></Relationships>
</file>

<file path=ppt/slides/_rels/slide3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76.emf"/><Relationship Id="rId4" Type="http://schemas.openxmlformats.org/officeDocument/2006/relationships/oleObject" Target="../embeddings/oleObject26.bin"/></Relationships>
</file>

<file path=ppt/slides/_rels/slide3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79.emf"/><Relationship Id="rId5" Type="http://schemas.openxmlformats.org/officeDocument/2006/relationships/oleObject" Target="../embeddings/oleObject28.bin"/><Relationship Id="rId4" Type="http://schemas.openxmlformats.org/officeDocument/2006/relationships/image" Target="../media/image78.emf"/></Relationships>
</file>

<file path=ppt/slides/_rels/slide38.x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8.wmf"/><Relationship Id="rId13" Type="http://schemas.openxmlformats.org/officeDocument/2006/relationships/image" Target="../media/image13.jpeg"/><Relationship Id="rId18" Type="http://schemas.openxmlformats.org/officeDocument/2006/relationships/oleObject" Target="../embeddings/oleObject2.bin"/><Relationship Id="rId3" Type="http://schemas.openxmlformats.org/officeDocument/2006/relationships/notesSlide" Target="../notesSlides/notesSlide2.xml"/><Relationship Id="rId21" Type="http://schemas.openxmlformats.org/officeDocument/2006/relationships/image" Target="../media/image5.emf"/><Relationship Id="rId7" Type="http://schemas.openxmlformats.org/officeDocument/2006/relationships/image" Target="../media/image7.wmf"/><Relationship Id="rId12" Type="http://schemas.openxmlformats.org/officeDocument/2006/relationships/image" Target="../media/image12.png"/><Relationship Id="rId17" Type="http://schemas.openxmlformats.org/officeDocument/2006/relationships/image" Target="../media/image16.jpeg"/><Relationship Id="rId2" Type="http://schemas.openxmlformats.org/officeDocument/2006/relationships/slideLayout" Target="../slideLayouts/slideLayout2.xml"/><Relationship Id="rId16" Type="http://schemas.openxmlformats.org/officeDocument/2006/relationships/image" Target="../media/image15.jpeg"/><Relationship Id="rId20" Type="http://schemas.openxmlformats.org/officeDocument/2006/relationships/oleObject" Target="../embeddings/oleObject3.bin"/><Relationship Id="rId1" Type="http://schemas.openxmlformats.org/officeDocument/2006/relationships/vmlDrawing" Target="../drawings/vmlDrawing1.vml"/><Relationship Id="rId6" Type="http://schemas.openxmlformats.org/officeDocument/2006/relationships/image" Target="../media/image6.wmf"/><Relationship Id="rId11" Type="http://schemas.openxmlformats.org/officeDocument/2006/relationships/image" Target="../media/image11.png"/><Relationship Id="rId5" Type="http://schemas.openxmlformats.org/officeDocument/2006/relationships/image" Target="../media/image3.png"/><Relationship Id="rId15" Type="http://schemas.openxmlformats.org/officeDocument/2006/relationships/hyperlink" Target="http://www.circuitcity.com/detail.jsp?c=1&amp;b=g&amp;catoid=-8024&amp;qp=0&amp;bookmark=bookmark_3&amp;oid=70600" TargetMode="External"/><Relationship Id="rId10" Type="http://schemas.openxmlformats.org/officeDocument/2006/relationships/image" Target="../media/image10.wmf"/><Relationship Id="rId19" Type="http://schemas.openxmlformats.org/officeDocument/2006/relationships/image" Target="../media/image4.emf"/><Relationship Id="rId4" Type="http://schemas.openxmlformats.org/officeDocument/2006/relationships/oleObject" Target="../embeddings/oleObject1.bin"/><Relationship Id="rId9" Type="http://schemas.openxmlformats.org/officeDocument/2006/relationships/image" Target="../media/image9.jpeg"/><Relationship Id="rId14" Type="http://schemas.openxmlformats.org/officeDocument/2006/relationships/image" Target="../media/image14.jpeg"/><Relationship Id="rId22" Type="http://schemas.openxmlformats.org/officeDocument/2006/relationships/image" Target="../media/image17.jpeg"/></Relationships>
</file>

<file path=ppt/slides/_rels/slide4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83.emf"/><Relationship Id="rId4" Type="http://schemas.openxmlformats.org/officeDocument/2006/relationships/oleObject" Target="../embeddings/oleObject29.bin"/></Relationships>
</file>

<file path=ppt/slides/_rels/slide4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4.xml"/><Relationship Id="rId7" Type="http://schemas.openxmlformats.org/officeDocument/2006/relationships/image" Target="../media/image87.wmf"/><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93.wmf"/><Relationship Id="rId3" Type="http://schemas.openxmlformats.org/officeDocument/2006/relationships/oleObject" Target="../embeddings/oleObject30.bin"/><Relationship Id="rId7" Type="http://schemas.openxmlformats.org/officeDocument/2006/relationships/oleObject" Target="../embeddings/oleObject32.bin"/><Relationship Id="rId12" Type="http://schemas.openxmlformats.org/officeDocument/2006/relationships/image" Target="../media/image95.w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92.wmf"/><Relationship Id="rId11" Type="http://schemas.openxmlformats.org/officeDocument/2006/relationships/oleObject" Target="../embeddings/oleObject34.bin"/><Relationship Id="rId5" Type="http://schemas.openxmlformats.org/officeDocument/2006/relationships/oleObject" Target="../embeddings/oleObject31.bin"/><Relationship Id="rId10" Type="http://schemas.openxmlformats.org/officeDocument/2006/relationships/image" Target="../media/image94.wmf"/><Relationship Id="rId4" Type="http://schemas.openxmlformats.org/officeDocument/2006/relationships/image" Target="../media/image91.wmf"/><Relationship Id="rId9" Type="http://schemas.openxmlformats.org/officeDocument/2006/relationships/oleObject" Target="../embeddings/oleObject33.bin"/></Relationships>
</file>

<file path=ppt/slides/_rels/slide5.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92.wmf"/><Relationship Id="rId13" Type="http://schemas.openxmlformats.org/officeDocument/2006/relationships/oleObject" Target="../embeddings/oleObject40.bin"/><Relationship Id="rId3" Type="http://schemas.openxmlformats.org/officeDocument/2006/relationships/oleObject" Target="../embeddings/oleObject35.bin"/><Relationship Id="rId7" Type="http://schemas.openxmlformats.org/officeDocument/2006/relationships/oleObject" Target="../embeddings/oleObject37.bin"/><Relationship Id="rId12" Type="http://schemas.openxmlformats.org/officeDocument/2006/relationships/image" Target="../media/image99.w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97.wmf"/><Relationship Id="rId11" Type="http://schemas.openxmlformats.org/officeDocument/2006/relationships/oleObject" Target="../embeddings/oleObject39.bin"/><Relationship Id="rId5" Type="http://schemas.openxmlformats.org/officeDocument/2006/relationships/oleObject" Target="../embeddings/oleObject36.bin"/><Relationship Id="rId10" Type="http://schemas.openxmlformats.org/officeDocument/2006/relationships/image" Target="../media/image98.wmf"/><Relationship Id="rId4" Type="http://schemas.openxmlformats.org/officeDocument/2006/relationships/image" Target="../media/image96.wmf"/><Relationship Id="rId9" Type="http://schemas.openxmlformats.org/officeDocument/2006/relationships/oleObject" Target="../embeddings/oleObject38.bin"/><Relationship Id="rId14" Type="http://schemas.openxmlformats.org/officeDocument/2006/relationships/image" Target="../media/image100.wmf"/></Relationships>
</file>

<file path=ppt/slides/_rels/slide51.xml.rels><?xml version="1.0" encoding="UTF-8" standalone="yes"?>
<Relationships xmlns="http://schemas.openxmlformats.org/package/2006/relationships"><Relationship Id="rId8" Type="http://schemas.openxmlformats.org/officeDocument/2006/relationships/image" Target="../media/image102.wmf"/><Relationship Id="rId13" Type="http://schemas.openxmlformats.org/officeDocument/2006/relationships/oleObject" Target="../embeddings/oleObject46.bin"/><Relationship Id="rId3" Type="http://schemas.openxmlformats.org/officeDocument/2006/relationships/oleObject" Target="../embeddings/oleObject41.bin"/><Relationship Id="rId7" Type="http://schemas.openxmlformats.org/officeDocument/2006/relationships/oleObject" Target="../embeddings/oleObject43.bin"/><Relationship Id="rId12" Type="http://schemas.openxmlformats.org/officeDocument/2006/relationships/image" Target="../media/image104.wmf"/><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101.wmf"/><Relationship Id="rId11" Type="http://schemas.openxmlformats.org/officeDocument/2006/relationships/oleObject" Target="../embeddings/oleObject45.bin"/><Relationship Id="rId5" Type="http://schemas.openxmlformats.org/officeDocument/2006/relationships/oleObject" Target="../embeddings/oleObject42.bin"/><Relationship Id="rId15" Type="http://schemas.openxmlformats.org/officeDocument/2006/relationships/image" Target="../media/image89.png"/><Relationship Id="rId10" Type="http://schemas.openxmlformats.org/officeDocument/2006/relationships/image" Target="../media/image103.wmf"/><Relationship Id="rId4" Type="http://schemas.openxmlformats.org/officeDocument/2006/relationships/image" Target="../media/image92.wmf"/><Relationship Id="rId9" Type="http://schemas.openxmlformats.org/officeDocument/2006/relationships/oleObject" Target="../embeddings/oleObject44.bin"/><Relationship Id="rId14" Type="http://schemas.openxmlformats.org/officeDocument/2006/relationships/image" Target="../media/image105.wmf"/></Relationships>
</file>

<file path=ppt/slides/_rels/slide52.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image" Target="../media/image106.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image" Target="../media/image110.png"/><Relationship Id="rId4" Type="http://schemas.openxmlformats.org/officeDocument/2006/relationships/image" Target="../media/image109.emf"/></Relationships>
</file>

<file path=ppt/slides/_rels/slide57.xml.rels><?xml version="1.0" encoding="UTF-8" standalone="yes"?>
<Relationships xmlns="http://schemas.openxmlformats.org/package/2006/relationships"><Relationship Id="rId8" Type="http://schemas.openxmlformats.org/officeDocument/2006/relationships/image" Target="../media/image113.emf"/><Relationship Id="rId3" Type="http://schemas.openxmlformats.org/officeDocument/2006/relationships/oleObject" Target="../embeddings/oleObject48.bin"/><Relationship Id="rId7"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112.emf"/><Relationship Id="rId5" Type="http://schemas.openxmlformats.org/officeDocument/2006/relationships/oleObject" Target="../embeddings/oleObject49.bin"/><Relationship Id="rId10" Type="http://schemas.openxmlformats.org/officeDocument/2006/relationships/image" Target="../media/image114.emf"/><Relationship Id="rId4" Type="http://schemas.openxmlformats.org/officeDocument/2006/relationships/image" Target="../media/image111.emf"/><Relationship Id="rId9" Type="http://schemas.openxmlformats.org/officeDocument/2006/relationships/oleObject" Target="../embeddings/oleObject51.bin"/></Relationships>
</file>

<file path=ppt/slides/_rels/slide58.xml.rels><?xml version="1.0" encoding="UTF-8" standalone="yes"?>
<Relationships xmlns="http://schemas.openxmlformats.org/package/2006/relationships"><Relationship Id="rId8" Type="http://schemas.openxmlformats.org/officeDocument/2006/relationships/image" Target="../media/image117.emf"/><Relationship Id="rId3" Type="http://schemas.openxmlformats.org/officeDocument/2006/relationships/oleObject" Target="../embeddings/oleObject52.bin"/><Relationship Id="rId7" Type="http://schemas.openxmlformats.org/officeDocument/2006/relationships/oleObject" Target="../embeddings/oleObject54.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116.wmf"/><Relationship Id="rId11" Type="http://schemas.openxmlformats.org/officeDocument/2006/relationships/image" Target="../media/image118.emf"/><Relationship Id="rId5" Type="http://schemas.openxmlformats.org/officeDocument/2006/relationships/oleObject" Target="../embeddings/oleObject53.bin"/><Relationship Id="rId10" Type="http://schemas.openxmlformats.org/officeDocument/2006/relationships/oleObject" Target="../embeddings/oleObject55.bin"/><Relationship Id="rId4" Type="http://schemas.openxmlformats.org/officeDocument/2006/relationships/image" Target="../media/image115.emf"/><Relationship Id="rId9" Type="http://schemas.openxmlformats.org/officeDocument/2006/relationships/image" Target="../media/image119.png"/></Relationships>
</file>

<file path=ppt/slides/_rels/slide59.xml.rels><?xml version="1.0" encoding="UTF-8" standalone="yes"?>
<Relationships xmlns="http://schemas.openxmlformats.org/package/2006/relationships"><Relationship Id="rId8" Type="http://schemas.openxmlformats.org/officeDocument/2006/relationships/image" Target="../media/image122.wmf"/><Relationship Id="rId3" Type="http://schemas.openxmlformats.org/officeDocument/2006/relationships/oleObject" Target="../embeddings/oleObject56.bin"/><Relationship Id="rId7" Type="http://schemas.openxmlformats.org/officeDocument/2006/relationships/oleObject" Target="../embeddings/oleObject58.bin"/><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121.wmf"/><Relationship Id="rId5" Type="http://schemas.openxmlformats.org/officeDocument/2006/relationships/oleObject" Target="../embeddings/oleObject57.bin"/><Relationship Id="rId4" Type="http://schemas.openxmlformats.org/officeDocument/2006/relationships/image" Target="../media/image120.emf"/></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4.emf"/><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oleObject" Target="../embeddings/oleObject60.bin"/><Relationship Id="rId5" Type="http://schemas.openxmlformats.org/officeDocument/2006/relationships/image" Target="../media/image123.emf"/><Relationship Id="rId4" Type="http://schemas.openxmlformats.org/officeDocument/2006/relationships/oleObject" Target="../embeddings/oleObject59.bin"/></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127.emf"/><Relationship Id="rId5" Type="http://schemas.openxmlformats.org/officeDocument/2006/relationships/oleObject" Target="../embeddings/oleObject62.bin"/><Relationship Id="rId4" Type="http://schemas.openxmlformats.org/officeDocument/2006/relationships/image" Target="../media/image126.emf"/></Relationships>
</file>

<file path=ppt/slides/_rels/slide6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oleObject" Target="../embeddings/oleObject63.bin"/><Relationship Id="rId3" Type="http://schemas.openxmlformats.org/officeDocument/2006/relationships/diagramData" Target="../diagrams/data6.xml"/><Relationship Id="rId7" Type="http://schemas.microsoft.com/office/2007/relationships/diagramDrawing" Target="../diagrams/drawing6.xml"/><Relationship Id="rId12" Type="http://schemas.openxmlformats.org/officeDocument/2006/relationships/image" Target="../media/image131.png"/><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diagramColors" Target="../diagrams/colors6.xml"/><Relationship Id="rId11" Type="http://schemas.openxmlformats.org/officeDocument/2006/relationships/image" Target="../media/image133.emf"/><Relationship Id="rId5" Type="http://schemas.openxmlformats.org/officeDocument/2006/relationships/diagramQuickStyle" Target="../diagrams/quickStyle6.xml"/><Relationship Id="rId10" Type="http://schemas.openxmlformats.org/officeDocument/2006/relationships/oleObject" Target="../embeddings/oleObject64.bin"/><Relationship Id="rId4" Type="http://schemas.openxmlformats.org/officeDocument/2006/relationships/diagramLayout" Target="../diagrams/layout6.xml"/><Relationship Id="rId9" Type="http://schemas.openxmlformats.org/officeDocument/2006/relationships/image" Target="../media/image132.emf"/></Relationships>
</file>

<file path=ppt/slides/_rels/slide66.xml.rels><?xml version="1.0" encoding="UTF-8" standalone="yes"?>
<Relationships xmlns="http://schemas.openxmlformats.org/package/2006/relationships"><Relationship Id="rId8" Type="http://schemas.openxmlformats.org/officeDocument/2006/relationships/oleObject" Target="../embeddings/oleObject67.bin"/><Relationship Id="rId3" Type="http://schemas.openxmlformats.org/officeDocument/2006/relationships/image" Target="../media/image131.png"/><Relationship Id="rId7" Type="http://schemas.openxmlformats.org/officeDocument/2006/relationships/image" Target="../media/image135.emf"/><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oleObject" Target="../embeddings/oleObject66.bin"/><Relationship Id="rId11" Type="http://schemas.openxmlformats.org/officeDocument/2006/relationships/image" Target="../media/image137.emf"/><Relationship Id="rId5" Type="http://schemas.openxmlformats.org/officeDocument/2006/relationships/image" Target="../media/image134.emf"/><Relationship Id="rId10" Type="http://schemas.openxmlformats.org/officeDocument/2006/relationships/oleObject" Target="../embeddings/oleObject68.bin"/><Relationship Id="rId4" Type="http://schemas.openxmlformats.org/officeDocument/2006/relationships/oleObject" Target="../embeddings/oleObject65.bin"/><Relationship Id="rId9" Type="http://schemas.openxmlformats.org/officeDocument/2006/relationships/image" Target="../media/image136.emf"/></Relationships>
</file>

<file path=ppt/slides/_rels/slide67.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39.emf"/><Relationship Id="rId2" Type="http://schemas.openxmlformats.org/officeDocument/2006/relationships/slideLayout" Target="../slideLayouts/slideLayout2.xml"/><Relationship Id="rId1" Type="http://schemas.openxmlformats.org/officeDocument/2006/relationships/vmlDrawing" Target="../drawings/vmlDrawing26.vml"/><Relationship Id="rId6" Type="http://schemas.openxmlformats.org/officeDocument/2006/relationships/oleObject" Target="../embeddings/oleObject70.bin"/><Relationship Id="rId5" Type="http://schemas.openxmlformats.org/officeDocument/2006/relationships/image" Target="../media/image138.emf"/><Relationship Id="rId4" Type="http://schemas.openxmlformats.org/officeDocument/2006/relationships/oleObject" Target="../embeddings/oleObject69.bin"/></Relationships>
</file>

<file path=ppt/slides/_rels/slide68.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65.png"/><Relationship Id="rId7" Type="http://schemas.openxmlformats.org/officeDocument/2006/relationships/diagramColors" Target="../diagrams/colors7.xml"/><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6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slideLayout" Target="../slideLayouts/slideLayout2.xml"/><Relationship Id="rId1" Type="http://schemas.openxmlformats.org/officeDocument/2006/relationships/vmlDrawing" Target="../drawings/vmlDrawing27.vml"/><Relationship Id="rId5" Type="http://schemas.openxmlformats.org/officeDocument/2006/relationships/image" Target="../media/image143.emf"/><Relationship Id="rId4" Type="http://schemas.openxmlformats.org/officeDocument/2006/relationships/oleObject" Target="../embeddings/oleObject71.bin"/></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2.xml"/><Relationship Id="rId1" Type="http://schemas.openxmlformats.org/officeDocument/2006/relationships/vmlDrawing" Target="../drawings/vmlDrawing28.vml"/><Relationship Id="rId4" Type="http://schemas.openxmlformats.org/officeDocument/2006/relationships/image" Target="../media/image145.emf"/></Relationships>
</file>

<file path=ppt/slides/_rels/slide73.xml.rels><?xml version="1.0" encoding="UTF-8" standalone="yes"?>
<Relationships xmlns="http://schemas.openxmlformats.org/package/2006/relationships"><Relationship Id="rId8" Type="http://schemas.openxmlformats.org/officeDocument/2006/relationships/image" Target="../media/image148.wmf"/><Relationship Id="rId3" Type="http://schemas.openxmlformats.org/officeDocument/2006/relationships/oleObject" Target="../embeddings/oleObject73.bin"/><Relationship Id="rId7" Type="http://schemas.openxmlformats.org/officeDocument/2006/relationships/oleObject" Target="../embeddings/oleObject75.bin"/><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image" Target="../media/image147.emf"/><Relationship Id="rId5" Type="http://schemas.openxmlformats.org/officeDocument/2006/relationships/oleObject" Target="../embeddings/oleObject74.bin"/><Relationship Id="rId10" Type="http://schemas.openxmlformats.org/officeDocument/2006/relationships/image" Target="../media/image149.emf"/><Relationship Id="rId4" Type="http://schemas.openxmlformats.org/officeDocument/2006/relationships/image" Target="../media/image146.wmf"/><Relationship Id="rId9" Type="http://schemas.openxmlformats.org/officeDocument/2006/relationships/oleObject" Target="../embeddings/oleObject76.bin"/></Relationships>
</file>

<file path=ppt/slides/_rels/slide74.xml.rels><?xml version="1.0" encoding="UTF-8" standalone="yes"?>
<Relationships xmlns="http://schemas.openxmlformats.org/package/2006/relationships"><Relationship Id="rId8" Type="http://schemas.openxmlformats.org/officeDocument/2006/relationships/image" Target="../media/image152.wmf"/><Relationship Id="rId3" Type="http://schemas.openxmlformats.org/officeDocument/2006/relationships/oleObject" Target="../embeddings/oleObject77.bin"/><Relationship Id="rId7" Type="http://schemas.openxmlformats.org/officeDocument/2006/relationships/oleObject" Target="../embeddings/oleObject79.bin"/><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media/image151.wmf"/><Relationship Id="rId5" Type="http://schemas.openxmlformats.org/officeDocument/2006/relationships/oleObject" Target="../embeddings/oleObject78.bin"/><Relationship Id="rId4" Type="http://schemas.openxmlformats.org/officeDocument/2006/relationships/image" Target="../media/image150.wmf"/></Relationships>
</file>

<file path=ppt/slides/_rels/slide7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 Id="rId5" Type="http://schemas.openxmlformats.org/officeDocument/2006/relationships/image" Target="../media/image158.png"/><Relationship Id="rId4" Type="http://schemas.openxmlformats.org/officeDocument/2006/relationships/image" Target="../media/image157.png"/></Relationships>
</file>

<file path=ppt/slides/_rels/slide7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 Id="rId5" Type="http://schemas.openxmlformats.org/officeDocument/2006/relationships/image" Target="../media/image164.png"/><Relationship Id="rId4" Type="http://schemas.openxmlformats.org/officeDocument/2006/relationships/image" Target="../media/image163.png"/></Relationships>
</file>

<file path=ppt/slides/_rels/slide79.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jpeg"/></Relationships>
</file>

<file path=ppt/slides/_rels/slide80.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82.xml.rels><?xml version="1.0" encoding="UTF-8" standalone="yes"?>
<Relationships xmlns="http://schemas.openxmlformats.org/package/2006/relationships"><Relationship Id="rId8" Type="http://schemas.openxmlformats.org/officeDocument/2006/relationships/image" Target="../media/image172.emf"/><Relationship Id="rId3" Type="http://schemas.openxmlformats.org/officeDocument/2006/relationships/image" Target="../media/image173.png"/><Relationship Id="rId7" Type="http://schemas.openxmlformats.org/officeDocument/2006/relationships/oleObject" Target="../embeddings/oleObject81.bin"/><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171.emf"/><Relationship Id="rId5" Type="http://schemas.openxmlformats.org/officeDocument/2006/relationships/oleObject" Target="../embeddings/oleObject80.bin"/><Relationship Id="rId4" Type="http://schemas.openxmlformats.org/officeDocument/2006/relationships/image" Target="../media/image174.png"/></Relationships>
</file>

<file path=ppt/slides/_rels/slide83.xml.rels><?xml version="1.0" encoding="UTF-8" standalone="yes"?>
<Relationships xmlns="http://schemas.openxmlformats.org/package/2006/relationships"><Relationship Id="rId8" Type="http://schemas.openxmlformats.org/officeDocument/2006/relationships/image" Target="../media/image177.emf"/><Relationship Id="rId3" Type="http://schemas.openxmlformats.org/officeDocument/2006/relationships/oleObject" Target="../embeddings/oleObject82.bin"/><Relationship Id="rId7" Type="http://schemas.openxmlformats.org/officeDocument/2006/relationships/oleObject" Target="../embeddings/oleObject84.bin"/><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image" Target="../media/image176.emf"/><Relationship Id="rId5" Type="http://schemas.openxmlformats.org/officeDocument/2006/relationships/oleObject" Target="../embeddings/oleObject83.bin"/><Relationship Id="rId10" Type="http://schemas.openxmlformats.org/officeDocument/2006/relationships/image" Target="../media/image178.emf"/><Relationship Id="rId4" Type="http://schemas.openxmlformats.org/officeDocument/2006/relationships/image" Target="../media/image175.emf"/><Relationship Id="rId9" Type="http://schemas.openxmlformats.org/officeDocument/2006/relationships/oleObject" Target="../embeddings/oleObject85.bin"/></Relationships>
</file>

<file path=ppt/slides/_rels/slide84.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oleObject" Target="../embeddings/oleObject88.bin"/><Relationship Id="rId3" Type="http://schemas.openxmlformats.org/officeDocument/2006/relationships/image" Target="../media/image183.emf"/><Relationship Id="rId7" Type="http://schemas.openxmlformats.org/officeDocument/2006/relationships/image" Target="../media/image181.wmf"/><Relationship Id="rId2" Type="http://schemas.openxmlformats.org/officeDocument/2006/relationships/slideLayout" Target="../slideLayouts/slideLayout2.xml"/><Relationship Id="rId1" Type="http://schemas.openxmlformats.org/officeDocument/2006/relationships/vmlDrawing" Target="../drawings/vmlDrawing33.vml"/><Relationship Id="rId6" Type="http://schemas.openxmlformats.org/officeDocument/2006/relationships/oleObject" Target="../embeddings/oleObject87.bin"/><Relationship Id="rId5" Type="http://schemas.openxmlformats.org/officeDocument/2006/relationships/image" Target="../media/image180.wmf"/><Relationship Id="rId4" Type="http://schemas.openxmlformats.org/officeDocument/2006/relationships/oleObject" Target="../embeddings/oleObject86.bin"/><Relationship Id="rId9" Type="http://schemas.openxmlformats.org/officeDocument/2006/relationships/image" Target="../media/image182.wmf"/></Relationships>
</file>

<file path=ppt/slides/_rels/slide86.xml.rels><?xml version="1.0" encoding="UTF-8" standalone="yes"?>
<Relationships xmlns="http://schemas.openxmlformats.org/package/2006/relationships"><Relationship Id="rId8" Type="http://schemas.openxmlformats.org/officeDocument/2006/relationships/image" Target="../media/image186.wmf"/><Relationship Id="rId13" Type="http://schemas.openxmlformats.org/officeDocument/2006/relationships/oleObject" Target="../embeddings/oleObject94.bin"/><Relationship Id="rId3" Type="http://schemas.openxmlformats.org/officeDocument/2006/relationships/oleObject" Target="../embeddings/oleObject89.bin"/><Relationship Id="rId7" Type="http://schemas.openxmlformats.org/officeDocument/2006/relationships/oleObject" Target="../embeddings/oleObject91.bin"/><Relationship Id="rId12" Type="http://schemas.openxmlformats.org/officeDocument/2006/relationships/image" Target="../media/image188.wmf"/><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image" Target="../media/image185.wmf"/><Relationship Id="rId11" Type="http://schemas.openxmlformats.org/officeDocument/2006/relationships/oleObject" Target="../embeddings/oleObject93.bin"/><Relationship Id="rId5" Type="http://schemas.openxmlformats.org/officeDocument/2006/relationships/oleObject" Target="../embeddings/oleObject90.bin"/><Relationship Id="rId10" Type="http://schemas.openxmlformats.org/officeDocument/2006/relationships/image" Target="../media/image187.wmf"/><Relationship Id="rId4" Type="http://schemas.openxmlformats.org/officeDocument/2006/relationships/image" Target="../media/image184.wmf"/><Relationship Id="rId9" Type="http://schemas.openxmlformats.org/officeDocument/2006/relationships/oleObject" Target="../embeddings/oleObject92.bin"/><Relationship Id="rId14" Type="http://schemas.openxmlformats.org/officeDocument/2006/relationships/image" Target="../media/image189.wmf"/></Relationships>
</file>

<file path=ppt/slides/_rels/slide87.xml.rels><?xml version="1.0" encoding="UTF-8" standalone="yes"?>
<Relationships xmlns="http://schemas.openxmlformats.org/package/2006/relationships"><Relationship Id="rId8" Type="http://schemas.openxmlformats.org/officeDocument/2006/relationships/image" Target="../media/image192.wmf"/><Relationship Id="rId3" Type="http://schemas.openxmlformats.org/officeDocument/2006/relationships/oleObject" Target="../embeddings/oleObject95.bin"/><Relationship Id="rId7" Type="http://schemas.openxmlformats.org/officeDocument/2006/relationships/oleObject" Target="../embeddings/oleObject97.bin"/><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image" Target="../media/image191.wmf"/><Relationship Id="rId5" Type="http://schemas.openxmlformats.org/officeDocument/2006/relationships/oleObject" Target="../embeddings/oleObject96.bin"/><Relationship Id="rId4" Type="http://schemas.openxmlformats.org/officeDocument/2006/relationships/image" Target="../media/image190.emf"/></Relationships>
</file>

<file path=ppt/slides/_rels/slide88.xml.rels><?xml version="1.0" encoding="UTF-8" standalone="yes"?>
<Relationships xmlns="http://schemas.openxmlformats.org/package/2006/relationships"><Relationship Id="rId3" Type="http://schemas.openxmlformats.org/officeDocument/2006/relationships/oleObject" Target="../embeddings/oleObject98.bin"/><Relationship Id="rId2" Type="http://schemas.openxmlformats.org/officeDocument/2006/relationships/slideLayout" Target="../slideLayouts/slideLayout2.xml"/><Relationship Id="rId1" Type="http://schemas.openxmlformats.org/officeDocument/2006/relationships/vmlDrawing" Target="../drawings/vmlDrawing36.vml"/><Relationship Id="rId6" Type="http://schemas.openxmlformats.org/officeDocument/2006/relationships/image" Target="../media/image194.emf"/><Relationship Id="rId5" Type="http://schemas.openxmlformats.org/officeDocument/2006/relationships/oleObject" Target="../embeddings/oleObject99.bin"/><Relationship Id="rId4" Type="http://schemas.openxmlformats.org/officeDocument/2006/relationships/image" Target="../media/image193.wmf"/></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100.bin"/><Relationship Id="rId2" Type="http://schemas.openxmlformats.org/officeDocument/2006/relationships/slideLayout" Target="../slideLayouts/slideLayout2.xml"/><Relationship Id="rId1" Type="http://schemas.openxmlformats.org/officeDocument/2006/relationships/vmlDrawing" Target="../drawings/vmlDrawing37.vml"/><Relationship Id="rId6" Type="http://schemas.openxmlformats.org/officeDocument/2006/relationships/image" Target="../media/image196.emf"/><Relationship Id="rId5" Type="http://schemas.openxmlformats.org/officeDocument/2006/relationships/oleObject" Target="../embeddings/oleObject101.bin"/><Relationship Id="rId4" Type="http://schemas.openxmlformats.org/officeDocument/2006/relationships/image" Target="../media/image195.emf"/></Relationships>
</file>

<file path=ppt/slides/_rels/slide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image" Target="../media/image203.emf"/><Relationship Id="rId3" Type="http://schemas.openxmlformats.org/officeDocument/2006/relationships/oleObject" Target="../embeddings/oleObject102.bin"/><Relationship Id="rId7" Type="http://schemas.openxmlformats.org/officeDocument/2006/relationships/oleObject" Target="../embeddings/oleObject104.bin"/><Relationship Id="rId12" Type="http://schemas.openxmlformats.org/officeDocument/2006/relationships/image" Target="../media/image205.emf"/><Relationship Id="rId2" Type="http://schemas.openxmlformats.org/officeDocument/2006/relationships/slideLayout" Target="../slideLayouts/slideLayout2.xml"/><Relationship Id="rId1" Type="http://schemas.openxmlformats.org/officeDocument/2006/relationships/vmlDrawing" Target="../drawings/vmlDrawing38.vml"/><Relationship Id="rId6" Type="http://schemas.openxmlformats.org/officeDocument/2006/relationships/image" Target="../media/image202.emf"/><Relationship Id="rId11" Type="http://schemas.openxmlformats.org/officeDocument/2006/relationships/oleObject" Target="../embeddings/oleObject106.bin"/><Relationship Id="rId5" Type="http://schemas.openxmlformats.org/officeDocument/2006/relationships/oleObject" Target="../embeddings/oleObject103.bin"/><Relationship Id="rId10" Type="http://schemas.openxmlformats.org/officeDocument/2006/relationships/image" Target="../media/image204.emf"/><Relationship Id="rId4" Type="http://schemas.openxmlformats.org/officeDocument/2006/relationships/image" Target="../media/image201.emf"/><Relationship Id="rId9" Type="http://schemas.openxmlformats.org/officeDocument/2006/relationships/oleObject" Target="../embeddings/oleObject105.bin"/></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107.bin"/><Relationship Id="rId2" Type="http://schemas.openxmlformats.org/officeDocument/2006/relationships/slideLayout" Target="../slideLayouts/slideLayout2.xml"/><Relationship Id="rId1" Type="http://schemas.openxmlformats.org/officeDocument/2006/relationships/vmlDrawing" Target="../drawings/vmlDrawing39.vml"/><Relationship Id="rId4" Type="http://schemas.openxmlformats.org/officeDocument/2006/relationships/image" Target="../media/image206.emf"/></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108.bin"/><Relationship Id="rId2" Type="http://schemas.openxmlformats.org/officeDocument/2006/relationships/slideLayout" Target="../slideLayouts/slideLayout2.xml"/><Relationship Id="rId1" Type="http://schemas.openxmlformats.org/officeDocument/2006/relationships/vmlDrawing" Target="../drawings/vmlDrawing40.vml"/><Relationship Id="rId6" Type="http://schemas.openxmlformats.org/officeDocument/2006/relationships/image" Target="../media/image208.emf"/><Relationship Id="rId5" Type="http://schemas.openxmlformats.org/officeDocument/2006/relationships/oleObject" Target="../embeddings/oleObject109.bin"/><Relationship Id="rId4" Type="http://schemas.openxmlformats.org/officeDocument/2006/relationships/image" Target="../media/image207.emf"/></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110.bin"/><Relationship Id="rId2" Type="http://schemas.openxmlformats.org/officeDocument/2006/relationships/slideLayout" Target="../slideLayouts/slideLayout2.xml"/><Relationship Id="rId1" Type="http://schemas.openxmlformats.org/officeDocument/2006/relationships/vmlDrawing" Target="../drawings/vmlDrawing41.vml"/><Relationship Id="rId4" Type="http://schemas.openxmlformats.org/officeDocument/2006/relationships/image" Target="../media/image209.emf"/></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image" Target="../media/image212.wmf"/><Relationship Id="rId3" Type="http://schemas.openxmlformats.org/officeDocument/2006/relationships/oleObject" Target="../embeddings/oleObject111.bin"/><Relationship Id="rId7" Type="http://schemas.openxmlformats.org/officeDocument/2006/relationships/oleObject" Target="../embeddings/oleObject113.bin"/><Relationship Id="rId2" Type="http://schemas.openxmlformats.org/officeDocument/2006/relationships/slideLayout" Target="../slideLayouts/slideLayout2.xml"/><Relationship Id="rId1" Type="http://schemas.openxmlformats.org/officeDocument/2006/relationships/vmlDrawing" Target="../drawings/vmlDrawing42.vml"/><Relationship Id="rId6" Type="http://schemas.openxmlformats.org/officeDocument/2006/relationships/image" Target="../media/image211.wmf"/><Relationship Id="rId5" Type="http://schemas.openxmlformats.org/officeDocument/2006/relationships/oleObject" Target="../embeddings/oleObject112.bin"/><Relationship Id="rId10" Type="http://schemas.openxmlformats.org/officeDocument/2006/relationships/image" Target="../media/image213.wmf"/><Relationship Id="rId4" Type="http://schemas.openxmlformats.org/officeDocument/2006/relationships/image" Target="../media/image210.emf"/><Relationship Id="rId9" Type="http://schemas.openxmlformats.org/officeDocument/2006/relationships/oleObject" Target="../embeddings/oleObject114.bin"/></Relationships>
</file>

<file path=ppt/slides/_rels/slide99.xml.rels><?xml version="1.0" encoding="UTF-8" standalone="yes"?>
<Relationships xmlns="http://schemas.openxmlformats.org/package/2006/relationships"><Relationship Id="rId3" Type="http://schemas.openxmlformats.org/officeDocument/2006/relationships/oleObject" Target="../embeddings/oleObject115.bin"/><Relationship Id="rId2" Type="http://schemas.openxmlformats.org/officeDocument/2006/relationships/slideLayout" Target="../slideLayouts/slideLayout2.xml"/><Relationship Id="rId1" Type="http://schemas.openxmlformats.org/officeDocument/2006/relationships/vmlDrawing" Target="../drawings/vmlDrawing43.vml"/><Relationship Id="rId6" Type="http://schemas.openxmlformats.org/officeDocument/2006/relationships/image" Target="../media/image215.wmf"/><Relationship Id="rId5" Type="http://schemas.openxmlformats.org/officeDocument/2006/relationships/oleObject" Target="../embeddings/oleObject116.bin"/><Relationship Id="rId4" Type="http://schemas.openxmlformats.org/officeDocument/2006/relationships/image" Target="../media/image21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0"/>
          <p:cNvSpPr>
            <a:spLocks noGrp="1" noChangeArrowheads="1"/>
          </p:cNvSpPr>
          <p:nvPr>
            <p:ph type="ctrTitle"/>
          </p:nvPr>
        </p:nvSpPr>
        <p:spPr>
          <a:xfrm>
            <a:off x="1042988" y="476250"/>
            <a:ext cx="7772400" cy="2665413"/>
          </a:xfrm>
        </p:spPr>
        <p:txBody>
          <a:bodyPr/>
          <a:lstStyle/>
          <a:p>
            <a:pPr algn="ctr" eaLnBrk="1" hangingPunct="1">
              <a:lnSpc>
                <a:spcPct val="120000"/>
              </a:lnSpc>
              <a:defRPr/>
            </a:pPr>
            <a:r>
              <a:rPr lang="en-US" altLang="ko-KR" dirty="0"/>
              <a:t>Lecture </a:t>
            </a:r>
            <a:r>
              <a:rPr lang="en-US" altLang="ko-KR" dirty="0" smtClean="0"/>
              <a:t>5: </a:t>
            </a:r>
            <a:r>
              <a:rPr lang="en-US" altLang="zh-CN" dirty="0" smtClean="0"/>
              <a:t>Cognitive Radio </a:t>
            </a:r>
            <a:r>
              <a:rPr lang="zh-CN" altLang="en-US" dirty="0" smtClean="0"/>
              <a:t>（认知无线电）</a:t>
            </a:r>
            <a:endParaRPr lang="zh-CN" altLang="en-US" b="1" dirty="0" smtClean="0">
              <a:solidFill>
                <a:srgbClr val="FF0000"/>
              </a:solidFill>
              <a:latin typeface="+mn-lt"/>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认知无线电（</a:t>
            </a:r>
            <a:r>
              <a:rPr lang="en-US" altLang="zh-CN" dirty="0"/>
              <a:t>Cognitive Radio</a:t>
            </a:r>
            <a:r>
              <a:rPr lang="zh-CN" altLang="en-US" dirty="0"/>
              <a:t>，</a:t>
            </a:r>
            <a:r>
              <a:rPr lang="en-US" altLang="zh-CN" dirty="0"/>
              <a:t>CR</a:t>
            </a:r>
            <a:r>
              <a:rPr lang="zh-CN" altLang="en-US" dirty="0"/>
              <a:t>）</a:t>
            </a:r>
          </a:p>
        </p:txBody>
      </p:sp>
      <p:sp>
        <p:nvSpPr>
          <p:cNvPr id="3" name="内容占位符 2"/>
          <p:cNvSpPr>
            <a:spLocks noGrp="1"/>
          </p:cNvSpPr>
          <p:nvPr>
            <p:ph idx="1"/>
          </p:nvPr>
        </p:nvSpPr>
        <p:spPr>
          <a:xfrm>
            <a:off x="467545" y="1124074"/>
            <a:ext cx="8136903" cy="936774"/>
          </a:xfrm>
          <a:gradFill flip="none" rotWithShape="1">
            <a:gsLst>
              <a:gs pos="0">
                <a:srgbClr val="0033CC">
                  <a:shade val="30000"/>
                  <a:satMod val="115000"/>
                </a:srgbClr>
              </a:gs>
              <a:gs pos="50000">
                <a:srgbClr val="0033CC">
                  <a:shade val="67500"/>
                  <a:satMod val="115000"/>
                </a:srgbClr>
              </a:gs>
              <a:gs pos="100000">
                <a:srgbClr val="0033CC">
                  <a:shade val="100000"/>
                  <a:satMod val="115000"/>
                </a:srgbClr>
              </a:gs>
            </a:gsLst>
            <a:path path="circle">
              <a:fillToRect r="100000" b="100000"/>
            </a:path>
            <a:tileRect l="-100000" t="-100000"/>
          </a:gradFill>
          <a:extLst/>
        </p:spPr>
        <p:txBody>
          <a:bodyPr/>
          <a:lstStyle/>
          <a:p>
            <a:pPr marL="0" indent="0">
              <a:buFont typeface="Wingdings" panose="05000000000000000000" pitchFamily="2" charset="2"/>
              <a:buNone/>
              <a:defRPr/>
            </a:pPr>
            <a:r>
              <a:rPr lang="en-US" altLang="zh-CN" dirty="0" smtClean="0">
                <a:solidFill>
                  <a:schemeClr val="bg1"/>
                </a:solidFill>
              </a:rPr>
              <a:t>CR</a:t>
            </a:r>
            <a:r>
              <a:rPr lang="zh-CN" altLang="en-US" dirty="0" smtClean="0">
                <a:solidFill>
                  <a:schemeClr val="bg1"/>
                </a:solidFill>
              </a:rPr>
              <a:t>是可以通过与工作环境的交互</a:t>
            </a:r>
            <a:r>
              <a:rPr lang="zh-CN" altLang="en-US" dirty="0">
                <a:solidFill>
                  <a:schemeClr val="bg1"/>
                </a:solidFill>
              </a:rPr>
              <a:t>，</a:t>
            </a:r>
            <a:r>
              <a:rPr lang="zh-CN" altLang="en-US" dirty="0" smtClean="0">
                <a:solidFill>
                  <a:schemeClr val="bg1"/>
                </a:solidFill>
              </a:rPr>
              <a:t>自主调整参数及其工作模式或工作方式的无线电系统。</a:t>
            </a:r>
            <a:endParaRPr lang="zh-CN" altLang="en-US" dirty="0">
              <a:solidFill>
                <a:schemeClr val="bg1"/>
              </a:solidFill>
            </a:endParaRPr>
          </a:p>
        </p:txBody>
      </p:sp>
      <p:sp>
        <p:nvSpPr>
          <p:cNvPr id="15366"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4E86AAE2-04E2-45F9-81A8-3434CC7D9E70}"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10</a:t>
            </a:fld>
            <a:endParaRPr lang="en-US" altLang="zh-CN" sz="1600" smtClean="0">
              <a:solidFill>
                <a:srgbClr val="3333CC"/>
              </a:solidFill>
              <a:latin typeface="Times New Roman" panose="02020603050405020304" pitchFamily="18" charset="0"/>
              <a:ea typeface="宋体" panose="02010600030101010101" pitchFamily="2" charset="-122"/>
            </a:endParaRPr>
          </a:p>
        </p:txBody>
      </p:sp>
      <p:graphicFrame>
        <p:nvGraphicFramePr>
          <p:cNvPr id="7" name="图示 6"/>
          <p:cNvGraphicFramePr/>
          <p:nvPr/>
        </p:nvGraphicFramePr>
        <p:xfrm>
          <a:off x="395536" y="2420888"/>
          <a:ext cx="4968552" cy="25922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图片 7"/>
          <p:cNvPicPr>
            <a:picLocks noChangeAspect="1"/>
          </p:cNvPicPr>
          <p:nvPr/>
        </p:nvPicPr>
        <p:blipFill>
          <a:blip r:embed="rId7"/>
          <a:stretch>
            <a:fillRect/>
          </a:stretch>
        </p:blipFill>
        <p:spPr>
          <a:xfrm>
            <a:off x="5580063" y="2686050"/>
            <a:ext cx="3390900" cy="2327275"/>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性能分析：基于排队论的性能分析</a:t>
            </a:r>
          </a:p>
        </p:txBody>
      </p:sp>
      <p:sp>
        <p:nvSpPr>
          <p:cNvPr id="3" name="内容占位符 2"/>
          <p:cNvSpPr>
            <a:spLocks noGrp="1"/>
          </p:cNvSpPr>
          <p:nvPr>
            <p:ph idx="1"/>
          </p:nvPr>
        </p:nvSpPr>
        <p:spPr>
          <a:xfrm>
            <a:off x="539750" y="908050"/>
            <a:ext cx="8064500" cy="433388"/>
          </a:xfrm>
        </p:spPr>
        <p:txBody>
          <a:bodyPr/>
          <a:lstStyle/>
          <a:p>
            <a:pPr marL="0" indent="0" algn="ctr">
              <a:buFont typeface="Wingdings" panose="05000000000000000000" pitchFamily="2" charset="2"/>
              <a:buNone/>
              <a:defRPr/>
            </a:pPr>
            <a:r>
              <a:rPr lang="zh-CN" altLang="en-US" dirty="0" smtClean="0"/>
              <a:t>传输时延分析</a:t>
            </a:r>
            <a:endParaRPr lang="zh-CN" altLang="en-US" dirty="0"/>
          </a:p>
        </p:txBody>
      </p:sp>
      <p:sp>
        <p:nvSpPr>
          <p:cNvPr id="129028"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CA18CC3A-A61B-494A-9FFD-7C45AE3ACCE8}"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100</a:t>
            </a:fld>
            <a:endParaRPr lang="en-US" altLang="zh-CN" sz="1600" smtClean="0">
              <a:solidFill>
                <a:srgbClr val="3333CC"/>
              </a:solidFill>
              <a:latin typeface="Times New Roman" panose="02020603050405020304" pitchFamily="18" charset="0"/>
              <a:ea typeface="宋体" panose="02010600030101010101" pitchFamily="2" charset="-122"/>
            </a:endParaRPr>
          </a:p>
        </p:txBody>
      </p:sp>
      <p:sp>
        <p:nvSpPr>
          <p:cNvPr id="7" name="Freeform 37"/>
          <p:cNvSpPr>
            <a:spLocks/>
          </p:cNvSpPr>
          <p:nvPr/>
        </p:nvSpPr>
        <p:spPr bwMode="auto">
          <a:xfrm rot="10800000">
            <a:off x="395288" y="2638425"/>
            <a:ext cx="8353425" cy="2303463"/>
          </a:xfrm>
          <a:custGeom>
            <a:avLst/>
            <a:gdLst>
              <a:gd name="T0" fmla="*/ 2147483647 w 5760"/>
              <a:gd name="T1" fmla="*/ 0 h 2132"/>
              <a:gd name="T2" fmla="*/ 2147483647 w 5760"/>
              <a:gd name="T3" fmla="*/ 2147483647 h 2132"/>
              <a:gd name="T4" fmla="*/ 2147483647 w 5760"/>
              <a:gd name="T5" fmla="*/ 2147483647 h 2132"/>
              <a:gd name="T6" fmla="*/ 0 w 5760"/>
              <a:gd name="T7" fmla="*/ 2147483647 h 2132"/>
              <a:gd name="T8" fmla="*/ 0 w 5760"/>
              <a:gd name="T9" fmla="*/ 2147483647 h 2132"/>
              <a:gd name="T10" fmla="*/ 2147483647 w 5760"/>
              <a:gd name="T11" fmla="*/ 2147483647 h 2132"/>
              <a:gd name="T12" fmla="*/ 2147483647 w 5760"/>
              <a:gd name="T13" fmla="*/ 2147483647 h 2132"/>
              <a:gd name="T14" fmla="*/ 2147483647 w 5760"/>
              <a:gd name="T15" fmla="*/ 2147483647 h 2132"/>
              <a:gd name="T16" fmla="*/ 2147483647 w 5760"/>
              <a:gd name="T17" fmla="*/ 2147483647 h 2132"/>
              <a:gd name="T18" fmla="*/ 2147483647 w 5760"/>
              <a:gd name="T19" fmla="*/ 0 h 213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760"/>
              <a:gd name="T31" fmla="*/ 0 h 2132"/>
              <a:gd name="T32" fmla="*/ 5760 w 5760"/>
              <a:gd name="T33" fmla="*/ 2132 h 213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760" h="2132">
                <a:moveTo>
                  <a:pt x="2880" y="0"/>
                </a:moveTo>
                <a:lnTo>
                  <a:pt x="1837" y="454"/>
                </a:lnTo>
                <a:cubicBezTo>
                  <a:pt x="1837" y="454"/>
                  <a:pt x="2063" y="454"/>
                  <a:pt x="2290" y="454"/>
                </a:cubicBezTo>
                <a:cubicBezTo>
                  <a:pt x="1735" y="1140"/>
                  <a:pt x="0" y="1044"/>
                  <a:pt x="0" y="1044"/>
                </a:cubicBezTo>
                <a:lnTo>
                  <a:pt x="0" y="2132"/>
                </a:lnTo>
                <a:lnTo>
                  <a:pt x="5760" y="2132"/>
                </a:lnTo>
                <a:lnTo>
                  <a:pt x="5760" y="1021"/>
                </a:lnTo>
                <a:cubicBezTo>
                  <a:pt x="5760" y="1021"/>
                  <a:pt x="4283" y="1096"/>
                  <a:pt x="3447" y="454"/>
                </a:cubicBezTo>
                <a:cubicBezTo>
                  <a:pt x="3674" y="454"/>
                  <a:pt x="3901" y="454"/>
                  <a:pt x="3901" y="454"/>
                </a:cubicBezTo>
                <a:lnTo>
                  <a:pt x="2880" y="0"/>
                </a:lnTo>
                <a:close/>
              </a:path>
            </a:pathLst>
          </a:custGeom>
          <a:gradFill rotWithShape="1">
            <a:gsLst>
              <a:gs pos="0">
                <a:srgbClr val="B49FDF"/>
              </a:gs>
              <a:gs pos="100000">
                <a:schemeClr val="bg1">
                  <a:alpha val="5000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lgn="ctr" eaLnBrk="1" hangingPunct="1">
              <a:spcBef>
                <a:spcPct val="20000"/>
              </a:spcBef>
              <a:buClr>
                <a:schemeClr val="folHlink"/>
              </a:buClr>
              <a:buSzPct val="60000"/>
              <a:buFont typeface="Wingdings" pitchFamily="2" charset="2"/>
              <a:buNone/>
              <a:defRPr/>
            </a:pPr>
            <a:r>
              <a:rPr lang="en-US" altLang="zh-CN" sz="2400" b="1">
                <a:effectLst>
                  <a:outerShdw blurRad="38100" dist="38100" dir="2700000" algn="tl">
                    <a:srgbClr val="FFFFFF"/>
                  </a:outerShdw>
                </a:effectLst>
                <a:ea typeface="黑体" pitchFamily="2" charset="-122"/>
              </a:rPr>
              <a:t>                                           </a:t>
            </a:r>
          </a:p>
          <a:p>
            <a:pPr algn="ctr" eaLnBrk="1" hangingPunct="1">
              <a:spcBef>
                <a:spcPct val="20000"/>
              </a:spcBef>
              <a:buClr>
                <a:schemeClr val="folHlink"/>
              </a:buClr>
              <a:buSzPct val="60000"/>
              <a:buFont typeface="Wingdings" pitchFamily="2" charset="2"/>
              <a:buNone/>
              <a:defRPr/>
            </a:pPr>
            <a:endParaRPr lang="en-US" altLang="zh-CN" sz="2400" b="1" i="1">
              <a:effectLst>
                <a:outerShdw blurRad="38100" dist="38100" dir="2700000" algn="tl">
                  <a:srgbClr val="FFFFFF"/>
                </a:outerShdw>
              </a:effectLst>
              <a:ea typeface="黑体" pitchFamily="2" charset="-122"/>
            </a:endParaRPr>
          </a:p>
        </p:txBody>
      </p:sp>
      <p:sp>
        <p:nvSpPr>
          <p:cNvPr id="8" name="AutoShape 6"/>
          <p:cNvSpPr>
            <a:spLocks noChangeArrowheads="1"/>
          </p:cNvSpPr>
          <p:nvPr/>
        </p:nvSpPr>
        <p:spPr bwMode="auto">
          <a:xfrm>
            <a:off x="395288" y="1341438"/>
            <a:ext cx="3960812" cy="2160587"/>
          </a:xfrm>
          <a:prstGeom prst="roundRect">
            <a:avLst>
              <a:gd name="adj" fmla="val 2954"/>
            </a:avLst>
          </a:prstGeom>
          <a:solidFill>
            <a:srgbClr val="CCFFFF"/>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400">
              <a:latin typeface="Arial" panose="020B0604020202020204" pitchFamily="34" charset="0"/>
              <a:ea typeface="华文楷体" panose="02010600040101010101" pitchFamily="2" charset="-122"/>
            </a:endParaRPr>
          </a:p>
        </p:txBody>
      </p:sp>
      <p:graphicFrame>
        <p:nvGraphicFramePr>
          <p:cNvPr id="9" name="对象 3"/>
          <p:cNvGraphicFramePr>
            <a:graphicFrameLocks noChangeAspect="1"/>
          </p:cNvGraphicFramePr>
          <p:nvPr/>
        </p:nvGraphicFramePr>
        <p:xfrm>
          <a:off x="2484438" y="5157788"/>
          <a:ext cx="3960812" cy="777875"/>
        </p:xfrm>
        <a:graphic>
          <a:graphicData uri="http://schemas.openxmlformats.org/presentationml/2006/ole">
            <mc:AlternateContent xmlns:mc="http://schemas.openxmlformats.org/markup-compatibility/2006">
              <mc:Choice xmlns:v="urn:schemas-microsoft-com:vml" Requires="v">
                <p:oleObj spid="_x0000_s129231" name="Equation" r:id="rId3" imgW="2005729" imgH="393529" progId="Equation.DSMT4">
                  <p:embed/>
                </p:oleObj>
              </mc:Choice>
              <mc:Fallback>
                <p:oleObj name="Equation" r:id="rId3" imgW="2005729" imgH="393529" progId="Equation.DSMT4">
                  <p:embed/>
                  <p:pic>
                    <p:nvPicPr>
                      <p:cNvPr id="0"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4438" y="5157788"/>
                        <a:ext cx="3960812" cy="7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0" name="Group 8"/>
          <p:cNvGrpSpPr>
            <a:grpSpLocks/>
          </p:cNvGrpSpPr>
          <p:nvPr/>
        </p:nvGrpSpPr>
        <p:grpSpPr bwMode="auto">
          <a:xfrm>
            <a:off x="790575" y="1414463"/>
            <a:ext cx="3205163" cy="431800"/>
            <a:chOff x="489" y="719"/>
            <a:chExt cx="2391" cy="307"/>
          </a:xfrm>
        </p:grpSpPr>
        <p:sp>
          <p:nvSpPr>
            <p:cNvPr id="129049" name="AutoShape 9"/>
            <p:cNvSpPr>
              <a:spLocks noChangeArrowheads="1"/>
            </p:cNvSpPr>
            <p:nvPr/>
          </p:nvSpPr>
          <p:spPr bwMode="auto">
            <a:xfrm>
              <a:off x="489" y="719"/>
              <a:ext cx="2391" cy="307"/>
            </a:xfrm>
            <a:prstGeom prst="roundRect">
              <a:avLst>
                <a:gd name="adj" fmla="val 13028"/>
              </a:avLst>
            </a:prstGeom>
            <a:solidFill>
              <a:schemeClr val="tx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eaLnBrk="1" hangingPunct="1">
                <a:buFont typeface="Wingdings" panose="05000000000000000000" pitchFamily="2" charset="2"/>
                <a:buNone/>
              </a:pPr>
              <a:r>
                <a:rPr lang="zh-CN" altLang="en-US" sz="1800" b="1">
                  <a:solidFill>
                    <a:schemeClr val="bg1"/>
                  </a:solidFill>
                  <a:latin typeface="Arial" panose="020B0604020202020204" pitchFamily="34" charset="0"/>
                  <a:ea typeface="华文楷体" panose="02010600040101010101" pitchFamily="2" charset="-122"/>
                </a:rPr>
                <a:t>情况一</a:t>
              </a:r>
            </a:p>
          </p:txBody>
        </p:sp>
        <p:sp>
          <p:nvSpPr>
            <p:cNvPr id="12" name="AutoShape 10"/>
            <p:cNvSpPr>
              <a:spLocks noChangeArrowheads="1"/>
            </p:cNvSpPr>
            <p:nvPr/>
          </p:nvSpPr>
          <p:spPr bwMode="auto">
            <a:xfrm>
              <a:off x="512" y="742"/>
              <a:ext cx="2341" cy="126"/>
            </a:xfrm>
            <a:prstGeom prst="roundRect">
              <a:avLst>
                <a:gd name="adj" fmla="val 25981"/>
              </a:avLst>
            </a:prstGeom>
            <a:gradFill rotWithShape="1">
              <a:gsLst>
                <a:gs pos="0">
                  <a:schemeClr val="bg1">
                    <a:alpha val="19000"/>
                  </a:schemeClr>
                </a:gs>
                <a:gs pos="100000">
                  <a:schemeClr val="bg1">
                    <a:gamma/>
                    <a:shade val="46275"/>
                    <a:invGamma/>
                    <a:alpha val="0"/>
                  </a:scheme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spcBef>
                  <a:spcPct val="20000"/>
                </a:spcBef>
                <a:buClr>
                  <a:schemeClr val="folHlink"/>
                </a:buClr>
                <a:buSzPct val="60000"/>
                <a:buFont typeface="Wingdings" pitchFamily="2" charset="2"/>
                <a:buNone/>
                <a:defRPr/>
              </a:pPr>
              <a:endParaRPr lang="zh-CN" altLang="en-US"/>
            </a:p>
          </p:txBody>
        </p:sp>
      </p:grpSp>
      <p:sp>
        <p:nvSpPr>
          <p:cNvPr id="13" name="Text Box 17"/>
          <p:cNvSpPr txBox="1">
            <a:spLocks noChangeArrowheads="1"/>
          </p:cNvSpPr>
          <p:nvPr/>
        </p:nvSpPr>
        <p:spPr bwMode="auto">
          <a:xfrm>
            <a:off x="827088" y="2133600"/>
            <a:ext cx="3097212"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spcBef>
                <a:spcPct val="50000"/>
              </a:spcBef>
              <a:buFont typeface="Wingdings" panose="05000000000000000000" pitchFamily="2" charset="2"/>
              <a:buNone/>
            </a:pPr>
            <a:r>
              <a:rPr lang="zh-CN" altLang="en-US" b="1">
                <a:latin typeface="华文楷体" panose="02010600040101010101" pitchFamily="2" charset="-122"/>
                <a:ea typeface="华文楷体" panose="02010600040101010101" pitchFamily="2" charset="-122"/>
              </a:rPr>
              <a:t>当</a:t>
            </a:r>
            <a:r>
              <a:rPr lang="en-US" altLang="zh-CN" b="1">
                <a:latin typeface="华文楷体" panose="02010600040101010101" pitchFamily="2" charset="-122"/>
                <a:ea typeface="华文楷体" panose="02010600040101010101" pitchFamily="2" charset="-122"/>
              </a:rPr>
              <a:t>CR</a:t>
            </a:r>
            <a:r>
              <a:rPr lang="zh-CN" altLang="en-US" b="1">
                <a:latin typeface="华文楷体" panose="02010600040101010101" pitchFamily="2" charset="-122"/>
                <a:ea typeface="华文楷体" panose="02010600040101010101" pitchFamily="2" charset="-122"/>
              </a:rPr>
              <a:t>用户数据包到达时，授权信道上不存在正在传输的其它</a:t>
            </a:r>
            <a:r>
              <a:rPr lang="en-US" altLang="zh-CN" b="1">
                <a:latin typeface="华文楷体" panose="02010600040101010101" pitchFamily="2" charset="-122"/>
                <a:ea typeface="华文楷体" panose="02010600040101010101" pitchFamily="2" charset="-122"/>
              </a:rPr>
              <a:t>CR</a:t>
            </a:r>
            <a:r>
              <a:rPr lang="zh-CN" altLang="en-US" b="1">
                <a:latin typeface="华文楷体" panose="02010600040101010101" pitchFamily="2" charset="-122"/>
                <a:ea typeface="华文楷体" panose="02010600040101010101" pitchFamily="2" charset="-122"/>
              </a:rPr>
              <a:t>用户数据包。</a:t>
            </a:r>
          </a:p>
        </p:txBody>
      </p:sp>
      <p:sp>
        <p:nvSpPr>
          <p:cNvPr id="14" name="AutoShape 18"/>
          <p:cNvSpPr>
            <a:spLocks noChangeArrowheads="1"/>
          </p:cNvSpPr>
          <p:nvPr/>
        </p:nvSpPr>
        <p:spPr bwMode="auto">
          <a:xfrm>
            <a:off x="4787900" y="1341438"/>
            <a:ext cx="3960813" cy="2160587"/>
          </a:xfrm>
          <a:prstGeom prst="roundRect">
            <a:avLst>
              <a:gd name="adj" fmla="val 2954"/>
            </a:avLst>
          </a:prstGeom>
          <a:solidFill>
            <a:srgbClr val="CC99FF"/>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400">
              <a:latin typeface="Arial" panose="020B0604020202020204" pitchFamily="34" charset="0"/>
              <a:ea typeface="华文楷体" panose="02010600040101010101" pitchFamily="2" charset="-122"/>
            </a:endParaRPr>
          </a:p>
        </p:txBody>
      </p:sp>
      <p:grpSp>
        <p:nvGrpSpPr>
          <p:cNvPr id="15" name="Group 19"/>
          <p:cNvGrpSpPr>
            <a:grpSpLocks/>
          </p:cNvGrpSpPr>
          <p:nvPr/>
        </p:nvGrpSpPr>
        <p:grpSpPr bwMode="auto">
          <a:xfrm>
            <a:off x="5183188" y="1414463"/>
            <a:ext cx="3205162" cy="431800"/>
            <a:chOff x="489" y="719"/>
            <a:chExt cx="2391" cy="307"/>
          </a:xfrm>
        </p:grpSpPr>
        <p:sp>
          <p:nvSpPr>
            <p:cNvPr id="129047" name="AutoShape 20"/>
            <p:cNvSpPr>
              <a:spLocks noChangeArrowheads="1"/>
            </p:cNvSpPr>
            <p:nvPr/>
          </p:nvSpPr>
          <p:spPr bwMode="auto">
            <a:xfrm>
              <a:off x="489" y="719"/>
              <a:ext cx="2391" cy="307"/>
            </a:xfrm>
            <a:prstGeom prst="roundRect">
              <a:avLst>
                <a:gd name="adj" fmla="val 13028"/>
              </a:avLst>
            </a:prstGeom>
            <a:solidFill>
              <a:schemeClr val="tx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eaLnBrk="1" hangingPunct="1">
                <a:buFont typeface="Wingdings" panose="05000000000000000000" pitchFamily="2" charset="2"/>
                <a:buNone/>
              </a:pPr>
              <a:r>
                <a:rPr lang="zh-CN" altLang="en-US" sz="1800" b="1">
                  <a:solidFill>
                    <a:schemeClr val="bg1"/>
                  </a:solidFill>
                  <a:latin typeface="Arial" panose="020B0604020202020204" pitchFamily="34" charset="0"/>
                  <a:ea typeface="华文楷体" panose="02010600040101010101" pitchFamily="2" charset="-122"/>
                </a:rPr>
                <a:t>情况二</a:t>
              </a:r>
            </a:p>
          </p:txBody>
        </p:sp>
        <p:sp>
          <p:nvSpPr>
            <p:cNvPr id="17" name="AutoShape 21"/>
            <p:cNvSpPr>
              <a:spLocks noChangeArrowheads="1"/>
            </p:cNvSpPr>
            <p:nvPr/>
          </p:nvSpPr>
          <p:spPr bwMode="auto">
            <a:xfrm>
              <a:off x="512" y="742"/>
              <a:ext cx="2341" cy="126"/>
            </a:xfrm>
            <a:prstGeom prst="roundRect">
              <a:avLst>
                <a:gd name="adj" fmla="val 25981"/>
              </a:avLst>
            </a:prstGeom>
            <a:gradFill rotWithShape="1">
              <a:gsLst>
                <a:gs pos="0">
                  <a:schemeClr val="bg1">
                    <a:alpha val="19000"/>
                  </a:schemeClr>
                </a:gs>
                <a:gs pos="100000">
                  <a:schemeClr val="bg1">
                    <a:gamma/>
                    <a:shade val="46275"/>
                    <a:invGamma/>
                    <a:alpha val="0"/>
                  </a:scheme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spcBef>
                  <a:spcPct val="20000"/>
                </a:spcBef>
                <a:buClr>
                  <a:schemeClr val="folHlink"/>
                </a:buClr>
                <a:buSzPct val="60000"/>
                <a:buFont typeface="Wingdings" pitchFamily="2" charset="2"/>
                <a:buNone/>
                <a:defRPr/>
              </a:pPr>
              <a:endParaRPr lang="zh-CN" altLang="en-US"/>
            </a:p>
          </p:txBody>
        </p:sp>
      </p:grpSp>
      <p:sp>
        <p:nvSpPr>
          <p:cNvPr id="18" name="Text Box 22"/>
          <p:cNvSpPr txBox="1">
            <a:spLocks noChangeArrowheads="1"/>
          </p:cNvSpPr>
          <p:nvPr/>
        </p:nvSpPr>
        <p:spPr bwMode="auto">
          <a:xfrm>
            <a:off x="5219700" y="2133600"/>
            <a:ext cx="3097213"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spcBef>
                <a:spcPct val="50000"/>
              </a:spcBef>
              <a:buFont typeface="Wingdings" panose="05000000000000000000" pitchFamily="2" charset="2"/>
              <a:buNone/>
            </a:pPr>
            <a:r>
              <a:rPr lang="zh-CN" altLang="en-US" b="1">
                <a:latin typeface="华文楷体" panose="02010600040101010101" pitchFamily="2" charset="-122"/>
                <a:ea typeface="华文楷体" panose="02010600040101010101" pitchFamily="2" charset="-122"/>
              </a:rPr>
              <a:t>当</a:t>
            </a:r>
            <a:r>
              <a:rPr lang="en-US" altLang="zh-CN" b="1">
                <a:latin typeface="华文楷体" panose="02010600040101010101" pitchFamily="2" charset="-122"/>
                <a:ea typeface="华文楷体" panose="02010600040101010101" pitchFamily="2" charset="-122"/>
              </a:rPr>
              <a:t>CR</a:t>
            </a:r>
            <a:r>
              <a:rPr lang="zh-CN" altLang="en-US" b="1">
                <a:latin typeface="华文楷体" panose="02010600040101010101" pitchFamily="2" charset="-122"/>
                <a:ea typeface="华文楷体" panose="02010600040101010101" pitchFamily="2" charset="-122"/>
              </a:rPr>
              <a:t>用户数据包到达时，授权信道上存在正在传输的其它</a:t>
            </a:r>
            <a:r>
              <a:rPr lang="en-US" altLang="zh-CN" b="1">
                <a:latin typeface="华文楷体" panose="02010600040101010101" pitchFamily="2" charset="-122"/>
                <a:ea typeface="华文楷体" panose="02010600040101010101" pitchFamily="2" charset="-122"/>
              </a:rPr>
              <a:t>CR</a:t>
            </a:r>
            <a:r>
              <a:rPr lang="zh-CN" altLang="en-US" b="1">
                <a:latin typeface="华文楷体" panose="02010600040101010101" pitchFamily="2" charset="-122"/>
                <a:ea typeface="华文楷体" panose="02010600040101010101" pitchFamily="2" charset="-122"/>
              </a:rPr>
              <a:t>用户数据包。</a:t>
            </a:r>
          </a:p>
        </p:txBody>
      </p:sp>
      <p:sp>
        <p:nvSpPr>
          <p:cNvPr id="19" name="Text Box 23"/>
          <p:cNvSpPr txBox="1">
            <a:spLocks noChangeArrowheads="1"/>
          </p:cNvSpPr>
          <p:nvPr/>
        </p:nvSpPr>
        <p:spPr bwMode="auto">
          <a:xfrm>
            <a:off x="2987675" y="3575050"/>
            <a:ext cx="3168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spcBef>
                <a:spcPct val="50000"/>
              </a:spcBef>
              <a:buFont typeface="Wingdings" panose="05000000000000000000" pitchFamily="2" charset="2"/>
              <a:buNone/>
            </a:pPr>
            <a:r>
              <a:rPr lang="zh-CN" altLang="en-US" b="1">
                <a:latin typeface="Arial" panose="020B0604020202020204" pitchFamily="34" charset="0"/>
                <a:ea typeface="华文楷体" panose="02010600040101010101" pitchFamily="2" charset="-122"/>
              </a:rPr>
              <a:t>综合两种情况的存在概率</a:t>
            </a:r>
          </a:p>
        </p:txBody>
      </p:sp>
      <p:sp>
        <p:nvSpPr>
          <p:cNvPr id="20" name="Rectangle 27"/>
          <p:cNvSpPr>
            <a:spLocks noChangeArrowheads="1"/>
          </p:cNvSpPr>
          <p:nvPr/>
        </p:nvSpPr>
        <p:spPr bwMode="auto">
          <a:xfrm>
            <a:off x="2268538" y="5014913"/>
            <a:ext cx="4464050" cy="1079500"/>
          </a:xfrm>
          <a:prstGeom prst="rect">
            <a:avLst/>
          </a:prstGeom>
          <a:noFill/>
          <a:ln w="19050">
            <a:solidFill>
              <a:srgbClr val="0000FF"/>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400">
              <a:latin typeface="Arial" panose="020B0604020202020204" pitchFamily="34" charset="0"/>
              <a:ea typeface="华文楷体" panose="02010600040101010101" pitchFamily="2" charset="-122"/>
            </a:endParaRPr>
          </a:p>
        </p:txBody>
      </p:sp>
      <p:sp>
        <p:nvSpPr>
          <p:cNvPr id="21" name="AutoShape 6"/>
          <p:cNvSpPr>
            <a:spLocks noChangeArrowheads="1"/>
          </p:cNvSpPr>
          <p:nvPr/>
        </p:nvSpPr>
        <p:spPr bwMode="auto">
          <a:xfrm>
            <a:off x="5653088" y="2406650"/>
            <a:ext cx="2879725" cy="2017713"/>
          </a:xfrm>
          <a:prstGeom prst="cloudCallout">
            <a:avLst>
              <a:gd name="adj1" fmla="val -20009"/>
              <a:gd name="adj2" fmla="val 73838"/>
            </a:avLst>
          </a:prstGeom>
          <a:solidFill>
            <a:srgbClr val="006666">
              <a:alpha val="89803"/>
            </a:srgbClr>
          </a:solidFill>
          <a:ln w="9525">
            <a:solidFill>
              <a:schemeClr val="tx1"/>
            </a:solidFill>
            <a:round/>
            <a:headEnd/>
            <a:tailEnd/>
          </a:ln>
        </p:spPr>
        <p:txBody>
          <a:bodyPr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r>
              <a:rPr lang="zh-CN" altLang="en-US" sz="1800">
                <a:solidFill>
                  <a:schemeClr val="bg1"/>
                </a:solidFill>
                <a:latin typeface="华文楷体" panose="02010600040101010101" pitchFamily="2" charset="-122"/>
                <a:ea typeface="华文楷体" panose="02010600040101010101" pitchFamily="2" charset="-122"/>
              </a:rPr>
              <a:t>系统时延均值</a:t>
            </a:r>
          </a:p>
          <a:p>
            <a:pPr eaLnBrk="1" hangingPunct="1">
              <a:buFont typeface="Wingdings" panose="05000000000000000000" pitchFamily="2" charset="2"/>
              <a:buNone/>
            </a:pPr>
            <a:endParaRPr lang="en-US" altLang="zh-CN" sz="1800">
              <a:solidFill>
                <a:schemeClr val="bg1"/>
              </a:solidFill>
              <a:latin typeface="华文楷体" panose="02010600040101010101" pitchFamily="2" charset="-122"/>
              <a:ea typeface="华文楷体" panose="02010600040101010101" pitchFamily="2" charset="-122"/>
            </a:endParaRPr>
          </a:p>
        </p:txBody>
      </p:sp>
      <p:graphicFrame>
        <p:nvGraphicFramePr>
          <p:cNvPr id="22" name="对象 4"/>
          <p:cNvGraphicFramePr>
            <a:graphicFrameLocks noChangeAspect="1"/>
          </p:cNvGraphicFramePr>
          <p:nvPr/>
        </p:nvGraphicFramePr>
        <p:xfrm>
          <a:off x="6227763" y="3362325"/>
          <a:ext cx="2016125" cy="296863"/>
        </p:xfrm>
        <a:graphic>
          <a:graphicData uri="http://schemas.openxmlformats.org/presentationml/2006/ole">
            <mc:AlternateContent xmlns:mc="http://schemas.openxmlformats.org/markup-compatibility/2006">
              <mc:Choice xmlns:v="urn:schemas-microsoft-com:vml" Requires="v">
                <p:oleObj spid="_x0000_s129232" name="Equation" r:id="rId5" imgW="1295400" imgH="190500" progId="Equation.DSMT4">
                  <p:embed/>
                </p:oleObj>
              </mc:Choice>
              <mc:Fallback>
                <p:oleObj name="Equation" r:id="rId5" imgW="1295400" imgH="190500" progId="Equation.DSMT4">
                  <p:embed/>
                  <p:pic>
                    <p:nvPicPr>
                      <p:cNvPr id="0" name="对象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7763" y="3362325"/>
                        <a:ext cx="2016125" cy="296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3" name="AutoShape 31"/>
          <p:cNvSpPr>
            <a:spLocks noChangeArrowheads="1"/>
          </p:cNvSpPr>
          <p:nvPr/>
        </p:nvSpPr>
        <p:spPr bwMode="auto">
          <a:xfrm>
            <a:off x="179388" y="5157788"/>
            <a:ext cx="1798637" cy="792162"/>
          </a:xfrm>
          <a:prstGeom prst="wedgeRoundRectCallout">
            <a:avLst>
              <a:gd name="adj1" fmla="val 157769"/>
              <a:gd name="adj2" fmla="val 39181"/>
              <a:gd name="adj3" fmla="val 16667"/>
            </a:avLst>
          </a:prstGeom>
          <a:noFill/>
          <a:ln w="15875">
            <a:solidFill>
              <a:srgbClr val="FF66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eaLnBrk="1" hangingPunct="1">
              <a:buFont typeface="Wingdings" panose="05000000000000000000" pitchFamily="2" charset="2"/>
              <a:buNone/>
            </a:pPr>
            <a:r>
              <a:rPr lang="zh-CN" altLang="en-US" sz="1600">
                <a:latin typeface="Arial" panose="020B0604020202020204" pitchFamily="34" charset="0"/>
                <a:ea typeface="华文楷体" panose="02010600040101010101" pitchFamily="2" charset="-122"/>
              </a:rPr>
              <a:t>主用户业务强度</a:t>
            </a:r>
          </a:p>
        </p:txBody>
      </p:sp>
      <p:sp>
        <p:nvSpPr>
          <p:cNvPr id="24" name="Oval 32"/>
          <p:cNvSpPr>
            <a:spLocks noChangeArrowheads="1"/>
          </p:cNvSpPr>
          <p:nvPr/>
        </p:nvSpPr>
        <p:spPr bwMode="auto">
          <a:xfrm>
            <a:off x="3924300" y="5589588"/>
            <a:ext cx="360363" cy="360362"/>
          </a:xfrm>
          <a:prstGeom prst="ellipse">
            <a:avLst/>
          </a:prstGeom>
          <a:noFill/>
          <a:ln w="15875">
            <a:solidFill>
              <a:srgbClr val="FF66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400">
              <a:latin typeface="Arial" panose="020B0604020202020204" pitchFamily="34" charset="0"/>
              <a:ea typeface="华文楷体" panose="02010600040101010101" pitchFamily="2" charset="-122"/>
            </a:endParaRPr>
          </a:p>
        </p:txBody>
      </p:sp>
      <p:sp>
        <p:nvSpPr>
          <p:cNvPr id="25" name="Oval 33"/>
          <p:cNvSpPr>
            <a:spLocks noChangeArrowheads="1"/>
          </p:cNvSpPr>
          <p:nvPr/>
        </p:nvSpPr>
        <p:spPr bwMode="auto">
          <a:xfrm>
            <a:off x="5940425" y="5589588"/>
            <a:ext cx="360363" cy="360362"/>
          </a:xfrm>
          <a:prstGeom prst="ellipse">
            <a:avLst/>
          </a:prstGeom>
          <a:noFill/>
          <a:ln w="15875">
            <a:solidFill>
              <a:srgbClr val="FF66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400">
              <a:latin typeface="Arial" panose="020B0604020202020204" pitchFamily="34" charset="0"/>
              <a:ea typeface="华文楷体" panose="02010600040101010101" pitchFamily="2" charset="-122"/>
            </a:endParaRPr>
          </a:p>
        </p:txBody>
      </p:sp>
      <p:sp>
        <p:nvSpPr>
          <p:cNvPr id="26" name="AutoShape 34"/>
          <p:cNvSpPr>
            <a:spLocks noChangeArrowheads="1"/>
          </p:cNvSpPr>
          <p:nvPr/>
        </p:nvSpPr>
        <p:spPr bwMode="auto">
          <a:xfrm>
            <a:off x="7092950" y="5157788"/>
            <a:ext cx="1798638" cy="720725"/>
          </a:xfrm>
          <a:prstGeom prst="wedgeRoundRectCallout">
            <a:avLst>
              <a:gd name="adj1" fmla="val -91306"/>
              <a:gd name="adj2" fmla="val 32380"/>
              <a:gd name="adj3" fmla="val 16667"/>
            </a:avLst>
          </a:prstGeom>
          <a:noFill/>
          <a:ln w="15875">
            <a:solidFill>
              <a:srgbClr val="FF66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eaLnBrk="1" hangingPunct="1">
              <a:buFont typeface="Wingdings" panose="05000000000000000000" pitchFamily="2" charset="2"/>
              <a:buNone/>
            </a:pPr>
            <a:r>
              <a:rPr lang="en-US" altLang="zh-CN" sz="1600">
                <a:latin typeface="华文楷体" panose="02010600040101010101" pitchFamily="2" charset="-122"/>
                <a:ea typeface="华文楷体" panose="02010600040101010101" pitchFamily="2" charset="-122"/>
              </a:rPr>
              <a:t>CR</a:t>
            </a:r>
            <a:r>
              <a:rPr lang="zh-CN" altLang="en-US" sz="1600">
                <a:latin typeface="华文楷体" panose="02010600040101010101" pitchFamily="2" charset="-122"/>
                <a:ea typeface="华文楷体" panose="02010600040101010101" pitchFamily="2" charset="-122"/>
              </a:rPr>
              <a:t>用户业务强度</a:t>
            </a:r>
          </a:p>
        </p:txBody>
      </p:sp>
      <p:graphicFrame>
        <p:nvGraphicFramePr>
          <p:cNvPr id="27" name="Object 35"/>
          <p:cNvGraphicFramePr>
            <a:graphicFrameLocks noChangeAspect="1"/>
          </p:cNvGraphicFramePr>
          <p:nvPr/>
        </p:nvGraphicFramePr>
        <p:xfrm>
          <a:off x="7380288" y="5446713"/>
          <a:ext cx="1152525" cy="371475"/>
        </p:xfrm>
        <a:graphic>
          <a:graphicData uri="http://schemas.openxmlformats.org/presentationml/2006/ole">
            <mc:AlternateContent xmlns:mc="http://schemas.openxmlformats.org/markup-compatibility/2006">
              <mc:Choice xmlns:v="urn:schemas-microsoft-com:vml" Requires="v">
                <p:oleObj spid="_x0000_s129233" name="Equation" r:id="rId7" imgW="711200" imgH="228600" progId="Equation.DSMT4">
                  <p:embed/>
                </p:oleObj>
              </mc:Choice>
              <mc:Fallback>
                <p:oleObj name="Equation" r:id="rId7" imgW="711200" imgH="228600" progId="Equation.DSMT4">
                  <p:embed/>
                  <p:pic>
                    <p:nvPicPr>
                      <p:cNvPr id="0" name="Object 3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80288" y="5446713"/>
                        <a:ext cx="1152525" cy="371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36"/>
          <p:cNvGraphicFramePr>
            <a:graphicFrameLocks noChangeAspect="1"/>
          </p:cNvGraphicFramePr>
          <p:nvPr/>
        </p:nvGraphicFramePr>
        <p:xfrm>
          <a:off x="468313" y="5518150"/>
          <a:ext cx="1079500" cy="347663"/>
        </p:xfrm>
        <a:graphic>
          <a:graphicData uri="http://schemas.openxmlformats.org/presentationml/2006/ole">
            <mc:AlternateContent xmlns:mc="http://schemas.openxmlformats.org/markup-compatibility/2006">
              <mc:Choice xmlns:v="urn:schemas-microsoft-com:vml" Requires="v">
                <p:oleObj spid="_x0000_s129234" name="Equation" r:id="rId9" imgW="711200" imgH="228600" progId="Equation.DSMT4">
                  <p:embed/>
                </p:oleObj>
              </mc:Choice>
              <mc:Fallback>
                <p:oleObj name="Equation" r:id="rId9" imgW="711200" imgH="228600" progId="Equation.DSMT4">
                  <p:embed/>
                  <p:pic>
                    <p:nvPicPr>
                      <p:cNvPr id="0" name="Object 3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8313" y="5518150"/>
                        <a:ext cx="1079500" cy="347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childTnLst>
                          </p:cTn>
                        </p:par>
                        <p:par>
                          <p:cTn id="17" fill="hold" nodeType="afterGroup">
                            <p:stCondLst>
                              <p:cond delay="500"/>
                            </p:stCondLst>
                            <p:childTnLst>
                              <p:par>
                                <p:cTn id="18" presetID="2" presetClass="entr" presetSubtype="4"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500" fill="hold"/>
                                        <p:tgtEl>
                                          <p:spTgt spid="15"/>
                                        </p:tgtEl>
                                        <p:attrNameLst>
                                          <p:attrName>ppt_x</p:attrName>
                                        </p:attrNameLst>
                                      </p:cBhvr>
                                      <p:tavLst>
                                        <p:tav tm="0">
                                          <p:val>
                                            <p:strVal val="#ppt_x"/>
                                          </p:val>
                                        </p:tav>
                                        <p:tav tm="100000">
                                          <p:val>
                                            <p:strVal val="#ppt_x"/>
                                          </p:val>
                                        </p:tav>
                                      </p:tavLst>
                                    </p:anim>
                                    <p:anim calcmode="lin" valueType="num">
                                      <p:cBhvr additive="base">
                                        <p:cTn id="21" dur="500" fill="hold"/>
                                        <p:tgtEl>
                                          <p:spTgt spid="15"/>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fill="hold"/>
                                        <p:tgtEl>
                                          <p:spTgt spid="14"/>
                                        </p:tgtEl>
                                        <p:attrNameLst>
                                          <p:attrName>ppt_x</p:attrName>
                                        </p:attrNameLst>
                                      </p:cBhvr>
                                      <p:tavLst>
                                        <p:tav tm="0">
                                          <p:val>
                                            <p:strVal val="#ppt_x"/>
                                          </p:val>
                                        </p:tav>
                                        <p:tav tm="100000">
                                          <p:val>
                                            <p:strVal val="#ppt_x"/>
                                          </p:val>
                                        </p:tav>
                                      </p:tavLst>
                                    </p:anim>
                                    <p:anim calcmode="lin" valueType="num">
                                      <p:cBhvr additive="base">
                                        <p:cTn id="25" dur="500" fill="hold"/>
                                        <p:tgtEl>
                                          <p:spTgt spid="14"/>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additive="base">
                                        <p:cTn id="28" dur="500" fill="hold"/>
                                        <p:tgtEl>
                                          <p:spTgt spid="18"/>
                                        </p:tgtEl>
                                        <p:attrNameLst>
                                          <p:attrName>ppt_x</p:attrName>
                                        </p:attrNameLst>
                                      </p:cBhvr>
                                      <p:tavLst>
                                        <p:tav tm="0">
                                          <p:val>
                                            <p:strVal val="#ppt_x"/>
                                          </p:val>
                                        </p:tav>
                                        <p:tav tm="100000">
                                          <p:val>
                                            <p:strVal val="#ppt_x"/>
                                          </p:val>
                                        </p:tav>
                                      </p:tavLst>
                                    </p:anim>
                                    <p:anim calcmode="lin" valueType="num">
                                      <p:cBhvr additive="base">
                                        <p:cTn id="2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0" fill="hold" nodeType="clickPar">
                      <p:stCondLst>
                        <p:cond delay="indefinite"/>
                      </p:stCondLst>
                      <p:childTnLst>
                        <p:par>
                          <p:cTn id="31" fill="hold" nodeType="withGroup">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additive="base">
                                        <p:cTn id="34" dur="1000" fill="hold"/>
                                        <p:tgtEl>
                                          <p:spTgt spid="19"/>
                                        </p:tgtEl>
                                        <p:attrNameLst>
                                          <p:attrName>ppt_x</p:attrName>
                                        </p:attrNameLst>
                                      </p:cBhvr>
                                      <p:tavLst>
                                        <p:tav tm="0">
                                          <p:val>
                                            <p:strVal val="#ppt_x"/>
                                          </p:val>
                                        </p:tav>
                                        <p:tav tm="100000">
                                          <p:val>
                                            <p:strVal val="#ppt_x"/>
                                          </p:val>
                                        </p:tav>
                                      </p:tavLst>
                                    </p:anim>
                                    <p:anim calcmode="lin" valueType="num">
                                      <p:cBhvr additive="base">
                                        <p:cTn id="35" dur="1000" fill="hold"/>
                                        <p:tgtEl>
                                          <p:spTgt spid="19"/>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1000" fill="hold"/>
                                        <p:tgtEl>
                                          <p:spTgt spid="7"/>
                                        </p:tgtEl>
                                        <p:attrNameLst>
                                          <p:attrName>ppt_x</p:attrName>
                                        </p:attrNameLst>
                                      </p:cBhvr>
                                      <p:tavLst>
                                        <p:tav tm="0">
                                          <p:val>
                                            <p:strVal val="#ppt_x"/>
                                          </p:val>
                                        </p:tav>
                                        <p:tav tm="100000">
                                          <p:val>
                                            <p:strVal val="#ppt_x"/>
                                          </p:val>
                                        </p:tav>
                                      </p:tavLst>
                                    </p:anim>
                                    <p:anim calcmode="lin" valueType="num">
                                      <p:cBhvr additive="base">
                                        <p:cTn id="39"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down)">
                                      <p:cBhvr>
                                        <p:cTn id="44" dur="500"/>
                                        <p:tgtEl>
                                          <p:spTgt spid="20"/>
                                        </p:tgtEl>
                                      </p:cBhvr>
                                    </p:animEffect>
                                  </p:childTnLst>
                                </p:cTn>
                              </p:par>
                              <p:par>
                                <p:cTn id="45" presetID="22" presetClass="entr" presetSubtype="4"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00"/>
                                        <p:tgtEl>
                                          <p:spTgt spid="9"/>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down)">
                                      <p:cBhvr>
                                        <p:cTn id="52" dur="500"/>
                                        <p:tgtEl>
                                          <p:spTgt spid="24"/>
                                        </p:tgtEl>
                                      </p:cBhvr>
                                    </p:animEffect>
                                  </p:childTnLst>
                                </p:cTn>
                              </p:par>
                            </p:childTnLst>
                          </p:cTn>
                        </p:par>
                        <p:par>
                          <p:cTn id="53" fill="hold" nodeType="afterGroup">
                            <p:stCondLst>
                              <p:cond delay="500"/>
                            </p:stCondLst>
                            <p:childTnLst>
                              <p:par>
                                <p:cTn id="54" presetID="22" presetClass="entr" presetSubtype="4"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wipe(down)">
                                      <p:cBhvr>
                                        <p:cTn id="56" dur="500"/>
                                        <p:tgtEl>
                                          <p:spTgt spid="23"/>
                                        </p:tgtEl>
                                      </p:cBhvr>
                                    </p:animEffect>
                                  </p:childTnLst>
                                </p:cTn>
                              </p:par>
                            </p:childTnLst>
                          </p:cTn>
                        </p:par>
                        <p:par>
                          <p:cTn id="57" fill="hold" nodeType="afterGroup">
                            <p:stCondLst>
                              <p:cond delay="1000"/>
                            </p:stCondLst>
                            <p:childTnLst>
                              <p:par>
                                <p:cTn id="58" presetID="22" presetClass="entr" presetSubtype="4" fill="hold" nodeType="after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wipe(down)">
                                      <p:cBhvr>
                                        <p:cTn id="60" dur="500"/>
                                        <p:tgtEl>
                                          <p:spTgt spid="28"/>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22" presetClass="entr" presetSubtype="4" fill="hold" grpId="0" nodeType="click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wipe(down)">
                                      <p:cBhvr>
                                        <p:cTn id="65" dur="500"/>
                                        <p:tgtEl>
                                          <p:spTgt spid="25"/>
                                        </p:tgtEl>
                                      </p:cBhvr>
                                    </p:animEffect>
                                  </p:childTnLst>
                                </p:cTn>
                              </p:par>
                            </p:childTnLst>
                          </p:cTn>
                        </p:par>
                        <p:par>
                          <p:cTn id="66" fill="hold" nodeType="afterGroup">
                            <p:stCondLst>
                              <p:cond delay="500"/>
                            </p:stCondLst>
                            <p:childTnLst>
                              <p:par>
                                <p:cTn id="67" presetID="22" presetClass="entr" presetSubtype="4" fill="hold" grpId="0" nodeType="after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wipe(down)">
                                      <p:cBhvr>
                                        <p:cTn id="69" dur="500"/>
                                        <p:tgtEl>
                                          <p:spTgt spid="26"/>
                                        </p:tgtEl>
                                      </p:cBhvr>
                                    </p:animEffect>
                                  </p:childTnLst>
                                </p:cTn>
                              </p:par>
                            </p:childTnLst>
                          </p:cTn>
                        </p:par>
                        <p:par>
                          <p:cTn id="70" fill="hold" nodeType="afterGroup">
                            <p:stCondLst>
                              <p:cond delay="1000"/>
                            </p:stCondLst>
                            <p:childTnLst>
                              <p:par>
                                <p:cTn id="71" presetID="22" presetClass="entr" presetSubtype="4" fill="hold" nodeType="after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wipe(down)">
                                      <p:cBhvr>
                                        <p:cTn id="73" dur="500"/>
                                        <p:tgtEl>
                                          <p:spTgt spid="27"/>
                                        </p:tgtEl>
                                      </p:cBhvr>
                                    </p:animEffect>
                                  </p:childTnLst>
                                </p:cTn>
                              </p:par>
                            </p:childTnLst>
                          </p:cTn>
                        </p:par>
                      </p:childTnLst>
                    </p:cTn>
                  </p:par>
                  <p:par>
                    <p:cTn id="74" fill="hold" nodeType="clickPar">
                      <p:stCondLst>
                        <p:cond delay="indefinite"/>
                      </p:stCondLst>
                      <p:childTnLst>
                        <p:par>
                          <p:cTn id="75" fill="hold" nodeType="withGroup">
                            <p:stCondLst>
                              <p:cond delay="0"/>
                            </p:stCondLst>
                            <p:childTnLst>
                              <p:par>
                                <p:cTn id="76" presetID="22" presetClass="entr" presetSubtype="4" fill="hold" grpId="0" nodeType="click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wipe(down)">
                                      <p:cBhvr>
                                        <p:cTn id="78" dur="500"/>
                                        <p:tgtEl>
                                          <p:spTgt spid="21"/>
                                        </p:tgtEl>
                                      </p:cBhvr>
                                    </p:animEffect>
                                  </p:childTnLst>
                                </p:cTn>
                              </p:par>
                              <p:par>
                                <p:cTn id="79" presetID="22" presetClass="entr" presetSubtype="4" fill="hold" nodeType="with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wipe(down)">
                                      <p:cBhvr>
                                        <p:cTn id="8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p:bldP spid="14" grpId="0" animBg="1"/>
      <p:bldP spid="18" grpId="0"/>
      <p:bldP spid="19" grpId="0"/>
      <p:bldP spid="20" grpId="0" animBg="1"/>
      <p:bldP spid="21" grpId="0" animBg="1"/>
      <p:bldP spid="23" grpId="0" animBg="1"/>
      <p:bldP spid="24" grpId="0" animBg="1"/>
      <p:bldP spid="25" grpId="0" animBg="1"/>
      <p:bldP spid="26"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性能分析：基于排队论的性能分析</a:t>
            </a:r>
          </a:p>
        </p:txBody>
      </p:sp>
      <p:sp>
        <p:nvSpPr>
          <p:cNvPr id="3" name="内容占位符 2"/>
          <p:cNvSpPr>
            <a:spLocks noGrp="1"/>
          </p:cNvSpPr>
          <p:nvPr>
            <p:ph idx="1"/>
          </p:nvPr>
        </p:nvSpPr>
        <p:spPr>
          <a:xfrm>
            <a:off x="539750" y="908050"/>
            <a:ext cx="8424863" cy="504825"/>
          </a:xfrm>
        </p:spPr>
        <p:txBody>
          <a:bodyPr/>
          <a:lstStyle/>
          <a:p>
            <a:pPr marL="0" indent="0" algn="ctr">
              <a:buFont typeface="Wingdings" panose="05000000000000000000" pitchFamily="2" charset="2"/>
              <a:buNone/>
              <a:defRPr/>
            </a:pPr>
            <a:r>
              <a:rPr lang="zh-CN" altLang="en-US" dirty="0" smtClean="0"/>
              <a:t>优化的多信道接入策略</a:t>
            </a:r>
            <a:endParaRPr lang="zh-CN" altLang="en-US" dirty="0"/>
          </a:p>
        </p:txBody>
      </p:sp>
      <p:sp>
        <p:nvSpPr>
          <p:cNvPr id="130052"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7144DD6B-61AA-42DD-869A-8EE24CC6F2DF}"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101</a:t>
            </a:fld>
            <a:endParaRPr lang="en-US" altLang="zh-CN" sz="1600" smtClean="0">
              <a:solidFill>
                <a:srgbClr val="3333CC"/>
              </a:solidFill>
              <a:latin typeface="Times New Roman" panose="02020603050405020304" pitchFamily="18" charset="0"/>
              <a:ea typeface="宋体" panose="02010600030101010101" pitchFamily="2" charset="-122"/>
            </a:endParaRPr>
          </a:p>
        </p:txBody>
      </p:sp>
      <p:sp>
        <p:nvSpPr>
          <p:cNvPr id="7" name="内容占位符 2"/>
          <p:cNvSpPr txBox="1">
            <a:spLocks/>
          </p:cNvSpPr>
          <p:nvPr/>
        </p:nvSpPr>
        <p:spPr bwMode="auto">
          <a:xfrm>
            <a:off x="457200" y="1341438"/>
            <a:ext cx="8229600" cy="478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mj-ea"/>
                <a:ea typeface="+mj-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a:solidFill>
                  <a:schemeClr val="tx1"/>
                </a:solidFill>
                <a:latin typeface="+mj-ea"/>
                <a:ea typeface="+mj-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1600">
                <a:solidFill>
                  <a:schemeClr val="tx1"/>
                </a:solidFill>
                <a:latin typeface="+mj-ea"/>
                <a:ea typeface="+mj-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1400">
                <a:solidFill>
                  <a:schemeClr val="tx1"/>
                </a:solidFill>
                <a:latin typeface="+mj-ea"/>
                <a:ea typeface="+mj-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1400">
                <a:solidFill>
                  <a:schemeClr val="tx1"/>
                </a:solidFill>
                <a:latin typeface="+mj-ea"/>
                <a:ea typeface="+mj-ea"/>
              </a:defRPr>
            </a:lvl5pPr>
            <a:lvl6pPr marL="2514600" indent="-228600" algn="l" rtl="0" fontAlgn="base">
              <a:spcBef>
                <a:spcPct val="20000"/>
              </a:spcBef>
              <a:spcAft>
                <a:spcPct val="0"/>
              </a:spcAft>
              <a:buClr>
                <a:schemeClr val="accent1"/>
              </a:buClr>
              <a:buSzPct val="50000"/>
              <a:buFont typeface="Wingdings" pitchFamily="2" charset="2"/>
              <a:buChar char="n"/>
              <a:defRPr sz="14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14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14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1400">
                <a:solidFill>
                  <a:schemeClr val="tx1"/>
                </a:solidFill>
                <a:latin typeface="+mn-lt"/>
                <a:ea typeface="+mn-ea"/>
              </a:defRPr>
            </a:lvl9pPr>
          </a:lstStyle>
          <a:p>
            <a:pPr eaLnBrk="1" hangingPunct="1">
              <a:lnSpc>
                <a:spcPct val="130000"/>
              </a:lnSpc>
              <a:defRPr/>
            </a:pPr>
            <a:r>
              <a:rPr lang="zh-CN" altLang="en-US" kern="0" dirty="0" smtClean="0">
                <a:latin typeface="华文楷体" pitchFamily="2" charset="-122"/>
              </a:rPr>
              <a:t>假定所有</a:t>
            </a:r>
            <a:r>
              <a:rPr lang="en-US" altLang="zh-CN" kern="0" dirty="0" smtClean="0">
                <a:latin typeface="华文楷体" pitchFamily="2" charset="-122"/>
              </a:rPr>
              <a:t>CR</a:t>
            </a:r>
            <a:r>
              <a:rPr lang="zh-CN" altLang="en-US" kern="0" dirty="0" smtClean="0">
                <a:latin typeface="华文楷体" pitchFamily="2" charset="-122"/>
              </a:rPr>
              <a:t>用户接入策略相同，总系统时延均值</a:t>
            </a:r>
          </a:p>
          <a:p>
            <a:pPr eaLnBrk="1" hangingPunct="1">
              <a:lnSpc>
                <a:spcPct val="130000"/>
              </a:lnSpc>
              <a:defRPr/>
            </a:pPr>
            <a:endParaRPr lang="zh-CN" altLang="en-US" kern="0" dirty="0" smtClean="0">
              <a:latin typeface="华文楷体" pitchFamily="2" charset="-122"/>
            </a:endParaRPr>
          </a:p>
          <a:p>
            <a:pPr eaLnBrk="1" hangingPunct="1">
              <a:lnSpc>
                <a:spcPct val="130000"/>
              </a:lnSpc>
              <a:defRPr/>
            </a:pPr>
            <a:endParaRPr lang="zh-CN" altLang="en-US" kern="0" dirty="0" smtClean="0">
              <a:latin typeface="华文楷体" pitchFamily="2" charset="-122"/>
            </a:endParaRPr>
          </a:p>
          <a:p>
            <a:pPr eaLnBrk="1" hangingPunct="1">
              <a:lnSpc>
                <a:spcPct val="140000"/>
              </a:lnSpc>
              <a:defRPr/>
            </a:pPr>
            <a:r>
              <a:rPr lang="zh-CN" altLang="en-US" kern="0" dirty="0" smtClean="0">
                <a:latin typeface="华文楷体" pitchFamily="2" charset="-122"/>
              </a:rPr>
              <a:t>接入策略的优化等效为一个非线性规划问题</a:t>
            </a:r>
          </a:p>
          <a:p>
            <a:pPr eaLnBrk="1" hangingPunct="1">
              <a:lnSpc>
                <a:spcPct val="140000"/>
              </a:lnSpc>
              <a:defRPr/>
            </a:pPr>
            <a:endParaRPr lang="zh-CN" altLang="en-US" kern="0" dirty="0" smtClean="0">
              <a:latin typeface="华文楷体" pitchFamily="2" charset="-122"/>
            </a:endParaRPr>
          </a:p>
          <a:p>
            <a:pPr eaLnBrk="1" hangingPunct="1">
              <a:lnSpc>
                <a:spcPct val="140000"/>
              </a:lnSpc>
              <a:defRPr/>
            </a:pPr>
            <a:endParaRPr lang="zh-CN" altLang="en-US" kern="0" dirty="0" smtClean="0">
              <a:latin typeface="华文楷体" pitchFamily="2" charset="-122"/>
            </a:endParaRPr>
          </a:p>
          <a:p>
            <a:pPr eaLnBrk="1" hangingPunct="1">
              <a:lnSpc>
                <a:spcPct val="140000"/>
              </a:lnSpc>
              <a:defRPr/>
            </a:pPr>
            <a:endParaRPr lang="zh-CN" altLang="en-US" kern="0" dirty="0" smtClean="0">
              <a:latin typeface="华文楷体" pitchFamily="2" charset="-122"/>
            </a:endParaRPr>
          </a:p>
          <a:p>
            <a:pPr eaLnBrk="1" hangingPunct="1">
              <a:lnSpc>
                <a:spcPct val="140000"/>
              </a:lnSpc>
              <a:defRPr/>
            </a:pPr>
            <a:r>
              <a:rPr lang="zh-CN" altLang="en-US" kern="0" dirty="0" smtClean="0"/>
              <a:t>其它低复杂度策略</a:t>
            </a:r>
          </a:p>
        </p:txBody>
      </p:sp>
      <p:graphicFrame>
        <p:nvGraphicFramePr>
          <p:cNvPr id="8" name="对象 3"/>
          <p:cNvGraphicFramePr>
            <a:graphicFrameLocks noChangeAspect="1"/>
          </p:cNvGraphicFramePr>
          <p:nvPr/>
        </p:nvGraphicFramePr>
        <p:xfrm>
          <a:off x="2771775" y="1916113"/>
          <a:ext cx="2305050" cy="787400"/>
        </p:xfrm>
        <a:graphic>
          <a:graphicData uri="http://schemas.openxmlformats.org/presentationml/2006/ole">
            <mc:AlternateContent xmlns:mc="http://schemas.openxmlformats.org/markup-compatibility/2006">
              <mc:Choice xmlns:v="urn:schemas-microsoft-com:vml" Requires="v">
                <p:oleObj spid="_x0000_s130242" name="Equation" r:id="rId3" imgW="1117600" imgH="381000" progId="Equation.DSMT4">
                  <p:embed/>
                </p:oleObj>
              </mc:Choice>
              <mc:Fallback>
                <p:oleObj name="Equation" r:id="rId3" imgW="1117600" imgH="381000" progId="Equation.DSMT4">
                  <p:embed/>
                  <p:pic>
                    <p:nvPicPr>
                      <p:cNvPr id="0"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775" y="1916113"/>
                        <a:ext cx="230505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5"/>
          <p:cNvGraphicFramePr>
            <a:graphicFrameLocks noChangeAspect="1"/>
          </p:cNvGraphicFramePr>
          <p:nvPr/>
        </p:nvGraphicFramePr>
        <p:xfrm>
          <a:off x="2770188" y="3194050"/>
          <a:ext cx="3570287" cy="1484313"/>
        </p:xfrm>
        <a:graphic>
          <a:graphicData uri="http://schemas.openxmlformats.org/presentationml/2006/ole">
            <mc:AlternateContent xmlns:mc="http://schemas.openxmlformats.org/markup-compatibility/2006">
              <mc:Choice xmlns:v="urn:schemas-microsoft-com:vml" Requires="v">
                <p:oleObj spid="_x0000_s130243" name="Equation" r:id="rId5" imgW="2324100" imgH="965200" progId="Equation.DSMT4">
                  <p:embed/>
                </p:oleObj>
              </mc:Choice>
              <mc:Fallback>
                <p:oleObj name="Equation" r:id="rId5" imgW="2324100" imgH="965200" progId="Equation.DSMT4">
                  <p:embed/>
                  <p:pic>
                    <p:nvPicPr>
                      <p:cNvPr id="0" name="对象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0188" y="3194050"/>
                        <a:ext cx="3570287" cy="14843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Oval 7"/>
          <p:cNvSpPr>
            <a:spLocks noChangeArrowheads="1"/>
          </p:cNvSpPr>
          <p:nvPr/>
        </p:nvSpPr>
        <p:spPr bwMode="auto">
          <a:xfrm>
            <a:off x="4643438" y="2132013"/>
            <a:ext cx="360362" cy="360362"/>
          </a:xfrm>
          <a:prstGeom prst="ellipse">
            <a:avLst/>
          </a:prstGeom>
          <a:noFill/>
          <a:ln w="15875">
            <a:solidFill>
              <a:srgbClr val="FF66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400">
              <a:latin typeface="Arial" panose="020B0604020202020204" pitchFamily="34" charset="0"/>
              <a:ea typeface="华文楷体" panose="02010600040101010101" pitchFamily="2" charset="-122"/>
            </a:endParaRPr>
          </a:p>
        </p:txBody>
      </p:sp>
      <p:sp>
        <p:nvSpPr>
          <p:cNvPr id="11" name="AutoShape 8"/>
          <p:cNvSpPr>
            <a:spLocks noChangeArrowheads="1"/>
          </p:cNvSpPr>
          <p:nvPr/>
        </p:nvSpPr>
        <p:spPr bwMode="auto">
          <a:xfrm>
            <a:off x="5795963" y="1987550"/>
            <a:ext cx="1655762" cy="433388"/>
          </a:xfrm>
          <a:prstGeom prst="wedgeRoundRectCallout">
            <a:avLst>
              <a:gd name="adj1" fmla="val -95352"/>
              <a:gd name="adj2" fmla="val 19963"/>
              <a:gd name="adj3" fmla="val 16667"/>
            </a:avLst>
          </a:prstGeom>
          <a:noFill/>
          <a:ln w="15875">
            <a:solidFill>
              <a:srgbClr val="FF66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eaLnBrk="1" hangingPunct="1">
              <a:buFont typeface="Wingdings" panose="05000000000000000000" pitchFamily="2" charset="2"/>
              <a:buNone/>
            </a:pPr>
            <a:r>
              <a:rPr lang="zh-CN" altLang="en-US" sz="1600">
                <a:latin typeface="华文楷体" panose="02010600040101010101" pitchFamily="2" charset="-122"/>
                <a:ea typeface="华文楷体" panose="02010600040101010101" pitchFamily="2" charset="-122"/>
              </a:rPr>
              <a:t>信道接入策略</a:t>
            </a:r>
          </a:p>
        </p:txBody>
      </p:sp>
      <p:graphicFrame>
        <p:nvGraphicFramePr>
          <p:cNvPr id="12" name="对象 11"/>
          <p:cNvGraphicFramePr>
            <a:graphicFrameLocks noChangeAspect="1"/>
          </p:cNvGraphicFramePr>
          <p:nvPr/>
        </p:nvGraphicFramePr>
        <p:xfrm>
          <a:off x="4824413" y="5157788"/>
          <a:ext cx="1466850" cy="1100137"/>
        </p:xfrm>
        <a:graphic>
          <a:graphicData uri="http://schemas.openxmlformats.org/presentationml/2006/ole">
            <mc:AlternateContent xmlns:mc="http://schemas.openxmlformats.org/markup-compatibility/2006">
              <mc:Choice xmlns:v="urn:schemas-microsoft-com:vml" Requires="v">
                <p:oleObj spid="_x0000_s130244" name="Equation" r:id="rId7" imgW="863225" imgH="647419" progId="Equation.DSMT4">
                  <p:embed/>
                </p:oleObj>
              </mc:Choice>
              <mc:Fallback>
                <p:oleObj name="Equation" r:id="rId7" imgW="863225" imgH="647419" progId="Equation.DSMT4">
                  <p:embed/>
                  <p:pic>
                    <p:nvPicPr>
                      <p:cNvPr id="0" name="对象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24413" y="5157788"/>
                        <a:ext cx="1466850" cy="110013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对象 12"/>
          <p:cNvGraphicFramePr>
            <a:graphicFrameLocks noChangeAspect="1"/>
          </p:cNvGraphicFramePr>
          <p:nvPr/>
        </p:nvGraphicFramePr>
        <p:xfrm>
          <a:off x="2124075" y="5300663"/>
          <a:ext cx="936625" cy="650875"/>
        </p:xfrm>
        <a:graphic>
          <a:graphicData uri="http://schemas.openxmlformats.org/presentationml/2006/ole">
            <mc:AlternateContent xmlns:mc="http://schemas.openxmlformats.org/markup-compatibility/2006">
              <mc:Choice xmlns:v="urn:schemas-microsoft-com:vml" Requires="v">
                <p:oleObj spid="_x0000_s130245" name="Equation" r:id="rId9" imgW="558558" imgH="393529" progId="Equation.DSMT4">
                  <p:embed/>
                </p:oleObj>
              </mc:Choice>
              <mc:Fallback>
                <p:oleObj name="Equation" r:id="rId9" imgW="558558" imgH="393529" progId="Equation.DSMT4">
                  <p:embed/>
                  <p:pic>
                    <p:nvPicPr>
                      <p:cNvPr id="0" name="对象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24075" y="5300663"/>
                        <a:ext cx="936625" cy="65087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TextBox 13"/>
          <p:cNvSpPr txBox="1"/>
          <p:nvPr/>
        </p:nvSpPr>
        <p:spPr>
          <a:xfrm>
            <a:off x="1016000" y="5373688"/>
            <a:ext cx="1209675" cy="400050"/>
          </a:xfrm>
          <a:prstGeom prst="rect">
            <a:avLst/>
          </a:prstGeom>
          <a:noFill/>
        </p:spPr>
        <p:txBody>
          <a:bodyPr wrap="none">
            <a:spAutoFit/>
          </a:bodyPr>
          <a:lstStyle/>
          <a:p>
            <a:pPr eaLnBrk="1" hangingPunct="1">
              <a:spcBef>
                <a:spcPct val="20000"/>
              </a:spcBef>
              <a:buClr>
                <a:schemeClr val="folHlink"/>
              </a:buClr>
              <a:buSzPct val="60000"/>
              <a:buFont typeface="Wingdings" pitchFamily="2" charset="2"/>
              <a:buNone/>
              <a:defRPr/>
            </a:pPr>
            <a:r>
              <a:rPr lang="zh-CN" altLang="en-US" sz="2000" dirty="0">
                <a:latin typeface="+mj-ea"/>
                <a:ea typeface="+mj-ea"/>
              </a:rPr>
              <a:t>等概率：</a:t>
            </a:r>
          </a:p>
        </p:txBody>
      </p:sp>
      <p:sp>
        <p:nvSpPr>
          <p:cNvPr id="15" name="TextBox 14"/>
          <p:cNvSpPr txBox="1"/>
          <p:nvPr/>
        </p:nvSpPr>
        <p:spPr>
          <a:xfrm>
            <a:off x="3689350" y="5364163"/>
            <a:ext cx="1211263" cy="400050"/>
          </a:xfrm>
          <a:prstGeom prst="rect">
            <a:avLst/>
          </a:prstGeom>
          <a:noFill/>
        </p:spPr>
        <p:txBody>
          <a:bodyPr wrap="none">
            <a:spAutoFit/>
          </a:bodyPr>
          <a:lstStyle/>
          <a:p>
            <a:pPr eaLnBrk="1" hangingPunct="1">
              <a:spcBef>
                <a:spcPct val="20000"/>
              </a:spcBef>
              <a:buClr>
                <a:schemeClr val="folHlink"/>
              </a:buClr>
              <a:buSzPct val="60000"/>
              <a:buFont typeface="Wingdings" pitchFamily="2" charset="2"/>
              <a:buNone/>
              <a:defRPr/>
            </a:pPr>
            <a:r>
              <a:rPr lang="zh-CN" altLang="en-US" sz="2000" dirty="0">
                <a:latin typeface="+mj-ea"/>
                <a:ea typeface="+mj-ea"/>
              </a:rPr>
              <a:t>反比例：</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down)">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4" fill="hold" nodeType="clickEffect">
                                  <p:stCondLst>
                                    <p:cond delay="0"/>
                                  </p:stCondLst>
                                  <p:childTnLst>
                                    <p:set>
                                      <p:cBhvr>
                                        <p:cTn id="20" dur="1" fill="hold">
                                          <p:stCondLst>
                                            <p:cond delay="0"/>
                                          </p:stCondLst>
                                        </p:cTn>
                                        <p:tgtEl>
                                          <p:spTgt spid="7">
                                            <p:txEl>
                                              <p:pRg st="3" end="3"/>
                                            </p:txEl>
                                          </p:spTgt>
                                        </p:tgtEl>
                                        <p:attrNameLst>
                                          <p:attrName>style.visibility</p:attrName>
                                        </p:attrNameLst>
                                      </p:cBhvr>
                                      <p:to>
                                        <p:strVal val="visible"/>
                                      </p:to>
                                    </p:set>
                                    <p:animEffect transition="in" filter="wipe(down)">
                                      <p:cBhvr>
                                        <p:cTn id="21" dur="500"/>
                                        <p:tgtEl>
                                          <p:spTgt spid="7">
                                            <p:txEl>
                                              <p:pRg st="3" end="3"/>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500"/>
                                        <p:tgtEl>
                                          <p:spTgt spid="9"/>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4" fill="hold" nodeType="clickEffect">
                                  <p:stCondLst>
                                    <p:cond delay="0"/>
                                  </p:stCondLst>
                                  <p:childTnLst>
                                    <p:set>
                                      <p:cBhvr>
                                        <p:cTn id="28" dur="1" fill="hold">
                                          <p:stCondLst>
                                            <p:cond delay="0"/>
                                          </p:stCondLst>
                                        </p:cTn>
                                        <p:tgtEl>
                                          <p:spTgt spid="7">
                                            <p:txEl>
                                              <p:pRg st="7" end="7"/>
                                            </p:txEl>
                                          </p:spTgt>
                                        </p:tgtEl>
                                        <p:attrNameLst>
                                          <p:attrName>style.visibility</p:attrName>
                                        </p:attrNameLst>
                                      </p:cBhvr>
                                      <p:to>
                                        <p:strVal val="visible"/>
                                      </p:to>
                                    </p:set>
                                    <p:animEffect transition="in" filter="wipe(down)">
                                      <p:cBhvr>
                                        <p:cTn id="29" dur="500"/>
                                        <p:tgtEl>
                                          <p:spTgt spid="7">
                                            <p:txEl>
                                              <p:pRg st="7" end="7"/>
                                            </p:txEl>
                                          </p:spTgt>
                                        </p:tgtEl>
                                      </p:cBhvr>
                                    </p:animEffect>
                                  </p:childTnLst>
                                </p:cTn>
                              </p:par>
                            </p:childTnLst>
                          </p:cTn>
                        </p:par>
                        <p:par>
                          <p:cTn id="30" fill="hold" nodeType="afterGroup">
                            <p:stCondLst>
                              <p:cond delay="500"/>
                            </p:stCondLst>
                            <p:childTnLst>
                              <p:par>
                                <p:cTn id="31" presetID="22" presetClass="entr" presetSubtype="4"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wipe(down)">
                                      <p:cBhvr>
                                        <p:cTn id="33" dur="500"/>
                                        <p:tgtEl>
                                          <p:spTgt spid="12"/>
                                        </p:tgtEl>
                                      </p:cBhvr>
                                    </p:animEffect>
                                  </p:childTnLst>
                                </p:cTn>
                              </p:par>
                            </p:childTnLst>
                          </p:cTn>
                        </p:par>
                        <p:par>
                          <p:cTn id="34" fill="hold" nodeType="afterGroup">
                            <p:stCondLst>
                              <p:cond delay="1000"/>
                            </p:stCondLst>
                            <p:childTnLst>
                              <p:par>
                                <p:cTn id="35" presetID="22" presetClass="entr" presetSubtype="4" fill="hold" nodeType="after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down)">
                                      <p:cBhvr>
                                        <p:cTn id="37" dur="500"/>
                                        <p:tgtEl>
                                          <p:spTgt spid="13"/>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p:bldP spid="15"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性能分析：基于排队论的性能分析</a:t>
            </a:r>
          </a:p>
        </p:txBody>
      </p:sp>
      <p:sp>
        <p:nvSpPr>
          <p:cNvPr id="131075"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44CBC071-E647-4F57-BF0D-E80B3576D81C}"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102</a:t>
            </a:fld>
            <a:endParaRPr lang="en-US" altLang="zh-CN" sz="1600" smtClean="0">
              <a:solidFill>
                <a:srgbClr val="3333CC"/>
              </a:solidFill>
              <a:latin typeface="Times New Roman" panose="02020603050405020304" pitchFamily="18" charset="0"/>
              <a:ea typeface="宋体" panose="02010600030101010101" pitchFamily="2" charset="-122"/>
            </a:endParaRPr>
          </a:p>
        </p:txBody>
      </p:sp>
      <p:sp>
        <p:nvSpPr>
          <p:cNvPr id="53" name="AutoShape 145"/>
          <p:cNvSpPr>
            <a:spLocks noChangeArrowheads="1"/>
          </p:cNvSpPr>
          <p:nvPr/>
        </p:nvSpPr>
        <p:spPr bwMode="auto">
          <a:xfrm>
            <a:off x="3203575" y="5588000"/>
            <a:ext cx="5761038" cy="431800"/>
          </a:xfrm>
          <a:prstGeom prst="parallelogram">
            <a:avLst>
              <a:gd name="adj" fmla="val 79372"/>
            </a:avLst>
          </a:prstGeom>
          <a:gradFill rotWithShape="1">
            <a:gsLst>
              <a:gs pos="0">
                <a:srgbClr val="99CCFF"/>
              </a:gs>
              <a:gs pos="100000">
                <a:srgbClr val="3366FF"/>
              </a:gs>
            </a:gsLst>
            <a:lin ang="18900000" scaled="1"/>
          </a:gradFill>
          <a:ln w="9525">
            <a:miter lim="800000"/>
            <a:headEnd/>
            <a:tailEnd/>
          </a:ln>
          <a:scene3d>
            <a:camera prst="legacyObliqueBottom"/>
            <a:lightRig rig="legacyFlat3" dir="t"/>
          </a:scene3d>
          <a:sp3d extrusionH="100000" prstMaterial="legacyMatte">
            <a:bevelT w="13500" h="13500" prst="angle"/>
            <a:bevelB w="13500" h="13500" prst="angle"/>
            <a:extrusionClr>
              <a:srgbClr val="BDADE7"/>
            </a:extrusionClr>
            <a:contourClr>
              <a:srgbClr val="99CCFF"/>
            </a:contourClr>
          </a:sp3d>
        </p:spPr>
        <p:txBody>
          <a:bodyPr wrap="none" anchor="ctr">
            <a:flatTx/>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zh-CN" sz="1800">
              <a:latin typeface="Arial" panose="020B0604020202020204" pitchFamily="34" charset="0"/>
              <a:ea typeface="宋体" panose="02010600030101010101" pitchFamily="2" charset="-122"/>
            </a:endParaRPr>
          </a:p>
        </p:txBody>
      </p:sp>
      <p:sp>
        <p:nvSpPr>
          <p:cNvPr id="54" name="内容占位符 2"/>
          <p:cNvSpPr>
            <a:spLocks noGrp="1"/>
          </p:cNvSpPr>
          <p:nvPr>
            <p:ph idx="4294967295"/>
          </p:nvPr>
        </p:nvSpPr>
        <p:spPr>
          <a:xfrm>
            <a:off x="457200" y="1052513"/>
            <a:ext cx="8229600" cy="4784725"/>
          </a:xfrm>
        </p:spPr>
        <p:txBody>
          <a:bodyPr/>
          <a:lstStyle/>
          <a:p>
            <a:pPr marL="0" indent="0" eaLnBrk="1" hangingPunct="1">
              <a:buFont typeface="Wingdings" panose="05000000000000000000" pitchFamily="2" charset="2"/>
              <a:buNone/>
            </a:pPr>
            <a:r>
              <a:rPr lang="zh-CN" altLang="en-US" smtClean="0">
                <a:latin typeface="华文楷体" panose="02010600040101010101" pitchFamily="2" charset="-122"/>
              </a:rPr>
              <a:t>三个授权信道上的</a:t>
            </a:r>
            <a:r>
              <a:rPr lang="zh-CN" altLang="en-US" smtClean="0"/>
              <a:t>接入策略系统时延均值比较</a:t>
            </a:r>
          </a:p>
        </p:txBody>
      </p:sp>
      <p:graphicFrame>
        <p:nvGraphicFramePr>
          <p:cNvPr id="55" name="对象 4"/>
          <p:cNvGraphicFramePr>
            <a:graphicFrameLocks noChangeAspect="1"/>
          </p:cNvGraphicFramePr>
          <p:nvPr/>
        </p:nvGraphicFramePr>
        <p:xfrm>
          <a:off x="2987675" y="1260475"/>
          <a:ext cx="6408738" cy="4832350"/>
        </p:xfrm>
        <a:graphic>
          <a:graphicData uri="http://schemas.openxmlformats.org/presentationml/2006/ole">
            <mc:AlternateContent xmlns:mc="http://schemas.openxmlformats.org/markup-compatibility/2006">
              <mc:Choice xmlns:v="urn:schemas-microsoft-com:vml" Requires="v">
                <p:oleObj spid="_x0000_s131214" name="Visio" r:id="rId3" imgW="5646877" imgH="4246816" progId="Visio.Drawing.11">
                  <p:embed/>
                </p:oleObj>
              </mc:Choice>
              <mc:Fallback>
                <p:oleObj name="Visio" r:id="rId3" imgW="5646877" imgH="4246816" progId="Visio.Drawing.11">
                  <p:embed/>
                  <p:pic>
                    <p:nvPicPr>
                      <p:cNvPr id="0"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260475"/>
                        <a:ext cx="6408738"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56" name="Group 223"/>
          <p:cNvGrpSpPr>
            <a:grpSpLocks/>
          </p:cNvGrpSpPr>
          <p:nvPr/>
        </p:nvGrpSpPr>
        <p:grpSpPr bwMode="auto">
          <a:xfrm>
            <a:off x="539750" y="1624013"/>
            <a:ext cx="2376488" cy="4248150"/>
            <a:chOff x="340" y="1205"/>
            <a:chExt cx="1497" cy="2676"/>
          </a:xfrm>
        </p:grpSpPr>
        <p:sp>
          <p:nvSpPr>
            <p:cNvPr id="131080" name="Rectangle 170"/>
            <p:cNvSpPr>
              <a:spLocks noChangeArrowheads="1"/>
            </p:cNvSpPr>
            <p:nvPr/>
          </p:nvSpPr>
          <p:spPr bwMode="auto">
            <a:xfrm>
              <a:off x="1014" y="3685"/>
              <a:ext cx="823"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eaLnBrk="1" hangingPunct="1">
                <a:buFont typeface="Wingdings" panose="05000000000000000000" pitchFamily="2" charset="2"/>
                <a:buNone/>
              </a:pPr>
              <a:r>
                <a:rPr lang="en-US" altLang="zh-CN" sz="1400">
                  <a:latin typeface="Times New Roman" panose="02020603050405020304" pitchFamily="18" charset="0"/>
                  <a:ea typeface="宋体" panose="02010600030101010101" pitchFamily="2" charset="-122"/>
                  <a:cs typeface="Times New Roman" panose="02020603050405020304" pitchFamily="18" charset="0"/>
                </a:rPr>
                <a:t>(0.05,0.05,0.05)</a:t>
              </a:r>
              <a:endParaRPr lang="en-US" altLang="zh-CN" sz="1400">
                <a:latin typeface="Arial" panose="020B0604020202020204" pitchFamily="34" charset="0"/>
                <a:ea typeface="宋体" panose="02010600030101010101" pitchFamily="2" charset="-122"/>
                <a:cs typeface="Times New Roman" panose="02020603050405020304" pitchFamily="18" charset="0"/>
              </a:endParaRPr>
            </a:p>
          </p:txBody>
        </p:sp>
        <p:sp>
          <p:nvSpPr>
            <p:cNvPr id="131081" name="Rectangle 171"/>
            <p:cNvSpPr>
              <a:spLocks noChangeArrowheads="1"/>
            </p:cNvSpPr>
            <p:nvPr/>
          </p:nvSpPr>
          <p:spPr bwMode="auto">
            <a:xfrm>
              <a:off x="340" y="3685"/>
              <a:ext cx="674"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eaLnBrk="1" hangingPunct="1">
                <a:buFont typeface="Wingdings" panose="05000000000000000000" pitchFamily="2" charset="2"/>
                <a:buNone/>
              </a:pPr>
              <a:r>
                <a:rPr lang="en-US" altLang="zh-CN" sz="1400">
                  <a:latin typeface="Times New Roman" panose="02020603050405020304" pitchFamily="18" charset="0"/>
                  <a:ea typeface="宋体" panose="02010600030101010101" pitchFamily="2" charset="-122"/>
                  <a:cs typeface="Times New Roman" panose="02020603050405020304" pitchFamily="18" charset="0"/>
                </a:rPr>
                <a:t>12</a:t>
              </a:r>
              <a:endParaRPr lang="en-US" altLang="zh-CN" sz="1400">
                <a:latin typeface="Arial" panose="020B0604020202020204" pitchFamily="34" charset="0"/>
                <a:ea typeface="宋体" panose="02010600030101010101" pitchFamily="2" charset="-122"/>
                <a:cs typeface="Times New Roman" panose="02020603050405020304" pitchFamily="18" charset="0"/>
              </a:endParaRPr>
            </a:p>
          </p:txBody>
        </p:sp>
        <p:sp>
          <p:nvSpPr>
            <p:cNvPr id="131082" name="Rectangle 172"/>
            <p:cNvSpPr>
              <a:spLocks noChangeArrowheads="1"/>
            </p:cNvSpPr>
            <p:nvPr/>
          </p:nvSpPr>
          <p:spPr bwMode="auto">
            <a:xfrm>
              <a:off x="1014" y="3489"/>
              <a:ext cx="823"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eaLnBrk="1" hangingPunct="1">
                <a:buFont typeface="Wingdings" panose="05000000000000000000" pitchFamily="2" charset="2"/>
                <a:buNone/>
              </a:pPr>
              <a:r>
                <a:rPr lang="en-US" altLang="zh-CN" sz="1400">
                  <a:latin typeface="Times New Roman" panose="02020603050405020304" pitchFamily="18" charset="0"/>
                  <a:ea typeface="宋体" panose="02010600030101010101" pitchFamily="2" charset="-122"/>
                  <a:cs typeface="Times New Roman" panose="02020603050405020304" pitchFamily="18" charset="0"/>
                </a:rPr>
                <a:t>(0.1,0.05,0.05)</a:t>
              </a:r>
              <a:endParaRPr lang="en-US" altLang="zh-CN" sz="1400">
                <a:latin typeface="Arial" panose="020B0604020202020204" pitchFamily="34" charset="0"/>
                <a:ea typeface="宋体" panose="02010600030101010101" pitchFamily="2" charset="-122"/>
                <a:cs typeface="Times New Roman" panose="02020603050405020304" pitchFamily="18" charset="0"/>
              </a:endParaRPr>
            </a:p>
          </p:txBody>
        </p:sp>
        <p:sp>
          <p:nvSpPr>
            <p:cNvPr id="131083" name="Rectangle 173"/>
            <p:cNvSpPr>
              <a:spLocks noChangeArrowheads="1"/>
            </p:cNvSpPr>
            <p:nvPr/>
          </p:nvSpPr>
          <p:spPr bwMode="auto">
            <a:xfrm>
              <a:off x="340" y="3489"/>
              <a:ext cx="674"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eaLnBrk="1" hangingPunct="1">
                <a:buFont typeface="Wingdings" panose="05000000000000000000" pitchFamily="2" charset="2"/>
                <a:buNone/>
              </a:pPr>
              <a:r>
                <a:rPr lang="en-US" altLang="zh-CN" sz="1400">
                  <a:latin typeface="Times New Roman" panose="02020603050405020304" pitchFamily="18" charset="0"/>
                  <a:ea typeface="宋体" panose="02010600030101010101" pitchFamily="2" charset="-122"/>
                  <a:cs typeface="Times New Roman" panose="02020603050405020304" pitchFamily="18" charset="0"/>
                </a:rPr>
                <a:t>11</a:t>
              </a:r>
              <a:endParaRPr lang="en-US" altLang="zh-CN" sz="1400">
                <a:latin typeface="Arial" panose="020B0604020202020204" pitchFamily="34" charset="0"/>
                <a:ea typeface="宋体" panose="02010600030101010101" pitchFamily="2" charset="-122"/>
                <a:cs typeface="Times New Roman" panose="02020603050405020304" pitchFamily="18" charset="0"/>
              </a:endParaRPr>
            </a:p>
          </p:txBody>
        </p:sp>
        <p:sp>
          <p:nvSpPr>
            <p:cNvPr id="131084" name="Rectangle 174"/>
            <p:cNvSpPr>
              <a:spLocks noChangeArrowheads="1"/>
            </p:cNvSpPr>
            <p:nvPr/>
          </p:nvSpPr>
          <p:spPr bwMode="auto">
            <a:xfrm>
              <a:off x="1014" y="3294"/>
              <a:ext cx="823" cy="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eaLnBrk="1" hangingPunct="1">
                <a:buFont typeface="Wingdings" panose="05000000000000000000" pitchFamily="2" charset="2"/>
                <a:buNone/>
              </a:pPr>
              <a:r>
                <a:rPr lang="en-US" altLang="zh-CN" sz="1400">
                  <a:latin typeface="Times New Roman" panose="02020603050405020304" pitchFamily="18" charset="0"/>
                  <a:ea typeface="宋体" panose="02010600030101010101" pitchFamily="2" charset="-122"/>
                  <a:cs typeface="Times New Roman" panose="02020603050405020304" pitchFamily="18" charset="0"/>
                </a:rPr>
                <a:t>(0.15,0.05,0.05)</a:t>
              </a:r>
              <a:endParaRPr lang="en-US" altLang="zh-CN" sz="1400">
                <a:latin typeface="Arial" panose="020B0604020202020204" pitchFamily="34" charset="0"/>
                <a:ea typeface="宋体" panose="02010600030101010101" pitchFamily="2" charset="-122"/>
                <a:cs typeface="Times New Roman" panose="02020603050405020304" pitchFamily="18" charset="0"/>
              </a:endParaRPr>
            </a:p>
          </p:txBody>
        </p:sp>
        <p:sp>
          <p:nvSpPr>
            <p:cNvPr id="131085" name="Rectangle 175"/>
            <p:cNvSpPr>
              <a:spLocks noChangeArrowheads="1"/>
            </p:cNvSpPr>
            <p:nvPr/>
          </p:nvSpPr>
          <p:spPr bwMode="auto">
            <a:xfrm>
              <a:off x="340" y="3294"/>
              <a:ext cx="674" cy="1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eaLnBrk="1" hangingPunct="1">
                <a:buFont typeface="Wingdings" panose="05000000000000000000" pitchFamily="2" charset="2"/>
                <a:buNone/>
              </a:pPr>
              <a:r>
                <a:rPr lang="en-US" altLang="zh-CN" sz="1400">
                  <a:latin typeface="Times New Roman" panose="02020603050405020304" pitchFamily="18" charset="0"/>
                  <a:ea typeface="宋体" panose="02010600030101010101" pitchFamily="2" charset="-122"/>
                  <a:cs typeface="Times New Roman" panose="02020603050405020304" pitchFamily="18" charset="0"/>
                </a:rPr>
                <a:t>10</a:t>
              </a:r>
              <a:endParaRPr lang="en-US" altLang="zh-CN" sz="1400">
                <a:latin typeface="Arial" panose="020B0604020202020204" pitchFamily="34" charset="0"/>
                <a:ea typeface="宋体" panose="02010600030101010101" pitchFamily="2" charset="-122"/>
                <a:cs typeface="Times New Roman" panose="02020603050405020304" pitchFamily="18" charset="0"/>
              </a:endParaRPr>
            </a:p>
          </p:txBody>
        </p:sp>
        <p:sp>
          <p:nvSpPr>
            <p:cNvPr id="131086" name="Rectangle 176"/>
            <p:cNvSpPr>
              <a:spLocks noChangeArrowheads="1"/>
            </p:cNvSpPr>
            <p:nvPr/>
          </p:nvSpPr>
          <p:spPr bwMode="auto">
            <a:xfrm>
              <a:off x="1014" y="3098"/>
              <a:ext cx="823"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eaLnBrk="1" hangingPunct="1">
                <a:buFont typeface="Wingdings" panose="05000000000000000000" pitchFamily="2" charset="2"/>
                <a:buNone/>
              </a:pPr>
              <a:r>
                <a:rPr lang="en-US" altLang="zh-CN" sz="1400">
                  <a:latin typeface="Times New Roman" panose="02020603050405020304" pitchFamily="18" charset="0"/>
                  <a:ea typeface="宋体" panose="02010600030101010101" pitchFamily="2" charset="-122"/>
                  <a:cs typeface="Times New Roman" panose="02020603050405020304" pitchFamily="18" charset="0"/>
                </a:rPr>
                <a:t>(0.2,0.05,0.05)</a:t>
              </a:r>
              <a:endParaRPr lang="en-US" altLang="zh-CN" sz="1400">
                <a:latin typeface="Arial" panose="020B0604020202020204" pitchFamily="34" charset="0"/>
                <a:ea typeface="宋体" panose="02010600030101010101" pitchFamily="2" charset="-122"/>
                <a:cs typeface="Times New Roman" panose="02020603050405020304" pitchFamily="18" charset="0"/>
              </a:endParaRPr>
            </a:p>
          </p:txBody>
        </p:sp>
        <p:sp>
          <p:nvSpPr>
            <p:cNvPr id="131087" name="Rectangle 177"/>
            <p:cNvSpPr>
              <a:spLocks noChangeArrowheads="1"/>
            </p:cNvSpPr>
            <p:nvPr/>
          </p:nvSpPr>
          <p:spPr bwMode="auto">
            <a:xfrm>
              <a:off x="340" y="3098"/>
              <a:ext cx="674"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eaLnBrk="1" hangingPunct="1">
                <a:buFont typeface="Wingdings" panose="05000000000000000000" pitchFamily="2" charset="2"/>
                <a:buNone/>
              </a:pPr>
              <a:r>
                <a:rPr lang="en-US" altLang="zh-CN" sz="1400">
                  <a:latin typeface="Times New Roman" panose="02020603050405020304" pitchFamily="18" charset="0"/>
                  <a:ea typeface="宋体" panose="02010600030101010101" pitchFamily="2" charset="-122"/>
                  <a:cs typeface="Times New Roman" panose="02020603050405020304" pitchFamily="18" charset="0"/>
                </a:rPr>
                <a:t>9</a:t>
              </a:r>
              <a:endParaRPr lang="en-US" altLang="zh-CN" sz="1400">
                <a:latin typeface="Arial" panose="020B0604020202020204" pitchFamily="34" charset="0"/>
                <a:ea typeface="宋体" panose="02010600030101010101" pitchFamily="2" charset="-122"/>
                <a:cs typeface="Times New Roman" panose="02020603050405020304" pitchFamily="18" charset="0"/>
              </a:endParaRPr>
            </a:p>
          </p:txBody>
        </p:sp>
        <p:sp>
          <p:nvSpPr>
            <p:cNvPr id="131088" name="Rectangle 178"/>
            <p:cNvSpPr>
              <a:spLocks noChangeArrowheads="1"/>
            </p:cNvSpPr>
            <p:nvPr/>
          </p:nvSpPr>
          <p:spPr bwMode="auto">
            <a:xfrm>
              <a:off x="1014" y="2902"/>
              <a:ext cx="823"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eaLnBrk="1" hangingPunct="1">
                <a:buFont typeface="Wingdings" panose="05000000000000000000" pitchFamily="2" charset="2"/>
                <a:buNone/>
              </a:pPr>
              <a:r>
                <a:rPr lang="en-US" altLang="zh-CN" sz="1400">
                  <a:latin typeface="Times New Roman" panose="02020603050405020304" pitchFamily="18" charset="0"/>
                  <a:ea typeface="宋体" panose="02010600030101010101" pitchFamily="2" charset="-122"/>
                  <a:cs typeface="Times New Roman" panose="02020603050405020304" pitchFamily="18" charset="0"/>
                </a:rPr>
                <a:t>(0.25,0.05,0.05)</a:t>
              </a:r>
              <a:endParaRPr lang="en-US" altLang="zh-CN" sz="1400">
                <a:latin typeface="Arial" panose="020B0604020202020204" pitchFamily="34" charset="0"/>
                <a:ea typeface="宋体" panose="02010600030101010101" pitchFamily="2" charset="-122"/>
                <a:cs typeface="Times New Roman" panose="02020603050405020304" pitchFamily="18" charset="0"/>
              </a:endParaRPr>
            </a:p>
          </p:txBody>
        </p:sp>
        <p:sp>
          <p:nvSpPr>
            <p:cNvPr id="131089" name="Rectangle 179"/>
            <p:cNvSpPr>
              <a:spLocks noChangeArrowheads="1"/>
            </p:cNvSpPr>
            <p:nvPr/>
          </p:nvSpPr>
          <p:spPr bwMode="auto">
            <a:xfrm>
              <a:off x="340" y="2902"/>
              <a:ext cx="674"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eaLnBrk="1" hangingPunct="1">
                <a:buFont typeface="Wingdings" panose="05000000000000000000" pitchFamily="2" charset="2"/>
                <a:buNone/>
              </a:pPr>
              <a:r>
                <a:rPr lang="en-US" altLang="zh-CN" sz="1400">
                  <a:latin typeface="Times New Roman" panose="02020603050405020304" pitchFamily="18" charset="0"/>
                  <a:ea typeface="宋体" panose="02010600030101010101" pitchFamily="2" charset="-122"/>
                  <a:cs typeface="Times New Roman" panose="02020603050405020304" pitchFamily="18" charset="0"/>
                </a:rPr>
                <a:t>8</a:t>
              </a:r>
              <a:endParaRPr lang="en-US" altLang="zh-CN" sz="1400">
                <a:latin typeface="Arial" panose="020B0604020202020204" pitchFamily="34" charset="0"/>
                <a:ea typeface="宋体" panose="02010600030101010101" pitchFamily="2" charset="-122"/>
                <a:cs typeface="Times New Roman" panose="02020603050405020304" pitchFamily="18" charset="0"/>
              </a:endParaRPr>
            </a:p>
          </p:txBody>
        </p:sp>
        <p:sp>
          <p:nvSpPr>
            <p:cNvPr id="131090" name="Rectangle 180"/>
            <p:cNvSpPr>
              <a:spLocks noChangeArrowheads="1"/>
            </p:cNvSpPr>
            <p:nvPr/>
          </p:nvSpPr>
          <p:spPr bwMode="auto">
            <a:xfrm>
              <a:off x="1014" y="2706"/>
              <a:ext cx="823"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eaLnBrk="1" hangingPunct="1">
                <a:buFont typeface="Wingdings" panose="05000000000000000000" pitchFamily="2" charset="2"/>
                <a:buNone/>
              </a:pPr>
              <a:r>
                <a:rPr lang="en-US" altLang="zh-CN" sz="1400">
                  <a:latin typeface="Times New Roman" panose="02020603050405020304" pitchFamily="18" charset="0"/>
                  <a:ea typeface="宋体" panose="02010600030101010101" pitchFamily="2" charset="-122"/>
                  <a:cs typeface="Times New Roman" panose="02020603050405020304" pitchFamily="18" charset="0"/>
                </a:rPr>
                <a:t>(0.3,0.05,0.05)</a:t>
              </a:r>
              <a:endParaRPr lang="en-US" altLang="zh-CN" sz="1400">
                <a:latin typeface="Arial" panose="020B0604020202020204" pitchFamily="34" charset="0"/>
                <a:ea typeface="宋体" panose="02010600030101010101" pitchFamily="2" charset="-122"/>
                <a:cs typeface="Times New Roman" panose="02020603050405020304" pitchFamily="18" charset="0"/>
              </a:endParaRPr>
            </a:p>
          </p:txBody>
        </p:sp>
        <p:sp>
          <p:nvSpPr>
            <p:cNvPr id="131091" name="Rectangle 181"/>
            <p:cNvSpPr>
              <a:spLocks noChangeArrowheads="1"/>
            </p:cNvSpPr>
            <p:nvPr/>
          </p:nvSpPr>
          <p:spPr bwMode="auto">
            <a:xfrm>
              <a:off x="340" y="2706"/>
              <a:ext cx="674"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eaLnBrk="1" hangingPunct="1">
                <a:buFont typeface="Wingdings" panose="05000000000000000000" pitchFamily="2" charset="2"/>
                <a:buNone/>
              </a:pPr>
              <a:r>
                <a:rPr lang="en-US" altLang="zh-CN" sz="1400">
                  <a:latin typeface="Times New Roman" panose="02020603050405020304" pitchFamily="18" charset="0"/>
                  <a:ea typeface="宋体" panose="02010600030101010101" pitchFamily="2" charset="-122"/>
                  <a:cs typeface="Times New Roman" panose="02020603050405020304" pitchFamily="18" charset="0"/>
                </a:rPr>
                <a:t>7</a:t>
              </a:r>
              <a:endParaRPr lang="en-US" altLang="zh-CN" sz="1400">
                <a:latin typeface="Arial" panose="020B0604020202020204" pitchFamily="34" charset="0"/>
                <a:ea typeface="宋体" panose="02010600030101010101" pitchFamily="2" charset="-122"/>
                <a:cs typeface="Times New Roman" panose="02020603050405020304" pitchFamily="18" charset="0"/>
              </a:endParaRPr>
            </a:p>
          </p:txBody>
        </p:sp>
        <p:sp>
          <p:nvSpPr>
            <p:cNvPr id="131092" name="Rectangle 182"/>
            <p:cNvSpPr>
              <a:spLocks noChangeArrowheads="1"/>
            </p:cNvSpPr>
            <p:nvPr/>
          </p:nvSpPr>
          <p:spPr bwMode="auto">
            <a:xfrm>
              <a:off x="1014" y="2510"/>
              <a:ext cx="823"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eaLnBrk="1" hangingPunct="1">
                <a:buFont typeface="Wingdings" panose="05000000000000000000" pitchFamily="2" charset="2"/>
                <a:buNone/>
              </a:pPr>
              <a:r>
                <a:rPr lang="en-US" altLang="zh-CN" sz="1400">
                  <a:latin typeface="Times New Roman" panose="02020603050405020304" pitchFamily="18" charset="0"/>
                  <a:ea typeface="宋体" panose="02010600030101010101" pitchFamily="2" charset="-122"/>
                  <a:cs typeface="Times New Roman" panose="02020603050405020304" pitchFamily="18" charset="0"/>
                </a:rPr>
                <a:t>(0.3, 0.15, 0.05)</a:t>
              </a:r>
              <a:endParaRPr lang="en-US" altLang="zh-CN" sz="1400">
                <a:latin typeface="Arial" panose="020B0604020202020204" pitchFamily="34" charset="0"/>
                <a:ea typeface="宋体" panose="02010600030101010101" pitchFamily="2" charset="-122"/>
                <a:cs typeface="Times New Roman" panose="02020603050405020304" pitchFamily="18" charset="0"/>
              </a:endParaRPr>
            </a:p>
          </p:txBody>
        </p:sp>
        <p:sp>
          <p:nvSpPr>
            <p:cNvPr id="131093" name="Rectangle 183"/>
            <p:cNvSpPr>
              <a:spLocks noChangeArrowheads="1"/>
            </p:cNvSpPr>
            <p:nvPr/>
          </p:nvSpPr>
          <p:spPr bwMode="auto">
            <a:xfrm>
              <a:off x="340" y="2510"/>
              <a:ext cx="674"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eaLnBrk="1" hangingPunct="1">
                <a:buFont typeface="Wingdings" panose="05000000000000000000" pitchFamily="2" charset="2"/>
                <a:buNone/>
              </a:pPr>
              <a:r>
                <a:rPr lang="en-US" altLang="zh-CN" sz="1400">
                  <a:latin typeface="Times New Roman" panose="02020603050405020304" pitchFamily="18" charset="0"/>
                  <a:ea typeface="宋体" panose="02010600030101010101" pitchFamily="2" charset="-122"/>
                  <a:cs typeface="Times New Roman" panose="02020603050405020304" pitchFamily="18" charset="0"/>
                </a:rPr>
                <a:t>6</a:t>
              </a:r>
              <a:endParaRPr lang="en-US" altLang="zh-CN" sz="1400">
                <a:latin typeface="Arial" panose="020B0604020202020204" pitchFamily="34" charset="0"/>
                <a:ea typeface="宋体" panose="02010600030101010101" pitchFamily="2" charset="-122"/>
                <a:cs typeface="Times New Roman" panose="02020603050405020304" pitchFamily="18" charset="0"/>
              </a:endParaRPr>
            </a:p>
          </p:txBody>
        </p:sp>
        <p:sp>
          <p:nvSpPr>
            <p:cNvPr id="131094" name="Rectangle 184"/>
            <p:cNvSpPr>
              <a:spLocks noChangeArrowheads="1"/>
            </p:cNvSpPr>
            <p:nvPr/>
          </p:nvSpPr>
          <p:spPr bwMode="auto">
            <a:xfrm>
              <a:off x="1014" y="2313"/>
              <a:ext cx="823"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eaLnBrk="1" hangingPunct="1">
                <a:buFont typeface="Wingdings" panose="05000000000000000000" pitchFamily="2" charset="2"/>
                <a:buNone/>
              </a:pPr>
              <a:r>
                <a:rPr lang="en-US" altLang="zh-CN" sz="1400">
                  <a:latin typeface="Times New Roman" panose="02020603050405020304" pitchFamily="18" charset="0"/>
                  <a:ea typeface="宋体" panose="02010600030101010101" pitchFamily="2" charset="-122"/>
                  <a:cs typeface="Times New Roman" panose="02020603050405020304" pitchFamily="18" charset="0"/>
                </a:rPr>
                <a:t>(0.3,0.25,0.05)</a:t>
              </a:r>
              <a:endParaRPr lang="en-US" altLang="zh-CN" sz="1400">
                <a:latin typeface="Arial" panose="020B0604020202020204" pitchFamily="34" charset="0"/>
                <a:ea typeface="宋体" panose="02010600030101010101" pitchFamily="2" charset="-122"/>
                <a:cs typeface="Times New Roman" panose="02020603050405020304" pitchFamily="18" charset="0"/>
              </a:endParaRPr>
            </a:p>
          </p:txBody>
        </p:sp>
        <p:sp>
          <p:nvSpPr>
            <p:cNvPr id="131095" name="Rectangle 185"/>
            <p:cNvSpPr>
              <a:spLocks noChangeArrowheads="1"/>
            </p:cNvSpPr>
            <p:nvPr/>
          </p:nvSpPr>
          <p:spPr bwMode="auto">
            <a:xfrm>
              <a:off x="340" y="2313"/>
              <a:ext cx="674"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eaLnBrk="1" hangingPunct="1">
                <a:buFont typeface="Wingdings" panose="05000000000000000000" pitchFamily="2" charset="2"/>
                <a:buNone/>
              </a:pPr>
              <a:r>
                <a:rPr lang="en-US" altLang="zh-CN" sz="1400">
                  <a:latin typeface="Times New Roman" panose="02020603050405020304" pitchFamily="18" charset="0"/>
                  <a:ea typeface="宋体" panose="02010600030101010101" pitchFamily="2" charset="-122"/>
                  <a:cs typeface="Times New Roman" panose="02020603050405020304" pitchFamily="18" charset="0"/>
                </a:rPr>
                <a:t>5</a:t>
              </a:r>
              <a:endParaRPr lang="en-US" altLang="zh-CN" sz="1400">
                <a:latin typeface="Arial" panose="020B0604020202020204" pitchFamily="34" charset="0"/>
                <a:ea typeface="宋体" panose="02010600030101010101" pitchFamily="2" charset="-122"/>
                <a:cs typeface="Times New Roman" panose="02020603050405020304" pitchFamily="18" charset="0"/>
              </a:endParaRPr>
            </a:p>
          </p:txBody>
        </p:sp>
        <p:sp>
          <p:nvSpPr>
            <p:cNvPr id="131096" name="Rectangle 186"/>
            <p:cNvSpPr>
              <a:spLocks noChangeArrowheads="1"/>
            </p:cNvSpPr>
            <p:nvPr/>
          </p:nvSpPr>
          <p:spPr bwMode="auto">
            <a:xfrm>
              <a:off x="1014" y="2116"/>
              <a:ext cx="823"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eaLnBrk="1" hangingPunct="1">
                <a:buFont typeface="Wingdings" panose="05000000000000000000" pitchFamily="2" charset="2"/>
                <a:buNone/>
              </a:pPr>
              <a:r>
                <a:rPr lang="en-US" altLang="zh-CN" sz="1400">
                  <a:latin typeface="Times New Roman" panose="02020603050405020304" pitchFamily="18" charset="0"/>
                  <a:ea typeface="宋体" panose="02010600030101010101" pitchFamily="2" charset="-122"/>
                  <a:cs typeface="Times New Roman" panose="02020603050405020304" pitchFamily="18" charset="0"/>
                </a:rPr>
                <a:t>(0.3, 0.3, 0.05)</a:t>
              </a:r>
              <a:endParaRPr lang="en-US" altLang="zh-CN" sz="1400">
                <a:latin typeface="Arial" panose="020B0604020202020204" pitchFamily="34" charset="0"/>
                <a:ea typeface="宋体" panose="02010600030101010101" pitchFamily="2" charset="-122"/>
                <a:cs typeface="Times New Roman" panose="02020603050405020304" pitchFamily="18" charset="0"/>
              </a:endParaRPr>
            </a:p>
          </p:txBody>
        </p:sp>
        <p:sp>
          <p:nvSpPr>
            <p:cNvPr id="131097" name="Rectangle 187"/>
            <p:cNvSpPr>
              <a:spLocks noChangeArrowheads="1"/>
            </p:cNvSpPr>
            <p:nvPr/>
          </p:nvSpPr>
          <p:spPr bwMode="auto">
            <a:xfrm>
              <a:off x="340" y="2116"/>
              <a:ext cx="674"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eaLnBrk="1" hangingPunct="1">
                <a:buFont typeface="Wingdings" panose="05000000000000000000" pitchFamily="2" charset="2"/>
                <a:buNone/>
              </a:pPr>
              <a:r>
                <a:rPr lang="en-US" altLang="zh-CN" sz="1400">
                  <a:latin typeface="Times New Roman" panose="02020603050405020304" pitchFamily="18" charset="0"/>
                  <a:ea typeface="宋体" panose="02010600030101010101" pitchFamily="2" charset="-122"/>
                  <a:cs typeface="Times New Roman" panose="02020603050405020304" pitchFamily="18" charset="0"/>
                </a:rPr>
                <a:t>4</a:t>
              </a:r>
              <a:endParaRPr lang="en-US" altLang="zh-CN" sz="1400">
                <a:latin typeface="Arial" panose="020B0604020202020204" pitchFamily="34" charset="0"/>
                <a:ea typeface="宋体" panose="02010600030101010101" pitchFamily="2" charset="-122"/>
                <a:cs typeface="Times New Roman" panose="02020603050405020304" pitchFamily="18" charset="0"/>
              </a:endParaRPr>
            </a:p>
          </p:txBody>
        </p:sp>
        <p:sp>
          <p:nvSpPr>
            <p:cNvPr id="131098" name="Rectangle 188"/>
            <p:cNvSpPr>
              <a:spLocks noChangeArrowheads="1"/>
            </p:cNvSpPr>
            <p:nvPr/>
          </p:nvSpPr>
          <p:spPr bwMode="auto">
            <a:xfrm>
              <a:off x="1014" y="1919"/>
              <a:ext cx="823"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eaLnBrk="1" hangingPunct="1">
                <a:buFont typeface="Wingdings" panose="05000000000000000000" pitchFamily="2" charset="2"/>
                <a:buNone/>
              </a:pPr>
              <a:r>
                <a:rPr lang="en-US" altLang="zh-CN" sz="1400">
                  <a:latin typeface="Times New Roman" panose="02020603050405020304" pitchFamily="18" charset="0"/>
                  <a:ea typeface="宋体" panose="02010600030101010101" pitchFamily="2" charset="-122"/>
                  <a:cs typeface="Times New Roman" panose="02020603050405020304" pitchFamily="18" charset="0"/>
                </a:rPr>
                <a:t>(0.3, 0.3, 0.15)</a:t>
              </a:r>
              <a:endParaRPr lang="en-US" altLang="zh-CN" sz="1400">
                <a:latin typeface="Arial" panose="020B0604020202020204" pitchFamily="34" charset="0"/>
                <a:ea typeface="宋体" panose="02010600030101010101" pitchFamily="2" charset="-122"/>
                <a:cs typeface="Times New Roman" panose="02020603050405020304" pitchFamily="18" charset="0"/>
              </a:endParaRPr>
            </a:p>
          </p:txBody>
        </p:sp>
        <p:sp>
          <p:nvSpPr>
            <p:cNvPr id="131099" name="Rectangle 189"/>
            <p:cNvSpPr>
              <a:spLocks noChangeArrowheads="1"/>
            </p:cNvSpPr>
            <p:nvPr/>
          </p:nvSpPr>
          <p:spPr bwMode="auto">
            <a:xfrm>
              <a:off x="340" y="1919"/>
              <a:ext cx="674"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eaLnBrk="1" hangingPunct="1">
                <a:buFont typeface="Wingdings" panose="05000000000000000000" pitchFamily="2" charset="2"/>
                <a:buNone/>
              </a:pPr>
              <a:r>
                <a:rPr lang="en-US" altLang="zh-CN" sz="1400">
                  <a:latin typeface="Times New Roman" panose="02020603050405020304" pitchFamily="18" charset="0"/>
                  <a:ea typeface="宋体" panose="02010600030101010101" pitchFamily="2" charset="-122"/>
                  <a:cs typeface="Times New Roman" panose="02020603050405020304" pitchFamily="18" charset="0"/>
                </a:rPr>
                <a:t>3</a:t>
              </a:r>
              <a:endParaRPr lang="en-US" altLang="zh-CN" sz="1400">
                <a:latin typeface="Arial" panose="020B0604020202020204" pitchFamily="34" charset="0"/>
                <a:ea typeface="宋体" panose="02010600030101010101" pitchFamily="2" charset="-122"/>
                <a:cs typeface="Times New Roman" panose="02020603050405020304" pitchFamily="18" charset="0"/>
              </a:endParaRPr>
            </a:p>
          </p:txBody>
        </p:sp>
        <p:sp>
          <p:nvSpPr>
            <p:cNvPr id="131100" name="Rectangle 190"/>
            <p:cNvSpPr>
              <a:spLocks noChangeArrowheads="1"/>
            </p:cNvSpPr>
            <p:nvPr/>
          </p:nvSpPr>
          <p:spPr bwMode="auto">
            <a:xfrm>
              <a:off x="1014" y="1722"/>
              <a:ext cx="823"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eaLnBrk="1" hangingPunct="1">
                <a:buFont typeface="Wingdings" panose="05000000000000000000" pitchFamily="2" charset="2"/>
                <a:buNone/>
              </a:pPr>
              <a:r>
                <a:rPr lang="en-US" altLang="zh-CN" sz="1400">
                  <a:latin typeface="Times New Roman" panose="02020603050405020304" pitchFamily="18" charset="0"/>
                  <a:ea typeface="宋体" panose="02010600030101010101" pitchFamily="2" charset="-122"/>
                  <a:cs typeface="Times New Roman" panose="02020603050405020304" pitchFamily="18" charset="0"/>
                </a:rPr>
                <a:t>(0.3, 0.3, 0.25)</a:t>
              </a:r>
              <a:endParaRPr lang="en-US" altLang="zh-CN" sz="1400">
                <a:latin typeface="Arial" panose="020B0604020202020204" pitchFamily="34" charset="0"/>
                <a:ea typeface="宋体" panose="02010600030101010101" pitchFamily="2" charset="-122"/>
                <a:cs typeface="Times New Roman" panose="02020603050405020304" pitchFamily="18" charset="0"/>
              </a:endParaRPr>
            </a:p>
          </p:txBody>
        </p:sp>
        <p:sp>
          <p:nvSpPr>
            <p:cNvPr id="131101" name="Rectangle 191"/>
            <p:cNvSpPr>
              <a:spLocks noChangeArrowheads="1"/>
            </p:cNvSpPr>
            <p:nvPr/>
          </p:nvSpPr>
          <p:spPr bwMode="auto">
            <a:xfrm>
              <a:off x="340" y="1722"/>
              <a:ext cx="674"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eaLnBrk="1" hangingPunct="1">
                <a:buFont typeface="Wingdings" panose="05000000000000000000" pitchFamily="2" charset="2"/>
                <a:buNone/>
              </a:pPr>
              <a:r>
                <a:rPr lang="en-US" altLang="zh-CN" sz="1400">
                  <a:latin typeface="Times New Roman" panose="02020603050405020304" pitchFamily="18" charset="0"/>
                  <a:ea typeface="宋体" panose="02010600030101010101" pitchFamily="2" charset="-122"/>
                  <a:cs typeface="Times New Roman" panose="02020603050405020304" pitchFamily="18" charset="0"/>
                </a:rPr>
                <a:t>2</a:t>
              </a:r>
              <a:endParaRPr lang="en-US" altLang="zh-CN" sz="1400">
                <a:latin typeface="Arial" panose="020B0604020202020204" pitchFamily="34" charset="0"/>
                <a:ea typeface="宋体" panose="02010600030101010101" pitchFamily="2" charset="-122"/>
                <a:cs typeface="Times New Roman" panose="02020603050405020304" pitchFamily="18" charset="0"/>
              </a:endParaRPr>
            </a:p>
          </p:txBody>
        </p:sp>
        <p:sp>
          <p:nvSpPr>
            <p:cNvPr id="131102" name="Rectangle 192"/>
            <p:cNvSpPr>
              <a:spLocks noChangeArrowheads="1"/>
            </p:cNvSpPr>
            <p:nvPr/>
          </p:nvSpPr>
          <p:spPr bwMode="auto">
            <a:xfrm>
              <a:off x="1014" y="1525"/>
              <a:ext cx="823"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eaLnBrk="1" hangingPunct="1">
                <a:buFont typeface="Wingdings" panose="05000000000000000000" pitchFamily="2" charset="2"/>
                <a:buNone/>
              </a:pPr>
              <a:r>
                <a:rPr lang="en-US" altLang="zh-CN" sz="1400">
                  <a:latin typeface="Times New Roman" panose="02020603050405020304" pitchFamily="18" charset="0"/>
                  <a:ea typeface="宋体" panose="02010600030101010101" pitchFamily="2" charset="-122"/>
                  <a:cs typeface="Times New Roman" panose="02020603050405020304" pitchFamily="18" charset="0"/>
                </a:rPr>
                <a:t>(0.3, 0.3, 0.3)</a:t>
              </a:r>
              <a:endParaRPr lang="en-US" altLang="zh-CN" sz="1400">
                <a:latin typeface="Arial" panose="020B0604020202020204" pitchFamily="34" charset="0"/>
                <a:ea typeface="宋体" panose="02010600030101010101" pitchFamily="2" charset="-122"/>
                <a:cs typeface="Times New Roman" panose="02020603050405020304" pitchFamily="18" charset="0"/>
              </a:endParaRPr>
            </a:p>
          </p:txBody>
        </p:sp>
        <p:sp>
          <p:nvSpPr>
            <p:cNvPr id="131103" name="Rectangle 193"/>
            <p:cNvSpPr>
              <a:spLocks noChangeArrowheads="1"/>
            </p:cNvSpPr>
            <p:nvPr/>
          </p:nvSpPr>
          <p:spPr bwMode="auto">
            <a:xfrm>
              <a:off x="340" y="1525"/>
              <a:ext cx="674"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eaLnBrk="1" hangingPunct="1">
                <a:buFont typeface="Wingdings" panose="05000000000000000000" pitchFamily="2" charset="2"/>
                <a:buNone/>
              </a:pPr>
              <a:r>
                <a:rPr lang="en-US" altLang="zh-CN" sz="1400">
                  <a:latin typeface="Times New Roman" panose="02020603050405020304" pitchFamily="18" charset="0"/>
                  <a:ea typeface="宋体" panose="02010600030101010101" pitchFamily="2" charset="-122"/>
                  <a:cs typeface="Times New Roman" panose="02020603050405020304" pitchFamily="18" charset="0"/>
                </a:rPr>
                <a:t>1</a:t>
              </a:r>
              <a:endParaRPr lang="en-US" altLang="zh-CN" sz="1400">
                <a:latin typeface="Arial" panose="020B0604020202020204" pitchFamily="34" charset="0"/>
                <a:ea typeface="宋体" panose="02010600030101010101" pitchFamily="2" charset="-122"/>
                <a:cs typeface="Times New Roman" panose="02020603050405020304" pitchFamily="18" charset="0"/>
              </a:endParaRPr>
            </a:p>
          </p:txBody>
        </p:sp>
        <p:sp>
          <p:nvSpPr>
            <p:cNvPr id="131104" name="Rectangle 194"/>
            <p:cNvSpPr>
              <a:spLocks noChangeArrowheads="1"/>
            </p:cNvSpPr>
            <p:nvPr/>
          </p:nvSpPr>
          <p:spPr bwMode="auto">
            <a:xfrm>
              <a:off x="1014" y="1205"/>
              <a:ext cx="823"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SzPct val="55000"/>
                <a:buFont typeface="Wingdings" panose="05000000000000000000" pitchFamily="2" charset="2"/>
                <a:buNone/>
              </a:pPr>
              <a:endParaRPr lang="zh-CN" altLang="zh-CN">
                <a:latin typeface="Arial" panose="020B0604020202020204" pitchFamily="34" charset="0"/>
                <a:ea typeface="华文楷体" panose="02010600040101010101" pitchFamily="2" charset="-122"/>
              </a:endParaRPr>
            </a:p>
          </p:txBody>
        </p:sp>
        <p:sp>
          <p:nvSpPr>
            <p:cNvPr id="131105" name="Rectangle 195"/>
            <p:cNvSpPr>
              <a:spLocks noChangeArrowheads="1"/>
            </p:cNvSpPr>
            <p:nvPr/>
          </p:nvSpPr>
          <p:spPr bwMode="auto">
            <a:xfrm>
              <a:off x="340" y="1205"/>
              <a:ext cx="674" cy="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eaLnBrk="1" hangingPunct="1">
                <a:buFont typeface="Wingdings" panose="05000000000000000000" pitchFamily="2" charset="2"/>
                <a:buNone/>
              </a:pPr>
              <a:r>
                <a:rPr lang="zh-CN" altLang="en-US" sz="1300">
                  <a:latin typeface="Times New Roman" panose="02020603050405020304" pitchFamily="18" charset="0"/>
                  <a:ea typeface="华文楷体" panose="02010600040101010101" pitchFamily="2" charset="-122"/>
                  <a:cs typeface="Times New Roman" panose="02020603050405020304" pitchFamily="18" charset="0"/>
                </a:rPr>
                <a:t>主用户业务</a:t>
              </a:r>
              <a:endParaRPr lang="zh-CN" altLang="en-US" sz="1300">
                <a:latin typeface="Arial" panose="020B0604020202020204" pitchFamily="34" charset="0"/>
                <a:ea typeface="华文楷体" panose="02010600040101010101" pitchFamily="2" charset="-122"/>
                <a:cs typeface="Times New Roman" panose="02020603050405020304" pitchFamily="18" charset="0"/>
              </a:endParaRPr>
            </a:p>
            <a:p>
              <a:pPr algn="ctr">
                <a:buFont typeface="Wingdings" panose="05000000000000000000" pitchFamily="2" charset="2"/>
                <a:buNone/>
              </a:pPr>
              <a:r>
                <a:rPr lang="zh-CN" altLang="en-US" sz="1300">
                  <a:latin typeface="Times New Roman" panose="02020603050405020304" pitchFamily="18" charset="0"/>
                  <a:ea typeface="华文楷体" panose="02010600040101010101" pitchFamily="2" charset="-122"/>
                  <a:cs typeface="Times New Roman" panose="02020603050405020304" pitchFamily="18" charset="0"/>
                </a:rPr>
                <a:t>参数索引</a:t>
              </a:r>
              <a:endParaRPr lang="zh-CN" altLang="en-US" sz="1300">
                <a:latin typeface="Arial" panose="020B0604020202020204" pitchFamily="34" charset="0"/>
                <a:ea typeface="华文楷体" panose="02010600040101010101" pitchFamily="2" charset="-122"/>
                <a:cs typeface="Times New Roman" panose="02020603050405020304" pitchFamily="18" charset="0"/>
              </a:endParaRPr>
            </a:p>
          </p:txBody>
        </p:sp>
        <p:sp>
          <p:nvSpPr>
            <p:cNvPr id="131106" name="Line 196"/>
            <p:cNvSpPr>
              <a:spLocks noChangeShapeType="1"/>
            </p:cNvSpPr>
            <p:nvPr/>
          </p:nvSpPr>
          <p:spPr bwMode="auto">
            <a:xfrm>
              <a:off x="340" y="1205"/>
              <a:ext cx="1497"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107" name="Line 197"/>
            <p:cNvSpPr>
              <a:spLocks noChangeShapeType="1"/>
            </p:cNvSpPr>
            <p:nvPr/>
          </p:nvSpPr>
          <p:spPr bwMode="auto">
            <a:xfrm>
              <a:off x="340" y="3881"/>
              <a:ext cx="1497"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108" name="Line 198"/>
            <p:cNvSpPr>
              <a:spLocks noChangeShapeType="1"/>
            </p:cNvSpPr>
            <p:nvPr/>
          </p:nvSpPr>
          <p:spPr bwMode="auto">
            <a:xfrm>
              <a:off x="340" y="1205"/>
              <a:ext cx="0" cy="2676"/>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109" name="Line 199"/>
            <p:cNvSpPr>
              <a:spLocks noChangeShapeType="1"/>
            </p:cNvSpPr>
            <p:nvPr/>
          </p:nvSpPr>
          <p:spPr bwMode="auto">
            <a:xfrm>
              <a:off x="1837" y="1205"/>
              <a:ext cx="0" cy="2676"/>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110" name="Line 200"/>
            <p:cNvSpPr>
              <a:spLocks noChangeShapeType="1"/>
            </p:cNvSpPr>
            <p:nvPr/>
          </p:nvSpPr>
          <p:spPr bwMode="auto">
            <a:xfrm>
              <a:off x="340" y="1525"/>
              <a:ext cx="1497" cy="0"/>
            </a:xfrm>
            <a:prstGeom prst="line">
              <a:avLst/>
            </a:prstGeom>
            <a:noFill/>
            <a:ln w="12700"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111" name="Line 201"/>
            <p:cNvSpPr>
              <a:spLocks noChangeShapeType="1"/>
            </p:cNvSpPr>
            <p:nvPr/>
          </p:nvSpPr>
          <p:spPr bwMode="auto">
            <a:xfrm>
              <a:off x="1014" y="1205"/>
              <a:ext cx="0" cy="2676"/>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112" name="Line 202"/>
            <p:cNvSpPr>
              <a:spLocks noChangeShapeType="1"/>
            </p:cNvSpPr>
            <p:nvPr/>
          </p:nvSpPr>
          <p:spPr bwMode="auto">
            <a:xfrm>
              <a:off x="340" y="1722"/>
              <a:ext cx="1497"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113" name="Line 203"/>
            <p:cNvSpPr>
              <a:spLocks noChangeShapeType="1"/>
            </p:cNvSpPr>
            <p:nvPr/>
          </p:nvSpPr>
          <p:spPr bwMode="auto">
            <a:xfrm>
              <a:off x="340" y="1919"/>
              <a:ext cx="1497"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114" name="Line 204"/>
            <p:cNvSpPr>
              <a:spLocks noChangeShapeType="1"/>
            </p:cNvSpPr>
            <p:nvPr/>
          </p:nvSpPr>
          <p:spPr bwMode="auto">
            <a:xfrm>
              <a:off x="340" y="2116"/>
              <a:ext cx="1497"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115" name="Line 205"/>
            <p:cNvSpPr>
              <a:spLocks noChangeShapeType="1"/>
            </p:cNvSpPr>
            <p:nvPr/>
          </p:nvSpPr>
          <p:spPr bwMode="auto">
            <a:xfrm>
              <a:off x="340" y="2313"/>
              <a:ext cx="1497"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116" name="Line 206"/>
            <p:cNvSpPr>
              <a:spLocks noChangeShapeType="1"/>
            </p:cNvSpPr>
            <p:nvPr/>
          </p:nvSpPr>
          <p:spPr bwMode="auto">
            <a:xfrm>
              <a:off x="340" y="2510"/>
              <a:ext cx="1497"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117" name="Line 207"/>
            <p:cNvSpPr>
              <a:spLocks noChangeShapeType="1"/>
            </p:cNvSpPr>
            <p:nvPr/>
          </p:nvSpPr>
          <p:spPr bwMode="auto">
            <a:xfrm>
              <a:off x="340" y="2706"/>
              <a:ext cx="1497"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118" name="Line 208"/>
            <p:cNvSpPr>
              <a:spLocks noChangeShapeType="1"/>
            </p:cNvSpPr>
            <p:nvPr/>
          </p:nvSpPr>
          <p:spPr bwMode="auto">
            <a:xfrm>
              <a:off x="340" y="2902"/>
              <a:ext cx="1497"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119" name="Line 209"/>
            <p:cNvSpPr>
              <a:spLocks noChangeShapeType="1"/>
            </p:cNvSpPr>
            <p:nvPr/>
          </p:nvSpPr>
          <p:spPr bwMode="auto">
            <a:xfrm>
              <a:off x="340" y="3098"/>
              <a:ext cx="1497"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120" name="Line 210"/>
            <p:cNvSpPr>
              <a:spLocks noChangeShapeType="1"/>
            </p:cNvSpPr>
            <p:nvPr/>
          </p:nvSpPr>
          <p:spPr bwMode="auto">
            <a:xfrm>
              <a:off x="340" y="3294"/>
              <a:ext cx="1497"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121" name="Line 211"/>
            <p:cNvSpPr>
              <a:spLocks noChangeShapeType="1"/>
            </p:cNvSpPr>
            <p:nvPr/>
          </p:nvSpPr>
          <p:spPr bwMode="auto">
            <a:xfrm>
              <a:off x="340" y="3489"/>
              <a:ext cx="1497"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1122" name="Line 212"/>
            <p:cNvSpPr>
              <a:spLocks noChangeShapeType="1"/>
            </p:cNvSpPr>
            <p:nvPr/>
          </p:nvSpPr>
          <p:spPr bwMode="auto">
            <a:xfrm>
              <a:off x="340" y="3685"/>
              <a:ext cx="1497" cy="0"/>
            </a:xfrm>
            <a:prstGeom prst="line">
              <a:avLst/>
            </a:prstGeom>
            <a:noFill/>
            <a:ln w="9525" cap="rnd">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31123" name="Object 215"/>
            <p:cNvGraphicFramePr>
              <a:graphicFrameLocks noChangeAspect="1"/>
            </p:cNvGraphicFramePr>
            <p:nvPr/>
          </p:nvGraphicFramePr>
          <p:xfrm>
            <a:off x="1066" y="1298"/>
            <a:ext cx="708" cy="171"/>
          </p:xfrm>
          <a:graphic>
            <a:graphicData uri="http://schemas.openxmlformats.org/presentationml/2006/ole">
              <mc:AlternateContent xmlns:mc="http://schemas.openxmlformats.org/markup-compatibility/2006">
                <mc:Choice xmlns:v="urn:schemas-microsoft-com:vml" Requires="v">
                  <p:oleObj spid="_x0000_s131215" name="Equation" r:id="rId5" imgW="977900" imgH="241300" progId="Equation.DSMT4">
                    <p:embed/>
                  </p:oleObj>
                </mc:Choice>
                <mc:Fallback>
                  <p:oleObj name="Equation" r:id="rId5" imgW="977900" imgH="241300" progId="Equation.DSMT4">
                    <p:embed/>
                    <p:pic>
                      <p:nvPicPr>
                        <p:cNvPr id="0" name="Object 2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 y="1298"/>
                          <a:ext cx="708" cy="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afterEffect">
                                  <p:stCondLst>
                                    <p:cond delay="0"/>
                                  </p:stCondLst>
                                  <p:childTnLst>
                                    <p:set>
                                      <p:cBhvr>
                                        <p:cTn id="6" dur="1" fill="hold">
                                          <p:stCondLst>
                                            <p:cond delay="0"/>
                                          </p:stCondLst>
                                        </p:cTn>
                                        <p:tgtEl>
                                          <p:spTgt spid="54">
                                            <p:txEl>
                                              <p:pRg st="0" end="0"/>
                                            </p:txEl>
                                          </p:spTgt>
                                        </p:tgtEl>
                                        <p:attrNameLst>
                                          <p:attrName>style.visibility</p:attrName>
                                        </p:attrNameLst>
                                      </p:cBhvr>
                                      <p:to>
                                        <p:strVal val="visible"/>
                                      </p:to>
                                    </p:set>
                                    <p:animEffect transition="in" filter="wipe(down)">
                                      <p:cBhvr>
                                        <p:cTn id="7" dur="500"/>
                                        <p:tgtEl>
                                          <p:spTgt spid="54">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wipe(down)">
                                      <p:cBhvr>
                                        <p:cTn id="12" dur="500"/>
                                        <p:tgtEl>
                                          <p:spTgt spid="5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wipe(down)">
                                      <p:cBhvr>
                                        <p:cTn id="17" dur="500"/>
                                        <p:tgtEl>
                                          <p:spTgt spid="53"/>
                                        </p:tgtEl>
                                      </p:cBhvr>
                                    </p:animEffect>
                                  </p:childTnLst>
                                </p:cTn>
                              </p:par>
                              <p:par>
                                <p:cTn id="18" presetID="22" presetClass="entr" presetSubtype="4" fill="hold" nodeType="withEffect">
                                  <p:stCondLst>
                                    <p:cond delay="0"/>
                                  </p:stCondLst>
                                  <p:childTnLst>
                                    <p:set>
                                      <p:cBhvr>
                                        <p:cTn id="19" dur="1" fill="hold">
                                          <p:stCondLst>
                                            <p:cond delay="0"/>
                                          </p:stCondLst>
                                        </p:cTn>
                                        <p:tgtEl>
                                          <p:spTgt spid="55"/>
                                        </p:tgtEl>
                                        <p:attrNameLst>
                                          <p:attrName>style.visibility</p:attrName>
                                        </p:attrNameLst>
                                      </p:cBhvr>
                                      <p:to>
                                        <p:strVal val="visible"/>
                                      </p:to>
                                    </p:set>
                                    <p:animEffect transition="in" filter="wipe(down)">
                                      <p:cBhvr>
                                        <p:cTn id="2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8400" y="2451100"/>
            <a:ext cx="5229225" cy="320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pPr>
              <a:defRPr/>
            </a:pPr>
            <a:r>
              <a:rPr lang="zh-CN" altLang="en-US" dirty="0" smtClean="0"/>
              <a:t>其它问题：认知</a:t>
            </a:r>
            <a:r>
              <a:rPr lang="en-US" altLang="zh-CN" dirty="0" smtClean="0"/>
              <a:t>MAC</a:t>
            </a:r>
            <a:r>
              <a:rPr lang="zh-CN" altLang="en-US" dirty="0" smtClean="0"/>
              <a:t>协议</a:t>
            </a:r>
            <a:endParaRPr lang="zh-CN" altLang="en-US" dirty="0"/>
          </a:p>
        </p:txBody>
      </p:sp>
      <p:sp>
        <p:nvSpPr>
          <p:cNvPr id="3" name="内容占位符 2"/>
          <p:cNvSpPr>
            <a:spLocks noGrp="1"/>
          </p:cNvSpPr>
          <p:nvPr>
            <p:ph idx="1"/>
          </p:nvPr>
        </p:nvSpPr>
        <p:spPr>
          <a:xfrm>
            <a:off x="107950" y="908050"/>
            <a:ext cx="6335713" cy="4105275"/>
          </a:xfrm>
        </p:spPr>
        <p:txBody>
          <a:bodyPr/>
          <a:lstStyle/>
          <a:p>
            <a:pPr>
              <a:defRPr/>
            </a:pPr>
            <a:r>
              <a:rPr lang="zh-CN" altLang="en-US" dirty="0" smtClean="0"/>
              <a:t>控制信道设计</a:t>
            </a:r>
            <a:endParaRPr lang="en-US" altLang="zh-CN" dirty="0" smtClean="0"/>
          </a:p>
          <a:p>
            <a:pPr lvl="1">
              <a:defRPr/>
            </a:pPr>
            <a:r>
              <a:rPr lang="zh-CN" altLang="en-US" dirty="0" smtClean="0"/>
              <a:t>公共控制信道（</a:t>
            </a:r>
            <a:r>
              <a:rPr lang="en-US" altLang="zh-CN" dirty="0" smtClean="0"/>
              <a:t>Common Control Channel</a:t>
            </a:r>
            <a:r>
              <a:rPr lang="zh-CN" altLang="en-US" dirty="0" smtClean="0"/>
              <a:t>）</a:t>
            </a:r>
            <a:endParaRPr lang="en-US" altLang="zh-CN" dirty="0" smtClean="0"/>
          </a:p>
          <a:p>
            <a:pPr lvl="1">
              <a:defRPr/>
            </a:pPr>
            <a:r>
              <a:rPr lang="zh-CN" altLang="en-US" dirty="0" smtClean="0"/>
              <a:t>时分（</a:t>
            </a:r>
            <a:r>
              <a:rPr lang="en-US" altLang="zh-CN" dirty="0" smtClean="0"/>
              <a:t>Split Phase</a:t>
            </a:r>
            <a:r>
              <a:rPr lang="zh-CN" altLang="en-US" dirty="0" smtClean="0"/>
              <a:t>）</a:t>
            </a:r>
            <a:endParaRPr lang="en-US" altLang="zh-CN" dirty="0" smtClean="0"/>
          </a:p>
          <a:p>
            <a:pPr lvl="1">
              <a:defRPr/>
            </a:pPr>
            <a:r>
              <a:rPr lang="zh-CN" altLang="en-US" dirty="0"/>
              <a:t>跳</a:t>
            </a:r>
            <a:r>
              <a:rPr lang="zh-CN" altLang="en-US" dirty="0" smtClean="0"/>
              <a:t>频（</a:t>
            </a:r>
            <a:r>
              <a:rPr lang="en-US" altLang="zh-CN" dirty="0" smtClean="0"/>
              <a:t>Frequency Hopping</a:t>
            </a:r>
            <a:r>
              <a:rPr lang="zh-CN" altLang="en-US" dirty="0" smtClean="0"/>
              <a:t>）</a:t>
            </a:r>
            <a:endParaRPr lang="en-US" altLang="zh-CN" dirty="0" smtClean="0"/>
          </a:p>
          <a:p>
            <a:pPr>
              <a:defRPr/>
            </a:pPr>
            <a:r>
              <a:rPr lang="zh-CN" altLang="en-US" dirty="0" smtClean="0"/>
              <a:t>接入算法设计</a:t>
            </a:r>
            <a:endParaRPr lang="en-US" altLang="zh-CN" dirty="0" smtClean="0"/>
          </a:p>
          <a:p>
            <a:pPr lvl="1">
              <a:defRPr/>
            </a:pPr>
            <a:r>
              <a:rPr lang="zh-CN" altLang="en-US" dirty="0" smtClean="0"/>
              <a:t>图论（</a:t>
            </a:r>
            <a:r>
              <a:rPr lang="en-US" altLang="zh-CN" dirty="0" smtClean="0"/>
              <a:t>Graph Theory)</a:t>
            </a:r>
          </a:p>
          <a:p>
            <a:pPr lvl="1">
              <a:defRPr/>
            </a:pPr>
            <a:r>
              <a:rPr lang="zh-CN" altLang="en-US" dirty="0" smtClean="0"/>
              <a:t>博弈论</a:t>
            </a:r>
            <a:r>
              <a:rPr lang="en-US" altLang="zh-CN" dirty="0" smtClean="0"/>
              <a:t>(Game Theory)</a:t>
            </a:r>
          </a:p>
          <a:p>
            <a:pPr lvl="1">
              <a:defRPr/>
            </a:pPr>
            <a:r>
              <a:rPr lang="zh-CN" altLang="en-US" dirty="0" smtClean="0"/>
              <a:t>随机算法（</a:t>
            </a:r>
            <a:r>
              <a:rPr lang="en-US" altLang="zh-CN" dirty="0" smtClean="0"/>
              <a:t>Stochastic</a:t>
            </a:r>
            <a:r>
              <a:rPr lang="zh-CN" altLang="en-US" dirty="0" smtClean="0"/>
              <a:t> </a:t>
            </a:r>
            <a:r>
              <a:rPr lang="en-US" altLang="zh-CN" dirty="0" smtClean="0"/>
              <a:t>algorithm</a:t>
            </a:r>
            <a:r>
              <a:rPr lang="zh-CN" altLang="en-US" dirty="0" smtClean="0"/>
              <a:t>）</a:t>
            </a:r>
            <a:endParaRPr lang="en-US" altLang="zh-CN" dirty="0" smtClean="0"/>
          </a:p>
          <a:p>
            <a:pPr lvl="1">
              <a:defRPr/>
            </a:pPr>
            <a:r>
              <a:rPr lang="zh-CN" altLang="zh-CN" dirty="0"/>
              <a:t>……</a:t>
            </a:r>
            <a:endParaRPr lang="en-US" altLang="zh-CN" dirty="0" smtClean="0"/>
          </a:p>
          <a:p>
            <a:pPr lvl="1">
              <a:defRPr/>
            </a:pPr>
            <a:endParaRPr lang="en-US" altLang="zh-CN" dirty="0"/>
          </a:p>
          <a:p>
            <a:pPr lvl="1">
              <a:defRPr/>
            </a:pPr>
            <a:endParaRPr lang="en-US" altLang="zh-CN" dirty="0" smtClean="0"/>
          </a:p>
          <a:p>
            <a:pPr lvl="1">
              <a:defRPr/>
            </a:pPr>
            <a:endParaRPr lang="en-US" altLang="zh-CN" dirty="0"/>
          </a:p>
          <a:p>
            <a:pPr lvl="1">
              <a:defRPr/>
            </a:pPr>
            <a:endParaRPr lang="en-US" altLang="zh-CN" dirty="0" smtClean="0"/>
          </a:p>
          <a:p>
            <a:pPr lvl="1">
              <a:defRPr/>
            </a:pPr>
            <a:endParaRPr lang="en-US" altLang="zh-CN" dirty="0"/>
          </a:p>
        </p:txBody>
      </p:sp>
      <p:sp>
        <p:nvSpPr>
          <p:cNvPr id="132101"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F1D3D54A-37CC-48DA-B8BA-DC54C3D9C293}"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103</a:t>
            </a:fld>
            <a:endParaRPr lang="en-US" altLang="zh-CN" sz="1600" smtClean="0">
              <a:solidFill>
                <a:srgbClr val="3333CC"/>
              </a:solidFill>
              <a:latin typeface="Times New Roman" panose="02020603050405020304" pitchFamily="18" charset="0"/>
              <a:ea typeface="宋体" panose="02010600030101010101" pitchFamily="2" charset="-122"/>
            </a:endParaRPr>
          </a:p>
        </p:txBody>
      </p:sp>
      <p:sp>
        <p:nvSpPr>
          <p:cNvPr id="9" name="TextBox 8"/>
          <p:cNvSpPr txBox="1"/>
          <p:nvPr/>
        </p:nvSpPr>
        <p:spPr>
          <a:xfrm>
            <a:off x="107504" y="5661248"/>
            <a:ext cx="8856984" cy="461665"/>
          </a:xfrm>
          <a:prstGeom prst="rect">
            <a:avLst/>
          </a:prstGeom>
        </p:spPr>
        <p:style>
          <a:lnRef idx="0">
            <a:schemeClr val="accent1"/>
          </a:lnRef>
          <a:fillRef idx="3">
            <a:schemeClr val="accent1"/>
          </a:fillRef>
          <a:effectRef idx="3">
            <a:schemeClr val="accent1"/>
          </a:effectRef>
          <a:fontRef idx="minor">
            <a:schemeClr val="lt1"/>
          </a:fontRef>
        </p:style>
        <p:txBody>
          <a:bodyPr>
            <a:spAutoFit/>
          </a:bodyPr>
          <a:lstStyle/>
          <a:p>
            <a:pPr eaLnBrk="1" hangingPunct="1">
              <a:spcBef>
                <a:spcPct val="20000"/>
              </a:spcBef>
              <a:buClr>
                <a:schemeClr val="folHlink"/>
              </a:buClr>
              <a:buSzPct val="60000"/>
              <a:buFont typeface="Wingdings" pitchFamily="2" charset="2"/>
              <a:buNone/>
              <a:defRPr/>
            </a:pPr>
            <a:r>
              <a:rPr lang="en-US" altLang="zh-CN" sz="1200" dirty="0"/>
              <a:t>A. D. </a:t>
            </a:r>
            <a:r>
              <a:rPr lang="en-US" altLang="zh-CN" sz="1200" dirty="0" err="1"/>
              <a:t>Domenico</a:t>
            </a:r>
            <a:r>
              <a:rPr lang="en-US" altLang="zh-CN" sz="1200" dirty="0"/>
              <a:t>, E. C. </a:t>
            </a:r>
            <a:r>
              <a:rPr lang="en-US" altLang="zh-CN" sz="1200" dirty="0" err="1"/>
              <a:t>Strinati</a:t>
            </a:r>
            <a:r>
              <a:rPr lang="en-US" altLang="zh-CN" sz="1200" dirty="0"/>
              <a:t>,  etc. “A survey on MAC strategies for cognitive for cognitive radio networks,” IEEE Communication Surveys &amp; Tutorials, vol. 14  no. 1. pp. 21-44,, First Quarter, 2012.</a:t>
            </a:r>
            <a:endParaRPr lang="zh-CN" altLang="zh-CN" sz="1200" dirty="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其它问题：频谱分配</a:t>
            </a:r>
            <a:endParaRPr lang="zh-CN" altLang="en-US" dirty="0"/>
          </a:p>
        </p:txBody>
      </p:sp>
      <p:sp>
        <p:nvSpPr>
          <p:cNvPr id="133123"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FC132516-75CD-4D78-9C87-D41AA3260D52}"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104</a:t>
            </a:fld>
            <a:endParaRPr lang="en-US" altLang="zh-CN" sz="1600" smtClean="0">
              <a:solidFill>
                <a:srgbClr val="3333CC"/>
              </a:solidFill>
              <a:latin typeface="Times New Roman" panose="02020603050405020304" pitchFamily="18" charset="0"/>
              <a:ea typeface="宋体" panose="02010600030101010101" pitchFamily="2" charset="-122"/>
            </a:endParaRPr>
          </a:p>
        </p:txBody>
      </p:sp>
      <p:pic>
        <p:nvPicPr>
          <p:cNvPr id="13312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1125538"/>
            <a:ext cx="5648325" cy="423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07504" y="5733256"/>
            <a:ext cx="8856984" cy="461665"/>
          </a:xfrm>
          <a:prstGeom prst="rect">
            <a:avLst/>
          </a:prstGeom>
        </p:spPr>
        <p:style>
          <a:lnRef idx="0">
            <a:schemeClr val="accent1"/>
          </a:lnRef>
          <a:fillRef idx="3">
            <a:schemeClr val="accent1"/>
          </a:fillRef>
          <a:effectRef idx="3">
            <a:schemeClr val="accent1"/>
          </a:effectRef>
          <a:fontRef idx="minor">
            <a:schemeClr val="lt1"/>
          </a:fontRef>
        </p:style>
        <p:txBody>
          <a:bodyPr>
            <a:spAutoFit/>
          </a:bodyPr>
          <a:lstStyle/>
          <a:p>
            <a:pPr eaLnBrk="1" hangingPunct="1">
              <a:spcBef>
                <a:spcPct val="20000"/>
              </a:spcBef>
              <a:buClr>
                <a:schemeClr val="folHlink"/>
              </a:buClr>
              <a:buSzPct val="60000"/>
              <a:buFont typeface="Wingdings" pitchFamily="2" charset="2"/>
              <a:buNone/>
              <a:defRPr/>
            </a:pPr>
            <a:r>
              <a:rPr lang="en-US" altLang="zh-CN" sz="1200" dirty="0"/>
              <a:t>E. Z.  </a:t>
            </a:r>
            <a:r>
              <a:rPr lang="en-US" altLang="zh-CN" sz="1200" dirty="0" err="1"/>
              <a:t>Tragos</a:t>
            </a:r>
            <a:r>
              <a:rPr lang="en-US" altLang="zh-CN" sz="1200" dirty="0"/>
              <a:t>, S. </a:t>
            </a:r>
            <a:r>
              <a:rPr lang="en-US" altLang="zh-CN" sz="1200" dirty="0" err="1"/>
              <a:t>Zeadlly</a:t>
            </a:r>
            <a:r>
              <a:rPr lang="en-US" altLang="zh-CN" sz="1200" dirty="0"/>
              <a:t>, etc. “Spectrum assignment in cognitive radio networks: a comprehensive survey,” IEEE Communication Surveys &amp; Tutorials, vol. 15, no. 3. pp. 1108-1135, Third Quarter, 2013</a:t>
            </a:r>
            <a:endParaRPr lang="zh-CN" altLang="zh-CN" sz="1200" dirty="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F874570C-656B-4747-AA4E-3527FCDE91F2}"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105</a:t>
            </a:fld>
            <a:endParaRPr lang="en-US" altLang="zh-CN" sz="1600" smtClean="0">
              <a:solidFill>
                <a:srgbClr val="3333CC"/>
              </a:solidFill>
              <a:latin typeface="Times New Roman" panose="02020603050405020304" pitchFamily="18" charset="0"/>
              <a:ea typeface="宋体" panose="02010600030101010101" pitchFamily="2" charset="-122"/>
            </a:endParaRPr>
          </a:p>
        </p:txBody>
      </p:sp>
      <p:sp>
        <p:nvSpPr>
          <p:cNvPr id="21509" name="Rectangle 2"/>
          <p:cNvSpPr>
            <a:spLocks noGrp="1" noChangeArrowheads="1"/>
          </p:cNvSpPr>
          <p:nvPr>
            <p:ph type="title"/>
          </p:nvPr>
        </p:nvSpPr>
        <p:spPr/>
        <p:txBody>
          <a:bodyPr/>
          <a:lstStyle/>
          <a:p>
            <a:pPr eaLnBrk="1" hangingPunct="1">
              <a:defRPr/>
            </a:pPr>
            <a:r>
              <a:rPr lang="zh-CN" altLang="en-US" sz="3600" dirty="0" smtClean="0"/>
              <a:t>内容</a:t>
            </a:r>
            <a:r>
              <a:rPr lang="zh-CN" altLang="en-US" sz="3600" dirty="0"/>
              <a:t>安排</a:t>
            </a:r>
            <a:endParaRPr lang="zh-CN" altLang="en-US" sz="3600" dirty="0" smtClean="0"/>
          </a:p>
        </p:txBody>
      </p:sp>
      <p:sp>
        <p:nvSpPr>
          <p:cNvPr id="21510" name="Rectangle 3"/>
          <p:cNvSpPr>
            <a:spLocks noGrp="1" noChangeArrowheads="1"/>
          </p:cNvSpPr>
          <p:nvPr>
            <p:ph type="body" idx="1"/>
          </p:nvPr>
        </p:nvSpPr>
        <p:spPr>
          <a:xfrm>
            <a:off x="611188" y="908050"/>
            <a:ext cx="7954962" cy="5184775"/>
          </a:xfrm>
        </p:spPr>
        <p:txBody>
          <a:bodyPr/>
          <a:lstStyle/>
          <a:p>
            <a:pPr eaLnBrk="1" hangingPunct="1">
              <a:lnSpc>
                <a:spcPct val="200000"/>
              </a:lnSpc>
              <a:spcBef>
                <a:spcPct val="0"/>
              </a:spcBef>
              <a:spcAft>
                <a:spcPts val="600"/>
              </a:spcAft>
              <a:defRPr/>
            </a:pPr>
            <a:r>
              <a:rPr lang="zh-CN" altLang="en-US" sz="2800" dirty="0" smtClean="0">
                <a:ea typeface="楷体_GB2312" pitchFamily="49" charset="-122"/>
              </a:rPr>
              <a:t>基本概念与原理</a:t>
            </a:r>
            <a:endParaRPr lang="en-US" altLang="zh-CN" sz="2800" dirty="0" smtClean="0">
              <a:ea typeface="楷体_GB2312" pitchFamily="49" charset="-122"/>
            </a:endParaRPr>
          </a:p>
          <a:p>
            <a:pPr eaLnBrk="1" hangingPunct="1">
              <a:lnSpc>
                <a:spcPct val="200000"/>
              </a:lnSpc>
              <a:spcBef>
                <a:spcPct val="0"/>
              </a:spcBef>
              <a:spcAft>
                <a:spcPts val="600"/>
              </a:spcAft>
              <a:defRPr/>
            </a:pPr>
            <a:r>
              <a:rPr lang="zh-CN" altLang="en-US" sz="3000" dirty="0" smtClean="0">
                <a:ea typeface="楷体_GB2312" pitchFamily="49" charset="-122"/>
              </a:rPr>
              <a:t>信息论的角度</a:t>
            </a:r>
            <a:endParaRPr lang="en-US" altLang="zh-CN" sz="3000" dirty="0" smtClean="0">
              <a:ea typeface="楷体_GB2312" pitchFamily="49" charset="-122"/>
            </a:endParaRPr>
          </a:p>
          <a:p>
            <a:pPr eaLnBrk="1" hangingPunct="1">
              <a:lnSpc>
                <a:spcPct val="200000"/>
              </a:lnSpc>
              <a:spcBef>
                <a:spcPct val="0"/>
              </a:spcBef>
              <a:spcAft>
                <a:spcPts val="600"/>
              </a:spcAft>
              <a:defRPr/>
            </a:pPr>
            <a:r>
              <a:rPr lang="zh-CN" altLang="en-US" sz="3000" dirty="0" smtClean="0">
                <a:ea typeface="楷体_GB2312" pitchFamily="49" charset="-122"/>
              </a:rPr>
              <a:t>信号处理的角度</a:t>
            </a:r>
            <a:endParaRPr lang="en-US" altLang="zh-CN" sz="3000" dirty="0" smtClean="0">
              <a:ea typeface="楷体_GB2312" pitchFamily="49" charset="-122"/>
            </a:endParaRPr>
          </a:p>
          <a:p>
            <a:pPr eaLnBrk="1" hangingPunct="1">
              <a:lnSpc>
                <a:spcPct val="200000"/>
              </a:lnSpc>
              <a:spcBef>
                <a:spcPct val="0"/>
              </a:spcBef>
              <a:spcAft>
                <a:spcPts val="600"/>
              </a:spcAft>
              <a:defRPr/>
            </a:pPr>
            <a:r>
              <a:rPr lang="zh-CN" altLang="en-US" sz="3000" dirty="0" smtClean="0">
                <a:ea typeface="楷体_GB2312" pitchFamily="49" charset="-122"/>
              </a:rPr>
              <a:t>网络的角度</a:t>
            </a:r>
            <a:endParaRPr lang="en-US" altLang="zh-CN" sz="3000" dirty="0" smtClean="0">
              <a:ea typeface="楷体_GB2312" pitchFamily="49" charset="-122"/>
            </a:endParaRPr>
          </a:p>
          <a:p>
            <a:pPr eaLnBrk="1" hangingPunct="1">
              <a:lnSpc>
                <a:spcPct val="200000"/>
              </a:lnSpc>
              <a:spcBef>
                <a:spcPct val="0"/>
              </a:spcBef>
              <a:spcAft>
                <a:spcPts val="600"/>
              </a:spcAft>
              <a:defRPr/>
            </a:pPr>
            <a:r>
              <a:rPr lang="zh-CN" altLang="en-US" sz="3000" dirty="0" smtClean="0">
                <a:ea typeface="楷体_GB2312" pitchFamily="49" charset="-122"/>
              </a:rPr>
              <a:t>应用与原型系统</a:t>
            </a:r>
            <a:endParaRPr lang="en-US" altLang="zh-CN" sz="3000" dirty="0" smtClean="0">
              <a:ea typeface="楷体_GB2312" pitchFamily="49" charset="-122"/>
            </a:endParaRPr>
          </a:p>
        </p:txBody>
      </p:sp>
      <p:sp>
        <p:nvSpPr>
          <p:cNvPr id="7" name="AutoShape 4"/>
          <p:cNvSpPr>
            <a:spLocks noChangeArrowheads="1"/>
          </p:cNvSpPr>
          <p:nvPr/>
        </p:nvSpPr>
        <p:spPr bwMode="auto">
          <a:xfrm>
            <a:off x="539750" y="5084763"/>
            <a:ext cx="8135938" cy="576262"/>
          </a:xfrm>
          <a:prstGeom prst="roundRect">
            <a:avLst>
              <a:gd name="adj" fmla="val 16667"/>
            </a:avLst>
          </a:prstGeom>
          <a:noFill/>
          <a:ln w="76200" cmpd="tri"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endParaRPr lang="zh-CN" altLang="en-US" sz="1800">
              <a:latin typeface="Tahoma" panose="020B060403050404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国际标准化（</a:t>
            </a:r>
            <a:r>
              <a:rPr lang="en-US" altLang="zh-CN" dirty="0" smtClean="0"/>
              <a:t>International</a:t>
            </a:r>
            <a:r>
              <a:rPr lang="zh-CN" altLang="en-US" dirty="0" smtClean="0"/>
              <a:t> </a:t>
            </a:r>
            <a:r>
              <a:rPr lang="en-US" altLang="zh-CN" dirty="0" smtClean="0"/>
              <a:t>Standardization</a:t>
            </a:r>
            <a:r>
              <a:rPr lang="zh-CN" altLang="en-US" dirty="0" smtClean="0"/>
              <a:t>）</a:t>
            </a:r>
            <a:endParaRPr lang="zh-CN" altLang="en-US" dirty="0"/>
          </a:p>
        </p:txBody>
      </p:sp>
      <p:sp>
        <p:nvSpPr>
          <p:cNvPr id="135171"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E97C3AC9-5430-4D36-ABB4-1358604D354A}"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106</a:t>
            </a:fld>
            <a:endParaRPr lang="en-US" altLang="zh-CN" sz="1600" smtClean="0">
              <a:solidFill>
                <a:srgbClr val="3333CC"/>
              </a:solidFill>
              <a:latin typeface="Times New Roman" panose="02020603050405020304" pitchFamily="18" charset="0"/>
              <a:ea typeface="宋体" panose="02010600030101010101" pitchFamily="2" charset="-122"/>
            </a:endParaRPr>
          </a:p>
        </p:txBody>
      </p:sp>
      <p:sp>
        <p:nvSpPr>
          <p:cNvPr id="128006" name="内容占位符 2"/>
          <p:cNvSpPr>
            <a:spLocks noGrp="1"/>
          </p:cNvSpPr>
          <p:nvPr>
            <p:ph idx="1"/>
          </p:nvPr>
        </p:nvSpPr>
        <p:spPr>
          <a:xfrm>
            <a:off x="539750" y="979488"/>
            <a:ext cx="4786313" cy="4681537"/>
          </a:xfrm>
        </p:spPr>
        <p:txBody>
          <a:bodyPr/>
          <a:lstStyle/>
          <a:p>
            <a:pPr>
              <a:lnSpc>
                <a:spcPts val="2400"/>
              </a:lnSpc>
              <a:spcBef>
                <a:spcPts val="600"/>
              </a:spcBef>
              <a:spcAft>
                <a:spcPts val="600"/>
              </a:spcAft>
              <a:defRPr/>
            </a:pPr>
            <a:r>
              <a:rPr lang="zh-CN" altLang="en-US" smtClean="0"/>
              <a:t>政府间和商业标准化组织纷纷开展技术标准的制定工作。</a:t>
            </a:r>
            <a:endParaRPr lang="en-US" altLang="zh-CN" smtClean="0"/>
          </a:p>
          <a:p>
            <a:pPr lvl="1">
              <a:lnSpc>
                <a:spcPts val="2400"/>
              </a:lnSpc>
              <a:spcBef>
                <a:spcPts val="600"/>
              </a:spcBef>
              <a:spcAft>
                <a:spcPts val="600"/>
              </a:spcAft>
              <a:defRPr/>
            </a:pPr>
            <a:r>
              <a:rPr lang="en-US" altLang="zh-CN" smtClean="0"/>
              <a:t>ITU</a:t>
            </a:r>
          </a:p>
          <a:p>
            <a:pPr lvl="1">
              <a:lnSpc>
                <a:spcPts val="2400"/>
              </a:lnSpc>
              <a:spcBef>
                <a:spcPts val="600"/>
              </a:spcBef>
              <a:spcAft>
                <a:spcPts val="600"/>
              </a:spcAft>
              <a:defRPr/>
            </a:pPr>
            <a:r>
              <a:rPr lang="en-US" altLang="zh-CN" smtClean="0"/>
              <a:t>IEEE</a:t>
            </a:r>
          </a:p>
          <a:p>
            <a:pPr lvl="1">
              <a:lnSpc>
                <a:spcPts val="2400"/>
              </a:lnSpc>
              <a:spcBef>
                <a:spcPts val="600"/>
              </a:spcBef>
              <a:spcAft>
                <a:spcPts val="600"/>
              </a:spcAft>
              <a:defRPr/>
            </a:pPr>
            <a:r>
              <a:rPr lang="en-US" altLang="zh-CN" smtClean="0"/>
              <a:t>European Telecommunications Standards Institute</a:t>
            </a:r>
            <a:r>
              <a:rPr lang="zh-CN" altLang="en-US" smtClean="0"/>
              <a:t>（</a:t>
            </a:r>
            <a:r>
              <a:rPr lang="en-US" altLang="zh-CN" smtClean="0"/>
              <a:t>ETSI</a:t>
            </a:r>
            <a:r>
              <a:rPr lang="zh-CN" altLang="en-US" smtClean="0"/>
              <a:t>）</a:t>
            </a:r>
            <a:endParaRPr lang="en-US" altLang="zh-CN" smtClean="0"/>
          </a:p>
          <a:p>
            <a:pPr lvl="1">
              <a:lnSpc>
                <a:spcPts val="2400"/>
              </a:lnSpc>
              <a:spcBef>
                <a:spcPts val="600"/>
              </a:spcBef>
              <a:spcAft>
                <a:spcPts val="600"/>
              </a:spcAft>
              <a:defRPr/>
            </a:pPr>
            <a:r>
              <a:rPr lang="en-US" altLang="zh-CN" smtClean="0"/>
              <a:t>European Association for Standardizing Information and Communication Systems(ECMA)</a:t>
            </a:r>
          </a:p>
          <a:p>
            <a:pPr lvl="1">
              <a:lnSpc>
                <a:spcPts val="2400"/>
              </a:lnSpc>
              <a:spcBef>
                <a:spcPts val="600"/>
              </a:spcBef>
              <a:spcAft>
                <a:spcPts val="600"/>
              </a:spcAft>
              <a:defRPr/>
            </a:pPr>
            <a:r>
              <a:rPr lang="en-US" altLang="zh-CN" smtClean="0"/>
              <a:t>……</a:t>
            </a:r>
            <a:endParaRPr lang="zh-CN" altLang="en-US" smtClean="0"/>
          </a:p>
        </p:txBody>
      </p:sp>
      <p:sp>
        <p:nvSpPr>
          <p:cNvPr id="9" name="TextBox 8"/>
          <p:cNvSpPr txBox="1">
            <a:spLocks noChangeArrowheads="1"/>
          </p:cNvSpPr>
          <p:nvPr/>
        </p:nvSpPr>
        <p:spPr bwMode="auto">
          <a:xfrm>
            <a:off x="468313" y="5373688"/>
            <a:ext cx="4751387" cy="738187"/>
          </a:xfrm>
          <a:prstGeom prst="rect">
            <a:avLst/>
          </a:prstGeom>
          <a:solidFill>
            <a:srgbClr val="B3FFB3"/>
          </a:solidFill>
          <a:ln>
            <a:noFill/>
          </a:ln>
          <a:effectLst>
            <a:outerShdw blurRad="40000" dist="20000" dir="5400000" rotWithShape="0">
              <a:srgbClr val="000000">
                <a:alpha val="37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Tahoma" charset="0"/>
                <a:ea typeface="宋体" charset="0"/>
                <a:cs typeface="宋体" charset="0"/>
              </a:defRPr>
            </a:lvl1pPr>
            <a:lvl2pPr marL="742950" indent="-285750" eaLnBrk="0" hangingPunct="0">
              <a:defRPr sz="3000">
                <a:solidFill>
                  <a:schemeClr val="tx1"/>
                </a:solidFill>
                <a:latin typeface="Tahoma" charset="0"/>
                <a:ea typeface="宋体" charset="0"/>
              </a:defRPr>
            </a:lvl2pPr>
            <a:lvl3pPr marL="1143000" indent="-228600" eaLnBrk="0" hangingPunct="0">
              <a:defRPr sz="3000">
                <a:solidFill>
                  <a:schemeClr val="tx1"/>
                </a:solidFill>
                <a:latin typeface="Tahoma" charset="0"/>
                <a:ea typeface="宋体" charset="0"/>
              </a:defRPr>
            </a:lvl3pPr>
            <a:lvl4pPr marL="1600200" indent="-228600" eaLnBrk="0" hangingPunct="0">
              <a:defRPr sz="3000">
                <a:solidFill>
                  <a:schemeClr val="tx1"/>
                </a:solidFill>
                <a:latin typeface="Tahoma" charset="0"/>
                <a:ea typeface="宋体" charset="0"/>
              </a:defRPr>
            </a:lvl4pPr>
            <a:lvl5pPr marL="2057400" indent="-228600" eaLnBrk="0" hangingPunct="0">
              <a:defRPr sz="3000">
                <a:solidFill>
                  <a:schemeClr val="tx1"/>
                </a:solidFill>
                <a:latin typeface="Tahoma" charset="0"/>
                <a:ea typeface="宋体" charset="0"/>
              </a:defRPr>
            </a:lvl5pPr>
            <a:lvl6pPr marL="2514600" indent="-228600" eaLnBrk="0" fontAlgn="base" hangingPunct="0">
              <a:spcBef>
                <a:spcPct val="0"/>
              </a:spcBef>
              <a:spcAft>
                <a:spcPct val="0"/>
              </a:spcAft>
              <a:defRPr sz="3000">
                <a:solidFill>
                  <a:schemeClr val="tx1"/>
                </a:solidFill>
                <a:latin typeface="Tahoma" charset="0"/>
                <a:ea typeface="宋体" charset="0"/>
              </a:defRPr>
            </a:lvl6pPr>
            <a:lvl7pPr marL="2971800" indent="-228600" eaLnBrk="0" fontAlgn="base" hangingPunct="0">
              <a:spcBef>
                <a:spcPct val="0"/>
              </a:spcBef>
              <a:spcAft>
                <a:spcPct val="0"/>
              </a:spcAft>
              <a:defRPr sz="3000">
                <a:solidFill>
                  <a:schemeClr val="tx1"/>
                </a:solidFill>
                <a:latin typeface="Tahoma" charset="0"/>
                <a:ea typeface="宋体" charset="0"/>
              </a:defRPr>
            </a:lvl7pPr>
            <a:lvl8pPr marL="3429000" indent="-228600" eaLnBrk="0" fontAlgn="base" hangingPunct="0">
              <a:spcBef>
                <a:spcPct val="0"/>
              </a:spcBef>
              <a:spcAft>
                <a:spcPct val="0"/>
              </a:spcAft>
              <a:defRPr sz="3000">
                <a:solidFill>
                  <a:schemeClr val="tx1"/>
                </a:solidFill>
                <a:latin typeface="Tahoma" charset="0"/>
                <a:ea typeface="宋体" charset="0"/>
              </a:defRPr>
            </a:lvl8pPr>
            <a:lvl9pPr marL="3886200" indent="-228600" eaLnBrk="0" fontAlgn="base" hangingPunct="0">
              <a:spcBef>
                <a:spcPct val="0"/>
              </a:spcBef>
              <a:spcAft>
                <a:spcPct val="0"/>
              </a:spcAft>
              <a:defRPr sz="3000">
                <a:solidFill>
                  <a:schemeClr val="tx1"/>
                </a:solidFill>
                <a:latin typeface="Tahoma" charset="0"/>
                <a:ea typeface="宋体" charset="0"/>
              </a:defRPr>
            </a:lvl9pPr>
          </a:lstStyle>
          <a:p>
            <a:pPr eaLnBrk="1" hangingPunct="1">
              <a:spcBef>
                <a:spcPct val="20000"/>
              </a:spcBef>
              <a:buClr>
                <a:schemeClr val="folHlink"/>
              </a:buClr>
              <a:buSzPct val="60000"/>
              <a:buFont typeface="Wingdings" pitchFamily="2" charset="2"/>
              <a:buNone/>
              <a:defRPr/>
            </a:pPr>
            <a:r>
              <a:rPr lang="en-US" altLang="zh-CN" sz="1400" dirty="0">
                <a:solidFill>
                  <a:srgbClr val="000000"/>
                </a:solidFill>
                <a:latin typeface="Times New Roman" charset="0"/>
                <a:ea typeface="楷体_GB2312" charset="0"/>
                <a:cs typeface="楷体_GB2312" charset="0"/>
              </a:rPr>
              <a:t>S. </a:t>
            </a:r>
            <a:r>
              <a:rPr lang="en-US" altLang="zh-CN" sz="1400" dirty="0" err="1">
                <a:solidFill>
                  <a:srgbClr val="000000"/>
                </a:solidFill>
                <a:latin typeface="Times New Roman" charset="0"/>
                <a:ea typeface="楷体_GB2312" charset="0"/>
                <a:cs typeface="楷体_GB2312" charset="0"/>
              </a:rPr>
              <a:t>Filin</a:t>
            </a:r>
            <a:r>
              <a:rPr lang="en-US" altLang="zh-CN" sz="1400" dirty="0">
                <a:solidFill>
                  <a:srgbClr val="000000"/>
                </a:solidFill>
                <a:latin typeface="Times New Roman" charset="0"/>
                <a:ea typeface="楷体_GB2312" charset="0"/>
                <a:cs typeface="楷体_GB2312" charset="0"/>
              </a:rPr>
              <a:t>, H. Harada, H. Murakami, and K. </a:t>
            </a:r>
            <a:r>
              <a:rPr lang="en-US" altLang="zh-CN" sz="1400" dirty="0" err="1">
                <a:solidFill>
                  <a:srgbClr val="000000"/>
                </a:solidFill>
                <a:latin typeface="Times New Roman" charset="0"/>
                <a:ea typeface="楷体_GB2312" charset="0"/>
                <a:cs typeface="楷体_GB2312" charset="0"/>
              </a:rPr>
              <a:t>Ishizu</a:t>
            </a:r>
            <a:r>
              <a:rPr lang="en-US" altLang="zh-CN" sz="1400" dirty="0">
                <a:solidFill>
                  <a:srgbClr val="000000"/>
                </a:solidFill>
                <a:latin typeface="Times New Roman" charset="0"/>
                <a:ea typeface="楷体_GB2312" charset="0"/>
                <a:cs typeface="楷体_GB2312" charset="0"/>
              </a:rPr>
              <a:t>, “International standardization of cognitive radio systems,” IEEE Communications Magazine, pp. 82-89, March 2011.</a:t>
            </a:r>
            <a:endParaRPr lang="zh-CN" sz="1400" dirty="0">
              <a:solidFill>
                <a:srgbClr val="000000"/>
              </a:solidFill>
              <a:latin typeface="Times New Roman" charset="0"/>
              <a:ea typeface="楷体_GB2312" charset="0"/>
              <a:cs typeface="楷体_GB2312" charset="0"/>
            </a:endParaRPr>
          </a:p>
        </p:txBody>
      </p:sp>
      <p:pic>
        <p:nvPicPr>
          <p:cNvPr id="135174" name="图片 10" descr="Pages from International Standarization of Cognitive Radio systems.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07013" y="908050"/>
            <a:ext cx="3349625"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en-US" altLang="en-US" dirty="0" err="1" smtClean="0"/>
              <a:t>政策（regulation</a:t>
            </a:r>
            <a:r>
              <a:rPr kumimoji="1" lang="en-US" altLang="en-US" dirty="0" smtClean="0"/>
              <a:t>）</a:t>
            </a:r>
            <a:endParaRPr kumimoji="1" lang="zh-CN" altLang="en-US" dirty="0"/>
          </a:p>
        </p:txBody>
      </p:sp>
      <p:sp>
        <p:nvSpPr>
          <p:cNvPr id="3" name="内容占位符 2"/>
          <p:cNvSpPr>
            <a:spLocks noGrp="1"/>
          </p:cNvSpPr>
          <p:nvPr>
            <p:ph idx="1"/>
          </p:nvPr>
        </p:nvSpPr>
        <p:spPr>
          <a:xfrm>
            <a:off x="539750" y="908050"/>
            <a:ext cx="8424863" cy="649288"/>
          </a:xfrm>
        </p:spPr>
        <p:txBody>
          <a:bodyPr/>
          <a:lstStyle/>
          <a:p>
            <a:pPr marL="0" indent="0" algn="ctr">
              <a:buFont typeface="Wingdings" panose="05000000000000000000" pitchFamily="2" charset="2"/>
              <a:buNone/>
              <a:defRPr/>
            </a:pPr>
            <a:r>
              <a:rPr kumimoji="1" lang="zh-CN" altLang="en-US" dirty="0" smtClean="0"/>
              <a:t>四个国家和地区政策比较</a:t>
            </a:r>
            <a:endParaRPr kumimoji="1" lang="zh-CN" altLang="en-US" dirty="0"/>
          </a:p>
        </p:txBody>
      </p:sp>
      <p:sp>
        <p:nvSpPr>
          <p:cNvPr id="136196" name="幻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F998970F-57CA-464D-B8D5-DBE7A63FEDC3}"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107</a:t>
            </a:fld>
            <a:endParaRPr lang="en-US" altLang="zh-CN" sz="1600" smtClean="0">
              <a:solidFill>
                <a:srgbClr val="3333CC"/>
              </a:solidFill>
              <a:latin typeface="Times New Roman" panose="02020603050405020304" pitchFamily="18" charset="0"/>
              <a:ea typeface="宋体" panose="02010600030101010101" pitchFamily="2" charset="-122"/>
            </a:endParaRPr>
          </a:p>
        </p:txBody>
      </p:sp>
      <p:pic>
        <p:nvPicPr>
          <p:cNvPr id="136197"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412875"/>
            <a:ext cx="6629400" cy="483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应用范例（</a:t>
            </a:r>
            <a:r>
              <a:rPr lang="en-US" altLang="zh-CN" dirty="0" smtClean="0"/>
              <a:t>Applications</a:t>
            </a:r>
            <a:r>
              <a:rPr lang="zh-CN" altLang="en-US" dirty="0" smtClean="0"/>
              <a:t>）</a:t>
            </a:r>
            <a:endParaRPr lang="zh-CN" altLang="en-US" dirty="0"/>
          </a:p>
        </p:txBody>
      </p:sp>
      <p:sp>
        <p:nvSpPr>
          <p:cNvPr id="137219"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5D25AB5B-BED4-443C-B338-5E1527177324}"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108</a:t>
            </a:fld>
            <a:endParaRPr lang="en-US" altLang="zh-CN" sz="1600" smtClean="0">
              <a:solidFill>
                <a:srgbClr val="3333CC"/>
              </a:solidFill>
              <a:latin typeface="Times New Roman" panose="02020603050405020304" pitchFamily="18" charset="0"/>
              <a:ea typeface="宋体" panose="02010600030101010101" pitchFamily="2" charset="-122"/>
            </a:endParaRPr>
          </a:p>
        </p:txBody>
      </p:sp>
      <p:graphicFrame>
        <p:nvGraphicFramePr>
          <p:cNvPr id="7" name="表格 6"/>
          <p:cNvGraphicFramePr>
            <a:graphicFrameLocks noGrp="1"/>
          </p:cNvGraphicFramePr>
          <p:nvPr/>
        </p:nvGraphicFramePr>
        <p:xfrm>
          <a:off x="395288" y="1549400"/>
          <a:ext cx="8385175" cy="3679827"/>
        </p:xfrm>
        <a:graphic>
          <a:graphicData uri="http://schemas.openxmlformats.org/drawingml/2006/table">
            <a:tbl>
              <a:tblPr firstRow="1" bandRow="1">
                <a:tableStyleId>{C4B1156A-380E-4F78-BDF5-A606A8083BF9}</a:tableStyleId>
              </a:tblPr>
              <a:tblGrid>
                <a:gridCol w="1512203">
                  <a:extLst>
                    <a:ext uri="{9D8B030D-6E8A-4147-A177-3AD203B41FA5}">
                      <a16:colId xmlns="" xmlns:a16="http://schemas.microsoft.com/office/drawing/2014/main" val="20000"/>
                    </a:ext>
                  </a:extLst>
                </a:gridCol>
                <a:gridCol w="2369925">
                  <a:extLst>
                    <a:ext uri="{9D8B030D-6E8A-4147-A177-3AD203B41FA5}">
                      <a16:colId xmlns="" xmlns:a16="http://schemas.microsoft.com/office/drawing/2014/main" val="20001"/>
                    </a:ext>
                  </a:extLst>
                </a:gridCol>
                <a:gridCol w="4503047">
                  <a:extLst>
                    <a:ext uri="{9D8B030D-6E8A-4147-A177-3AD203B41FA5}">
                      <a16:colId xmlns="" xmlns:a16="http://schemas.microsoft.com/office/drawing/2014/main" val="20002"/>
                    </a:ext>
                  </a:extLst>
                </a:gridCol>
              </a:tblGrid>
              <a:tr h="845128">
                <a:tc>
                  <a:txBody>
                    <a:bodyPr/>
                    <a:lstStyle/>
                    <a:p>
                      <a:pPr algn="ctr"/>
                      <a:r>
                        <a:rPr lang="en-US" altLang="zh-CN" sz="1800" b="1" dirty="0" smtClean="0">
                          <a:solidFill>
                            <a:srgbClr val="0033CC"/>
                          </a:solidFill>
                          <a:latin typeface="+mn-lt"/>
                          <a:ea typeface="+mj-ea"/>
                          <a:cs typeface="Times New Roman" pitchFamily="18" charset="0"/>
                        </a:rPr>
                        <a:t>Usage Model (UM)</a:t>
                      </a:r>
                      <a:endParaRPr lang="zh-CN" altLang="en-US" sz="1800" b="1" dirty="0">
                        <a:solidFill>
                          <a:srgbClr val="0033CC"/>
                        </a:solidFill>
                        <a:latin typeface="+mn-lt"/>
                        <a:ea typeface="+mj-ea"/>
                        <a:cs typeface="Times New Roman" pitchFamily="18" charset="0"/>
                      </a:endParaRPr>
                    </a:p>
                  </a:txBody>
                  <a:tcPr marL="91441" marR="91441" marT="45722" marB="45722" anchor="ctr"/>
                </a:tc>
                <a:tc>
                  <a:txBody>
                    <a:bodyPr/>
                    <a:lstStyle/>
                    <a:p>
                      <a:pPr algn="ctr"/>
                      <a:r>
                        <a:rPr lang="zh-CN" altLang="en-US" sz="1800" b="1" dirty="0" smtClean="0">
                          <a:solidFill>
                            <a:srgbClr val="0033CC"/>
                          </a:solidFill>
                          <a:latin typeface="+mn-lt"/>
                          <a:ea typeface="+mj-ea"/>
                          <a:cs typeface="Times New Roman" pitchFamily="18" charset="0"/>
                        </a:rPr>
                        <a:t>应用场景</a:t>
                      </a:r>
                      <a:endParaRPr lang="zh-CN" altLang="en-US" sz="1800" b="1" dirty="0">
                        <a:solidFill>
                          <a:srgbClr val="0033CC"/>
                        </a:solidFill>
                        <a:latin typeface="+mn-lt"/>
                        <a:ea typeface="+mj-ea"/>
                        <a:cs typeface="Times New Roman" pitchFamily="18" charset="0"/>
                      </a:endParaRPr>
                    </a:p>
                  </a:txBody>
                  <a:tcPr marL="91441" marR="91441" marT="45722" marB="45722" anchor="ctr"/>
                </a:tc>
                <a:tc>
                  <a:txBody>
                    <a:bodyPr/>
                    <a:lstStyle/>
                    <a:p>
                      <a:pPr algn="ctr"/>
                      <a:r>
                        <a:rPr lang="zh-CN" altLang="en-US" sz="1800" b="1" dirty="0" smtClean="0">
                          <a:solidFill>
                            <a:srgbClr val="0033CC"/>
                          </a:solidFill>
                          <a:latin typeface="+mn-lt"/>
                          <a:ea typeface="+mj-ea"/>
                          <a:cs typeface="Times New Roman" pitchFamily="18" charset="0"/>
                        </a:rPr>
                        <a:t>描述</a:t>
                      </a:r>
                      <a:endParaRPr lang="en-US" altLang="zh-CN" sz="1800" b="1" dirty="0" smtClean="0">
                        <a:solidFill>
                          <a:srgbClr val="0033CC"/>
                        </a:solidFill>
                        <a:latin typeface="+mn-lt"/>
                        <a:ea typeface="+mj-ea"/>
                        <a:cs typeface="Times New Roman" pitchFamily="18" charset="0"/>
                      </a:endParaRPr>
                    </a:p>
                  </a:txBody>
                  <a:tcPr marL="91441" marR="91441" marT="45722" marB="45722" anchor="ctr"/>
                </a:tc>
                <a:extLst>
                  <a:ext uri="{0D108BD9-81ED-4DB2-BD59-A6C34878D82A}">
                    <a16:rowId xmlns="" xmlns:a16="http://schemas.microsoft.com/office/drawing/2014/main" val="10000"/>
                  </a:ext>
                </a:extLst>
              </a:tr>
              <a:tr h="365768">
                <a:tc>
                  <a:txBody>
                    <a:bodyPr/>
                    <a:lstStyle/>
                    <a:p>
                      <a:pPr algn="ctr"/>
                      <a:r>
                        <a:rPr lang="en-US" altLang="zh-CN" sz="1800" b="1" dirty="0" smtClean="0">
                          <a:solidFill>
                            <a:srgbClr val="0033CC"/>
                          </a:solidFill>
                          <a:latin typeface="+mn-lt"/>
                          <a:ea typeface="+mj-ea"/>
                          <a:cs typeface="Times New Roman" pitchFamily="18" charset="0"/>
                        </a:rPr>
                        <a:t>1</a:t>
                      </a:r>
                      <a:endParaRPr lang="zh-CN" altLang="en-US" sz="1800" b="1" dirty="0">
                        <a:solidFill>
                          <a:srgbClr val="0033CC"/>
                        </a:solidFill>
                        <a:latin typeface="+mn-lt"/>
                        <a:ea typeface="+mj-ea"/>
                        <a:cs typeface="Times New Roman" pitchFamily="18" charset="0"/>
                      </a:endParaRPr>
                    </a:p>
                  </a:txBody>
                  <a:tcPr marL="91441" marR="91441" marT="45722" marB="45722" anchor="ctr"/>
                </a:tc>
                <a:tc>
                  <a:txBody>
                    <a:bodyPr/>
                    <a:lstStyle/>
                    <a:p>
                      <a:pPr algn="l"/>
                      <a:r>
                        <a:rPr lang="zh-CN" altLang="en-US" sz="1800" b="1" i="0" u="none" strike="noStrike" baseline="0" dirty="0" smtClean="0">
                          <a:solidFill>
                            <a:srgbClr val="0033CC"/>
                          </a:solidFill>
                          <a:latin typeface="+mn-lt"/>
                          <a:ea typeface="+mj-ea"/>
                          <a:cs typeface="Times New Roman" pitchFamily="18" charset="0"/>
                        </a:rPr>
                        <a:t>大范围互连</a:t>
                      </a:r>
                      <a:endParaRPr lang="en-US" altLang="zh-CN" sz="1800" b="1" i="0" u="none" strike="noStrike" baseline="0" dirty="0" smtClean="0">
                        <a:solidFill>
                          <a:srgbClr val="0033CC"/>
                        </a:solidFill>
                        <a:latin typeface="+mn-lt"/>
                        <a:ea typeface="+mj-ea"/>
                        <a:cs typeface="Times New Roman" pitchFamily="18" charset="0"/>
                      </a:endParaRPr>
                    </a:p>
                  </a:txBody>
                  <a:tcPr marL="91441" marR="91441" marT="45722" marB="45722" anchor="ctr"/>
                </a:tc>
                <a:tc>
                  <a:txBody>
                    <a:bodyPr/>
                    <a:lstStyle/>
                    <a:p>
                      <a:pPr algn="l"/>
                      <a:r>
                        <a:rPr lang="zh-CN" altLang="en-US" sz="1800" b="1" i="0" u="none" strike="noStrike" baseline="0" dirty="0" smtClean="0">
                          <a:solidFill>
                            <a:srgbClr val="0033CC"/>
                          </a:solidFill>
                          <a:latin typeface="+mn-lt"/>
                          <a:ea typeface="+mj-ea"/>
                          <a:cs typeface="Times New Roman" pitchFamily="18" charset="0"/>
                        </a:rPr>
                        <a:t>高数据率固定站点组成的骨干网</a:t>
                      </a:r>
                      <a:endParaRPr lang="en-US" altLang="zh-CN" sz="1800" b="1" i="0" u="none" strike="noStrike" baseline="0" dirty="0" smtClean="0">
                        <a:solidFill>
                          <a:srgbClr val="0033CC"/>
                        </a:solidFill>
                        <a:latin typeface="+mn-lt"/>
                        <a:ea typeface="+mj-ea"/>
                        <a:cs typeface="Times New Roman" pitchFamily="18" charset="0"/>
                      </a:endParaRPr>
                    </a:p>
                  </a:txBody>
                  <a:tcPr marL="91441" marR="91441" marT="45722" marB="45722" anchor="ctr"/>
                </a:tc>
                <a:extLst>
                  <a:ext uri="{0D108BD9-81ED-4DB2-BD59-A6C34878D82A}">
                    <a16:rowId xmlns="" xmlns:a16="http://schemas.microsoft.com/office/drawing/2014/main" val="10001"/>
                  </a:ext>
                </a:extLst>
              </a:tr>
              <a:tr h="365768">
                <a:tc>
                  <a:txBody>
                    <a:bodyPr/>
                    <a:lstStyle/>
                    <a:p>
                      <a:pPr algn="ctr"/>
                      <a:r>
                        <a:rPr lang="en-US" altLang="zh-CN" sz="1800" b="1" dirty="0" smtClean="0">
                          <a:solidFill>
                            <a:srgbClr val="0033CC"/>
                          </a:solidFill>
                          <a:latin typeface="+mn-lt"/>
                          <a:ea typeface="+mj-ea"/>
                          <a:cs typeface="Times New Roman" pitchFamily="18" charset="0"/>
                        </a:rPr>
                        <a:t>2</a:t>
                      </a:r>
                      <a:endParaRPr lang="zh-CN" altLang="en-US" sz="1800" b="1" dirty="0">
                        <a:solidFill>
                          <a:srgbClr val="0033CC"/>
                        </a:solidFill>
                        <a:latin typeface="+mn-lt"/>
                        <a:ea typeface="+mj-ea"/>
                        <a:cs typeface="Times New Roman" pitchFamily="18" charset="0"/>
                      </a:endParaRPr>
                    </a:p>
                  </a:txBody>
                  <a:tcPr marL="91441" marR="91441" marT="45722" marB="45722" anchor="ctr"/>
                </a:tc>
                <a:tc>
                  <a:txBody>
                    <a:bodyPr/>
                    <a:lstStyle/>
                    <a:p>
                      <a:pPr algn="l"/>
                      <a:r>
                        <a:rPr lang="zh-CN" altLang="en-US" sz="1800" b="1" i="0" u="none" strike="noStrike" kern="1200" baseline="0" dirty="0" smtClean="0">
                          <a:solidFill>
                            <a:srgbClr val="0033CC"/>
                          </a:solidFill>
                          <a:latin typeface="+mn-lt"/>
                          <a:ea typeface="+mj-ea"/>
                          <a:cs typeface="Times New Roman" pitchFamily="18" charset="0"/>
                        </a:rPr>
                        <a:t>公用服务业网络</a:t>
                      </a:r>
                      <a:endParaRPr lang="en-US" altLang="zh-CN" sz="1800" b="1" i="0" u="none" strike="noStrike" kern="1200" baseline="0" dirty="0" smtClean="0">
                        <a:solidFill>
                          <a:srgbClr val="0033CC"/>
                        </a:solidFill>
                        <a:latin typeface="+mn-lt"/>
                        <a:ea typeface="+mj-ea"/>
                        <a:cs typeface="Times New Roman" pitchFamily="18" charset="0"/>
                      </a:endParaRPr>
                    </a:p>
                  </a:txBody>
                  <a:tcPr marL="91441" marR="91441" marT="45722" marB="45722" anchor="ctr"/>
                </a:tc>
                <a:tc>
                  <a:txBody>
                    <a:bodyPr/>
                    <a:lstStyle/>
                    <a:p>
                      <a:pPr algn="l"/>
                      <a:r>
                        <a:rPr lang="zh-CN" altLang="en-US" sz="1800" b="1" dirty="0" smtClean="0">
                          <a:solidFill>
                            <a:srgbClr val="0033CC"/>
                          </a:solidFill>
                          <a:latin typeface="+mn-lt"/>
                          <a:ea typeface="+mj-ea"/>
                          <a:cs typeface="Times New Roman" pitchFamily="18" charset="0"/>
                        </a:rPr>
                        <a:t>接入情况复杂的固定站之间的互连</a:t>
                      </a:r>
                      <a:endParaRPr lang="zh-CN" altLang="en-US" sz="1800" b="1" dirty="0">
                        <a:solidFill>
                          <a:srgbClr val="0033CC"/>
                        </a:solidFill>
                        <a:latin typeface="+mn-lt"/>
                        <a:ea typeface="+mj-ea"/>
                        <a:cs typeface="Times New Roman" pitchFamily="18" charset="0"/>
                      </a:endParaRPr>
                    </a:p>
                  </a:txBody>
                  <a:tcPr marL="91441" marR="91441" marT="45722" marB="45722" anchor="ctr"/>
                </a:tc>
                <a:extLst>
                  <a:ext uri="{0D108BD9-81ED-4DB2-BD59-A6C34878D82A}">
                    <a16:rowId xmlns="" xmlns:a16="http://schemas.microsoft.com/office/drawing/2014/main" val="10002"/>
                  </a:ext>
                </a:extLst>
              </a:tr>
              <a:tr h="365768">
                <a:tc>
                  <a:txBody>
                    <a:bodyPr/>
                    <a:lstStyle/>
                    <a:p>
                      <a:pPr algn="ctr"/>
                      <a:r>
                        <a:rPr lang="en-US" altLang="zh-CN" sz="1800" b="1" dirty="0" smtClean="0">
                          <a:solidFill>
                            <a:srgbClr val="0033CC"/>
                          </a:solidFill>
                          <a:latin typeface="+mn-lt"/>
                          <a:ea typeface="+mj-ea"/>
                          <a:cs typeface="Times New Roman" pitchFamily="18" charset="0"/>
                        </a:rPr>
                        <a:t>3</a:t>
                      </a:r>
                      <a:endParaRPr lang="zh-CN" altLang="en-US" sz="1800" b="1" dirty="0">
                        <a:solidFill>
                          <a:srgbClr val="0033CC"/>
                        </a:solidFill>
                        <a:latin typeface="+mn-lt"/>
                        <a:ea typeface="+mj-ea"/>
                        <a:cs typeface="Times New Roman" pitchFamily="18" charset="0"/>
                      </a:endParaRPr>
                    </a:p>
                  </a:txBody>
                  <a:tcPr marL="91441" marR="91441" marT="45722" marB="45722" anchor="ctr"/>
                </a:tc>
                <a:tc>
                  <a:txBody>
                    <a:bodyPr/>
                    <a:lstStyle/>
                    <a:p>
                      <a:pPr algn="l"/>
                      <a:r>
                        <a:rPr lang="en-US" altLang="en-US" sz="1800" b="1" i="0" u="none" strike="noStrike" kern="1200" baseline="0" dirty="0" smtClean="0">
                          <a:solidFill>
                            <a:srgbClr val="0033CC"/>
                          </a:solidFill>
                          <a:latin typeface="+mn-lt"/>
                          <a:ea typeface="+mj-ea"/>
                          <a:cs typeface="Times New Roman" pitchFamily="18" charset="0"/>
                        </a:rPr>
                        <a:t>交通</a:t>
                      </a:r>
                      <a:r>
                        <a:rPr lang="zh-CN" altLang="en-US" sz="1800" b="1" i="0" u="none" strike="noStrike" kern="1200" baseline="0" dirty="0" smtClean="0">
                          <a:solidFill>
                            <a:srgbClr val="0033CC"/>
                          </a:solidFill>
                          <a:latin typeface="+mn-lt"/>
                          <a:ea typeface="+mj-ea"/>
                          <a:cs typeface="Times New Roman" pitchFamily="18" charset="0"/>
                        </a:rPr>
                        <a:t>和物流</a:t>
                      </a:r>
                      <a:endParaRPr lang="en-US" altLang="zh-CN" sz="1800" b="1" i="0" u="none" strike="noStrike" kern="1200" baseline="0" dirty="0" smtClean="0">
                        <a:solidFill>
                          <a:srgbClr val="0033CC"/>
                        </a:solidFill>
                        <a:latin typeface="+mn-lt"/>
                        <a:ea typeface="+mj-ea"/>
                        <a:cs typeface="Times New Roman" pitchFamily="18" charset="0"/>
                      </a:endParaRPr>
                    </a:p>
                  </a:txBody>
                  <a:tcPr marL="91441" marR="91441" marT="45722" marB="45722" anchor="ctr"/>
                </a:tc>
                <a:tc>
                  <a:txBody>
                    <a:bodyPr/>
                    <a:lstStyle/>
                    <a:p>
                      <a:pPr algn="l"/>
                      <a:r>
                        <a:rPr lang="zh-CN" altLang="en-US" sz="1800" b="1" dirty="0" smtClean="0">
                          <a:solidFill>
                            <a:srgbClr val="0033CC"/>
                          </a:solidFill>
                          <a:latin typeface="+mn-lt"/>
                          <a:ea typeface="+mj-ea"/>
                          <a:cs typeface="Times New Roman" pitchFamily="18" charset="0"/>
                        </a:rPr>
                        <a:t>移动站点的后勤控制</a:t>
                      </a:r>
                      <a:endParaRPr lang="zh-CN" altLang="en-US" sz="1800" b="1" dirty="0">
                        <a:solidFill>
                          <a:srgbClr val="0033CC"/>
                        </a:solidFill>
                        <a:latin typeface="+mn-lt"/>
                        <a:ea typeface="+mj-ea"/>
                        <a:cs typeface="Times New Roman" pitchFamily="18" charset="0"/>
                      </a:endParaRPr>
                    </a:p>
                  </a:txBody>
                  <a:tcPr marL="91441" marR="91441" marT="45722" marB="45722" anchor="ctr"/>
                </a:tc>
                <a:extLst>
                  <a:ext uri="{0D108BD9-81ED-4DB2-BD59-A6C34878D82A}">
                    <a16:rowId xmlns="" xmlns:a16="http://schemas.microsoft.com/office/drawing/2014/main" val="10003"/>
                  </a:ext>
                </a:extLst>
              </a:tr>
              <a:tr h="365768">
                <a:tc>
                  <a:txBody>
                    <a:bodyPr/>
                    <a:lstStyle/>
                    <a:p>
                      <a:pPr algn="ctr"/>
                      <a:r>
                        <a:rPr lang="en-US" altLang="zh-CN" sz="1800" b="1" dirty="0" smtClean="0">
                          <a:solidFill>
                            <a:srgbClr val="0033CC"/>
                          </a:solidFill>
                          <a:latin typeface="+mn-lt"/>
                          <a:ea typeface="+mj-ea"/>
                          <a:cs typeface="Times New Roman" pitchFamily="18" charset="0"/>
                        </a:rPr>
                        <a:t>4</a:t>
                      </a:r>
                      <a:endParaRPr lang="zh-CN" altLang="en-US" sz="1800" b="1" dirty="0">
                        <a:solidFill>
                          <a:srgbClr val="0033CC"/>
                        </a:solidFill>
                        <a:latin typeface="+mn-lt"/>
                        <a:ea typeface="+mj-ea"/>
                        <a:cs typeface="Times New Roman" pitchFamily="18" charset="0"/>
                      </a:endParaRPr>
                    </a:p>
                  </a:txBody>
                  <a:tcPr marL="91441" marR="91441" marT="45722" marB="45722" anchor="ctr"/>
                </a:tc>
                <a:tc>
                  <a:txBody>
                    <a:bodyPr/>
                    <a:lstStyle/>
                    <a:p>
                      <a:pPr algn="l"/>
                      <a:r>
                        <a:rPr lang="en-US" altLang="en-US" sz="1800" b="1" i="0" u="none" strike="noStrike" kern="1200" baseline="0" dirty="0" smtClean="0">
                          <a:solidFill>
                            <a:srgbClr val="0033CC"/>
                          </a:solidFill>
                          <a:latin typeface="+mn-lt"/>
                          <a:ea typeface="+mj-ea"/>
                          <a:cs typeface="Times New Roman" pitchFamily="18" charset="0"/>
                        </a:rPr>
                        <a:t>移动互联</a:t>
                      </a:r>
                      <a:endParaRPr lang="en-US" altLang="zh-CN" sz="1800" b="1" i="0" u="none" strike="noStrike" kern="1200" baseline="0" dirty="0" smtClean="0">
                        <a:solidFill>
                          <a:srgbClr val="0033CC"/>
                        </a:solidFill>
                        <a:latin typeface="+mn-lt"/>
                        <a:ea typeface="+mj-ea"/>
                        <a:cs typeface="Times New Roman" pitchFamily="18" charset="0"/>
                      </a:endParaRPr>
                    </a:p>
                  </a:txBody>
                  <a:tcPr marL="91441" marR="91441" marT="45722" marB="45722" anchor="ctr"/>
                </a:tc>
                <a:tc>
                  <a:txBody>
                    <a:bodyPr/>
                    <a:lstStyle/>
                    <a:p>
                      <a:pPr algn="l"/>
                      <a:r>
                        <a:rPr lang="zh-CN" altLang="en-US" sz="1800" b="1" dirty="0" smtClean="0">
                          <a:solidFill>
                            <a:srgbClr val="0033CC"/>
                          </a:solidFill>
                          <a:latin typeface="+mn-lt"/>
                          <a:ea typeface="+mj-ea"/>
                          <a:cs typeface="Times New Roman" pitchFamily="18" charset="0"/>
                        </a:rPr>
                        <a:t>移动台的无缝连接</a:t>
                      </a:r>
                      <a:endParaRPr lang="zh-CN" altLang="en-US" sz="1800" b="1" dirty="0">
                        <a:solidFill>
                          <a:srgbClr val="0033CC"/>
                        </a:solidFill>
                        <a:latin typeface="+mn-lt"/>
                        <a:ea typeface="+mj-ea"/>
                        <a:cs typeface="Times New Roman" pitchFamily="18" charset="0"/>
                      </a:endParaRPr>
                    </a:p>
                  </a:txBody>
                  <a:tcPr marL="91441" marR="91441" marT="45722" marB="45722" anchor="ctr"/>
                </a:tc>
                <a:extLst>
                  <a:ext uri="{0D108BD9-81ED-4DB2-BD59-A6C34878D82A}">
                    <a16:rowId xmlns="" xmlns:a16="http://schemas.microsoft.com/office/drawing/2014/main" val="10004"/>
                  </a:ext>
                </a:extLst>
              </a:tr>
              <a:tr h="365768">
                <a:tc>
                  <a:txBody>
                    <a:bodyPr/>
                    <a:lstStyle/>
                    <a:p>
                      <a:pPr algn="ctr"/>
                      <a:r>
                        <a:rPr lang="en-US" altLang="zh-CN" sz="1800" b="1" dirty="0" smtClean="0">
                          <a:solidFill>
                            <a:srgbClr val="0033CC"/>
                          </a:solidFill>
                          <a:latin typeface="+mn-lt"/>
                          <a:ea typeface="+mj-ea"/>
                          <a:cs typeface="Times New Roman" pitchFamily="18" charset="0"/>
                        </a:rPr>
                        <a:t>5</a:t>
                      </a:r>
                      <a:endParaRPr lang="zh-CN" altLang="en-US" sz="1800" b="1" dirty="0">
                        <a:solidFill>
                          <a:srgbClr val="0033CC"/>
                        </a:solidFill>
                        <a:latin typeface="+mn-lt"/>
                        <a:ea typeface="+mj-ea"/>
                        <a:cs typeface="Times New Roman" pitchFamily="18" charset="0"/>
                      </a:endParaRPr>
                    </a:p>
                  </a:txBody>
                  <a:tcPr marL="91441" marR="91441" marT="45722" marB="45722" anchor="ctr"/>
                </a:tc>
                <a:tc>
                  <a:txBody>
                    <a:bodyPr/>
                    <a:lstStyle/>
                    <a:p>
                      <a:pPr algn="l"/>
                      <a:r>
                        <a:rPr lang="zh-CN" altLang="en-US" sz="1800" b="1" i="0" u="none" strike="noStrike" kern="1200" baseline="0" dirty="0" smtClean="0">
                          <a:solidFill>
                            <a:srgbClr val="0033CC"/>
                          </a:solidFill>
                          <a:latin typeface="+mn-lt"/>
                          <a:ea typeface="+mj-ea"/>
                          <a:cs typeface="Times New Roman" pitchFamily="18" charset="0"/>
                        </a:rPr>
                        <a:t>高速的车载宽带接入</a:t>
                      </a:r>
                      <a:endParaRPr lang="en-US" altLang="zh-CN" sz="1800" b="1" i="0" u="none" strike="noStrike" kern="1200" baseline="0" dirty="0" smtClean="0">
                        <a:solidFill>
                          <a:srgbClr val="0033CC"/>
                        </a:solidFill>
                        <a:latin typeface="+mn-lt"/>
                        <a:ea typeface="+mj-ea"/>
                        <a:cs typeface="Times New Roman" pitchFamily="18" charset="0"/>
                      </a:endParaRPr>
                    </a:p>
                  </a:txBody>
                  <a:tcPr marL="91441" marR="91441" marT="45722" marB="45722" anchor="ctr"/>
                </a:tc>
                <a:tc>
                  <a:txBody>
                    <a:bodyPr/>
                    <a:lstStyle/>
                    <a:p>
                      <a:pPr algn="l"/>
                      <a:r>
                        <a:rPr lang="zh-CN" altLang="en-US" sz="1800" b="1" dirty="0" smtClean="0">
                          <a:solidFill>
                            <a:srgbClr val="0033CC"/>
                          </a:solidFill>
                          <a:latin typeface="+mn-lt"/>
                          <a:ea typeface="+mj-ea"/>
                          <a:cs typeface="Times New Roman" pitchFamily="18" charset="0"/>
                        </a:rPr>
                        <a:t>高速移动的移动台组成的高数据率骨干网</a:t>
                      </a:r>
                      <a:endParaRPr lang="zh-CN" altLang="en-US" sz="1800" b="1" dirty="0">
                        <a:solidFill>
                          <a:srgbClr val="0033CC"/>
                        </a:solidFill>
                        <a:latin typeface="+mn-lt"/>
                        <a:ea typeface="+mj-ea"/>
                        <a:cs typeface="Times New Roman" pitchFamily="18" charset="0"/>
                      </a:endParaRPr>
                    </a:p>
                  </a:txBody>
                  <a:tcPr marL="91441" marR="91441" marT="45722" marB="45722" anchor="ctr"/>
                </a:tc>
                <a:extLst>
                  <a:ext uri="{0D108BD9-81ED-4DB2-BD59-A6C34878D82A}">
                    <a16:rowId xmlns="" xmlns:a16="http://schemas.microsoft.com/office/drawing/2014/main" val="10005"/>
                  </a:ext>
                </a:extLst>
              </a:tr>
              <a:tr h="365768">
                <a:tc>
                  <a:txBody>
                    <a:bodyPr/>
                    <a:lstStyle/>
                    <a:p>
                      <a:pPr algn="ctr"/>
                      <a:r>
                        <a:rPr lang="en-US" altLang="zh-CN" sz="1800" b="1" dirty="0" smtClean="0">
                          <a:solidFill>
                            <a:srgbClr val="0033CC"/>
                          </a:solidFill>
                          <a:latin typeface="+mn-lt"/>
                          <a:ea typeface="+mj-ea"/>
                          <a:cs typeface="Times New Roman" pitchFamily="18" charset="0"/>
                        </a:rPr>
                        <a:t>6</a:t>
                      </a:r>
                      <a:endParaRPr lang="zh-CN" altLang="en-US" sz="1800" b="1" dirty="0">
                        <a:solidFill>
                          <a:srgbClr val="0033CC"/>
                        </a:solidFill>
                        <a:latin typeface="+mn-lt"/>
                        <a:ea typeface="+mj-ea"/>
                        <a:cs typeface="Times New Roman" pitchFamily="18" charset="0"/>
                      </a:endParaRPr>
                    </a:p>
                  </a:txBody>
                  <a:tcPr marL="91441" marR="91441" marT="45722" marB="45722" anchor="ctr"/>
                </a:tc>
                <a:tc>
                  <a:txBody>
                    <a:bodyPr/>
                    <a:lstStyle/>
                    <a:p>
                      <a:pPr algn="l"/>
                      <a:r>
                        <a:rPr lang="zh-CN" altLang="en-US" sz="1800" b="1" i="0" u="none" strike="noStrike" kern="1200" baseline="0" dirty="0" smtClean="0">
                          <a:solidFill>
                            <a:srgbClr val="0033CC"/>
                          </a:solidFill>
                          <a:latin typeface="+mn-lt"/>
                          <a:ea typeface="+mj-ea"/>
                          <a:cs typeface="Times New Roman" pitchFamily="18" charset="0"/>
                        </a:rPr>
                        <a:t>办公室和家庭网络</a:t>
                      </a:r>
                      <a:endParaRPr lang="zh-CN" altLang="en-US" sz="1800" b="1" dirty="0">
                        <a:solidFill>
                          <a:srgbClr val="0033CC"/>
                        </a:solidFill>
                        <a:latin typeface="+mn-lt"/>
                        <a:ea typeface="+mj-ea"/>
                        <a:cs typeface="Times New Roman" pitchFamily="18" charset="0"/>
                      </a:endParaRPr>
                    </a:p>
                  </a:txBody>
                  <a:tcPr marL="91441" marR="91441" marT="45722" marB="45722" anchor="ctr"/>
                </a:tc>
                <a:tc>
                  <a:txBody>
                    <a:bodyPr/>
                    <a:lstStyle/>
                    <a:p>
                      <a:pPr algn="l"/>
                      <a:r>
                        <a:rPr lang="zh-CN" altLang="en-US" sz="1800" b="1" dirty="0" smtClean="0">
                          <a:solidFill>
                            <a:srgbClr val="0033CC"/>
                          </a:solidFill>
                          <a:latin typeface="+mn-lt"/>
                          <a:ea typeface="+mj-ea"/>
                          <a:cs typeface="Times New Roman" pitchFamily="18" charset="0"/>
                        </a:rPr>
                        <a:t>高数据率小范围室内互连</a:t>
                      </a:r>
                      <a:endParaRPr lang="zh-CN" altLang="en-US" sz="1800" b="1" dirty="0">
                        <a:solidFill>
                          <a:srgbClr val="0033CC"/>
                        </a:solidFill>
                        <a:latin typeface="+mn-lt"/>
                        <a:ea typeface="+mj-ea"/>
                        <a:cs typeface="Times New Roman" pitchFamily="18" charset="0"/>
                      </a:endParaRPr>
                    </a:p>
                  </a:txBody>
                  <a:tcPr marL="91441" marR="91441" marT="45722" marB="45722" anchor="ctr"/>
                </a:tc>
                <a:extLst>
                  <a:ext uri="{0D108BD9-81ED-4DB2-BD59-A6C34878D82A}">
                    <a16:rowId xmlns="" xmlns:a16="http://schemas.microsoft.com/office/drawing/2014/main" val="10006"/>
                  </a:ext>
                </a:extLst>
              </a:tr>
              <a:tr h="640091">
                <a:tc>
                  <a:txBody>
                    <a:bodyPr/>
                    <a:lstStyle/>
                    <a:p>
                      <a:pPr algn="ctr"/>
                      <a:r>
                        <a:rPr lang="en-US" altLang="zh-CN" sz="1800" b="1" dirty="0" smtClean="0">
                          <a:solidFill>
                            <a:srgbClr val="0033CC"/>
                          </a:solidFill>
                          <a:latin typeface="+mn-lt"/>
                          <a:ea typeface="+mj-ea"/>
                          <a:cs typeface="Times New Roman" pitchFamily="18" charset="0"/>
                        </a:rPr>
                        <a:t>7</a:t>
                      </a:r>
                      <a:endParaRPr lang="zh-CN" altLang="en-US" sz="1800" b="1" dirty="0">
                        <a:solidFill>
                          <a:srgbClr val="0033CC"/>
                        </a:solidFill>
                        <a:latin typeface="+mn-lt"/>
                        <a:ea typeface="+mj-ea"/>
                        <a:cs typeface="Times New Roman" pitchFamily="18" charset="0"/>
                      </a:endParaRPr>
                    </a:p>
                  </a:txBody>
                  <a:tcPr marL="91441" marR="91441" marT="45722" marB="45722" anchor="ctr"/>
                </a:tc>
                <a:tc>
                  <a:txBody>
                    <a:bodyPr/>
                    <a:lstStyle/>
                    <a:p>
                      <a:pPr algn="l"/>
                      <a:r>
                        <a:rPr lang="zh-CN" altLang="en-US" sz="1800" b="1" dirty="0" smtClean="0">
                          <a:solidFill>
                            <a:srgbClr val="0033CC"/>
                          </a:solidFill>
                          <a:latin typeface="+mn-lt"/>
                          <a:ea typeface="+mj-ea"/>
                          <a:cs typeface="Times New Roman" pitchFamily="18" charset="0"/>
                        </a:rPr>
                        <a:t>紧急情况和公共安全</a:t>
                      </a:r>
                      <a:endParaRPr lang="zh-CN" altLang="en-US" sz="1800" b="1" dirty="0">
                        <a:solidFill>
                          <a:srgbClr val="0033CC"/>
                        </a:solidFill>
                        <a:latin typeface="+mn-lt"/>
                        <a:ea typeface="+mj-ea"/>
                        <a:cs typeface="Times New Roman" pitchFamily="18" charset="0"/>
                      </a:endParaRPr>
                    </a:p>
                  </a:txBody>
                  <a:tcPr marL="91441" marR="91441" marT="45722" marB="45722" anchor="ctr"/>
                </a:tc>
                <a:tc>
                  <a:txBody>
                    <a:bodyPr/>
                    <a:lstStyle/>
                    <a:p>
                      <a:pPr algn="l"/>
                      <a:r>
                        <a:rPr lang="zh-CN" altLang="en-US" sz="1800" b="1" dirty="0" smtClean="0">
                          <a:solidFill>
                            <a:srgbClr val="0033CC"/>
                          </a:solidFill>
                          <a:latin typeface="+mn-lt"/>
                          <a:ea typeface="+mj-ea"/>
                          <a:cs typeface="Times New Roman" pitchFamily="18" charset="0"/>
                        </a:rPr>
                        <a:t>严苛环境下的高可靠性互连（如地震、火灾现场等）</a:t>
                      </a:r>
                      <a:endParaRPr lang="zh-CN" altLang="en-US" sz="1800" b="1" dirty="0">
                        <a:solidFill>
                          <a:srgbClr val="0033CC"/>
                        </a:solidFill>
                        <a:latin typeface="+mn-lt"/>
                        <a:ea typeface="+mj-ea"/>
                        <a:cs typeface="Times New Roman" pitchFamily="18" charset="0"/>
                      </a:endParaRPr>
                    </a:p>
                  </a:txBody>
                  <a:tcPr marL="91441" marR="91441" marT="45722" marB="45722" anchor="ctr"/>
                </a:tc>
                <a:extLst>
                  <a:ext uri="{0D108BD9-81ED-4DB2-BD59-A6C34878D82A}">
                    <a16:rowId xmlns="" xmlns:a16="http://schemas.microsoft.com/office/drawing/2014/main" val="10007"/>
                  </a:ext>
                </a:extLst>
              </a:tr>
            </a:tbl>
          </a:graphicData>
        </a:graphic>
      </p:graphicFrame>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en-US" altLang="zh-CN" dirty="0" smtClean="0"/>
              <a:t>UM1: </a:t>
            </a:r>
            <a:r>
              <a:rPr kumimoji="1" lang="zh-CN" altLang="en-US" dirty="0" smtClean="0"/>
              <a:t>大范围互联</a:t>
            </a:r>
            <a:endParaRPr kumimoji="1" lang="zh-CN" altLang="en-US" dirty="0"/>
          </a:p>
        </p:txBody>
      </p:sp>
      <p:sp>
        <p:nvSpPr>
          <p:cNvPr id="3" name="内容占位符 2"/>
          <p:cNvSpPr>
            <a:spLocks noGrp="1"/>
          </p:cNvSpPr>
          <p:nvPr>
            <p:ph idx="1"/>
          </p:nvPr>
        </p:nvSpPr>
        <p:spPr>
          <a:xfrm>
            <a:off x="539750" y="908050"/>
            <a:ext cx="8424863" cy="504825"/>
          </a:xfrm>
        </p:spPr>
        <p:txBody>
          <a:bodyPr/>
          <a:lstStyle/>
          <a:p>
            <a:pPr>
              <a:defRPr/>
            </a:pPr>
            <a:r>
              <a:rPr kumimoji="1" lang="zh-CN" altLang="en-US" dirty="0" smtClean="0"/>
              <a:t>在高数据率固定站点间构成骨干网。</a:t>
            </a:r>
            <a:endParaRPr kumimoji="1" lang="zh-CN" altLang="en-US" dirty="0"/>
          </a:p>
        </p:txBody>
      </p:sp>
      <p:sp>
        <p:nvSpPr>
          <p:cNvPr id="138244" name="幻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C9CD6453-A121-47A2-89D8-98B5FA2D327E}"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109</a:t>
            </a:fld>
            <a:endParaRPr lang="en-US" altLang="zh-CN" sz="1600" smtClean="0">
              <a:solidFill>
                <a:srgbClr val="3333CC"/>
              </a:solidFill>
              <a:latin typeface="Times New Roman" panose="02020603050405020304" pitchFamily="18" charset="0"/>
              <a:ea typeface="宋体" panose="02010600030101010101" pitchFamily="2" charset="-122"/>
            </a:endParaRPr>
          </a:p>
        </p:txBody>
      </p:sp>
      <p:pic>
        <p:nvPicPr>
          <p:cNvPr id="13824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1628775"/>
            <a:ext cx="5951538" cy="4464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1550" y="115888"/>
            <a:ext cx="8064500" cy="649287"/>
          </a:xfrm>
        </p:spPr>
        <p:txBody>
          <a:bodyPr/>
          <a:lstStyle/>
          <a:p>
            <a:pPr>
              <a:defRPr/>
            </a:pPr>
            <a:r>
              <a:rPr lang="zh-CN" altLang="en-US" sz="3000" dirty="0" smtClean="0"/>
              <a:t>认知网络 </a:t>
            </a:r>
            <a:r>
              <a:rPr lang="en-US" altLang="zh-CN" sz="3000" dirty="0"/>
              <a:t>(Cognitive </a:t>
            </a:r>
            <a:r>
              <a:rPr lang="en-US" altLang="zh-CN" sz="3000" dirty="0" smtClean="0"/>
              <a:t>Networks</a:t>
            </a:r>
            <a:r>
              <a:rPr lang="en-US" altLang="zh-CN" sz="3000" dirty="0"/>
              <a:t>, </a:t>
            </a:r>
            <a:r>
              <a:rPr lang="en-US" altLang="zh-CN" sz="3000" dirty="0" smtClean="0"/>
              <a:t>CN</a:t>
            </a:r>
            <a:r>
              <a:rPr lang="en-US" altLang="zh-CN" sz="3000" dirty="0"/>
              <a:t>)</a:t>
            </a:r>
            <a:endParaRPr lang="zh-CN" altLang="en-US" sz="3000" dirty="0"/>
          </a:p>
        </p:txBody>
      </p:sp>
      <p:sp>
        <p:nvSpPr>
          <p:cNvPr id="3" name="内容占位符 2"/>
          <p:cNvSpPr>
            <a:spLocks noGrp="1"/>
          </p:cNvSpPr>
          <p:nvPr>
            <p:ph idx="1"/>
          </p:nvPr>
        </p:nvSpPr>
        <p:spPr>
          <a:xfrm>
            <a:off x="468313" y="981075"/>
            <a:ext cx="8362950" cy="1223963"/>
          </a:xfrm>
        </p:spPr>
        <p:style>
          <a:lnRef idx="2">
            <a:schemeClr val="accent1"/>
          </a:lnRef>
          <a:fillRef idx="1">
            <a:schemeClr val="lt1"/>
          </a:fillRef>
          <a:effectRef idx="0">
            <a:schemeClr val="accent1"/>
          </a:effectRef>
          <a:fontRef idx="minor">
            <a:schemeClr val="dk1"/>
          </a:fontRef>
        </p:style>
        <p:txBody>
          <a:bodyPr/>
          <a:lstStyle/>
          <a:p>
            <a:pPr marL="0" indent="0">
              <a:buFont typeface="Wingdings" panose="05000000000000000000" pitchFamily="2" charset="2"/>
              <a:buNone/>
              <a:defRPr/>
            </a:pPr>
            <a:r>
              <a:rPr lang="en-US" altLang="zh-CN" dirty="0"/>
              <a:t>2005</a:t>
            </a:r>
            <a:r>
              <a:rPr lang="zh-CN" altLang="zh-CN" dirty="0"/>
              <a:t>年，在</a:t>
            </a:r>
            <a:r>
              <a:rPr lang="en-US" altLang="zh-CN" dirty="0" smtClean="0"/>
              <a:t>IEEE</a:t>
            </a:r>
            <a:r>
              <a:rPr lang="zh-CN" altLang="zh-CN" dirty="0" smtClean="0"/>
              <a:t>认知</a:t>
            </a:r>
            <a:r>
              <a:rPr lang="zh-CN" altLang="zh-CN" dirty="0"/>
              <a:t>无线电领域旗舰会议</a:t>
            </a:r>
            <a:r>
              <a:rPr lang="en-US" altLang="zh-CN" dirty="0" err="1" smtClean="0"/>
              <a:t>DySPAN</a:t>
            </a:r>
            <a:r>
              <a:rPr lang="en-US" altLang="zh-CN" dirty="0" smtClean="0"/>
              <a:t> 2005</a:t>
            </a:r>
            <a:r>
              <a:rPr lang="zh-CN" altLang="zh-CN" dirty="0" smtClean="0"/>
              <a:t>的论文</a:t>
            </a:r>
            <a:r>
              <a:rPr lang="zh-CN" altLang="en-US" dirty="0" smtClean="0"/>
              <a:t>：“</a:t>
            </a:r>
            <a:r>
              <a:rPr lang="en-US" altLang="zh-CN" dirty="0" smtClean="0"/>
              <a:t>Cognitive Networks</a:t>
            </a:r>
            <a:r>
              <a:rPr lang="zh-CN" altLang="en-US" dirty="0" smtClean="0"/>
              <a:t>”中，</a:t>
            </a:r>
            <a:r>
              <a:rPr lang="zh-CN" altLang="zh-CN" dirty="0" smtClean="0"/>
              <a:t>来自</a:t>
            </a:r>
            <a:r>
              <a:rPr lang="en-US" altLang="zh-CN" dirty="0"/>
              <a:t>Virginia Tech.</a:t>
            </a:r>
            <a:r>
              <a:rPr lang="zh-CN" altLang="zh-CN" dirty="0"/>
              <a:t>的</a:t>
            </a:r>
            <a:r>
              <a:rPr lang="en-US" altLang="zh-CN" dirty="0"/>
              <a:t>Ryan W. Thomas</a:t>
            </a:r>
            <a:r>
              <a:rPr lang="zh-CN" altLang="zh-CN" dirty="0"/>
              <a:t>等人首先提出了认知网络的</a:t>
            </a:r>
            <a:r>
              <a:rPr lang="zh-CN" altLang="zh-CN" dirty="0" smtClean="0"/>
              <a:t>概念</a:t>
            </a:r>
            <a:r>
              <a:rPr lang="zh-CN" altLang="en-US" dirty="0" smtClean="0"/>
              <a:t>：</a:t>
            </a:r>
            <a:endParaRPr lang="zh-CN" altLang="en-US" dirty="0"/>
          </a:p>
        </p:txBody>
      </p:sp>
      <p:sp>
        <p:nvSpPr>
          <p:cNvPr id="16390"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1570D760-C297-4F48-A5A2-45D1323A5DEF}"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11</a:t>
            </a:fld>
            <a:endParaRPr lang="en-US" altLang="zh-CN" sz="1600" smtClean="0">
              <a:solidFill>
                <a:srgbClr val="3333CC"/>
              </a:solidFill>
              <a:latin typeface="Times New Roman" panose="02020603050405020304" pitchFamily="18" charset="0"/>
              <a:ea typeface="宋体" panose="02010600030101010101" pitchFamily="2" charset="-122"/>
            </a:endParaRPr>
          </a:p>
        </p:txBody>
      </p:sp>
      <p:sp>
        <p:nvSpPr>
          <p:cNvPr id="7" name="TextBox 6"/>
          <p:cNvSpPr txBox="1"/>
          <p:nvPr/>
        </p:nvSpPr>
        <p:spPr>
          <a:xfrm>
            <a:off x="465138" y="2781300"/>
            <a:ext cx="5103812" cy="2246313"/>
          </a:xfrm>
          <a:prstGeom prst="rect">
            <a:avLst/>
          </a:prstGeom>
          <a:solidFill>
            <a:srgbClr val="0033CC"/>
          </a:solidFill>
        </p:spPr>
        <p:txBody>
          <a:bodyPr>
            <a:spAutoFit/>
          </a:bodyPr>
          <a:lstStyle/>
          <a:p>
            <a:pPr algn="just" eaLnBrk="1" hangingPunct="1">
              <a:spcBef>
                <a:spcPct val="20000"/>
              </a:spcBef>
              <a:buClr>
                <a:schemeClr val="folHlink"/>
              </a:buClr>
              <a:buSzPct val="60000"/>
              <a:buFont typeface="Wingdings" pitchFamily="2" charset="2"/>
              <a:buNone/>
              <a:defRPr/>
            </a:pPr>
            <a:r>
              <a:rPr lang="en-US" altLang="zh-CN" sz="2000" b="1" dirty="0">
                <a:solidFill>
                  <a:schemeClr val="bg1"/>
                </a:solidFill>
                <a:latin typeface="+mn-lt"/>
              </a:rPr>
              <a:t>A cognitive network has a cognitive process that can perceive current network conditions, and then plan, decide and act on those conditions. The network can learn from these adaptions and use them to make future decisions, all while taking into account </a:t>
            </a:r>
            <a:r>
              <a:rPr lang="en-US" altLang="zh-CN" sz="2000" b="1" dirty="0">
                <a:solidFill>
                  <a:srgbClr val="FF0000"/>
                </a:solidFill>
                <a:latin typeface="+mn-lt"/>
              </a:rPr>
              <a:t>end-to-end goals</a:t>
            </a:r>
            <a:r>
              <a:rPr lang="en-US" altLang="zh-CN" sz="2000" b="1" dirty="0">
                <a:solidFill>
                  <a:schemeClr val="bg1"/>
                </a:solidFill>
                <a:latin typeface="+mn-lt"/>
              </a:rPr>
              <a:t>.</a:t>
            </a:r>
            <a:endParaRPr lang="zh-CN" altLang="en-US" sz="2000" b="1" dirty="0">
              <a:solidFill>
                <a:schemeClr val="bg1"/>
              </a:solidFill>
              <a:latin typeface="+mn-lt"/>
            </a:endParaRPr>
          </a:p>
        </p:txBody>
      </p:sp>
      <p:pic>
        <p:nvPicPr>
          <p:cNvPr id="1639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0400" y="2376488"/>
            <a:ext cx="3005138" cy="338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11560" y="5877272"/>
            <a:ext cx="7848872" cy="276999"/>
          </a:xfrm>
          <a:prstGeom prst="rect">
            <a:avLst/>
          </a:prstGeom>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spcBef>
                <a:spcPct val="20000"/>
              </a:spcBef>
              <a:buClr>
                <a:schemeClr val="bg1"/>
              </a:buClr>
              <a:buSzPct val="90000"/>
              <a:buFont typeface="Wingdings" pitchFamily="2" charset="2"/>
              <a:buNone/>
              <a:defRPr/>
            </a:pPr>
            <a:r>
              <a:rPr kumimoji="1" lang="en-US" altLang="zh-CN" sz="1200" dirty="0"/>
              <a:t>R. W. Thomas, L. A. DaSilva, A. B. </a:t>
            </a:r>
            <a:r>
              <a:rPr kumimoji="1" lang="en-US" altLang="zh-CN" sz="1200" dirty="0" err="1"/>
              <a:t>MacKenzie</a:t>
            </a:r>
            <a:r>
              <a:rPr kumimoji="1" lang="en-US" altLang="zh-CN" sz="1200" dirty="0"/>
              <a:t>, “Cognitive networks,” in Proc. IEEE </a:t>
            </a:r>
            <a:r>
              <a:rPr kumimoji="1" lang="en-US" altLang="zh-CN" sz="1200" dirty="0" err="1"/>
              <a:t>DySPAN</a:t>
            </a:r>
            <a:r>
              <a:rPr kumimoji="1" lang="en-US" altLang="zh-CN" sz="1200" dirty="0"/>
              <a:t> 2005.</a:t>
            </a:r>
            <a:endParaRPr kumimoji="1" lang="zh-CN" altLang="en-US" sz="1200" dirty="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en-US" altLang="zh-CN" dirty="0" smtClean="0"/>
              <a:t>UM2</a:t>
            </a:r>
            <a:r>
              <a:rPr kumimoji="1" lang="zh-CN" altLang="en-US" dirty="0" smtClean="0"/>
              <a:t>：公用服务业网络</a:t>
            </a:r>
            <a:endParaRPr kumimoji="1" lang="zh-CN" altLang="en-US" dirty="0"/>
          </a:p>
        </p:txBody>
      </p:sp>
      <p:sp>
        <p:nvSpPr>
          <p:cNvPr id="3" name="内容占位符 2"/>
          <p:cNvSpPr>
            <a:spLocks noGrp="1"/>
          </p:cNvSpPr>
          <p:nvPr>
            <p:ph idx="1"/>
          </p:nvPr>
        </p:nvSpPr>
        <p:spPr>
          <a:xfrm>
            <a:off x="539750" y="908050"/>
            <a:ext cx="8424863" cy="576263"/>
          </a:xfrm>
        </p:spPr>
        <p:txBody>
          <a:bodyPr/>
          <a:lstStyle/>
          <a:p>
            <a:pPr>
              <a:defRPr/>
            </a:pPr>
            <a:r>
              <a:rPr kumimoji="1" lang="zh-CN" altLang="en-US" dirty="0" smtClean="0"/>
              <a:t>接入情况复杂的站点之间的互联</a:t>
            </a:r>
            <a:endParaRPr kumimoji="1" lang="zh-CN" altLang="en-US" dirty="0"/>
          </a:p>
        </p:txBody>
      </p:sp>
      <p:sp>
        <p:nvSpPr>
          <p:cNvPr id="139268" name="幻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193807A5-D698-4EF4-8917-E509DD96AEFA}"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110</a:t>
            </a:fld>
            <a:endParaRPr lang="en-US" altLang="zh-CN" sz="1600" smtClean="0">
              <a:solidFill>
                <a:srgbClr val="3333CC"/>
              </a:solidFill>
              <a:latin typeface="Times New Roman" panose="02020603050405020304" pitchFamily="18" charset="0"/>
              <a:ea typeface="宋体" panose="02010600030101010101" pitchFamily="2" charset="-122"/>
            </a:endParaRPr>
          </a:p>
        </p:txBody>
      </p:sp>
      <p:pic>
        <p:nvPicPr>
          <p:cNvPr id="13926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1412875"/>
            <a:ext cx="5856287" cy="4392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en-US" altLang="zh-CN" dirty="0" smtClean="0"/>
              <a:t>UM3</a:t>
            </a:r>
            <a:r>
              <a:rPr kumimoji="1" lang="zh-CN" altLang="en-US" dirty="0" smtClean="0"/>
              <a:t>：交通物流</a:t>
            </a:r>
            <a:endParaRPr kumimoji="1" lang="zh-CN" altLang="en-US" dirty="0"/>
          </a:p>
        </p:txBody>
      </p:sp>
      <p:sp>
        <p:nvSpPr>
          <p:cNvPr id="3" name="内容占位符 2"/>
          <p:cNvSpPr>
            <a:spLocks noGrp="1"/>
          </p:cNvSpPr>
          <p:nvPr>
            <p:ph idx="1"/>
          </p:nvPr>
        </p:nvSpPr>
        <p:spPr>
          <a:xfrm>
            <a:off x="539750" y="908050"/>
            <a:ext cx="8424863" cy="504825"/>
          </a:xfrm>
        </p:spPr>
        <p:txBody>
          <a:bodyPr/>
          <a:lstStyle/>
          <a:p>
            <a:pPr>
              <a:defRPr/>
            </a:pPr>
            <a:r>
              <a:rPr kumimoji="1" lang="zh-CN" altLang="en-US" dirty="0" smtClean="0"/>
              <a:t>移动站点的后后勤控制。</a:t>
            </a:r>
            <a:endParaRPr kumimoji="1" lang="zh-CN" altLang="en-US" dirty="0"/>
          </a:p>
        </p:txBody>
      </p:sp>
      <p:sp>
        <p:nvSpPr>
          <p:cNvPr id="140292" name="幻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F94CF52A-3668-4656-B3A1-6B365C7EABD0}"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111</a:t>
            </a:fld>
            <a:endParaRPr lang="en-US" altLang="zh-CN" sz="1600" smtClean="0">
              <a:solidFill>
                <a:srgbClr val="3333CC"/>
              </a:solidFill>
              <a:latin typeface="Times New Roman" panose="02020603050405020304" pitchFamily="18" charset="0"/>
              <a:ea typeface="宋体" panose="02010600030101010101" pitchFamily="2" charset="-122"/>
            </a:endParaRPr>
          </a:p>
        </p:txBody>
      </p:sp>
      <p:pic>
        <p:nvPicPr>
          <p:cNvPr id="14029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1484313"/>
            <a:ext cx="5856287" cy="43926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en-US" altLang="zh-CN" dirty="0" smtClean="0"/>
              <a:t>UM4: </a:t>
            </a:r>
            <a:r>
              <a:rPr kumimoji="1" lang="zh-CN" altLang="en-US" dirty="0" smtClean="0"/>
              <a:t>陆地移动网络</a:t>
            </a:r>
            <a:endParaRPr kumimoji="1" lang="zh-CN" altLang="en-US" dirty="0"/>
          </a:p>
        </p:txBody>
      </p:sp>
      <p:sp>
        <p:nvSpPr>
          <p:cNvPr id="3" name="内容占位符 2"/>
          <p:cNvSpPr>
            <a:spLocks noGrp="1"/>
          </p:cNvSpPr>
          <p:nvPr>
            <p:ph idx="1"/>
          </p:nvPr>
        </p:nvSpPr>
        <p:spPr>
          <a:xfrm>
            <a:off x="539750" y="908050"/>
            <a:ext cx="8424863" cy="504825"/>
          </a:xfrm>
        </p:spPr>
        <p:txBody>
          <a:bodyPr/>
          <a:lstStyle/>
          <a:p>
            <a:pPr>
              <a:defRPr/>
            </a:pPr>
            <a:r>
              <a:rPr kumimoji="1" lang="zh-CN" altLang="en-US" dirty="0" smtClean="0"/>
              <a:t>移动台的无缝连接。</a:t>
            </a:r>
            <a:endParaRPr kumimoji="1" lang="zh-CN" altLang="en-US" dirty="0"/>
          </a:p>
        </p:txBody>
      </p:sp>
      <p:sp>
        <p:nvSpPr>
          <p:cNvPr id="141316" name="幻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F2CF5D84-C93B-4DAE-AAB0-D74C1A5E73A2}"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112</a:t>
            </a:fld>
            <a:endParaRPr lang="en-US" altLang="zh-CN" sz="1600" smtClean="0">
              <a:solidFill>
                <a:srgbClr val="3333CC"/>
              </a:solidFill>
              <a:latin typeface="Times New Roman" panose="02020603050405020304" pitchFamily="18" charset="0"/>
              <a:ea typeface="宋体" panose="02010600030101010101" pitchFamily="2" charset="-122"/>
            </a:endParaRPr>
          </a:p>
        </p:txBody>
      </p:sp>
      <p:pic>
        <p:nvPicPr>
          <p:cNvPr id="14131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1412875"/>
            <a:ext cx="5856288" cy="4392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en-US" altLang="zh-CN" dirty="0" smtClean="0"/>
              <a:t>UM5</a:t>
            </a:r>
            <a:r>
              <a:rPr kumimoji="1" lang="zh-CN" altLang="en-US" dirty="0" smtClean="0"/>
              <a:t>：高速车联网</a:t>
            </a:r>
            <a:endParaRPr kumimoji="1" lang="zh-CN" altLang="en-US" dirty="0"/>
          </a:p>
        </p:txBody>
      </p:sp>
      <p:sp>
        <p:nvSpPr>
          <p:cNvPr id="3" name="内容占位符 2"/>
          <p:cNvSpPr>
            <a:spLocks noGrp="1"/>
          </p:cNvSpPr>
          <p:nvPr>
            <p:ph idx="1"/>
          </p:nvPr>
        </p:nvSpPr>
        <p:spPr>
          <a:xfrm>
            <a:off x="539750" y="908050"/>
            <a:ext cx="8424863" cy="504825"/>
          </a:xfrm>
        </p:spPr>
        <p:txBody>
          <a:bodyPr/>
          <a:lstStyle/>
          <a:p>
            <a:pPr>
              <a:defRPr/>
            </a:pPr>
            <a:r>
              <a:rPr kumimoji="1" lang="zh-CN" altLang="en-US" dirty="0" smtClean="0"/>
              <a:t>提供高速的车载宽带接入。</a:t>
            </a:r>
            <a:endParaRPr kumimoji="1" lang="zh-CN" altLang="en-US" dirty="0"/>
          </a:p>
        </p:txBody>
      </p:sp>
      <p:sp>
        <p:nvSpPr>
          <p:cNvPr id="142340" name="幻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2F04A1DE-DDA0-4A90-8B5A-13A8C8F175FF}"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113</a:t>
            </a:fld>
            <a:endParaRPr lang="en-US" altLang="zh-CN" sz="1600" smtClean="0">
              <a:solidFill>
                <a:srgbClr val="3333CC"/>
              </a:solidFill>
              <a:latin typeface="Times New Roman" panose="02020603050405020304" pitchFamily="18" charset="0"/>
              <a:ea typeface="宋体" panose="02010600030101010101" pitchFamily="2" charset="-122"/>
            </a:endParaRPr>
          </a:p>
        </p:txBody>
      </p:sp>
      <p:pic>
        <p:nvPicPr>
          <p:cNvPr id="14234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1484313"/>
            <a:ext cx="6145212" cy="4608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en-US" altLang="zh-CN" dirty="0" smtClean="0"/>
              <a:t>UM6</a:t>
            </a:r>
            <a:r>
              <a:rPr kumimoji="1" lang="zh-CN" altLang="en-US" dirty="0" smtClean="0"/>
              <a:t>：办公室和家庭联网</a:t>
            </a:r>
            <a:endParaRPr kumimoji="1" lang="zh-CN" altLang="en-US" dirty="0"/>
          </a:p>
        </p:txBody>
      </p:sp>
      <p:sp>
        <p:nvSpPr>
          <p:cNvPr id="3" name="内容占位符 2"/>
          <p:cNvSpPr>
            <a:spLocks noGrp="1"/>
          </p:cNvSpPr>
          <p:nvPr>
            <p:ph idx="1"/>
          </p:nvPr>
        </p:nvSpPr>
        <p:spPr>
          <a:xfrm>
            <a:off x="539750" y="908050"/>
            <a:ext cx="8424863" cy="504825"/>
          </a:xfrm>
        </p:spPr>
        <p:txBody>
          <a:bodyPr/>
          <a:lstStyle/>
          <a:p>
            <a:pPr>
              <a:defRPr/>
            </a:pPr>
            <a:r>
              <a:rPr kumimoji="1" lang="zh-CN" altLang="en-US" dirty="0" smtClean="0"/>
              <a:t>提供回传通路。</a:t>
            </a:r>
            <a:endParaRPr kumimoji="1" lang="zh-CN" altLang="en-US" dirty="0"/>
          </a:p>
        </p:txBody>
      </p:sp>
      <p:sp>
        <p:nvSpPr>
          <p:cNvPr id="143364" name="幻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C515D5CF-4F5D-4CBA-8327-9E063ADCB3C8}"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114</a:t>
            </a:fld>
            <a:endParaRPr lang="en-US" altLang="zh-CN" sz="1600" smtClean="0">
              <a:solidFill>
                <a:srgbClr val="3333CC"/>
              </a:solidFill>
              <a:latin typeface="Times New Roman" panose="02020603050405020304" pitchFamily="18" charset="0"/>
              <a:ea typeface="宋体" panose="02010600030101010101" pitchFamily="2" charset="-122"/>
            </a:endParaRPr>
          </a:p>
        </p:txBody>
      </p:sp>
      <p:pic>
        <p:nvPicPr>
          <p:cNvPr id="14336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1484313"/>
            <a:ext cx="5759450" cy="4321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en-US" altLang="zh-CN" dirty="0" smtClean="0"/>
              <a:t>UM7: </a:t>
            </a:r>
            <a:r>
              <a:rPr kumimoji="1" lang="zh-CN" altLang="en-US" dirty="0" smtClean="0"/>
              <a:t>公共安全</a:t>
            </a:r>
            <a:endParaRPr kumimoji="1" lang="zh-CN" altLang="en-US" dirty="0"/>
          </a:p>
        </p:txBody>
      </p:sp>
      <p:sp>
        <p:nvSpPr>
          <p:cNvPr id="3" name="内容占位符 2"/>
          <p:cNvSpPr>
            <a:spLocks noGrp="1"/>
          </p:cNvSpPr>
          <p:nvPr>
            <p:ph idx="1"/>
          </p:nvPr>
        </p:nvSpPr>
        <p:spPr>
          <a:xfrm>
            <a:off x="539750" y="908050"/>
            <a:ext cx="8424863" cy="865188"/>
          </a:xfrm>
        </p:spPr>
        <p:txBody>
          <a:bodyPr/>
          <a:lstStyle/>
          <a:p>
            <a:pPr>
              <a:defRPr/>
            </a:pPr>
            <a:r>
              <a:rPr kumimoji="1" lang="zh-CN" altLang="en-US" dirty="0" smtClean="0"/>
              <a:t>紧急情况和公共安全应用，在严苛的环境下提供可靠互联。</a:t>
            </a:r>
            <a:endParaRPr kumimoji="1" lang="zh-CN" altLang="en-US" dirty="0"/>
          </a:p>
        </p:txBody>
      </p:sp>
      <p:sp>
        <p:nvSpPr>
          <p:cNvPr id="144388" name="幻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2F8D4B2F-22FE-4459-88CC-477557D1A651}"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115</a:t>
            </a:fld>
            <a:endParaRPr lang="en-US" altLang="zh-CN" sz="1600" smtClean="0">
              <a:solidFill>
                <a:srgbClr val="3333CC"/>
              </a:solidFill>
              <a:latin typeface="Times New Roman" panose="02020603050405020304" pitchFamily="18" charset="0"/>
              <a:ea typeface="宋体" panose="02010600030101010101" pitchFamily="2" charset="-122"/>
            </a:endParaRPr>
          </a:p>
        </p:txBody>
      </p:sp>
      <p:pic>
        <p:nvPicPr>
          <p:cNvPr id="14438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1773238"/>
            <a:ext cx="5375275" cy="4032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原型系统：</a:t>
            </a:r>
            <a:r>
              <a:rPr lang="en-US" altLang="zh-CN" dirty="0" err="1" smtClean="0"/>
              <a:t>DySNet</a:t>
            </a:r>
            <a:endParaRPr lang="zh-CN" altLang="en-US" dirty="0"/>
          </a:p>
        </p:txBody>
      </p:sp>
      <p:sp>
        <p:nvSpPr>
          <p:cNvPr id="145411"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A9E36CB8-66E4-4649-9C3D-06920ECFA648}"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116</a:t>
            </a:fld>
            <a:endParaRPr lang="en-US" altLang="zh-CN" sz="1600" smtClean="0">
              <a:solidFill>
                <a:srgbClr val="3333CC"/>
              </a:solidFill>
              <a:latin typeface="Times New Roman" panose="02020603050405020304" pitchFamily="18" charset="0"/>
              <a:ea typeface="宋体" panose="02010600030101010101" pitchFamily="2" charset="-122"/>
            </a:endParaRPr>
          </a:p>
        </p:txBody>
      </p:sp>
      <p:graphicFrame>
        <p:nvGraphicFramePr>
          <p:cNvPr id="145412" name="对象 6"/>
          <p:cNvGraphicFramePr>
            <a:graphicFrameLocks noChangeAspect="1"/>
          </p:cNvGraphicFramePr>
          <p:nvPr/>
        </p:nvGraphicFramePr>
        <p:xfrm>
          <a:off x="1643063" y="1627188"/>
          <a:ext cx="5916612" cy="4494212"/>
        </p:xfrm>
        <a:graphic>
          <a:graphicData uri="http://schemas.openxmlformats.org/presentationml/2006/ole">
            <mc:AlternateContent xmlns:mc="http://schemas.openxmlformats.org/markup-compatibility/2006">
              <mc:Choice xmlns:v="urn:schemas-microsoft-com:vml" Requires="v">
                <p:oleObj spid="_x0000_s145468" name="Visio" r:id="rId3" imgW="7242372" imgH="5502613" progId="Visio.Drawing.11">
                  <p:embed/>
                </p:oleObj>
              </mc:Choice>
              <mc:Fallback>
                <p:oleObj name="Visio" r:id="rId3" imgW="7242372" imgH="5502613" progId="Visio.Drawing.11">
                  <p:embed/>
                  <p:pic>
                    <p:nvPicPr>
                      <p:cNvPr id="0"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3063" y="1627188"/>
                        <a:ext cx="5916612" cy="449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椭圆 7"/>
          <p:cNvSpPr>
            <a:spLocks noChangeArrowheads="1"/>
          </p:cNvSpPr>
          <p:nvPr/>
        </p:nvSpPr>
        <p:spPr bwMode="auto">
          <a:xfrm>
            <a:off x="1931988" y="3498850"/>
            <a:ext cx="3095625" cy="1944688"/>
          </a:xfrm>
          <a:prstGeom prst="ellipse">
            <a:avLst/>
          </a:prstGeom>
          <a:noFill/>
          <a:ln w="19050" algn="ctr">
            <a:solidFill>
              <a:srgbClr val="FF0000"/>
            </a:solidFill>
            <a:prstDash val="dashDot"/>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4000">
              <a:latin typeface="Tahoma" panose="020B0604030504040204" pitchFamily="34" charset="0"/>
              <a:ea typeface="宋体" panose="02010600030101010101" pitchFamily="2" charset="-122"/>
            </a:endParaRPr>
          </a:p>
        </p:txBody>
      </p:sp>
      <p:sp>
        <p:nvSpPr>
          <p:cNvPr id="9" name="椭圆 8"/>
          <p:cNvSpPr>
            <a:spLocks noChangeArrowheads="1"/>
          </p:cNvSpPr>
          <p:nvPr/>
        </p:nvSpPr>
        <p:spPr bwMode="auto">
          <a:xfrm>
            <a:off x="4451350" y="3498850"/>
            <a:ext cx="3097213" cy="1944688"/>
          </a:xfrm>
          <a:prstGeom prst="ellipse">
            <a:avLst/>
          </a:prstGeom>
          <a:noFill/>
          <a:ln w="19050" algn="ctr">
            <a:solidFill>
              <a:srgbClr val="FF0000"/>
            </a:solidFill>
            <a:prstDash val="dashDot"/>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4000">
              <a:latin typeface="Tahoma" panose="020B0604030504040204" pitchFamily="34" charset="0"/>
              <a:ea typeface="宋体" panose="02010600030101010101" pitchFamily="2" charset="-122"/>
            </a:endParaRPr>
          </a:p>
        </p:txBody>
      </p:sp>
      <p:sp>
        <p:nvSpPr>
          <p:cNvPr id="10" name="圆角矩形 9"/>
          <p:cNvSpPr>
            <a:spLocks noChangeArrowheads="1"/>
          </p:cNvSpPr>
          <p:nvPr/>
        </p:nvSpPr>
        <p:spPr bwMode="auto">
          <a:xfrm>
            <a:off x="2292350" y="1673225"/>
            <a:ext cx="3024188" cy="2257425"/>
          </a:xfrm>
          <a:prstGeom prst="roundRect">
            <a:avLst>
              <a:gd name="adj" fmla="val 16667"/>
            </a:avLst>
          </a:prstGeom>
          <a:noFill/>
          <a:ln w="19050" algn="ctr">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4000">
              <a:latin typeface="Tahoma" panose="020B0604030504040204" pitchFamily="34" charset="0"/>
              <a:ea typeface="宋体" panose="02010600030101010101" pitchFamily="2" charset="-122"/>
            </a:endParaRPr>
          </a:p>
        </p:txBody>
      </p:sp>
      <p:sp>
        <p:nvSpPr>
          <p:cNvPr id="11" name="圆角矩形 10"/>
          <p:cNvSpPr>
            <a:spLocks noChangeArrowheads="1"/>
          </p:cNvSpPr>
          <p:nvPr/>
        </p:nvSpPr>
        <p:spPr bwMode="auto">
          <a:xfrm>
            <a:off x="2292350" y="5730875"/>
            <a:ext cx="5040313" cy="434975"/>
          </a:xfrm>
          <a:prstGeom prst="roundRect">
            <a:avLst>
              <a:gd name="adj" fmla="val 16667"/>
            </a:avLst>
          </a:prstGeom>
          <a:noFill/>
          <a:ln w="19050" algn="ctr">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4000">
              <a:latin typeface="Tahoma" panose="020B0604030504040204" pitchFamily="34" charset="0"/>
              <a:ea typeface="宋体" panose="02010600030101010101" pitchFamily="2" charset="-122"/>
            </a:endParaRPr>
          </a:p>
        </p:txBody>
      </p:sp>
      <p:sp>
        <p:nvSpPr>
          <p:cNvPr id="12" name="右大括号 11"/>
          <p:cNvSpPr>
            <a:spLocks/>
          </p:cNvSpPr>
          <p:nvPr/>
        </p:nvSpPr>
        <p:spPr bwMode="auto">
          <a:xfrm>
            <a:off x="7512050" y="3498850"/>
            <a:ext cx="252413" cy="1944688"/>
          </a:xfrm>
          <a:prstGeom prst="rightBrace">
            <a:avLst>
              <a:gd name="adj1" fmla="val 16443"/>
              <a:gd name="adj2" fmla="val 52810"/>
            </a:avLst>
          </a:prstGeom>
          <a:noFill/>
          <a:ln w="28575" algn="ctr">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4000">
              <a:latin typeface="Tahoma" panose="020B0604030504040204" pitchFamily="34" charset="0"/>
              <a:ea typeface="宋体" panose="02010600030101010101" pitchFamily="2" charset="-122"/>
            </a:endParaRPr>
          </a:p>
        </p:txBody>
      </p:sp>
      <p:sp>
        <p:nvSpPr>
          <p:cNvPr id="13" name="TextBox 12"/>
          <p:cNvSpPr txBox="1">
            <a:spLocks noChangeArrowheads="1"/>
          </p:cNvSpPr>
          <p:nvPr/>
        </p:nvSpPr>
        <p:spPr bwMode="auto">
          <a:xfrm>
            <a:off x="203200" y="3763963"/>
            <a:ext cx="936625"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eaLnBrk="1" hangingPunct="1">
              <a:buFont typeface="Wingdings" panose="05000000000000000000" pitchFamily="2" charset="2"/>
              <a:buNone/>
            </a:pPr>
            <a:r>
              <a:rPr lang="zh-CN" altLang="en-US" b="1">
                <a:solidFill>
                  <a:srgbClr val="0000FF"/>
                </a:solidFill>
              </a:rPr>
              <a:t>监控网络</a:t>
            </a:r>
          </a:p>
        </p:txBody>
      </p:sp>
      <p:cxnSp>
        <p:nvCxnSpPr>
          <p:cNvPr id="14" name="直接箭头连接符 13"/>
          <p:cNvCxnSpPr>
            <a:cxnSpLocks noChangeShapeType="1"/>
            <a:stCxn id="13" idx="3"/>
            <a:endCxn id="10" idx="1"/>
          </p:cNvCxnSpPr>
          <p:nvPr/>
        </p:nvCxnSpPr>
        <p:spPr bwMode="auto">
          <a:xfrm flipV="1">
            <a:off x="1139825" y="2801938"/>
            <a:ext cx="1152525" cy="1316037"/>
          </a:xfrm>
          <a:prstGeom prst="straightConnector1">
            <a:avLst/>
          </a:prstGeom>
          <a:noFill/>
          <a:ln w="38100" algn="ctr">
            <a:solidFill>
              <a:srgbClr val="0000FF"/>
            </a:solidFill>
            <a:round/>
            <a:headEnd/>
            <a:tailEnd type="arrow" w="med" len="med"/>
          </a:ln>
          <a:extLst>
            <a:ext uri="{909E8E84-426E-40DD-AFC4-6F175D3DCCD1}">
              <a14:hiddenFill xmlns:a14="http://schemas.microsoft.com/office/drawing/2010/main">
                <a:noFill/>
              </a14:hiddenFill>
            </a:ext>
          </a:extLst>
        </p:spPr>
      </p:cxnSp>
      <p:cxnSp>
        <p:nvCxnSpPr>
          <p:cNvPr id="15" name="直接箭头连接符 14"/>
          <p:cNvCxnSpPr>
            <a:cxnSpLocks noChangeShapeType="1"/>
            <a:stCxn id="13" idx="3"/>
            <a:endCxn id="11" idx="1"/>
          </p:cNvCxnSpPr>
          <p:nvPr/>
        </p:nvCxnSpPr>
        <p:spPr bwMode="auto">
          <a:xfrm>
            <a:off x="1139825" y="4117975"/>
            <a:ext cx="1152525" cy="1830388"/>
          </a:xfrm>
          <a:prstGeom prst="straightConnector1">
            <a:avLst/>
          </a:prstGeom>
          <a:noFill/>
          <a:ln w="38100" algn="ctr">
            <a:solidFill>
              <a:srgbClr val="0000FF"/>
            </a:solidFill>
            <a:round/>
            <a:headEnd/>
            <a:tailEnd type="arrow" w="med" len="med"/>
          </a:ln>
          <a:extLst>
            <a:ext uri="{909E8E84-426E-40DD-AFC4-6F175D3DCCD1}">
              <a14:hiddenFill xmlns:a14="http://schemas.microsoft.com/office/drawing/2010/main">
                <a:noFill/>
              </a14:hiddenFill>
            </a:ext>
          </a:extLst>
        </p:spPr>
      </p:cxnSp>
      <p:sp>
        <p:nvSpPr>
          <p:cNvPr id="16" name="TextBox 15"/>
          <p:cNvSpPr txBox="1"/>
          <p:nvPr/>
        </p:nvSpPr>
        <p:spPr>
          <a:xfrm>
            <a:off x="7693025" y="4294188"/>
            <a:ext cx="1150938" cy="400050"/>
          </a:xfrm>
          <a:prstGeom prst="rect">
            <a:avLst/>
          </a:prstGeom>
          <a:noFill/>
        </p:spPr>
        <p:txBody>
          <a:bodyPr>
            <a:spAutoFit/>
          </a:bodyPr>
          <a:lstStyle/>
          <a:p>
            <a:pPr algn="ctr" eaLnBrk="1" hangingPunct="1">
              <a:spcBef>
                <a:spcPct val="20000"/>
              </a:spcBef>
              <a:buClr>
                <a:schemeClr val="folHlink"/>
              </a:buClr>
              <a:buSzPct val="60000"/>
              <a:buFont typeface="Wingdings" pitchFamily="2" charset="2"/>
              <a:buNone/>
              <a:defRPr/>
            </a:pPr>
            <a:r>
              <a:rPr lang="en-US" altLang="zh-CN" sz="2000" b="1" dirty="0" err="1">
                <a:solidFill>
                  <a:srgbClr val="0000FF"/>
                </a:solidFill>
                <a:latin typeface="+mn-lt"/>
                <a:ea typeface="黑体" pitchFamily="49" charset="-122"/>
              </a:rPr>
              <a:t>Dy</a:t>
            </a:r>
            <a:r>
              <a:rPr lang="en-US" altLang="zh-CN" sz="2000" b="1" dirty="0" err="1">
                <a:solidFill>
                  <a:srgbClr val="FF0000"/>
                </a:solidFill>
                <a:latin typeface="+mn-lt"/>
                <a:ea typeface="黑体" pitchFamily="49" charset="-122"/>
              </a:rPr>
              <a:t>S</a:t>
            </a:r>
            <a:r>
              <a:rPr lang="en-US" altLang="zh-CN" sz="2000" b="1" dirty="0" err="1">
                <a:solidFill>
                  <a:srgbClr val="0000FF"/>
                </a:solidFill>
                <a:latin typeface="+mn-lt"/>
                <a:ea typeface="黑体" pitchFamily="49" charset="-122"/>
              </a:rPr>
              <a:t>Net</a:t>
            </a:r>
            <a:endParaRPr lang="zh-CN" altLang="en-US" sz="2000" b="1" dirty="0">
              <a:solidFill>
                <a:srgbClr val="0000FF"/>
              </a:solidFill>
              <a:latin typeface="+mn-lt"/>
              <a:ea typeface="黑体" pitchFamily="49" charset="-122"/>
            </a:endParaRPr>
          </a:p>
        </p:txBody>
      </p:sp>
      <p:sp>
        <p:nvSpPr>
          <p:cNvPr id="17" name="矩形 16"/>
          <p:cNvSpPr/>
          <p:nvPr/>
        </p:nvSpPr>
        <p:spPr>
          <a:xfrm>
            <a:off x="395288" y="869950"/>
            <a:ext cx="8304212" cy="830263"/>
          </a:xfrm>
          <a:prstGeom prst="rect">
            <a:avLst/>
          </a:prstGeom>
        </p:spPr>
        <p:txBody>
          <a:bodyPr>
            <a:spAutoFit/>
          </a:bodyPr>
          <a:lstStyle/>
          <a:p>
            <a:pPr eaLnBrk="1" hangingPunct="1">
              <a:spcBef>
                <a:spcPct val="20000"/>
              </a:spcBef>
              <a:buClr>
                <a:schemeClr val="folHlink"/>
              </a:buClr>
              <a:buSzPct val="60000"/>
              <a:buFont typeface="Wingdings" pitchFamily="2" charset="2"/>
              <a:buNone/>
              <a:defRPr/>
            </a:pPr>
            <a:r>
              <a:rPr lang="zh-CN" altLang="zh-CN" sz="2400" dirty="0">
                <a:latin typeface="+mn-lt"/>
                <a:ea typeface="+mj-ea"/>
              </a:rPr>
              <a:t>动态频谱资源共享无线通信系统</a:t>
            </a:r>
            <a:r>
              <a:rPr lang="zh-CN" altLang="en-US" sz="2400" dirty="0">
                <a:latin typeface="+mn-lt"/>
                <a:ea typeface="+mj-ea"/>
              </a:rPr>
              <a:t>（</a:t>
            </a:r>
            <a:r>
              <a:rPr lang="en-US" altLang="zh-CN" sz="2400" dirty="0">
                <a:solidFill>
                  <a:srgbClr val="0000FF"/>
                </a:solidFill>
                <a:latin typeface="+mn-lt"/>
                <a:ea typeface="+mj-ea"/>
              </a:rPr>
              <a:t>Dy</a:t>
            </a:r>
            <a:r>
              <a:rPr lang="en-US" altLang="zh-CN" sz="2400" dirty="0">
                <a:latin typeface="+mn-lt"/>
                <a:ea typeface="+mj-ea"/>
              </a:rPr>
              <a:t>namic </a:t>
            </a:r>
            <a:r>
              <a:rPr lang="en-US" altLang="zh-CN" sz="2400" dirty="0">
                <a:solidFill>
                  <a:srgbClr val="FF0000"/>
                </a:solidFill>
                <a:latin typeface="+mn-lt"/>
                <a:ea typeface="+mj-ea"/>
              </a:rPr>
              <a:t>S</a:t>
            </a:r>
            <a:r>
              <a:rPr lang="en-US" altLang="zh-CN" sz="2400" dirty="0">
                <a:latin typeface="+mn-lt"/>
                <a:ea typeface="+mj-ea"/>
              </a:rPr>
              <a:t>pectrum </a:t>
            </a:r>
            <a:r>
              <a:rPr lang="en-US" altLang="zh-CN" sz="2400" dirty="0">
                <a:solidFill>
                  <a:srgbClr val="FF0000"/>
                </a:solidFill>
                <a:latin typeface="+mn-lt"/>
                <a:ea typeface="+mj-ea"/>
              </a:rPr>
              <a:t>S</a:t>
            </a:r>
            <a:r>
              <a:rPr lang="en-US" altLang="zh-CN" sz="2400" dirty="0">
                <a:latin typeface="+mn-lt"/>
                <a:ea typeface="+mj-ea"/>
              </a:rPr>
              <a:t>haring </a:t>
            </a:r>
            <a:r>
              <a:rPr lang="en-US" altLang="zh-CN" sz="2400" dirty="0">
                <a:solidFill>
                  <a:srgbClr val="0000FF"/>
                </a:solidFill>
                <a:latin typeface="+mn-lt"/>
                <a:ea typeface="+mj-ea"/>
              </a:rPr>
              <a:t>Net</a:t>
            </a:r>
            <a:r>
              <a:rPr lang="en-US" altLang="zh-CN" sz="2400" dirty="0">
                <a:latin typeface="+mn-lt"/>
                <a:ea typeface="+mj-ea"/>
              </a:rPr>
              <a:t>work</a:t>
            </a:r>
            <a:r>
              <a:rPr lang="zh-CN" altLang="en-US" sz="2400" dirty="0">
                <a:latin typeface="+mn-lt"/>
                <a:ea typeface="+mj-ea"/>
              </a:rPr>
              <a:t>，</a:t>
            </a:r>
            <a:r>
              <a:rPr lang="en-US" altLang="zh-CN" sz="2400" dirty="0" err="1">
                <a:solidFill>
                  <a:srgbClr val="0000FF"/>
                </a:solidFill>
                <a:latin typeface="+mn-lt"/>
                <a:ea typeface="+mj-ea"/>
              </a:rPr>
              <a:t>Dy</a:t>
            </a:r>
            <a:r>
              <a:rPr lang="en-US" altLang="zh-CN" sz="2400" dirty="0" err="1">
                <a:solidFill>
                  <a:srgbClr val="FF0000"/>
                </a:solidFill>
                <a:latin typeface="+mn-lt"/>
                <a:ea typeface="+mj-ea"/>
              </a:rPr>
              <a:t>S</a:t>
            </a:r>
            <a:r>
              <a:rPr lang="en-US" altLang="zh-CN" sz="2400" dirty="0" err="1">
                <a:solidFill>
                  <a:srgbClr val="0000FF"/>
                </a:solidFill>
                <a:latin typeface="+mn-lt"/>
                <a:ea typeface="+mj-ea"/>
              </a:rPr>
              <a:t>Net</a:t>
            </a:r>
            <a:r>
              <a:rPr lang="zh-CN" altLang="en-US" sz="2400" dirty="0">
                <a:latin typeface="+mn-lt"/>
                <a:ea typeface="+mj-ea"/>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500"/>
                                        <p:tgtEl>
                                          <p:spTgt spid="8"/>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heel(1)">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heel(1)">
                                      <p:cBhvr>
                                        <p:cTn id="20" dur="500"/>
                                        <p:tgtEl>
                                          <p:spTgt spid="10"/>
                                        </p:tgtEl>
                                      </p:cBhvr>
                                    </p:animEffect>
                                  </p:childTnLst>
                                </p:cTn>
                              </p:par>
                              <p:par>
                                <p:cTn id="21" presetID="21" presetClass="entr" presetSubtype="1"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heel(1)">
                                      <p:cBhvr>
                                        <p:cTn id="23" dur="500"/>
                                        <p:tgtEl>
                                          <p:spTgt spid="11"/>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left)">
                                      <p:cBhvr>
                                        <p:cTn id="26" dur="500"/>
                                        <p:tgtEl>
                                          <p:spTgt spid="13"/>
                                        </p:tgtEl>
                                      </p:cBhvr>
                                    </p:animEffect>
                                  </p:childTnLst>
                                </p:cTn>
                              </p:par>
                              <p:par>
                                <p:cTn id="27" presetID="22" presetClass="entr" presetSubtype="8"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left)">
                                      <p:cBhvr>
                                        <p:cTn id="29" dur="500"/>
                                        <p:tgtEl>
                                          <p:spTgt spid="14"/>
                                        </p:tgtEl>
                                      </p:cBhvr>
                                    </p:animEffect>
                                  </p:childTnLst>
                                </p:cTn>
                              </p:par>
                              <p:par>
                                <p:cTn id="30" presetID="22" presetClass="entr" presetSubtype="8"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p:bldP spid="16"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技术特性</a:t>
            </a:r>
            <a:endParaRPr lang="zh-CN" altLang="en-US" dirty="0"/>
          </a:p>
        </p:txBody>
      </p:sp>
      <p:sp>
        <p:nvSpPr>
          <p:cNvPr id="146435"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69527321-A11F-4079-AF49-1BE5C4DEDE95}"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117</a:t>
            </a:fld>
            <a:endParaRPr lang="en-US" altLang="zh-CN" sz="1600" smtClean="0">
              <a:solidFill>
                <a:srgbClr val="3333CC"/>
              </a:solidFill>
              <a:latin typeface="Times New Roman" panose="02020603050405020304" pitchFamily="18" charset="0"/>
              <a:ea typeface="宋体" panose="02010600030101010101" pitchFamily="2" charset="-122"/>
            </a:endParaRPr>
          </a:p>
        </p:txBody>
      </p:sp>
      <p:sp>
        <p:nvSpPr>
          <p:cNvPr id="79" name="内容占位符 2"/>
          <p:cNvSpPr>
            <a:spLocks noGrp="1"/>
          </p:cNvSpPr>
          <p:nvPr>
            <p:ph idx="1"/>
          </p:nvPr>
        </p:nvSpPr>
        <p:spPr>
          <a:xfrm>
            <a:off x="468313" y="836613"/>
            <a:ext cx="8424862" cy="792162"/>
          </a:xfrm>
        </p:spPr>
        <p:txBody>
          <a:bodyPr/>
          <a:lstStyle/>
          <a:p>
            <a:pPr marL="0" indent="0">
              <a:spcBef>
                <a:spcPts val="600"/>
              </a:spcBef>
              <a:buFont typeface="Wingdings" panose="05000000000000000000" pitchFamily="2" charset="2"/>
              <a:buNone/>
              <a:defRPr/>
            </a:pPr>
            <a:r>
              <a:rPr lang="zh-CN" altLang="en-US" smtClean="0">
                <a:solidFill>
                  <a:srgbClr val="0000FF"/>
                </a:solidFill>
              </a:rPr>
              <a:t>基于软件无线电平台和可重构的一体化协议栈架构，通过协议重构，支持集中式、分布式和混合式三种动态频谱共享网络架构。</a:t>
            </a:r>
            <a:endParaRPr lang="en-US" altLang="zh-CN" smtClean="0">
              <a:solidFill>
                <a:srgbClr val="0000FF"/>
              </a:solidFill>
            </a:endParaRPr>
          </a:p>
          <a:p>
            <a:pPr marL="457200" lvl="1" indent="0">
              <a:spcBef>
                <a:spcPts val="600"/>
              </a:spcBef>
              <a:buFont typeface="Wingdings" panose="05000000000000000000" pitchFamily="2" charset="2"/>
              <a:buNone/>
              <a:defRPr/>
            </a:pPr>
            <a:endParaRPr lang="zh-CN" altLang="en-US" smtClean="0"/>
          </a:p>
        </p:txBody>
      </p:sp>
      <p:graphicFrame>
        <p:nvGraphicFramePr>
          <p:cNvPr id="80" name="Object 1"/>
          <p:cNvGraphicFramePr>
            <a:graphicFrameLocks noChangeAspect="1"/>
          </p:cNvGraphicFramePr>
          <p:nvPr/>
        </p:nvGraphicFramePr>
        <p:xfrm>
          <a:off x="6323013" y="4322763"/>
          <a:ext cx="2641600" cy="1770062"/>
        </p:xfrm>
        <a:graphic>
          <a:graphicData uri="http://schemas.openxmlformats.org/presentationml/2006/ole">
            <mc:AlternateContent xmlns:mc="http://schemas.openxmlformats.org/markup-compatibility/2006">
              <mc:Choice xmlns:v="urn:schemas-microsoft-com:vml" Requires="v">
                <p:oleObj spid="_x0000_s146608" name="Visio" r:id="rId3" imgW="8340471" imgH="5678043" progId="Visio.Drawing.11">
                  <p:embed/>
                </p:oleObj>
              </mc:Choice>
              <mc:Fallback>
                <p:oleObj name="Visio" r:id="rId3" imgW="8340471" imgH="5678043"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3013" y="4322763"/>
                        <a:ext cx="2641600" cy="177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1" name="Object 8"/>
          <p:cNvGraphicFramePr>
            <a:graphicFrameLocks noChangeAspect="1"/>
          </p:cNvGraphicFramePr>
          <p:nvPr/>
        </p:nvGraphicFramePr>
        <p:xfrm>
          <a:off x="179388" y="4240213"/>
          <a:ext cx="2684462" cy="1833562"/>
        </p:xfrm>
        <a:graphic>
          <a:graphicData uri="http://schemas.openxmlformats.org/presentationml/2006/ole">
            <mc:AlternateContent xmlns:mc="http://schemas.openxmlformats.org/markup-compatibility/2006">
              <mc:Choice xmlns:v="urn:schemas-microsoft-com:vml" Requires="v">
                <p:oleObj spid="_x0000_s146609" name="Visio" r:id="rId5" imgW="7463028" imgH="5095113" progId="Visio.Drawing.11">
                  <p:embed/>
                </p:oleObj>
              </mc:Choice>
              <mc:Fallback>
                <p:oleObj name="Visio" r:id="rId5" imgW="7463028" imgH="5095113" progId="Visio.Drawing.11">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9388" y="4240213"/>
                        <a:ext cx="2684462" cy="183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2" name="Object 9"/>
          <p:cNvGraphicFramePr>
            <a:graphicFrameLocks noChangeAspect="1"/>
          </p:cNvGraphicFramePr>
          <p:nvPr/>
        </p:nvGraphicFramePr>
        <p:xfrm>
          <a:off x="3132138" y="4149725"/>
          <a:ext cx="2897187" cy="2041525"/>
        </p:xfrm>
        <a:graphic>
          <a:graphicData uri="http://schemas.openxmlformats.org/presentationml/2006/ole">
            <mc:AlternateContent xmlns:mc="http://schemas.openxmlformats.org/markup-compatibility/2006">
              <mc:Choice xmlns:v="urn:schemas-microsoft-com:vml" Requires="v">
                <p:oleObj spid="_x0000_s146610" name="Visio" r:id="rId7" imgW="7426870" imgH="5234291" progId="Visio.Drawing.11">
                  <p:embed/>
                </p:oleObj>
              </mc:Choice>
              <mc:Fallback>
                <p:oleObj name="Visio" r:id="rId7" imgW="7426870" imgH="5234291" progId="Visio.Drawing.11">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32138" y="4149725"/>
                        <a:ext cx="2897187"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3" name="TextBox 11"/>
          <p:cNvSpPr txBox="1">
            <a:spLocks noChangeArrowheads="1"/>
          </p:cNvSpPr>
          <p:nvPr/>
        </p:nvSpPr>
        <p:spPr bwMode="auto">
          <a:xfrm>
            <a:off x="3348038" y="3573463"/>
            <a:ext cx="1211262"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eaLnBrk="1" hangingPunct="1">
              <a:buFont typeface="Wingdings" panose="05000000000000000000" pitchFamily="2" charset="2"/>
              <a:buNone/>
            </a:pPr>
            <a:r>
              <a:rPr lang="zh-CN" altLang="en-US" sz="1600"/>
              <a:t>分布式网络</a:t>
            </a:r>
          </a:p>
        </p:txBody>
      </p:sp>
      <p:sp>
        <p:nvSpPr>
          <p:cNvPr id="84" name="TextBox 12"/>
          <p:cNvSpPr txBox="1">
            <a:spLocks noChangeArrowheads="1"/>
          </p:cNvSpPr>
          <p:nvPr/>
        </p:nvSpPr>
        <p:spPr bwMode="auto">
          <a:xfrm rot="2370264">
            <a:off x="6367463" y="3603625"/>
            <a:ext cx="12715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a:solidFill>
                  <a:schemeClr val="tx1"/>
                </a:solidFill>
                <a:latin typeface="Tahoma" pitchFamily="34" charset="0"/>
                <a:ea typeface="宋体" pitchFamily="2" charset="-122"/>
              </a:defRPr>
            </a:lvl1pPr>
            <a:lvl2pPr marL="742950" indent="-285750" eaLnBrk="0" hangingPunct="0">
              <a:defRPr sz="4000">
                <a:solidFill>
                  <a:schemeClr val="tx1"/>
                </a:solidFill>
                <a:latin typeface="Tahoma" pitchFamily="34" charset="0"/>
                <a:ea typeface="宋体" pitchFamily="2" charset="-122"/>
              </a:defRPr>
            </a:lvl2pPr>
            <a:lvl3pPr marL="1143000" indent="-228600" eaLnBrk="0" hangingPunct="0">
              <a:defRPr sz="4000">
                <a:solidFill>
                  <a:schemeClr val="tx1"/>
                </a:solidFill>
                <a:latin typeface="Tahoma" pitchFamily="34" charset="0"/>
                <a:ea typeface="宋体" pitchFamily="2" charset="-122"/>
              </a:defRPr>
            </a:lvl3pPr>
            <a:lvl4pPr marL="1600200" indent="-228600" eaLnBrk="0" hangingPunct="0">
              <a:defRPr sz="4000">
                <a:solidFill>
                  <a:schemeClr val="tx1"/>
                </a:solidFill>
                <a:latin typeface="Tahoma" pitchFamily="34" charset="0"/>
                <a:ea typeface="宋体" pitchFamily="2" charset="-122"/>
              </a:defRPr>
            </a:lvl4pPr>
            <a:lvl5pPr marL="2057400" indent="-228600" eaLnBrk="0" hangingPunct="0">
              <a:defRPr sz="4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folHlink"/>
              </a:buClr>
              <a:buSzPct val="60000"/>
              <a:buFont typeface="Wingdings" pitchFamily="2" charset="2"/>
              <a:buChar char="n"/>
              <a:defRPr sz="4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folHlink"/>
              </a:buClr>
              <a:buSzPct val="60000"/>
              <a:buFont typeface="Wingdings" pitchFamily="2" charset="2"/>
              <a:buChar char="n"/>
              <a:defRPr sz="4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folHlink"/>
              </a:buClr>
              <a:buSzPct val="60000"/>
              <a:buFont typeface="Wingdings" pitchFamily="2" charset="2"/>
              <a:buChar char="n"/>
              <a:defRPr sz="4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folHlink"/>
              </a:buClr>
              <a:buSzPct val="60000"/>
              <a:buFont typeface="Wingdings" pitchFamily="2" charset="2"/>
              <a:buChar char="n"/>
              <a:defRPr sz="4000">
                <a:solidFill>
                  <a:schemeClr val="tx1"/>
                </a:solidFill>
                <a:latin typeface="Tahoma" pitchFamily="34" charset="0"/>
                <a:ea typeface="宋体" pitchFamily="2" charset="-122"/>
              </a:defRPr>
            </a:lvl9pPr>
          </a:lstStyle>
          <a:p>
            <a:pPr algn="ctr" eaLnBrk="1" hangingPunct="1">
              <a:spcBef>
                <a:spcPct val="20000"/>
              </a:spcBef>
              <a:buClr>
                <a:schemeClr val="folHlink"/>
              </a:buClr>
              <a:buSzPct val="60000"/>
              <a:buFont typeface="Wingdings" pitchFamily="2" charset="2"/>
              <a:buNone/>
              <a:defRPr/>
            </a:pPr>
            <a:r>
              <a:rPr lang="zh-CN" altLang="en-US" sz="1600" dirty="0">
                <a:latin typeface="+mj-ea"/>
                <a:ea typeface="+mj-ea"/>
              </a:rPr>
              <a:t>混合式网络</a:t>
            </a:r>
          </a:p>
        </p:txBody>
      </p:sp>
      <p:sp>
        <p:nvSpPr>
          <p:cNvPr id="85" name="TextBox 84"/>
          <p:cNvSpPr txBox="1">
            <a:spLocks noChangeArrowheads="1"/>
          </p:cNvSpPr>
          <p:nvPr/>
        </p:nvSpPr>
        <p:spPr bwMode="auto">
          <a:xfrm>
            <a:off x="2771775" y="5040313"/>
            <a:ext cx="465138"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eaLnBrk="1" hangingPunct="1">
              <a:buFont typeface="Wingdings" panose="05000000000000000000" pitchFamily="2" charset="2"/>
              <a:buNone/>
            </a:pPr>
            <a:r>
              <a:rPr lang="en-US" altLang="zh-CN" sz="3000">
                <a:solidFill>
                  <a:srgbClr val="FF0000"/>
                </a:solidFill>
                <a:latin typeface="Tahoma" panose="020B0604030504040204" pitchFamily="34" charset="0"/>
                <a:ea typeface="宋体" panose="02010600030101010101" pitchFamily="2" charset="-122"/>
              </a:rPr>
              <a:t>+</a:t>
            </a:r>
            <a:endParaRPr lang="zh-CN" altLang="en-US" sz="3000">
              <a:solidFill>
                <a:srgbClr val="FF0000"/>
              </a:solidFill>
              <a:latin typeface="Tahoma" panose="020B0604030504040204" pitchFamily="34" charset="0"/>
              <a:ea typeface="宋体" panose="02010600030101010101" pitchFamily="2" charset="-122"/>
            </a:endParaRPr>
          </a:p>
        </p:txBody>
      </p:sp>
      <p:sp>
        <p:nvSpPr>
          <p:cNvPr id="86" name="TextBox 85"/>
          <p:cNvSpPr txBox="1">
            <a:spLocks noChangeArrowheads="1"/>
          </p:cNvSpPr>
          <p:nvPr/>
        </p:nvSpPr>
        <p:spPr bwMode="auto">
          <a:xfrm>
            <a:off x="5940425" y="5060950"/>
            <a:ext cx="465138"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r>
              <a:rPr lang="en-US" altLang="zh-CN" sz="3000">
                <a:solidFill>
                  <a:srgbClr val="FF0000"/>
                </a:solidFill>
                <a:latin typeface="Tahoma" panose="020B0604030504040204" pitchFamily="34" charset="0"/>
                <a:ea typeface="宋体" panose="02010600030101010101" pitchFamily="2" charset="-122"/>
              </a:rPr>
              <a:t>=</a:t>
            </a:r>
            <a:endParaRPr lang="zh-CN" altLang="en-US" sz="3000">
              <a:solidFill>
                <a:srgbClr val="FF0000"/>
              </a:solidFill>
              <a:latin typeface="Tahoma" panose="020B0604030504040204" pitchFamily="34" charset="0"/>
              <a:ea typeface="宋体" panose="02010600030101010101" pitchFamily="2" charset="-122"/>
            </a:endParaRPr>
          </a:p>
        </p:txBody>
      </p:sp>
      <p:grpSp>
        <p:nvGrpSpPr>
          <p:cNvPr id="87" name="组合 86"/>
          <p:cNvGrpSpPr>
            <a:grpSpLocks/>
          </p:cNvGrpSpPr>
          <p:nvPr/>
        </p:nvGrpSpPr>
        <p:grpSpPr bwMode="auto">
          <a:xfrm>
            <a:off x="1476375" y="3724275"/>
            <a:ext cx="1284288" cy="496888"/>
            <a:chOff x="1917940" y="3272354"/>
            <a:chExt cx="1463551" cy="471420"/>
          </a:xfrm>
        </p:grpSpPr>
        <p:sp>
          <p:nvSpPr>
            <p:cNvPr id="88" name="TextBox 10"/>
            <p:cNvSpPr txBox="1">
              <a:spLocks noChangeArrowheads="1"/>
            </p:cNvSpPr>
            <p:nvPr/>
          </p:nvSpPr>
          <p:spPr bwMode="auto">
            <a:xfrm rot="19427885">
              <a:off x="1917940" y="3272354"/>
              <a:ext cx="1320633" cy="292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4000">
                  <a:solidFill>
                    <a:schemeClr val="tx1"/>
                  </a:solidFill>
                  <a:latin typeface="Tahoma" pitchFamily="34" charset="0"/>
                  <a:ea typeface="宋体" pitchFamily="2" charset="-122"/>
                </a:defRPr>
              </a:lvl1pPr>
              <a:lvl2pPr marL="742950" indent="-285750" eaLnBrk="0" hangingPunct="0">
                <a:defRPr sz="4000">
                  <a:solidFill>
                    <a:schemeClr val="tx1"/>
                  </a:solidFill>
                  <a:latin typeface="Tahoma" pitchFamily="34" charset="0"/>
                  <a:ea typeface="宋体" pitchFamily="2" charset="-122"/>
                </a:defRPr>
              </a:lvl2pPr>
              <a:lvl3pPr marL="1143000" indent="-228600" eaLnBrk="0" hangingPunct="0">
                <a:defRPr sz="4000">
                  <a:solidFill>
                    <a:schemeClr val="tx1"/>
                  </a:solidFill>
                  <a:latin typeface="Tahoma" pitchFamily="34" charset="0"/>
                  <a:ea typeface="宋体" pitchFamily="2" charset="-122"/>
                </a:defRPr>
              </a:lvl3pPr>
              <a:lvl4pPr marL="1600200" indent="-228600" eaLnBrk="0" hangingPunct="0">
                <a:defRPr sz="4000">
                  <a:solidFill>
                    <a:schemeClr val="tx1"/>
                  </a:solidFill>
                  <a:latin typeface="Tahoma" pitchFamily="34" charset="0"/>
                  <a:ea typeface="宋体" pitchFamily="2" charset="-122"/>
                </a:defRPr>
              </a:lvl4pPr>
              <a:lvl5pPr marL="2057400" indent="-228600" eaLnBrk="0" hangingPunct="0">
                <a:defRPr sz="4000">
                  <a:solidFill>
                    <a:schemeClr val="tx1"/>
                  </a:solidFill>
                  <a:latin typeface="Tahoma" pitchFamily="34" charset="0"/>
                  <a:ea typeface="宋体" pitchFamily="2" charset="-122"/>
                </a:defRPr>
              </a:lvl5pPr>
              <a:lvl6pPr marL="2514600" indent="-228600" eaLnBrk="0" fontAlgn="base" hangingPunct="0">
                <a:spcBef>
                  <a:spcPct val="20000"/>
                </a:spcBef>
                <a:spcAft>
                  <a:spcPct val="0"/>
                </a:spcAft>
                <a:buClr>
                  <a:schemeClr val="folHlink"/>
                </a:buClr>
                <a:buSzPct val="60000"/>
                <a:buFont typeface="Wingdings" pitchFamily="2" charset="2"/>
                <a:buChar char="n"/>
                <a:defRPr sz="4000">
                  <a:solidFill>
                    <a:schemeClr val="tx1"/>
                  </a:solidFill>
                  <a:latin typeface="Tahoma" pitchFamily="34" charset="0"/>
                  <a:ea typeface="宋体" pitchFamily="2" charset="-122"/>
                </a:defRPr>
              </a:lvl6pPr>
              <a:lvl7pPr marL="2971800" indent="-228600" eaLnBrk="0" fontAlgn="base" hangingPunct="0">
                <a:spcBef>
                  <a:spcPct val="20000"/>
                </a:spcBef>
                <a:spcAft>
                  <a:spcPct val="0"/>
                </a:spcAft>
                <a:buClr>
                  <a:schemeClr val="folHlink"/>
                </a:buClr>
                <a:buSzPct val="60000"/>
                <a:buFont typeface="Wingdings" pitchFamily="2" charset="2"/>
                <a:buChar char="n"/>
                <a:defRPr sz="4000">
                  <a:solidFill>
                    <a:schemeClr val="tx1"/>
                  </a:solidFill>
                  <a:latin typeface="Tahoma" pitchFamily="34" charset="0"/>
                  <a:ea typeface="宋体" pitchFamily="2" charset="-122"/>
                </a:defRPr>
              </a:lvl7pPr>
              <a:lvl8pPr marL="3429000" indent="-228600" eaLnBrk="0" fontAlgn="base" hangingPunct="0">
                <a:spcBef>
                  <a:spcPct val="20000"/>
                </a:spcBef>
                <a:spcAft>
                  <a:spcPct val="0"/>
                </a:spcAft>
                <a:buClr>
                  <a:schemeClr val="folHlink"/>
                </a:buClr>
                <a:buSzPct val="60000"/>
                <a:buFont typeface="Wingdings" pitchFamily="2" charset="2"/>
                <a:buChar char="n"/>
                <a:defRPr sz="4000">
                  <a:solidFill>
                    <a:schemeClr val="tx1"/>
                  </a:solidFill>
                  <a:latin typeface="Tahoma" pitchFamily="34" charset="0"/>
                  <a:ea typeface="宋体" pitchFamily="2" charset="-122"/>
                </a:defRPr>
              </a:lvl8pPr>
              <a:lvl9pPr marL="3886200" indent="-228600" eaLnBrk="0" fontAlgn="base" hangingPunct="0">
                <a:spcBef>
                  <a:spcPct val="20000"/>
                </a:spcBef>
                <a:spcAft>
                  <a:spcPct val="0"/>
                </a:spcAft>
                <a:buClr>
                  <a:schemeClr val="folHlink"/>
                </a:buClr>
                <a:buSzPct val="60000"/>
                <a:buFont typeface="Wingdings" pitchFamily="2" charset="2"/>
                <a:buChar char="n"/>
                <a:defRPr sz="4000">
                  <a:solidFill>
                    <a:schemeClr val="tx1"/>
                  </a:solidFill>
                  <a:latin typeface="Tahoma" pitchFamily="34" charset="0"/>
                  <a:ea typeface="宋体" pitchFamily="2" charset="-122"/>
                </a:defRPr>
              </a:lvl9pPr>
            </a:lstStyle>
            <a:p>
              <a:pPr algn="ctr" eaLnBrk="1" hangingPunct="1">
                <a:spcBef>
                  <a:spcPct val="20000"/>
                </a:spcBef>
                <a:buClr>
                  <a:schemeClr val="folHlink"/>
                </a:buClr>
                <a:buSzPct val="60000"/>
                <a:buFont typeface="Wingdings" pitchFamily="2" charset="2"/>
                <a:buNone/>
                <a:defRPr/>
              </a:pPr>
              <a:r>
                <a:rPr lang="zh-CN" altLang="en-US" sz="1400" dirty="0">
                  <a:latin typeface="+mj-ea"/>
                  <a:ea typeface="+mj-ea"/>
                </a:rPr>
                <a:t>集中式网络</a:t>
              </a:r>
            </a:p>
          </p:txBody>
        </p:sp>
        <p:sp>
          <p:nvSpPr>
            <p:cNvPr id="146472" name="下箭头 86"/>
            <p:cNvSpPr>
              <a:spLocks noChangeArrowheads="1"/>
            </p:cNvSpPr>
            <p:nvPr/>
          </p:nvSpPr>
          <p:spPr bwMode="auto">
            <a:xfrm rot="3292592">
              <a:off x="2513306" y="2875589"/>
              <a:ext cx="341517" cy="1394853"/>
            </a:xfrm>
            <a:prstGeom prst="downArrow">
              <a:avLst>
                <a:gd name="adj1" fmla="val 50000"/>
                <a:gd name="adj2" fmla="val 49995"/>
              </a:avLst>
            </a:prstGeom>
            <a:solidFill>
              <a:srgbClr val="41B42A"/>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4000">
                <a:latin typeface="Tahoma" panose="020B0604030504040204" pitchFamily="34" charset="0"/>
                <a:ea typeface="宋体" panose="02010600030101010101" pitchFamily="2" charset="-122"/>
              </a:endParaRPr>
            </a:p>
          </p:txBody>
        </p:sp>
      </p:grpSp>
      <p:sp>
        <p:nvSpPr>
          <p:cNvPr id="90" name="下箭头 89"/>
          <p:cNvSpPr>
            <a:spLocks noChangeArrowheads="1"/>
          </p:cNvSpPr>
          <p:nvPr/>
        </p:nvSpPr>
        <p:spPr bwMode="auto">
          <a:xfrm>
            <a:off x="4387850" y="3573463"/>
            <a:ext cx="341313" cy="633412"/>
          </a:xfrm>
          <a:prstGeom prst="downArrow">
            <a:avLst>
              <a:gd name="adj1" fmla="val 50000"/>
              <a:gd name="adj2" fmla="val 49995"/>
            </a:avLst>
          </a:prstGeom>
          <a:solidFill>
            <a:srgbClr val="41B42A"/>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4000">
              <a:latin typeface="Tahoma" panose="020B0604030504040204" pitchFamily="34" charset="0"/>
              <a:ea typeface="宋体" panose="02010600030101010101" pitchFamily="2" charset="-122"/>
            </a:endParaRPr>
          </a:p>
        </p:txBody>
      </p:sp>
      <p:sp>
        <p:nvSpPr>
          <p:cNvPr id="91" name="下箭头 90"/>
          <p:cNvSpPr>
            <a:spLocks noChangeArrowheads="1"/>
          </p:cNvSpPr>
          <p:nvPr/>
        </p:nvSpPr>
        <p:spPr bwMode="auto">
          <a:xfrm rot="-3126136">
            <a:off x="6633369" y="3318669"/>
            <a:ext cx="341312" cy="1250950"/>
          </a:xfrm>
          <a:prstGeom prst="downArrow">
            <a:avLst>
              <a:gd name="adj1" fmla="val 50000"/>
              <a:gd name="adj2" fmla="val 50022"/>
            </a:avLst>
          </a:prstGeom>
          <a:solidFill>
            <a:srgbClr val="41B42A"/>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4000">
              <a:latin typeface="Tahoma" panose="020B0604030504040204" pitchFamily="34" charset="0"/>
              <a:ea typeface="宋体" panose="02010600030101010101" pitchFamily="2" charset="-122"/>
            </a:endParaRPr>
          </a:p>
        </p:txBody>
      </p:sp>
      <p:grpSp>
        <p:nvGrpSpPr>
          <p:cNvPr id="146447" name="Group 69"/>
          <p:cNvGrpSpPr>
            <a:grpSpLocks noChangeAspect="1"/>
          </p:cNvGrpSpPr>
          <p:nvPr/>
        </p:nvGrpSpPr>
        <p:grpSpPr bwMode="auto">
          <a:xfrm>
            <a:off x="4067175" y="1992313"/>
            <a:ext cx="2741613" cy="1481137"/>
            <a:chOff x="3602" y="3559"/>
            <a:chExt cx="5592" cy="2801"/>
          </a:xfrm>
        </p:grpSpPr>
        <p:sp>
          <p:nvSpPr>
            <p:cNvPr id="146452" name="AutoShape 88"/>
            <p:cNvSpPr>
              <a:spLocks noChangeAspect="1" noChangeArrowheads="1" noTextEdit="1"/>
            </p:cNvSpPr>
            <p:nvPr/>
          </p:nvSpPr>
          <p:spPr bwMode="auto">
            <a:xfrm>
              <a:off x="3602" y="3559"/>
              <a:ext cx="5592" cy="2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146453" name="Group 70"/>
            <p:cNvGrpSpPr>
              <a:grpSpLocks/>
            </p:cNvGrpSpPr>
            <p:nvPr/>
          </p:nvGrpSpPr>
          <p:grpSpPr bwMode="auto">
            <a:xfrm>
              <a:off x="3692" y="3749"/>
              <a:ext cx="4928" cy="2510"/>
              <a:chOff x="2812" y="5229"/>
              <a:chExt cx="4928" cy="2510"/>
            </a:xfrm>
          </p:grpSpPr>
          <p:sp>
            <p:nvSpPr>
              <p:cNvPr id="146454" name="Rectangle 87"/>
              <p:cNvSpPr>
                <a:spLocks noChangeArrowheads="1"/>
              </p:cNvSpPr>
              <p:nvPr/>
            </p:nvSpPr>
            <p:spPr bwMode="auto">
              <a:xfrm>
                <a:off x="3383" y="5592"/>
                <a:ext cx="4357" cy="1588"/>
              </a:xfrm>
              <a:prstGeom prst="rect">
                <a:avLst/>
              </a:prstGeom>
              <a:solidFill>
                <a:srgbClr val="FFFFFF"/>
              </a:solidFill>
              <a:ln w="9525">
                <a:miter lim="800000"/>
                <a:headEnd/>
                <a:tailEnd/>
              </a:ln>
              <a:scene3d>
                <a:camera prst="legacyObliqueTopRight"/>
                <a:lightRig rig="legacyFlat3" dir="b"/>
              </a:scene3d>
              <a:sp3d extrusionH="887400" prstMaterial="legacyMatte">
                <a:bevelT w="13500" h="13500" prst="angle"/>
                <a:bevelB w="13500" h="13500" prst="angle"/>
                <a:extrusionClr>
                  <a:srgbClr val="FFFFFF"/>
                </a:extrusionClr>
                <a:contourClr>
                  <a:srgbClr val="FFFFFF"/>
                </a:contourClr>
              </a:sp3d>
            </p:spPr>
            <p:txBody>
              <a:bodyPr>
                <a:flatTx/>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a:latin typeface="Tahoma" panose="020B0604030504040204" pitchFamily="34" charset="0"/>
                  <a:ea typeface="宋体" panose="02010600030101010101" pitchFamily="2" charset="-122"/>
                </a:endParaRPr>
              </a:p>
            </p:txBody>
          </p:sp>
          <p:grpSp>
            <p:nvGrpSpPr>
              <p:cNvPr id="146455" name="Group 71"/>
              <p:cNvGrpSpPr>
                <a:grpSpLocks/>
              </p:cNvGrpSpPr>
              <p:nvPr/>
            </p:nvGrpSpPr>
            <p:grpSpPr bwMode="auto">
              <a:xfrm>
                <a:off x="2812" y="5229"/>
                <a:ext cx="4357" cy="2510"/>
                <a:chOff x="3610" y="2570"/>
                <a:chExt cx="4357" cy="2510"/>
              </a:xfrm>
            </p:grpSpPr>
            <p:sp>
              <p:nvSpPr>
                <p:cNvPr id="146456" name="Rectangle 86"/>
                <p:cNvSpPr>
                  <a:spLocks noChangeArrowheads="1"/>
                </p:cNvSpPr>
                <p:nvPr/>
              </p:nvSpPr>
              <p:spPr bwMode="auto">
                <a:xfrm>
                  <a:off x="3610" y="4601"/>
                  <a:ext cx="2147" cy="479"/>
                </a:xfrm>
                <a:prstGeom prst="rect">
                  <a:avLst/>
                </a:prstGeom>
                <a:solidFill>
                  <a:srgbClr val="FFFFFF"/>
                </a:solidFill>
                <a:ln w="9525">
                  <a:miter lim="800000"/>
                  <a:headEnd/>
                  <a:tailEnd/>
                </a:ln>
                <a:scene3d>
                  <a:camera prst="legacyObliqueTopRight"/>
                  <a:lightRig rig="legacyFlat3" dir="b"/>
                </a:scene3d>
                <a:sp3d extrusionH="887400" prstMaterial="legacyMatte">
                  <a:bevelT w="13500" h="13500" prst="angle"/>
                  <a:bevelB w="13500" h="13500" prst="angle"/>
                  <a:extrusionClr>
                    <a:srgbClr val="FFFFFF"/>
                  </a:extrusionClr>
                  <a:contourClr>
                    <a:srgbClr val="FFFFFF"/>
                  </a:contourClr>
                </a:sp3d>
              </p:spPr>
              <p:txBody>
                <a:bodyPr>
                  <a:flatTx/>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a:latin typeface="Tahoma" panose="020B0604030504040204" pitchFamily="34" charset="0"/>
                    <a:ea typeface="宋体" panose="02010600030101010101" pitchFamily="2" charset="-122"/>
                  </a:endParaRPr>
                </a:p>
              </p:txBody>
            </p:sp>
            <p:sp>
              <p:nvSpPr>
                <p:cNvPr id="146457" name="Rectangle 85"/>
                <p:cNvSpPr>
                  <a:spLocks noChangeArrowheads="1"/>
                </p:cNvSpPr>
                <p:nvPr/>
              </p:nvSpPr>
              <p:spPr bwMode="auto">
                <a:xfrm>
                  <a:off x="5820" y="4601"/>
                  <a:ext cx="2147" cy="479"/>
                </a:xfrm>
                <a:prstGeom prst="rect">
                  <a:avLst/>
                </a:prstGeom>
                <a:solidFill>
                  <a:srgbClr val="FFFFFF"/>
                </a:solidFill>
                <a:ln w="9525">
                  <a:miter lim="800000"/>
                  <a:headEnd/>
                  <a:tailEnd/>
                </a:ln>
                <a:scene3d>
                  <a:camera prst="legacyObliqueTopRight"/>
                  <a:lightRig rig="legacyFlat3" dir="b"/>
                </a:scene3d>
                <a:sp3d extrusionH="887400" prstMaterial="legacyMatte">
                  <a:bevelT w="13500" h="13500" prst="angle"/>
                  <a:bevelB w="13500" h="13500" prst="angle"/>
                  <a:extrusionClr>
                    <a:srgbClr val="FFFFFF"/>
                  </a:extrusionClr>
                  <a:contourClr>
                    <a:srgbClr val="FFFFFF"/>
                  </a:contourClr>
                </a:sp3d>
              </p:spPr>
              <p:txBody>
                <a:bodyPr>
                  <a:flatTx/>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a:latin typeface="Tahoma" panose="020B0604030504040204" pitchFamily="34" charset="0"/>
                    <a:ea typeface="宋体" panose="02010600030101010101" pitchFamily="2" charset="-122"/>
                  </a:endParaRPr>
                </a:p>
              </p:txBody>
            </p:sp>
            <p:sp>
              <p:nvSpPr>
                <p:cNvPr id="146458" name="Rectangle 84"/>
                <p:cNvSpPr>
                  <a:spLocks noChangeArrowheads="1"/>
                </p:cNvSpPr>
                <p:nvPr/>
              </p:nvSpPr>
              <p:spPr bwMode="auto">
                <a:xfrm>
                  <a:off x="3610" y="4041"/>
                  <a:ext cx="2147" cy="479"/>
                </a:xfrm>
                <a:prstGeom prst="rect">
                  <a:avLst/>
                </a:prstGeom>
                <a:solidFill>
                  <a:srgbClr val="FFFFFF"/>
                </a:solidFill>
                <a:ln w="9525">
                  <a:miter lim="800000"/>
                  <a:headEnd/>
                  <a:tailEnd/>
                </a:ln>
                <a:scene3d>
                  <a:camera prst="legacyObliqueTopRight"/>
                  <a:lightRig rig="legacyFlat3" dir="b"/>
                </a:scene3d>
                <a:sp3d extrusionH="887400" prstMaterial="legacyMatte">
                  <a:bevelT w="13500" h="13500" prst="angle"/>
                  <a:bevelB w="13500" h="13500" prst="angle"/>
                  <a:extrusionClr>
                    <a:srgbClr val="FFFFFF"/>
                  </a:extrusionClr>
                  <a:contourClr>
                    <a:srgbClr val="FFFFFF"/>
                  </a:contourClr>
                </a:sp3d>
              </p:spPr>
              <p:txBody>
                <a:bodyPr>
                  <a:flatTx/>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a:solidFill>
                      <a:srgbClr val="6767CD"/>
                    </a:solidFill>
                    <a:latin typeface="Tahoma" panose="020B0604030504040204" pitchFamily="34" charset="0"/>
                    <a:ea typeface="宋体" panose="02010600030101010101" pitchFamily="2" charset="-122"/>
                  </a:endParaRPr>
                </a:p>
              </p:txBody>
            </p:sp>
            <p:sp>
              <p:nvSpPr>
                <p:cNvPr id="146459" name="Rectangle 83"/>
                <p:cNvSpPr>
                  <a:spLocks noChangeArrowheads="1"/>
                </p:cNvSpPr>
                <p:nvPr/>
              </p:nvSpPr>
              <p:spPr bwMode="auto">
                <a:xfrm>
                  <a:off x="5820" y="4041"/>
                  <a:ext cx="2147" cy="479"/>
                </a:xfrm>
                <a:prstGeom prst="rect">
                  <a:avLst/>
                </a:prstGeom>
                <a:solidFill>
                  <a:srgbClr val="FFFFFF"/>
                </a:solidFill>
                <a:ln w="9525">
                  <a:miter lim="800000"/>
                  <a:headEnd/>
                  <a:tailEnd/>
                </a:ln>
                <a:scene3d>
                  <a:camera prst="legacyObliqueTopRight"/>
                  <a:lightRig rig="legacyFlat3" dir="b"/>
                </a:scene3d>
                <a:sp3d extrusionH="887400" prstMaterial="legacyMatte">
                  <a:bevelT w="13500" h="13500" prst="angle"/>
                  <a:bevelB w="13500" h="13500" prst="angle"/>
                  <a:extrusionClr>
                    <a:srgbClr val="FFFFFF"/>
                  </a:extrusionClr>
                  <a:contourClr>
                    <a:srgbClr val="FFFFFF"/>
                  </a:contourClr>
                </a:sp3d>
              </p:spPr>
              <p:txBody>
                <a:bodyPr>
                  <a:flatTx/>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a:latin typeface="Tahoma" panose="020B0604030504040204" pitchFamily="34" charset="0"/>
                    <a:ea typeface="宋体" panose="02010600030101010101" pitchFamily="2" charset="-122"/>
                  </a:endParaRPr>
                </a:p>
              </p:txBody>
            </p:sp>
            <p:sp>
              <p:nvSpPr>
                <p:cNvPr id="146460" name="Rectangle 82"/>
                <p:cNvSpPr>
                  <a:spLocks noChangeArrowheads="1"/>
                </p:cNvSpPr>
                <p:nvPr/>
              </p:nvSpPr>
              <p:spPr bwMode="auto">
                <a:xfrm>
                  <a:off x="3610" y="3481"/>
                  <a:ext cx="2147" cy="479"/>
                </a:xfrm>
                <a:prstGeom prst="rect">
                  <a:avLst/>
                </a:prstGeom>
                <a:solidFill>
                  <a:srgbClr val="FFFFFF"/>
                </a:solidFill>
                <a:ln w="9525">
                  <a:miter lim="800000"/>
                  <a:headEnd/>
                  <a:tailEnd/>
                </a:ln>
                <a:scene3d>
                  <a:camera prst="legacyObliqueTopRight"/>
                  <a:lightRig rig="legacyFlat3" dir="b"/>
                </a:scene3d>
                <a:sp3d extrusionH="887400" prstMaterial="legacyMatte">
                  <a:bevelT w="13500" h="13500" prst="angle"/>
                  <a:bevelB w="13500" h="13500" prst="angle"/>
                  <a:extrusionClr>
                    <a:srgbClr val="FFFFFF"/>
                  </a:extrusionClr>
                  <a:contourClr>
                    <a:srgbClr val="FFFFFF"/>
                  </a:contourClr>
                </a:sp3d>
              </p:spPr>
              <p:txBody>
                <a:bodyPr>
                  <a:flatTx/>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a:latin typeface="Tahoma" panose="020B0604030504040204" pitchFamily="34" charset="0"/>
                    <a:ea typeface="宋体" panose="02010600030101010101" pitchFamily="2" charset="-122"/>
                  </a:endParaRPr>
                </a:p>
              </p:txBody>
            </p:sp>
            <p:sp>
              <p:nvSpPr>
                <p:cNvPr id="146461" name="Rectangle 81"/>
                <p:cNvSpPr>
                  <a:spLocks noChangeArrowheads="1"/>
                </p:cNvSpPr>
                <p:nvPr/>
              </p:nvSpPr>
              <p:spPr bwMode="auto">
                <a:xfrm>
                  <a:off x="5820" y="3481"/>
                  <a:ext cx="2147" cy="479"/>
                </a:xfrm>
                <a:prstGeom prst="rect">
                  <a:avLst/>
                </a:prstGeom>
                <a:solidFill>
                  <a:srgbClr val="FFFFFF"/>
                </a:solidFill>
                <a:ln w="9525">
                  <a:miter lim="800000"/>
                  <a:headEnd/>
                  <a:tailEnd/>
                </a:ln>
                <a:scene3d>
                  <a:camera prst="legacyObliqueTopRight"/>
                  <a:lightRig rig="legacyFlat3" dir="b"/>
                </a:scene3d>
                <a:sp3d extrusionH="887400" prstMaterial="legacyMatte">
                  <a:bevelT w="13500" h="13500" prst="angle"/>
                  <a:bevelB w="13500" h="13500" prst="angle"/>
                  <a:extrusionClr>
                    <a:srgbClr val="FFFFFF"/>
                  </a:extrusionClr>
                  <a:contourClr>
                    <a:srgbClr val="FFFFFF"/>
                  </a:contourClr>
                </a:sp3d>
              </p:spPr>
              <p:txBody>
                <a:bodyPr>
                  <a:flatTx/>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a:latin typeface="Tahoma" panose="020B0604030504040204" pitchFamily="34" charset="0"/>
                    <a:ea typeface="宋体" panose="02010600030101010101" pitchFamily="2" charset="-122"/>
                  </a:endParaRPr>
                </a:p>
              </p:txBody>
            </p:sp>
            <p:sp>
              <p:nvSpPr>
                <p:cNvPr id="146462" name="Text Box 80"/>
                <p:cNvSpPr txBox="1">
                  <a:spLocks noChangeArrowheads="1"/>
                </p:cNvSpPr>
                <p:nvPr/>
              </p:nvSpPr>
              <p:spPr bwMode="auto">
                <a:xfrm>
                  <a:off x="6359" y="3060"/>
                  <a:ext cx="1321"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a:buFont typeface="Wingdings" panose="05000000000000000000" pitchFamily="2" charset="2"/>
                    <a:buNone/>
                  </a:pPr>
                  <a:r>
                    <a:rPr lang="zh-CN" altLang="zh-CN" sz="1000" b="1">
                      <a:solidFill>
                        <a:schemeClr val="bg1"/>
                      </a:solidFill>
                      <a:cs typeface="Times New Roman" panose="02020603050405020304" pitchFamily="18" charset="0"/>
                    </a:rPr>
                    <a:t>认知平面</a:t>
                  </a:r>
                  <a:endParaRPr lang="zh-CN" altLang="zh-CN" sz="1000">
                    <a:solidFill>
                      <a:schemeClr val="bg1"/>
                    </a:solidFill>
                    <a:cs typeface="Times New Roman" panose="02020603050405020304" pitchFamily="18" charset="0"/>
                  </a:endParaRPr>
                </a:p>
              </p:txBody>
            </p:sp>
            <p:sp>
              <p:nvSpPr>
                <p:cNvPr id="146463" name="Text Box 79"/>
                <p:cNvSpPr txBox="1">
                  <a:spLocks noChangeArrowheads="1"/>
                </p:cNvSpPr>
                <p:nvPr/>
              </p:nvSpPr>
              <p:spPr bwMode="auto">
                <a:xfrm>
                  <a:off x="4165" y="3060"/>
                  <a:ext cx="1347"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a:buFont typeface="Wingdings" panose="05000000000000000000" pitchFamily="2" charset="2"/>
                    <a:buNone/>
                  </a:pPr>
                  <a:r>
                    <a:rPr lang="zh-CN" altLang="zh-CN" sz="1000" b="1">
                      <a:solidFill>
                        <a:schemeClr val="bg1"/>
                      </a:solidFill>
                      <a:cs typeface="Times New Roman" panose="02020603050405020304" pitchFamily="18" charset="0"/>
                    </a:rPr>
                    <a:t>数据平面</a:t>
                  </a:r>
                  <a:endParaRPr lang="zh-CN" altLang="zh-CN" sz="1000">
                    <a:solidFill>
                      <a:schemeClr val="bg1"/>
                    </a:solidFill>
                    <a:cs typeface="Times New Roman" panose="02020603050405020304" pitchFamily="18" charset="0"/>
                  </a:endParaRPr>
                </a:p>
              </p:txBody>
            </p:sp>
            <p:sp>
              <p:nvSpPr>
                <p:cNvPr id="105" name="Text Box 78"/>
                <p:cNvSpPr txBox="1">
                  <a:spLocks noChangeArrowheads="1"/>
                </p:cNvSpPr>
                <p:nvPr/>
              </p:nvSpPr>
              <p:spPr bwMode="auto">
                <a:xfrm>
                  <a:off x="5479" y="2569"/>
                  <a:ext cx="214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spcBef>
                      <a:spcPct val="20000"/>
                    </a:spcBef>
                    <a:buClr>
                      <a:schemeClr val="folHlink"/>
                    </a:buClr>
                    <a:buSzPct val="60000"/>
                    <a:buFont typeface="Wingdings" pitchFamily="2" charset="2"/>
                    <a:buNone/>
                    <a:defRPr/>
                  </a:pPr>
                  <a:r>
                    <a:rPr lang="zh-CN" sz="1000" b="1" dirty="0">
                      <a:solidFill>
                        <a:schemeClr val="bg1"/>
                      </a:solidFill>
                      <a:latin typeface="+mj-ea"/>
                      <a:ea typeface="+mj-ea"/>
                      <a:cs typeface="Times New Roman" pitchFamily="18" charset="0"/>
                    </a:rPr>
                    <a:t>控制与管理平面</a:t>
                  </a:r>
                  <a:endParaRPr lang="zh-CN" sz="1000" dirty="0">
                    <a:solidFill>
                      <a:schemeClr val="bg1"/>
                    </a:solidFill>
                    <a:latin typeface="+mj-ea"/>
                    <a:ea typeface="+mj-ea"/>
                  </a:endParaRPr>
                </a:p>
              </p:txBody>
            </p:sp>
            <p:sp>
              <p:nvSpPr>
                <p:cNvPr id="106" name="Text Box 77"/>
                <p:cNvSpPr txBox="1">
                  <a:spLocks noChangeArrowheads="1"/>
                </p:cNvSpPr>
                <p:nvPr/>
              </p:nvSpPr>
              <p:spPr bwMode="auto">
                <a:xfrm>
                  <a:off x="3902" y="3596"/>
                  <a:ext cx="1577"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spcBef>
                      <a:spcPct val="20000"/>
                    </a:spcBef>
                    <a:buClr>
                      <a:schemeClr val="folHlink"/>
                    </a:buClr>
                    <a:buSzPct val="60000"/>
                    <a:buFont typeface="Wingdings" pitchFamily="2" charset="2"/>
                    <a:buNone/>
                    <a:defRPr/>
                  </a:pPr>
                  <a:r>
                    <a:rPr lang="zh-CN" altLang="en-US" sz="800" b="1" dirty="0">
                      <a:solidFill>
                        <a:schemeClr val="accent1">
                          <a:lumMod val="50000"/>
                        </a:schemeClr>
                      </a:solidFill>
                      <a:latin typeface="Times New Roman" pitchFamily="18" charset="0"/>
                      <a:cs typeface="Times New Roman" pitchFamily="18" charset="0"/>
                    </a:rPr>
                    <a:t>网络</a:t>
                  </a:r>
                  <a:r>
                    <a:rPr lang="zh-CN" sz="800" b="1" dirty="0">
                      <a:solidFill>
                        <a:schemeClr val="accent1">
                          <a:lumMod val="50000"/>
                        </a:schemeClr>
                      </a:solidFill>
                      <a:latin typeface="Times New Roman" pitchFamily="18" charset="0"/>
                      <a:cs typeface="Times New Roman" pitchFamily="18" charset="0"/>
                    </a:rPr>
                    <a:t>层</a:t>
                  </a:r>
                  <a:r>
                    <a:rPr lang="zh-CN" altLang="en-US" sz="800" b="1" dirty="0">
                      <a:solidFill>
                        <a:schemeClr val="accent1">
                          <a:lumMod val="50000"/>
                        </a:schemeClr>
                      </a:solidFill>
                      <a:latin typeface="Times New Roman" pitchFamily="18" charset="0"/>
                      <a:cs typeface="Times New Roman" pitchFamily="18" charset="0"/>
                    </a:rPr>
                    <a:t>（子网）</a:t>
                  </a:r>
                  <a:endParaRPr lang="zh-CN" sz="2400" dirty="0">
                    <a:solidFill>
                      <a:schemeClr val="accent1">
                        <a:lumMod val="50000"/>
                      </a:schemeClr>
                    </a:solidFill>
                  </a:endParaRPr>
                </a:p>
              </p:txBody>
            </p:sp>
            <p:sp>
              <p:nvSpPr>
                <p:cNvPr id="107" name="Text Box 76"/>
                <p:cNvSpPr txBox="1">
                  <a:spLocks noChangeArrowheads="1"/>
                </p:cNvSpPr>
                <p:nvPr/>
              </p:nvSpPr>
              <p:spPr bwMode="auto">
                <a:xfrm>
                  <a:off x="3902" y="4160"/>
                  <a:ext cx="16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spcBef>
                      <a:spcPct val="20000"/>
                    </a:spcBef>
                    <a:buClr>
                      <a:schemeClr val="folHlink"/>
                    </a:buClr>
                    <a:buSzPct val="60000"/>
                    <a:buFont typeface="Wingdings" pitchFamily="2" charset="2"/>
                    <a:buNone/>
                    <a:defRPr/>
                  </a:pPr>
                  <a:r>
                    <a:rPr lang="zh-CN" sz="800" b="1" dirty="0">
                      <a:solidFill>
                        <a:schemeClr val="accent1">
                          <a:lumMod val="50000"/>
                        </a:schemeClr>
                      </a:solidFill>
                      <a:latin typeface="Times New Roman" pitchFamily="18" charset="0"/>
                      <a:cs typeface="Times New Roman" pitchFamily="18" charset="0"/>
                    </a:rPr>
                    <a:t>可重构</a:t>
                  </a:r>
                  <a:r>
                    <a:rPr lang="en-US" altLang="zh-CN" sz="800" b="1" dirty="0">
                      <a:solidFill>
                        <a:schemeClr val="accent1">
                          <a:lumMod val="50000"/>
                        </a:schemeClr>
                      </a:solidFill>
                      <a:latin typeface="Times New Roman" pitchFamily="18" charset="0"/>
                      <a:cs typeface="Times New Roman" pitchFamily="18" charset="0"/>
                    </a:rPr>
                    <a:t>MAC</a:t>
                  </a:r>
                  <a:r>
                    <a:rPr lang="zh-CN" sz="800" b="1" dirty="0">
                      <a:solidFill>
                        <a:schemeClr val="accent1">
                          <a:lumMod val="50000"/>
                        </a:schemeClr>
                      </a:solidFill>
                      <a:latin typeface="Times New Roman" pitchFamily="18" charset="0"/>
                      <a:cs typeface="Times New Roman" pitchFamily="18" charset="0"/>
                    </a:rPr>
                    <a:t>层</a:t>
                  </a:r>
                  <a:endParaRPr lang="zh-CN" sz="2400" dirty="0">
                    <a:solidFill>
                      <a:schemeClr val="accent1">
                        <a:lumMod val="50000"/>
                      </a:schemeClr>
                    </a:solidFill>
                  </a:endParaRPr>
                </a:p>
              </p:txBody>
            </p:sp>
            <p:sp>
              <p:nvSpPr>
                <p:cNvPr id="108" name="Text Box 75"/>
                <p:cNvSpPr txBox="1">
                  <a:spLocks noChangeArrowheads="1"/>
                </p:cNvSpPr>
                <p:nvPr/>
              </p:nvSpPr>
              <p:spPr bwMode="auto">
                <a:xfrm>
                  <a:off x="4100" y="4710"/>
                  <a:ext cx="128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spcBef>
                      <a:spcPct val="20000"/>
                    </a:spcBef>
                    <a:buClr>
                      <a:schemeClr val="folHlink"/>
                    </a:buClr>
                    <a:buSzPct val="60000"/>
                    <a:buFont typeface="Wingdings" pitchFamily="2" charset="2"/>
                    <a:buNone/>
                    <a:defRPr/>
                  </a:pPr>
                  <a:r>
                    <a:rPr lang="zh-CN" sz="800" b="1" dirty="0">
                      <a:solidFill>
                        <a:schemeClr val="accent1">
                          <a:lumMod val="50000"/>
                        </a:schemeClr>
                      </a:solidFill>
                      <a:latin typeface="Times New Roman" pitchFamily="18" charset="0"/>
                      <a:cs typeface="Times New Roman" pitchFamily="18" charset="0"/>
                    </a:rPr>
                    <a:t>物理层</a:t>
                  </a:r>
                  <a:r>
                    <a:rPr lang="en-US" altLang="zh-CN" sz="800" b="1" dirty="0">
                      <a:solidFill>
                        <a:schemeClr val="accent1">
                          <a:lumMod val="50000"/>
                        </a:schemeClr>
                      </a:solidFill>
                      <a:latin typeface="Times New Roman" pitchFamily="18" charset="0"/>
                      <a:cs typeface="Times New Roman" pitchFamily="18" charset="0"/>
                    </a:rPr>
                    <a:t>(</a:t>
                  </a:r>
                  <a:r>
                    <a:rPr lang="zh-CN" altLang="en-US" sz="800" b="1" dirty="0">
                      <a:solidFill>
                        <a:schemeClr val="accent1">
                          <a:lumMod val="50000"/>
                        </a:schemeClr>
                      </a:solidFill>
                      <a:latin typeface="Times New Roman" pitchFamily="18" charset="0"/>
                      <a:cs typeface="Times New Roman" pitchFamily="18" charset="0"/>
                    </a:rPr>
                    <a:t>数据</a:t>
                  </a:r>
                  <a:r>
                    <a:rPr lang="en-US" altLang="zh-CN" sz="800" b="1" dirty="0">
                      <a:solidFill>
                        <a:schemeClr val="accent1">
                          <a:lumMod val="50000"/>
                        </a:schemeClr>
                      </a:solidFill>
                      <a:latin typeface="Times New Roman" pitchFamily="18" charset="0"/>
                      <a:cs typeface="Times New Roman" pitchFamily="18" charset="0"/>
                    </a:rPr>
                    <a:t>)</a:t>
                  </a:r>
                  <a:endParaRPr lang="zh-CN" sz="2400" dirty="0">
                    <a:solidFill>
                      <a:schemeClr val="accent1">
                        <a:lumMod val="50000"/>
                      </a:schemeClr>
                    </a:solidFill>
                  </a:endParaRPr>
                </a:p>
              </p:txBody>
            </p:sp>
            <p:sp>
              <p:nvSpPr>
                <p:cNvPr id="109" name="Text Box 74"/>
                <p:cNvSpPr txBox="1">
                  <a:spLocks noChangeArrowheads="1"/>
                </p:cNvSpPr>
                <p:nvPr/>
              </p:nvSpPr>
              <p:spPr bwMode="auto">
                <a:xfrm>
                  <a:off x="6036" y="4710"/>
                  <a:ext cx="15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spcBef>
                      <a:spcPct val="20000"/>
                    </a:spcBef>
                    <a:buClr>
                      <a:schemeClr val="folHlink"/>
                    </a:buClr>
                    <a:buSzPct val="60000"/>
                    <a:buFont typeface="Wingdings" pitchFamily="2" charset="2"/>
                    <a:buNone/>
                    <a:defRPr/>
                  </a:pPr>
                  <a:r>
                    <a:rPr lang="zh-CN" altLang="en-US" sz="800" b="1" dirty="0">
                      <a:solidFill>
                        <a:schemeClr val="accent1">
                          <a:lumMod val="50000"/>
                        </a:schemeClr>
                      </a:solidFill>
                      <a:latin typeface="Times New Roman" pitchFamily="18" charset="0"/>
                      <a:cs typeface="Times New Roman" pitchFamily="18" charset="0"/>
                    </a:rPr>
                    <a:t>物理层（</a:t>
                  </a:r>
                  <a:r>
                    <a:rPr lang="zh-CN" sz="800" b="1" dirty="0">
                      <a:solidFill>
                        <a:schemeClr val="accent1">
                          <a:lumMod val="50000"/>
                        </a:schemeClr>
                      </a:solidFill>
                      <a:latin typeface="Times New Roman" pitchFamily="18" charset="0"/>
                      <a:cs typeface="Times New Roman" pitchFamily="18" charset="0"/>
                    </a:rPr>
                    <a:t>感知</a:t>
                  </a:r>
                  <a:r>
                    <a:rPr lang="zh-CN" altLang="en-US" sz="800" b="1" dirty="0">
                      <a:solidFill>
                        <a:schemeClr val="accent1">
                          <a:lumMod val="50000"/>
                        </a:schemeClr>
                      </a:solidFill>
                      <a:latin typeface="Times New Roman" pitchFamily="18" charset="0"/>
                      <a:cs typeface="Times New Roman" pitchFamily="18" charset="0"/>
                    </a:rPr>
                    <a:t>）</a:t>
                  </a:r>
                  <a:endParaRPr lang="zh-CN" sz="2400" dirty="0">
                    <a:solidFill>
                      <a:schemeClr val="accent1">
                        <a:lumMod val="50000"/>
                      </a:schemeClr>
                    </a:solidFill>
                  </a:endParaRPr>
                </a:p>
              </p:txBody>
            </p:sp>
            <p:sp>
              <p:nvSpPr>
                <p:cNvPr id="110" name="Text Box 73"/>
                <p:cNvSpPr txBox="1">
                  <a:spLocks noChangeArrowheads="1"/>
                </p:cNvSpPr>
                <p:nvPr/>
              </p:nvSpPr>
              <p:spPr bwMode="auto">
                <a:xfrm>
                  <a:off x="6220" y="4145"/>
                  <a:ext cx="128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spcBef>
                      <a:spcPct val="20000"/>
                    </a:spcBef>
                    <a:buClr>
                      <a:schemeClr val="folHlink"/>
                    </a:buClr>
                    <a:buSzPct val="60000"/>
                    <a:buFont typeface="Wingdings" pitchFamily="2" charset="2"/>
                    <a:buNone/>
                    <a:defRPr/>
                  </a:pPr>
                  <a:r>
                    <a:rPr lang="zh-CN" sz="800" b="1" dirty="0">
                      <a:solidFill>
                        <a:schemeClr val="accent1">
                          <a:lumMod val="50000"/>
                        </a:schemeClr>
                      </a:solidFill>
                      <a:latin typeface="Times New Roman" pitchFamily="18" charset="0"/>
                      <a:cs typeface="Times New Roman" pitchFamily="18" charset="0"/>
                    </a:rPr>
                    <a:t>本地感知</a:t>
                  </a:r>
                  <a:endParaRPr lang="zh-CN" sz="2400" dirty="0">
                    <a:solidFill>
                      <a:schemeClr val="accent1">
                        <a:lumMod val="50000"/>
                      </a:schemeClr>
                    </a:solidFill>
                  </a:endParaRPr>
                </a:p>
              </p:txBody>
            </p:sp>
            <p:sp>
              <p:nvSpPr>
                <p:cNvPr id="111" name="Text Box 73"/>
                <p:cNvSpPr txBox="1">
                  <a:spLocks noChangeArrowheads="1"/>
                </p:cNvSpPr>
                <p:nvPr/>
              </p:nvSpPr>
              <p:spPr bwMode="auto">
                <a:xfrm>
                  <a:off x="6253" y="3596"/>
                  <a:ext cx="128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gn="ctr">
                    <a:spcBef>
                      <a:spcPct val="20000"/>
                    </a:spcBef>
                    <a:buClr>
                      <a:schemeClr val="folHlink"/>
                    </a:buClr>
                    <a:buSzPct val="60000"/>
                    <a:buFont typeface="Wingdings" pitchFamily="2" charset="2"/>
                    <a:buNone/>
                    <a:defRPr/>
                  </a:pPr>
                  <a:r>
                    <a:rPr lang="zh-CN" altLang="en-US" sz="800" b="1" dirty="0">
                      <a:solidFill>
                        <a:schemeClr val="accent1">
                          <a:lumMod val="50000"/>
                        </a:schemeClr>
                      </a:solidFill>
                      <a:latin typeface="Times New Roman" pitchFamily="18" charset="0"/>
                      <a:cs typeface="Times New Roman" pitchFamily="18" charset="0"/>
                    </a:rPr>
                    <a:t>协同</a:t>
                  </a:r>
                  <a:r>
                    <a:rPr lang="zh-CN" sz="800" b="1" dirty="0">
                      <a:solidFill>
                        <a:schemeClr val="accent1">
                          <a:lumMod val="50000"/>
                        </a:schemeClr>
                      </a:solidFill>
                      <a:latin typeface="Times New Roman" pitchFamily="18" charset="0"/>
                      <a:cs typeface="Times New Roman" pitchFamily="18" charset="0"/>
                    </a:rPr>
                    <a:t>感知</a:t>
                  </a:r>
                  <a:endParaRPr lang="zh-CN" sz="2400" dirty="0">
                    <a:solidFill>
                      <a:schemeClr val="accent1">
                        <a:lumMod val="50000"/>
                      </a:schemeClr>
                    </a:solidFill>
                  </a:endParaRPr>
                </a:p>
              </p:txBody>
            </p:sp>
          </p:grpSp>
        </p:grpSp>
      </p:grpSp>
      <p:sp>
        <p:nvSpPr>
          <p:cNvPr id="146448" name="TextBox 110"/>
          <p:cNvSpPr txBox="1">
            <a:spLocks noChangeArrowheads="1"/>
          </p:cNvSpPr>
          <p:nvPr/>
        </p:nvSpPr>
        <p:spPr bwMode="auto">
          <a:xfrm>
            <a:off x="395288" y="2193925"/>
            <a:ext cx="1400175"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r>
              <a:rPr lang="zh-CN" altLang="en-US" sz="1400">
                <a:solidFill>
                  <a:srgbClr val="0000FF"/>
                </a:solidFill>
              </a:rPr>
              <a:t>基于软件无线电平台的网路节点。</a:t>
            </a:r>
            <a:endParaRPr lang="zh-CN" altLang="en-US" sz="1400"/>
          </a:p>
        </p:txBody>
      </p:sp>
      <p:sp>
        <p:nvSpPr>
          <p:cNvPr id="146449" name="TextBox 111"/>
          <p:cNvSpPr txBox="1">
            <a:spLocks noChangeArrowheads="1"/>
          </p:cNvSpPr>
          <p:nvPr/>
        </p:nvSpPr>
        <p:spPr bwMode="auto">
          <a:xfrm>
            <a:off x="7004050" y="2206625"/>
            <a:ext cx="1671638"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r>
              <a:rPr lang="zh-CN" altLang="en-US" sz="1400">
                <a:solidFill>
                  <a:srgbClr val="0000FF"/>
                </a:solidFill>
              </a:rPr>
              <a:t>数据、感知、控制三平面协议栈</a:t>
            </a:r>
            <a:endParaRPr lang="zh-CN" altLang="en-US" sz="1400"/>
          </a:p>
        </p:txBody>
      </p:sp>
      <p:sp>
        <p:nvSpPr>
          <p:cNvPr id="146450" name="左右箭头 112"/>
          <p:cNvSpPr>
            <a:spLocks noChangeArrowheads="1"/>
          </p:cNvSpPr>
          <p:nvPr/>
        </p:nvSpPr>
        <p:spPr bwMode="auto">
          <a:xfrm>
            <a:off x="3333750" y="2701925"/>
            <a:ext cx="777875" cy="371475"/>
          </a:xfrm>
          <a:prstGeom prst="leftRightArrow">
            <a:avLst>
              <a:gd name="adj1" fmla="val 50000"/>
              <a:gd name="adj2" fmla="val 49917"/>
            </a:avLst>
          </a:prstGeom>
          <a:gradFill rotWithShape="1">
            <a:gsLst>
              <a:gs pos="0">
                <a:srgbClr val="3F1260"/>
              </a:gs>
              <a:gs pos="50000">
                <a:srgbClr val="5E1F8D"/>
              </a:gs>
              <a:gs pos="100000">
                <a:srgbClr val="7128A8"/>
              </a:gs>
            </a:gsLst>
            <a:lin ang="135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4000">
              <a:latin typeface="Tahoma" panose="020B0604030504040204" pitchFamily="34" charset="0"/>
              <a:ea typeface="宋体" panose="02010600030101010101" pitchFamily="2" charset="-122"/>
            </a:endParaRPr>
          </a:p>
        </p:txBody>
      </p:sp>
      <p:pic>
        <p:nvPicPr>
          <p:cNvPr id="146451" name="图片 26" descr="C:\Documents and Settings\Administrator\My Documents\My Pictures\机柜.jpg"/>
          <p:cNvPicPr>
            <a:picLocks noChangeAspect="1" noChangeArrowheads="1"/>
          </p:cNvPicPr>
          <p:nvPr/>
        </p:nvPicPr>
        <p:blipFill>
          <a:blip r:embed="rId9">
            <a:grayscl/>
            <a:extLst>
              <a:ext uri="{28A0092B-C50C-407E-A947-70E740481C1C}">
                <a14:useLocalDpi xmlns:a14="http://schemas.microsoft.com/office/drawing/2010/main" val="0"/>
              </a:ext>
            </a:extLst>
          </a:blip>
          <a:srcRect/>
          <a:stretch>
            <a:fillRect/>
          </a:stretch>
        </p:blipFill>
        <p:spPr bwMode="auto">
          <a:xfrm>
            <a:off x="1795463" y="1863725"/>
            <a:ext cx="1552575" cy="164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up)">
                                      <p:cBhvr>
                                        <p:cTn id="7" dur="500"/>
                                        <p:tgtEl>
                                          <p:spTgt spid="87"/>
                                        </p:tgtEl>
                                      </p:cBhvr>
                                    </p:animEffect>
                                  </p:childTnLst>
                                </p:cTn>
                              </p:par>
                              <p:par>
                                <p:cTn id="8" presetID="22" presetClass="entr" presetSubtype="1" fill="hold" nodeType="withEffect">
                                  <p:stCondLst>
                                    <p:cond delay="0"/>
                                  </p:stCondLst>
                                  <p:childTnLst>
                                    <p:set>
                                      <p:cBhvr>
                                        <p:cTn id="9" dur="1" fill="hold">
                                          <p:stCondLst>
                                            <p:cond delay="0"/>
                                          </p:stCondLst>
                                        </p:cTn>
                                        <p:tgtEl>
                                          <p:spTgt spid="81"/>
                                        </p:tgtEl>
                                        <p:attrNameLst>
                                          <p:attrName>style.visibility</p:attrName>
                                        </p:attrNameLst>
                                      </p:cBhvr>
                                      <p:to>
                                        <p:strVal val="visible"/>
                                      </p:to>
                                    </p:set>
                                    <p:animEffect transition="in" filter="wipe(up)">
                                      <p:cBhvr>
                                        <p:cTn id="10" dur="500"/>
                                        <p:tgtEl>
                                          <p:spTgt spid="81"/>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90"/>
                                        </p:tgtEl>
                                        <p:attrNameLst>
                                          <p:attrName>style.visibility</p:attrName>
                                        </p:attrNameLst>
                                      </p:cBhvr>
                                      <p:to>
                                        <p:strVal val="visible"/>
                                      </p:to>
                                    </p:set>
                                    <p:animEffect transition="in" filter="wipe(up)">
                                      <p:cBhvr>
                                        <p:cTn id="15" dur="500"/>
                                        <p:tgtEl>
                                          <p:spTgt spid="90"/>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83"/>
                                        </p:tgtEl>
                                        <p:attrNameLst>
                                          <p:attrName>style.visibility</p:attrName>
                                        </p:attrNameLst>
                                      </p:cBhvr>
                                      <p:to>
                                        <p:strVal val="visible"/>
                                      </p:to>
                                    </p:set>
                                    <p:animEffect transition="in" filter="wipe(up)">
                                      <p:cBhvr>
                                        <p:cTn id="18" dur="500"/>
                                        <p:tgtEl>
                                          <p:spTgt spid="83"/>
                                        </p:tgtEl>
                                      </p:cBhvr>
                                    </p:animEffect>
                                  </p:childTnLst>
                                </p:cTn>
                              </p:par>
                              <p:par>
                                <p:cTn id="19" presetID="22" presetClass="entr" presetSubtype="1" fill="hold" nodeType="withEffect">
                                  <p:stCondLst>
                                    <p:cond delay="0"/>
                                  </p:stCondLst>
                                  <p:childTnLst>
                                    <p:set>
                                      <p:cBhvr>
                                        <p:cTn id="20" dur="1" fill="hold">
                                          <p:stCondLst>
                                            <p:cond delay="0"/>
                                          </p:stCondLst>
                                        </p:cTn>
                                        <p:tgtEl>
                                          <p:spTgt spid="82"/>
                                        </p:tgtEl>
                                        <p:attrNameLst>
                                          <p:attrName>style.visibility</p:attrName>
                                        </p:attrNameLst>
                                      </p:cBhvr>
                                      <p:to>
                                        <p:strVal val="visible"/>
                                      </p:to>
                                    </p:set>
                                    <p:animEffect transition="in" filter="wipe(up)">
                                      <p:cBhvr>
                                        <p:cTn id="21" dur="500"/>
                                        <p:tgtEl>
                                          <p:spTgt spid="8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22" presetClass="entr" presetSubtype="1" fill="hold" nodeType="clickEffect">
                                  <p:stCondLst>
                                    <p:cond delay="0"/>
                                  </p:stCondLst>
                                  <p:childTnLst>
                                    <p:set>
                                      <p:cBhvr>
                                        <p:cTn id="25" dur="1" fill="hold">
                                          <p:stCondLst>
                                            <p:cond delay="0"/>
                                          </p:stCondLst>
                                        </p:cTn>
                                        <p:tgtEl>
                                          <p:spTgt spid="80"/>
                                        </p:tgtEl>
                                        <p:attrNameLst>
                                          <p:attrName>style.visibility</p:attrName>
                                        </p:attrNameLst>
                                      </p:cBhvr>
                                      <p:to>
                                        <p:strVal val="visible"/>
                                      </p:to>
                                    </p:set>
                                    <p:animEffect transition="in" filter="wipe(up)">
                                      <p:cBhvr>
                                        <p:cTn id="26" dur="500"/>
                                        <p:tgtEl>
                                          <p:spTgt spid="8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5"/>
                                        </p:tgtEl>
                                        <p:attrNameLst>
                                          <p:attrName>style.visibility</p:attrName>
                                        </p:attrNameLst>
                                      </p:cBhvr>
                                      <p:to>
                                        <p:strVal val="visible"/>
                                      </p:to>
                                    </p:set>
                                    <p:animEffect transition="in" filter="fade">
                                      <p:cBhvr>
                                        <p:cTn id="29" dur="500"/>
                                        <p:tgtEl>
                                          <p:spTgt spid="8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6"/>
                                        </p:tgtEl>
                                        <p:attrNameLst>
                                          <p:attrName>style.visibility</p:attrName>
                                        </p:attrNameLst>
                                      </p:cBhvr>
                                      <p:to>
                                        <p:strVal val="visible"/>
                                      </p:to>
                                    </p:set>
                                    <p:animEffect transition="in" filter="fade">
                                      <p:cBhvr>
                                        <p:cTn id="32" dur="500"/>
                                        <p:tgtEl>
                                          <p:spTgt spid="86"/>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91"/>
                                        </p:tgtEl>
                                        <p:attrNameLst>
                                          <p:attrName>style.visibility</p:attrName>
                                        </p:attrNameLst>
                                      </p:cBhvr>
                                      <p:to>
                                        <p:strVal val="visible"/>
                                      </p:to>
                                    </p:set>
                                    <p:animEffect transition="in" filter="wipe(up)">
                                      <p:cBhvr>
                                        <p:cTn id="35" dur="500"/>
                                        <p:tgtEl>
                                          <p:spTgt spid="91"/>
                                        </p:tgtEl>
                                      </p:cBhvr>
                                    </p:animEffect>
                                  </p:childTnLst>
                                </p:cTn>
                              </p:par>
                              <p:par>
                                <p:cTn id="36" presetID="22" presetClass="entr" presetSubtype="1" fill="hold" grpId="0" nodeType="withEffect">
                                  <p:stCondLst>
                                    <p:cond delay="0"/>
                                  </p:stCondLst>
                                  <p:childTnLst>
                                    <p:set>
                                      <p:cBhvr>
                                        <p:cTn id="37" dur="1" fill="hold">
                                          <p:stCondLst>
                                            <p:cond delay="0"/>
                                          </p:stCondLst>
                                        </p:cTn>
                                        <p:tgtEl>
                                          <p:spTgt spid="84"/>
                                        </p:tgtEl>
                                        <p:attrNameLst>
                                          <p:attrName>style.visibility</p:attrName>
                                        </p:attrNameLst>
                                      </p:cBhvr>
                                      <p:to>
                                        <p:strVal val="visible"/>
                                      </p:to>
                                    </p:set>
                                    <p:animEffect transition="in" filter="wipe(up)">
                                      <p:cBhvr>
                                        <p:cTn id="38"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4" grpId="0"/>
      <p:bldP spid="85" grpId="0"/>
      <p:bldP spid="86" grpId="0"/>
      <p:bldP spid="90" grpId="0" animBg="1"/>
      <p:bldP spid="91"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err="1" smtClean="0"/>
              <a:t>DySNet</a:t>
            </a:r>
            <a:r>
              <a:rPr lang="zh-CN" altLang="en-US" dirty="0" smtClean="0"/>
              <a:t>：上海外场测试</a:t>
            </a:r>
            <a:endParaRPr lang="zh-CN" altLang="en-US" dirty="0"/>
          </a:p>
        </p:txBody>
      </p:sp>
      <p:sp>
        <p:nvSpPr>
          <p:cNvPr id="147459"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D705B8B0-F53E-4EA9-ACE3-371FDA768D96}"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118</a:t>
            </a:fld>
            <a:endParaRPr lang="en-US" altLang="zh-CN" sz="1600" smtClean="0">
              <a:solidFill>
                <a:srgbClr val="3333CC"/>
              </a:solidFill>
              <a:latin typeface="Times New Roman" panose="02020603050405020304" pitchFamily="18" charset="0"/>
              <a:ea typeface="宋体" panose="02010600030101010101" pitchFamily="2" charset="-122"/>
            </a:endParaRPr>
          </a:p>
        </p:txBody>
      </p:sp>
      <p:sp>
        <p:nvSpPr>
          <p:cNvPr id="7" name="内容占位符 2"/>
          <p:cNvSpPr>
            <a:spLocks noGrp="1"/>
          </p:cNvSpPr>
          <p:nvPr>
            <p:ph idx="1"/>
          </p:nvPr>
        </p:nvSpPr>
        <p:spPr>
          <a:xfrm>
            <a:off x="539750" y="908050"/>
            <a:ext cx="8135938" cy="2376488"/>
          </a:xfrm>
        </p:spPr>
        <p:txBody>
          <a:bodyPr/>
          <a:lstStyle/>
          <a:p>
            <a:pPr eaLnBrk="1" hangingPunct="1">
              <a:lnSpc>
                <a:spcPts val="2500"/>
              </a:lnSpc>
              <a:defRPr/>
            </a:pPr>
            <a:r>
              <a:rPr lang="zh-CN" altLang="zh-CN" dirty="0" smtClean="0"/>
              <a:t>外场测试评估环境位于上海市长宁区的临空经济园区</a:t>
            </a:r>
            <a:r>
              <a:rPr lang="zh-CN" altLang="en-US" dirty="0" smtClean="0"/>
              <a:t>。</a:t>
            </a:r>
            <a:r>
              <a:rPr lang="zh-CN" altLang="zh-CN" dirty="0" smtClean="0"/>
              <a:t>由</a:t>
            </a:r>
            <a:r>
              <a:rPr lang="en-US" altLang="zh-CN" dirty="0" smtClean="0"/>
              <a:t>3</a:t>
            </a:r>
            <a:r>
              <a:rPr lang="zh-CN" altLang="zh-CN" dirty="0" smtClean="0"/>
              <a:t>个节点组成</a:t>
            </a:r>
            <a:r>
              <a:rPr lang="en-US" altLang="zh-CN" dirty="0" smtClean="0"/>
              <a:t>2</a:t>
            </a:r>
            <a:r>
              <a:rPr lang="zh-CN" altLang="zh-CN" dirty="0" smtClean="0"/>
              <a:t>小区的外场，规划覆盖面积超过</a:t>
            </a:r>
            <a:r>
              <a:rPr lang="en-US" altLang="zh-CN" dirty="0" smtClean="0"/>
              <a:t>3</a:t>
            </a:r>
            <a:r>
              <a:rPr lang="zh-CN" altLang="zh-CN" dirty="0" smtClean="0"/>
              <a:t>平方公里。</a:t>
            </a:r>
            <a:endParaRPr lang="en-US" altLang="zh-CN" dirty="0" smtClean="0"/>
          </a:p>
          <a:p>
            <a:pPr lvl="1">
              <a:lnSpc>
                <a:spcPts val="2500"/>
              </a:lnSpc>
              <a:defRPr/>
            </a:pPr>
            <a:r>
              <a:rPr lang="en-US" altLang="zh-CN" dirty="0" smtClean="0"/>
              <a:t>AP1</a:t>
            </a:r>
            <a:r>
              <a:rPr lang="zh-CN" altLang="zh-CN" dirty="0" smtClean="0"/>
              <a:t>：位于上海无线研究中心附近工商银行大楼楼顶；</a:t>
            </a:r>
          </a:p>
          <a:p>
            <a:pPr lvl="1">
              <a:lnSpc>
                <a:spcPts val="2500"/>
              </a:lnSpc>
              <a:defRPr/>
            </a:pPr>
            <a:r>
              <a:rPr lang="en-US" altLang="zh-CN" dirty="0" smtClean="0"/>
              <a:t>AP2</a:t>
            </a:r>
            <a:r>
              <a:rPr lang="zh-CN" altLang="zh-CN" dirty="0" smtClean="0"/>
              <a:t>：位于上海无线研究中心信息大厦楼顶；</a:t>
            </a:r>
          </a:p>
          <a:p>
            <a:pPr lvl="1">
              <a:lnSpc>
                <a:spcPts val="2500"/>
              </a:lnSpc>
              <a:defRPr/>
            </a:pPr>
            <a:r>
              <a:rPr lang="en-US" altLang="zh-CN" dirty="0" smtClean="0"/>
              <a:t>UE</a:t>
            </a:r>
            <a:r>
              <a:rPr lang="zh-CN" altLang="zh-CN" dirty="0" smtClean="0"/>
              <a:t>：移动节点；移动路线如图</a:t>
            </a:r>
            <a:r>
              <a:rPr lang="en-US" altLang="zh-CN" dirty="0" smtClean="0"/>
              <a:t>1</a:t>
            </a:r>
            <a:r>
              <a:rPr lang="zh-CN" altLang="zh-CN" dirty="0" smtClean="0"/>
              <a:t>红线所示</a:t>
            </a:r>
            <a:endParaRPr lang="en-US" altLang="zh-CN" dirty="0" smtClean="0"/>
          </a:p>
          <a:p>
            <a:pPr>
              <a:lnSpc>
                <a:spcPts val="2500"/>
              </a:lnSpc>
              <a:defRPr/>
            </a:pPr>
            <a:r>
              <a:rPr lang="en-US" altLang="zh-CN" dirty="0" smtClean="0"/>
              <a:t>AP1</a:t>
            </a:r>
            <a:r>
              <a:rPr lang="zh-CN" altLang="zh-CN" dirty="0" smtClean="0"/>
              <a:t>发射功率是</a:t>
            </a:r>
            <a:r>
              <a:rPr lang="en-US" altLang="zh-CN" dirty="0" smtClean="0"/>
              <a:t>25dBm</a:t>
            </a:r>
            <a:r>
              <a:rPr lang="zh-CN" altLang="zh-CN" dirty="0" smtClean="0"/>
              <a:t>，</a:t>
            </a:r>
            <a:r>
              <a:rPr lang="en-US" altLang="zh-CN" dirty="0" smtClean="0"/>
              <a:t>AP2</a:t>
            </a:r>
            <a:r>
              <a:rPr lang="zh-CN" altLang="zh-CN" dirty="0" smtClean="0"/>
              <a:t>是</a:t>
            </a:r>
            <a:r>
              <a:rPr lang="en-US" altLang="zh-CN" dirty="0" smtClean="0"/>
              <a:t>5dBm</a:t>
            </a:r>
            <a:r>
              <a:rPr lang="zh-CN" altLang="zh-CN" dirty="0" smtClean="0"/>
              <a:t>，移动</a:t>
            </a:r>
            <a:r>
              <a:rPr lang="en-US" altLang="zh-CN" dirty="0" smtClean="0"/>
              <a:t>UE</a:t>
            </a:r>
            <a:r>
              <a:rPr lang="zh-CN" altLang="zh-CN" dirty="0" smtClean="0"/>
              <a:t>的发射功率是</a:t>
            </a:r>
            <a:r>
              <a:rPr lang="en-US" altLang="zh-CN" dirty="0" smtClean="0"/>
              <a:t>25dBm</a:t>
            </a:r>
            <a:r>
              <a:rPr lang="zh-CN" altLang="zh-CN" dirty="0" smtClean="0"/>
              <a:t>。</a:t>
            </a:r>
            <a:endParaRPr lang="en-US" altLang="zh-CN" dirty="0" smtClean="0"/>
          </a:p>
        </p:txBody>
      </p:sp>
      <p:graphicFrame>
        <p:nvGraphicFramePr>
          <p:cNvPr id="147461" name="对象 7"/>
          <p:cNvGraphicFramePr>
            <a:graphicFrameLocks noChangeAspect="1"/>
          </p:cNvGraphicFramePr>
          <p:nvPr/>
        </p:nvGraphicFramePr>
        <p:xfrm>
          <a:off x="107950" y="3844925"/>
          <a:ext cx="2813050" cy="2320925"/>
        </p:xfrm>
        <a:graphic>
          <a:graphicData uri="http://schemas.openxmlformats.org/presentationml/2006/ole">
            <mc:AlternateContent xmlns:mc="http://schemas.openxmlformats.org/markup-compatibility/2006">
              <mc:Choice xmlns:v="urn:schemas-microsoft-com:vml" Requires="v">
                <p:oleObj spid="_x0000_s147509" name="Visio" r:id="rId3" imgW="7104956" imgH="5857037" progId="Visio.Drawing.11">
                  <p:embed/>
                </p:oleObj>
              </mc:Choice>
              <mc:Fallback>
                <p:oleObj name="Visio" r:id="rId3" imgW="7104956" imgH="5857037" progId="Visio.Drawing.11">
                  <p:embed/>
                  <p:pic>
                    <p:nvPicPr>
                      <p:cNvPr id="0" name="对象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50" y="3844925"/>
                        <a:ext cx="2813050" cy="232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47462" name="图片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3852863"/>
            <a:ext cx="3024188" cy="226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463" name="图片 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84888" y="3852863"/>
            <a:ext cx="3033712" cy="226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err="1" smtClean="0"/>
              <a:t>DySNet</a:t>
            </a:r>
            <a:r>
              <a:rPr lang="zh-CN" altLang="en-US" dirty="0" smtClean="0"/>
              <a:t>：成都外场实验</a:t>
            </a:r>
            <a:endParaRPr lang="zh-CN" altLang="en-US" dirty="0"/>
          </a:p>
        </p:txBody>
      </p:sp>
      <p:sp>
        <p:nvSpPr>
          <p:cNvPr id="148483"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F686C42D-AA16-4611-9C7D-281F26E865B0}"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119</a:t>
            </a:fld>
            <a:endParaRPr lang="en-US" altLang="zh-CN" sz="1600" smtClean="0">
              <a:solidFill>
                <a:srgbClr val="3333CC"/>
              </a:solidFill>
              <a:latin typeface="Times New Roman" panose="02020603050405020304" pitchFamily="18" charset="0"/>
              <a:ea typeface="宋体" panose="02010600030101010101" pitchFamily="2" charset="-122"/>
            </a:endParaRPr>
          </a:p>
        </p:txBody>
      </p:sp>
      <p:sp>
        <p:nvSpPr>
          <p:cNvPr id="7" name="内容占位符 2"/>
          <p:cNvSpPr>
            <a:spLocks noGrp="1"/>
          </p:cNvSpPr>
          <p:nvPr>
            <p:ph idx="1"/>
          </p:nvPr>
        </p:nvSpPr>
        <p:spPr>
          <a:xfrm>
            <a:off x="539750" y="908050"/>
            <a:ext cx="8424863" cy="2794000"/>
          </a:xfrm>
        </p:spPr>
        <p:txBody>
          <a:bodyPr/>
          <a:lstStyle/>
          <a:p>
            <a:pPr>
              <a:defRPr/>
            </a:pPr>
            <a:r>
              <a:rPr lang="zh-CN" altLang="en-US" sz="2000" dirty="0" smtClean="0"/>
              <a:t>位于电子科技大学沙河校区，具有</a:t>
            </a:r>
            <a:r>
              <a:rPr lang="en-US" altLang="zh-CN" sz="2000" dirty="0" smtClean="0"/>
              <a:t>8</a:t>
            </a:r>
            <a:r>
              <a:rPr lang="zh-CN" altLang="en-US" sz="2000" dirty="0" smtClean="0"/>
              <a:t>个节点：</a:t>
            </a:r>
            <a:endParaRPr lang="en-US" altLang="zh-CN" sz="2000" dirty="0" smtClean="0"/>
          </a:p>
          <a:p>
            <a:pPr lvl="1">
              <a:defRPr/>
            </a:pPr>
            <a:r>
              <a:rPr lang="zh-CN" altLang="zh-CN" sz="1800" dirty="0" smtClean="0"/>
              <a:t>节点</a:t>
            </a:r>
            <a:r>
              <a:rPr lang="en-US" altLang="zh-CN" sz="1800" dirty="0" smtClean="0"/>
              <a:t>1</a:t>
            </a:r>
            <a:r>
              <a:rPr lang="zh-CN" altLang="zh-CN" sz="1800" dirty="0" smtClean="0"/>
              <a:t>：</a:t>
            </a:r>
            <a:r>
              <a:rPr lang="en-US" altLang="zh-CN" sz="1800" dirty="0" smtClean="0"/>
              <a:t>	 </a:t>
            </a:r>
            <a:r>
              <a:rPr lang="zh-CN" altLang="zh-CN" sz="1800" dirty="0" smtClean="0"/>
              <a:t>位于通信楼</a:t>
            </a:r>
            <a:r>
              <a:rPr lang="en-US" altLang="zh-CN" sz="1800" dirty="0" smtClean="0"/>
              <a:t>11</a:t>
            </a:r>
            <a:r>
              <a:rPr lang="zh-CN" altLang="zh-CN" sz="1800" dirty="0" smtClean="0"/>
              <a:t>楼顶楼；</a:t>
            </a:r>
          </a:p>
          <a:p>
            <a:pPr lvl="1">
              <a:defRPr/>
            </a:pPr>
            <a:r>
              <a:rPr lang="zh-CN" altLang="zh-CN" sz="1800" dirty="0" smtClean="0"/>
              <a:t>节点</a:t>
            </a:r>
            <a:r>
              <a:rPr lang="en-US" altLang="zh-CN" sz="1800" dirty="0" smtClean="0"/>
              <a:t>2</a:t>
            </a:r>
            <a:r>
              <a:rPr lang="zh-CN" altLang="zh-CN" sz="1800" dirty="0" smtClean="0"/>
              <a:t>：</a:t>
            </a:r>
            <a:r>
              <a:rPr lang="en-US" altLang="zh-CN" sz="1800" dirty="0" smtClean="0"/>
              <a:t>	 </a:t>
            </a:r>
            <a:r>
              <a:rPr lang="zh-CN" altLang="zh-CN" sz="1800" dirty="0" smtClean="0"/>
              <a:t>位于</a:t>
            </a:r>
            <a:r>
              <a:rPr lang="en-US" altLang="zh-CN" sz="1800" dirty="0" smtClean="0"/>
              <a:t>211</a:t>
            </a:r>
            <a:r>
              <a:rPr lang="zh-CN" altLang="zh-CN" sz="1800" dirty="0" smtClean="0"/>
              <a:t>楼</a:t>
            </a:r>
            <a:r>
              <a:rPr lang="en-US" altLang="zh-CN" sz="1800" dirty="0" smtClean="0"/>
              <a:t>12</a:t>
            </a:r>
            <a:r>
              <a:rPr lang="zh-CN" altLang="zh-CN" sz="1800" dirty="0" smtClean="0"/>
              <a:t>楼顶楼；</a:t>
            </a:r>
          </a:p>
          <a:p>
            <a:pPr lvl="1">
              <a:defRPr/>
            </a:pPr>
            <a:r>
              <a:rPr lang="zh-CN" altLang="zh-CN" sz="1800" dirty="0" smtClean="0"/>
              <a:t>节点</a:t>
            </a:r>
            <a:r>
              <a:rPr lang="en-US" altLang="zh-CN" sz="1800" dirty="0" smtClean="0"/>
              <a:t>3</a:t>
            </a:r>
            <a:r>
              <a:rPr lang="zh-CN" altLang="zh-CN" sz="1800" dirty="0" smtClean="0"/>
              <a:t>：</a:t>
            </a:r>
            <a:r>
              <a:rPr lang="en-US" altLang="zh-CN" sz="1800" dirty="0" smtClean="0"/>
              <a:t>	 </a:t>
            </a:r>
            <a:r>
              <a:rPr lang="zh-CN" altLang="zh-CN" sz="1800" dirty="0" smtClean="0"/>
              <a:t>位于微固楼顶楼；</a:t>
            </a:r>
            <a:endParaRPr lang="en-US" altLang="zh-CN" sz="1800" dirty="0" smtClean="0"/>
          </a:p>
          <a:p>
            <a:pPr lvl="1">
              <a:defRPr/>
            </a:pPr>
            <a:r>
              <a:rPr lang="zh-CN" altLang="zh-CN" sz="1800" dirty="0" smtClean="0"/>
              <a:t>节点</a:t>
            </a:r>
            <a:r>
              <a:rPr lang="en-US" altLang="zh-CN" sz="1800" dirty="0" smtClean="0"/>
              <a:t>4</a:t>
            </a:r>
            <a:r>
              <a:rPr lang="zh-CN" altLang="zh-CN" sz="1800" dirty="0" smtClean="0"/>
              <a:t>：</a:t>
            </a:r>
            <a:r>
              <a:rPr lang="en-US" altLang="zh-CN" sz="1800" dirty="0" smtClean="0"/>
              <a:t>	 </a:t>
            </a:r>
            <a:r>
              <a:rPr lang="zh-CN" altLang="zh-CN" sz="1800" dirty="0" smtClean="0"/>
              <a:t>位于主楼东楼顶；</a:t>
            </a:r>
          </a:p>
          <a:p>
            <a:pPr lvl="1">
              <a:defRPr/>
            </a:pPr>
            <a:r>
              <a:rPr lang="zh-CN" altLang="zh-CN" sz="1800" dirty="0" smtClean="0"/>
              <a:t>节点</a:t>
            </a:r>
            <a:r>
              <a:rPr lang="en-US" altLang="zh-CN" sz="1800" dirty="0" smtClean="0"/>
              <a:t>5</a:t>
            </a:r>
            <a:r>
              <a:rPr lang="zh-CN" altLang="zh-CN" sz="1800" dirty="0" smtClean="0"/>
              <a:t>：</a:t>
            </a:r>
            <a:r>
              <a:rPr lang="en-US" altLang="zh-CN" sz="1800" dirty="0" smtClean="0"/>
              <a:t>	 </a:t>
            </a:r>
            <a:r>
              <a:rPr lang="zh-CN" altLang="zh-CN" sz="1800" dirty="0" smtClean="0"/>
              <a:t>位于主楼西顶楼；</a:t>
            </a:r>
          </a:p>
          <a:p>
            <a:pPr lvl="1">
              <a:defRPr/>
            </a:pPr>
            <a:r>
              <a:rPr lang="zh-CN" altLang="zh-CN" sz="1800" dirty="0" smtClean="0"/>
              <a:t>节点</a:t>
            </a:r>
            <a:r>
              <a:rPr lang="en-US" altLang="zh-CN" sz="1800" dirty="0" smtClean="0"/>
              <a:t>6</a:t>
            </a:r>
            <a:r>
              <a:rPr lang="zh-CN" altLang="zh-CN" sz="1800" dirty="0" smtClean="0"/>
              <a:t>：</a:t>
            </a:r>
            <a:r>
              <a:rPr lang="en-US" altLang="zh-CN" sz="1800" dirty="0" smtClean="0"/>
              <a:t>	 </a:t>
            </a:r>
            <a:r>
              <a:rPr lang="zh-CN" altLang="zh-CN" sz="1800" dirty="0" smtClean="0"/>
              <a:t>位于逸夫楼顶楼；</a:t>
            </a:r>
          </a:p>
          <a:p>
            <a:pPr lvl="1">
              <a:defRPr/>
            </a:pPr>
            <a:r>
              <a:rPr lang="zh-CN" altLang="zh-CN" sz="1800" dirty="0" smtClean="0"/>
              <a:t>节点</a:t>
            </a:r>
            <a:r>
              <a:rPr lang="en-US" altLang="zh-CN" sz="1800" dirty="0" smtClean="0"/>
              <a:t>7</a:t>
            </a:r>
            <a:r>
              <a:rPr lang="zh-CN" altLang="en-US" sz="1800" dirty="0" smtClean="0"/>
              <a:t>和</a:t>
            </a:r>
            <a:r>
              <a:rPr lang="en-US" altLang="zh-CN" sz="1800" dirty="0" smtClean="0"/>
              <a:t>8</a:t>
            </a:r>
            <a:r>
              <a:rPr lang="zh-CN" altLang="zh-CN" sz="1800" dirty="0" smtClean="0"/>
              <a:t>：</a:t>
            </a:r>
            <a:r>
              <a:rPr lang="zh-CN" altLang="en-US" sz="1800" dirty="0" smtClean="0"/>
              <a:t>移动节点。</a:t>
            </a:r>
            <a:endParaRPr lang="zh-CN" altLang="zh-CN" sz="1800" dirty="0" smtClean="0"/>
          </a:p>
          <a:p>
            <a:pPr lvl="1">
              <a:defRPr/>
            </a:pPr>
            <a:endParaRPr lang="zh-CN" altLang="en-US" sz="1800" dirty="0" smtClean="0"/>
          </a:p>
        </p:txBody>
      </p:sp>
      <p:pic>
        <p:nvPicPr>
          <p:cNvPr id="148485" name="图片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3706813"/>
            <a:ext cx="3887787" cy="241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8486"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03800" y="3706813"/>
            <a:ext cx="3552825" cy="236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sz="2800" dirty="0" smtClean="0"/>
              <a:t>认知无线网络 </a:t>
            </a:r>
            <a:r>
              <a:rPr lang="en-US" altLang="zh-CN" sz="2800" dirty="0" smtClean="0"/>
              <a:t>(Cognitive Radio Networks, CRN)</a:t>
            </a:r>
            <a:endParaRPr lang="zh-CN" altLang="en-US" sz="2800" dirty="0"/>
          </a:p>
        </p:txBody>
      </p:sp>
      <p:sp>
        <p:nvSpPr>
          <p:cNvPr id="17411"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64A6D5D7-C7AC-4DA3-9412-A884D1861D8C}"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12</a:t>
            </a:fld>
            <a:endParaRPr lang="en-US" altLang="zh-CN" sz="1600" smtClean="0">
              <a:solidFill>
                <a:srgbClr val="3333CC"/>
              </a:solidFill>
              <a:latin typeface="Times New Roman" panose="02020603050405020304" pitchFamily="18" charset="0"/>
              <a:ea typeface="宋体" panose="02010600030101010101" pitchFamily="2" charset="-122"/>
            </a:endParaRPr>
          </a:p>
        </p:txBody>
      </p:sp>
      <p:sp>
        <p:nvSpPr>
          <p:cNvPr id="7" name="TextBox 6"/>
          <p:cNvSpPr txBox="1"/>
          <p:nvPr/>
        </p:nvSpPr>
        <p:spPr>
          <a:xfrm>
            <a:off x="611560" y="5877272"/>
            <a:ext cx="7848872" cy="276999"/>
          </a:xfrm>
          <a:prstGeom prst="rect">
            <a:avLst/>
          </a:prstGeom>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spcBef>
                <a:spcPct val="20000"/>
              </a:spcBef>
              <a:buClr>
                <a:schemeClr val="bg1"/>
              </a:buClr>
              <a:buSzPct val="90000"/>
              <a:buFont typeface="Wingdings" pitchFamily="2" charset="2"/>
              <a:buNone/>
              <a:defRPr/>
            </a:pPr>
            <a:r>
              <a:rPr kumimoji="1" lang="en-US" altLang="zh-CN" sz="1200" dirty="0"/>
              <a:t>N. </a:t>
            </a:r>
            <a:r>
              <a:rPr kumimoji="1" lang="en-US" altLang="zh-CN" sz="1200" dirty="0" err="1"/>
              <a:t>Devroye</a:t>
            </a:r>
            <a:r>
              <a:rPr kumimoji="1" lang="en-US" altLang="zh-CN" sz="1200" dirty="0"/>
              <a:t>, M. Vu, and V. </a:t>
            </a:r>
            <a:r>
              <a:rPr kumimoji="1" lang="en-US" altLang="zh-CN" sz="1200" dirty="0" err="1"/>
              <a:t>Tarokh</a:t>
            </a:r>
            <a:r>
              <a:rPr kumimoji="1" lang="en-US" altLang="zh-CN" sz="1200" dirty="0"/>
              <a:t>, “Cognitive radio networks,” IEEE Signal Processing Magazine, pp. 12-23, Nov. 2008.</a:t>
            </a:r>
            <a:endParaRPr kumimoji="1" lang="zh-CN" altLang="en-US" sz="1200" dirty="0"/>
          </a:p>
        </p:txBody>
      </p:sp>
      <p:sp>
        <p:nvSpPr>
          <p:cNvPr id="9" name="内容占位符 8"/>
          <p:cNvSpPr>
            <a:spLocks noGrp="1"/>
          </p:cNvSpPr>
          <p:nvPr>
            <p:ph idx="1"/>
          </p:nvPr>
        </p:nvSpPr>
        <p:spPr>
          <a:xfrm>
            <a:off x="539750" y="979488"/>
            <a:ext cx="7362825" cy="1585912"/>
          </a:xfrm>
        </p:spPr>
        <p:txBody>
          <a:bodyPr/>
          <a:lstStyle/>
          <a:p>
            <a:pPr>
              <a:defRPr/>
            </a:pPr>
            <a:r>
              <a:rPr lang="en-US" altLang="zh-CN" dirty="0" smtClean="0"/>
              <a:t>CRN</a:t>
            </a:r>
            <a:r>
              <a:rPr lang="zh-CN" altLang="en-US" dirty="0" smtClean="0"/>
              <a:t>包括几种类型的用户：</a:t>
            </a:r>
            <a:endParaRPr lang="en-US" altLang="zh-CN" dirty="0" smtClean="0"/>
          </a:p>
          <a:p>
            <a:pPr lvl="1">
              <a:defRPr/>
            </a:pPr>
            <a:r>
              <a:rPr lang="zh-CN" altLang="en-US" dirty="0">
                <a:solidFill>
                  <a:srgbClr val="0033CC"/>
                </a:solidFill>
              </a:rPr>
              <a:t>主</a:t>
            </a:r>
            <a:r>
              <a:rPr lang="zh-CN" altLang="en-US" dirty="0" smtClean="0">
                <a:solidFill>
                  <a:srgbClr val="0033CC"/>
                </a:solidFill>
              </a:rPr>
              <a:t>用户（</a:t>
            </a:r>
            <a:r>
              <a:rPr lang="en-US" altLang="zh-CN" dirty="0" smtClean="0">
                <a:solidFill>
                  <a:srgbClr val="0033CC"/>
                </a:solidFill>
              </a:rPr>
              <a:t>Primary user</a:t>
            </a:r>
            <a:r>
              <a:rPr lang="zh-CN" altLang="en-US" dirty="0" smtClean="0">
                <a:solidFill>
                  <a:srgbClr val="0033CC"/>
                </a:solidFill>
              </a:rPr>
              <a:t>，</a:t>
            </a:r>
            <a:r>
              <a:rPr lang="en-US" altLang="zh-CN" dirty="0" smtClean="0">
                <a:solidFill>
                  <a:srgbClr val="0033CC"/>
                </a:solidFill>
              </a:rPr>
              <a:t>PU</a:t>
            </a:r>
            <a:r>
              <a:rPr lang="zh-CN" altLang="en-US" dirty="0" smtClean="0">
                <a:solidFill>
                  <a:srgbClr val="0033CC"/>
                </a:solidFill>
              </a:rPr>
              <a:t>）</a:t>
            </a:r>
            <a:r>
              <a:rPr lang="zh-CN" altLang="en-US" dirty="0" smtClean="0"/>
              <a:t>：拥有频谱使用权</a:t>
            </a:r>
            <a:endParaRPr lang="en-US" altLang="zh-CN" dirty="0" smtClean="0"/>
          </a:p>
          <a:p>
            <a:pPr lvl="1">
              <a:defRPr/>
            </a:pPr>
            <a:r>
              <a:rPr lang="zh-CN" altLang="en-US" dirty="0" smtClean="0">
                <a:solidFill>
                  <a:srgbClr val="0033CC"/>
                </a:solidFill>
              </a:rPr>
              <a:t>次级用户（</a:t>
            </a:r>
            <a:r>
              <a:rPr lang="en-US" altLang="zh-CN" dirty="0" smtClean="0">
                <a:solidFill>
                  <a:srgbClr val="0033CC"/>
                </a:solidFill>
              </a:rPr>
              <a:t>Secondary user</a:t>
            </a:r>
            <a:r>
              <a:rPr lang="zh-CN" altLang="en-US" dirty="0" smtClean="0">
                <a:solidFill>
                  <a:srgbClr val="0033CC"/>
                </a:solidFill>
              </a:rPr>
              <a:t>，</a:t>
            </a:r>
            <a:r>
              <a:rPr lang="en-US" altLang="zh-CN" dirty="0" smtClean="0">
                <a:solidFill>
                  <a:srgbClr val="0033CC"/>
                </a:solidFill>
              </a:rPr>
              <a:t>SU</a:t>
            </a:r>
            <a:r>
              <a:rPr lang="zh-CN" altLang="en-US" dirty="0" smtClean="0">
                <a:solidFill>
                  <a:srgbClr val="0033CC"/>
                </a:solidFill>
              </a:rPr>
              <a:t>）</a:t>
            </a:r>
            <a:r>
              <a:rPr lang="en-US" altLang="zh-CN" dirty="0" smtClean="0">
                <a:solidFill>
                  <a:srgbClr val="0033CC"/>
                </a:solidFill>
              </a:rPr>
              <a:t>/</a:t>
            </a:r>
            <a:r>
              <a:rPr lang="zh-CN" altLang="en-US" dirty="0" smtClean="0">
                <a:solidFill>
                  <a:srgbClr val="0033CC"/>
                </a:solidFill>
              </a:rPr>
              <a:t>认知用户（</a:t>
            </a:r>
            <a:r>
              <a:rPr lang="en-US" altLang="zh-CN" dirty="0" smtClean="0">
                <a:solidFill>
                  <a:srgbClr val="0033CC"/>
                </a:solidFill>
              </a:rPr>
              <a:t>CRU</a:t>
            </a:r>
            <a:r>
              <a:rPr lang="zh-CN" altLang="en-US" dirty="0" smtClean="0">
                <a:solidFill>
                  <a:srgbClr val="0033CC"/>
                </a:solidFill>
              </a:rPr>
              <a:t>）</a:t>
            </a:r>
            <a:r>
              <a:rPr lang="zh-CN" altLang="en-US" dirty="0" smtClean="0"/>
              <a:t>：具有认知能力</a:t>
            </a:r>
            <a:endParaRPr lang="zh-CN" altLang="en-US" dirty="0"/>
          </a:p>
        </p:txBody>
      </p:sp>
      <p:pic>
        <p:nvPicPr>
          <p:cNvPr id="17414" name="内容占位符 7"/>
          <p:cNvPicPr>
            <a:picLocks noChangeAspect="1"/>
          </p:cNvPicPr>
          <p:nvPr/>
        </p:nvPicPr>
        <p:blipFill>
          <a:blip r:embed="rId3">
            <a:extLst>
              <a:ext uri="{28A0092B-C50C-407E-A947-70E740481C1C}">
                <a14:useLocalDpi xmlns:a14="http://schemas.microsoft.com/office/drawing/2010/main" val="0"/>
              </a:ext>
            </a:extLst>
          </a:blip>
          <a:srcRect r="41908"/>
          <a:stretch>
            <a:fillRect/>
          </a:stretch>
        </p:blipFill>
        <p:spPr bwMode="auto">
          <a:xfrm>
            <a:off x="7902575" y="836613"/>
            <a:ext cx="1116013"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内容占位符 8"/>
          <p:cNvSpPr txBox="1">
            <a:spLocks/>
          </p:cNvSpPr>
          <p:nvPr/>
        </p:nvSpPr>
        <p:spPr bwMode="auto">
          <a:xfrm>
            <a:off x="517525" y="2636838"/>
            <a:ext cx="8158163"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2400">
                <a:solidFill>
                  <a:schemeClr val="tx1"/>
                </a:solidFill>
                <a:latin typeface="+mj-ea"/>
                <a:ea typeface="+mj-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000">
                <a:solidFill>
                  <a:schemeClr val="tx1"/>
                </a:solidFill>
                <a:latin typeface="+mj-ea"/>
                <a:ea typeface="+mj-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1800">
                <a:solidFill>
                  <a:schemeClr val="tx1"/>
                </a:solidFill>
                <a:latin typeface="+mj-ea"/>
                <a:ea typeface="+mj-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1600">
                <a:solidFill>
                  <a:schemeClr val="tx1"/>
                </a:solidFill>
                <a:latin typeface="+mj-ea"/>
                <a:ea typeface="+mj-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1600">
                <a:solidFill>
                  <a:schemeClr val="tx1"/>
                </a:solidFill>
                <a:latin typeface="+mj-ea"/>
                <a:ea typeface="+mj-ea"/>
              </a:defRPr>
            </a:lvl5pPr>
            <a:lvl6pPr marL="2514600" indent="-228600" algn="l" rtl="0" fontAlgn="base">
              <a:spcBef>
                <a:spcPct val="20000"/>
              </a:spcBef>
              <a:spcAft>
                <a:spcPct val="0"/>
              </a:spcAft>
              <a:buClr>
                <a:schemeClr val="accent1"/>
              </a:buClr>
              <a:buSzPct val="50000"/>
              <a:buFont typeface="Wingdings" pitchFamily="2" charset="2"/>
              <a:buChar char="n"/>
              <a:defRPr sz="14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14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14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1400">
                <a:solidFill>
                  <a:schemeClr val="tx1"/>
                </a:solidFill>
                <a:latin typeface="+mn-lt"/>
                <a:ea typeface="+mn-ea"/>
              </a:defRPr>
            </a:lvl9pPr>
          </a:lstStyle>
          <a:p>
            <a:pPr>
              <a:defRPr/>
            </a:pPr>
            <a:r>
              <a:rPr lang="en-US" altLang="zh-CN" kern="0" dirty="0" smtClean="0">
                <a:latin typeface="+mn-lt"/>
              </a:rPr>
              <a:t>CRN</a:t>
            </a:r>
            <a:r>
              <a:rPr lang="zh-CN" altLang="en-US" kern="0" dirty="0" smtClean="0">
                <a:latin typeface="+mn-lt"/>
              </a:rPr>
              <a:t>包括两类网络</a:t>
            </a:r>
            <a:endParaRPr lang="en-US" altLang="zh-CN" kern="0" dirty="0" smtClean="0">
              <a:latin typeface="+mn-lt"/>
            </a:endParaRPr>
          </a:p>
          <a:p>
            <a:pPr lvl="1">
              <a:defRPr/>
            </a:pPr>
            <a:r>
              <a:rPr lang="zh-CN" altLang="en-US" kern="0" dirty="0" smtClean="0">
                <a:solidFill>
                  <a:srgbClr val="0033CC"/>
                </a:solidFill>
                <a:latin typeface="+mn-lt"/>
              </a:rPr>
              <a:t>主网络（</a:t>
            </a:r>
            <a:r>
              <a:rPr lang="en-US" altLang="zh-CN" kern="0" dirty="0" smtClean="0">
                <a:solidFill>
                  <a:srgbClr val="0033CC"/>
                </a:solidFill>
                <a:latin typeface="+mn-lt"/>
              </a:rPr>
              <a:t>Primary network</a:t>
            </a:r>
            <a:r>
              <a:rPr lang="zh-CN" altLang="en-US" kern="0" dirty="0" smtClean="0">
                <a:solidFill>
                  <a:srgbClr val="0033CC"/>
                </a:solidFill>
                <a:latin typeface="+mn-lt"/>
              </a:rPr>
              <a:t>，</a:t>
            </a:r>
            <a:r>
              <a:rPr lang="en-US" altLang="zh-CN" kern="0" dirty="0" smtClean="0">
                <a:solidFill>
                  <a:srgbClr val="0033CC"/>
                </a:solidFill>
                <a:latin typeface="+mn-lt"/>
              </a:rPr>
              <a:t>PN</a:t>
            </a:r>
            <a:r>
              <a:rPr lang="zh-CN" altLang="en-US" kern="0" dirty="0" smtClean="0">
                <a:solidFill>
                  <a:srgbClr val="0033CC"/>
                </a:solidFill>
                <a:latin typeface="+mn-lt"/>
              </a:rPr>
              <a:t>）</a:t>
            </a:r>
            <a:r>
              <a:rPr lang="zh-CN" altLang="en-US" kern="0" dirty="0" smtClean="0">
                <a:latin typeface="+mn-lt"/>
              </a:rPr>
              <a:t>：由主用户和主基站构成</a:t>
            </a:r>
            <a:r>
              <a:rPr lang="zh-CN" altLang="en-US" kern="0" dirty="0">
                <a:latin typeface="+mn-lt"/>
              </a:rPr>
              <a:t>，</a:t>
            </a:r>
            <a:r>
              <a:rPr lang="en-US" altLang="en-US" kern="0" dirty="0" smtClean="0">
                <a:latin typeface="+mn-lt"/>
              </a:rPr>
              <a:t>一般指现有</a:t>
            </a:r>
            <a:r>
              <a:rPr lang="zh-CN" altLang="en-US" kern="0" dirty="0" smtClean="0">
                <a:latin typeface="+mn-lt"/>
              </a:rPr>
              <a:t>的</a:t>
            </a:r>
            <a:r>
              <a:rPr lang="en-US" altLang="en-US" kern="0" dirty="0" err="1" smtClean="0">
                <a:latin typeface="+mn-lt"/>
              </a:rPr>
              <a:t>网络，如：GSM、</a:t>
            </a:r>
            <a:r>
              <a:rPr lang="en-US" altLang="zh-CN" kern="0" dirty="0" err="1" smtClean="0">
                <a:latin typeface="+mn-lt"/>
              </a:rPr>
              <a:t>UMTS</a:t>
            </a:r>
            <a:r>
              <a:rPr lang="zh-CN" altLang="en-US" kern="0" dirty="0" smtClean="0">
                <a:latin typeface="+mn-lt"/>
              </a:rPr>
              <a:t>、</a:t>
            </a:r>
            <a:r>
              <a:rPr lang="en-US" altLang="zh-CN" kern="0" dirty="0" smtClean="0">
                <a:latin typeface="+mn-lt"/>
              </a:rPr>
              <a:t>TV</a:t>
            </a:r>
            <a:r>
              <a:rPr lang="zh-CN" altLang="en-US" kern="0" dirty="0" smtClean="0">
                <a:latin typeface="+mn-lt"/>
              </a:rPr>
              <a:t>广播等。</a:t>
            </a:r>
            <a:endParaRPr lang="en-US" altLang="zh-CN" kern="0" dirty="0" smtClean="0">
              <a:latin typeface="+mn-lt"/>
            </a:endParaRPr>
          </a:p>
          <a:p>
            <a:pPr lvl="1">
              <a:defRPr/>
            </a:pPr>
            <a:r>
              <a:rPr lang="zh-CN" altLang="en-US" kern="0" dirty="0" smtClean="0">
                <a:solidFill>
                  <a:srgbClr val="0033CC"/>
                </a:solidFill>
                <a:latin typeface="+mn-lt"/>
              </a:rPr>
              <a:t>次网络（</a:t>
            </a:r>
            <a:r>
              <a:rPr lang="en-US" altLang="zh-CN" kern="0" dirty="0" smtClean="0">
                <a:solidFill>
                  <a:srgbClr val="0033CC"/>
                </a:solidFill>
                <a:latin typeface="+mn-lt"/>
              </a:rPr>
              <a:t>Secondary network</a:t>
            </a:r>
            <a:r>
              <a:rPr lang="zh-CN" altLang="en-US" kern="0" dirty="0" smtClean="0">
                <a:solidFill>
                  <a:srgbClr val="0033CC"/>
                </a:solidFill>
                <a:latin typeface="+mn-lt"/>
              </a:rPr>
              <a:t>，</a:t>
            </a:r>
            <a:r>
              <a:rPr lang="en-US" altLang="zh-CN" kern="0" dirty="0" smtClean="0">
                <a:solidFill>
                  <a:srgbClr val="0033CC"/>
                </a:solidFill>
                <a:latin typeface="+mn-lt"/>
              </a:rPr>
              <a:t>SN</a:t>
            </a:r>
            <a:r>
              <a:rPr lang="zh-CN" altLang="en-US" kern="0" dirty="0" smtClean="0">
                <a:solidFill>
                  <a:srgbClr val="0033CC"/>
                </a:solidFill>
                <a:latin typeface="+mn-lt"/>
              </a:rPr>
              <a:t>）</a:t>
            </a:r>
            <a:r>
              <a:rPr lang="zh-CN" altLang="en-US" kern="0" dirty="0" smtClean="0">
                <a:latin typeface="+mn-lt"/>
              </a:rPr>
              <a:t>：</a:t>
            </a:r>
            <a:endParaRPr lang="en-US" altLang="zh-CN" kern="0" dirty="0" smtClean="0">
              <a:latin typeface="+mn-lt"/>
            </a:endParaRPr>
          </a:p>
          <a:p>
            <a:pPr lvl="2">
              <a:defRPr/>
            </a:pPr>
            <a:r>
              <a:rPr lang="zh-CN" altLang="en-US" kern="0" dirty="0" smtClean="0">
                <a:latin typeface="+mn-lt"/>
              </a:rPr>
              <a:t>由次级用户和次级基站构成，也可以不包括次级基站。次级用户和次级基站均具有认知能力。</a:t>
            </a:r>
            <a:endParaRPr lang="en-US" altLang="zh-CN" kern="0" dirty="0" smtClean="0">
              <a:latin typeface="+mn-lt"/>
            </a:endParaRPr>
          </a:p>
          <a:p>
            <a:pPr lvl="2">
              <a:defRPr/>
            </a:pPr>
            <a:r>
              <a:rPr lang="zh-CN" altLang="en-US" kern="0" dirty="0" smtClean="0">
                <a:latin typeface="+mn-lt"/>
              </a:rPr>
              <a:t>如果几个次级网络共享公共的频段，由称为频谱经纪人（</a:t>
            </a:r>
            <a:r>
              <a:rPr lang="en-US" altLang="zh-CN" kern="0" dirty="0" smtClean="0">
                <a:latin typeface="+mn-lt"/>
              </a:rPr>
              <a:t>spectrum broker</a:t>
            </a:r>
            <a:r>
              <a:rPr lang="zh-CN" altLang="en-US" kern="0" dirty="0" smtClean="0">
                <a:latin typeface="+mn-lt"/>
              </a:rPr>
              <a:t>）的中心网络实体对频谱共享进行协调。</a:t>
            </a:r>
            <a:endParaRPr lang="zh-CN" altLang="en-US" kern="0" dirty="0">
              <a:latin typeface="+mn-lt"/>
            </a:endParaRP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err="1" smtClean="0"/>
              <a:t>DySNet</a:t>
            </a:r>
            <a:r>
              <a:rPr lang="zh-CN" altLang="en-US" dirty="0" smtClean="0"/>
              <a:t>：实验情况</a:t>
            </a:r>
            <a:endParaRPr lang="zh-CN" altLang="en-US" dirty="0"/>
          </a:p>
        </p:txBody>
      </p:sp>
      <p:sp>
        <p:nvSpPr>
          <p:cNvPr id="149507"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284E06CF-6076-4AE4-8DDB-8BB40C610DB6}"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120</a:t>
            </a:fld>
            <a:endParaRPr lang="en-US" altLang="zh-CN" sz="1600" smtClean="0">
              <a:solidFill>
                <a:srgbClr val="3333CC"/>
              </a:solidFill>
              <a:latin typeface="Times New Roman" panose="02020603050405020304" pitchFamily="18" charset="0"/>
              <a:ea typeface="宋体" panose="02010600030101010101" pitchFamily="2" charset="-122"/>
            </a:endParaRPr>
          </a:p>
        </p:txBody>
      </p:sp>
      <p:pic>
        <p:nvPicPr>
          <p:cNvPr id="149508" name="图片 6" descr="截图00.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1590675"/>
            <a:ext cx="6034087" cy="377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09" name="Picture 2" descr="标注"/>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2950" y="1763713"/>
            <a:ext cx="1871663"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10" name="Picture 3" descr="标注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92275"/>
            <a:ext cx="1908175" cy="75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8"/>
          <p:cNvSpPr txBox="1">
            <a:spLocks noChangeArrowheads="1"/>
          </p:cNvSpPr>
          <p:nvPr/>
        </p:nvSpPr>
        <p:spPr bwMode="auto">
          <a:xfrm>
            <a:off x="7343775" y="1816100"/>
            <a:ext cx="15128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Tahoma" pitchFamily="34" charset="0"/>
                <a:ea typeface="宋体" charset="-122"/>
              </a:defRPr>
            </a:lvl1pPr>
            <a:lvl2pPr marL="742950" indent="-285750" eaLnBrk="0" hangingPunct="0">
              <a:defRPr sz="3000">
                <a:solidFill>
                  <a:schemeClr val="tx1"/>
                </a:solidFill>
                <a:latin typeface="Tahoma" pitchFamily="34" charset="0"/>
                <a:ea typeface="宋体" charset="-122"/>
              </a:defRPr>
            </a:lvl2pPr>
            <a:lvl3pPr marL="1143000" indent="-228600" eaLnBrk="0" hangingPunct="0">
              <a:defRPr sz="3000">
                <a:solidFill>
                  <a:schemeClr val="tx1"/>
                </a:solidFill>
                <a:latin typeface="Tahoma" pitchFamily="34" charset="0"/>
                <a:ea typeface="宋体" charset="-122"/>
              </a:defRPr>
            </a:lvl3pPr>
            <a:lvl4pPr marL="1600200" indent="-228600" eaLnBrk="0" hangingPunct="0">
              <a:defRPr sz="3000">
                <a:solidFill>
                  <a:schemeClr val="tx1"/>
                </a:solidFill>
                <a:latin typeface="Tahoma" pitchFamily="34" charset="0"/>
                <a:ea typeface="宋体" charset="-122"/>
              </a:defRPr>
            </a:lvl4pPr>
            <a:lvl5pPr marL="2057400" indent="-228600" eaLnBrk="0" hangingPunct="0">
              <a:defRPr sz="3000">
                <a:solidFill>
                  <a:schemeClr val="tx1"/>
                </a:solidFill>
                <a:latin typeface="Tahoma" pitchFamily="34" charset="0"/>
                <a:ea typeface="宋体" charset="-122"/>
              </a:defRPr>
            </a:lvl5pPr>
            <a:lvl6pPr marL="2514600" indent="-228600" eaLnBrk="0" fontAlgn="base" hangingPunct="0">
              <a:spcBef>
                <a:spcPct val="0"/>
              </a:spcBef>
              <a:spcAft>
                <a:spcPct val="0"/>
              </a:spcAft>
              <a:defRPr sz="3000">
                <a:solidFill>
                  <a:schemeClr val="tx1"/>
                </a:solidFill>
                <a:latin typeface="Tahoma" pitchFamily="34" charset="0"/>
                <a:ea typeface="宋体" charset="-122"/>
              </a:defRPr>
            </a:lvl6pPr>
            <a:lvl7pPr marL="2971800" indent="-228600" eaLnBrk="0" fontAlgn="base" hangingPunct="0">
              <a:spcBef>
                <a:spcPct val="0"/>
              </a:spcBef>
              <a:spcAft>
                <a:spcPct val="0"/>
              </a:spcAft>
              <a:defRPr sz="3000">
                <a:solidFill>
                  <a:schemeClr val="tx1"/>
                </a:solidFill>
                <a:latin typeface="Tahoma" pitchFamily="34" charset="0"/>
                <a:ea typeface="宋体" charset="-122"/>
              </a:defRPr>
            </a:lvl7pPr>
            <a:lvl8pPr marL="3429000" indent="-228600" eaLnBrk="0" fontAlgn="base" hangingPunct="0">
              <a:spcBef>
                <a:spcPct val="0"/>
              </a:spcBef>
              <a:spcAft>
                <a:spcPct val="0"/>
              </a:spcAft>
              <a:defRPr sz="3000">
                <a:solidFill>
                  <a:schemeClr val="tx1"/>
                </a:solidFill>
                <a:latin typeface="Tahoma" pitchFamily="34" charset="0"/>
                <a:ea typeface="宋体" charset="-122"/>
              </a:defRPr>
            </a:lvl8pPr>
            <a:lvl9pPr marL="3886200" indent="-228600" eaLnBrk="0" fontAlgn="base" hangingPunct="0">
              <a:spcBef>
                <a:spcPct val="0"/>
              </a:spcBef>
              <a:spcAft>
                <a:spcPct val="0"/>
              </a:spcAft>
              <a:defRPr sz="3000">
                <a:solidFill>
                  <a:schemeClr val="tx1"/>
                </a:solidFill>
                <a:latin typeface="Tahoma" pitchFamily="34" charset="0"/>
                <a:ea typeface="宋体" charset="-122"/>
              </a:defRPr>
            </a:lvl9pPr>
          </a:lstStyle>
          <a:p>
            <a:pPr eaLnBrk="1" hangingPunct="1">
              <a:spcBef>
                <a:spcPct val="20000"/>
              </a:spcBef>
              <a:buClr>
                <a:schemeClr val="folHlink"/>
              </a:buClr>
              <a:buSzPct val="60000"/>
              <a:buFont typeface="Wingdings" pitchFamily="2" charset="2"/>
              <a:buNone/>
              <a:defRPr/>
            </a:pPr>
            <a:r>
              <a:rPr lang="en-US" altLang="zh-CN" sz="1400">
                <a:latin typeface="+mj-ea"/>
                <a:ea typeface="+mj-ea"/>
              </a:rPr>
              <a:t>DySNet</a:t>
            </a:r>
            <a:r>
              <a:rPr lang="zh-CN" altLang="en-US" sz="1400">
                <a:latin typeface="+mj-ea"/>
                <a:ea typeface="+mj-ea"/>
              </a:rPr>
              <a:t>空闲信道的利用状况</a:t>
            </a:r>
          </a:p>
        </p:txBody>
      </p:sp>
      <p:sp>
        <p:nvSpPr>
          <p:cNvPr id="11" name="TextBox 8"/>
          <p:cNvSpPr txBox="1">
            <a:spLocks noChangeArrowheads="1"/>
          </p:cNvSpPr>
          <p:nvPr/>
        </p:nvSpPr>
        <p:spPr bwMode="auto">
          <a:xfrm>
            <a:off x="107950" y="1744663"/>
            <a:ext cx="15113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Tahoma" pitchFamily="34" charset="0"/>
                <a:ea typeface="宋体" charset="-122"/>
              </a:defRPr>
            </a:lvl1pPr>
            <a:lvl2pPr marL="742950" indent="-285750" eaLnBrk="0" hangingPunct="0">
              <a:defRPr sz="3000">
                <a:solidFill>
                  <a:schemeClr val="tx1"/>
                </a:solidFill>
                <a:latin typeface="Tahoma" pitchFamily="34" charset="0"/>
                <a:ea typeface="宋体" charset="-122"/>
              </a:defRPr>
            </a:lvl2pPr>
            <a:lvl3pPr marL="1143000" indent="-228600" eaLnBrk="0" hangingPunct="0">
              <a:defRPr sz="3000">
                <a:solidFill>
                  <a:schemeClr val="tx1"/>
                </a:solidFill>
                <a:latin typeface="Tahoma" pitchFamily="34" charset="0"/>
                <a:ea typeface="宋体" charset="-122"/>
              </a:defRPr>
            </a:lvl3pPr>
            <a:lvl4pPr marL="1600200" indent="-228600" eaLnBrk="0" hangingPunct="0">
              <a:defRPr sz="3000">
                <a:solidFill>
                  <a:schemeClr val="tx1"/>
                </a:solidFill>
                <a:latin typeface="Tahoma" pitchFamily="34" charset="0"/>
                <a:ea typeface="宋体" charset="-122"/>
              </a:defRPr>
            </a:lvl4pPr>
            <a:lvl5pPr marL="2057400" indent="-228600" eaLnBrk="0" hangingPunct="0">
              <a:defRPr sz="3000">
                <a:solidFill>
                  <a:schemeClr val="tx1"/>
                </a:solidFill>
                <a:latin typeface="Tahoma" pitchFamily="34" charset="0"/>
                <a:ea typeface="宋体" charset="-122"/>
              </a:defRPr>
            </a:lvl5pPr>
            <a:lvl6pPr marL="2514600" indent="-228600" eaLnBrk="0" fontAlgn="base" hangingPunct="0">
              <a:spcBef>
                <a:spcPct val="0"/>
              </a:spcBef>
              <a:spcAft>
                <a:spcPct val="0"/>
              </a:spcAft>
              <a:defRPr sz="3000">
                <a:solidFill>
                  <a:schemeClr val="tx1"/>
                </a:solidFill>
                <a:latin typeface="Tahoma" pitchFamily="34" charset="0"/>
                <a:ea typeface="宋体" charset="-122"/>
              </a:defRPr>
            </a:lvl6pPr>
            <a:lvl7pPr marL="2971800" indent="-228600" eaLnBrk="0" fontAlgn="base" hangingPunct="0">
              <a:spcBef>
                <a:spcPct val="0"/>
              </a:spcBef>
              <a:spcAft>
                <a:spcPct val="0"/>
              </a:spcAft>
              <a:defRPr sz="3000">
                <a:solidFill>
                  <a:schemeClr val="tx1"/>
                </a:solidFill>
                <a:latin typeface="Tahoma" pitchFamily="34" charset="0"/>
                <a:ea typeface="宋体" charset="-122"/>
              </a:defRPr>
            </a:lvl7pPr>
            <a:lvl8pPr marL="3429000" indent="-228600" eaLnBrk="0" fontAlgn="base" hangingPunct="0">
              <a:spcBef>
                <a:spcPct val="0"/>
              </a:spcBef>
              <a:spcAft>
                <a:spcPct val="0"/>
              </a:spcAft>
              <a:defRPr sz="3000">
                <a:solidFill>
                  <a:schemeClr val="tx1"/>
                </a:solidFill>
                <a:latin typeface="Tahoma" pitchFamily="34" charset="0"/>
                <a:ea typeface="宋体" charset="-122"/>
              </a:defRPr>
            </a:lvl8pPr>
            <a:lvl9pPr marL="3886200" indent="-228600" eaLnBrk="0" fontAlgn="base" hangingPunct="0">
              <a:spcBef>
                <a:spcPct val="0"/>
              </a:spcBef>
              <a:spcAft>
                <a:spcPct val="0"/>
              </a:spcAft>
              <a:defRPr sz="3000">
                <a:solidFill>
                  <a:schemeClr val="tx1"/>
                </a:solidFill>
                <a:latin typeface="Tahoma" pitchFamily="34" charset="0"/>
                <a:ea typeface="宋体" charset="-122"/>
              </a:defRPr>
            </a:lvl9pPr>
          </a:lstStyle>
          <a:p>
            <a:pPr eaLnBrk="1" hangingPunct="1">
              <a:spcBef>
                <a:spcPct val="20000"/>
              </a:spcBef>
              <a:buClr>
                <a:schemeClr val="folHlink"/>
              </a:buClr>
              <a:buSzPct val="60000"/>
              <a:buFont typeface="Wingdings" pitchFamily="2" charset="2"/>
              <a:buNone/>
              <a:defRPr/>
            </a:pPr>
            <a:r>
              <a:rPr lang="en-US" altLang="zh-CN" sz="1400">
                <a:latin typeface="+mj-ea"/>
                <a:ea typeface="+mj-ea"/>
              </a:rPr>
              <a:t>UE</a:t>
            </a:r>
            <a:r>
              <a:rPr lang="zh-CN" altLang="en-US" sz="1400">
                <a:latin typeface="+mj-ea"/>
                <a:ea typeface="+mj-ea"/>
              </a:rPr>
              <a:t>在各个</a:t>
            </a:r>
            <a:r>
              <a:rPr lang="en-US" altLang="zh-CN" sz="1400">
                <a:latin typeface="+mj-ea"/>
                <a:ea typeface="+mj-ea"/>
              </a:rPr>
              <a:t>AP</a:t>
            </a:r>
            <a:r>
              <a:rPr lang="zh-CN" altLang="en-US" sz="1400">
                <a:latin typeface="+mj-ea"/>
                <a:ea typeface="+mj-ea"/>
              </a:rPr>
              <a:t>下的接入情况</a:t>
            </a:r>
          </a:p>
        </p:txBody>
      </p:sp>
      <p:pic>
        <p:nvPicPr>
          <p:cNvPr id="149513" name="Picture 2" descr="标注"/>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356100"/>
            <a:ext cx="1871663"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9514" name="Picture 3" descr="标注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5825" y="4387850"/>
            <a:ext cx="1908175" cy="76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8"/>
          <p:cNvSpPr txBox="1">
            <a:spLocks noChangeArrowheads="1"/>
          </p:cNvSpPr>
          <p:nvPr/>
        </p:nvSpPr>
        <p:spPr bwMode="auto">
          <a:xfrm>
            <a:off x="107950" y="4552950"/>
            <a:ext cx="15113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Tahoma" pitchFamily="34" charset="0"/>
                <a:ea typeface="宋体" charset="-122"/>
              </a:defRPr>
            </a:lvl1pPr>
            <a:lvl2pPr marL="742950" indent="-285750" eaLnBrk="0" hangingPunct="0">
              <a:defRPr sz="3000">
                <a:solidFill>
                  <a:schemeClr val="tx1"/>
                </a:solidFill>
                <a:latin typeface="Tahoma" pitchFamily="34" charset="0"/>
                <a:ea typeface="宋体" charset="-122"/>
              </a:defRPr>
            </a:lvl2pPr>
            <a:lvl3pPr marL="1143000" indent="-228600" eaLnBrk="0" hangingPunct="0">
              <a:defRPr sz="3000">
                <a:solidFill>
                  <a:schemeClr val="tx1"/>
                </a:solidFill>
                <a:latin typeface="Tahoma" pitchFamily="34" charset="0"/>
                <a:ea typeface="宋体" charset="-122"/>
              </a:defRPr>
            </a:lvl3pPr>
            <a:lvl4pPr marL="1600200" indent="-228600" eaLnBrk="0" hangingPunct="0">
              <a:defRPr sz="3000">
                <a:solidFill>
                  <a:schemeClr val="tx1"/>
                </a:solidFill>
                <a:latin typeface="Tahoma" pitchFamily="34" charset="0"/>
                <a:ea typeface="宋体" charset="-122"/>
              </a:defRPr>
            </a:lvl4pPr>
            <a:lvl5pPr marL="2057400" indent="-228600" eaLnBrk="0" hangingPunct="0">
              <a:defRPr sz="3000">
                <a:solidFill>
                  <a:schemeClr val="tx1"/>
                </a:solidFill>
                <a:latin typeface="Tahoma" pitchFamily="34" charset="0"/>
                <a:ea typeface="宋体" charset="-122"/>
              </a:defRPr>
            </a:lvl5pPr>
            <a:lvl6pPr marL="2514600" indent="-228600" eaLnBrk="0" fontAlgn="base" hangingPunct="0">
              <a:spcBef>
                <a:spcPct val="0"/>
              </a:spcBef>
              <a:spcAft>
                <a:spcPct val="0"/>
              </a:spcAft>
              <a:defRPr sz="3000">
                <a:solidFill>
                  <a:schemeClr val="tx1"/>
                </a:solidFill>
                <a:latin typeface="Tahoma" pitchFamily="34" charset="0"/>
                <a:ea typeface="宋体" charset="-122"/>
              </a:defRPr>
            </a:lvl6pPr>
            <a:lvl7pPr marL="2971800" indent="-228600" eaLnBrk="0" fontAlgn="base" hangingPunct="0">
              <a:spcBef>
                <a:spcPct val="0"/>
              </a:spcBef>
              <a:spcAft>
                <a:spcPct val="0"/>
              </a:spcAft>
              <a:defRPr sz="3000">
                <a:solidFill>
                  <a:schemeClr val="tx1"/>
                </a:solidFill>
                <a:latin typeface="Tahoma" pitchFamily="34" charset="0"/>
                <a:ea typeface="宋体" charset="-122"/>
              </a:defRPr>
            </a:lvl7pPr>
            <a:lvl8pPr marL="3429000" indent="-228600" eaLnBrk="0" fontAlgn="base" hangingPunct="0">
              <a:spcBef>
                <a:spcPct val="0"/>
              </a:spcBef>
              <a:spcAft>
                <a:spcPct val="0"/>
              </a:spcAft>
              <a:defRPr sz="3000">
                <a:solidFill>
                  <a:schemeClr val="tx1"/>
                </a:solidFill>
                <a:latin typeface="Tahoma" pitchFamily="34" charset="0"/>
                <a:ea typeface="宋体" charset="-122"/>
              </a:defRPr>
            </a:lvl8pPr>
            <a:lvl9pPr marL="3886200" indent="-228600" eaLnBrk="0" fontAlgn="base" hangingPunct="0">
              <a:spcBef>
                <a:spcPct val="0"/>
              </a:spcBef>
              <a:spcAft>
                <a:spcPct val="0"/>
              </a:spcAft>
              <a:defRPr sz="3000">
                <a:solidFill>
                  <a:schemeClr val="tx1"/>
                </a:solidFill>
                <a:latin typeface="Tahoma" pitchFamily="34" charset="0"/>
                <a:ea typeface="宋体" charset="-122"/>
              </a:defRPr>
            </a:lvl9pPr>
          </a:lstStyle>
          <a:p>
            <a:pPr eaLnBrk="1" hangingPunct="1">
              <a:spcBef>
                <a:spcPct val="20000"/>
              </a:spcBef>
              <a:buClr>
                <a:schemeClr val="folHlink"/>
              </a:buClr>
              <a:buSzPct val="60000"/>
              <a:buFont typeface="Wingdings" pitchFamily="2" charset="2"/>
              <a:buNone/>
              <a:defRPr/>
            </a:pPr>
            <a:r>
              <a:rPr lang="zh-CN" altLang="en-US" sz="1400">
                <a:latin typeface="+mj-ea"/>
                <a:ea typeface="+mj-ea"/>
              </a:rPr>
              <a:t>单节点的感知结果及各个</a:t>
            </a:r>
            <a:r>
              <a:rPr lang="en-US" altLang="zh-CN" sz="1400">
                <a:latin typeface="+mj-ea"/>
                <a:ea typeface="+mj-ea"/>
              </a:rPr>
              <a:t>AP</a:t>
            </a:r>
            <a:r>
              <a:rPr lang="zh-CN" altLang="en-US" sz="1400">
                <a:latin typeface="+mj-ea"/>
                <a:ea typeface="+mj-ea"/>
              </a:rPr>
              <a:t>侧的感知融合结果</a:t>
            </a:r>
          </a:p>
        </p:txBody>
      </p:sp>
      <p:sp>
        <p:nvSpPr>
          <p:cNvPr id="15" name="TextBox 8"/>
          <p:cNvSpPr txBox="1">
            <a:spLocks noChangeArrowheads="1"/>
          </p:cNvSpPr>
          <p:nvPr/>
        </p:nvSpPr>
        <p:spPr bwMode="auto">
          <a:xfrm>
            <a:off x="7451725" y="4584700"/>
            <a:ext cx="15128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000">
                <a:solidFill>
                  <a:schemeClr val="tx1"/>
                </a:solidFill>
                <a:latin typeface="Tahoma" pitchFamily="34" charset="0"/>
                <a:ea typeface="宋体" charset="-122"/>
              </a:defRPr>
            </a:lvl1pPr>
            <a:lvl2pPr marL="742950" indent="-285750" eaLnBrk="0" hangingPunct="0">
              <a:defRPr sz="3000">
                <a:solidFill>
                  <a:schemeClr val="tx1"/>
                </a:solidFill>
                <a:latin typeface="Tahoma" pitchFamily="34" charset="0"/>
                <a:ea typeface="宋体" charset="-122"/>
              </a:defRPr>
            </a:lvl2pPr>
            <a:lvl3pPr marL="1143000" indent="-228600" eaLnBrk="0" hangingPunct="0">
              <a:defRPr sz="3000">
                <a:solidFill>
                  <a:schemeClr val="tx1"/>
                </a:solidFill>
                <a:latin typeface="Tahoma" pitchFamily="34" charset="0"/>
                <a:ea typeface="宋体" charset="-122"/>
              </a:defRPr>
            </a:lvl3pPr>
            <a:lvl4pPr marL="1600200" indent="-228600" eaLnBrk="0" hangingPunct="0">
              <a:defRPr sz="3000">
                <a:solidFill>
                  <a:schemeClr val="tx1"/>
                </a:solidFill>
                <a:latin typeface="Tahoma" pitchFamily="34" charset="0"/>
                <a:ea typeface="宋体" charset="-122"/>
              </a:defRPr>
            </a:lvl4pPr>
            <a:lvl5pPr marL="2057400" indent="-228600" eaLnBrk="0" hangingPunct="0">
              <a:defRPr sz="3000">
                <a:solidFill>
                  <a:schemeClr val="tx1"/>
                </a:solidFill>
                <a:latin typeface="Tahoma" pitchFamily="34" charset="0"/>
                <a:ea typeface="宋体" charset="-122"/>
              </a:defRPr>
            </a:lvl5pPr>
            <a:lvl6pPr marL="2514600" indent="-228600" eaLnBrk="0" fontAlgn="base" hangingPunct="0">
              <a:spcBef>
                <a:spcPct val="0"/>
              </a:spcBef>
              <a:spcAft>
                <a:spcPct val="0"/>
              </a:spcAft>
              <a:defRPr sz="3000">
                <a:solidFill>
                  <a:schemeClr val="tx1"/>
                </a:solidFill>
                <a:latin typeface="Tahoma" pitchFamily="34" charset="0"/>
                <a:ea typeface="宋体" charset="-122"/>
              </a:defRPr>
            </a:lvl6pPr>
            <a:lvl7pPr marL="2971800" indent="-228600" eaLnBrk="0" fontAlgn="base" hangingPunct="0">
              <a:spcBef>
                <a:spcPct val="0"/>
              </a:spcBef>
              <a:spcAft>
                <a:spcPct val="0"/>
              </a:spcAft>
              <a:defRPr sz="3000">
                <a:solidFill>
                  <a:schemeClr val="tx1"/>
                </a:solidFill>
                <a:latin typeface="Tahoma" pitchFamily="34" charset="0"/>
                <a:ea typeface="宋体" charset="-122"/>
              </a:defRPr>
            </a:lvl7pPr>
            <a:lvl8pPr marL="3429000" indent="-228600" eaLnBrk="0" fontAlgn="base" hangingPunct="0">
              <a:spcBef>
                <a:spcPct val="0"/>
              </a:spcBef>
              <a:spcAft>
                <a:spcPct val="0"/>
              </a:spcAft>
              <a:defRPr sz="3000">
                <a:solidFill>
                  <a:schemeClr val="tx1"/>
                </a:solidFill>
                <a:latin typeface="Tahoma" pitchFamily="34" charset="0"/>
                <a:ea typeface="宋体" charset="-122"/>
              </a:defRPr>
            </a:lvl8pPr>
            <a:lvl9pPr marL="3886200" indent="-228600" eaLnBrk="0" fontAlgn="base" hangingPunct="0">
              <a:spcBef>
                <a:spcPct val="0"/>
              </a:spcBef>
              <a:spcAft>
                <a:spcPct val="0"/>
              </a:spcAft>
              <a:defRPr sz="3000">
                <a:solidFill>
                  <a:schemeClr val="tx1"/>
                </a:solidFill>
                <a:latin typeface="Tahoma" pitchFamily="34" charset="0"/>
                <a:ea typeface="宋体" charset="-122"/>
              </a:defRPr>
            </a:lvl9pPr>
          </a:lstStyle>
          <a:p>
            <a:pPr eaLnBrk="1" hangingPunct="1">
              <a:spcBef>
                <a:spcPct val="20000"/>
              </a:spcBef>
              <a:buClr>
                <a:schemeClr val="folHlink"/>
              </a:buClr>
              <a:buSzPct val="60000"/>
              <a:buFont typeface="Wingdings" pitchFamily="2" charset="2"/>
              <a:buNone/>
              <a:defRPr/>
            </a:pPr>
            <a:r>
              <a:rPr lang="en-US" altLang="zh-CN" sz="1400">
                <a:latin typeface="+mj-ea"/>
                <a:ea typeface="+mj-ea"/>
              </a:rPr>
              <a:t>UE</a:t>
            </a:r>
            <a:r>
              <a:rPr lang="zh-CN" altLang="en-US" sz="1400">
                <a:latin typeface="+mj-ea"/>
                <a:ea typeface="+mj-ea"/>
              </a:rPr>
              <a:t>开启业务后</a:t>
            </a:r>
            <a:r>
              <a:rPr lang="en-US" altLang="zh-CN" sz="1400">
                <a:latin typeface="+mj-ea"/>
                <a:ea typeface="+mj-ea"/>
              </a:rPr>
              <a:t>AP</a:t>
            </a:r>
            <a:r>
              <a:rPr lang="zh-CN" altLang="en-US" sz="1400">
                <a:latin typeface="+mj-ea"/>
                <a:ea typeface="+mj-ea"/>
              </a:rPr>
              <a:t>侧的空口速率</a:t>
            </a: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Homework</a:t>
            </a:r>
            <a:endParaRPr lang="zh-CN" altLang="en-US" dirty="0"/>
          </a:p>
        </p:txBody>
      </p:sp>
      <p:sp>
        <p:nvSpPr>
          <p:cNvPr id="3" name="内容占位符 2"/>
          <p:cNvSpPr>
            <a:spLocks noGrp="1"/>
          </p:cNvSpPr>
          <p:nvPr>
            <p:ph idx="1"/>
          </p:nvPr>
        </p:nvSpPr>
        <p:spPr/>
        <p:txBody>
          <a:bodyPr/>
          <a:lstStyle/>
          <a:p>
            <a:r>
              <a:rPr lang="en-US" altLang="zh-CN" dirty="0"/>
              <a:t>1. What kind of radio system is cognitive radio</a:t>
            </a:r>
            <a:r>
              <a:rPr lang="en-US" altLang="zh-CN" dirty="0" smtClean="0"/>
              <a:t>?</a:t>
            </a:r>
          </a:p>
          <a:p>
            <a:r>
              <a:rPr lang="en-US" altLang="zh-CN" dirty="0" smtClean="0"/>
              <a:t>2</a:t>
            </a:r>
            <a:r>
              <a:rPr lang="en-US" altLang="zh-CN" dirty="0"/>
              <a:t>. What are the methods of acquiring available spectrum resources in cognitive </a:t>
            </a:r>
            <a:r>
              <a:rPr lang="en-US" altLang="zh-CN" dirty="0" smtClean="0"/>
              <a:t>radio</a:t>
            </a:r>
            <a:r>
              <a:rPr lang="en-US" altLang="zh-CN" dirty="0"/>
              <a:t>?</a:t>
            </a:r>
            <a:endParaRPr lang="en-US" altLang="zh-CN" dirty="0" smtClean="0"/>
          </a:p>
          <a:p>
            <a:r>
              <a:rPr lang="en-US" altLang="zh-CN" dirty="0" smtClean="0"/>
              <a:t>3</a:t>
            </a:r>
            <a:r>
              <a:rPr lang="en-US" altLang="zh-CN" dirty="0"/>
              <a:t>. What are the two application models of cognitive wireless transmission?</a:t>
            </a:r>
            <a:endParaRPr lang="en-US" altLang="zh-CN" dirty="0" smtClean="0"/>
          </a:p>
          <a:p>
            <a:endParaRPr lang="en-US" altLang="zh-CN" dirty="0"/>
          </a:p>
          <a:p>
            <a:endParaRPr lang="en-US" altLang="zh-CN" dirty="0" smtClean="0"/>
          </a:p>
          <a:p>
            <a:endParaRPr lang="en-US" altLang="zh-CN" dirty="0"/>
          </a:p>
          <a:p>
            <a:endParaRPr lang="en-US" altLang="zh-CN" dirty="0" smtClean="0"/>
          </a:p>
          <a:p>
            <a:r>
              <a:rPr lang="en-US" altLang="zh-CN" dirty="0" smtClean="0"/>
              <a:t>Tips: Q1, see P10; Q2, see P46; Q3, </a:t>
            </a:r>
            <a:r>
              <a:rPr lang="en-US" altLang="zh-CN" smtClean="0"/>
              <a:t>see P68</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pPr>
              <a:defRPr/>
            </a:pPr>
            <a:fld id="{D27B9DAB-CE7F-4C98-A8B1-A8ED69F6D7E6}" type="slidenum">
              <a:rPr lang="en-US" altLang="zh-CN" smtClean="0"/>
              <a:pPr>
                <a:defRPr/>
              </a:pPr>
              <a:t>121</a:t>
            </a:fld>
            <a:endParaRPr lang="en-US" altLang="zh-CN"/>
          </a:p>
        </p:txBody>
      </p:sp>
    </p:spTree>
    <p:extLst>
      <p:ext uri="{BB962C8B-B14F-4D97-AF65-F5344CB8AC3E}">
        <p14:creationId xmlns:p14="http://schemas.microsoft.com/office/powerpoint/2010/main" val="5525021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sz="2800" dirty="0"/>
              <a:t>认知无线网络 </a:t>
            </a:r>
            <a:r>
              <a:rPr lang="en-US" altLang="zh-CN" sz="2800" dirty="0"/>
              <a:t>(Cognitive Radio Networks, CRN)</a:t>
            </a:r>
            <a:endParaRPr lang="zh-CN" altLang="en-US" sz="2800" dirty="0"/>
          </a:p>
        </p:txBody>
      </p:sp>
      <p:sp>
        <p:nvSpPr>
          <p:cNvPr id="3" name="内容占位符 2"/>
          <p:cNvSpPr>
            <a:spLocks noGrp="1"/>
          </p:cNvSpPr>
          <p:nvPr>
            <p:ph idx="1"/>
          </p:nvPr>
        </p:nvSpPr>
        <p:spPr/>
        <p:txBody>
          <a:bodyPr/>
          <a:lstStyle/>
          <a:p>
            <a:pPr>
              <a:defRPr/>
            </a:pPr>
            <a:r>
              <a:rPr lang="zh-CN" altLang="en-US" dirty="0" smtClean="0"/>
              <a:t>网络体系结构</a:t>
            </a:r>
            <a:endParaRPr lang="zh-CN" altLang="en-US" dirty="0"/>
          </a:p>
        </p:txBody>
      </p:sp>
      <p:sp>
        <p:nvSpPr>
          <p:cNvPr id="19460"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514CEECD-273C-4A40-B2B9-7431F4491FF0}"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13</a:t>
            </a:fld>
            <a:endParaRPr lang="en-US" altLang="zh-CN" sz="1600" smtClean="0">
              <a:solidFill>
                <a:srgbClr val="3333CC"/>
              </a:solidFill>
              <a:latin typeface="Times New Roman" panose="02020603050405020304" pitchFamily="18" charset="0"/>
              <a:ea typeface="宋体" panose="02010600030101010101" pitchFamily="2" charset="-122"/>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1268413"/>
            <a:ext cx="5289550"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6"/>
          <p:cNvSpPr txBox="1"/>
          <p:nvPr/>
        </p:nvSpPr>
        <p:spPr>
          <a:xfrm>
            <a:off x="179512" y="5877272"/>
            <a:ext cx="8712968" cy="461665"/>
          </a:xfrm>
          <a:prstGeom prst="rect">
            <a:avLst/>
          </a:prstGeom>
        </p:spPr>
        <p:style>
          <a:lnRef idx="0">
            <a:schemeClr val="accent1"/>
          </a:lnRef>
          <a:fillRef idx="3">
            <a:schemeClr val="accent1"/>
          </a:fillRef>
          <a:effectRef idx="3">
            <a:schemeClr val="accent1"/>
          </a:effectRef>
          <a:fontRef idx="minor">
            <a:schemeClr val="lt1"/>
          </a:fontRef>
        </p:style>
        <p:txBody>
          <a:bodyPr>
            <a:spAutoFit/>
          </a:bodyPr>
          <a:lstStyle/>
          <a:p>
            <a:pPr eaLnBrk="1" hangingPunct="1">
              <a:spcBef>
                <a:spcPct val="20000"/>
              </a:spcBef>
              <a:buClr>
                <a:schemeClr val="bg1"/>
              </a:buClr>
              <a:buSzPct val="90000"/>
              <a:buFont typeface="Wingdings" pitchFamily="2" charset="2"/>
              <a:buNone/>
              <a:defRPr/>
            </a:pPr>
            <a:r>
              <a:rPr kumimoji="1" lang="en-US" altLang="zh-CN" sz="1200" dirty="0"/>
              <a:t>I. F. </a:t>
            </a:r>
            <a:r>
              <a:rPr kumimoji="1" lang="en-US" altLang="zh-CN" sz="1200" dirty="0" err="1"/>
              <a:t>Akyildiz</a:t>
            </a:r>
            <a:r>
              <a:rPr kumimoji="1" lang="en-US" altLang="zh-CN" sz="1200" dirty="0"/>
              <a:t>,  W.-Y. Lee, M. C. </a:t>
            </a:r>
            <a:r>
              <a:rPr kumimoji="1" lang="en-US" altLang="zh-CN" sz="1200" dirty="0" err="1"/>
              <a:t>Vuran</a:t>
            </a:r>
            <a:r>
              <a:rPr kumimoji="1" lang="en-US" altLang="zh-CN" sz="1200" dirty="0"/>
              <a:t>, and S. </a:t>
            </a:r>
            <a:r>
              <a:rPr kumimoji="1" lang="en-US" altLang="zh-CN" sz="1200" dirty="0" err="1"/>
              <a:t>Mohanty</a:t>
            </a:r>
            <a:r>
              <a:rPr kumimoji="1" lang="en-US" altLang="zh-CN" sz="1200" dirty="0"/>
              <a:t>, “A survey on spectrum management in cognitive radio networks,” IEEE </a:t>
            </a:r>
            <a:r>
              <a:rPr kumimoji="1" lang="en-US" altLang="zh-CN" sz="1200" dirty="0" err="1"/>
              <a:t>Communicaitons</a:t>
            </a:r>
            <a:r>
              <a:rPr kumimoji="1" lang="en-US" altLang="zh-CN" sz="1200" dirty="0"/>
              <a:t> Magazine, pp. 40-48, April. 2008.</a:t>
            </a:r>
            <a:endParaRPr kumimoji="1" lang="zh-CN" altLang="en-US" sz="12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xit" presetSubtype="0" fill="hold" nodeType="with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sz="2600" dirty="0" smtClean="0"/>
              <a:t>认知无线通信（</a:t>
            </a:r>
            <a:r>
              <a:rPr lang="en-US" altLang="zh-CN" sz="2600" dirty="0" smtClean="0"/>
              <a:t>Cognitive</a:t>
            </a:r>
            <a:r>
              <a:rPr lang="zh-CN" altLang="en-US" sz="2600" dirty="0" smtClean="0"/>
              <a:t> </a:t>
            </a:r>
            <a:r>
              <a:rPr lang="en-US" altLang="zh-CN" sz="2600" dirty="0" smtClean="0"/>
              <a:t>Wireless</a:t>
            </a:r>
            <a:r>
              <a:rPr lang="zh-CN" altLang="en-US" sz="2600" dirty="0" smtClean="0"/>
              <a:t> </a:t>
            </a:r>
            <a:r>
              <a:rPr lang="en-US" altLang="zh-CN" sz="2600" dirty="0" smtClean="0"/>
              <a:t>Communications</a:t>
            </a:r>
            <a:r>
              <a:rPr lang="zh-CN" altLang="en-US" sz="2600" dirty="0" smtClean="0"/>
              <a:t>）</a:t>
            </a:r>
            <a:endParaRPr lang="zh-CN" altLang="en-US" sz="2600" dirty="0"/>
          </a:p>
        </p:txBody>
      </p:sp>
      <p:sp>
        <p:nvSpPr>
          <p:cNvPr id="3" name="内容占位符 2"/>
          <p:cNvSpPr>
            <a:spLocks noGrp="1"/>
          </p:cNvSpPr>
          <p:nvPr>
            <p:ph idx="1"/>
          </p:nvPr>
        </p:nvSpPr>
        <p:spPr>
          <a:xfrm>
            <a:off x="539750" y="979488"/>
            <a:ext cx="8424863" cy="936625"/>
          </a:xfrm>
          <a:solidFill>
            <a:srgbClr val="0033CC"/>
          </a:solidFill>
        </p:spPr>
        <p:txBody>
          <a:bodyPr/>
          <a:lstStyle/>
          <a:p>
            <a:pPr marL="0" indent="0">
              <a:buFont typeface="Wingdings" panose="05000000000000000000" pitchFamily="2" charset="2"/>
              <a:buNone/>
              <a:defRPr/>
            </a:pPr>
            <a:r>
              <a:rPr lang="zh-CN" altLang="en-US" dirty="0" smtClean="0">
                <a:solidFill>
                  <a:schemeClr val="bg1"/>
                </a:solidFill>
              </a:rPr>
              <a:t>认知无线通信是认知无线电和认知无线网络的统称，是多网共存环境下提高资源整体利用效率的系统级途径。</a:t>
            </a:r>
            <a:endParaRPr lang="zh-CN" altLang="en-US" dirty="0">
              <a:solidFill>
                <a:schemeClr val="bg1"/>
              </a:solidFill>
            </a:endParaRPr>
          </a:p>
        </p:txBody>
      </p:sp>
      <p:sp>
        <p:nvSpPr>
          <p:cNvPr id="20484"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A3ABF9D7-AED9-4DBF-AD9B-64547F228FA4}"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14</a:t>
            </a:fld>
            <a:endParaRPr lang="en-US" altLang="zh-CN" sz="1600" smtClean="0">
              <a:solidFill>
                <a:srgbClr val="3333CC"/>
              </a:solidFill>
              <a:latin typeface="Times New Roman" panose="02020603050405020304" pitchFamily="18" charset="0"/>
              <a:ea typeface="宋体" panose="02010600030101010101" pitchFamily="2" charset="-122"/>
            </a:endParaRPr>
          </a:p>
        </p:txBody>
      </p:sp>
      <p:pic>
        <p:nvPicPr>
          <p:cNvPr id="20485" name="Picture 9" descr="C:\Users\user\AppData\Local\Microsoft\Windows\Temporary Internet Files\Content.IE5\AJQ1DH8D\MC900437791[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6013" y="4968875"/>
            <a:ext cx="1041400"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10" descr="C:\Users\user\AppData\Local\Microsoft\Windows\Temporary Internet Files\Content.IE5\AJQ1DH8D\MC900437789[1].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04025" y="4745038"/>
            <a:ext cx="1195388" cy="122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Picture 19" descr="C:\Users\user\AppData\Local\Microsoft\Windows\Temporary Internet Files\Content.IE5\AJQ1DH8D\MC900344103[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851275" y="4886325"/>
            <a:ext cx="1573213" cy="113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0488" name="Object 19"/>
          <p:cNvGraphicFramePr>
            <a:graphicFrameLocks noChangeAspect="1"/>
          </p:cNvGraphicFramePr>
          <p:nvPr/>
        </p:nvGraphicFramePr>
        <p:xfrm>
          <a:off x="3132138" y="1974850"/>
          <a:ext cx="2911475" cy="2911475"/>
        </p:xfrm>
        <a:graphic>
          <a:graphicData uri="http://schemas.openxmlformats.org/presentationml/2006/ole">
            <mc:AlternateContent xmlns:mc="http://schemas.openxmlformats.org/markup-compatibility/2006">
              <mc:Choice xmlns:v="urn:schemas-microsoft-com:vml" Requires="v">
                <p:oleObj spid="_x0000_s20536" name="Visio" r:id="rId6" imgW="2911683" imgH="2911627" progId="Visio.Drawing.11">
                  <p:embed/>
                </p:oleObj>
              </mc:Choice>
              <mc:Fallback>
                <p:oleObj name="Visio" r:id="rId6" imgW="2911683" imgH="2911627" progId="Visio.Drawing.11">
                  <p:embed/>
                  <p:pic>
                    <p:nvPicPr>
                      <p:cNvPr id="0" name="Object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32138" y="1974850"/>
                        <a:ext cx="2911475" cy="291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8965"/>
                              </a:outerShdw>
                            </a:effectLst>
                          </a14:hiddenEffects>
                        </a:ext>
                      </a:extLst>
                    </p:spPr>
                  </p:pic>
                </p:oleObj>
              </mc:Fallback>
            </mc:AlternateContent>
          </a:graphicData>
        </a:graphic>
      </p:graphicFrame>
      <p:sp>
        <p:nvSpPr>
          <p:cNvPr id="11" name="TextBox 17"/>
          <p:cNvSpPr txBox="1"/>
          <p:nvPr/>
        </p:nvSpPr>
        <p:spPr>
          <a:xfrm>
            <a:off x="323850" y="2293938"/>
            <a:ext cx="2735263" cy="2170112"/>
          </a:xfrm>
          <a:prstGeom prst="rect">
            <a:avLst/>
          </a:prstGeom>
          <a:noFill/>
        </p:spPr>
        <p:txBody>
          <a:bodyPr>
            <a:spAutoFit/>
          </a:bodyPr>
          <a:lstStyle/>
          <a:p>
            <a:pPr eaLnBrk="1" hangingPunct="1">
              <a:lnSpc>
                <a:spcPct val="150000"/>
              </a:lnSpc>
              <a:spcBef>
                <a:spcPct val="20000"/>
              </a:spcBef>
              <a:buClr>
                <a:schemeClr val="folHlink"/>
              </a:buClr>
              <a:buSzPct val="60000"/>
              <a:buFont typeface="Wingdings" pitchFamily="2" charset="2"/>
              <a:buNone/>
              <a:defRPr/>
            </a:pPr>
            <a:r>
              <a:rPr lang="zh-CN" altLang="en-US" sz="1800" dirty="0">
                <a:solidFill>
                  <a:srgbClr val="FF0000"/>
                </a:solidFill>
                <a:latin typeface="+mj-ea"/>
                <a:ea typeface="+mj-ea"/>
              </a:rPr>
              <a:t>传输机会</a:t>
            </a:r>
            <a:r>
              <a:rPr lang="zh-CN" altLang="en-US" sz="1800" dirty="0">
                <a:latin typeface="+mj-ea"/>
                <a:ea typeface="+mj-ea"/>
              </a:rPr>
              <a:t>：认知无线通信系统动态利用高优先级系统当前不使用的无线资源为用户提供服务。提高资源利用效率。</a:t>
            </a:r>
          </a:p>
        </p:txBody>
      </p:sp>
      <p:sp>
        <p:nvSpPr>
          <p:cNvPr id="12" name="TextBox 18"/>
          <p:cNvSpPr txBox="1"/>
          <p:nvPr/>
        </p:nvSpPr>
        <p:spPr>
          <a:xfrm>
            <a:off x="6156325" y="2222500"/>
            <a:ext cx="2663825" cy="2146300"/>
          </a:xfrm>
          <a:prstGeom prst="rect">
            <a:avLst/>
          </a:prstGeom>
          <a:noFill/>
        </p:spPr>
        <p:txBody>
          <a:bodyPr>
            <a:spAutoFit/>
          </a:bodyPr>
          <a:lstStyle/>
          <a:p>
            <a:pPr eaLnBrk="1" hangingPunct="1">
              <a:lnSpc>
                <a:spcPct val="150000"/>
              </a:lnSpc>
              <a:spcBef>
                <a:spcPct val="20000"/>
              </a:spcBef>
              <a:buClr>
                <a:schemeClr val="folHlink"/>
              </a:buClr>
              <a:buSzPct val="60000"/>
              <a:buFont typeface="Wingdings" pitchFamily="2" charset="2"/>
              <a:buNone/>
              <a:defRPr/>
            </a:pPr>
            <a:r>
              <a:rPr lang="zh-CN" altLang="en-US" sz="1800" dirty="0">
                <a:solidFill>
                  <a:srgbClr val="FF0000"/>
                </a:solidFill>
                <a:latin typeface="+mj-ea"/>
                <a:ea typeface="+mj-ea"/>
              </a:rPr>
              <a:t>传输中断</a:t>
            </a:r>
            <a:r>
              <a:rPr lang="zh-CN" altLang="en-US" sz="1800" dirty="0">
                <a:latin typeface="+mj-ea"/>
                <a:ea typeface="+mj-ea"/>
              </a:rPr>
              <a:t>：认知无线通信系统的传输将可能被高优先级系统中断，制约系统对业务</a:t>
            </a:r>
            <a:r>
              <a:rPr lang="en-US" altLang="zh-CN" sz="1800" dirty="0" err="1">
                <a:latin typeface="+mj-ea"/>
                <a:ea typeface="+mj-ea"/>
              </a:rPr>
              <a:t>QoS</a:t>
            </a:r>
            <a:r>
              <a:rPr lang="zh-CN" altLang="en-US" sz="1800" dirty="0">
                <a:latin typeface="+mj-ea"/>
                <a:ea typeface="+mj-ea"/>
              </a:rPr>
              <a:t>的支持能力。</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C84AFE8C-912B-484A-BD27-C9A39E24A26F}"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15</a:t>
            </a:fld>
            <a:endParaRPr lang="en-US" altLang="zh-CN" sz="1600" smtClean="0">
              <a:solidFill>
                <a:srgbClr val="3333CC"/>
              </a:solidFill>
              <a:latin typeface="Times New Roman" panose="02020603050405020304" pitchFamily="18" charset="0"/>
              <a:ea typeface="宋体" panose="02010600030101010101" pitchFamily="2" charset="-122"/>
            </a:endParaRPr>
          </a:p>
        </p:txBody>
      </p:sp>
      <p:sp>
        <p:nvSpPr>
          <p:cNvPr id="21509" name="Rectangle 2"/>
          <p:cNvSpPr>
            <a:spLocks noGrp="1" noChangeArrowheads="1"/>
          </p:cNvSpPr>
          <p:nvPr>
            <p:ph type="title"/>
          </p:nvPr>
        </p:nvSpPr>
        <p:spPr/>
        <p:txBody>
          <a:bodyPr/>
          <a:lstStyle/>
          <a:p>
            <a:pPr eaLnBrk="1" hangingPunct="1">
              <a:defRPr/>
            </a:pPr>
            <a:r>
              <a:rPr lang="zh-CN" altLang="en-US" sz="3600" dirty="0" smtClean="0"/>
              <a:t>内容</a:t>
            </a:r>
            <a:r>
              <a:rPr lang="zh-CN" altLang="en-US" sz="3600" dirty="0"/>
              <a:t>安排</a:t>
            </a:r>
            <a:endParaRPr lang="zh-CN" altLang="en-US" sz="3600" dirty="0" smtClean="0"/>
          </a:p>
        </p:txBody>
      </p:sp>
      <p:sp>
        <p:nvSpPr>
          <p:cNvPr id="21510" name="Rectangle 3"/>
          <p:cNvSpPr>
            <a:spLocks noGrp="1" noChangeArrowheads="1"/>
          </p:cNvSpPr>
          <p:nvPr>
            <p:ph type="body" idx="1"/>
          </p:nvPr>
        </p:nvSpPr>
        <p:spPr>
          <a:xfrm>
            <a:off x="611188" y="908050"/>
            <a:ext cx="7954962" cy="5184775"/>
          </a:xfrm>
        </p:spPr>
        <p:txBody>
          <a:bodyPr/>
          <a:lstStyle/>
          <a:p>
            <a:pPr eaLnBrk="1" hangingPunct="1">
              <a:lnSpc>
                <a:spcPct val="200000"/>
              </a:lnSpc>
              <a:spcBef>
                <a:spcPct val="0"/>
              </a:spcBef>
              <a:spcAft>
                <a:spcPts val="600"/>
              </a:spcAft>
              <a:defRPr/>
            </a:pPr>
            <a:r>
              <a:rPr lang="zh-CN" altLang="en-US" sz="2800" dirty="0" smtClean="0">
                <a:ea typeface="楷体_GB2312" pitchFamily="49" charset="-122"/>
              </a:rPr>
              <a:t>基本概念与原理</a:t>
            </a:r>
            <a:endParaRPr lang="en-US" altLang="zh-CN" sz="2800" dirty="0" smtClean="0">
              <a:ea typeface="楷体_GB2312" pitchFamily="49" charset="-122"/>
            </a:endParaRPr>
          </a:p>
          <a:p>
            <a:pPr eaLnBrk="1" hangingPunct="1">
              <a:lnSpc>
                <a:spcPct val="200000"/>
              </a:lnSpc>
              <a:spcBef>
                <a:spcPct val="0"/>
              </a:spcBef>
              <a:spcAft>
                <a:spcPts val="600"/>
              </a:spcAft>
              <a:defRPr/>
            </a:pPr>
            <a:r>
              <a:rPr lang="zh-CN" altLang="en-US" sz="3000" dirty="0" smtClean="0">
                <a:ea typeface="楷体_GB2312" pitchFamily="49" charset="-122"/>
              </a:rPr>
              <a:t>信息论的角度</a:t>
            </a:r>
            <a:endParaRPr lang="en-US" altLang="zh-CN" sz="3000" dirty="0" smtClean="0">
              <a:ea typeface="楷体_GB2312" pitchFamily="49" charset="-122"/>
            </a:endParaRPr>
          </a:p>
          <a:p>
            <a:pPr eaLnBrk="1" hangingPunct="1">
              <a:lnSpc>
                <a:spcPct val="200000"/>
              </a:lnSpc>
              <a:spcBef>
                <a:spcPct val="0"/>
              </a:spcBef>
              <a:spcAft>
                <a:spcPts val="600"/>
              </a:spcAft>
              <a:defRPr/>
            </a:pPr>
            <a:r>
              <a:rPr lang="zh-CN" altLang="en-US" sz="3000" dirty="0" smtClean="0">
                <a:ea typeface="楷体_GB2312" pitchFamily="49" charset="-122"/>
              </a:rPr>
              <a:t>信号处理的角度</a:t>
            </a:r>
            <a:endParaRPr lang="en-US" altLang="zh-CN" sz="3000" dirty="0" smtClean="0">
              <a:ea typeface="楷体_GB2312" pitchFamily="49" charset="-122"/>
            </a:endParaRPr>
          </a:p>
          <a:p>
            <a:pPr eaLnBrk="1" hangingPunct="1">
              <a:lnSpc>
                <a:spcPct val="200000"/>
              </a:lnSpc>
              <a:spcBef>
                <a:spcPct val="0"/>
              </a:spcBef>
              <a:spcAft>
                <a:spcPts val="600"/>
              </a:spcAft>
              <a:defRPr/>
            </a:pPr>
            <a:r>
              <a:rPr lang="zh-CN" altLang="en-US" sz="3000" dirty="0" smtClean="0">
                <a:ea typeface="楷体_GB2312" pitchFamily="49" charset="-122"/>
              </a:rPr>
              <a:t>网络的角度</a:t>
            </a:r>
            <a:endParaRPr lang="en-US" altLang="zh-CN" sz="3000" dirty="0" smtClean="0">
              <a:ea typeface="楷体_GB2312" pitchFamily="49" charset="-122"/>
            </a:endParaRPr>
          </a:p>
          <a:p>
            <a:pPr eaLnBrk="1" hangingPunct="1">
              <a:lnSpc>
                <a:spcPct val="200000"/>
              </a:lnSpc>
              <a:spcBef>
                <a:spcPct val="0"/>
              </a:spcBef>
              <a:spcAft>
                <a:spcPts val="600"/>
              </a:spcAft>
              <a:defRPr/>
            </a:pPr>
            <a:r>
              <a:rPr lang="zh-CN" altLang="en-US" sz="3000" dirty="0" smtClean="0">
                <a:ea typeface="楷体_GB2312" pitchFamily="49" charset="-122"/>
              </a:rPr>
              <a:t>应用与原型系统</a:t>
            </a:r>
            <a:endParaRPr lang="en-US" altLang="zh-CN" sz="3000" dirty="0" smtClean="0">
              <a:ea typeface="楷体_GB2312" pitchFamily="49" charset="-122"/>
            </a:endParaRPr>
          </a:p>
        </p:txBody>
      </p:sp>
      <p:sp>
        <p:nvSpPr>
          <p:cNvPr id="7" name="AutoShape 4"/>
          <p:cNvSpPr>
            <a:spLocks noChangeArrowheads="1"/>
          </p:cNvSpPr>
          <p:nvPr/>
        </p:nvSpPr>
        <p:spPr bwMode="auto">
          <a:xfrm>
            <a:off x="539750" y="2133600"/>
            <a:ext cx="8135938" cy="576263"/>
          </a:xfrm>
          <a:prstGeom prst="roundRect">
            <a:avLst>
              <a:gd name="adj" fmla="val 16667"/>
            </a:avLst>
          </a:prstGeom>
          <a:noFill/>
          <a:ln w="76200" cmpd="tri"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endParaRPr lang="zh-CN" altLang="en-US" sz="1800">
              <a:latin typeface="Tahoma" panose="020B060403050404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出发点与方法</a:t>
            </a:r>
            <a:endParaRPr lang="zh-CN" altLang="en-US" dirty="0"/>
          </a:p>
        </p:txBody>
      </p:sp>
      <p:sp>
        <p:nvSpPr>
          <p:cNvPr id="22531"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5AFEDD52-91E7-43BC-8869-4E4292083991}"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16</a:t>
            </a:fld>
            <a:endParaRPr lang="en-US" altLang="zh-CN" sz="1600" smtClean="0">
              <a:solidFill>
                <a:srgbClr val="3333CC"/>
              </a:solidFill>
              <a:latin typeface="Times New Roman" panose="02020603050405020304" pitchFamily="18" charset="0"/>
              <a:ea typeface="宋体" panose="02010600030101010101" pitchFamily="2" charset="-122"/>
            </a:endParaRPr>
          </a:p>
        </p:txBody>
      </p:sp>
      <p:graphicFrame>
        <p:nvGraphicFramePr>
          <p:cNvPr id="9" name="图表 8"/>
          <p:cNvGraphicFramePr/>
          <p:nvPr/>
        </p:nvGraphicFramePr>
        <p:xfrm>
          <a:off x="857996" y="836712"/>
          <a:ext cx="7530428" cy="26939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内容占位符 9"/>
          <p:cNvSpPr>
            <a:spLocks noGrp="1"/>
          </p:cNvSpPr>
          <p:nvPr>
            <p:ph idx="1"/>
          </p:nvPr>
        </p:nvSpPr>
        <p:spPr>
          <a:xfrm>
            <a:off x="179388" y="3573463"/>
            <a:ext cx="8713787" cy="2016125"/>
          </a:xfrm>
          <a:solidFill>
            <a:srgbClr val="0033CC"/>
          </a:solidFill>
        </p:spPr>
        <p:txBody>
          <a:bodyPr/>
          <a:lstStyle/>
          <a:p>
            <a:pPr>
              <a:buClrTx/>
              <a:buFont typeface="Wingdings" charset="2"/>
              <a:buChar char="p"/>
              <a:defRPr/>
            </a:pPr>
            <a:r>
              <a:rPr kumimoji="1" lang="zh-CN" altLang="en-US" dirty="0" smtClean="0">
                <a:solidFill>
                  <a:schemeClr val="bg1"/>
                </a:solidFill>
              </a:rPr>
              <a:t>认知无线通信的核心是认知能力（</a:t>
            </a:r>
            <a:r>
              <a:rPr kumimoji="1" lang="en-US" altLang="zh-CN" dirty="0" smtClean="0">
                <a:solidFill>
                  <a:schemeClr val="bg1"/>
                </a:solidFill>
              </a:rPr>
              <a:t>cognition</a:t>
            </a:r>
            <a:r>
              <a:rPr kumimoji="1" lang="zh-CN" altLang="en-US" dirty="0" smtClean="0">
                <a:solidFill>
                  <a:schemeClr val="bg1"/>
                </a:solidFill>
              </a:rPr>
              <a:t>），关键是从信息论的角度对认知进行建模。</a:t>
            </a:r>
            <a:endParaRPr kumimoji="1" lang="en-US" altLang="zh-CN" dirty="0" smtClean="0">
              <a:solidFill>
                <a:schemeClr val="bg1"/>
              </a:solidFill>
            </a:endParaRPr>
          </a:p>
          <a:p>
            <a:pPr>
              <a:buClrTx/>
              <a:buFont typeface="Wingdings" charset="2"/>
              <a:buChar char="p"/>
              <a:defRPr/>
            </a:pPr>
            <a:r>
              <a:rPr kumimoji="1" lang="zh-CN" altLang="en-US" dirty="0" smtClean="0">
                <a:solidFill>
                  <a:schemeClr val="bg1"/>
                </a:solidFill>
              </a:rPr>
              <a:t>通常，认知可以建模为网络节点（认知用户）具有其工作无线环境的额外信息（</a:t>
            </a:r>
            <a:r>
              <a:rPr kumimoji="1" lang="en-US" altLang="zh-CN" dirty="0" smtClean="0">
                <a:solidFill>
                  <a:schemeClr val="bg1"/>
                </a:solidFill>
              </a:rPr>
              <a:t>extra</a:t>
            </a:r>
            <a:r>
              <a:rPr kumimoji="1" lang="zh-CN" altLang="en-US" dirty="0" smtClean="0">
                <a:solidFill>
                  <a:schemeClr val="bg1"/>
                </a:solidFill>
              </a:rPr>
              <a:t> </a:t>
            </a:r>
            <a:r>
              <a:rPr kumimoji="1" lang="en-US" altLang="zh-CN" dirty="0" smtClean="0">
                <a:solidFill>
                  <a:schemeClr val="bg1"/>
                </a:solidFill>
              </a:rPr>
              <a:t>information</a:t>
            </a:r>
            <a:r>
              <a:rPr kumimoji="1" lang="zh-CN" altLang="en-US" dirty="0" smtClean="0">
                <a:solidFill>
                  <a:schemeClr val="bg1"/>
                </a:solidFill>
              </a:rPr>
              <a:t>）或者边信息（</a:t>
            </a:r>
            <a:r>
              <a:rPr kumimoji="1" lang="en-US" altLang="zh-CN" dirty="0" smtClean="0">
                <a:solidFill>
                  <a:schemeClr val="bg1"/>
                </a:solidFill>
              </a:rPr>
              <a:t>side</a:t>
            </a:r>
            <a:r>
              <a:rPr kumimoji="1" lang="zh-CN" altLang="en-US" dirty="0" smtClean="0">
                <a:solidFill>
                  <a:schemeClr val="bg1"/>
                </a:solidFill>
              </a:rPr>
              <a:t> </a:t>
            </a:r>
            <a:r>
              <a:rPr kumimoji="1" lang="en-US" altLang="zh-CN" dirty="0" smtClean="0">
                <a:solidFill>
                  <a:schemeClr val="bg1"/>
                </a:solidFill>
              </a:rPr>
              <a:t>information</a:t>
            </a:r>
            <a:r>
              <a:rPr kumimoji="1" lang="zh-CN" altLang="en-US" dirty="0" smtClean="0">
                <a:solidFill>
                  <a:schemeClr val="bg1"/>
                </a:solidFill>
              </a:rPr>
              <a:t>）。</a:t>
            </a:r>
            <a:endParaRPr kumimoji="1" lang="zh-CN" altLang="en-US" dirty="0">
              <a:solidFill>
                <a:schemeClr val="bg1"/>
              </a:solidFill>
            </a:endParaRPr>
          </a:p>
        </p:txBody>
      </p:sp>
      <p:sp>
        <p:nvSpPr>
          <p:cNvPr id="8" name="TextBox 6"/>
          <p:cNvSpPr txBox="1"/>
          <p:nvPr/>
        </p:nvSpPr>
        <p:spPr>
          <a:xfrm>
            <a:off x="179512" y="5661248"/>
            <a:ext cx="8712968" cy="683264"/>
          </a:xfrm>
          <a:prstGeom prst="rect">
            <a:avLst/>
          </a:prstGeom>
        </p:spPr>
        <p:style>
          <a:lnRef idx="0">
            <a:schemeClr val="accent1"/>
          </a:lnRef>
          <a:fillRef idx="3">
            <a:schemeClr val="accent1"/>
          </a:fillRef>
          <a:effectRef idx="3">
            <a:schemeClr val="accent1"/>
          </a:effectRef>
          <a:fontRef idx="minor">
            <a:schemeClr val="lt1"/>
          </a:fontRef>
        </p:style>
        <p:txBody>
          <a:bodyPr>
            <a:spAutoFit/>
          </a:bodyPr>
          <a:lstStyle/>
          <a:p>
            <a:pPr marL="228600" indent="-228600" eaLnBrk="1" hangingPunct="1">
              <a:spcBef>
                <a:spcPct val="20000"/>
              </a:spcBef>
              <a:buClr>
                <a:schemeClr val="bg1"/>
              </a:buClr>
              <a:buSzPct val="100000"/>
              <a:buFont typeface="+mj-lt"/>
              <a:buAutoNum type="arabicPeriod"/>
              <a:defRPr/>
            </a:pPr>
            <a:r>
              <a:rPr lang="en-US" altLang="zh-CN" sz="1200" dirty="0"/>
              <a:t>Goldsmith, S. A. </a:t>
            </a:r>
            <a:r>
              <a:rPr lang="en-US" altLang="zh-CN" sz="1200" dirty="0" err="1"/>
              <a:t>Jafar</a:t>
            </a:r>
            <a:r>
              <a:rPr lang="en-US" altLang="zh-CN" sz="1200" dirty="0"/>
              <a:t>, I. </a:t>
            </a:r>
            <a:r>
              <a:rPr lang="en-US" altLang="zh-CN" sz="1200" dirty="0" err="1"/>
              <a:t>Maric</a:t>
            </a:r>
            <a:r>
              <a:rPr lang="en-US" altLang="zh-CN" sz="1200" dirty="0"/>
              <a:t>, and S. </a:t>
            </a:r>
            <a:r>
              <a:rPr lang="en-US" altLang="zh-CN" sz="1200" dirty="0" err="1"/>
              <a:t>Srinivasa</a:t>
            </a:r>
            <a:r>
              <a:rPr lang="en-US" altLang="zh-CN" sz="1200" dirty="0"/>
              <a:t>, “Breaking spectrum gridlock with cognitive radios:  an information theoretic perspective,” Proceedings of the IEEEE, vol. 97, no. 5, pp. 894-914, May 2009.</a:t>
            </a:r>
          </a:p>
          <a:p>
            <a:pPr marL="228600" indent="-228600" eaLnBrk="1" hangingPunct="1">
              <a:spcBef>
                <a:spcPct val="20000"/>
              </a:spcBef>
              <a:buClr>
                <a:schemeClr val="bg1"/>
              </a:buClr>
              <a:buSzPct val="100000"/>
              <a:buFont typeface="+mj-lt"/>
              <a:buAutoNum type="arabicPeriod"/>
              <a:defRPr/>
            </a:pPr>
            <a:r>
              <a:rPr kumimoji="1" lang="en-US" altLang="zh-CN" sz="1200" dirty="0"/>
              <a:t>N. </a:t>
            </a:r>
            <a:r>
              <a:rPr kumimoji="1" lang="en-US" altLang="zh-CN" sz="1200" dirty="0" err="1"/>
              <a:t>Devroye</a:t>
            </a:r>
            <a:r>
              <a:rPr kumimoji="1" lang="en-US" altLang="zh-CN" sz="1200" dirty="0"/>
              <a:t>, M. Vu, and V. </a:t>
            </a:r>
            <a:r>
              <a:rPr kumimoji="1" lang="en-US" altLang="zh-CN" sz="1200" dirty="0" err="1"/>
              <a:t>Tarokh</a:t>
            </a:r>
            <a:r>
              <a:rPr kumimoji="1" lang="en-US" altLang="zh-CN" sz="1200" dirty="0"/>
              <a:t>, “Cognitive radio networks,” IEEE Signal Processing Magazine, pp. 12-23, Nov. 2008.</a:t>
            </a:r>
            <a:endParaRPr kumimoji="1" lang="zh-CN" altLang="en-US" sz="12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zh-CN" altLang="en-US" sz="4000" dirty="0" smtClean="0"/>
              <a:t>基本的问题</a:t>
            </a:r>
            <a:endParaRPr kumimoji="1" lang="zh-CN" altLang="en-US" sz="4000" dirty="0"/>
          </a:p>
        </p:txBody>
      </p:sp>
      <p:graphicFrame>
        <p:nvGraphicFramePr>
          <p:cNvPr id="7" name="内容占位符 6"/>
          <p:cNvGraphicFramePr>
            <a:graphicFrameLocks noGrp="1"/>
          </p:cNvGraphicFramePr>
          <p:nvPr>
            <p:ph idx="1"/>
          </p:nvPr>
        </p:nvGraphicFramePr>
        <p:xfrm>
          <a:off x="611758" y="1052736"/>
          <a:ext cx="7920682" cy="50411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3556" name="幻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DDC913C7-9B89-4D94-AFAB-F6EBB0ADCDF4}"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17</a:t>
            </a:fld>
            <a:endParaRPr lang="en-US" altLang="zh-CN" sz="1600" smtClean="0">
              <a:solidFill>
                <a:srgbClr val="3333CC"/>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en-US" altLang="zh-CN" dirty="0" smtClean="0"/>
              <a:t>Shannon</a:t>
            </a:r>
            <a:r>
              <a:rPr kumimoji="1" lang="zh-CN" altLang="en-US" dirty="0" smtClean="0"/>
              <a:t>信息论信道容量理论回顾</a:t>
            </a:r>
            <a:endParaRPr kumimoji="1" lang="zh-CN" altLang="en-US" dirty="0"/>
          </a:p>
        </p:txBody>
      </p:sp>
      <p:sp>
        <p:nvSpPr>
          <p:cNvPr id="3" name="内容占位符 2"/>
          <p:cNvSpPr>
            <a:spLocks noGrp="1"/>
          </p:cNvSpPr>
          <p:nvPr>
            <p:ph idx="1"/>
          </p:nvPr>
        </p:nvSpPr>
        <p:spPr>
          <a:xfrm>
            <a:off x="539750" y="908050"/>
            <a:ext cx="8424863" cy="1728788"/>
          </a:xfrm>
        </p:spPr>
        <p:txBody>
          <a:bodyPr/>
          <a:lstStyle/>
          <a:p>
            <a:pPr>
              <a:defRPr/>
            </a:pPr>
            <a:r>
              <a:rPr kumimoji="1" lang="zh-CN" altLang="en-US" dirty="0" smtClean="0"/>
              <a:t>通信信道可建模为与信道的输入和输出相关的条件概率密度函数的集合。</a:t>
            </a:r>
            <a:endParaRPr kumimoji="1" lang="en-US" altLang="zh-CN" dirty="0" smtClean="0"/>
          </a:p>
          <a:p>
            <a:pPr>
              <a:defRPr/>
            </a:pPr>
            <a:r>
              <a:rPr kumimoji="1" lang="zh-CN" altLang="en-US" dirty="0" smtClean="0"/>
              <a:t>信道容量定义为：可靠传输的速率上确界（</a:t>
            </a:r>
            <a:r>
              <a:rPr kumimoji="1" lang="en-US" altLang="zh-CN" dirty="0" err="1" smtClean="0"/>
              <a:t>supremum</a:t>
            </a:r>
            <a:r>
              <a:rPr kumimoji="1" lang="zh-CN" altLang="en-US" dirty="0" smtClean="0"/>
              <a:t>），通常表示为</a:t>
            </a:r>
            <a:r>
              <a:rPr kumimoji="1" lang="en-US" altLang="zh-CN" dirty="0" smtClean="0"/>
              <a:t>bits/channel use</a:t>
            </a:r>
            <a:endParaRPr kumimoji="1" lang="zh-CN" altLang="en-US" dirty="0"/>
          </a:p>
        </p:txBody>
      </p:sp>
      <p:sp>
        <p:nvSpPr>
          <p:cNvPr id="25604" name="幻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86CF7637-04DA-4509-9EE2-7DD89E5634FE}"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18</a:t>
            </a:fld>
            <a:endParaRPr lang="en-US" altLang="zh-CN" sz="1600" smtClean="0">
              <a:solidFill>
                <a:srgbClr val="3333CC"/>
              </a:solidFill>
              <a:latin typeface="Times New Roman" panose="02020603050405020304" pitchFamily="18" charset="0"/>
              <a:ea typeface="宋体" panose="02010600030101010101" pitchFamily="2" charset="-122"/>
            </a:endParaRPr>
          </a:p>
        </p:txBody>
      </p:sp>
      <p:graphicFrame>
        <p:nvGraphicFramePr>
          <p:cNvPr id="25605" name="对象 6"/>
          <p:cNvGraphicFramePr>
            <a:graphicFrameLocks noChangeAspect="1"/>
          </p:cNvGraphicFramePr>
          <p:nvPr/>
        </p:nvGraphicFramePr>
        <p:xfrm>
          <a:off x="4271963" y="2809875"/>
          <a:ext cx="4170362" cy="1177925"/>
        </p:xfrm>
        <a:graphic>
          <a:graphicData uri="http://schemas.openxmlformats.org/presentationml/2006/ole">
            <mc:AlternateContent xmlns:mc="http://schemas.openxmlformats.org/markup-compatibility/2006">
              <mc:Choice xmlns:v="urn:schemas-microsoft-com:vml" Requires="v">
                <p:oleObj spid="_x0000_s25794" name="Equation" r:id="rId3" imgW="1981200" imgH="558800" progId="Equation.DSMT4">
                  <p:embed/>
                </p:oleObj>
              </mc:Choice>
              <mc:Fallback>
                <p:oleObj name="Equation" r:id="rId3" imgW="1981200" imgH="558800" progId="Equation.DSMT4">
                  <p:embed/>
                  <p:pic>
                    <p:nvPicPr>
                      <p:cNvPr id="0"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1963" y="2809875"/>
                        <a:ext cx="4170362" cy="117792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606" name="对象 8"/>
          <p:cNvGraphicFramePr>
            <a:graphicFrameLocks noChangeAspect="1"/>
          </p:cNvGraphicFramePr>
          <p:nvPr/>
        </p:nvGraphicFramePr>
        <p:xfrm>
          <a:off x="539750" y="4292600"/>
          <a:ext cx="3054350" cy="1755775"/>
        </p:xfrm>
        <a:graphic>
          <a:graphicData uri="http://schemas.openxmlformats.org/presentationml/2006/ole">
            <mc:AlternateContent xmlns:mc="http://schemas.openxmlformats.org/markup-compatibility/2006">
              <mc:Choice xmlns:v="urn:schemas-microsoft-com:vml" Requires="v">
                <p:oleObj spid="_x0000_s25795" name="Equation" r:id="rId5" imgW="1691280" imgH="969120" progId="Equation.DSMT4">
                  <p:embed/>
                </p:oleObj>
              </mc:Choice>
              <mc:Fallback>
                <p:oleObj name="Equation" r:id="rId5" imgW="1691280" imgH="969120" progId="Equation.DSMT4">
                  <p:embed/>
                  <p:pic>
                    <p:nvPicPr>
                      <p:cNvPr id="0" name="对象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4292600"/>
                        <a:ext cx="3054350"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5607" name="对象 7"/>
          <p:cNvGraphicFramePr>
            <a:graphicFrameLocks noChangeAspect="1"/>
          </p:cNvGraphicFramePr>
          <p:nvPr/>
        </p:nvGraphicFramePr>
        <p:xfrm>
          <a:off x="971550" y="2565400"/>
          <a:ext cx="2968625" cy="1439863"/>
        </p:xfrm>
        <a:graphic>
          <a:graphicData uri="http://schemas.openxmlformats.org/presentationml/2006/ole">
            <mc:AlternateContent xmlns:mc="http://schemas.openxmlformats.org/markup-compatibility/2006">
              <mc:Choice xmlns:v="urn:schemas-microsoft-com:vml" Requires="v">
                <p:oleObj spid="_x0000_s25796" name="Visio" r:id="rId7" imgW="2438376" imgH="1182309" progId="Visio.Drawing.11">
                  <p:embed/>
                </p:oleObj>
              </mc:Choice>
              <mc:Fallback>
                <p:oleObj name="Visio" r:id="rId7" imgW="2438376" imgH="1182309" progId="Visio.Drawing.11">
                  <p:embed/>
                  <p:pic>
                    <p:nvPicPr>
                      <p:cNvPr id="0" name="对象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1550" y="2565400"/>
                        <a:ext cx="2968625"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TextBox 10"/>
          <p:cNvSpPr txBox="1"/>
          <p:nvPr/>
        </p:nvSpPr>
        <p:spPr>
          <a:xfrm>
            <a:off x="4519613" y="4221163"/>
            <a:ext cx="3724275" cy="461962"/>
          </a:xfrm>
          <a:prstGeom prst="rect">
            <a:avLst/>
          </a:prstGeom>
          <a:noFill/>
        </p:spPr>
        <p:txBody>
          <a:bodyPr wrap="none">
            <a:spAutoFit/>
          </a:bodyPr>
          <a:lstStyle/>
          <a:p>
            <a:pPr eaLnBrk="1" hangingPunct="1">
              <a:spcBef>
                <a:spcPct val="20000"/>
              </a:spcBef>
              <a:buClr>
                <a:schemeClr val="folHlink"/>
              </a:buClr>
              <a:buSzPct val="60000"/>
              <a:buFont typeface="Wingdings" pitchFamily="2" charset="2"/>
              <a:buNone/>
              <a:defRPr/>
            </a:pPr>
            <a:r>
              <a:rPr lang="en-US" altLang="zh-CN" sz="2400" i="1" dirty="0">
                <a:latin typeface="+mn-lt"/>
                <a:ea typeface="微软雅黑" pitchFamily="34" charset="-122"/>
              </a:rPr>
              <a:t>h</a:t>
            </a:r>
            <a:r>
              <a:rPr lang="zh-CN" altLang="en-US" sz="2400" dirty="0">
                <a:latin typeface="微软雅黑" pitchFamily="34" charset="-122"/>
                <a:ea typeface="微软雅黑" pitchFamily="34" charset="-122"/>
              </a:rPr>
              <a:t>为快衰落：遍历信道容量</a:t>
            </a:r>
          </a:p>
        </p:txBody>
      </p:sp>
      <p:graphicFrame>
        <p:nvGraphicFramePr>
          <p:cNvPr id="12" name="对象 11"/>
          <p:cNvGraphicFramePr>
            <a:graphicFrameLocks noChangeAspect="1"/>
          </p:cNvGraphicFramePr>
          <p:nvPr/>
        </p:nvGraphicFramePr>
        <p:xfrm>
          <a:off x="5003800" y="4687888"/>
          <a:ext cx="2528888" cy="685800"/>
        </p:xfrm>
        <a:graphic>
          <a:graphicData uri="http://schemas.openxmlformats.org/presentationml/2006/ole">
            <mc:AlternateContent xmlns:mc="http://schemas.openxmlformats.org/markup-compatibility/2006">
              <mc:Choice xmlns:v="urn:schemas-microsoft-com:vml" Requires="v">
                <p:oleObj spid="_x0000_s25797" name="Equation" r:id="rId9" imgW="1490040" imgH="393120" progId="Equation.DSMT4">
                  <p:embed/>
                </p:oleObj>
              </mc:Choice>
              <mc:Fallback>
                <p:oleObj name="Equation" r:id="rId9" imgW="1490040" imgH="393120" progId="Equation.DSMT4">
                  <p:embed/>
                  <p:pic>
                    <p:nvPicPr>
                      <p:cNvPr id="0" name="对象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03800" y="4687888"/>
                        <a:ext cx="2528888"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TextBox 13"/>
          <p:cNvSpPr txBox="1"/>
          <p:nvPr/>
        </p:nvSpPr>
        <p:spPr>
          <a:xfrm>
            <a:off x="4572000" y="5373688"/>
            <a:ext cx="3724275" cy="461962"/>
          </a:xfrm>
          <a:prstGeom prst="rect">
            <a:avLst/>
          </a:prstGeom>
          <a:noFill/>
        </p:spPr>
        <p:txBody>
          <a:bodyPr wrap="none">
            <a:spAutoFit/>
          </a:bodyPr>
          <a:lstStyle/>
          <a:p>
            <a:pPr eaLnBrk="1" hangingPunct="1">
              <a:spcBef>
                <a:spcPct val="20000"/>
              </a:spcBef>
              <a:buClr>
                <a:schemeClr val="folHlink"/>
              </a:buClr>
              <a:buSzPct val="60000"/>
              <a:buFont typeface="Wingdings" pitchFamily="2" charset="2"/>
              <a:buNone/>
              <a:defRPr/>
            </a:pPr>
            <a:r>
              <a:rPr lang="en-US" altLang="zh-CN" sz="2400" i="1" dirty="0">
                <a:latin typeface="+mn-lt"/>
                <a:ea typeface="微软雅黑" pitchFamily="34" charset="-122"/>
              </a:rPr>
              <a:t>h</a:t>
            </a:r>
            <a:r>
              <a:rPr lang="zh-CN" altLang="en-US" sz="2400" dirty="0">
                <a:latin typeface="微软雅黑" pitchFamily="34" charset="-122"/>
                <a:ea typeface="微软雅黑" pitchFamily="34" charset="-122"/>
              </a:rPr>
              <a:t>为慢衰落：中断信道容量</a:t>
            </a:r>
          </a:p>
        </p:txBody>
      </p:sp>
      <p:sp>
        <p:nvSpPr>
          <p:cNvPr id="13" name="左大括号 12"/>
          <p:cNvSpPr>
            <a:spLocks/>
          </p:cNvSpPr>
          <p:nvPr/>
        </p:nvSpPr>
        <p:spPr bwMode="auto">
          <a:xfrm>
            <a:off x="4416425" y="4508500"/>
            <a:ext cx="155575" cy="1146175"/>
          </a:xfrm>
          <a:prstGeom prst="leftBrace">
            <a:avLst>
              <a:gd name="adj1" fmla="val 51913"/>
              <a:gd name="adj2" fmla="val 50000"/>
            </a:avLst>
          </a:prstGeom>
          <a:noFill/>
          <a:ln w="28575" algn="ctr">
            <a:solidFill>
              <a:srgbClr val="0033CC"/>
            </a:solidFill>
            <a:round/>
            <a:headEnd/>
            <a:tailEnd/>
          </a:ln>
          <a:extLst>
            <a:ext uri="{909E8E84-426E-40DD-AFC4-6F175D3DCCD1}">
              <a14:hiddenFill xmlns:a14="http://schemas.microsoft.com/office/drawing/2010/main">
                <a:solidFill>
                  <a:srgbClr val="FFFFFF"/>
                </a:solidFill>
              </a14:hiddenFill>
            </a:ext>
          </a:extLst>
        </p:spPr>
        <p:txBody>
          <a:bodyPr/>
          <a:lstStyle>
            <a:lvl1pPr marL="342900" indent="-342900">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endParaRPr lang="zh-CN" altLang="en-US" sz="4000">
              <a:latin typeface="Tahoma" panose="020B0604030504040204" pitchFamily="34" charset="0"/>
              <a:ea typeface="宋体" panose="02010600030101010101" pitchFamily="2" charset="-122"/>
            </a:endParaRPr>
          </a:p>
        </p:txBody>
      </p:sp>
      <p:sp>
        <p:nvSpPr>
          <p:cNvPr id="15" name="右箭头 14"/>
          <p:cNvSpPr>
            <a:spLocks noChangeArrowheads="1"/>
          </p:cNvSpPr>
          <p:nvPr/>
        </p:nvSpPr>
        <p:spPr bwMode="auto">
          <a:xfrm>
            <a:off x="3708400" y="4908550"/>
            <a:ext cx="644525" cy="346075"/>
          </a:xfrm>
          <a:prstGeom prst="rightArrow">
            <a:avLst>
              <a:gd name="adj1" fmla="val 50000"/>
              <a:gd name="adj2" fmla="val 49871"/>
            </a:avLst>
          </a:prstGeom>
          <a:solidFill>
            <a:srgbClr val="FF0000"/>
          </a:solidFill>
          <a:ln w="9525" algn="ctr">
            <a:solidFill>
              <a:srgbClr val="0033CC"/>
            </a:solidFill>
            <a:round/>
            <a:headEnd/>
            <a:tailEnd/>
          </a:ln>
        </p:spPr>
        <p:txBody>
          <a:bodyPr/>
          <a:lstStyle>
            <a:lvl1pPr marL="342900" indent="-342900">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endParaRPr lang="zh-CN" altLang="en-US" sz="4000">
              <a:latin typeface="Tahoma" panose="020B0604030504040204" pitchFamily="34" charset="0"/>
              <a:ea typeface="宋体" panose="02010600030101010101" pitchFamily="2" charset="-122"/>
            </a:endParaRPr>
          </a:p>
        </p:txBody>
      </p:sp>
      <p:sp>
        <p:nvSpPr>
          <p:cNvPr id="10" name="矩形标注 9"/>
          <p:cNvSpPr/>
          <p:nvPr/>
        </p:nvSpPr>
        <p:spPr bwMode="auto">
          <a:xfrm>
            <a:off x="2627313" y="5949950"/>
            <a:ext cx="6048375" cy="431800"/>
          </a:xfrm>
          <a:prstGeom prst="wedgeRectCallout">
            <a:avLst>
              <a:gd name="adj1" fmla="val 35687"/>
              <a:gd name="adj2" fmla="val -88664"/>
            </a:avLst>
          </a:prstGeom>
          <a:solidFill>
            <a:srgbClr val="0033CC"/>
          </a:solidFill>
          <a:ln w="9525" cap="flat" cmpd="sng" algn="ctr">
            <a:solidFill>
              <a:schemeClr val="tx1"/>
            </a:solidFill>
            <a:prstDash val="sysDash"/>
            <a:round/>
            <a:headEnd type="none" w="med" len="med"/>
            <a:tailEnd type="none" w="med" len="med"/>
          </a:ln>
          <a:effectLst/>
        </p:spPr>
        <p:txBody>
          <a:bodyPr/>
          <a:lstStyle/>
          <a:p>
            <a:pPr eaLnBrk="1" hangingPunct="1">
              <a:spcBef>
                <a:spcPct val="20000"/>
              </a:spcBef>
              <a:buClr>
                <a:schemeClr val="folHlink"/>
              </a:buClr>
              <a:buSzPct val="60000"/>
              <a:buFont typeface="Wingdings" pitchFamily="2" charset="2"/>
              <a:buNone/>
              <a:defRPr/>
            </a:pPr>
            <a:r>
              <a:rPr kumimoji="1" lang="zh-CN" altLang="en-US" sz="2000" dirty="0">
                <a:solidFill>
                  <a:schemeClr val="bg1"/>
                </a:solidFill>
                <a:latin typeface="+mj-ea"/>
                <a:ea typeface="+mj-ea"/>
              </a:rPr>
              <a:t>可获得的、差错概率不小于给定概率的最大数据率。</a:t>
            </a:r>
          </a:p>
          <a:p>
            <a:pPr eaLnBrk="1" hangingPunct="1">
              <a:spcBef>
                <a:spcPct val="20000"/>
              </a:spcBef>
              <a:buClr>
                <a:schemeClr val="folHlink"/>
              </a:buClr>
              <a:buSzPct val="60000"/>
              <a:buFont typeface="Wingdings" pitchFamily="2" charset="2"/>
              <a:buNone/>
              <a:defRPr/>
            </a:pPr>
            <a:endParaRPr lang="zh-CN" altLang="en-US" sz="2000" dirty="0">
              <a:solidFill>
                <a:schemeClr val="bg1"/>
              </a:solidFill>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3" grpId="0" animBg="1"/>
      <p:bldP spid="15"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en-US" altLang="zh-CN" dirty="0"/>
              <a:t>Shannon</a:t>
            </a:r>
            <a:r>
              <a:rPr kumimoji="1" lang="zh-CN" altLang="en-US" dirty="0"/>
              <a:t>信息论信道容量理论回顾</a:t>
            </a:r>
            <a:endParaRPr lang="zh-CN" altLang="en-US" dirty="0"/>
          </a:p>
        </p:txBody>
      </p:sp>
      <p:sp>
        <p:nvSpPr>
          <p:cNvPr id="3" name="内容占位符 2"/>
          <p:cNvSpPr>
            <a:spLocks noGrp="1"/>
          </p:cNvSpPr>
          <p:nvPr>
            <p:ph idx="1"/>
          </p:nvPr>
        </p:nvSpPr>
        <p:spPr/>
        <p:txBody>
          <a:bodyPr/>
          <a:lstStyle/>
          <a:p>
            <a:pPr marL="0" indent="0" algn="ctr">
              <a:buFont typeface="Wingdings" panose="05000000000000000000" pitchFamily="2" charset="2"/>
              <a:buNone/>
              <a:defRPr/>
            </a:pPr>
            <a:r>
              <a:rPr lang="zh-CN" altLang="en-US" sz="2800" dirty="0" smtClean="0"/>
              <a:t>带限高斯信道</a:t>
            </a:r>
            <a:endParaRPr lang="en-US" altLang="zh-CN" sz="2800" dirty="0" smtClean="0"/>
          </a:p>
          <a:p>
            <a:pPr marL="0" indent="0" algn="ctr">
              <a:buFont typeface="Wingdings" panose="05000000000000000000" pitchFamily="2" charset="2"/>
              <a:buNone/>
              <a:defRPr/>
            </a:pPr>
            <a:endParaRPr lang="en-US" altLang="zh-CN" sz="1050" dirty="0" smtClean="0"/>
          </a:p>
          <a:p>
            <a:pPr>
              <a:defRPr/>
            </a:pPr>
            <a:r>
              <a:rPr lang="zh-CN" altLang="en-US" dirty="0" smtClean="0"/>
              <a:t>噪声功率谱密度：</a:t>
            </a:r>
            <a:endParaRPr lang="en-US" altLang="zh-CN" dirty="0" smtClean="0"/>
          </a:p>
          <a:p>
            <a:pPr>
              <a:defRPr/>
            </a:pPr>
            <a:r>
              <a:rPr lang="zh-CN" altLang="en-US" dirty="0" smtClean="0"/>
              <a:t>带宽：</a:t>
            </a:r>
            <a:endParaRPr lang="en-US" altLang="zh-CN" dirty="0" smtClean="0"/>
          </a:p>
          <a:p>
            <a:pPr>
              <a:defRPr/>
            </a:pPr>
            <a:r>
              <a:rPr lang="zh-CN" altLang="en-US" dirty="0" smtClean="0"/>
              <a:t>功率：</a:t>
            </a:r>
            <a:endParaRPr lang="en-US" altLang="zh-CN" dirty="0" smtClean="0"/>
          </a:p>
          <a:p>
            <a:pPr>
              <a:defRPr/>
            </a:pPr>
            <a:endParaRPr lang="en-US" altLang="zh-CN" dirty="0"/>
          </a:p>
          <a:p>
            <a:pPr>
              <a:defRPr/>
            </a:pPr>
            <a:endParaRPr lang="en-US" altLang="zh-CN" dirty="0" smtClean="0"/>
          </a:p>
          <a:p>
            <a:pPr>
              <a:defRPr/>
            </a:pPr>
            <a:endParaRPr lang="en-US" altLang="zh-CN" dirty="0"/>
          </a:p>
          <a:p>
            <a:pPr>
              <a:defRPr/>
            </a:pPr>
            <a:r>
              <a:rPr lang="zh-CN" altLang="en-US" dirty="0" smtClean="0"/>
              <a:t>当</a:t>
            </a:r>
            <a:endParaRPr lang="zh-CN" altLang="en-US" dirty="0"/>
          </a:p>
        </p:txBody>
      </p:sp>
      <p:sp>
        <p:nvSpPr>
          <p:cNvPr id="26628"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98FFD2BB-5051-46DF-865F-E9BA582D8B1F}"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19</a:t>
            </a:fld>
            <a:endParaRPr lang="en-US" altLang="zh-CN" sz="1600" smtClean="0">
              <a:solidFill>
                <a:srgbClr val="3333CC"/>
              </a:solidFill>
              <a:latin typeface="Times New Roman" panose="02020603050405020304" pitchFamily="18" charset="0"/>
              <a:ea typeface="宋体" panose="02010600030101010101" pitchFamily="2" charset="-122"/>
            </a:endParaRPr>
          </a:p>
        </p:txBody>
      </p:sp>
      <p:graphicFrame>
        <p:nvGraphicFramePr>
          <p:cNvPr id="26629" name="对象 6"/>
          <p:cNvGraphicFramePr>
            <a:graphicFrameLocks noChangeAspect="1"/>
          </p:cNvGraphicFramePr>
          <p:nvPr/>
        </p:nvGraphicFramePr>
        <p:xfrm>
          <a:off x="3238500" y="1592263"/>
          <a:ext cx="2403475" cy="542925"/>
        </p:xfrm>
        <a:graphic>
          <a:graphicData uri="http://schemas.openxmlformats.org/presentationml/2006/ole">
            <mc:AlternateContent xmlns:mc="http://schemas.openxmlformats.org/markup-compatibility/2006">
              <mc:Choice xmlns:v="urn:schemas-microsoft-com:vml" Requires="v">
                <p:oleObj spid="_x0000_s26816" name="Equation" r:id="rId3" imgW="1170000" imgH="255960" progId="Equation.DSMT4">
                  <p:embed/>
                </p:oleObj>
              </mc:Choice>
              <mc:Fallback>
                <p:oleObj name="Equation" r:id="rId3" imgW="1170000" imgH="255960" progId="Equation.DSMT4">
                  <p:embed/>
                  <p:pic>
                    <p:nvPicPr>
                      <p:cNvPr id="0"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0" y="1592263"/>
                        <a:ext cx="2403475"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630" name="对象 7"/>
          <p:cNvGraphicFramePr>
            <a:graphicFrameLocks noChangeAspect="1"/>
          </p:cNvGraphicFramePr>
          <p:nvPr/>
        </p:nvGraphicFramePr>
        <p:xfrm>
          <a:off x="1784350" y="2097088"/>
          <a:ext cx="1114425" cy="395287"/>
        </p:xfrm>
        <a:graphic>
          <a:graphicData uri="http://schemas.openxmlformats.org/presentationml/2006/ole">
            <mc:AlternateContent xmlns:mc="http://schemas.openxmlformats.org/markup-compatibility/2006">
              <mc:Choice xmlns:v="urn:schemas-microsoft-com:vml" Requires="v">
                <p:oleObj spid="_x0000_s26817" name="Equation" r:id="rId5" imgW="557640" imgH="191880" progId="Equation.DSMT4">
                  <p:embed/>
                </p:oleObj>
              </mc:Choice>
              <mc:Fallback>
                <p:oleObj name="Equation" r:id="rId5" imgW="557640" imgH="191880" progId="Equation.DSMT4">
                  <p:embed/>
                  <p:pic>
                    <p:nvPicPr>
                      <p:cNvPr id="0" name="对象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84350" y="2097088"/>
                        <a:ext cx="1114425"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6631" name="图片 8"/>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268538" y="3068638"/>
            <a:ext cx="5100637" cy="81597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26632" name="对象 9"/>
          <p:cNvGraphicFramePr>
            <a:graphicFrameLocks noChangeAspect="1"/>
          </p:cNvGraphicFramePr>
          <p:nvPr/>
        </p:nvGraphicFramePr>
        <p:xfrm>
          <a:off x="1825625" y="2527300"/>
          <a:ext cx="1090613" cy="396875"/>
        </p:xfrm>
        <a:graphic>
          <a:graphicData uri="http://schemas.openxmlformats.org/presentationml/2006/ole">
            <mc:AlternateContent xmlns:mc="http://schemas.openxmlformats.org/markup-compatibility/2006">
              <mc:Choice xmlns:v="urn:schemas-microsoft-com:vml" Requires="v">
                <p:oleObj spid="_x0000_s26818" name="Equation" r:id="rId8" imgW="548280" imgH="191880" progId="Equation.DSMT4">
                  <p:embed/>
                </p:oleObj>
              </mc:Choice>
              <mc:Fallback>
                <p:oleObj name="Equation" r:id="rId8" imgW="548280" imgH="191880" progId="Equation.DSMT4">
                  <p:embed/>
                  <p:pic>
                    <p:nvPicPr>
                      <p:cNvPr id="0" name="对象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25625" y="2527300"/>
                        <a:ext cx="10906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633" name="对象 10"/>
          <p:cNvGraphicFramePr>
            <a:graphicFrameLocks noChangeAspect="1"/>
          </p:cNvGraphicFramePr>
          <p:nvPr/>
        </p:nvGraphicFramePr>
        <p:xfrm>
          <a:off x="1331913" y="4319588"/>
          <a:ext cx="1152525" cy="333375"/>
        </p:xfrm>
        <a:graphic>
          <a:graphicData uri="http://schemas.openxmlformats.org/presentationml/2006/ole">
            <mc:AlternateContent xmlns:mc="http://schemas.openxmlformats.org/markup-compatibility/2006">
              <mc:Choice xmlns:v="urn:schemas-microsoft-com:vml" Requires="v">
                <p:oleObj spid="_x0000_s26819" name="Equation" r:id="rId10" imgW="557640" imgH="155160" progId="Equation.DSMT4">
                  <p:embed/>
                </p:oleObj>
              </mc:Choice>
              <mc:Fallback>
                <p:oleObj name="Equation" r:id="rId10" imgW="557640" imgH="155160" progId="Equation.DSMT4">
                  <p:embed/>
                  <p:pic>
                    <p:nvPicPr>
                      <p:cNvPr id="0" name="对象 1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31913" y="4319588"/>
                        <a:ext cx="115252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6634" name="图片 11"/>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2627313" y="4724400"/>
            <a:ext cx="4165600" cy="8255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3" name="TextBox 6"/>
          <p:cNvSpPr txBox="1"/>
          <p:nvPr/>
        </p:nvSpPr>
        <p:spPr>
          <a:xfrm>
            <a:off x="827584" y="5738714"/>
            <a:ext cx="7344816" cy="498598"/>
          </a:xfrm>
          <a:prstGeom prst="rect">
            <a:avLst/>
          </a:prstGeom>
        </p:spPr>
        <p:style>
          <a:lnRef idx="0">
            <a:schemeClr val="accent1"/>
          </a:lnRef>
          <a:fillRef idx="3">
            <a:schemeClr val="accent1"/>
          </a:fillRef>
          <a:effectRef idx="3">
            <a:schemeClr val="accent1"/>
          </a:effectRef>
          <a:fontRef idx="minor">
            <a:schemeClr val="lt1"/>
          </a:fontRef>
        </p:style>
        <p:txBody>
          <a:bodyPr>
            <a:spAutoFit/>
          </a:bodyPr>
          <a:lstStyle/>
          <a:p>
            <a:pPr marL="228600" indent="-228600" eaLnBrk="1" hangingPunct="1">
              <a:spcBef>
                <a:spcPct val="20000"/>
              </a:spcBef>
              <a:buClr>
                <a:schemeClr val="bg1"/>
              </a:buClr>
              <a:buSzPct val="100000"/>
              <a:buFont typeface="+mj-lt"/>
              <a:buAutoNum type="arabicPeriod"/>
              <a:defRPr/>
            </a:pPr>
            <a:r>
              <a:rPr lang="en-US" altLang="zh-CN" sz="1200" dirty="0"/>
              <a:t>T.</a:t>
            </a:r>
            <a:r>
              <a:rPr lang="zh-CN" altLang="en-US" sz="1200" dirty="0"/>
              <a:t> </a:t>
            </a:r>
            <a:r>
              <a:rPr lang="zh-CN" altLang="zh-CN" sz="1200" dirty="0"/>
              <a:t> </a:t>
            </a:r>
            <a:r>
              <a:rPr lang="en-US" altLang="zh-CN" sz="1200" dirty="0"/>
              <a:t>M.</a:t>
            </a:r>
            <a:r>
              <a:rPr lang="zh-CN" altLang="en-US" sz="1200" dirty="0"/>
              <a:t> </a:t>
            </a:r>
            <a:r>
              <a:rPr lang="en-US" altLang="zh-CN" sz="1200" dirty="0"/>
              <a:t>Cover,</a:t>
            </a:r>
            <a:r>
              <a:rPr lang="zh-CN" altLang="en-US" sz="1200" dirty="0"/>
              <a:t> </a:t>
            </a:r>
            <a:r>
              <a:rPr lang="en-US" altLang="zh-CN" sz="1200" dirty="0"/>
              <a:t>J.</a:t>
            </a:r>
            <a:r>
              <a:rPr lang="zh-CN" altLang="en-US" sz="1200" dirty="0"/>
              <a:t> </a:t>
            </a:r>
            <a:r>
              <a:rPr lang="en-US" altLang="zh-CN" sz="1200" dirty="0"/>
              <a:t>A.</a:t>
            </a:r>
            <a:r>
              <a:rPr lang="zh-CN" altLang="en-US" sz="1200" dirty="0"/>
              <a:t> </a:t>
            </a:r>
            <a:r>
              <a:rPr lang="en-US" altLang="zh-CN" sz="1200" dirty="0"/>
              <a:t>Thomas, Elements</a:t>
            </a:r>
            <a:r>
              <a:rPr lang="zh-CN" altLang="en-US" sz="1200" dirty="0"/>
              <a:t> </a:t>
            </a:r>
            <a:r>
              <a:rPr lang="en-US" altLang="zh-CN" sz="1200" dirty="0"/>
              <a:t>of</a:t>
            </a:r>
            <a:r>
              <a:rPr lang="zh-CN" altLang="en-US" sz="1200" dirty="0"/>
              <a:t> </a:t>
            </a:r>
            <a:r>
              <a:rPr lang="en-US" altLang="zh-CN" sz="1200" dirty="0"/>
              <a:t>Information</a:t>
            </a:r>
            <a:r>
              <a:rPr lang="zh-CN" altLang="en-US" sz="1200" dirty="0"/>
              <a:t> </a:t>
            </a:r>
            <a:r>
              <a:rPr lang="en-US" altLang="zh-CN" sz="1200" dirty="0"/>
              <a:t>Theory,</a:t>
            </a:r>
            <a:r>
              <a:rPr lang="zh-CN" altLang="zh-CN" sz="1200" dirty="0"/>
              <a:t> 2</a:t>
            </a:r>
            <a:r>
              <a:rPr lang="en-US" altLang="zh-CN" sz="1200" baseline="30000" dirty="0" err="1"/>
              <a:t>nd</a:t>
            </a:r>
            <a:r>
              <a:rPr lang="zh-CN" altLang="en-US" sz="1200" dirty="0"/>
              <a:t> </a:t>
            </a:r>
            <a:r>
              <a:rPr lang="en-US" altLang="zh-CN" sz="1200" dirty="0"/>
              <a:t>Edition,</a:t>
            </a:r>
            <a:r>
              <a:rPr lang="zh-CN" altLang="en-US" sz="1200" dirty="0"/>
              <a:t> </a:t>
            </a:r>
            <a:r>
              <a:rPr lang="en-US" altLang="zh-CN" sz="1200" dirty="0"/>
              <a:t>John</a:t>
            </a:r>
            <a:r>
              <a:rPr lang="zh-CN" altLang="en-US" sz="1200" dirty="0"/>
              <a:t> </a:t>
            </a:r>
            <a:r>
              <a:rPr lang="en-US" altLang="zh-CN" sz="1200" dirty="0"/>
              <a:t>Wiley</a:t>
            </a:r>
            <a:r>
              <a:rPr lang="zh-CN" altLang="en-US" sz="1200" dirty="0"/>
              <a:t> </a:t>
            </a:r>
            <a:r>
              <a:rPr lang="en-US" altLang="zh-CN" sz="1200" dirty="0"/>
              <a:t>&amp;</a:t>
            </a:r>
            <a:r>
              <a:rPr lang="zh-CN" altLang="en-US" sz="1200" dirty="0"/>
              <a:t> </a:t>
            </a:r>
            <a:r>
              <a:rPr lang="en-US" altLang="zh-CN" sz="1200" dirty="0"/>
              <a:t>Sons,</a:t>
            </a:r>
            <a:r>
              <a:rPr lang="zh-CN" altLang="en-US" sz="1200" dirty="0"/>
              <a:t> </a:t>
            </a:r>
            <a:r>
              <a:rPr lang="en-US" altLang="zh-CN" sz="1200" dirty="0"/>
              <a:t>Inc.</a:t>
            </a:r>
            <a:r>
              <a:rPr lang="zh-CN" altLang="en-US" sz="1200" dirty="0"/>
              <a:t> </a:t>
            </a:r>
            <a:r>
              <a:rPr lang="en-US" altLang="zh-CN" sz="1200" dirty="0"/>
              <a:t>2006.</a:t>
            </a:r>
          </a:p>
          <a:p>
            <a:pPr marL="228600" indent="-228600" eaLnBrk="1" hangingPunct="1">
              <a:spcBef>
                <a:spcPct val="20000"/>
              </a:spcBef>
              <a:buClr>
                <a:schemeClr val="bg1"/>
              </a:buClr>
              <a:buSzPct val="100000"/>
              <a:buFont typeface="+mj-lt"/>
              <a:buAutoNum type="arabicPeriod"/>
              <a:defRPr/>
            </a:pPr>
            <a:r>
              <a:rPr kumimoji="1" lang="en-US" altLang="zh-CN" sz="1200" dirty="0"/>
              <a:t>D.</a:t>
            </a:r>
            <a:r>
              <a:rPr kumimoji="1" lang="zh-CN" altLang="en-US" sz="1200" dirty="0"/>
              <a:t> </a:t>
            </a:r>
            <a:r>
              <a:rPr kumimoji="1" lang="en-US" altLang="zh-CN" sz="1200" dirty="0" err="1"/>
              <a:t>Tse</a:t>
            </a:r>
            <a:r>
              <a:rPr kumimoji="1" lang="en-US" altLang="zh-CN" sz="1200" dirty="0"/>
              <a:t>,</a:t>
            </a:r>
            <a:r>
              <a:rPr kumimoji="1" lang="zh-CN" altLang="en-US" sz="1200" dirty="0"/>
              <a:t> </a:t>
            </a:r>
            <a:r>
              <a:rPr kumimoji="1" lang="en-US" altLang="zh-CN" sz="1200" dirty="0"/>
              <a:t>P.</a:t>
            </a:r>
            <a:r>
              <a:rPr kumimoji="1" lang="zh-CN" altLang="en-US" sz="1200" dirty="0"/>
              <a:t> </a:t>
            </a:r>
            <a:r>
              <a:rPr kumimoji="1" lang="en-US" altLang="zh-CN" sz="1200" dirty="0" err="1"/>
              <a:t>Viswanath</a:t>
            </a:r>
            <a:r>
              <a:rPr kumimoji="1" lang="en-US" altLang="zh-CN" sz="1200" dirty="0"/>
              <a:t>,</a:t>
            </a:r>
            <a:r>
              <a:rPr kumimoji="1" lang="zh-CN" altLang="en-US" sz="1200" dirty="0"/>
              <a:t> </a:t>
            </a:r>
            <a:r>
              <a:rPr kumimoji="1" lang="en-US" altLang="zh-CN" sz="1200" dirty="0"/>
              <a:t>Fundamentals</a:t>
            </a:r>
            <a:r>
              <a:rPr kumimoji="1" lang="zh-CN" altLang="en-US" sz="1200" dirty="0"/>
              <a:t> </a:t>
            </a:r>
            <a:r>
              <a:rPr kumimoji="1" lang="en-US" altLang="zh-CN" sz="1200" dirty="0"/>
              <a:t>of</a:t>
            </a:r>
            <a:r>
              <a:rPr kumimoji="1" lang="zh-CN" altLang="en-US" sz="1200" dirty="0"/>
              <a:t> </a:t>
            </a:r>
            <a:r>
              <a:rPr kumimoji="1" lang="en-US" altLang="zh-CN" sz="1200" dirty="0"/>
              <a:t>Wireless</a:t>
            </a:r>
            <a:r>
              <a:rPr kumimoji="1" lang="zh-CN" altLang="en-US" sz="1200" dirty="0"/>
              <a:t> </a:t>
            </a:r>
            <a:r>
              <a:rPr kumimoji="1" lang="en-US" altLang="zh-CN" sz="1200" dirty="0"/>
              <a:t>Communication,</a:t>
            </a:r>
            <a:r>
              <a:rPr kumimoji="1" lang="zh-CN" altLang="en-US" sz="1200" dirty="0"/>
              <a:t> </a:t>
            </a:r>
            <a:r>
              <a:rPr kumimoji="1" lang="en-US" altLang="zh-CN" sz="1200" dirty="0"/>
              <a:t>Cambridge</a:t>
            </a:r>
            <a:r>
              <a:rPr kumimoji="1" lang="zh-CN" altLang="en-US" sz="1200" dirty="0"/>
              <a:t> </a:t>
            </a:r>
            <a:r>
              <a:rPr kumimoji="1" lang="en-US" altLang="zh-CN" sz="1200" dirty="0"/>
              <a:t>University</a:t>
            </a:r>
            <a:r>
              <a:rPr kumimoji="1" lang="zh-CN" altLang="en-US" sz="1200" dirty="0"/>
              <a:t> </a:t>
            </a:r>
            <a:r>
              <a:rPr kumimoji="1" lang="en-US" altLang="zh-CN" sz="1200" dirty="0"/>
              <a:t>Press,</a:t>
            </a:r>
            <a:r>
              <a:rPr kumimoji="1" lang="zh-CN" altLang="en-US" sz="1200" dirty="0"/>
              <a:t> </a:t>
            </a:r>
            <a:r>
              <a:rPr kumimoji="1" lang="en-US" altLang="zh-CN" sz="1200" dirty="0"/>
              <a:t>2005.</a:t>
            </a:r>
            <a:endParaRPr kumimoji="1" lang="zh-CN" altLang="en-US" sz="12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A19DBF93-63FA-49E0-97A7-A7CA3F9C562D}"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2</a:t>
            </a:fld>
            <a:endParaRPr lang="en-US" altLang="zh-CN" sz="1600" smtClean="0">
              <a:solidFill>
                <a:srgbClr val="3333CC"/>
              </a:solidFill>
              <a:latin typeface="Times New Roman" panose="02020603050405020304" pitchFamily="18" charset="0"/>
              <a:ea typeface="宋体" panose="02010600030101010101" pitchFamily="2" charset="-122"/>
            </a:endParaRPr>
          </a:p>
        </p:txBody>
      </p:sp>
      <p:sp>
        <p:nvSpPr>
          <p:cNvPr id="21509" name="Rectangle 2"/>
          <p:cNvSpPr>
            <a:spLocks noGrp="1" noChangeArrowheads="1"/>
          </p:cNvSpPr>
          <p:nvPr>
            <p:ph type="title"/>
          </p:nvPr>
        </p:nvSpPr>
        <p:spPr/>
        <p:txBody>
          <a:bodyPr/>
          <a:lstStyle/>
          <a:p>
            <a:pPr eaLnBrk="1" hangingPunct="1">
              <a:defRPr/>
            </a:pPr>
            <a:r>
              <a:rPr lang="zh-CN" altLang="en-US" sz="3600" dirty="0" smtClean="0"/>
              <a:t>内容</a:t>
            </a:r>
            <a:r>
              <a:rPr lang="zh-CN" altLang="en-US" sz="3600" dirty="0"/>
              <a:t>安排</a:t>
            </a:r>
            <a:endParaRPr lang="zh-CN" altLang="en-US" sz="3600" dirty="0" smtClean="0"/>
          </a:p>
        </p:txBody>
      </p:sp>
      <p:sp>
        <p:nvSpPr>
          <p:cNvPr id="21510" name="Rectangle 3"/>
          <p:cNvSpPr>
            <a:spLocks noGrp="1" noChangeArrowheads="1"/>
          </p:cNvSpPr>
          <p:nvPr>
            <p:ph type="body" idx="1"/>
          </p:nvPr>
        </p:nvSpPr>
        <p:spPr>
          <a:xfrm>
            <a:off x="611188" y="908050"/>
            <a:ext cx="7954962" cy="5184775"/>
          </a:xfrm>
        </p:spPr>
        <p:txBody>
          <a:bodyPr/>
          <a:lstStyle/>
          <a:p>
            <a:pPr eaLnBrk="1" hangingPunct="1">
              <a:lnSpc>
                <a:spcPct val="200000"/>
              </a:lnSpc>
              <a:spcBef>
                <a:spcPct val="0"/>
              </a:spcBef>
              <a:spcAft>
                <a:spcPts val="600"/>
              </a:spcAft>
              <a:defRPr/>
            </a:pPr>
            <a:r>
              <a:rPr lang="zh-CN" altLang="en-US" sz="2800" dirty="0" smtClean="0">
                <a:ea typeface="楷体_GB2312" pitchFamily="49" charset="-122"/>
              </a:rPr>
              <a:t>基本概念与原理 </a:t>
            </a:r>
            <a:endParaRPr lang="en-US" altLang="zh-CN" sz="2800" dirty="0" smtClean="0">
              <a:ea typeface="楷体_GB2312" pitchFamily="49" charset="-122"/>
            </a:endParaRPr>
          </a:p>
          <a:p>
            <a:pPr eaLnBrk="1" hangingPunct="1">
              <a:lnSpc>
                <a:spcPct val="200000"/>
              </a:lnSpc>
              <a:spcBef>
                <a:spcPct val="0"/>
              </a:spcBef>
              <a:spcAft>
                <a:spcPts val="600"/>
              </a:spcAft>
              <a:defRPr/>
            </a:pPr>
            <a:r>
              <a:rPr lang="zh-CN" altLang="en-US" sz="3000" dirty="0" smtClean="0">
                <a:ea typeface="楷体_GB2312" pitchFamily="49" charset="-122"/>
              </a:rPr>
              <a:t>信息论的角度</a:t>
            </a:r>
            <a:endParaRPr lang="en-US" altLang="zh-CN" sz="3000" dirty="0" smtClean="0">
              <a:ea typeface="楷体_GB2312" pitchFamily="49" charset="-122"/>
            </a:endParaRPr>
          </a:p>
          <a:p>
            <a:pPr eaLnBrk="1" hangingPunct="1">
              <a:lnSpc>
                <a:spcPct val="200000"/>
              </a:lnSpc>
              <a:spcBef>
                <a:spcPct val="0"/>
              </a:spcBef>
              <a:spcAft>
                <a:spcPts val="600"/>
              </a:spcAft>
              <a:defRPr/>
            </a:pPr>
            <a:r>
              <a:rPr lang="zh-CN" altLang="en-US" sz="3000" dirty="0" smtClean="0">
                <a:ea typeface="楷体_GB2312" pitchFamily="49" charset="-122"/>
              </a:rPr>
              <a:t>信号处理的角度</a:t>
            </a:r>
            <a:endParaRPr lang="en-US" altLang="zh-CN" sz="3000" dirty="0" smtClean="0">
              <a:ea typeface="楷体_GB2312" pitchFamily="49" charset="-122"/>
            </a:endParaRPr>
          </a:p>
          <a:p>
            <a:pPr eaLnBrk="1" hangingPunct="1">
              <a:lnSpc>
                <a:spcPct val="200000"/>
              </a:lnSpc>
              <a:spcBef>
                <a:spcPct val="0"/>
              </a:spcBef>
              <a:spcAft>
                <a:spcPts val="600"/>
              </a:spcAft>
              <a:defRPr/>
            </a:pPr>
            <a:r>
              <a:rPr lang="zh-CN" altLang="en-US" sz="3000" dirty="0" smtClean="0">
                <a:ea typeface="楷体_GB2312" pitchFamily="49" charset="-122"/>
              </a:rPr>
              <a:t>网络的角度</a:t>
            </a:r>
            <a:endParaRPr lang="en-US" altLang="zh-CN" sz="3000" dirty="0" smtClean="0">
              <a:ea typeface="楷体_GB2312" pitchFamily="49" charset="-122"/>
            </a:endParaRPr>
          </a:p>
          <a:p>
            <a:pPr eaLnBrk="1" hangingPunct="1">
              <a:lnSpc>
                <a:spcPct val="200000"/>
              </a:lnSpc>
              <a:spcBef>
                <a:spcPct val="0"/>
              </a:spcBef>
              <a:spcAft>
                <a:spcPts val="600"/>
              </a:spcAft>
              <a:defRPr/>
            </a:pPr>
            <a:r>
              <a:rPr lang="zh-CN" altLang="en-US" sz="3000" dirty="0" smtClean="0">
                <a:ea typeface="楷体_GB2312" pitchFamily="49" charset="-122"/>
              </a:rPr>
              <a:t>应用与原型系统</a:t>
            </a:r>
            <a:endParaRPr lang="en-US" altLang="zh-CN" sz="3000" dirty="0" smtClean="0">
              <a:ea typeface="楷体_GB2312" pitchFamily="49" charset="-122"/>
            </a:endParaRPr>
          </a:p>
        </p:txBody>
      </p:sp>
      <p:sp>
        <p:nvSpPr>
          <p:cNvPr id="7" name="AutoShape 4"/>
          <p:cNvSpPr>
            <a:spLocks noChangeArrowheads="1"/>
          </p:cNvSpPr>
          <p:nvPr/>
        </p:nvSpPr>
        <p:spPr bwMode="auto">
          <a:xfrm>
            <a:off x="539750" y="1196975"/>
            <a:ext cx="8135938" cy="576263"/>
          </a:xfrm>
          <a:prstGeom prst="roundRect">
            <a:avLst>
              <a:gd name="adj" fmla="val 16667"/>
            </a:avLst>
          </a:prstGeom>
          <a:noFill/>
          <a:ln w="76200" cmpd="tri"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endParaRPr lang="zh-CN" altLang="en-US" sz="1800">
              <a:latin typeface="Tahoma" panose="020B060403050404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en-US" altLang="zh-CN" dirty="0"/>
              <a:t>Shannon</a:t>
            </a:r>
            <a:r>
              <a:rPr kumimoji="1" lang="zh-CN" altLang="en-US" dirty="0"/>
              <a:t>信息论信道容量理论回顾</a:t>
            </a:r>
            <a:endParaRPr lang="zh-CN" altLang="en-US" dirty="0"/>
          </a:p>
        </p:txBody>
      </p:sp>
      <p:sp>
        <p:nvSpPr>
          <p:cNvPr id="3" name="内容占位符 2"/>
          <p:cNvSpPr>
            <a:spLocks noGrp="1"/>
          </p:cNvSpPr>
          <p:nvPr>
            <p:ph idx="1"/>
          </p:nvPr>
        </p:nvSpPr>
        <p:spPr>
          <a:xfrm>
            <a:off x="539750" y="908050"/>
            <a:ext cx="8424863" cy="1225550"/>
          </a:xfrm>
        </p:spPr>
        <p:txBody>
          <a:bodyPr/>
          <a:lstStyle/>
          <a:p>
            <a:pPr marL="0" indent="0" algn="ctr">
              <a:buFont typeface="Wingdings" panose="05000000000000000000" pitchFamily="2" charset="2"/>
              <a:buNone/>
              <a:defRPr/>
            </a:pPr>
            <a:r>
              <a:rPr lang="zh-CN" altLang="en-US" sz="3200" dirty="0" smtClean="0"/>
              <a:t>容量域（</a:t>
            </a:r>
            <a:r>
              <a:rPr lang="en-US" altLang="zh-CN" sz="3200" dirty="0" smtClean="0"/>
              <a:t>Capacity Region</a:t>
            </a:r>
            <a:r>
              <a:rPr lang="zh-CN" altLang="en-US" sz="3200" dirty="0" smtClean="0"/>
              <a:t>）</a:t>
            </a:r>
            <a:endParaRPr lang="en-US" altLang="zh-CN" sz="3200" dirty="0" smtClean="0"/>
          </a:p>
          <a:p>
            <a:pPr>
              <a:defRPr/>
            </a:pPr>
            <a:r>
              <a:rPr lang="zh-CN" altLang="en-US" dirty="0" smtClean="0"/>
              <a:t>多址信道（</a:t>
            </a:r>
            <a:r>
              <a:rPr lang="en-US" altLang="zh-CN" dirty="0" smtClean="0"/>
              <a:t>Multiple-access channel</a:t>
            </a:r>
            <a:r>
              <a:rPr lang="zh-CN" altLang="en-US" dirty="0" smtClean="0"/>
              <a:t>）</a:t>
            </a:r>
            <a:endParaRPr lang="zh-CN" altLang="en-US" dirty="0"/>
          </a:p>
        </p:txBody>
      </p:sp>
      <p:sp>
        <p:nvSpPr>
          <p:cNvPr id="27652"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1EDE2B98-BA55-40B5-8DCF-9B78E947333B}"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20</a:t>
            </a:fld>
            <a:endParaRPr lang="en-US" altLang="zh-CN" sz="1600" smtClean="0">
              <a:solidFill>
                <a:srgbClr val="3333CC"/>
              </a:solidFill>
              <a:latin typeface="Times New Roman" panose="02020603050405020304" pitchFamily="18" charset="0"/>
              <a:ea typeface="宋体" panose="02010600030101010101" pitchFamily="2" charset="-122"/>
            </a:endParaRPr>
          </a:p>
        </p:txBody>
      </p:sp>
      <p:pic>
        <p:nvPicPr>
          <p:cNvPr id="27653"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56100" y="1916113"/>
            <a:ext cx="3394075"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4" name="图片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82688" y="4581525"/>
            <a:ext cx="3101975" cy="148907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27655" name="图片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92725" y="4384675"/>
            <a:ext cx="2352675"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p:cNvSpPr txBox="1"/>
          <p:nvPr/>
        </p:nvSpPr>
        <p:spPr>
          <a:xfrm>
            <a:off x="611188" y="3500438"/>
            <a:ext cx="7921625" cy="831850"/>
          </a:xfrm>
          <a:prstGeom prst="rect">
            <a:avLst/>
          </a:prstGeom>
          <a:effectLst>
            <a:outerShdw blurRad="50800" dist="38100" dir="16200000"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a:spAutoFit/>
          </a:bodyPr>
          <a:lstStyle/>
          <a:p>
            <a:pPr eaLnBrk="1" hangingPunct="1">
              <a:spcBef>
                <a:spcPct val="20000"/>
              </a:spcBef>
              <a:buClr>
                <a:schemeClr val="folHlink"/>
              </a:buClr>
              <a:buSzPct val="60000"/>
              <a:buFont typeface="Wingdings" pitchFamily="2" charset="2"/>
              <a:buNone/>
              <a:defRPr/>
            </a:pPr>
            <a:r>
              <a:rPr kumimoji="1" lang="zh-CN" altLang="en-US" sz="2400" dirty="0">
                <a:ea typeface="+mj-ea"/>
              </a:rPr>
              <a:t>多址信道的容量域是所有可达（</a:t>
            </a:r>
            <a:r>
              <a:rPr kumimoji="1" lang="en-US" altLang="zh-CN" sz="2400" i="1" dirty="0">
                <a:ea typeface="+mj-ea"/>
              </a:rPr>
              <a:t>R</a:t>
            </a:r>
            <a:r>
              <a:rPr kumimoji="1" lang="en-US" altLang="zh-CN" sz="2400" baseline="-25000" dirty="0">
                <a:ea typeface="+mj-ea"/>
              </a:rPr>
              <a:t>1</a:t>
            </a:r>
            <a:r>
              <a:rPr kumimoji="1" lang="en-US" altLang="zh-CN" sz="2400" dirty="0">
                <a:ea typeface="+mj-ea"/>
              </a:rPr>
              <a:t>,</a:t>
            </a:r>
            <a:r>
              <a:rPr kumimoji="1" lang="en-US" altLang="zh-CN" sz="2400" i="1" dirty="0">
                <a:ea typeface="+mj-ea"/>
              </a:rPr>
              <a:t>R</a:t>
            </a:r>
            <a:r>
              <a:rPr kumimoji="1" lang="en-US" altLang="zh-CN" sz="2400" baseline="-25000" dirty="0">
                <a:ea typeface="+mj-ea"/>
              </a:rPr>
              <a:t>2</a:t>
            </a:r>
            <a:r>
              <a:rPr kumimoji="1" lang="zh-CN" altLang="en-US" sz="2400" dirty="0">
                <a:ea typeface="+mj-ea"/>
              </a:rPr>
              <a:t>）速率对的闭集</a:t>
            </a:r>
            <a:r>
              <a:rPr kumimoji="1" lang="zh-CN" altLang="zh-CN" sz="2400" dirty="0">
                <a:ea typeface="+mj-ea"/>
              </a:rPr>
              <a:t>，</a:t>
            </a:r>
            <a:r>
              <a:rPr kumimoji="1" lang="zh-CN" altLang="en-US" sz="2400" dirty="0">
                <a:ea typeface="+mj-ea"/>
              </a:rPr>
              <a:t>是满足下列约束的凸包的闭集：</a:t>
            </a:r>
          </a:p>
        </p:txBody>
      </p:sp>
      <p:graphicFrame>
        <p:nvGraphicFramePr>
          <p:cNvPr id="27657" name="对象 10"/>
          <p:cNvGraphicFramePr>
            <a:graphicFrameLocks noChangeAspect="1"/>
          </p:cNvGraphicFramePr>
          <p:nvPr/>
        </p:nvGraphicFramePr>
        <p:xfrm>
          <a:off x="1331913" y="2349500"/>
          <a:ext cx="2779712" cy="596900"/>
        </p:xfrm>
        <a:graphic>
          <a:graphicData uri="http://schemas.openxmlformats.org/presentationml/2006/ole">
            <mc:AlternateContent xmlns:mc="http://schemas.openxmlformats.org/markup-compatibility/2006">
              <mc:Choice xmlns:v="urn:schemas-microsoft-com:vml" Requires="v">
                <p:oleObj spid="_x0000_s27703" name="Equation" r:id="rId6" imgW="1526760" imgH="319680" progId="Equation.DSMT4">
                  <p:embed/>
                </p:oleObj>
              </mc:Choice>
              <mc:Fallback>
                <p:oleObj name="Equation" r:id="rId6" imgW="1526760" imgH="319680" progId="Equation.DSMT4">
                  <p:embed/>
                  <p:pic>
                    <p:nvPicPr>
                      <p:cNvPr id="0" name="对象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1913" y="2349500"/>
                        <a:ext cx="2779712"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图片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43438" y="2852738"/>
            <a:ext cx="3700462" cy="333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pPr>
              <a:defRPr/>
            </a:pPr>
            <a:r>
              <a:rPr kumimoji="1" lang="en-US" altLang="zh-CN" dirty="0"/>
              <a:t>Shannon</a:t>
            </a:r>
            <a:r>
              <a:rPr kumimoji="1" lang="zh-CN" altLang="en-US" dirty="0"/>
              <a:t>信息论信道容量理论回顾</a:t>
            </a:r>
            <a:endParaRPr lang="zh-CN" altLang="en-US" dirty="0"/>
          </a:p>
        </p:txBody>
      </p:sp>
      <p:sp>
        <p:nvSpPr>
          <p:cNvPr id="3" name="内容占位符 2"/>
          <p:cNvSpPr>
            <a:spLocks noGrp="1"/>
          </p:cNvSpPr>
          <p:nvPr>
            <p:ph idx="1"/>
          </p:nvPr>
        </p:nvSpPr>
        <p:spPr>
          <a:xfrm>
            <a:off x="539750" y="908050"/>
            <a:ext cx="8424863" cy="1225550"/>
          </a:xfrm>
        </p:spPr>
        <p:txBody>
          <a:bodyPr/>
          <a:lstStyle/>
          <a:p>
            <a:pPr marL="0" indent="0" algn="ctr">
              <a:buFont typeface="Wingdings" panose="05000000000000000000" pitchFamily="2" charset="2"/>
              <a:buNone/>
              <a:defRPr/>
            </a:pPr>
            <a:r>
              <a:rPr lang="zh-CN" altLang="en-US" sz="3200" dirty="0" smtClean="0"/>
              <a:t>容量域（</a:t>
            </a:r>
            <a:r>
              <a:rPr lang="en-US" altLang="zh-CN" sz="3200" dirty="0" smtClean="0"/>
              <a:t>Capacity Region</a:t>
            </a:r>
            <a:r>
              <a:rPr lang="zh-CN" altLang="en-US" sz="3200" dirty="0" smtClean="0"/>
              <a:t>）</a:t>
            </a:r>
            <a:endParaRPr lang="en-US" altLang="zh-CN" sz="3200" dirty="0" smtClean="0"/>
          </a:p>
          <a:p>
            <a:pPr>
              <a:defRPr/>
            </a:pPr>
            <a:r>
              <a:rPr lang="zh-CN" altLang="en-US" dirty="0" smtClean="0"/>
              <a:t>高斯多址信道（</a:t>
            </a:r>
            <a:r>
              <a:rPr lang="en-US" altLang="zh-CN" dirty="0" smtClean="0"/>
              <a:t>Multiple-access channel</a:t>
            </a:r>
            <a:r>
              <a:rPr lang="zh-CN" altLang="en-US" dirty="0" smtClean="0"/>
              <a:t>）</a:t>
            </a:r>
            <a:endParaRPr lang="zh-CN" altLang="en-US" dirty="0"/>
          </a:p>
        </p:txBody>
      </p:sp>
      <p:sp>
        <p:nvSpPr>
          <p:cNvPr id="28677"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681D7E25-9196-4F61-8A3D-9C649D522824}"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21</a:t>
            </a:fld>
            <a:endParaRPr lang="en-US" altLang="zh-CN" sz="1600" smtClean="0">
              <a:solidFill>
                <a:srgbClr val="3333CC"/>
              </a:solidFill>
              <a:latin typeface="Times New Roman" panose="02020603050405020304" pitchFamily="18" charset="0"/>
              <a:ea typeface="宋体" panose="02010600030101010101" pitchFamily="2" charset="-122"/>
            </a:endParaRPr>
          </a:p>
        </p:txBody>
      </p:sp>
      <p:pic>
        <p:nvPicPr>
          <p:cNvPr id="28678" name="图片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2060575"/>
            <a:ext cx="3646487"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8679" name="对象 12"/>
          <p:cNvGraphicFramePr>
            <a:graphicFrameLocks noChangeAspect="1"/>
          </p:cNvGraphicFramePr>
          <p:nvPr/>
        </p:nvGraphicFramePr>
        <p:xfrm>
          <a:off x="1619250" y="3860800"/>
          <a:ext cx="2089150" cy="2220913"/>
        </p:xfrm>
        <a:graphic>
          <a:graphicData uri="http://schemas.openxmlformats.org/presentationml/2006/ole">
            <mc:AlternateContent xmlns:mc="http://schemas.openxmlformats.org/markup-compatibility/2006">
              <mc:Choice xmlns:v="urn:schemas-microsoft-com:vml" Requires="v">
                <p:oleObj spid="_x0000_s28726" name="Equation" r:id="rId5" imgW="1398600" imgH="1490040" progId="Equation.DSMT4">
                  <p:embed/>
                </p:oleObj>
              </mc:Choice>
              <mc:Fallback>
                <p:oleObj name="Equation" r:id="rId5" imgW="1398600" imgH="1490040" progId="Equation.DSMT4">
                  <p:embed/>
                  <p:pic>
                    <p:nvPicPr>
                      <p:cNvPr id="0" name="对象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9250" y="3860800"/>
                        <a:ext cx="2089150" cy="222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8680" name="图片 1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054725" y="2060575"/>
            <a:ext cx="2362200" cy="131603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zh-CN" altLang="en-US" dirty="0" smtClean="0"/>
              <a:t>自由度（</a:t>
            </a:r>
            <a:r>
              <a:rPr kumimoji="1" lang="en-US" altLang="zh-CN" dirty="0" smtClean="0"/>
              <a:t>Degrees of freedom</a:t>
            </a:r>
            <a:r>
              <a:rPr kumimoji="1" lang="zh-CN" altLang="en-US" dirty="0" smtClean="0"/>
              <a:t>）</a:t>
            </a:r>
            <a:endParaRPr kumimoji="1" lang="zh-CN" altLang="en-US" dirty="0"/>
          </a:p>
        </p:txBody>
      </p:sp>
      <p:sp>
        <p:nvSpPr>
          <p:cNvPr id="3" name="内容占位符 2"/>
          <p:cNvSpPr>
            <a:spLocks noGrp="1"/>
          </p:cNvSpPr>
          <p:nvPr>
            <p:ph idx="1"/>
          </p:nvPr>
        </p:nvSpPr>
        <p:spPr>
          <a:xfrm>
            <a:off x="539750" y="908050"/>
            <a:ext cx="8424863" cy="4968875"/>
          </a:xfrm>
        </p:spPr>
        <p:txBody>
          <a:bodyPr/>
          <a:lstStyle/>
          <a:p>
            <a:pPr marL="0" indent="0">
              <a:buFont typeface="Wingdings" panose="05000000000000000000" pitchFamily="2" charset="2"/>
              <a:buNone/>
              <a:defRPr/>
            </a:pPr>
            <a:r>
              <a:rPr kumimoji="1" lang="zh-CN" altLang="en-US" dirty="0" smtClean="0"/>
              <a:t>自由度表示可以接入的无干扰维度。对于和容量，有</a:t>
            </a:r>
            <a:endParaRPr kumimoji="1" lang="en-US" altLang="zh-CN" dirty="0" smtClean="0"/>
          </a:p>
          <a:p>
            <a:pPr>
              <a:defRPr/>
            </a:pPr>
            <a:endParaRPr kumimoji="1" lang="en-US" altLang="zh-CN" dirty="0"/>
          </a:p>
          <a:p>
            <a:pPr>
              <a:defRPr/>
            </a:pPr>
            <a:endParaRPr kumimoji="1" lang="en-US" altLang="zh-CN" dirty="0" smtClean="0"/>
          </a:p>
          <a:p>
            <a:pPr marL="0" indent="0">
              <a:buFont typeface="Wingdings" panose="05000000000000000000" pitchFamily="2" charset="2"/>
              <a:buNone/>
              <a:defRPr/>
            </a:pPr>
            <a:r>
              <a:rPr kumimoji="1" lang="en-US" altLang="zh-CN" i="1" dirty="0" smtClean="0"/>
              <a:t>d</a:t>
            </a:r>
            <a:r>
              <a:rPr kumimoji="1" lang="zh-CN" altLang="en-US" dirty="0" smtClean="0"/>
              <a:t>即为网络自由度：</a:t>
            </a:r>
            <a:endParaRPr kumimoji="1" lang="en-US" altLang="zh-CN" dirty="0" smtClean="0"/>
          </a:p>
          <a:p>
            <a:pPr marL="0" indent="0">
              <a:buFont typeface="Wingdings" panose="05000000000000000000" pitchFamily="2" charset="2"/>
              <a:buNone/>
              <a:defRPr/>
            </a:pPr>
            <a:endParaRPr kumimoji="1" lang="en-US" altLang="zh-CN" dirty="0"/>
          </a:p>
          <a:p>
            <a:pPr marL="0" indent="0">
              <a:buFont typeface="Wingdings" panose="05000000000000000000" pitchFamily="2" charset="2"/>
              <a:buNone/>
              <a:defRPr/>
            </a:pPr>
            <a:endParaRPr kumimoji="1" lang="en-US" altLang="zh-CN" dirty="0"/>
          </a:p>
          <a:p>
            <a:pPr marL="0" indent="0">
              <a:buFont typeface="Wingdings" panose="05000000000000000000" pitchFamily="2" charset="2"/>
              <a:buNone/>
              <a:defRPr/>
            </a:pPr>
            <a:r>
              <a:rPr kumimoji="1" lang="zh-CN" altLang="en-US" dirty="0" smtClean="0"/>
              <a:t>为了消除干扰，用户可以沿着信道的空间、频率或者时间维度进行正交化。此时，用户</a:t>
            </a:r>
            <a:r>
              <a:rPr kumimoji="1" lang="en-US" altLang="zh-CN" i="1" dirty="0" smtClean="0"/>
              <a:t>k</a:t>
            </a:r>
            <a:r>
              <a:rPr kumimoji="1" lang="zh-CN" altLang="en-US" dirty="0" smtClean="0"/>
              <a:t>的速率正比于</a:t>
            </a:r>
            <a:endParaRPr kumimoji="1" lang="en-US" altLang="zh-CN" dirty="0" smtClean="0"/>
          </a:p>
          <a:p>
            <a:pPr marL="0" indent="0">
              <a:buFont typeface="Wingdings" panose="05000000000000000000" pitchFamily="2" charset="2"/>
              <a:buNone/>
              <a:defRPr/>
            </a:pPr>
            <a:endParaRPr kumimoji="1" lang="en-US" altLang="zh-CN" dirty="0"/>
          </a:p>
          <a:p>
            <a:pPr marL="0" indent="0">
              <a:buFont typeface="Wingdings" panose="05000000000000000000" pitchFamily="2" charset="2"/>
              <a:buNone/>
              <a:defRPr/>
            </a:pPr>
            <a:r>
              <a:rPr kumimoji="1" lang="zh-CN" altLang="en-US" dirty="0" smtClean="0"/>
              <a:t>干扰网络的总自由度为：</a:t>
            </a:r>
            <a:endParaRPr kumimoji="1" lang="zh-CN" altLang="en-US" dirty="0"/>
          </a:p>
        </p:txBody>
      </p:sp>
      <p:sp>
        <p:nvSpPr>
          <p:cNvPr id="29700" name="幻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A1F6BC43-29CD-4A63-8904-56D8D1D0882A}"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22</a:t>
            </a:fld>
            <a:endParaRPr lang="en-US" altLang="zh-CN" sz="1600" smtClean="0">
              <a:solidFill>
                <a:srgbClr val="3333CC"/>
              </a:solidFill>
              <a:latin typeface="Times New Roman" panose="02020603050405020304" pitchFamily="18" charset="0"/>
              <a:ea typeface="宋体" panose="02010600030101010101" pitchFamily="2" charset="-122"/>
            </a:endParaRPr>
          </a:p>
        </p:txBody>
      </p:sp>
      <p:graphicFrame>
        <p:nvGraphicFramePr>
          <p:cNvPr id="29701" name="对象 6"/>
          <p:cNvGraphicFramePr>
            <a:graphicFrameLocks noChangeAspect="1"/>
          </p:cNvGraphicFramePr>
          <p:nvPr/>
        </p:nvGraphicFramePr>
        <p:xfrm>
          <a:off x="2555875" y="1484313"/>
          <a:ext cx="3992563" cy="504825"/>
        </p:xfrm>
        <a:graphic>
          <a:graphicData uri="http://schemas.openxmlformats.org/presentationml/2006/ole">
            <mc:AlternateContent xmlns:mc="http://schemas.openxmlformats.org/markup-compatibility/2006">
              <mc:Choice xmlns:v="urn:schemas-microsoft-com:vml" Requires="v">
                <p:oleObj spid="_x0000_s29885" name="Equation" r:id="rId3" imgW="2504880" imgH="301680" progId="Equation.DSMT4">
                  <p:embed/>
                </p:oleObj>
              </mc:Choice>
              <mc:Fallback>
                <p:oleObj name="Equation" r:id="rId3" imgW="2504880" imgH="301680" progId="Equation.DSMT4">
                  <p:embed/>
                  <p:pic>
                    <p:nvPicPr>
                      <p:cNvPr id="0"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75" y="1484313"/>
                        <a:ext cx="3992563" cy="50482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702" name="对象 7"/>
          <p:cNvGraphicFramePr>
            <a:graphicFrameLocks noChangeAspect="1"/>
          </p:cNvGraphicFramePr>
          <p:nvPr/>
        </p:nvGraphicFramePr>
        <p:xfrm>
          <a:off x="2771775" y="2852738"/>
          <a:ext cx="3670300" cy="504825"/>
        </p:xfrm>
        <a:graphic>
          <a:graphicData uri="http://schemas.openxmlformats.org/presentationml/2006/ole">
            <mc:AlternateContent xmlns:mc="http://schemas.openxmlformats.org/markup-compatibility/2006">
              <mc:Choice xmlns:v="urn:schemas-microsoft-com:vml" Requires="v">
                <p:oleObj spid="_x0000_s29886" name="Equation" r:id="rId5" imgW="2304000" imgH="301680" progId="Equation.DSMT4">
                  <p:embed/>
                </p:oleObj>
              </mc:Choice>
              <mc:Fallback>
                <p:oleObj name="Equation" r:id="rId5" imgW="2304000" imgH="301680" progId="Equation.DSMT4">
                  <p:embed/>
                  <p:pic>
                    <p:nvPicPr>
                      <p:cNvPr id="0" name="对象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1775" y="2852738"/>
                        <a:ext cx="3670300" cy="50482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703" name="对象 8"/>
          <p:cNvGraphicFramePr>
            <a:graphicFrameLocks noChangeAspect="1"/>
          </p:cNvGraphicFramePr>
          <p:nvPr/>
        </p:nvGraphicFramePr>
        <p:xfrm>
          <a:off x="3708400" y="4437063"/>
          <a:ext cx="1220788" cy="431800"/>
        </p:xfrm>
        <a:graphic>
          <a:graphicData uri="http://schemas.openxmlformats.org/presentationml/2006/ole">
            <mc:AlternateContent xmlns:mc="http://schemas.openxmlformats.org/markup-compatibility/2006">
              <mc:Choice xmlns:v="urn:schemas-microsoft-com:vml" Requires="v">
                <p:oleObj spid="_x0000_s29887" name="Equation" r:id="rId7" imgW="813600" imgH="283320" progId="Equation.DSMT4">
                  <p:embed/>
                </p:oleObj>
              </mc:Choice>
              <mc:Fallback>
                <p:oleObj name="Equation" r:id="rId7" imgW="813600" imgH="283320" progId="Equation.DSMT4">
                  <p:embed/>
                  <p:pic>
                    <p:nvPicPr>
                      <p:cNvPr id="0" name="对象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08400" y="4437063"/>
                        <a:ext cx="1220788" cy="4318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9704" name="对象 9"/>
          <p:cNvGraphicFramePr>
            <a:graphicFrameLocks noChangeAspect="1"/>
          </p:cNvGraphicFramePr>
          <p:nvPr/>
        </p:nvGraphicFramePr>
        <p:xfrm>
          <a:off x="3779838" y="5373688"/>
          <a:ext cx="1209675" cy="503237"/>
        </p:xfrm>
        <a:graphic>
          <a:graphicData uri="http://schemas.openxmlformats.org/presentationml/2006/ole">
            <mc:AlternateContent xmlns:mc="http://schemas.openxmlformats.org/markup-compatibility/2006">
              <mc:Choice xmlns:v="urn:schemas-microsoft-com:vml" Requires="v">
                <p:oleObj spid="_x0000_s29888" name="Equation" r:id="rId9" imgW="749520" imgH="301680" progId="Equation.DSMT4">
                  <p:embed/>
                </p:oleObj>
              </mc:Choice>
              <mc:Fallback>
                <p:oleObj name="Equation" r:id="rId9" imgW="749520" imgH="301680" progId="Equation.DSMT4">
                  <p:embed/>
                  <p:pic>
                    <p:nvPicPr>
                      <p:cNvPr id="0" name="对象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79838" y="5373688"/>
                        <a:ext cx="1209675" cy="50323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建模：小规模网络</a:t>
            </a:r>
            <a:endParaRPr lang="zh-CN" altLang="en-US" dirty="0"/>
          </a:p>
        </p:txBody>
      </p:sp>
      <p:sp>
        <p:nvSpPr>
          <p:cNvPr id="3" name="内容占位符 2"/>
          <p:cNvSpPr>
            <a:spLocks noGrp="1"/>
          </p:cNvSpPr>
          <p:nvPr>
            <p:ph idx="1"/>
          </p:nvPr>
        </p:nvSpPr>
        <p:spPr>
          <a:xfrm>
            <a:off x="539750" y="908050"/>
            <a:ext cx="8424863" cy="649288"/>
          </a:xfrm>
        </p:spPr>
        <p:txBody>
          <a:bodyPr/>
          <a:lstStyle/>
          <a:p>
            <a:pPr>
              <a:defRPr/>
            </a:pPr>
            <a:r>
              <a:rPr lang="zh-CN" altLang="en-US" dirty="0" smtClean="0"/>
              <a:t>干扰信道（</a:t>
            </a:r>
            <a:r>
              <a:rPr lang="en-US" altLang="zh-CN" dirty="0" smtClean="0"/>
              <a:t>Interference</a:t>
            </a:r>
            <a:r>
              <a:rPr lang="zh-CN" altLang="en-US" dirty="0" smtClean="0"/>
              <a:t> </a:t>
            </a:r>
            <a:r>
              <a:rPr lang="en-US" altLang="zh-CN" dirty="0" smtClean="0"/>
              <a:t>Channel</a:t>
            </a:r>
            <a:r>
              <a:rPr lang="zh-CN" altLang="en-US" dirty="0" smtClean="0"/>
              <a:t>，</a:t>
            </a:r>
            <a:r>
              <a:rPr lang="en-US" altLang="zh-CN" dirty="0" smtClean="0"/>
              <a:t>IC</a:t>
            </a:r>
            <a:r>
              <a:rPr lang="zh-CN" altLang="en-US" dirty="0" smtClean="0"/>
              <a:t>）模型</a:t>
            </a:r>
            <a:endParaRPr lang="zh-CN" altLang="en-US" dirty="0"/>
          </a:p>
        </p:txBody>
      </p:sp>
      <p:sp>
        <p:nvSpPr>
          <p:cNvPr id="30724"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8A8A0628-C273-48E7-B228-8649C1E52C64}"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23</a:t>
            </a:fld>
            <a:endParaRPr lang="en-US" altLang="zh-CN" sz="1600" smtClean="0">
              <a:solidFill>
                <a:srgbClr val="3333CC"/>
              </a:solidFill>
              <a:latin typeface="Times New Roman" panose="02020603050405020304" pitchFamily="18" charset="0"/>
              <a:ea typeface="宋体" panose="02010600030101010101" pitchFamily="2" charset="-122"/>
            </a:endParaRPr>
          </a:p>
        </p:txBody>
      </p:sp>
      <p:pic>
        <p:nvPicPr>
          <p:cNvPr id="30725" name="图片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0113" y="1557338"/>
            <a:ext cx="230346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p:cNvSpPr txBox="1"/>
          <p:nvPr/>
        </p:nvSpPr>
        <p:spPr>
          <a:xfrm>
            <a:off x="468313" y="4005263"/>
            <a:ext cx="8064500" cy="1791260"/>
          </a:xfrm>
          <a:prstGeom prst="rect">
            <a:avLst/>
          </a:prstGeom>
          <a:effectLst>
            <a:outerShdw blurRad="50800" dist="38100" dir="16200000"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a:spAutoFit/>
          </a:bodyPr>
          <a:lstStyle/>
          <a:p>
            <a:pPr eaLnBrk="1" hangingPunct="1">
              <a:spcBef>
                <a:spcPct val="20000"/>
              </a:spcBef>
              <a:buClr>
                <a:schemeClr val="tx1"/>
              </a:buClr>
              <a:buSzPct val="60000"/>
              <a:buFont typeface="Wingdings" pitchFamily="2" charset="2"/>
              <a:buNone/>
              <a:defRPr/>
            </a:pPr>
            <a:r>
              <a:rPr kumimoji="1" lang="zh-CN" altLang="en-US" sz="2400" dirty="0">
                <a:ea typeface="+mj-ea"/>
              </a:rPr>
              <a:t>可能的空闲频谱使用模式包括：</a:t>
            </a:r>
            <a:endParaRPr kumimoji="1" lang="en-US" altLang="zh-CN" sz="2400" dirty="0">
              <a:ea typeface="+mj-ea"/>
            </a:endParaRPr>
          </a:p>
          <a:p>
            <a:pPr marL="342900" indent="-342900" eaLnBrk="1" hangingPunct="1">
              <a:spcBef>
                <a:spcPct val="20000"/>
              </a:spcBef>
              <a:buClr>
                <a:schemeClr val="tx1"/>
              </a:buClr>
              <a:buSzPct val="60000"/>
              <a:buFont typeface="Wingdings" pitchFamily="2" charset="2"/>
              <a:buChar char="n"/>
              <a:defRPr/>
            </a:pPr>
            <a:r>
              <a:rPr kumimoji="1" lang="zh-CN" altLang="en-US" sz="2400" dirty="0">
                <a:ea typeface="+mj-ea"/>
              </a:rPr>
              <a:t>白频谱填充（</a:t>
            </a:r>
            <a:r>
              <a:rPr kumimoji="1" lang="en-US" altLang="zh-CN" sz="2400" dirty="0">
                <a:ea typeface="+mj-ea"/>
              </a:rPr>
              <a:t>White-Space Filling, Overlay</a:t>
            </a:r>
            <a:r>
              <a:rPr kumimoji="1" lang="zh-CN" altLang="en-US" sz="2400" dirty="0" smtClean="0">
                <a:ea typeface="+mj-ea"/>
              </a:rPr>
              <a:t>）</a:t>
            </a:r>
            <a:endParaRPr kumimoji="1" lang="en-US" altLang="zh-CN" sz="2400" dirty="0">
              <a:ea typeface="+mj-ea"/>
            </a:endParaRPr>
          </a:p>
          <a:p>
            <a:pPr marL="342900" indent="-342900" eaLnBrk="1" hangingPunct="1">
              <a:spcBef>
                <a:spcPct val="20000"/>
              </a:spcBef>
              <a:buClr>
                <a:schemeClr val="tx1"/>
              </a:buClr>
              <a:buSzPct val="60000"/>
              <a:buFont typeface="Wingdings" pitchFamily="2" charset="2"/>
              <a:buChar char="n"/>
              <a:defRPr/>
            </a:pPr>
            <a:r>
              <a:rPr kumimoji="1" lang="zh-CN" altLang="en-US" sz="2400" dirty="0">
                <a:ea typeface="+mj-ea"/>
              </a:rPr>
              <a:t>非正交传输（</a:t>
            </a:r>
            <a:r>
              <a:rPr kumimoji="1" lang="en-US" altLang="zh-CN" sz="2400" dirty="0" err="1">
                <a:ea typeface="+mj-ea"/>
              </a:rPr>
              <a:t>Nonorthogonal</a:t>
            </a:r>
            <a:r>
              <a:rPr kumimoji="1" lang="en-US" altLang="zh-CN" sz="2400" dirty="0">
                <a:ea typeface="+mj-ea"/>
              </a:rPr>
              <a:t> Transmission,</a:t>
            </a:r>
            <a:r>
              <a:rPr kumimoji="1" lang="zh-CN" altLang="en-US" sz="2400" dirty="0">
                <a:ea typeface="+mj-ea"/>
              </a:rPr>
              <a:t> </a:t>
            </a:r>
            <a:r>
              <a:rPr kumimoji="1" lang="en-US" altLang="zh-CN" sz="2400" dirty="0" smtClean="0">
                <a:ea typeface="+mj-ea"/>
              </a:rPr>
              <a:t>Underlay</a:t>
            </a:r>
            <a:r>
              <a:rPr kumimoji="1" lang="zh-CN" altLang="en-US" sz="2400" dirty="0" smtClean="0">
                <a:ea typeface="+mj-ea"/>
              </a:rPr>
              <a:t>）</a:t>
            </a:r>
            <a:endParaRPr kumimoji="1" lang="en-US" altLang="zh-CN" sz="2400" dirty="0">
              <a:ea typeface="+mj-ea"/>
            </a:endParaRPr>
          </a:p>
          <a:p>
            <a:pPr marL="342900" indent="-342900" eaLnBrk="1" hangingPunct="1">
              <a:spcBef>
                <a:spcPct val="20000"/>
              </a:spcBef>
              <a:buClr>
                <a:schemeClr val="tx1"/>
              </a:buClr>
              <a:buSzPct val="60000"/>
              <a:buFont typeface="Wingdings" pitchFamily="2" charset="2"/>
              <a:buChar char="n"/>
              <a:defRPr/>
            </a:pPr>
            <a:r>
              <a:rPr kumimoji="1" lang="zh-CN" altLang="en-US" sz="2400" dirty="0">
                <a:ea typeface="+mj-ea"/>
              </a:rPr>
              <a:t>认知传输（</a:t>
            </a:r>
            <a:r>
              <a:rPr kumimoji="1" lang="en-US" altLang="zh-CN" sz="2400" dirty="0">
                <a:ea typeface="+mj-ea"/>
              </a:rPr>
              <a:t>Cognitive Transmission</a:t>
            </a:r>
            <a:r>
              <a:rPr kumimoji="1" lang="zh-CN" altLang="en-US" sz="2400" dirty="0">
                <a:ea typeface="+mj-ea"/>
              </a:rPr>
              <a:t>）</a:t>
            </a:r>
          </a:p>
        </p:txBody>
      </p:sp>
      <p:pic>
        <p:nvPicPr>
          <p:cNvPr id="30727" name="图片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08400" y="1916113"/>
            <a:ext cx="38481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468313" y="1887538"/>
            <a:ext cx="474662" cy="461962"/>
          </a:xfrm>
          <a:prstGeom prst="rect">
            <a:avLst/>
          </a:prstGeom>
          <a:noFill/>
        </p:spPr>
        <p:txBody>
          <a:bodyPr wrap="none">
            <a:spAutoFit/>
          </a:bodyPr>
          <a:lstStyle/>
          <a:p>
            <a:pPr eaLnBrk="1" hangingPunct="1">
              <a:spcBef>
                <a:spcPct val="20000"/>
              </a:spcBef>
              <a:buClr>
                <a:schemeClr val="folHlink"/>
              </a:buClr>
              <a:buSzPct val="60000"/>
              <a:buFont typeface="Wingdings" pitchFamily="2" charset="2"/>
              <a:buNone/>
              <a:defRPr/>
            </a:pPr>
            <a:r>
              <a:rPr lang="en-US" altLang="zh-CN" sz="2400" i="1" dirty="0" err="1">
                <a:latin typeface="+mn-lt"/>
              </a:rPr>
              <a:t>X</a:t>
            </a:r>
            <a:r>
              <a:rPr lang="en-US" altLang="zh-CN" sz="2400" i="1" baseline="-25000" dirty="0" err="1">
                <a:latin typeface="+mn-lt"/>
              </a:rPr>
              <a:t>p</a:t>
            </a:r>
            <a:endParaRPr lang="zh-CN" altLang="en-US" sz="2400" i="1" baseline="-25000" dirty="0">
              <a:latin typeface="+mn-lt"/>
            </a:endParaRPr>
          </a:p>
        </p:txBody>
      </p:sp>
      <p:sp>
        <p:nvSpPr>
          <p:cNvPr id="12" name="TextBox 11"/>
          <p:cNvSpPr txBox="1"/>
          <p:nvPr/>
        </p:nvSpPr>
        <p:spPr>
          <a:xfrm>
            <a:off x="468313" y="2728913"/>
            <a:ext cx="463550" cy="461962"/>
          </a:xfrm>
          <a:prstGeom prst="rect">
            <a:avLst/>
          </a:prstGeom>
          <a:noFill/>
        </p:spPr>
        <p:txBody>
          <a:bodyPr wrap="none">
            <a:spAutoFit/>
          </a:bodyPr>
          <a:lstStyle/>
          <a:p>
            <a:pPr eaLnBrk="1" hangingPunct="1">
              <a:spcBef>
                <a:spcPct val="20000"/>
              </a:spcBef>
              <a:buClr>
                <a:schemeClr val="folHlink"/>
              </a:buClr>
              <a:buSzPct val="60000"/>
              <a:buFont typeface="Wingdings" pitchFamily="2" charset="2"/>
              <a:buNone/>
              <a:defRPr/>
            </a:pPr>
            <a:r>
              <a:rPr lang="en-US" altLang="zh-CN" sz="2400" i="1" dirty="0" err="1">
                <a:latin typeface="+mn-lt"/>
              </a:rPr>
              <a:t>X</a:t>
            </a:r>
            <a:r>
              <a:rPr lang="en-US" altLang="zh-CN" sz="2400" i="1" baseline="-25000" dirty="0" err="1">
                <a:latin typeface="+mn-lt"/>
              </a:rPr>
              <a:t>c</a:t>
            </a:r>
            <a:endParaRPr lang="zh-CN" altLang="en-US" sz="2400" i="1" baseline="-25000" dirty="0">
              <a:latin typeface="+mn-lt"/>
            </a:endParaRPr>
          </a:p>
        </p:txBody>
      </p:sp>
      <p:sp>
        <p:nvSpPr>
          <p:cNvPr id="13" name="TextBox 12"/>
          <p:cNvSpPr txBox="1"/>
          <p:nvPr/>
        </p:nvSpPr>
        <p:spPr>
          <a:xfrm>
            <a:off x="1652588" y="2032000"/>
            <a:ext cx="542925" cy="460375"/>
          </a:xfrm>
          <a:prstGeom prst="rect">
            <a:avLst/>
          </a:prstGeom>
          <a:noFill/>
        </p:spPr>
        <p:txBody>
          <a:bodyPr wrap="none">
            <a:spAutoFit/>
          </a:bodyPr>
          <a:lstStyle/>
          <a:p>
            <a:pPr eaLnBrk="1" hangingPunct="1">
              <a:spcBef>
                <a:spcPct val="20000"/>
              </a:spcBef>
              <a:buClr>
                <a:schemeClr val="folHlink"/>
              </a:buClr>
              <a:buSzPct val="60000"/>
              <a:buFont typeface="Wingdings" pitchFamily="2" charset="2"/>
              <a:buNone/>
              <a:defRPr/>
            </a:pPr>
            <a:r>
              <a:rPr lang="en-US" altLang="zh-CN" sz="2400" i="1" dirty="0">
                <a:latin typeface="+mn-lt"/>
              </a:rPr>
              <a:t>h</a:t>
            </a:r>
            <a:r>
              <a:rPr lang="en-US" altLang="zh-CN" sz="2400" baseline="-25000" dirty="0">
                <a:latin typeface="+mn-lt"/>
              </a:rPr>
              <a:t>12</a:t>
            </a:r>
            <a:endParaRPr lang="zh-CN" altLang="en-US" sz="2400" baseline="-25000" dirty="0">
              <a:latin typeface="+mn-lt"/>
            </a:endParaRPr>
          </a:p>
        </p:txBody>
      </p:sp>
      <p:sp>
        <p:nvSpPr>
          <p:cNvPr id="14" name="TextBox 13"/>
          <p:cNvSpPr txBox="1"/>
          <p:nvPr/>
        </p:nvSpPr>
        <p:spPr>
          <a:xfrm>
            <a:off x="1827213" y="3190875"/>
            <a:ext cx="463550" cy="461963"/>
          </a:xfrm>
          <a:prstGeom prst="rect">
            <a:avLst/>
          </a:prstGeom>
          <a:noFill/>
        </p:spPr>
        <p:txBody>
          <a:bodyPr wrap="none">
            <a:spAutoFit/>
          </a:bodyPr>
          <a:lstStyle/>
          <a:p>
            <a:pPr eaLnBrk="1" hangingPunct="1">
              <a:spcBef>
                <a:spcPct val="20000"/>
              </a:spcBef>
              <a:buClr>
                <a:schemeClr val="folHlink"/>
              </a:buClr>
              <a:buSzPct val="60000"/>
              <a:buFont typeface="Wingdings" pitchFamily="2" charset="2"/>
              <a:buNone/>
              <a:defRPr/>
            </a:pPr>
            <a:r>
              <a:rPr lang="en-US" altLang="zh-CN" sz="2400" i="1" dirty="0" err="1">
                <a:latin typeface="+mn-lt"/>
              </a:rPr>
              <a:t>X</a:t>
            </a:r>
            <a:r>
              <a:rPr lang="en-US" altLang="zh-CN" sz="2400" i="1" baseline="-25000" dirty="0" err="1">
                <a:latin typeface="+mn-lt"/>
              </a:rPr>
              <a:t>c</a:t>
            </a:r>
            <a:endParaRPr lang="zh-CN" altLang="en-US" sz="2400" i="1" baseline="-25000" dirty="0">
              <a:latin typeface="+mn-lt"/>
            </a:endParaRPr>
          </a:p>
        </p:txBody>
      </p:sp>
      <p:sp>
        <p:nvSpPr>
          <p:cNvPr id="15" name="TextBox 14"/>
          <p:cNvSpPr txBox="1"/>
          <p:nvPr/>
        </p:nvSpPr>
        <p:spPr>
          <a:xfrm>
            <a:off x="1652588" y="2420938"/>
            <a:ext cx="542925" cy="461962"/>
          </a:xfrm>
          <a:prstGeom prst="rect">
            <a:avLst/>
          </a:prstGeom>
          <a:noFill/>
        </p:spPr>
        <p:txBody>
          <a:bodyPr wrap="none">
            <a:spAutoFit/>
          </a:bodyPr>
          <a:lstStyle/>
          <a:p>
            <a:pPr eaLnBrk="1" hangingPunct="1">
              <a:spcBef>
                <a:spcPct val="20000"/>
              </a:spcBef>
              <a:buClr>
                <a:schemeClr val="folHlink"/>
              </a:buClr>
              <a:buSzPct val="60000"/>
              <a:buFont typeface="Wingdings" pitchFamily="2" charset="2"/>
              <a:buNone/>
              <a:defRPr/>
            </a:pPr>
            <a:r>
              <a:rPr lang="en-US" altLang="zh-CN" sz="2400" i="1" dirty="0">
                <a:latin typeface="+mn-lt"/>
              </a:rPr>
              <a:t>h</a:t>
            </a:r>
            <a:r>
              <a:rPr lang="en-US" altLang="zh-CN" sz="2400" baseline="-25000" dirty="0">
                <a:latin typeface="+mn-lt"/>
              </a:rPr>
              <a:t>21</a:t>
            </a:r>
            <a:endParaRPr lang="zh-CN" altLang="en-US" sz="2400" baseline="-25000" dirty="0">
              <a:latin typeface="+mn-lt"/>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小规模网络的一些结果</a:t>
            </a:r>
            <a:r>
              <a:rPr lang="en-US" altLang="zh-CN" dirty="0" smtClean="0"/>
              <a:t>: </a:t>
            </a:r>
            <a:r>
              <a:rPr lang="zh-CN" altLang="en-US" dirty="0" smtClean="0"/>
              <a:t>白频谱填充</a:t>
            </a:r>
            <a:r>
              <a:rPr lang="en-US" altLang="zh-CN" dirty="0" smtClean="0"/>
              <a:t> </a:t>
            </a:r>
            <a:endParaRPr lang="zh-CN" altLang="en-US" dirty="0"/>
          </a:p>
        </p:txBody>
      </p:sp>
      <p:sp>
        <p:nvSpPr>
          <p:cNvPr id="3" name="内容占位符 2"/>
          <p:cNvSpPr>
            <a:spLocks noGrp="1"/>
          </p:cNvSpPr>
          <p:nvPr>
            <p:ph idx="1"/>
          </p:nvPr>
        </p:nvSpPr>
        <p:spPr>
          <a:xfrm>
            <a:off x="539750" y="908050"/>
            <a:ext cx="8424863" cy="504825"/>
          </a:xfrm>
        </p:spPr>
        <p:txBody>
          <a:bodyPr/>
          <a:lstStyle/>
          <a:p>
            <a:pPr marL="0" indent="0">
              <a:buFont typeface="Wingdings" panose="05000000000000000000" pitchFamily="2" charset="2"/>
              <a:buNone/>
              <a:defRPr/>
            </a:pPr>
            <a:r>
              <a:rPr kumimoji="1" lang="zh-CN" altLang="en-US" dirty="0"/>
              <a:t>假设：</a:t>
            </a:r>
            <a:r>
              <a:rPr kumimoji="1" lang="en-US" altLang="zh-CN" dirty="0"/>
              <a:t>CR</a:t>
            </a:r>
            <a:r>
              <a:rPr kumimoji="1" lang="zh-CN" altLang="en-US" dirty="0"/>
              <a:t>节点可以实时、准确地检测到主用户</a:t>
            </a:r>
            <a:r>
              <a:rPr kumimoji="1" lang="zh-CN" altLang="en-US" dirty="0" smtClean="0"/>
              <a:t>通信。</a:t>
            </a:r>
            <a:endParaRPr lang="zh-CN" altLang="en-US" dirty="0"/>
          </a:p>
        </p:txBody>
      </p:sp>
      <p:sp>
        <p:nvSpPr>
          <p:cNvPr id="32772"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20344537-4032-4929-B544-9702A64FCF58}"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24</a:t>
            </a:fld>
            <a:endParaRPr lang="en-US" altLang="zh-CN" sz="1600" smtClean="0">
              <a:solidFill>
                <a:srgbClr val="3333CC"/>
              </a:solidFill>
              <a:latin typeface="Times New Roman" panose="02020603050405020304" pitchFamily="18" charset="0"/>
              <a:ea typeface="宋体" panose="02010600030101010101" pitchFamily="2" charset="-122"/>
            </a:endParaRPr>
          </a:p>
        </p:txBody>
      </p:sp>
      <p:pic>
        <p:nvPicPr>
          <p:cNvPr id="32773" name="图片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24250" y="1341438"/>
            <a:ext cx="5619750" cy="11557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738" y="3357563"/>
            <a:ext cx="7537450" cy="28082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32775" name="内容占位符 6"/>
          <p:cNvPicPr>
            <a:picLocks noChangeAspect="1"/>
          </p:cNvPicPr>
          <p:nvPr/>
        </p:nvPicPr>
        <p:blipFill>
          <a:blip r:embed="rId4">
            <a:extLst>
              <a:ext uri="{28A0092B-C50C-407E-A947-70E740481C1C}">
                <a14:useLocalDpi xmlns:a14="http://schemas.microsoft.com/office/drawing/2010/main" val="0"/>
              </a:ext>
            </a:extLst>
          </a:blip>
          <a:srcRect l="-1102" r="-674"/>
          <a:stretch>
            <a:fillRect/>
          </a:stretch>
        </p:blipFill>
        <p:spPr bwMode="auto">
          <a:xfrm>
            <a:off x="323850" y="1687513"/>
            <a:ext cx="4843463" cy="161766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3" name="文本框 12"/>
          <p:cNvSpPr txBox="1"/>
          <p:nvPr/>
        </p:nvSpPr>
        <p:spPr>
          <a:xfrm>
            <a:off x="4500563" y="4008438"/>
            <a:ext cx="4464050" cy="2012950"/>
          </a:xfrm>
          <a:prstGeom prst="rect">
            <a:avLst/>
          </a:prstGeom>
          <a:effectLst>
            <a:outerShdw blurRad="50800" dist="38100" dir="16200000"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a:spAutoFit/>
          </a:bodyPr>
          <a:lstStyle/>
          <a:p>
            <a:pPr marL="342900" indent="-342900" eaLnBrk="1" hangingPunct="1">
              <a:spcBef>
                <a:spcPct val="20000"/>
              </a:spcBef>
              <a:buClr>
                <a:schemeClr val="folHlink"/>
              </a:buClr>
              <a:buSzPct val="60000"/>
              <a:buFont typeface="Wingdings" pitchFamily="2" charset="2"/>
              <a:buChar char="n"/>
              <a:defRPr/>
            </a:pPr>
            <a:r>
              <a:rPr kumimoji="1" lang="zh-CN" altLang="en-US" sz="2400" dirty="0">
                <a:ea typeface="+mj-ea"/>
              </a:rPr>
              <a:t>交点是单个用户单独传输时的速率。</a:t>
            </a:r>
            <a:endParaRPr kumimoji="1" lang="en-US" altLang="zh-CN" sz="2400" dirty="0">
              <a:ea typeface="+mj-ea"/>
            </a:endParaRPr>
          </a:p>
          <a:p>
            <a:pPr marL="342900" indent="-342900" eaLnBrk="1" hangingPunct="1">
              <a:spcBef>
                <a:spcPct val="20000"/>
              </a:spcBef>
              <a:buClr>
                <a:schemeClr val="folHlink"/>
              </a:buClr>
              <a:buSzPct val="60000"/>
              <a:buFont typeface="Wingdings" pitchFamily="2" charset="2"/>
              <a:buChar char="n"/>
              <a:defRPr/>
            </a:pPr>
            <a:r>
              <a:rPr kumimoji="1" lang="zh-CN" altLang="en-US" sz="2400" dirty="0">
                <a:ea typeface="+mj-ea"/>
              </a:rPr>
              <a:t>凸包中的这两个不受干扰的点可以通过</a:t>
            </a:r>
            <a:r>
              <a:rPr kumimoji="1" lang="en-US" altLang="zh-CN" sz="2400" dirty="0">
                <a:ea typeface="+mj-ea"/>
              </a:rPr>
              <a:t>TDMA</a:t>
            </a:r>
            <a:r>
              <a:rPr kumimoji="1" lang="zh-CN" altLang="en-US" sz="2400" dirty="0">
                <a:ea typeface="+mj-ea"/>
              </a:rPr>
              <a:t>的方式获得。</a:t>
            </a:r>
            <a:endParaRPr kumimoji="1" lang="en-US" altLang="zh-CN" sz="2400" dirty="0">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950" y="2060575"/>
            <a:ext cx="7537450" cy="28082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pPr>
              <a:defRPr/>
            </a:pPr>
            <a:r>
              <a:rPr lang="zh-CN" altLang="en-US" dirty="0"/>
              <a:t>小规模网络的一些结果</a:t>
            </a:r>
            <a:r>
              <a:rPr lang="en-US" altLang="zh-CN" dirty="0"/>
              <a:t>: </a:t>
            </a:r>
            <a:r>
              <a:rPr lang="zh-CN" altLang="en-US" dirty="0" smtClean="0"/>
              <a:t>非正交传输</a:t>
            </a:r>
            <a:r>
              <a:rPr lang="en-US" altLang="zh-CN" dirty="0" smtClean="0"/>
              <a:t> </a:t>
            </a:r>
            <a:endParaRPr kumimoji="1" lang="zh-CN" altLang="en-US" dirty="0"/>
          </a:p>
        </p:txBody>
      </p:sp>
      <p:sp>
        <p:nvSpPr>
          <p:cNvPr id="3" name="内容占位符 2"/>
          <p:cNvSpPr>
            <a:spLocks noGrp="1"/>
          </p:cNvSpPr>
          <p:nvPr>
            <p:ph idx="1"/>
          </p:nvPr>
        </p:nvSpPr>
        <p:spPr>
          <a:xfrm>
            <a:off x="539750" y="908050"/>
            <a:ext cx="8424863" cy="1296988"/>
          </a:xfrm>
        </p:spPr>
        <p:txBody>
          <a:bodyPr/>
          <a:lstStyle/>
          <a:p>
            <a:pPr marL="0" indent="0">
              <a:buFont typeface="Wingdings" panose="05000000000000000000" pitchFamily="2" charset="2"/>
              <a:buNone/>
              <a:defRPr/>
            </a:pPr>
            <a:r>
              <a:rPr kumimoji="1" lang="zh-CN" altLang="en-US" dirty="0" smtClean="0"/>
              <a:t>干扰温度控制方案：认知用户和主用户同时传输。为了不对主用户产生有害干扰，认知用户利用认知能力来确定采用什么样的发射功率水平。</a:t>
            </a:r>
            <a:endParaRPr kumimoji="1" lang="zh-CN" altLang="en-US" dirty="0"/>
          </a:p>
        </p:txBody>
      </p:sp>
      <p:sp>
        <p:nvSpPr>
          <p:cNvPr id="33797" name="幻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7571D2CA-48D8-4667-8DD2-6A192190DFE9}"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25</a:t>
            </a:fld>
            <a:endParaRPr lang="en-US" altLang="zh-CN" sz="1600" smtClean="0">
              <a:solidFill>
                <a:srgbClr val="3333CC"/>
              </a:solidFill>
              <a:latin typeface="Times New Roman" panose="02020603050405020304" pitchFamily="18" charset="0"/>
              <a:ea typeface="宋体" panose="02010600030101010101" pitchFamily="2"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rcRect l="20419" r="-630"/>
          <a:stretch>
            <a:fillRect/>
          </a:stretch>
        </p:blipFill>
        <p:spPr bwMode="auto">
          <a:xfrm>
            <a:off x="4067175" y="3849688"/>
            <a:ext cx="4670425" cy="224313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33799" name="Picture 4"/>
          <p:cNvPicPr>
            <a:picLocks noChangeAspect="1" noChangeArrowheads="1"/>
          </p:cNvPicPr>
          <p:nvPr/>
        </p:nvPicPr>
        <p:blipFill>
          <a:blip r:embed="rId4">
            <a:extLst>
              <a:ext uri="{28A0092B-C50C-407E-A947-70E740481C1C}">
                <a14:useLocalDpi xmlns:a14="http://schemas.microsoft.com/office/drawing/2010/main" val="0"/>
              </a:ext>
            </a:extLst>
          </a:blip>
          <a:srcRect b="10388"/>
          <a:stretch>
            <a:fillRect/>
          </a:stretch>
        </p:blipFill>
        <p:spPr bwMode="auto">
          <a:xfrm>
            <a:off x="474663" y="4868863"/>
            <a:ext cx="3402012" cy="176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小规模网络的一些结果：机会式干扰抵消</a:t>
            </a:r>
            <a:endParaRPr lang="zh-CN" altLang="en-US" dirty="0"/>
          </a:p>
        </p:txBody>
      </p:sp>
      <p:sp>
        <p:nvSpPr>
          <p:cNvPr id="3" name="内容占位符 2"/>
          <p:cNvSpPr>
            <a:spLocks noGrp="1"/>
          </p:cNvSpPr>
          <p:nvPr>
            <p:ph idx="1"/>
          </p:nvPr>
        </p:nvSpPr>
        <p:spPr>
          <a:xfrm>
            <a:off x="539750" y="908050"/>
            <a:ext cx="8424863" cy="2881313"/>
          </a:xfrm>
        </p:spPr>
        <p:txBody>
          <a:bodyPr/>
          <a:lstStyle/>
          <a:p>
            <a:pPr>
              <a:defRPr/>
            </a:pPr>
            <a:r>
              <a:rPr lang="zh-CN" altLang="en-US" dirty="0" smtClean="0"/>
              <a:t>假设：认知链路除了知道干扰温度外，还知道其它一些附加的信息，如：主用户的传输码本。</a:t>
            </a:r>
            <a:endParaRPr lang="en-US" altLang="zh-CN" dirty="0" smtClean="0"/>
          </a:p>
          <a:p>
            <a:pPr>
              <a:defRPr/>
            </a:pPr>
            <a:r>
              <a:rPr lang="zh-CN" altLang="en-US" dirty="0" smtClean="0"/>
              <a:t>策略：</a:t>
            </a:r>
            <a:r>
              <a:rPr lang="en-US" altLang="zh-CN" dirty="0" smtClean="0"/>
              <a:t>Opportunistic</a:t>
            </a:r>
            <a:r>
              <a:rPr lang="zh-CN" altLang="en-US" dirty="0" smtClean="0"/>
              <a:t> </a:t>
            </a:r>
            <a:r>
              <a:rPr lang="en-US" altLang="zh-CN" dirty="0" smtClean="0"/>
              <a:t>Interference</a:t>
            </a:r>
            <a:r>
              <a:rPr lang="zh-CN" altLang="en-US" dirty="0" smtClean="0"/>
              <a:t> </a:t>
            </a:r>
            <a:r>
              <a:rPr lang="en-US" altLang="zh-CN" dirty="0" smtClean="0"/>
              <a:t>Cancellation</a:t>
            </a:r>
          </a:p>
          <a:p>
            <a:pPr lvl="1">
              <a:defRPr/>
            </a:pPr>
            <a:r>
              <a:rPr lang="zh-CN" altLang="en-US" dirty="0" smtClean="0"/>
              <a:t>当主用户的速率低于可以被认知用户解码的速率                          ，主用户的消息可以被认知接收机解码，则（</a:t>
            </a:r>
            <a:r>
              <a:rPr lang="en-US" altLang="zh-CN" dirty="0" err="1" smtClean="0"/>
              <a:t>PTx</a:t>
            </a:r>
            <a:r>
              <a:rPr lang="zh-CN" altLang="en-US" dirty="0" smtClean="0"/>
              <a:t>，</a:t>
            </a:r>
            <a:r>
              <a:rPr lang="en-US" altLang="zh-CN" dirty="0" err="1" smtClean="0"/>
              <a:t>STx</a:t>
            </a:r>
            <a:r>
              <a:rPr lang="zh-CN" altLang="zh-CN" dirty="0" smtClean="0"/>
              <a:t>-&gt;</a:t>
            </a:r>
            <a:r>
              <a:rPr lang="en-US" altLang="zh-CN" dirty="0" err="1" smtClean="0"/>
              <a:t>SRx</a:t>
            </a:r>
            <a:r>
              <a:rPr lang="en-US" altLang="zh-CN" dirty="0" smtClean="0"/>
              <a:t>)</a:t>
            </a:r>
            <a:r>
              <a:rPr lang="zh-CN" altLang="en-US" dirty="0" smtClean="0"/>
              <a:t>构成了多址信道。可以先译码主用户消息，再从接收信号中将其减去，然后译码认知用户的消息。</a:t>
            </a:r>
            <a:endParaRPr lang="en-US" altLang="zh-CN" dirty="0" smtClean="0"/>
          </a:p>
          <a:p>
            <a:pPr lvl="1">
              <a:defRPr/>
            </a:pPr>
            <a:r>
              <a:rPr lang="zh-CN" altLang="en-US" dirty="0" smtClean="0"/>
              <a:t>当认知用户不能解码主用户的消息时，将其作为噪声。</a:t>
            </a:r>
            <a:endParaRPr lang="zh-CN" altLang="en-US" dirty="0"/>
          </a:p>
        </p:txBody>
      </p:sp>
      <p:sp>
        <p:nvSpPr>
          <p:cNvPr id="34820"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CCAE180C-0E1C-4C1A-A6E3-D0A6709E89E4}"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26</a:t>
            </a:fld>
            <a:endParaRPr lang="en-US" altLang="zh-CN" sz="1600" smtClean="0">
              <a:solidFill>
                <a:srgbClr val="3333CC"/>
              </a:solidFill>
              <a:latin typeface="Times New Roman" panose="02020603050405020304" pitchFamily="18" charset="0"/>
              <a:ea typeface="宋体" panose="02010600030101010101" pitchFamily="2" charset="-122"/>
            </a:endParaRPr>
          </a:p>
        </p:txBody>
      </p:sp>
      <p:graphicFrame>
        <p:nvGraphicFramePr>
          <p:cNvPr id="34821" name="对象 8"/>
          <p:cNvGraphicFramePr>
            <a:graphicFrameLocks noChangeAspect="1"/>
          </p:cNvGraphicFramePr>
          <p:nvPr/>
        </p:nvGraphicFramePr>
        <p:xfrm>
          <a:off x="6732588" y="2079625"/>
          <a:ext cx="1436687" cy="485775"/>
        </p:xfrm>
        <a:graphic>
          <a:graphicData uri="http://schemas.openxmlformats.org/presentationml/2006/ole">
            <mc:AlternateContent xmlns:mc="http://schemas.openxmlformats.org/markup-compatibility/2006">
              <mc:Choice xmlns:v="urn:schemas-microsoft-com:vml" Requires="v">
                <p:oleObj spid="_x0000_s34869" name="Equation" r:id="rId3" imgW="886680" imgH="292320" progId="Equation.DSMT4">
                  <p:embed/>
                </p:oleObj>
              </mc:Choice>
              <mc:Fallback>
                <p:oleObj name="Equation" r:id="rId3" imgW="886680" imgH="292320" progId="Equation.DSMT4">
                  <p:embed/>
                  <p:pic>
                    <p:nvPicPr>
                      <p:cNvPr id="0" name="对象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2588" y="2079625"/>
                        <a:ext cx="1436687"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2" name="图片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8738" y="3860800"/>
            <a:ext cx="7537450" cy="28082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8" name="图片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758118" y="4760221"/>
            <a:ext cx="230346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2"/>
          <p:cNvSpPr txBox="1"/>
          <p:nvPr/>
        </p:nvSpPr>
        <p:spPr>
          <a:xfrm>
            <a:off x="7510593" y="5234883"/>
            <a:ext cx="542925" cy="460375"/>
          </a:xfrm>
          <a:prstGeom prst="rect">
            <a:avLst/>
          </a:prstGeom>
          <a:noFill/>
        </p:spPr>
        <p:txBody>
          <a:bodyPr wrap="none">
            <a:spAutoFit/>
          </a:bodyPr>
          <a:lstStyle/>
          <a:p>
            <a:pPr eaLnBrk="1" hangingPunct="1">
              <a:spcBef>
                <a:spcPct val="20000"/>
              </a:spcBef>
              <a:buClr>
                <a:schemeClr val="folHlink"/>
              </a:buClr>
              <a:buSzPct val="60000"/>
              <a:buFont typeface="Wingdings" pitchFamily="2" charset="2"/>
              <a:buNone/>
              <a:defRPr/>
            </a:pPr>
            <a:r>
              <a:rPr lang="en-US" altLang="zh-CN" sz="2400" i="1" dirty="0">
                <a:latin typeface="+mn-lt"/>
              </a:rPr>
              <a:t>h</a:t>
            </a:r>
            <a:r>
              <a:rPr lang="en-US" altLang="zh-CN" sz="2400" baseline="-25000" dirty="0">
                <a:latin typeface="+mn-lt"/>
              </a:rPr>
              <a:t>12</a:t>
            </a:r>
            <a:endParaRPr lang="zh-CN" altLang="en-US" sz="2400" baseline="-25000" dirty="0">
              <a:latin typeface="+mn-lt"/>
            </a:endParaRPr>
          </a:p>
        </p:txBody>
      </p:sp>
      <p:sp>
        <p:nvSpPr>
          <p:cNvPr id="11" name="TextBox 14"/>
          <p:cNvSpPr txBox="1"/>
          <p:nvPr/>
        </p:nvSpPr>
        <p:spPr>
          <a:xfrm>
            <a:off x="7510593" y="5623821"/>
            <a:ext cx="542925" cy="461962"/>
          </a:xfrm>
          <a:prstGeom prst="rect">
            <a:avLst/>
          </a:prstGeom>
          <a:noFill/>
        </p:spPr>
        <p:txBody>
          <a:bodyPr wrap="none">
            <a:spAutoFit/>
          </a:bodyPr>
          <a:lstStyle/>
          <a:p>
            <a:pPr eaLnBrk="1" hangingPunct="1">
              <a:spcBef>
                <a:spcPct val="20000"/>
              </a:spcBef>
              <a:buClr>
                <a:schemeClr val="folHlink"/>
              </a:buClr>
              <a:buSzPct val="60000"/>
              <a:buFont typeface="Wingdings" pitchFamily="2" charset="2"/>
              <a:buNone/>
              <a:defRPr/>
            </a:pPr>
            <a:r>
              <a:rPr lang="en-US" altLang="zh-CN" sz="2400" i="1" dirty="0">
                <a:latin typeface="+mn-lt"/>
              </a:rPr>
              <a:t>h</a:t>
            </a:r>
            <a:r>
              <a:rPr lang="en-US" altLang="zh-CN" sz="2400" baseline="-25000" dirty="0">
                <a:latin typeface="+mn-lt"/>
              </a:rPr>
              <a:t>21</a:t>
            </a:r>
            <a:endParaRPr lang="zh-CN" altLang="en-US" sz="2400" baseline="-25000"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zh-CN" altLang="en-US" sz="2900" dirty="0" smtClean="0"/>
              <a:t>小规模网络的一些结果：非对称发射机边信息</a:t>
            </a:r>
            <a:endParaRPr kumimoji="1" lang="zh-CN" altLang="en-US" sz="2900" dirty="0"/>
          </a:p>
        </p:txBody>
      </p:sp>
      <p:sp>
        <p:nvSpPr>
          <p:cNvPr id="3" name="内容占位符 2"/>
          <p:cNvSpPr>
            <a:spLocks noGrp="1"/>
          </p:cNvSpPr>
          <p:nvPr>
            <p:ph idx="1"/>
          </p:nvPr>
        </p:nvSpPr>
        <p:spPr>
          <a:xfrm>
            <a:off x="539750" y="908050"/>
            <a:ext cx="8424863" cy="2736850"/>
          </a:xfrm>
        </p:spPr>
        <p:txBody>
          <a:bodyPr/>
          <a:lstStyle/>
          <a:p>
            <a:pPr>
              <a:defRPr/>
            </a:pPr>
            <a:r>
              <a:rPr kumimoji="1" lang="zh-CN" altLang="en-US" dirty="0" smtClean="0"/>
              <a:t>假设：认知用户不仅知道主用户的码本，还知道主用户要传输的消息。</a:t>
            </a:r>
            <a:endParaRPr kumimoji="1" lang="en-US" altLang="zh-CN" dirty="0" smtClean="0"/>
          </a:p>
        </p:txBody>
      </p:sp>
      <p:sp>
        <p:nvSpPr>
          <p:cNvPr id="35844" name="幻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15E78953-E2E4-46CD-8818-9FD4D1727C24}"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27</a:t>
            </a:fld>
            <a:endParaRPr lang="en-US" altLang="zh-CN" sz="1600" smtClean="0">
              <a:solidFill>
                <a:srgbClr val="3333CC"/>
              </a:solidFill>
              <a:latin typeface="Times New Roman" panose="02020603050405020304" pitchFamily="18" charset="0"/>
              <a:ea typeface="宋体" panose="02010600030101010101" pitchFamily="2" charset="-122"/>
            </a:endParaRPr>
          </a:p>
        </p:txBody>
      </p:sp>
      <p:pic>
        <p:nvPicPr>
          <p:cNvPr id="35845" name="图片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2205038"/>
            <a:ext cx="6030912"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zh-CN" altLang="en-US" sz="2900" dirty="0" smtClean="0"/>
              <a:t>小规模网络的一些结果：非对称发射机边信息</a:t>
            </a:r>
            <a:endParaRPr kumimoji="1" lang="zh-CN" altLang="en-US" sz="2900" dirty="0"/>
          </a:p>
        </p:txBody>
      </p:sp>
      <p:sp>
        <p:nvSpPr>
          <p:cNvPr id="3" name="内容占位符 2"/>
          <p:cNvSpPr>
            <a:spLocks noGrp="1"/>
          </p:cNvSpPr>
          <p:nvPr>
            <p:ph idx="1"/>
          </p:nvPr>
        </p:nvSpPr>
        <p:spPr>
          <a:xfrm>
            <a:off x="539750" y="908050"/>
            <a:ext cx="8424863" cy="2736850"/>
          </a:xfrm>
        </p:spPr>
        <p:txBody>
          <a:bodyPr/>
          <a:lstStyle/>
          <a:p>
            <a:pPr>
              <a:defRPr/>
            </a:pPr>
            <a:r>
              <a:rPr kumimoji="1" lang="zh-CN" altLang="en-US" dirty="0" smtClean="0"/>
              <a:t>策略：认知用户和主用户之间采用非对称的协作</a:t>
            </a:r>
            <a:r>
              <a:rPr kumimoji="1" lang="en-US" altLang="zh-CN" dirty="0" smtClean="0"/>
              <a:t>(asymmetric</a:t>
            </a:r>
            <a:r>
              <a:rPr kumimoji="1" lang="zh-CN" altLang="en-US" dirty="0" smtClean="0"/>
              <a:t> </a:t>
            </a:r>
            <a:r>
              <a:rPr kumimoji="1" lang="en-US" altLang="zh-CN" dirty="0" smtClean="0"/>
              <a:t>cooperation)</a:t>
            </a:r>
            <a:r>
              <a:rPr kumimoji="1" lang="zh-CN" altLang="en-US" dirty="0" smtClean="0"/>
              <a:t>。</a:t>
            </a:r>
            <a:endParaRPr kumimoji="1" lang="en-US" altLang="zh-CN" dirty="0" smtClean="0"/>
          </a:p>
          <a:p>
            <a:pPr lvl="1">
              <a:defRPr/>
            </a:pPr>
            <a:r>
              <a:rPr kumimoji="1" lang="zh-CN" altLang="en-US" dirty="0" smtClean="0"/>
              <a:t>主发射机用平均功率</a:t>
            </a:r>
            <a:r>
              <a:rPr kumimoji="1" lang="en-US" altLang="zh-CN" i="1" dirty="0" smtClean="0"/>
              <a:t>P</a:t>
            </a:r>
            <a:r>
              <a:rPr kumimoji="1" lang="en-US" altLang="zh-CN" baseline="-25000" dirty="0" smtClean="0"/>
              <a:t>1</a:t>
            </a:r>
            <a:r>
              <a:rPr kumimoji="1" lang="zh-CN" altLang="en-US" dirty="0" smtClean="0"/>
              <a:t>发射自己的消息。</a:t>
            </a:r>
            <a:endParaRPr kumimoji="1" lang="en-US" altLang="zh-CN" dirty="0" smtClean="0"/>
          </a:p>
          <a:p>
            <a:pPr lvl="1">
              <a:defRPr/>
            </a:pPr>
            <a:r>
              <a:rPr kumimoji="1" lang="zh-CN" altLang="en-US" dirty="0" smtClean="0"/>
              <a:t>认知发射机则分出部分功率发射主用户的消息，剩余部分发射自己的消息。</a:t>
            </a:r>
            <a:endParaRPr kumimoji="1" lang="zh-CN" altLang="en-US" dirty="0"/>
          </a:p>
        </p:txBody>
      </p:sp>
      <p:sp>
        <p:nvSpPr>
          <p:cNvPr id="36868" name="幻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8A957DB1-008D-4B64-AF9B-F26466DDE7D5}"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28</a:t>
            </a:fld>
            <a:endParaRPr lang="en-US" altLang="zh-CN" sz="1600" smtClean="0">
              <a:solidFill>
                <a:srgbClr val="3333CC"/>
              </a:solidFill>
              <a:latin typeface="Times New Roman" panose="02020603050405020304" pitchFamily="18" charset="0"/>
              <a:ea typeface="宋体" panose="02010600030101010101" pitchFamily="2" charset="-122"/>
            </a:endParaRPr>
          </a:p>
        </p:txBody>
      </p:sp>
      <p:graphicFrame>
        <p:nvGraphicFramePr>
          <p:cNvPr id="36869" name="对象 7"/>
          <p:cNvGraphicFramePr>
            <a:graphicFrameLocks noChangeAspect="1"/>
          </p:cNvGraphicFramePr>
          <p:nvPr/>
        </p:nvGraphicFramePr>
        <p:xfrm>
          <a:off x="2555875" y="2781300"/>
          <a:ext cx="4071938" cy="571500"/>
        </p:xfrm>
        <a:graphic>
          <a:graphicData uri="http://schemas.openxmlformats.org/presentationml/2006/ole">
            <mc:AlternateContent xmlns:mc="http://schemas.openxmlformats.org/markup-compatibility/2006">
              <mc:Choice xmlns:v="urn:schemas-microsoft-com:vml" Requires="v">
                <p:oleObj spid="_x0000_s36917" name="Equation" r:id="rId3" imgW="2157480" imgH="292320" progId="Equation.DSMT4">
                  <p:embed/>
                </p:oleObj>
              </mc:Choice>
              <mc:Fallback>
                <p:oleObj name="Equation" r:id="rId3" imgW="2157480" imgH="292320" progId="Equation.DSMT4">
                  <p:embed/>
                  <p:pic>
                    <p:nvPicPr>
                      <p:cNvPr id="0" name="对象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75" y="2781300"/>
                        <a:ext cx="4071938"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1" name="图片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9388" y="3500438"/>
            <a:ext cx="7537450" cy="28082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356100" y="4797425"/>
            <a:ext cx="4495800" cy="177482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大规模网络：概述</a:t>
            </a:r>
            <a:endParaRPr lang="zh-CN" altLang="en-US" dirty="0"/>
          </a:p>
        </p:txBody>
      </p:sp>
      <p:sp>
        <p:nvSpPr>
          <p:cNvPr id="3" name="内容占位符 2"/>
          <p:cNvSpPr>
            <a:spLocks noGrp="1"/>
          </p:cNvSpPr>
          <p:nvPr>
            <p:ph idx="1"/>
          </p:nvPr>
        </p:nvSpPr>
        <p:spPr/>
        <p:txBody>
          <a:bodyPr/>
          <a:lstStyle/>
          <a:p>
            <a:pPr>
              <a:spcBef>
                <a:spcPts val="600"/>
              </a:spcBef>
              <a:defRPr/>
            </a:pPr>
            <a:r>
              <a:rPr lang="zh-CN" altLang="en-US" dirty="0" smtClean="0"/>
              <a:t>在大规模网络（</a:t>
            </a:r>
            <a:r>
              <a:rPr lang="en-US" altLang="zh-CN" dirty="0" smtClean="0"/>
              <a:t>large</a:t>
            </a:r>
            <a:r>
              <a:rPr lang="zh-CN" altLang="en-US" dirty="0" smtClean="0"/>
              <a:t> </a:t>
            </a:r>
            <a:r>
              <a:rPr lang="en-US" altLang="zh-CN" dirty="0" smtClean="0"/>
              <a:t>scale</a:t>
            </a:r>
            <a:r>
              <a:rPr lang="zh-CN" altLang="en-US" dirty="0" smtClean="0"/>
              <a:t> </a:t>
            </a:r>
            <a:r>
              <a:rPr lang="en-US" altLang="zh-CN" dirty="0" smtClean="0"/>
              <a:t>network</a:t>
            </a:r>
            <a:r>
              <a:rPr lang="zh-CN" altLang="en-US" dirty="0" smtClean="0"/>
              <a:t>）中，影响的因素包括：网络中的节点数目、节点的密度、网络的拓扑、每个节点的功率和速率等。</a:t>
            </a:r>
            <a:endParaRPr lang="en-US" altLang="zh-CN" dirty="0" smtClean="0"/>
          </a:p>
          <a:p>
            <a:pPr>
              <a:spcBef>
                <a:spcPts val="600"/>
              </a:spcBef>
              <a:defRPr/>
            </a:pPr>
            <a:r>
              <a:rPr lang="zh-CN" altLang="en-US" dirty="0" smtClean="0"/>
              <a:t>大规模网络的容量首先可以采用和速率（</a:t>
            </a:r>
            <a:r>
              <a:rPr lang="en-US" altLang="zh-CN" dirty="0" smtClean="0"/>
              <a:t>sum</a:t>
            </a:r>
            <a:r>
              <a:rPr lang="zh-CN" altLang="en-US" dirty="0" smtClean="0"/>
              <a:t> </a:t>
            </a:r>
            <a:r>
              <a:rPr lang="en-US" altLang="zh-CN" dirty="0" smtClean="0"/>
              <a:t>rate</a:t>
            </a:r>
            <a:r>
              <a:rPr lang="zh-CN" altLang="en-US" dirty="0" smtClean="0"/>
              <a:t>）或者吞吐量（</a:t>
            </a:r>
            <a:r>
              <a:rPr lang="en-US" altLang="zh-CN" dirty="0" smtClean="0"/>
              <a:t>throughput</a:t>
            </a:r>
            <a:r>
              <a:rPr lang="zh-CN" altLang="en-US" dirty="0" smtClean="0"/>
              <a:t>）来度量，但精确地计算非常困难。</a:t>
            </a:r>
            <a:endParaRPr lang="en-US" altLang="zh-CN" dirty="0" smtClean="0"/>
          </a:p>
          <a:p>
            <a:pPr>
              <a:spcBef>
                <a:spcPts val="600"/>
              </a:spcBef>
              <a:defRPr/>
            </a:pPr>
            <a:r>
              <a:rPr lang="zh-CN" altLang="en-US" dirty="0" smtClean="0"/>
              <a:t>一般用</a:t>
            </a:r>
            <a:r>
              <a:rPr lang="zh-CN" altLang="en-US" dirty="0" smtClean="0">
                <a:solidFill>
                  <a:srgbClr val="FF0000"/>
                </a:solidFill>
              </a:rPr>
              <a:t>尺度规律（</a:t>
            </a:r>
            <a:r>
              <a:rPr lang="en-US" altLang="zh-CN" dirty="0" smtClean="0">
                <a:solidFill>
                  <a:srgbClr val="FF0000"/>
                </a:solidFill>
              </a:rPr>
              <a:t>scaling</a:t>
            </a:r>
            <a:r>
              <a:rPr lang="zh-CN" altLang="en-US" dirty="0" smtClean="0">
                <a:solidFill>
                  <a:srgbClr val="FF0000"/>
                </a:solidFill>
              </a:rPr>
              <a:t> </a:t>
            </a:r>
            <a:r>
              <a:rPr lang="en-US" altLang="zh-CN" dirty="0" smtClean="0">
                <a:solidFill>
                  <a:srgbClr val="FF0000"/>
                </a:solidFill>
              </a:rPr>
              <a:t>law</a:t>
            </a:r>
            <a:r>
              <a:rPr lang="zh-CN" altLang="en-US" dirty="0" smtClean="0">
                <a:solidFill>
                  <a:srgbClr val="FF0000"/>
                </a:solidFill>
              </a:rPr>
              <a:t>）</a:t>
            </a:r>
            <a:r>
              <a:rPr lang="zh-CN" altLang="en-US" dirty="0" smtClean="0"/>
              <a:t>来描述大规模网络的容量。即：</a:t>
            </a:r>
            <a:r>
              <a:rPr lang="zh-CN" altLang="en-US" dirty="0" smtClean="0">
                <a:solidFill>
                  <a:srgbClr val="FF0000"/>
                </a:solidFill>
              </a:rPr>
              <a:t>网络吞吐量增长的阶数（</a:t>
            </a:r>
            <a:r>
              <a:rPr lang="en-US" altLang="zh-CN" dirty="0" smtClean="0">
                <a:solidFill>
                  <a:srgbClr val="FF0000"/>
                </a:solidFill>
              </a:rPr>
              <a:t>order</a:t>
            </a:r>
            <a:r>
              <a:rPr lang="zh-CN" altLang="en-US" dirty="0" smtClean="0">
                <a:solidFill>
                  <a:srgbClr val="FF0000"/>
                </a:solidFill>
              </a:rPr>
              <a:t>）与网络用户（节点）数之间的关系</a:t>
            </a:r>
            <a:r>
              <a:rPr lang="zh-CN" altLang="en-US" dirty="0" smtClean="0"/>
              <a:t>。</a:t>
            </a:r>
            <a:endParaRPr lang="en-US" altLang="zh-CN" dirty="0" smtClean="0"/>
          </a:p>
          <a:p>
            <a:pPr>
              <a:spcBef>
                <a:spcPts val="600"/>
              </a:spcBef>
              <a:defRPr/>
            </a:pPr>
            <a:r>
              <a:rPr lang="zh-CN" altLang="en-US" dirty="0" smtClean="0"/>
              <a:t>两个经常采用的网络模型是：密度（</a:t>
            </a:r>
            <a:r>
              <a:rPr lang="en-US" altLang="zh-CN" dirty="0" smtClean="0"/>
              <a:t>dense</a:t>
            </a:r>
            <a:r>
              <a:rPr lang="zh-CN" altLang="en-US" dirty="0" smtClean="0"/>
              <a:t>）和扩展（</a:t>
            </a:r>
            <a:r>
              <a:rPr lang="en-US" altLang="zh-CN" dirty="0" smtClean="0"/>
              <a:t>extended</a:t>
            </a:r>
            <a:r>
              <a:rPr lang="zh-CN" altLang="en-US" dirty="0" smtClean="0"/>
              <a:t>）网络。</a:t>
            </a:r>
            <a:endParaRPr lang="en-US" altLang="zh-CN" dirty="0" smtClean="0"/>
          </a:p>
          <a:p>
            <a:pPr lvl="1">
              <a:spcBef>
                <a:spcPts val="600"/>
              </a:spcBef>
              <a:defRPr/>
            </a:pPr>
            <a:r>
              <a:rPr lang="zh-CN" altLang="en-US" dirty="0" smtClean="0">
                <a:solidFill>
                  <a:srgbClr val="FF0000"/>
                </a:solidFill>
              </a:rPr>
              <a:t>密度网络</a:t>
            </a:r>
            <a:r>
              <a:rPr lang="zh-CN" altLang="en-US" dirty="0" smtClean="0"/>
              <a:t>：网络覆盖面积固定，随着越来越多节点加入网络，节点密度持续增加。</a:t>
            </a:r>
            <a:r>
              <a:rPr lang="zh-CN" altLang="en-US" dirty="0" smtClean="0">
                <a:solidFill>
                  <a:srgbClr val="0033CC"/>
                </a:solidFill>
              </a:rPr>
              <a:t>是干扰受限的网络</a:t>
            </a:r>
            <a:r>
              <a:rPr lang="zh-CN" altLang="en-US" dirty="0" smtClean="0"/>
              <a:t>。</a:t>
            </a:r>
            <a:endParaRPr lang="en-US" altLang="zh-CN" dirty="0" smtClean="0"/>
          </a:p>
          <a:p>
            <a:pPr lvl="1">
              <a:spcBef>
                <a:spcPts val="600"/>
              </a:spcBef>
              <a:defRPr/>
            </a:pPr>
            <a:r>
              <a:rPr lang="zh-CN" altLang="en-US" dirty="0" smtClean="0">
                <a:solidFill>
                  <a:srgbClr val="FF0000"/>
                </a:solidFill>
              </a:rPr>
              <a:t>扩展网络</a:t>
            </a:r>
            <a:r>
              <a:rPr lang="zh-CN" altLang="en-US" dirty="0" smtClean="0"/>
              <a:t>：网络节点密度固定，随着节点的增加网络面积不断增加。</a:t>
            </a:r>
            <a:r>
              <a:rPr lang="zh-CN" altLang="en-US" dirty="0" smtClean="0">
                <a:solidFill>
                  <a:srgbClr val="0033CC"/>
                </a:solidFill>
              </a:rPr>
              <a:t>是功率受限的网络</a:t>
            </a:r>
            <a:r>
              <a:rPr lang="zh-CN" altLang="en-US" dirty="0" smtClean="0"/>
              <a:t>。</a:t>
            </a:r>
            <a:endParaRPr lang="zh-CN" altLang="en-US" dirty="0"/>
          </a:p>
        </p:txBody>
      </p:sp>
      <p:sp>
        <p:nvSpPr>
          <p:cNvPr id="37892"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B996F2A4-7798-4418-8284-CAC0E8112DA2}"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29</a:t>
            </a:fld>
            <a:endParaRPr lang="en-US" altLang="zh-CN" sz="1600" smtClean="0">
              <a:solidFill>
                <a:srgbClr val="3333CC"/>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问题的提出：有限资源与无限需求</a:t>
            </a:r>
            <a:endParaRPr lang="zh-CN" altLang="en-US" dirty="0"/>
          </a:p>
        </p:txBody>
      </p:sp>
      <p:sp>
        <p:nvSpPr>
          <p:cNvPr id="7171"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C6AB22CD-C979-4DF1-9108-BC2CED8D169F}"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3</a:t>
            </a:fld>
            <a:endParaRPr lang="en-US" altLang="zh-CN" sz="1600" smtClean="0">
              <a:solidFill>
                <a:srgbClr val="3333CC"/>
              </a:solidFill>
              <a:latin typeface="Times New Roman" panose="02020603050405020304" pitchFamily="18" charset="0"/>
              <a:ea typeface="宋体" panose="02010600030101010101" pitchFamily="2" charset="-122"/>
            </a:endParaRPr>
          </a:p>
        </p:txBody>
      </p:sp>
      <p:sp>
        <p:nvSpPr>
          <p:cNvPr id="7" name="内容占位符 2"/>
          <p:cNvSpPr>
            <a:spLocks noGrp="1"/>
          </p:cNvSpPr>
          <p:nvPr>
            <p:ph idx="1"/>
          </p:nvPr>
        </p:nvSpPr>
        <p:spPr>
          <a:xfrm>
            <a:off x="467544" y="5517232"/>
            <a:ext cx="8280920" cy="504056"/>
          </a:xfrm>
          <a:gradFill flip="none" rotWithShape="1">
            <a:gsLst>
              <a:gs pos="0">
                <a:srgbClr val="0000FF">
                  <a:shade val="30000"/>
                  <a:satMod val="115000"/>
                </a:srgbClr>
              </a:gs>
              <a:gs pos="50000">
                <a:srgbClr val="0000FF">
                  <a:shade val="67500"/>
                  <a:satMod val="115000"/>
                </a:srgbClr>
              </a:gs>
              <a:gs pos="100000">
                <a:srgbClr val="0000FF">
                  <a:shade val="100000"/>
                  <a:satMod val="115000"/>
                </a:srgbClr>
              </a:gs>
            </a:gsLst>
            <a:path path="circle">
              <a:fillToRect r="100000" b="100000"/>
            </a:path>
            <a:tileRect l="-100000" t="-100000"/>
          </a:gradFill>
          <a:ln>
            <a:miter lim="800000"/>
            <a:headEnd/>
            <a:tailEnd/>
          </a:ln>
          <a:extLst/>
        </p:spPr>
        <p:txBody>
          <a:bodyPr/>
          <a:lstStyle/>
          <a:p>
            <a:pPr marL="0" indent="0" algn="ctr">
              <a:spcBef>
                <a:spcPts val="0"/>
              </a:spcBef>
              <a:buClr>
                <a:srgbClr val="FFFF00"/>
              </a:buClr>
              <a:buSzPct val="90000"/>
              <a:buFont typeface="Wingdings" panose="05000000000000000000" pitchFamily="2" charset="2"/>
              <a:buNone/>
              <a:defRPr/>
            </a:pPr>
            <a:r>
              <a:rPr lang="zh-CN" altLang="en-US" b="1" dirty="0" smtClean="0">
                <a:solidFill>
                  <a:schemeClr val="bg1"/>
                </a:solidFill>
              </a:rPr>
              <a:t>新业务不断涌现，</a:t>
            </a:r>
            <a:r>
              <a:rPr lang="zh-CN" altLang="en-US" b="1" dirty="0">
                <a:solidFill>
                  <a:schemeClr val="bg1"/>
                </a:solidFill>
              </a:rPr>
              <a:t>蜂窝</a:t>
            </a:r>
            <a:r>
              <a:rPr lang="zh-CN" altLang="en-US" b="1" dirty="0" smtClean="0">
                <a:solidFill>
                  <a:schemeClr val="bg1"/>
                </a:solidFill>
              </a:rPr>
              <a:t>网络对频谱资源的需求持续增长</a:t>
            </a:r>
            <a:r>
              <a:rPr lang="zh-CN" altLang="en-US" b="1" dirty="0">
                <a:solidFill>
                  <a:schemeClr val="bg1"/>
                </a:solidFill>
              </a:rPr>
              <a:t>。</a:t>
            </a:r>
          </a:p>
        </p:txBody>
      </p:sp>
      <p:grpSp>
        <p:nvGrpSpPr>
          <p:cNvPr id="7175" name="Group 4"/>
          <p:cNvGrpSpPr>
            <a:grpSpLocks/>
          </p:cNvGrpSpPr>
          <p:nvPr/>
        </p:nvGrpSpPr>
        <p:grpSpPr bwMode="auto">
          <a:xfrm>
            <a:off x="681038" y="960438"/>
            <a:ext cx="2520950" cy="1627187"/>
            <a:chOff x="340" y="1253"/>
            <a:chExt cx="1588" cy="1025"/>
          </a:xfrm>
        </p:grpSpPr>
        <p:sp>
          <p:nvSpPr>
            <p:cNvPr id="7186" name="AutoShape 5"/>
            <p:cNvSpPr>
              <a:spLocks noChangeArrowheads="1"/>
            </p:cNvSpPr>
            <p:nvPr/>
          </p:nvSpPr>
          <p:spPr bwMode="auto">
            <a:xfrm>
              <a:off x="340" y="1253"/>
              <a:ext cx="1588" cy="408"/>
            </a:xfrm>
            <a:prstGeom prst="homePlate">
              <a:avLst>
                <a:gd name="adj" fmla="val 97304"/>
              </a:avLst>
            </a:prstGeom>
            <a:solidFill>
              <a:srgbClr val="99FF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eaLnBrk="1" hangingPunct="1">
                <a:buFont typeface="Wingdings" panose="05000000000000000000" pitchFamily="2" charset="2"/>
                <a:buNone/>
              </a:pPr>
              <a:r>
                <a:rPr lang="en-US" altLang="zh-CN" sz="1800">
                  <a:latin typeface="Times New Roman" panose="02020603050405020304" pitchFamily="18" charset="0"/>
                  <a:ea typeface="宋体" panose="02010600030101010101" pitchFamily="2" charset="-122"/>
                </a:rPr>
                <a:t>Mobile </a:t>
              </a:r>
            </a:p>
            <a:p>
              <a:pPr algn="ctr" eaLnBrk="1" hangingPunct="1">
                <a:buFont typeface="Wingdings" panose="05000000000000000000" pitchFamily="2" charset="2"/>
                <a:buNone/>
              </a:pPr>
              <a:r>
                <a:rPr lang="en-US" altLang="zh-CN" sz="1800">
                  <a:latin typeface="Times New Roman" panose="02020603050405020304" pitchFamily="18" charset="0"/>
                  <a:ea typeface="宋体" panose="02010600030101010101" pitchFamily="2" charset="-122"/>
                </a:rPr>
                <a:t>Telephone</a:t>
              </a:r>
            </a:p>
          </p:txBody>
        </p:sp>
        <p:sp>
          <p:nvSpPr>
            <p:cNvPr id="7187" name="Text Box 6"/>
            <p:cNvSpPr txBox="1">
              <a:spLocks noChangeArrowheads="1"/>
            </p:cNvSpPr>
            <p:nvPr/>
          </p:nvSpPr>
          <p:spPr bwMode="auto">
            <a:xfrm>
              <a:off x="363" y="1810"/>
              <a:ext cx="1519" cy="468"/>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spcBef>
                  <a:spcPct val="50000"/>
                </a:spcBef>
                <a:buFont typeface="Wingdings" panose="05000000000000000000" pitchFamily="2" charset="2"/>
                <a:buNone/>
              </a:pPr>
              <a:r>
                <a:rPr lang="en-US" altLang="zh-CN" sz="1800">
                  <a:latin typeface="Times New Roman" panose="02020603050405020304" pitchFamily="18" charset="0"/>
                  <a:ea typeface="宋体" panose="02010600030101010101" pitchFamily="2" charset="-122"/>
                </a:rPr>
                <a:t> </a:t>
              </a:r>
              <a:r>
                <a:rPr lang="en-US" altLang="zh-CN" sz="1600">
                  <a:latin typeface="Times New Roman" panose="02020603050405020304" pitchFamily="18" charset="0"/>
                  <a:ea typeface="宋体" panose="02010600030101010101" pitchFamily="2" charset="-122"/>
                </a:rPr>
                <a:t>1990s, 1G/2G</a:t>
              </a:r>
            </a:p>
            <a:p>
              <a:pPr eaLnBrk="1" hangingPunct="1">
                <a:spcBef>
                  <a:spcPct val="50000"/>
                </a:spcBef>
                <a:buFont typeface="Wingdings" panose="05000000000000000000" pitchFamily="2" charset="2"/>
                <a:buNone/>
              </a:pPr>
              <a:r>
                <a:rPr lang="en-US" altLang="zh-CN" sz="1600" i="1">
                  <a:solidFill>
                    <a:srgbClr val="FF3300"/>
                  </a:solidFill>
                  <a:latin typeface="Times New Roman" panose="02020603050405020304" pitchFamily="18" charset="0"/>
                  <a:ea typeface="宋体" panose="02010600030101010101" pitchFamily="2" charset="-122"/>
                </a:rPr>
                <a:t> </a:t>
              </a:r>
              <a:r>
                <a:rPr lang="en-US" altLang="zh-CN" sz="1600">
                  <a:latin typeface="Times New Roman" panose="02020603050405020304" pitchFamily="18" charset="0"/>
                  <a:ea typeface="宋体" panose="02010600030101010101" pitchFamily="2" charset="-122"/>
                </a:rPr>
                <a:t> Voice and SMS only</a:t>
              </a:r>
            </a:p>
          </p:txBody>
        </p:sp>
      </p:grpSp>
      <p:grpSp>
        <p:nvGrpSpPr>
          <p:cNvPr id="7176" name="Group 7"/>
          <p:cNvGrpSpPr>
            <a:grpSpLocks/>
          </p:cNvGrpSpPr>
          <p:nvPr/>
        </p:nvGrpSpPr>
        <p:grpSpPr bwMode="auto">
          <a:xfrm>
            <a:off x="3416300" y="960438"/>
            <a:ext cx="2603500" cy="1963737"/>
            <a:chOff x="2063" y="1253"/>
            <a:chExt cx="1588" cy="1237"/>
          </a:xfrm>
        </p:grpSpPr>
        <p:sp>
          <p:nvSpPr>
            <p:cNvPr id="7184" name="AutoShape 8"/>
            <p:cNvSpPr>
              <a:spLocks noChangeArrowheads="1"/>
            </p:cNvSpPr>
            <p:nvPr/>
          </p:nvSpPr>
          <p:spPr bwMode="auto">
            <a:xfrm>
              <a:off x="2063" y="1253"/>
              <a:ext cx="1544" cy="408"/>
            </a:xfrm>
            <a:prstGeom prst="homePlate">
              <a:avLst>
                <a:gd name="adj" fmla="val 94608"/>
              </a:avLst>
            </a:prstGeom>
            <a:solidFill>
              <a:srgbClr val="99FF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eaLnBrk="1" hangingPunct="1">
                <a:buFont typeface="Wingdings" panose="05000000000000000000" pitchFamily="2" charset="2"/>
                <a:buNone/>
              </a:pPr>
              <a:r>
                <a:rPr lang="en-US" altLang="zh-CN" sz="1800">
                  <a:latin typeface="Times New Roman" panose="02020603050405020304" pitchFamily="18" charset="0"/>
                  <a:ea typeface="宋体" panose="02010600030101010101" pitchFamily="2" charset="-122"/>
                </a:rPr>
                <a:t>Mobile </a:t>
              </a:r>
            </a:p>
            <a:p>
              <a:pPr algn="ctr" eaLnBrk="1" hangingPunct="1">
                <a:buFont typeface="Wingdings" panose="05000000000000000000" pitchFamily="2" charset="2"/>
                <a:buNone/>
              </a:pPr>
              <a:r>
                <a:rPr lang="en-US" altLang="zh-CN" sz="1800">
                  <a:latin typeface="Times New Roman" panose="02020603050405020304" pitchFamily="18" charset="0"/>
                  <a:ea typeface="宋体" panose="02010600030101010101" pitchFamily="2" charset="-122"/>
                </a:rPr>
                <a:t>Internet</a:t>
              </a:r>
            </a:p>
          </p:txBody>
        </p:sp>
        <p:sp>
          <p:nvSpPr>
            <p:cNvPr id="7185" name="Text Box 9"/>
            <p:cNvSpPr txBox="1">
              <a:spLocks noChangeArrowheads="1"/>
            </p:cNvSpPr>
            <p:nvPr/>
          </p:nvSpPr>
          <p:spPr bwMode="auto">
            <a:xfrm>
              <a:off x="2063" y="1791"/>
              <a:ext cx="1588" cy="699"/>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spcBef>
                  <a:spcPct val="50000"/>
                </a:spcBef>
                <a:buFont typeface="Wingdings" panose="05000000000000000000" pitchFamily="2" charset="2"/>
                <a:buNone/>
              </a:pPr>
              <a:r>
                <a:rPr lang="en-US" altLang="zh-CN" sz="1800" dirty="0">
                  <a:latin typeface="Times New Roman" panose="02020603050405020304" pitchFamily="18" charset="0"/>
                  <a:ea typeface="宋体" panose="02010600030101010101" pitchFamily="2" charset="-122"/>
                </a:rPr>
                <a:t> </a:t>
              </a:r>
              <a:r>
                <a:rPr lang="en-US" altLang="zh-CN" sz="1600" dirty="0">
                  <a:latin typeface="Times New Roman" panose="02020603050405020304" pitchFamily="18" charset="0"/>
                  <a:ea typeface="宋体" panose="02010600030101010101" pitchFamily="2" charset="-122"/>
                </a:rPr>
                <a:t>2000s, 2G/3G</a:t>
              </a:r>
            </a:p>
            <a:p>
              <a:pPr eaLnBrk="1" hangingPunct="1">
                <a:spcBef>
                  <a:spcPct val="50000"/>
                </a:spcBef>
                <a:buFont typeface="Wingdings" panose="05000000000000000000" pitchFamily="2" charset="2"/>
                <a:buNone/>
              </a:pPr>
              <a:r>
                <a:rPr lang="en-US" altLang="zh-CN" sz="1600" dirty="0">
                  <a:latin typeface="Times New Roman" panose="02020603050405020304" pitchFamily="18" charset="0"/>
                  <a:ea typeface="宋体" panose="02010600030101010101" pitchFamily="2" charset="-122"/>
                </a:rPr>
                <a:t>  Voice, SMS, MMS, email, </a:t>
              </a:r>
            </a:p>
            <a:p>
              <a:pPr eaLnBrk="1" hangingPunct="1">
                <a:spcBef>
                  <a:spcPct val="50000"/>
                </a:spcBef>
                <a:buFont typeface="Wingdings" panose="05000000000000000000" pitchFamily="2" charset="2"/>
                <a:buNone/>
              </a:pPr>
              <a:r>
                <a:rPr lang="en-US" altLang="zh-CN" sz="1600" dirty="0">
                  <a:latin typeface="Times New Roman" panose="02020603050405020304" pitchFamily="18" charset="0"/>
                  <a:ea typeface="宋体" panose="02010600030101010101" pitchFamily="2" charset="-122"/>
                </a:rPr>
                <a:t>   Web, ……</a:t>
              </a:r>
            </a:p>
          </p:txBody>
        </p:sp>
      </p:grpSp>
      <p:sp>
        <p:nvSpPr>
          <p:cNvPr id="7177" name="AutoShape 11"/>
          <p:cNvSpPr>
            <a:spLocks noChangeArrowheads="1"/>
          </p:cNvSpPr>
          <p:nvPr/>
        </p:nvSpPr>
        <p:spPr bwMode="auto">
          <a:xfrm>
            <a:off x="6224588" y="960438"/>
            <a:ext cx="2592387" cy="647700"/>
          </a:xfrm>
          <a:prstGeom prst="homePlate">
            <a:avLst>
              <a:gd name="adj" fmla="val 100061"/>
            </a:avLst>
          </a:prstGeom>
          <a:solidFill>
            <a:srgbClr val="99FF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eaLnBrk="1" hangingPunct="1">
              <a:buFont typeface="Wingdings" panose="05000000000000000000" pitchFamily="2" charset="2"/>
              <a:buNone/>
            </a:pPr>
            <a:r>
              <a:rPr lang="en-US" altLang="zh-CN" sz="1800">
                <a:latin typeface="Times New Roman" panose="02020603050405020304" pitchFamily="18" charset="0"/>
                <a:ea typeface="宋体" panose="02010600030101010101" pitchFamily="2" charset="-122"/>
              </a:rPr>
              <a:t>Mobile </a:t>
            </a:r>
          </a:p>
          <a:p>
            <a:pPr algn="ctr" eaLnBrk="1" hangingPunct="1">
              <a:buFont typeface="Wingdings" panose="05000000000000000000" pitchFamily="2" charset="2"/>
              <a:buNone/>
            </a:pPr>
            <a:r>
              <a:rPr lang="en-US" altLang="zh-CN" sz="1800">
                <a:latin typeface="Times New Roman" panose="02020603050405020304" pitchFamily="18" charset="0"/>
                <a:ea typeface="宋体" panose="02010600030101010101" pitchFamily="2" charset="-122"/>
              </a:rPr>
              <a:t>Multimedia</a:t>
            </a:r>
          </a:p>
        </p:txBody>
      </p:sp>
      <p:grpSp>
        <p:nvGrpSpPr>
          <p:cNvPr id="7178" name="Group 13"/>
          <p:cNvGrpSpPr>
            <a:grpSpLocks/>
          </p:cNvGrpSpPr>
          <p:nvPr/>
        </p:nvGrpSpPr>
        <p:grpSpPr bwMode="auto">
          <a:xfrm>
            <a:off x="685800" y="2852738"/>
            <a:ext cx="2514600" cy="2092325"/>
            <a:chOff x="1111" y="3342"/>
            <a:chExt cx="1588" cy="1123"/>
          </a:xfrm>
        </p:grpSpPr>
        <p:sp>
          <p:nvSpPr>
            <p:cNvPr id="7182" name="AutoShape 14"/>
            <p:cNvSpPr>
              <a:spLocks noChangeArrowheads="1"/>
            </p:cNvSpPr>
            <p:nvPr/>
          </p:nvSpPr>
          <p:spPr bwMode="auto">
            <a:xfrm>
              <a:off x="1111" y="3342"/>
              <a:ext cx="1588" cy="408"/>
            </a:xfrm>
            <a:prstGeom prst="homePlate">
              <a:avLst>
                <a:gd name="adj" fmla="val 97304"/>
              </a:avLst>
            </a:prstGeom>
            <a:solidFill>
              <a:srgbClr val="FF99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eaLnBrk="1" hangingPunct="1">
                <a:buFont typeface="Wingdings" panose="05000000000000000000" pitchFamily="2" charset="2"/>
                <a:buNone/>
              </a:pPr>
              <a:r>
                <a:rPr lang="en-US" altLang="zh-CN" sz="1800">
                  <a:latin typeface="Times New Roman" panose="02020603050405020304" pitchFamily="18" charset="0"/>
                  <a:ea typeface="宋体" panose="02010600030101010101" pitchFamily="2" charset="-122"/>
                </a:rPr>
                <a:t>Mobile </a:t>
              </a:r>
            </a:p>
            <a:p>
              <a:pPr algn="ctr" eaLnBrk="1" hangingPunct="1">
                <a:buFont typeface="Wingdings" panose="05000000000000000000" pitchFamily="2" charset="2"/>
                <a:buNone/>
              </a:pPr>
              <a:r>
                <a:rPr lang="en-US" altLang="zh-CN" sz="1800">
                  <a:latin typeface="Times New Roman" panose="02020603050405020304" pitchFamily="18" charset="0"/>
                  <a:ea typeface="宋体" panose="02010600030101010101" pitchFamily="2" charset="-122"/>
                </a:rPr>
                <a:t>?</a:t>
              </a:r>
            </a:p>
          </p:txBody>
        </p:sp>
        <p:sp>
          <p:nvSpPr>
            <p:cNvPr id="7183" name="Text Box 15"/>
            <p:cNvSpPr txBox="1">
              <a:spLocks noChangeArrowheads="1"/>
            </p:cNvSpPr>
            <p:nvPr/>
          </p:nvSpPr>
          <p:spPr bwMode="auto">
            <a:xfrm>
              <a:off x="1111" y="3870"/>
              <a:ext cx="1540" cy="595"/>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spcBef>
                  <a:spcPct val="50000"/>
                </a:spcBef>
                <a:buFont typeface="Wingdings" panose="05000000000000000000" pitchFamily="2" charset="2"/>
                <a:buNone/>
              </a:pPr>
              <a:r>
                <a:rPr lang="en-US" altLang="zh-CN" sz="1800" dirty="0">
                  <a:latin typeface="Times New Roman" panose="02020603050405020304" pitchFamily="18" charset="0"/>
                  <a:ea typeface="宋体" panose="02010600030101010101" pitchFamily="2" charset="-122"/>
                </a:rPr>
                <a:t> </a:t>
              </a:r>
              <a:r>
                <a:rPr lang="en-US" altLang="zh-CN" sz="1600" dirty="0">
                  <a:latin typeface="Times New Roman" panose="02020603050405020304" pitchFamily="18" charset="0"/>
                  <a:ea typeface="宋体" panose="02010600030101010101" pitchFamily="2" charset="-122"/>
                </a:rPr>
                <a:t>2020s</a:t>
              </a:r>
            </a:p>
            <a:p>
              <a:pPr eaLnBrk="1" hangingPunct="1">
                <a:spcBef>
                  <a:spcPct val="50000"/>
                </a:spcBef>
                <a:buFont typeface="Wingdings" panose="05000000000000000000" pitchFamily="2" charset="2"/>
                <a:buNone/>
              </a:pPr>
              <a:r>
                <a:rPr lang="en-US" altLang="zh-CN" sz="1600" i="1" dirty="0">
                  <a:solidFill>
                    <a:srgbClr val="FF3300"/>
                  </a:solidFill>
                  <a:latin typeface="Times New Roman" panose="02020603050405020304" pitchFamily="18" charset="0"/>
                  <a:ea typeface="宋体" panose="02010600030101010101" pitchFamily="2" charset="-122"/>
                </a:rPr>
                <a:t> wireless in everything</a:t>
              </a:r>
              <a:endParaRPr lang="en-US" altLang="zh-CN" sz="1600" dirty="0">
                <a:latin typeface="Times New Roman" panose="02020603050405020304" pitchFamily="18" charset="0"/>
                <a:ea typeface="宋体" panose="02010600030101010101" pitchFamily="2" charset="-122"/>
              </a:endParaRPr>
            </a:p>
            <a:p>
              <a:pPr eaLnBrk="1" hangingPunct="1">
                <a:spcBef>
                  <a:spcPct val="50000"/>
                </a:spcBef>
                <a:buFont typeface="Wingdings" panose="05000000000000000000" pitchFamily="2" charset="2"/>
                <a:buNone/>
              </a:pPr>
              <a:r>
                <a:rPr lang="en-US" altLang="zh-CN" sz="1600" dirty="0">
                  <a:latin typeface="Times New Roman" panose="02020603050405020304" pitchFamily="18" charset="0"/>
                  <a:ea typeface="宋体" panose="02010600030101010101" pitchFamily="2" charset="-122"/>
                </a:rPr>
                <a:t> </a:t>
              </a:r>
              <a:r>
                <a:rPr lang="en-US" altLang="zh-CN" sz="1600" dirty="0">
                  <a:solidFill>
                    <a:srgbClr val="FF3300"/>
                  </a:solidFill>
                  <a:latin typeface="Times New Roman" panose="02020603050405020304" pitchFamily="18" charset="0"/>
                  <a:ea typeface="宋体" panose="02010600030101010101" pitchFamily="2" charset="-122"/>
                </a:rPr>
                <a:t>Ubiquitous</a:t>
              </a:r>
              <a:r>
                <a:rPr lang="en-US" altLang="zh-CN" sz="1600" dirty="0">
                  <a:latin typeface="Times New Roman" panose="02020603050405020304" pitchFamily="18" charset="0"/>
                  <a:ea typeface="宋体" panose="02010600030101010101" pitchFamily="2" charset="-122"/>
                </a:rPr>
                <a:t> service..</a:t>
              </a:r>
            </a:p>
          </p:txBody>
        </p:sp>
      </p:grpSp>
      <p:pic>
        <p:nvPicPr>
          <p:cNvPr id="7179"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29000" y="3451225"/>
            <a:ext cx="2514600" cy="157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0" name="Text Box 12"/>
          <p:cNvSpPr txBox="1">
            <a:spLocks noChangeArrowheads="1"/>
          </p:cNvSpPr>
          <p:nvPr/>
        </p:nvSpPr>
        <p:spPr bwMode="auto">
          <a:xfrm>
            <a:off x="6224588" y="1814513"/>
            <a:ext cx="2690812" cy="1109662"/>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spcBef>
                <a:spcPct val="50000"/>
              </a:spcBef>
              <a:buFont typeface="Wingdings" panose="05000000000000000000" pitchFamily="2" charset="2"/>
              <a:buNone/>
            </a:pPr>
            <a:r>
              <a:rPr lang="en-US" altLang="zh-CN" sz="1800" dirty="0">
                <a:latin typeface="Times New Roman" panose="02020603050405020304" pitchFamily="18" charset="0"/>
                <a:ea typeface="宋体" panose="02010600030101010101" pitchFamily="2" charset="-122"/>
              </a:rPr>
              <a:t> </a:t>
            </a:r>
            <a:r>
              <a:rPr lang="en-US" altLang="zh-CN" sz="1600" dirty="0">
                <a:latin typeface="Times New Roman" panose="02020603050405020304" pitchFamily="18" charset="0"/>
                <a:ea typeface="宋体" panose="02010600030101010101" pitchFamily="2" charset="-122"/>
              </a:rPr>
              <a:t>2010s, 3G/4G/5G……</a:t>
            </a:r>
          </a:p>
          <a:p>
            <a:pPr eaLnBrk="1" hangingPunct="1">
              <a:spcBef>
                <a:spcPct val="50000"/>
              </a:spcBef>
              <a:buFont typeface="Wingdings" panose="05000000000000000000" pitchFamily="2" charset="2"/>
              <a:buNone/>
            </a:pPr>
            <a:r>
              <a:rPr lang="en-US" altLang="zh-CN" sz="1600" dirty="0">
                <a:latin typeface="Times New Roman" panose="02020603050405020304" pitchFamily="18" charset="0"/>
                <a:ea typeface="宋体" panose="02010600030101010101" pitchFamily="2" charset="-122"/>
              </a:rPr>
              <a:t>  Voice, SMS, MMS, email, </a:t>
            </a:r>
          </a:p>
          <a:p>
            <a:pPr eaLnBrk="1" hangingPunct="1">
              <a:spcBef>
                <a:spcPct val="50000"/>
              </a:spcBef>
              <a:buFont typeface="Wingdings" panose="05000000000000000000" pitchFamily="2" charset="2"/>
              <a:buNone/>
            </a:pPr>
            <a:r>
              <a:rPr lang="en-US" altLang="zh-CN" sz="1600" dirty="0">
                <a:latin typeface="Times New Roman" panose="02020603050405020304" pitchFamily="18" charset="0"/>
                <a:ea typeface="宋体" panose="02010600030101010101" pitchFamily="2" charset="-122"/>
              </a:rPr>
              <a:t>  Web, TV, </a:t>
            </a:r>
            <a:r>
              <a:rPr lang="en-US" altLang="zh-CN" sz="1600" dirty="0" err="1">
                <a:latin typeface="Times New Roman" panose="02020603050405020304" pitchFamily="18" charset="0"/>
                <a:ea typeface="宋体" panose="02010600030101010101" pitchFamily="2" charset="-122"/>
              </a:rPr>
              <a:t>VoD</a:t>
            </a:r>
            <a:r>
              <a:rPr lang="en-US" altLang="zh-CN" sz="1600" dirty="0">
                <a:latin typeface="Times New Roman" panose="02020603050405020304" pitchFamily="18" charset="0"/>
                <a:ea typeface="宋体" panose="02010600030101010101" pitchFamily="2" charset="-122"/>
              </a:rPr>
              <a:t>……</a:t>
            </a:r>
          </a:p>
        </p:txBody>
      </p:sp>
      <p:pic>
        <p:nvPicPr>
          <p:cNvPr id="7181" name="Picture 2" descr="C:\Users\yangwenhan\Desktop\WCR11ppt\tu.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1888" y="2997200"/>
            <a:ext cx="2608262" cy="2370138"/>
          </a:xfrm>
          <a:prstGeom prst="rect">
            <a:avLst/>
          </a:prstGeom>
          <a:noFill/>
          <a:ln w="9525">
            <a:solidFill>
              <a:srgbClr val="FF8A15"/>
            </a:solidFill>
            <a:prstDash val="dash"/>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 calcmode="lin" valueType="num">
                                      <p:cBhvr>
                                        <p:cTn id="7" dur="500" fill="hold"/>
                                        <p:tgtEl>
                                          <p:spTgt spid="7">
                                            <p:bg/>
                                          </p:spTgt>
                                        </p:tgtEl>
                                        <p:attrNameLst>
                                          <p:attrName>ppt_w</p:attrName>
                                        </p:attrNameLst>
                                      </p:cBhvr>
                                      <p:tavLst>
                                        <p:tav tm="0">
                                          <p:val>
                                            <p:fltVal val="0"/>
                                          </p:val>
                                        </p:tav>
                                        <p:tav tm="100000">
                                          <p:val>
                                            <p:strVal val="#ppt_w"/>
                                          </p:val>
                                        </p:tav>
                                      </p:tavLst>
                                    </p:anim>
                                    <p:anim calcmode="lin" valueType="num">
                                      <p:cBhvr>
                                        <p:cTn id="8" dur="500" fill="hold"/>
                                        <p:tgtEl>
                                          <p:spTgt spid="7">
                                            <p:bg/>
                                          </p:spTgt>
                                        </p:tgtEl>
                                        <p:attrNameLst>
                                          <p:attrName>ppt_h</p:attrName>
                                        </p:attrNameLst>
                                      </p:cBhvr>
                                      <p:tavLst>
                                        <p:tav tm="0">
                                          <p:val>
                                            <p:fltVal val="0"/>
                                          </p:val>
                                        </p:tav>
                                        <p:tav tm="100000">
                                          <p:val>
                                            <p:strVal val="#ppt_h"/>
                                          </p:val>
                                        </p:tav>
                                      </p:tavLst>
                                    </p:anim>
                                    <p:animEffect transition="in" filter="fade">
                                      <p:cBhvr>
                                        <p:cTn id="9" dur="500"/>
                                        <p:tgtEl>
                                          <p:spTgt spid="7">
                                            <p:bg/>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 calcmode="lin" valueType="num">
                                      <p:cBhvr>
                                        <p:cTn id="12"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sz="4000" dirty="0" smtClean="0"/>
              <a:t>大规模网络的一些结果</a:t>
            </a:r>
            <a:endParaRPr lang="zh-CN" altLang="en-US" sz="4000" dirty="0"/>
          </a:p>
        </p:txBody>
      </p:sp>
      <p:sp>
        <p:nvSpPr>
          <p:cNvPr id="3" name="内容占位符 2"/>
          <p:cNvSpPr>
            <a:spLocks noGrp="1"/>
          </p:cNvSpPr>
          <p:nvPr>
            <p:ph idx="1"/>
          </p:nvPr>
        </p:nvSpPr>
        <p:spPr/>
        <p:txBody>
          <a:bodyPr/>
          <a:lstStyle/>
          <a:p>
            <a:pPr marL="0" indent="0" algn="ctr">
              <a:lnSpc>
                <a:spcPct val="110000"/>
              </a:lnSpc>
              <a:buFont typeface="Wingdings" panose="05000000000000000000" pitchFamily="2" charset="2"/>
              <a:buNone/>
              <a:defRPr/>
            </a:pPr>
            <a:r>
              <a:rPr lang="zh-CN" altLang="en-US" dirty="0" smtClean="0"/>
              <a:t>同构（</a:t>
            </a:r>
            <a:r>
              <a:rPr lang="en-US" altLang="zh-CN" dirty="0" smtClean="0"/>
              <a:t>homogeneous</a:t>
            </a:r>
            <a:r>
              <a:rPr lang="zh-CN" altLang="en-US" dirty="0" smtClean="0"/>
              <a:t>）的</a:t>
            </a:r>
            <a:r>
              <a:rPr lang="en-US" altLang="zh-CN" dirty="0" smtClean="0"/>
              <a:t>ad hoc</a:t>
            </a:r>
            <a:r>
              <a:rPr lang="zh-CN" altLang="en-US" dirty="0" smtClean="0"/>
              <a:t>网络</a:t>
            </a:r>
            <a:endParaRPr lang="en-US" altLang="zh-CN" dirty="0" smtClean="0"/>
          </a:p>
          <a:p>
            <a:pPr>
              <a:lnSpc>
                <a:spcPct val="110000"/>
              </a:lnSpc>
              <a:defRPr/>
            </a:pPr>
            <a:r>
              <a:rPr lang="zh-CN" altLang="en-US" dirty="0" smtClean="0"/>
              <a:t>特性</a:t>
            </a:r>
            <a:endParaRPr lang="en-US" altLang="zh-CN" dirty="0" smtClean="0"/>
          </a:p>
          <a:p>
            <a:pPr lvl="1">
              <a:lnSpc>
                <a:spcPct val="110000"/>
              </a:lnSpc>
              <a:defRPr/>
            </a:pPr>
            <a:r>
              <a:rPr lang="zh-CN" altLang="en-US" dirty="0" smtClean="0"/>
              <a:t>网络中的节点具有相同的属性，节点随机分布。</a:t>
            </a:r>
            <a:endParaRPr lang="en-US" altLang="zh-CN" dirty="0" smtClean="0"/>
          </a:p>
          <a:p>
            <a:pPr lvl="1">
              <a:lnSpc>
                <a:spcPct val="110000"/>
              </a:lnSpc>
              <a:defRPr/>
            </a:pPr>
            <a:r>
              <a:rPr lang="zh-CN" altLang="en-US" dirty="0" smtClean="0"/>
              <a:t>尺度规律与节点的分布、节点物理层的处理能力，特别是节点间的协作（</a:t>
            </a:r>
            <a:r>
              <a:rPr lang="en-US" altLang="zh-CN" dirty="0" smtClean="0"/>
              <a:t>cooperation</a:t>
            </a:r>
            <a:r>
              <a:rPr lang="zh-CN" altLang="en-US" dirty="0" smtClean="0"/>
              <a:t>）能力密切相关。</a:t>
            </a:r>
            <a:endParaRPr lang="en-US" altLang="zh-CN" dirty="0" smtClean="0"/>
          </a:p>
          <a:p>
            <a:pPr>
              <a:lnSpc>
                <a:spcPct val="110000"/>
              </a:lnSpc>
              <a:defRPr/>
            </a:pPr>
            <a:r>
              <a:rPr lang="zh-CN" altLang="en-US" dirty="0" smtClean="0"/>
              <a:t>结果：</a:t>
            </a:r>
            <a:r>
              <a:rPr lang="zh-CN" altLang="en-US" dirty="0" smtClean="0">
                <a:solidFill>
                  <a:srgbClr val="0033CC"/>
                </a:solidFill>
              </a:rPr>
              <a:t>节点间无协作</a:t>
            </a:r>
            <a:endParaRPr lang="en-US" altLang="zh-CN" dirty="0" smtClean="0">
              <a:solidFill>
                <a:srgbClr val="0033CC"/>
              </a:solidFill>
            </a:endParaRPr>
          </a:p>
          <a:p>
            <a:pPr lvl="1">
              <a:lnSpc>
                <a:spcPct val="110000"/>
              </a:lnSpc>
              <a:defRPr/>
            </a:pPr>
            <a:r>
              <a:rPr lang="zh-CN" altLang="en-US" dirty="0" smtClean="0"/>
              <a:t>在干扰受限的机制（</a:t>
            </a:r>
            <a:r>
              <a:rPr lang="en-US" altLang="zh-CN" dirty="0" smtClean="0"/>
              <a:t>interference</a:t>
            </a:r>
            <a:r>
              <a:rPr lang="zh-CN" altLang="en-US" dirty="0" smtClean="0"/>
              <a:t> </a:t>
            </a:r>
            <a:r>
              <a:rPr lang="en-US" altLang="zh-CN" dirty="0" smtClean="0"/>
              <a:t>limited</a:t>
            </a:r>
            <a:r>
              <a:rPr lang="zh-CN" altLang="en-US" dirty="0" smtClean="0"/>
              <a:t> </a:t>
            </a:r>
            <a:r>
              <a:rPr lang="en-US" altLang="zh-CN" dirty="0" smtClean="0"/>
              <a:t>regime</a:t>
            </a:r>
            <a:r>
              <a:rPr lang="zh-CN" altLang="en-US" dirty="0" smtClean="0"/>
              <a:t>）下</a:t>
            </a:r>
            <a:r>
              <a:rPr lang="en-US" altLang="zh-CN" dirty="0" smtClean="0"/>
              <a:t>，</a:t>
            </a:r>
            <a:r>
              <a:rPr lang="zh-CN" altLang="en-US" dirty="0" smtClean="0"/>
              <a:t>节点间没有任何协作，所有的节点都把其它节点当作干扰，每个节点的吞吐量等于和速率除以节点数</a:t>
            </a:r>
            <a:r>
              <a:rPr lang="en-US" altLang="zh-CN" i="1" dirty="0" smtClean="0"/>
              <a:t>n</a:t>
            </a:r>
            <a:r>
              <a:rPr lang="zh-CN" altLang="en-US" dirty="0" smtClean="0"/>
              <a:t>，尺度规律至多为：</a:t>
            </a:r>
            <a:endParaRPr lang="en-US" altLang="zh-CN" dirty="0" smtClean="0"/>
          </a:p>
          <a:p>
            <a:pPr lvl="1">
              <a:lnSpc>
                <a:spcPct val="110000"/>
              </a:lnSpc>
              <a:defRPr/>
            </a:pPr>
            <a:r>
              <a:rPr lang="zh-CN" altLang="en-US" dirty="0" smtClean="0"/>
              <a:t>如果节点均匀分布，采用最简单的最近邻居转发的方案，可以获得的每节点吞吐量的尺度规律为：</a:t>
            </a:r>
            <a:endParaRPr lang="en-US" altLang="zh-CN" dirty="0" smtClean="0"/>
          </a:p>
          <a:p>
            <a:pPr lvl="1">
              <a:lnSpc>
                <a:spcPct val="110000"/>
              </a:lnSpc>
              <a:defRPr/>
            </a:pPr>
            <a:r>
              <a:rPr lang="zh-CN" altLang="en-US" dirty="0" smtClean="0"/>
              <a:t>当节点的分布为</a:t>
            </a:r>
            <a:r>
              <a:rPr lang="en-US" altLang="zh-CN" dirty="0" smtClean="0"/>
              <a:t>Poisson</a:t>
            </a:r>
            <a:r>
              <a:rPr lang="zh-CN" altLang="en-US" dirty="0" smtClean="0"/>
              <a:t>点过程时，采用基于基干路由（</a:t>
            </a:r>
            <a:r>
              <a:rPr lang="en-US" altLang="zh-CN" dirty="0" smtClean="0"/>
              <a:t>backbone routing</a:t>
            </a:r>
            <a:r>
              <a:rPr lang="zh-CN" altLang="en-US" dirty="0" smtClean="0"/>
              <a:t>）的方案，可以达到得尺度规律的上限为：</a:t>
            </a:r>
            <a:endParaRPr lang="zh-CN" altLang="en-US" dirty="0"/>
          </a:p>
        </p:txBody>
      </p:sp>
      <p:sp>
        <p:nvSpPr>
          <p:cNvPr id="38916"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9AF868BC-C183-422C-9BF6-3BD3020D6266}"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30</a:t>
            </a:fld>
            <a:endParaRPr lang="en-US" altLang="zh-CN" sz="1600" smtClean="0">
              <a:solidFill>
                <a:srgbClr val="3333CC"/>
              </a:solidFill>
              <a:latin typeface="Times New Roman" panose="02020603050405020304" pitchFamily="18" charset="0"/>
              <a:ea typeface="宋体" panose="02010600030101010101" pitchFamily="2" charset="-122"/>
            </a:endParaRPr>
          </a:p>
        </p:txBody>
      </p:sp>
      <p:graphicFrame>
        <p:nvGraphicFramePr>
          <p:cNvPr id="7" name="对象 6"/>
          <p:cNvGraphicFramePr>
            <a:graphicFrameLocks noChangeAspect="1"/>
          </p:cNvGraphicFramePr>
          <p:nvPr/>
        </p:nvGraphicFramePr>
        <p:xfrm>
          <a:off x="6011863" y="4149725"/>
          <a:ext cx="619125" cy="433388"/>
        </p:xfrm>
        <a:graphic>
          <a:graphicData uri="http://schemas.openxmlformats.org/presentationml/2006/ole">
            <mc:AlternateContent xmlns:mc="http://schemas.openxmlformats.org/markup-compatibility/2006">
              <mc:Choice xmlns:v="urn:schemas-microsoft-com:vml" Requires="v">
                <p:oleObj spid="_x0000_s39055" name="Equation" r:id="rId3" imgW="365400" imgH="255960" progId="Equation.DSMT4">
                  <p:embed/>
                </p:oleObj>
              </mc:Choice>
              <mc:Fallback>
                <p:oleObj name="Equation" r:id="rId3" imgW="365400" imgH="255960" progId="Equation.DSMT4">
                  <p:embed/>
                  <p:pic>
                    <p:nvPicPr>
                      <p:cNvPr id="0"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1863" y="4149725"/>
                        <a:ext cx="619125"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nvGraphicFramePr>
        <p:xfrm>
          <a:off x="4859338" y="4878388"/>
          <a:ext cx="1092200" cy="422275"/>
        </p:xfrm>
        <a:graphic>
          <a:graphicData uri="http://schemas.openxmlformats.org/presentationml/2006/ole">
            <mc:AlternateContent xmlns:mc="http://schemas.openxmlformats.org/markup-compatibility/2006">
              <mc:Choice xmlns:v="urn:schemas-microsoft-com:vml" Requires="v">
                <p:oleObj spid="_x0000_s39056" name="Equation" r:id="rId5" imgW="776880" imgH="292320" progId="Equation.DSMT4">
                  <p:embed/>
                </p:oleObj>
              </mc:Choice>
              <mc:Fallback>
                <p:oleObj name="Equation" r:id="rId5" imgW="776880" imgH="292320" progId="Equation.DSMT4">
                  <p:embed/>
                  <p:pic>
                    <p:nvPicPr>
                      <p:cNvPr id="0" name="对象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59338" y="4878388"/>
                        <a:ext cx="109220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nvGraphicFramePr>
        <p:xfrm>
          <a:off x="6875463" y="5589588"/>
          <a:ext cx="619125" cy="433387"/>
        </p:xfrm>
        <a:graphic>
          <a:graphicData uri="http://schemas.openxmlformats.org/presentationml/2006/ole">
            <mc:AlternateContent xmlns:mc="http://schemas.openxmlformats.org/markup-compatibility/2006">
              <mc:Choice xmlns:v="urn:schemas-microsoft-com:vml" Requires="v">
                <p:oleObj spid="_x0000_s39057" name="Equation" r:id="rId7" imgW="365400" imgH="255960" progId="Equation.DSMT4">
                  <p:embed/>
                </p:oleObj>
              </mc:Choice>
              <mc:Fallback>
                <p:oleObj name="Equation" r:id="rId7" imgW="365400" imgH="255960" progId="Equation.DSMT4">
                  <p:embed/>
                  <p:pic>
                    <p:nvPicPr>
                      <p:cNvPr id="0" name="对象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5463" y="5589588"/>
                        <a:ext cx="619125"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sz="4000" dirty="0" smtClean="0"/>
              <a:t>大规模网络的一些结果</a:t>
            </a:r>
            <a:endParaRPr lang="zh-CN" altLang="en-US" sz="4000" dirty="0"/>
          </a:p>
        </p:txBody>
      </p:sp>
      <p:sp>
        <p:nvSpPr>
          <p:cNvPr id="3" name="内容占位符 2"/>
          <p:cNvSpPr>
            <a:spLocks noGrp="1"/>
          </p:cNvSpPr>
          <p:nvPr>
            <p:ph idx="1"/>
          </p:nvPr>
        </p:nvSpPr>
        <p:spPr>
          <a:xfrm>
            <a:off x="539750" y="908050"/>
            <a:ext cx="8424863" cy="4176713"/>
          </a:xfrm>
        </p:spPr>
        <p:txBody>
          <a:bodyPr/>
          <a:lstStyle/>
          <a:p>
            <a:pPr marL="0" indent="0" algn="ctr">
              <a:lnSpc>
                <a:spcPct val="110000"/>
              </a:lnSpc>
              <a:buFont typeface="Wingdings" panose="05000000000000000000" pitchFamily="2" charset="2"/>
              <a:buNone/>
              <a:defRPr/>
            </a:pPr>
            <a:r>
              <a:rPr lang="zh-CN" altLang="en-US" dirty="0" smtClean="0"/>
              <a:t>同构（</a:t>
            </a:r>
            <a:r>
              <a:rPr lang="en-US" altLang="zh-CN" dirty="0" smtClean="0"/>
              <a:t>homogeneous</a:t>
            </a:r>
            <a:r>
              <a:rPr lang="zh-CN" altLang="en-US" dirty="0" smtClean="0"/>
              <a:t>）的</a:t>
            </a:r>
            <a:r>
              <a:rPr lang="en-US" altLang="zh-CN" dirty="0" smtClean="0"/>
              <a:t>ad hoc</a:t>
            </a:r>
            <a:r>
              <a:rPr lang="zh-CN" altLang="en-US" dirty="0" smtClean="0"/>
              <a:t>网络</a:t>
            </a:r>
            <a:endParaRPr lang="en-US" altLang="zh-CN" dirty="0" smtClean="0"/>
          </a:p>
          <a:p>
            <a:pPr>
              <a:lnSpc>
                <a:spcPct val="110000"/>
              </a:lnSpc>
              <a:defRPr/>
            </a:pPr>
            <a:r>
              <a:rPr lang="zh-CN" altLang="en-US" dirty="0" smtClean="0"/>
              <a:t>结果：</a:t>
            </a:r>
            <a:r>
              <a:rPr lang="zh-CN" altLang="en-US" dirty="0" smtClean="0">
                <a:solidFill>
                  <a:srgbClr val="0033CC"/>
                </a:solidFill>
              </a:rPr>
              <a:t>节点间有协作</a:t>
            </a:r>
            <a:endParaRPr lang="en-US" altLang="zh-CN" dirty="0" smtClean="0">
              <a:solidFill>
                <a:srgbClr val="0033CC"/>
              </a:solidFill>
            </a:endParaRPr>
          </a:p>
          <a:p>
            <a:pPr lvl="1">
              <a:lnSpc>
                <a:spcPct val="110000"/>
              </a:lnSpc>
              <a:defRPr/>
            </a:pPr>
            <a:r>
              <a:rPr lang="zh-CN" altLang="en-US" dirty="0" smtClean="0"/>
              <a:t>如果网络节点之间可以进行协作，可以针对不同的路径损耗因子α通过图论中得最大流最小割（</a:t>
            </a:r>
            <a:r>
              <a:rPr lang="en-US" altLang="zh-CN" dirty="0" smtClean="0"/>
              <a:t>max-flow min-cut</a:t>
            </a:r>
            <a:r>
              <a:rPr lang="zh-CN" altLang="en-US" dirty="0" smtClean="0"/>
              <a:t>）和</a:t>
            </a:r>
            <a:r>
              <a:rPr lang="en-US" altLang="zh-CN" dirty="0" smtClean="0"/>
              <a:t>MIMO</a:t>
            </a:r>
            <a:r>
              <a:rPr lang="zh-CN" altLang="en-US" dirty="0" smtClean="0"/>
              <a:t>技术进行分析。</a:t>
            </a:r>
            <a:endParaRPr lang="en-US" altLang="zh-CN" dirty="0" smtClean="0"/>
          </a:p>
          <a:p>
            <a:pPr lvl="1">
              <a:lnSpc>
                <a:spcPct val="110000"/>
              </a:lnSpc>
              <a:defRPr/>
            </a:pPr>
            <a:r>
              <a:rPr lang="zh-CN" altLang="en-US" dirty="0" smtClean="0"/>
              <a:t>可以将节点组合成簇（</a:t>
            </a:r>
            <a:r>
              <a:rPr lang="en-US" altLang="zh-CN" dirty="0" smtClean="0"/>
              <a:t>cluster</a:t>
            </a:r>
            <a:r>
              <a:rPr lang="zh-CN" altLang="en-US" dirty="0" smtClean="0"/>
              <a:t>）。簇内的节点先交换信息，然后一起协同与另外的簇通信，构成了一种分层</a:t>
            </a:r>
            <a:r>
              <a:rPr lang="en-US" altLang="zh-CN" dirty="0" smtClean="0"/>
              <a:t> (hierarchical) </a:t>
            </a:r>
            <a:r>
              <a:rPr lang="zh-CN" altLang="en-US" dirty="0" smtClean="0"/>
              <a:t>的方案（包括簇内和簇间两层）</a:t>
            </a:r>
            <a:r>
              <a:rPr lang="en-US" altLang="zh-CN" dirty="0" smtClean="0"/>
              <a:t>，</a:t>
            </a:r>
            <a:r>
              <a:rPr lang="zh-CN" altLang="en-US" dirty="0" smtClean="0"/>
              <a:t>最终通过</a:t>
            </a:r>
            <a:r>
              <a:rPr lang="en-US" altLang="zh-CN" dirty="0" smtClean="0"/>
              <a:t>MIMO</a:t>
            </a:r>
            <a:r>
              <a:rPr lang="zh-CN" altLang="en-US" dirty="0" smtClean="0"/>
              <a:t>的方式进行协作。当路径损耗因子α为</a:t>
            </a:r>
            <a:r>
              <a:rPr lang="en-US" altLang="zh-CN" dirty="0" smtClean="0"/>
              <a:t>2</a:t>
            </a:r>
            <a:r>
              <a:rPr lang="zh-CN" altLang="en-US" dirty="0" smtClean="0"/>
              <a:t>或</a:t>
            </a:r>
            <a:r>
              <a:rPr lang="en-US" altLang="zh-CN" dirty="0" smtClean="0"/>
              <a:t>3</a:t>
            </a:r>
            <a:r>
              <a:rPr lang="zh-CN" altLang="en-US" dirty="0" smtClean="0"/>
              <a:t>时，分层方案可以获得尺度规律为</a:t>
            </a:r>
            <a:endParaRPr lang="en-US" altLang="zh-CN" dirty="0" smtClean="0"/>
          </a:p>
          <a:p>
            <a:pPr lvl="1">
              <a:lnSpc>
                <a:spcPct val="110000"/>
              </a:lnSpc>
              <a:defRPr/>
            </a:pPr>
            <a:r>
              <a:rPr lang="zh-CN" altLang="en-US" dirty="0" smtClean="0"/>
              <a:t>当路径损耗因子α大于</a:t>
            </a:r>
            <a:r>
              <a:rPr lang="en-US" altLang="zh-CN" dirty="0" smtClean="0"/>
              <a:t>3</a:t>
            </a:r>
            <a:r>
              <a:rPr lang="zh-CN" altLang="en-US" dirty="0" smtClean="0"/>
              <a:t>时，最近邻居转发的多跳方案在尺度意义下是最优的，为：</a:t>
            </a:r>
            <a:endParaRPr lang="en-US" altLang="zh-CN" dirty="0" smtClean="0"/>
          </a:p>
        </p:txBody>
      </p:sp>
      <p:sp>
        <p:nvSpPr>
          <p:cNvPr id="39940"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C83DBB23-273B-457D-8313-49F0D40E967B}"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31</a:t>
            </a:fld>
            <a:endParaRPr lang="en-US" altLang="zh-CN" sz="1600" smtClean="0">
              <a:solidFill>
                <a:srgbClr val="3333CC"/>
              </a:solidFill>
              <a:latin typeface="Times New Roman" panose="02020603050405020304" pitchFamily="18" charset="0"/>
              <a:ea typeface="宋体" panose="02010600030101010101" pitchFamily="2" charset="-122"/>
            </a:endParaRPr>
          </a:p>
        </p:txBody>
      </p:sp>
      <p:graphicFrame>
        <p:nvGraphicFramePr>
          <p:cNvPr id="39941" name="对象 9"/>
          <p:cNvGraphicFramePr>
            <a:graphicFrameLocks noChangeAspect="1"/>
          </p:cNvGraphicFramePr>
          <p:nvPr/>
        </p:nvGraphicFramePr>
        <p:xfrm>
          <a:off x="6875463" y="3860800"/>
          <a:ext cx="793750" cy="423863"/>
        </p:xfrm>
        <a:graphic>
          <a:graphicData uri="http://schemas.openxmlformats.org/presentationml/2006/ole">
            <mc:AlternateContent xmlns:mc="http://schemas.openxmlformats.org/markup-compatibility/2006">
              <mc:Choice xmlns:v="urn:schemas-microsoft-com:vml" Requires="v">
                <p:oleObj spid="_x0000_s40034" name="Equation" r:id="rId3" imgW="365400" imgH="191880" progId="Equation.DSMT4">
                  <p:embed/>
                </p:oleObj>
              </mc:Choice>
              <mc:Fallback>
                <p:oleObj name="Equation" r:id="rId3" imgW="365400" imgH="191880" progId="Equation.DSMT4">
                  <p:embed/>
                  <p:pic>
                    <p:nvPicPr>
                      <p:cNvPr id="0" name="对象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5463" y="3860800"/>
                        <a:ext cx="793750"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42" name="对象 10"/>
          <p:cNvGraphicFramePr>
            <a:graphicFrameLocks noChangeAspect="1"/>
          </p:cNvGraphicFramePr>
          <p:nvPr/>
        </p:nvGraphicFramePr>
        <p:xfrm>
          <a:off x="3059113" y="4708525"/>
          <a:ext cx="396875" cy="376238"/>
        </p:xfrm>
        <a:graphic>
          <a:graphicData uri="http://schemas.openxmlformats.org/presentationml/2006/ole">
            <mc:AlternateContent xmlns:mc="http://schemas.openxmlformats.org/markup-compatibility/2006">
              <mc:Choice xmlns:v="urn:schemas-microsoft-com:vml" Requires="v">
                <p:oleObj spid="_x0000_s40035" name="Equation" r:id="rId5" imgW="237600" imgH="228240" progId="Equation.DSMT4">
                  <p:embed/>
                </p:oleObj>
              </mc:Choice>
              <mc:Fallback>
                <p:oleObj name="Equation" r:id="rId5" imgW="237600" imgH="228240" progId="Equation.DSMT4">
                  <p:embed/>
                  <p:pic>
                    <p:nvPicPr>
                      <p:cNvPr id="0" name="对象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9113" y="4708525"/>
                        <a:ext cx="396875"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 name="文本框 11"/>
          <p:cNvSpPr txBox="1"/>
          <p:nvPr/>
        </p:nvSpPr>
        <p:spPr>
          <a:xfrm>
            <a:off x="539552" y="5181000"/>
            <a:ext cx="8136904" cy="1200328"/>
          </a:xfrm>
          <a:prstGeom prst="rect">
            <a:avLst/>
          </a:prstGeom>
        </p:spPr>
        <p:style>
          <a:lnRef idx="0">
            <a:schemeClr val="accent1"/>
          </a:lnRef>
          <a:fillRef idx="3">
            <a:schemeClr val="accent1"/>
          </a:fillRef>
          <a:effectRef idx="3">
            <a:schemeClr val="accent1"/>
          </a:effectRef>
          <a:fontRef idx="minor">
            <a:schemeClr val="lt1"/>
          </a:fontRef>
        </p:style>
        <p:txBody>
          <a:bodyPr>
            <a:spAutoFit/>
          </a:bodyPr>
          <a:lstStyle/>
          <a:p>
            <a:pPr eaLnBrk="1" hangingPunct="1">
              <a:spcBef>
                <a:spcPct val="20000"/>
              </a:spcBef>
              <a:buClr>
                <a:schemeClr val="folHlink"/>
              </a:buClr>
              <a:buSzPct val="60000"/>
              <a:buFont typeface="Wingdings" pitchFamily="2" charset="2"/>
              <a:buNone/>
              <a:defRPr/>
            </a:pPr>
            <a:r>
              <a:rPr lang="zh-CN" altLang="en-US" sz="2400" dirty="0">
                <a:ea typeface="+mj-ea"/>
              </a:rPr>
              <a:t>对于有基本网络设施的网络（</a:t>
            </a:r>
            <a:r>
              <a:rPr lang="en-US" altLang="zh-CN" sz="2400" dirty="0">
                <a:ea typeface="+mj-ea"/>
              </a:rPr>
              <a:t>infrastructure</a:t>
            </a:r>
            <a:r>
              <a:rPr lang="zh-CN" altLang="en-US" sz="2400" dirty="0">
                <a:ea typeface="+mj-ea"/>
              </a:rPr>
              <a:t>-</a:t>
            </a:r>
            <a:r>
              <a:rPr lang="en-US" altLang="zh-CN" sz="2400" dirty="0">
                <a:ea typeface="+mj-ea"/>
              </a:rPr>
              <a:t>supported</a:t>
            </a:r>
            <a:r>
              <a:rPr lang="zh-CN" altLang="en-US" sz="2400" dirty="0">
                <a:ea typeface="+mj-ea"/>
              </a:rPr>
              <a:t> </a:t>
            </a:r>
            <a:r>
              <a:rPr lang="en-US" altLang="zh-CN" sz="2400" dirty="0">
                <a:ea typeface="+mj-ea"/>
              </a:rPr>
              <a:t>networks</a:t>
            </a:r>
            <a:r>
              <a:rPr lang="zh-CN" altLang="en-US" sz="2400" dirty="0">
                <a:ea typeface="+mj-ea"/>
              </a:rPr>
              <a:t>），如：蜂窝网络、</a:t>
            </a:r>
            <a:r>
              <a:rPr lang="en-US" altLang="zh-CN" sz="2400" dirty="0">
                <a:ea typeface="+mj-ea"/>
              </a:rPr>
              <a:t>Wi-</a:t>
            </a:r>
            <a:r>
              <a:rPr lang="en-US" altLang="zh-CN" sz="2400" dirty="0" err="1">
                <a:ea typeface="+mj-ea"/>
              </a:rPr>
              <a:t>Fi</a:t>
            </a:r>
            <a:r>
              <a:rPr lang="en-US" altLang="en-US" sz="2400" dirty="0" err="1">
                <a:ea typeface="+mj-ea"/>
              </a:rPr>
              <a:t>等</a:t>
            </a:r>
            <a:r>
              <a:rPr lang="zh-CN" altLang="en-US" sz="2400" dirty="0">
                <a:ea typeface="+mj-ea"/>
              </a:rPr>
              <a:t>。</a:t>
            </a:r>
            <a:r>
              <a:rPr lang="en-US" altLang="en-US" sz="2400" dirty="0">
                <a:ea typeface="+mj-ea"/>
              </a:rPr>
              <a:t>当网络</a:t>
            </a:r>
            <a:r>
              <a:rPr lang="zh-CN" altLang="en-US" sz="2400" dirty="0">
                <a:ea typeface="+mj-ea"/>
              </a:rPr>
              <a:t>设施</a:t>
            </a:r>
            <a:r>
              <a:rPr lang="en-US" altLang="en-US" sz="2400" dirty="0">
                <a:ea typeface="+mj-ea"/>
              </a:rPr>
              <a:t>的密度大于某个关键值时，尺度率可以更大。</a:t>
            </a:r>
            <a:endParaRPr kumimoji="1" lang="zh-CN" altLang="en-US" sz="2400" dirty="0">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outVertic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en-US" altLang="en-US" dirty="0" smtClean="0"/>
              <a:t>固定发射功率的单跳认知无线网络</a:t>
            </a:r>
            <a:endParaRPr kumimoji="1" lang="zh-CN" altLang="en-US" dirty="0"/>
          </a:p>
        </p:txBody>
      </p:sp>
      <p:sp>
        <p:nvSpPr>
          <p:cNvPr id="3" name="内容占位符 2"/>
          <p:cNvSpPr>
            <a:spLocks noGrp="1"/>
          </p:cNvSpPr>
          <p:nvPr>
            <p:ph idx="1"/>
          </p:nvPr>
        </p:nvSpPr>
        <p:spPr>
          <a:xfrm>
            <a:off x="539750" y="908050"/>
            <a:ext cx="4537075" cy="5257800"/>
          </a:xfrm>
        </p:spPr>
        <p:txBody>
          <a:bodyPr/>
          <a:lstStyle/>
          <a:p>
            <a:pPr>
              <a:spcBef>
                <a:spcPts val="624"/>
              </a:spcBef>
              <a:spcAft>
                <a:spcPts val="600"/>
              </a:spcAft>
              <a:defRPr/>
            </a:pPr>
            <a:r>
              <a:rPr kumimoji="1" lang="zh-CN" altLang="en-US" dirty="0" smtClean="0"/>
              <a:t>考虑在同一平面内的一个认知无线网络，具有固定的网络节点密度，网络大小随着节点的增多而增长（</a:t>
            </a:r>
            <a:r>
              <a:rPr kumimoji="1" lang="zh-CN" altLang="en-US" dirty="0" smtClean="0">
                <a:solidFill>
                  <a:srgbClr val="0033CC"/>
                </a:solidFill>
              </a:rPr>
              <a:t>扩展网络</a:t>
            </a:r>
            <a:r>
              <a:rPr kumimoji="1" lang="zh-CN" altLang="en-US" dirty="0" smtClean="0"/>
              <a:t>）。</a:t>
            </a:r>
            <a:endParaRPr kumimoji="1" lang="en-US" altLang="zh-CN" dirty="0" smtClean="0"/>
          </a:p>
          <a:p>
            <a:pPr>
              <a:defRPr/>
            </a:pPr>
            <a:r>
              <a:rPr kumimoji="1" lang="zh-CN" altLang="en-US" dirty="0" smtClean="0"/>
              <a:t>网络半径</a:t>
            </a:r>
            <a:r>
              <a:rPr kumimoji="1" lang="en-US" altLang="zh-CN" i="1" dirty="0" smtClean="0"/>
              <a:t>R</a:t>
            </a:r>
            <a:r>
              <a:rPr kumimoji="1" lang="zh-CN" altLang="en-US" dirty="0" smtClean="0"/>
              <a:t>随着网络用户的增长增加。</a:t>
            </a:r>
            <a:endParaRPr kumimoji="1" lang="en-US" altLang="zh-CN" dirty="0" smtClean="0"/>
          </a:p>
          <a:p>
            <a:pPr>
              <a:spcBef>
                <a:spcPts val="624"/>
              </a:spcBef>
              <a:spcAft>
                <a:spcPts val="600"/>
              </a:spcAft>
              <a:defRPr/>
            </a:pPr>
            <a:r>
              <a:rPr kumimoji="1" lang="zh-CN" altLang="en-US" dirty="0"/>
              <a:t>主用户发射机和接收机的位置是任意的，任意两个主用户发射机间的最小距离为</a:t>
            </a:r>
            <a:r>
              <a:rPr kumimoji="1" lang="en-US" altLang="zh-CN" i="1" dirty="0"/>
              <a:t>R</a:t>
            </a:r>
            <a:r>
              <a:rPr kumimoji="1" lang="en-US" altLang="zh-CN" baseline="-25000" dirty="0"/>
              <a:t>0</a:t>
            </a:r>
            <a:r>
              <a:rPr kumimoji="1" lang="zh-CN" altLang="en-US" dirty="0"/>
              <a:t>。</a:t>
            </a:r>
            <a:endParaRPr kumimoji="1" lang="en-US" altLang="zh-CN" dirty="0"/>
          </a:p>
        </p:txBody>
      </p:sp>
      <p:sp>
        <p:nvSpPr>
          <p:cNvPr id="40964" name="幻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0523B96B-E595-4A4A-A764-6E4864387CC0}"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32</a:t>
            </a:fld>
            <a:endParaRPr lang="en-US" altLang="zh-CN" sz="1600" smtClean="0">
              <a:solidFill>
                <a:srgbClr val="3333CC"/>
              </a:solidFill>
              <a:latin typeface="Times New Roman" panose="02020603050405020304" pitchFamily="18" charset="0"/>
              <a:ea typeface="宋体" panose="02010600030101010101" pitchFamily="2" charset="-122"/>
            </a:endParaRPr>
          </a:p>
        </p:txBody>
      </p:sp>
      <p:pic>
        <p:nvPicPr>
          <p:cNvPr id="40965"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27625" y="908050"/>
            <a:ext cx="4016375" cy="514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en-US" altLang="en-US" dirty="0" smtClean="0"/>
              <a:t>固定发射功率的单跳认知无线网络</a:t>
            </a:r>
            <a:endParaRPr kumimoji="1" lang="zh-CN" altLang="en-US" dirty="0"/>
          </a:p>
        </p:txBody>
      </p:sp>
      <p:sp>
        <p:nvSpPr>
          <p:cNvPr id="3" name="内容占位符 2"/>
          <p:cNvSpPr>
            <a:spLocks noGrp="1"/>
          </p:cNvSpPr>
          <p:nvPr>
            <p:ph idx="1"/>
          </p:nvPr>
        </p:nvSpPr>
        <p:spPr>
          <a:xfrm>
            <a:off x="395288" y="908050"/>
            <a:ext cx="4537075" cy="5257800"/>
          </a:xfrm>
        </p:spPr>
        <p:txBody>
          <a:bodyPr/>
          <a:lstStyle/>
          <a:p>
            <a:pPr>
              <a:spcBef>
                <a:spcPts val="624"/>
              </a:spcBef>
              <a:spcAft>
                <a:spcPts val="600"/>
              </a:spcAft>
              <a:defRPr/>
            </a:pPr>
            <a:r>
              <a:rPr kumimoji="1" lang="zh-CN" altLang="en-US" dirty="0" smtClean="0"/>
              <a:t>假设每个认知接收机有一个半径为ε</a:t>
            </a:r>
            <a:r>
              <a:rPr kumimoji="1" lang="zh-CN" altLang="zh-CN" dirty="0" smtClean="0"/>
              <a:t>&gt;</a:t>
            </a:r>
            <a:r>
              <a:rPr kumimoji="1" lang="en-US" altLang="zh-CN" dirty="0" smtClean="0"/>
              <a:t>0</a:t>
            </a:r>
            <a:r>
              <a:rPr kumimoji="1" lang="zh-CN" altLang="en-US" dirty="0" smtClean="0"/>
              <a:t>的保护区域，在该区域内没有干扰发射机。</a:t>
            </a:r>
            <a:endParaRPr kumimoji="1" lang="en-US" altLang="zh-CN" dirty="0" smtClean="0"/>
          </a:p>
          <a:p>
            <a:pPr>
              <a:spcBef>
                <a:spcPts val="624"/>
              </a:spcBef>
              <a:spcAft>
                <a:spcPts val="600"/>
              </a:spcAft>
              <a:defRPr/>
            </a:pPr>
            <a:r>
              <a:rPr kumimoji="1" lang="zh-CN" altLang="en-US" dirty="0" smtClean="0"/>
              <a:t>认知发射机以固定的密度λ均匀、随机地分布在覆盖区域。每个认知接收机距离其发射机最大为</a:t>
            </a:r>
            <a:r>
              <a:rPr kumimoji="1" lang="en-US" altLang="zh-CN" i="1" dirty="0" err="1" smtClean="0"/>
              <a:t>D</a:t>
            </a:r>
            <a:r>
              <a:rPr kumimoji="1" lang="en-US" altLang="zh-CN" baseline="-25000" dirty="0" err="1" smtClean="0"/>
              <a:t>max</a:t>
            </a:r>
            <a:r>
              <a:rPr kumimoji="1" lang="zh-CN" altLang="en-US" dirty="0" smtClean="0"/>
              <a:t>。认知用户具有固定的发射功率。</a:t>
            </a:r>
            <a:endParaRPr kumimoji="1" lang="zh-CN" altLang="en-US" dirty="0"/>
          </a:p>
        </p:txBody>
      </p:sp>
      <p:sp>
        <p:nvSpPr>
          <p:cNvPr id="41988" name="幻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60615062-CE2C-4821-BBE4-952AE65C28DF}"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33</a:t>
            </a:fld>
            <a:endParaRPr lang="en-US" altLang="zh-CN" sz="1600" smtClean="0">
              <a:solidFill>
                <a:srgbClr val="3333CC"/>
              </a:solidFill>
              <a:latin typeface="Times New Roman" panose="02020603050405020304" pitchFamily="18" charset="0"/>
              <a:ea typeface="宋体" panose="02010600030101010101" pitchFamily="2" charset="-122"/>
            </a:endParaRPr>
          </a:p>
        </p:txBody>
      </p:sp>
      <p:pic>
        <p:nvPicPr>
          <p:cNvPr id="41989" name="图片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64100" y="1196975"/>
            <a:ext cx="42799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en-US" altLang="en-US" dirty="0" smtClean="0"/>
              <a:t>固定发射功率的单跳认知无线网络</a:t>
            </a:r>
            <a:endParaRPr kumimoji="1" lang="zh-CN" altLang="en-US" dirty="0"/>
          </a:p>
        </p:txBody>
      </p:sp>
      <p:sp>
        <p:nvSpPr>
          <p:cNvPr id="3" name="内容占位符 2"/>
          <p:cNvSpPr>
            <a:spLocks noGrp="1"/>
          </p:cNvSpPr>
          <p:nvPr>
            <p:ph idx="1"/>
          </p:nvPr>
        </p:nvSpPr>
        <p:spPr>
          <a:xfrm>
            <a:off x="539750" y="908050"/>
            <a:ext cx="4537075" cy="5257800"/>
          </a:xfrm>
        </p:spPr>
        <p:txBody>
          <a:bodyPr/>
          <a:lstStyle/>
          <a:p>
            <a:pPr>
              <a:spcBef>
                <a:spcPts val="624"/>
              </a:spcBef>
              <a:spcAft>
                <a:spcPts val="600"/>
              </a:spcAft>
              <a:defRPr/>
            </a:pPr>
            <a:r>
              <a:rPr kumimoji="1" lang="zh-CN" altLang="en-US" dirty="0" smtClean="0"/>
              <a:t>信道增益仅与路径损耗有关：</a:t>
            </a:r>
            <a:endParaRPr kumimoji="1" lang="en-US" altLang="zh-CN" dirty="0" smtClean="0"/>
          </a:p>
          <a:p>
            <a:pPr>
              <a:spcBef>
                <a:spcPts val="624"/>
              </a:spcBef>
              <a:spcAft>
                <a:spcPts val="600"/>
              </a:spcAft>
              <a:defRPr/>
            </a:pPr>
            <a:endParaRPr kumimoji="1" lang="en-US" altLang="zh-CN" dirty="0"/>
          </a:p>
          <a:p>
            <a:pPr>
              <a:spcBef>
                <a:spcPts val="624"/>
              </a:spcBef>
              <a:spcAft>
                <a:spcPts val="600"/>
              </a:spcAft>
              <a:defRPr/>
            </a:pPr>
            <a:endParaRPr kumimoji="1" lang="en-US" altLang="zh-CN" dirty="0" smtClean="0"/>
          </a:p>
          <a:p>
            <a:pPr>
              <a:spcBef>
                <a:spcPts val="624"/>
              </a:spcBef>
              <a:spcAft>
                <a:spcPts val="600"/>
              </a:spcAft>
              <a:defRPr/>
            </a:pPr>
            <a:r>
              <a:rPr kumimoji="1" lang="zh-CN" altLang="en-US" dirty="0" smtClean="0"/>
              <a:t>节点间没有协作，每个用户均将来自其他用户的信号作为噪声。</a:t>
            </a:r>
            <a:endParaRPr kumimoji="1" lang="en-US" altLang="zh-CN" dirty="0" smtClean="0"/>
          </a:p>
          <a:p>
            <a:pPr>
              <a:spcBef>
                <a:spcPts val="624"/>
              </a:spcBef>
              <a:spcAft>
                <a:spcPts val="600"/>
              </a:spcAft>
              <a:defRPr/>
            </a:pPr>
            <a:r>
              <a:rPr kumimoji="1" lang="zh-CN" altLang="en-US" dirty="0" smtClean="0"/>
              <a:t>认知用户的传输速率受到两个方面因素的影响：</a:t>
            </a:r>
            <a:endParaRPr kumimoji="1" lang="en-US" altLang="zh-CN" dirty="0" smtClean="0"/>
          </a:p>
          <a:p>
            <a:pPr lvl="1">
              <a:spcBef>
                <a:spcPts val="624"/>
              </a:spcBef>
              <a:spcAft>
                <a:spcPts val="600"/>
              </a:spcAft>
              <a:defRPr/>
            </a:pPr>
            <a:r>
              <a:rPr kumimoji="1" lang="zh-CN" altLang="en-US" dirty="0" smtClean="0"/>
              <a:t>接收到的功率</a:t>
            </a:r>
            <a:endParaRPr kumimoji="1" lang="en-US" altLang="zh-CN" dirty="0" smtClean="0"/>
          </a:p>
          <a:p>
            <a:pPr lvl="1">
              <a:spcBef>
                <a:spcPts val="624"/>
              </a:spcBef>
              <a:spcAft>
                <a:spcPts val="600"/>
              </a:spcAft>
              <a:defRPr/>
            </a:pPr>
            <a:r>
              <a:rPr kumimoji="1" lang="zh-CN" altLang="en-US" dirty="0" smtClean="0"/>
              <a:t>接收机处的干扰功率</a:t>
            </a:r>
            <a:endParaRPr kumimoji="1" lang="zh-CN" altLang="en-US" dirty="0"/>
          </a:p>
        </p:txBody>
      </p:sp>
      <p:sp>
        <p:nvSpPr>
          <p:cNvPr id="43012" name="幻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D604215D-DC38-4D57-BF11-A8CC3902E54F}"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34</a:t>
            </a:fld>
            <a:endParaRPr lang="en-US" altLang="zh-CN" sz="1600" smtClean="0">
              <a:solidFill>
                <a:srgbClr val="3333CC"/>
              </a:solidFill>
              <a:latin typeface="Times New Roman" panose="02020603050405020304" pitchFamily="18" charset="0"/>
              <a:ea typeface="宋体" panose="02010600030101010101" pitchFamily="2" charset="-122"/>
            </a:endParaRPr>
          </a:p>
        </p:txBody>
      </p:sp>
      <p:pic>
        <p:nvPicPr>
          <p:cNvPr id="43013"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03800" y="1341438"/>
            <a:ext cx="3943350" cy="421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3014" name="对象 8"/>
          <p:cNvGraphicFramePr>
            <a:graphicFrameLocks noChangeAspect="1"/>
          </p:cNvGraphicFramePr>
          <p:nvPr/>
        </p:nvGraphicFramePr>
        <p:xfrm>
          <a:off x="1473200" y="1557338"/>
          <a:ext cx="2109788" cy="501650"/>
        </p:xfrm>
        <a:graphic>
          <a:graphicData uri="http://schemas.openxmlformats.org/presentationml/2006/ole">
            <mc:AlternateContent xmlns:mc="http://schemas.openxmlformats.org/markup-compatibility/2006">
              <mc:Choice xmlns:v="urn:schemas-microsoft-com:vml" Requires="v">
                <p:oleObj spid="_x0000_s43060" name="Equation" r:id="rId4" imgW="1005480" imgH="228240" progId="Equation.DSMT4">
                  <p:embed/>
                </p:oleObj>
              </mc:Choice>
              <mc:Fallback>
                <p:oleObj name="Equation" r:id="rId4" imgW="1005480" imgH="228240" progId="Equation.DSMT4">
                  <p:embed/>
                  <p:pic>
                    <p:nvPicPr>
                      <p:cNvPr id="0" name="对象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3200" y="1557338"/>
                        <a:ext cx="2109788" cy="5016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en-US" altLang="en-US" dirty="0"/>
              <a:t>固定发射功率的单跳认知无线网络</a:t>
            </a:r>
            <a:endParaRPr kumimoji="1" lang="zh-CN" altLang="en-US" dirty="0"/>
          </a:p>
        </p:txBody>
      </p:sp>
      <p:sp>
        <p:nvSpPr>
          <p:cNvPr id="3" name="内容占位符 2"/>
          <p:cNvSpPr>
            <a:spLocks noGrp="1"/>
          </p:cNvSpPr>
          <p:nvPr>
            <p:ph idx="1"/>
          </p:nvPr>
        </p:nvSpPr>
        <p:spPr>
          <a:xfrm>
            <a:off x="539750" y="908050"/>
            <a:ext cx="8424863" cy="3816350"/>
          </a:xfrm>
        </p:spPr>
        <p:txBody>
          <a:bodyPr/>
          <a:lstStyle/>
          <a:p>
            <a:pPr marL="0" indent="0" algn="ctr">
              <a:buFont typeface="Wingdings" panose="05000000000000000000" pitchFamily="2" charset="2"/>
              <a:buNone/>
              <a:defRPr/>
            </a:pPr>
            <a:r>
              <a:rPr kumimoji="1" lang="zh-CN" altLang="en-US" sz="3200" dirty="0" smtClean="0"/>
              <a:t>基本的结果</a:t>
            </a:r>
            <a:endParaRPr kumimoji="1" lang="en-US" altLang="zh-CN" sz="3200" dirty="0" smtClean="0"/>
          </a:p>
          <a:p>
            <a:pPr>
              <a:defRPr/>
            </a:pPr>
            <a:r>
              <a:rPr kumimoji="1" lang="zh-CN" altLang="en-US" sz="2600" dirty="0" smtClean="0"/>
              <a:t>平均干扰是有界的，结合最小接收的信号功率，导致</a:t>
            </a:r>
            <a:r>
              <a:rPr kumimoji="1" lang="zh-CN" altLang="en-US" sz="2600" dirty="0" smtClean="0">
                <a:solidFill>
                  <a:srgbClr val="FF0000"/>
                </a:solidFill>
              </a:rPr>
              <a:t>每个认知用户的平均速率具有固定的下界</a:t>
            </a:r>
            <a:r>
              <a:rPr kumimoji="1" lang="zh-CN" altLang="en-US" sz="2600" dirty="0" smtClean="0"/>
              <a:t>；</a:t>
            </a:r>
            <a:endParaRPr kumimoji="1" lang="en-US" altLang="zh-CN" sz="2600" dirty="0" smtClean="0"/>
          </a:p>
        </p:txBody>
      </p:sp>
      <p:sp>
        <p:nvSpPr>
          <p:cNvPr id="44036" name="幻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6AB51497-6FDE-424E-BA28-9DCB8280B20A}"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35</a:t>
            </a:fld>
            <a:endParaRPr lang="en-US" altLang="zh-CN" sz="1600" smtClean="0">
              <a:solidFill>
                <a:srgbClr val="3333CC"/>
              </a:solidFill>
              <a:latin typeface="Times New Roman" panose="02020603050405020304" pitchFamily="18" charset="0"/>
              <a:ea typeface="宋体" panose="02010600030101010101" pitchFamily="2" charset="-122"/>
            </a:endParaRPr>
          </a:p>
        </p:txBody>
      </p:sp>
      <p:pic>
        <p:nvPicPr>
          <p:cNvPr id="44037" name="图片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61431" y="2348880"/>
            <a:ext cx="4381500" cy="373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en-US" altLang="en-US" dirty="0"/>
              <a:t>固定发射功率的单跳认知无线网络</a:t>
            </a:r>
            <a:endParaRPr kumimoji="1" lang="zh-CN" altLang="en-US" dirty="0"/>
          </a:p>
        </p:txBody>
      </p:sp>
      <p:sp>
        <p:nvSpPr>
          <p:cNvPr id="3" name="内容占位符 2"/>
          <p:cNvSpPr>
            <a:spLocks noGrp="1"/>
          </p:cNvSpPr>
          <p:nvPr>
            <p:ph idx="1"/>
          </p:nvPr>
        </p:nvSpPr>
        <p:spPr>
          <a:xfrm>
            <a:off x="323850" y="908050"/>
            <a:ext cx="8640763" cy="4033838"/>
          </a:xfrm>
        </p:spPr>
        <p:txBody>
          <a:bodyPr/>
          <a:lstStyle/>
          <a:p>
            <a:pPr marL="0" indent="0" algn="ctr">
              <a:buFont typeface="Wingdings" panose="05000000000000000000" pitchFamily="2" charset="2"/>
              <a:buNone/>
              <a:defRPr/>
            </a:pPr>
            <a:r>
              <a:rPr kumimoji="1" lang="zh-CN" altLang="en-US" sz="3200" dirty="0" smtClean="0"/>
              <a:t>基本的结果</a:t>
            </a:r>
            <a:endParaRPr kumimoji="1" lang="en-US" altLang="zh-CN" sz="3200" dirty="0" smtClean="0"/>
          </a:p>
          <a:p>
            <a:pPr>
              <a:defRPr/>
            </a:pPr>
            <a:r>
              <a:rPr kumimoji="1" lang="zh-CN" altLang="en-US" sz="2600" dirty="0" smtClean="0"/>
              <a:t>由于发射功率固定，当没有任何来自其他认知用户的干扰时，可以获得</a:t>
            </a:r>
            <a:r>
              <a:rPr kumimoji="1" lang="zh-CN" altLang="en-US" sz="2600" dirty="0" smtClean="0">
                <a:solidFill>
                  <a:srgbClr val="FF0000"/>
                </a:solidFill>
              </a:rPr>
              <a:t>每个认知用户发射速率的固定上界</a:t>
            </a:r>
            <a:r>
              <a:rPr kumimoji="1" lang="zh-CN" altLang="en-US" sz="2600" dirty="0" smtClean="0"/>
              <a:t>；</a:t>
            </a:r>
            <a:endParaRPr kumimoji="1" lang="en-US" altLang="zh-CN" sz="2600" dirty="0" smtClean="0"/>
          </a:p>
          <a:p>
            <a:pPr>
              <a:defRPr/>
            </a:pPr>
            <a:r>
              <a:rPr kumimoji="1" lang="zh-CN" altLang="en-US" sz="2600" dirty="0" smtClean="0"/>
              <a:t>于是，每个认知用户的发射速率的上下界都是固定的，</a:t>
            </a:r>
            <a:r>
              <a:rPr kumimoji="1" lang="zh-CN" altLang="en-US" sz="2600" dirty="0" smtClean="0">
                <a:solidFill>
                  <a:srgbClr val="FF0000"/>
                </a:solidFill>
              </a:rPr>
              <a:t>网络的平均吞吐量随着用户数线性增长</a:t>
            </a:r>
            <a:r>
              <a:rPr kumimoji="1" lang="zh-CN" altLang="en-US" sz="2600" dirty="0" smtClean="0"/>
              <a:t>。</a:t>
            </a:r>
            <a:endParaRPr kumimoji="1" lang="en-US" altLang="zh-CN" sz="2600" dirty="0" smtClean="0"/>
          </a:p>
          <a:p>
            <a:pPr>
              <a:defRPr/>
            </a:pPr>
            <a:r>
              <a:rPr kumimoji="1" lang="zh-CN" altLang="en-US" sz="2600" dirty="0" smtClean="0"/>
              <a:t>事实上，任何网络实现都可以很高的概率达到这样的线性增长的吞吐量。</a:t>
            </a:r>
            <a:endParaRPr kumimoji="1" lang="zh-CN" altLang="en-US" sz="2600" dirty="0"/>
          </a:p>
        </p:txBody>
      </p:sp>
      <p:sp>
        <p:nvSpPr>
          <p:cNvPr id="45060" name="幻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32EE22AC-4B0B-43FD-B1A1-5BC09E94FDDC}"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36</a:t>
            </a:fld>
            <a:endParaRPr lang="en-US" altLang="zh-CN" sz="1600" smtClean="0">
              <a:solidFill>
                <a:srgbClr val="3333CC"/>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zh-CN" altLang="en-US" dirty="0" smtClean="0"/>
              <a:t>具有与距离相关功率的单跳认知无线网络</a:t>
            </a:r>
            <a:endParaRPr kumimoji="1" lang="zh-CN" altLang="en-US" dirty="0"/>
          </a:p>
        </p:txBody>
      </p:sp>
      <p:sp>
        <p:nvSpPr>
          <p:cNvPr id="3" name="内容占位符 2"/>
          <p:cNvSpPr>
            <a:spLocks noGrp="1"/>
          </p:cNvSpPr>
          <p:nvPr>
            <p:ph idx="1"/>
          </p:nvPr>
        </p:nvSpPr>
        <p:spPr/>
        <p:txBody>
          <a:bodyPr/>
          <a:lstStyle/>
          <a:p>
            <a:pPr>
              <a:defRPr/>
            </a:pPr>
            <a:r>
              <a:rPr kumimoji="1" lang="zh-CN" altLang="en-US" sz="2800" dirty="0" smtClean="0"/>
              <a:t>假设：</a:t>
            </a:r>
            <a:endParaRPr kumimoji="1" lang="en-US" altLang="zh-CN" sz="2800" dirty="0" smtClean="0"/>
          </a:p>
          <a:p>
            <a:pPr lvl="1">
              <a:defRPr/>
            </a:pPr>
            <a:r>
              <a:rPr kumimoji="1" lang="zh-CN" altLang="en-US" sz="2400" dirty="0" smtClean="0"/>
              <a:t>一个大规模网络具有单个主用户发射机，接收机距离发射机</a:t>
            </a:r>
            <a:r>
              <a:rPr kumimoji="1" lang="en-US" altLang="zh-CN" sz="2400" i="1" dirty="0" smtClean="0"/>
              <a:t>R</a:t>
            </a:r>
            <a:r>
              <a:rPr kumimoji="1" lang="en-US" altLang="zh-CN" sz="2400" baseline="-25000" dirty="0" smtClean="0"/>
              <a:t>0</a:t>
            </a:r>
          </a:p>
          <a:p>
            <a:pPr lvl="1">
              <a:defRPr/>
            </a:pPr>
            <a:r>
              <a:rPr kumimoji="1" lang="zh-CN" altLang="en-US" sz="2400" dirty="0" smtClean="0">
                <a:solidFill>
                  <a:srgbClr val="FF0000"/>
                </a:solidFill>
              </a:rPr>
              <a:t>认知用户可以检测到主用户发射机的位置，因而可以相应地调整发射功率</a:t>
            </a:r>
            <a:r>
              <a:rPr kumimoji="1" lang="zh-CN" altLang="en-US" sz="2400" dirty="0" smtClean="0"/>
              <a:t>。距离</a:t>
            </a:r>
            <a:r>
              <a:rPr kumimoji="1" lang="en-US" altLang="zh-CN" sz="2400" i="1" dirty="0" smtClean="0"/>
              <a:t>r</a:t>
            </a:r>
            <a:r>
              <a:rPr kumimoji="1" lang="zh-CN" altLang="en-US" sz="2400" dirty="0" smtClean="0"/>
              <a:t>处的认知用户采用如下发射功率</a:t>
            </a:r>
            <a:endParaRPr kumimoji="1" lang="en-US" altLang="zh-CN" sz="2400" dirty="0" smtClean="0"/>
          </a:p>
          <a:p>
            <a:pPr lvl="1">
              <a:defRPr/>
            </a:pPr>
            <a:endParaRPr kumimoji="1" lang="en-US" altLang="zh-CN" sz="2400" dirty="0"/>
          </a:p>
          <a:p>
            <a:pPr lvl="1">
              <a:defRPr/>
            </a:pPr>
            <a:endParaRPr kumimoji="1" lang="en-US" altLang="zh-CN" sz="2400" dirty="0" smtClean="0"/>
          </a:p>
          <a:p>
            <a:pPr marL="457200" lvl="1" indent="0">
              <a:buFont typeface="Wingdings" panose="05000000000000000000" pitchFamily="2" charset="2"/>
              <a:buNone/>
              <a:defRPr/>
            </a:pPr>
            <a:r>
              <a:rPr kumimoji="1" lang="en-US" altLang="zh-CN" sz="2400" i="1" dirty="0" smtClean="0"/>
              <a:t>P</a:t>
            </a:r>
            <a:r>
              <a:rPr kumimoji="1" lang="en-US" altLang="zh-CN" sz="2400" baseline="-25000" dirty="0" smtClean="0"/>
              <a:t>c</a:t>
            </a:r>
            <a:r>
              <a:rPr kumimoji="1" lang="zh-CN" altLang="en-US" sz="2400" dirty="0" smtClean="0"/>
              <a:t>为常数，功率控制因子γ</a:t>
            </a:r>
            <a:r>
              <a:rPr kumimoji="1" lang="en-US" altLang="zh-CN" sz="2400" dirty="0" smtClean="0"/>
              <a:t>&gt;0</a:t>
            </a:r>
            <a:r>
              <a:rPr kumimoji="1" lang="zh-CN" altLang="en-US" sz="2400" dirty="0" smtClean="0"/>
              <a:t>。</a:t>
            </a:r>
            <a:endParaRPr kumimoji="1" lang="en-US" altLang="zh-CN" sz="2400" dirty="0" smtClean="0"/>
          </a:p>
          <a:p>
            <a:pPr>
              <a:defRPr/>
            </a:pPr>
            <a:r>
              <a:rPr kumimoji="1" lang="zh-CN" altLang="en-US" sz="2800" dirty="0" smtClean="0"/>
              <a:t>结果：</a:t>
            </a:r>
            <a:endParaRPr kumimoji="1" lang="en-US" altLang="zh-CN" sz="2800" dirty="0" smtClean="0"/>
          </a:p>
          <a:p>
            <a:pPr lvl="1">
              <a:defRPr/>
            </a:pPr>
            <a:r>
              <a:rPr kumimoji="1" lang="zh-CN" altLang="en-US" sz="2400" dirty="0" smtClean="0"/>
              <a:t>认知用户的平均吞吐量的尺度规律至少为：</a:t>
            </a:r>
            <a:endParaRPr kumimoji="1" lang="zh-CN" altLang="en-US" sz="2400" dirty="0"/>
          </a:p>
        </p:txBody>
      </p:sp>
      <p:sp>
        <p:nvSpPr>
          <p:cNvPr id="46084" name="幻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8940FFD5-BA08-4894-A48E-824E13C3D2A5}"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37</a:t>
            </a:fld>
            <a:endParaRPr lang="en-US" altLang="zh-CN" sz="1600" smtClean="0">
              <a:solidFill>
                <a:srgbClr val="3333CC"/>
              </a:solidFill>
              <a:latin typeface="Times New Roman" panose="02020603050405020304" pitchFamily="18" charset="0"/>
              <a:ea typeface="宋体" panose="02010600030101010101" pitchFamily="2" charset="-122"/>
            </a:endParaRPr>
          </a:p>
        </p:txBody>
      </p:sp>
      <p:graphicFrame>
        <p:nvGraphicFramePr>
          <p:cNvPr id="46085" name="对象 6"/>
          <p:cNvGraphicFramePr>
            <a:graphicFrameLocks noChangeAspect="1"/>
          </p:cNvGraphicFramePr>
          <p:nvPr/>
        </p:nvGraphicFramePr>
        <p:xfrm>
          <a:off x="3708400" y="3355975"/>
          <a:ext cx="1374775" cy="577850"/>
        </p:xfrm>
        <a:graphic>
          <a:graphicData uri="http://schemas.openxmlformats.org/presentationml/2006/ole">
            <mc:AlternateContent xmlns:mc="http://schemas.openxmlformats.org/markup-compatibility/2006">
              <mc:Choice xmlns:v="urn:schemas-microsoft-com:vml" Requires="v">
                <p:oleObj spid="_x0000_s46177" name="Equation" r:id="rId3" imgW="621360" imgH="255960" progId="Equation.DSMT4">
                  <p:embed/>
                </p:oleObj>
              </mc:Choice>
              <mc:Fallback>
                <p:oleObj name="Equation" r:id="rId3" imgW="621360" imgH="255960" progId="Equation.DSMT4">
                  <p:embed/>
                  <p:pic>
                    <p:nvPicPr>
                      <p:cNvPr id="0"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8400" y="3355975"/>
                        <a:ext cx="1374775" cy="5778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086" name="对象 8"/>
          <p:cNvGraphicFramePr>
            <a:graphicFrameLocks noChangeAspect="1"/>
          </p:cNvGraphicFramePr>
          <p:nvPr/>
        </p:nvGraphicFramePr>
        <p:xfrm>
          <a:off x="7097713" y="5229225"/>
          <a:ext cx="1003300" cy="546100"/>
        </p:xfrm>
        <a:graphic>
          <a:graphicData uri="http://schemas.openxmlformats.org/presentationml/2006/ole">
            <mc:AlternateContent xmlns:mc="http://schemas.openxmlformats.org/markup-compatibility/2006">
              <mc:Choice xmlns:v="urn:schemas-microsoft-com:vml" Requires="v">
                <p:oleObj spid="_x0000_s46178" name="Equation" r:id="rId5" imgW="548280" imgH="292320" progId="Equation.DSMT4">
                  <p:embed/>
                </p:oleObj>
              </mc:Choice>
              <mc:Fallback>
                <p:oleObj name="Equation" r:id="rId5" imgW="548280" imgH="292320" progId="Equation.DSMT4">
                  <p:embed/>
                  <p:pic>
                    <p:nvPicPr>
                      <p:cNvPr id="0" name="对象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7713" y="5229225"/>
                        <a:ext cx="1003300" cy="5461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zh-CN" altLang="en-US" dirty="0" smtClean="0"/>
              <a:t>多跳认知无线网络</a:t>
            </a:r>
            <a:endParaRPr kumimoji="1" lang="zh-CN" altLang="en-US" dirty="0"/>
          </a:p>
        </p:txBody>
      </p:sp>
      <p:sp>
        <p:nvSpPr>
          <p:cNvPr id="3" name="内容占位符 2"/>
          <p:cNvSpPr>
            <a:spLocks noGrp="1"/>
          </p:cNvSpPr>
          <p:nvPr>
            <p:ph idx="1"/>
          </p:nvPr>
        </p:nvSpPr>
        <p:spPr>
          <a:xfrm>
            <a:off x="539750" y="908050"/>
            <a:ext cx="8424863" cy="3673475"/>
          </a:xfrm>
        </p:spPr>
        <p:txBody>
          <a:bodyPr/>
          <a:lstStyle/>
          <a:p>
            <a:pPr>
              <a:defRPr/>
            </a:pPr>
            <a:r>
              <a:rPr kumimoji="1" lang="zh-CN" altLang="en-US" sz="2800" dirty="0" smtClean="0"/>
              <a:t>假设：</a:t>
            </a:r>
            <a:endParaRPr kumimoji="1" lang="en-US" altLang="zh-CN" sz="2800" dirty="0" smtClean="0"/>
          </a:p>
          <a:p>
            <a:pPr lvl="1">
              <a:defRPr/>
            </a:pPr>
            <a:r>
              <a:rPr kumimoji="1" lang="en-US" altLang="en-US" sz="2400" dirty="0" smtClean="0"/>
              <a:t>主</a:t>
            </a:r>
            <a:r>
              <a:rPr kumimoji="1" lang="zh-CN" altLang="en-US" sz="2400" dirty="0" smtClean="0"/>
              <a:t>用户保持自己的传输协议不变。</a:t>
            </a:r>
            <a:endParaRPr kumimoji="1" lang="en-US" altLang="zh-CN" sz="2400" dirty="0" smtClean="0"/>
          </a:p>
          <a:p>
            <a:pPr lvl="1">
              <a:defRPr/>
            </a:pPr>
            <a:r>
              <a:rPr kumimoji="1" lang="zh-CN" altLang="en-US" sz="2400" dirty="0" smtClean="0">
                <a:solidFill>
                  <a:srgbClr val="FF0000"/>
                </a:solidFill>
              </a:rPr>
              <a:t>认知用户基于其很高的密度，采用聪明的路由到达目的地，并避免对主用户的干扰</a:t>
            </a:r>
            <a:r>
              <a:rPr kumimoji="1" lang="zh-CN" altLang="en-US" sz="2400" dirty="0" smtClean="0"/>
              <a:t>。</a:t>
            </a:r>
            <a:endParaRPr kumimoji="1" lang="en-US" altLang="zh-CN" sz="2400" dirty="0" smtClean="0"/>
          </a:p>
          <a:p>
            <a:pPr>
              <a:defRPr/>
            </a:pPr>
            <a:r>
              <a:rPr kumimoji="1" lang="zh-CN" altLang="en-US" sz="2800" dirty="0" smtClean="0"/>
              <a:t>策略</a:t>
            </a:r>
            <a:endParaRPr kumimoji="1" lang="en-US" altLang="zh-CN" sz="2800" dirty="0" smtClean="0"/>
          </a:p>
          <a:p>
            <a:pPr lvl="1">
              <a:defRPr/>
            </a:pPr>
            <a:r>
              <a:rPr kumimoji="1" lang="zh-CN" altLang="en-US" sz="2400" dirty="0" smtClean="0">
                <a:solidFill>
                  <a:srgbClr val="FF0000"/>
                </a:solidFill>
              </a:rPr>
              <a:t>认知路由协议在每个认知节点周围包含了一个保护区域，认知节点必须避免有路由经过该区域</a:t>
            </a:r>
            <a:r>
              <a:rPr kumimoji="1" lang="zh-CN" altLang="en-US" sz="2400" dirty="0" smtClean="0"/>
              <a:t>。</a:t>
            </a:r>
            <a:endParaRPr kumimoji="1" lang="en-US" altLang="zh-CN" sz="2400" dirty="0" smtClean="0"/>
          </a:p>
          <a:p>
            <a:pPr>
              <a:defRPr/>
            </a:pPr>
            <a:r>
              <a:rPr kumimoji="1" lang="zh-CN" altLang="en-US" sz="2800" dirty="0" smtClean="0"/>
              <a:t>结果：</a:t>
            </a:r>
            <a:endParaRPr kumimoji="1" lang="en-US" altLang="zh-CN" sz="2800" dirty="0" smtClean="0"/>
          </a:p>
        </p:txBody>
      </p:sp>
      <p:sp>
        <p:nvSpPr>
          <p:cNvPr id="47108" name="幻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EF18C25E-1376-444C-96CD-969576E914C3}"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38</a:t>
            </a:fld>
            <a:endParaRPr lang="en-US" altLang="zh-CN" sz="1600" smtClean="0">
              <a:solidFill>
                <a:srgbClr val="3333CC"/>
              </a:solidFill>
              <a:latin typeface="Times New Roman" panose="02020603050405020304" pitchFamily="18" charset="0"/>
              <a:ea typeface="宋体" panose="02010600030101010101" pitchFamily="2" charset="-122"/>
            </a:endParaRPr>
          </a:p>
        </p:txBody>
      </p:sp>
      <p:sp>
        <p:nvSpPr>
          <p:cNvPr id="7" name="TextBox 6"/>
          <p:cNvSpPr txBox="1"/>
          <p:nvPr/>
        </p:nvSpPr>
        <p:spPr>
          <a:xfrm>
            <a:off x="468313" y="4724400"/>
            <a:ext cx="7056437" cy="1385888"/>
          </a:xfrm>
          <a:prstGeom prst="rect">
            <a:avLst/>
          </a:prstGeom>
          <a:solidFill>
            <a:srgbClr val="0033CC"/>
          </a:solidFill>
        </p:spPr>
        <p:txBody>
          <a:bodyPr>
            <a:spAutoFit/>
          </a:bodyPr>
          <a:lstStyle/>
          <a:p>
            <a:pPr marL="0" lvl="1" eaLnBrk="1" hangingPunct="1">
              <a:spcBef>
                <a:spcPct val="20000"/>
              </a:spcBef>
              <a:buClr>
                <a:schemeClr val="folHlink"/>
              </a:buClr>
              <a:buSzPct val="60000"/>
              <a:buFont typeface="Wingdings" pitchFamily="2" charset="2"/>
              <a:buNone/>
              <a:defRPr/>
            </a:pPr>
            <a:r>
              <a:rPr kumimoji="1" lang="zh-CN" altLang="en-US" sz="2800" dirty="0">
                <a:solidFill>
                  <a:schemeClr val="bg1"/>
                </a:solidFill>
                <a:latin typeface="+mj-ea"/>
                <a:ea typeface="+mj-ea"/>
              </a:rPr>
              <a:t>随着认知用户数量的变化，通过适当地伸缩保护区域的大小，认知用户可以获得没有主用户时的吞吐量尺度规律。</a:t>
            </a:r>
            <a:endParaRPr lang="zh-CN" altLang="en-US" sz="3200" dirty="0">
              <a:solidFill>
                <a:schemeClr val="bg1"/>
              </a:solidFill>
              <a:latin typeface="+mj-ea"/>
              <a:ea typeface="+mj-ea"/>
            </a:endParaRPr>
          </a:p>
        </p:txBody>
      </p:sp>
      <p:pic>
        <p:nvPicPr>
          <p:cNvPr id="137218" name="Picture 2" descr="C:\Users\506\AppData\Local\Microsoft\Windows\Temporary Internet Files\Content.IE5\S59MOO48\MC900442026[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67625" y="4724400"/>
            <a:ext cx="1119188" cy="1303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nodeType="withEffect">
                                  <p:stCondLst>
                                    <p:cond delay="0"/>
                                  </p:stCondLst>
                                  <p:childTnLst>
                                    <p:set>
                                      <p:cBhvr>
                                        <p:cTn id="9" dur="1" fill="hold">
                                          <p:stCondLst>
                                            <p:cond delay="0"/>
                                          </p:stCondLst>
                                        </p:cTn>
                                        <p:tgtEl>
                                          <p:spTgt spid="137218"/>
                                        </p:tgtEl>
                                        <p:attrNameLst>
                                          <p:attrName>style.visibility</p:attrName>
                                        </p:attrNameLst>
                                      </p:cBhvr>
                                      <p:to>
                                        <p:strVal val="visible"/>
                                      </p:to>
                                    </p:set>
                                    <p:animEffect transition="in" filter="wipe(left)">
                                      <p:cBhvr>
                                        <p:cTn id="10" dur="500"/>
                                        <p:tgtEl>
                                          <p:spTgt spid="137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zh-CN" altLang="en-US" dirty="0" smtClean="0"/>
              <a:t>认知无线网络设计：信息论的方法</a:t>
            </a:r>
            <a:endParaRPr kumimoji="1" lang="zh-CN" altLang="en-US" dirty="0"/>
          </a:p>
        </p:txBody>
      </p:sp>
      <p:sp>
        <p:nvSpPr>
          <p:cNvPr id="3" name="内容占位符 2"/>
          <p:cNvSpPr>
            <a:spLocks noGrp="1"/>
          </p:cNvSpPr>
          <p:nvPr>
            <p:ph idx="1"/>
          </p:nvPr>
        </p:nvSpPr>
        <p:spPr/>
        <p:txBody>
          <a:bodyPr/>
          <a:lstStyle/>
          <a:p>
            <a:pPr>
              <a:defRPr/>
            </a:pPr>
            <a:r>
              <a:rPr kumimoji="1" lang="zh-CN" altLang="en-US" dirty="0" smtClean="0"/>
              <a:t>首先需要作干扰分析：</a:t>
            </a:r>
            <a:endParaRPr kumimoji="1" lang="en-US" altLang="zh-CN" dirty="0" smtClean="0"/>
          </a:p>
          <a:p>
            <a:pPr lvl="1">
              <a:defRPr/>
            </a:pPr>
            <a:r>
              <a:rPr kumimoji="1" lang="zh-CN" altLang="en-US" dirty="0" smtClean="0"/>
              <a:t>假设主用户在每次传输前先发射信标（</a:t>
            </a:r>
            <a:r>
              <a:rPr kumimoji="1" lang="en-US" altLang="zh-CN" dirty="0" smtClean="0"/>
              <a:t>beacon</a:t>
            </a:r>
            <a:r>
              <a:rPr kumimoji="1" lang="zh-CN" altLang="en-US" dirty="0" smtClean="0"/>
              <a:t>）信号。认知用户一旦检测到信标，就会放弃下一个时间周期的传输。</a:t>
            </a:r>
            <a:endParaRPr kumimoji="1" lang="en-US" altLang="zh-CN" dirty="0" smtClean="0"/>
          </a:p>
          <a:p>
            <a:pPr lvl="1">
              <a:defRPr/>
            </a:pPr>
            <a:r>
              <a:rPr kumimoji="1" lang="zh-CN" altLang="en-US" dirty="0" smtClean="0"/>
              <a:t>由于衰减的影响，认知用户可能忽略信标。认知用户和主用户可能会同时传输，导致干扰。</a:t>
            </a:r>
            <a:endParaRPr kumimoji="1" lang="en-US" altLang="zh-CN" dirty="0" smtClean="0"/>
          </a:p>
          <a:p>
            <a:pPr lvl="1">
              <a:defRPr/>
            </a:pPr>
            <a:r>
              <a:rPr kumimoji="1" lang="zh-CN" altLang="en-US" dirty="0" smtClean="0">
                <a:solidFill>
                  <a:srgbClr val="FF0000"/>
                </a:solidFill>
              </a:rPr>
              <a:t>令信标检测门限为γ。认知用户漏检信标的概率取决于门限γ和到主发射机间的距离</a:t>
            </a:r>
            <a:r>
              <a:rPr kumimoji="1" lang="en-US" altLang="zh-CN" i="1" dirty="0" smtClean="0">
                <a:solidFill>
                  <a:srgbClr val="FF0000"/>
                </a:solidFill>
              </a:rPr>
              <a:t>d</a:t>
            </a:r>
            <a:r>
              <a:rPr kumimoji="1" lang="zh-CN" altLang="en-US" dirty="0" smtClean="0">
                <a:solidFill>
                  <a:srgbClr val="FF0000"/>
                </a:solidFill>
              </a:rPr>
              <a:t>。</a:t>
            </a:r>
            <a:endParaRPr kumimoji="1" lang="en-US" altLang="zh-CN" dirty="0" smtClean="0">
              <a:solidFill>
                <a:srgbClr val="FF0000"/>
              </a:solidFill>
            </a:endParaRPr>
          </a:p>
          <a:p>
            <a:pPr lvl="1">
              <a:defRPr/>
            </a:pPr>
            <a:r>
              <a:rPr kumimoji="1" lang="zh-CN" altLang="en-US" dirty="0" smtClean="0">
                <a:solidFill>
                  <a:srgbClr val="FF0000"/>
                </a:solidFill>
              </a:rPr>
              <a:t>当认知用户漏检信标时，假设以概率β与主用户同时发送。</a:t>
            </a:r>
            <a:endParaRPr kumimoji="1" lang="zh-CN" altLang="en-US" dirty="0">
              <a:solidFill>
                <a:srgbClr val="FF0000"/>
              </a:solidFill>
            </a:endParaRPr>
          </a:p>
        </p:txBody>
      </p:sp>
      <p:sp>
        <p:nvSpPr>
          <p:cNvPr id="48132" name="幻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4CC2643B-E32F-4C1E-AB21-A8B20E7A4D21}"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39</a:t>
            </a:fld>
            <a:endParaRPr lang="en-US" altLang="zh-CN" sz="1600" smtClean="0">
              <a:solidFill>
                <a:srgbClr val="3333CC"/>
              </a:solidFill>
              <a:latin typeface="Times New Roman" panose="02020603050405020304" pitchFamily="18" charset="0"/>
              <a:ea typeface="宋体" panose="02010600030101010101" pitchFamily="2" charset="-122"/>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37681" y="3717032"/>
            <a:ext cx="3429000" cy="2890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问题的提出：有限资源与无限需求</a:t>
            </a:r>
          </a:p>
        </p:txBody>
      </p:sp>
      <p:sp>
        <p:nvSpPr>
          <p:cNvPr id="8195"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FFEA6E8B-2120-4E51-93F6-EEDA6355F75E}"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4</a:t>
            </a:fld>
            <a:endParaRPr lang="en-US" altLang="zh-CN" sz="1600" smtClean="0">
              <a:solidFill>
                <a:srgbClr val="3333CC"/>
              </a:solidFill>
              <a:latin typeface="Times New Roman" panose="02020603050405020304" pitchFamily="18" charset="0"/>
              <a:ea typeface="宋体" panose="02010600030101010101" pitchFamily="2" charset="-122"/>
            </a:endParaRPr>
          </a:p>
        </p:txBody>
      </p:sp>
      <p:sp>
        <p:nvSpPr>
          <p:cNvPr id="8" name="内容占位符 2"/>
          <p:cNvSpPr>
            <a:spLocks noGrp="1"/>
          </p:cNvSpPr>
          <p:nvPr>
            <p:ph idx="1"/>
          </p:nvPr>
        </p:nvSpPr>
        <p:spPr>
          <a:xfrm>
            <a:off x="107950" y="5516563"/>
            <a:ext cx="8891588" cy="504825"/>
          </a:xfrm>
          <a:gradFill rotWithShape="1">
            <a:gsLst>
              <a:gs pos="0">
                <a:srgbClr val="0000FF"/>
              </a:gs>
              <a:gs pos="50000">
                <a:srgbClr val="000076"/>
              </a:gs>
              <a:gs pos="100000">
                <a:srgbClr val="0000FF"/>
              </a:gs>
            </a:gsLst>
            <a:lin ang="5400000" scaled="1"/>
          </a:gradFill>
        </p:spPr>
        <p:txBody>
          <a:bodyPr/>
          <a:lstStyle/>
          <a:p>
            <a:pPr marL="0" indent="0" algn="ctr">
              <a:spcBef>
                <a:spcPts val="0"/>
              </a:spcBef>
              <a:buClr>
                <a:srgbClr val="FFFF00"/>
              </a:buClr>
              <a:buSzPct val="90000"/>
              <a:buFont typeface="Wingdings" panose="05000000000000000000" pitchFamily="2" charset="2"/>
              <a:buNone/>
              <a:defRPr/>
            </a:pPr>
            <a:r>
              <a:rPr lang="zh-CN" altLang="en-US" b="1" dirty="0" smtClean="0">
                <a:solidFill>
                  <a:schemeClr val="bg1"/>
                </a:solidFill>
              </a:rPr>
              <a:t>泛在应用导致异构</a:t>
            </a:r>
            <a:r>
              <a:rPr lang="zh-CN" altLang="en-US" b="1" dirty="0">
                <a:solidFill>
                  <a:schemeClr val="bg1"/>
                </a:solidFill>
              </a:rPr>
              <a:t>、</a:t>
            </a:r>
            <a:r>
              <a:rPr lang="zh-CN" altLang="en-US" b="1" dirty="0" smtClean="0">
                <a:solidFill>
                  <a:schemeClr val="bg1"/>
                </a:solidFill>
              </a:rPr>
              <a:t>多类网络共存，</a:t>
            </a:r>
            <a:r>
              <a:rPr lang="zh-CN" altLang="en-US" b="1" dirty="0">
                <a:solidFill>
                  <a:schemeClr val="bg1"/>
                </a:solidFill>
              </a:rPr>
              <a:t>加剧了频谱资源供应紧张</a:t>
            </a:r>
            <a:r>
              <a:rPr lang="zh-CN" altLang="en-US" b="1" dirty="0" smtClean="0">
                <a:solidFill>
                  <a:schemeClr val="bg1"/>
                </a:solidFill>
              </a:rPr>
              <a:t>。</a:t>
            </a:r>
            <a:endParaRPr lang="en-US" altLang="zh-CN" b="1" dirty="0" smtClean="0">
              <a:solidFill>
                <a:schemeClr val="bg1"/>
              </a:solidFill>
            </a:endParaRPr>
          </a:p>
          <a:p>
            <a:pPr marL="0" indent="0" algn="ctr">
              <a:spcBef>
                <a:spcPts val="0"/>
              </a:spcBef>
              <a:buClr>
                <a:srgbClr val="FFFF00"/>
              </a:buClr>
              <a:buSzPct val="90000"/>
              <a:buFont typeface="Wingdings" panose="05000000000000000000" pitchFamily="2" charset="2"/>
              <a:buNone/>
              <a:defRPr/>
            </a:pPr>
            <a:endParaRPr lang="en-US" altLang="zh-CN" b="1" dirty="0">
              <a:solidFill>
                <a:schemeClr val="bg1"/>
              </a:solidFill>
            </a:endParaRPr>
          </a:p>
        </p:txBody>
      </p:sp>
      <p:sp>
        <p:nvSpPr>
          <p:cNvPr id="8197" name="Oval 21"/>
          <p:cNvSpPr>
            <a:spLocks noChangeArrowheads="1"/>
          </p:cNvSpPr>
          <p:nvPr/>
        </p:nvSpPr>
        <p:spPr bwMode="auto">
          <a:xfrm>
            <a:off x="38100" y="3355975"/>
            <a:ext cx="1352550" cy="790575"/>
          </a:xfrm>
          <a:prstGeom prst="ellipse">
            <a:avLst/>
          </a:prstGeom>
          <a:gradFill rotWithShape="0">
            <a:gsLst>
              <a:gs pos="0">
                <a:srgbClr val="FFFFFF"/>
              </a:gs>
              <a:gs pos="100000">
                <a:srgbClr val="35BBE5"/>
              </a:gs>
            </a:gsLst>
            <a:lin ang="2700000" scaled="1"/>
          </a:gra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198" name="流程图: 数据 1671"/>
          <p:cNvSpPr>
            <a:spLocks noChangeArrowheads="1"/>
          </p:cNvSpPr>
          <p:nvPr/>
        </p:nvSpPr>
        <p:spPr bwMode="auto">
          <a:xfrm>
            <a:off x="288925" y="1484313"/>
            <a:ext cx="8604250" cy="576262"/>
          </a:xfrm>
          <a:prstGeom prst="flowChartInputOutput">
            <a:avLst/>
          </a:prstGeom>
          <a:solidFill>
            <a:srgbClr val="99DBEB">
              <a:alpha val="34117"/>
            </a:srgbClr>
          </a:solidFill>
          <a:ln w="9525" algn="ctr">
            <a:solidFill>
              <a:srgbClr val="00B0F0"/>
            </a:solidFill>
            <a:round/>
            <a:headEnd/>
            <a:tailEnd/>
          </a:ln>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11" name="Oval 173"/>
          <p:cNvSpPr>
            <a:spLocks noChangeArrowheads="1"/>
          </p:cNvSpPr>
          <p:nvPr/>
        </p:nvSpPr>
        <p:spPr bwMode="auto">
          <a:xfrm>
            <a:off x="1333500" y="3500438"/>
            <a:ext cx="1584325" cy="730250"/>
          </a:xfrm>
          <a:prstGeom prst="ellipse">
            <a:avLst/>
          </a:prstGeom>
          <a:gradFill rotWithShape="0">
            <a:gsLst>
              <a:gs pos="0">
                <a:schemeClr val="folHlink">
                  <a:gamma/>
                  <a:tint val="32549"/>
                  <a:invGamma/>
                </a:schemeClr>
              </a:gs>
              <a:gs pos="100000">
                <a:schemeClr val="folHlink"/>
              </a:gs>
            </a:gsLst>
            <a:lin ang="2700000" scaled="1"/>
          </a:gradFill>
          <a:ln w="12700">
            <a:noFill/>
            <a:round/>
            <a:headEnd/>
            <a:tailEnd/>
          </a:ln>
          <a:effectLst/>
        </p:spPr>
        <p:txBody>
          <a:bodyPr wrap="none" anchor="ctr"/>
          <a:lstStyle/>
          <a:p>
            <a:pPr eaLnBrk="1" hangingPunct="1">
              <a:spcBef>
                <a:spcPct val="20000"/>
              </a:spcBef>
              <a:buClr>
                <a:schemeClr val="folHlink"/>
              </a:buClr>
              <a:buSzPct val="60000"/>
              <a:buFont typeface="Wingdings" pitchFamily="2" charset="2"/>
              <a:buNone/>
              <a:defRPr/>
            </a:pPr>
            <a:endParaRPr lang="zh-CN" altLang="en-US" sz="1800" dirty="0">
              <a:latin typeface="Times New Roman" pitchFamily="18" charset="0"/>
              <a:cs typeface="Times New Roman" pitchFamily="18" charset="0"/>
            </a:endParaRPr>
          </a:p>
        </p:txBody>
      </p:sp>
      <p:sp>
        <p:nvSpPr>
          <p:cNvPr id="8200" name="Text Box 174"/>
          <p:cNvSpPr txBox="1">
            <a:spLocks noChangeArrowheads="1"/>
          </p:cNvSpPr>
          <p:nvPr/>
        </p:nvSpPr>
        <p:spPr bwMode="auto">
          <a:xfrm>
            <a:off x="1258888" y="3357563"/>
            <a:ext cx="795337" cy="34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9982" tIns="46791" rIns="89982" bIns="46791">
            <a:spAutoFit/>
          </a:bodyPr>
          <a:lstStyle>
            <a:lvl1pPr defTabSz="762000">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defTabSz="76200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defTabSz="7620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defTabSz="7620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defTabSz="7620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a:buFont typeface="Wingdings" panose="05000000000000000000" pitchFamily="2" charset="2"/>
              <a:buNone/>
            </a:pPr>
            <a:r>
              <a:rPr lang="en-US" altLang="zh-CN" sz="1600">
                <a:solidFill>
                  <a:srgbClr val="003366"/>
                </a:solidFill>
                <a:latin typeface="Times New Roman" panose="02020603050405020304" pitchFamily="18" charset="0"/>
                <a:ea typeface="宋体" panose="02010600030101010101" pitchFamily="2" charset="-122"/>
                <a:cs typeface="Times New Roman" panose="02020603050405020304" pitchFamily="18" charset="0"/>
              </a:rPr>
              <a:t>WLAN</a:t>
            </a:r>
            <a:endParaRPr lang="en-US" altLang="zh-CN" sz="1200">
              <a:solidFill>
                <a:srgbClr val="003366"/>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8201" name="Group 175"/>
          <p:cNvGrpSpPr>
            <a:grpSpLocks/>
          </p:cNvGrpSpPr>
          <p:nvPr/>
        </p:nvGrpSpPr>
        <p:grpSpPr bwMode="auto">
          <a:xfrm>
            <a:off x="2127250" y="3644900"/>
            <a:ext cx="384175" cy="487363"/>
            <a:chOff x="721" y="3312"/>
            <a:chExt cx="287" cy="384"/>
          </a:xfrm>
        </p:grpSpPr>
        <p:grpSp>
          <p:nvGrpSpPr>
            <p:cNvPr id="9323" name="Group 176"/>
            <p:cNvGrpSpPr>
              <a:grpSpLocks/>
            </p:cNvGrpSpPr>
            <p:nvPr/>
          </p:nvGrpSpPr>
          <p:grpSpPr bwMode="auto">
            <a:xfrm flipH="1">
              <a:off x="721" y="3312"/>
              <a:ext cx="209" cy="286"/>
              <a:chOff x="5" y="2480"/>
              <a:chExt cx="237" cy="430"/>
            </a:xfrm>
          </p:grpSpPr>
          <p:grpSp>
            <p:nvGrpSpPr>
              <p:cNvPr id="9325" name="Group 177"/>
              <p:cNvGrpSpPr>
                <a:grpSpLocks/>
              </p:cNvGrpSpPr>
              <p:nvPr/>
            </p:nvGrpSpPr>
            <p:grpSpPr bwMode="auto">
              <a:xfrm>
                <a:off x="5" y="2521"/>
                <a:ext cx="145" cy="389"/>
                <a:chOff x="5" y="2521"/>
                <a:chExt cx="145" cy="389"/>
              </a:xfrm>
            </p:grpSpPr>
            <p:grpSp>
              <p:nvGrpSpPr>
                <p:cNvPr id="9329" name="Group 178"/>
                <p:cNvGrpSpPr>
                  <a:grpSpLocks/>
                </p:cNvGrpSpPr>
                <p:nvPr/>
              </p:nvGrpSpPr>
              <p:grpSpPr bwMode="auto">
                <a:xfrm>
                  <a:off x="7" y="2654"/>
                  <a:ext cx="143" cy="256"/>
                  <a:chOff x="7" y="2654"/>
                  <a:chExt cx="143" cy="256"/>
                </a:xfrm>
              </p:grpSpPr>
              <p:grpSp>
                <p:nvGrpSpPr>
                  <p:cNvPr id="9337" name="Group 179"/>
                  <p:cNvGrpSpPr>
                    <a:grpSpLocks/>
                  </p:cNvGrpSpPr>
                  <p:nvPr/>
                </p:nvGrpSpPr>
                <p:grpSpPr bwMode="auto">
                  <a:xfrm>
                    <a:off x="7" y="2661"/>
                    <a:ext cx="93" cy="247"/>
                    <a:chOff x="7" y="2661"/>
                    <a:chExt cx="93" cy="247"/>
                  </a:xfrm>
                </p:grpSpPr>
                <p:sp>
                  <p:nvSpPr>
                    <p:cNvPr id="9345" name="Line 180"/>
                    <p:cNvSpPr>
                      <a:spLocks noChangeShapeType="1"/>
                    </p:cNvSpPr>
                    <p:nvPr/>
                  </p:nvSpPr>
                  <p:spPr bwMode="auto">
                    <a:xfrm>
                      <a:off x="44" y="2661"/>
                      <a:ext cx="33"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6" name="Line 181"/>
                    <p:cNvSpPr>
                      <a:spLocks noChangeShapeType="1"/>
                    </p:cNvSpPr>
                    <p:nvPr/>
                  </p:nvSpPr>
                  <p:spPr bwMode="auto">
                    <a:xfrm flipV="1">
                      <a:off x="34" y="2664"/>
                      <a:ext cx="42" cy="5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7" name="Line 182"/>
                    <p:cNvSpPr>
                      <a:spLocks noChangeShapeType="1"/>
                    </p:cNvSpPr>
                    <p:nvPr/>
                  </p:nvSpPr>
                  <p:spPr bwMode="auto">
                    <a:xfrm>
                      <a:off x="33" y="2716"/>
                      <a:ext cx="57" cy="11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8" name="Line 183"/>
                    <p:cNvSpPr>
                      <a:spLocks noChangeShapeType="1"/>
                    </p:cNvSpPr>
                    <p:nvPr/>
                  </p:nvSpPr>
                  <p:spPr bwMode="auto">
                    <a:xfrm flipV="1">
                      <a:off x="7" y="2824"/>
                      <a:ext cx="83" cy="8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9" name="Line 184"/>
                    <p:cNvSpPr>
                      <a:spLocks noChangeShapeType="1"/>
                    </p:cNvSpPr>
                    <p:nvPr/>
                  </p:nvSpPr>
                  <p:spPr bwMode="auto">
                    <a:xfrm>
                      <a:off x="19" y="2824"/>
                      <a:ext cx="81" cy="8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50" name="Line 185"/>
                    <p:cNvSpPr>
                      <a:spLocks noChangeShapeType="1"/>
                    </p:cNvSpPr>
                    <p:nvPr/>
                  </p:nvSpPr>
                  <p:spPr bwMode="auto">
                    <a:xfrm flipV="1">
                      <a:off x="17" y="2716"/>
                      <a:ext cx="64" cy="10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51" name="Line 186"/>
                    <p:cNvSpPr>
                      <a:spLocks noChangeShapeType="1"/>
                    </p:cNvSpPr>
                    <p:nvPr/>
                  </p:nvSpPr>
                  <p:spPr bwMode="auto">
                    <a:xfrm>
                      <a:off x="44" y="2661"/>
                      <a:ext cx="39" cy="5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338" name="Line 187"/>
                  <p:cNvSpPr>
                    <a:spLocks noChangeShapeType="1"/>
                  </p:cNvSpPr>
                  <p:nvPr/>
                </p:nvSpPr>
                <p:spPr bwMode="auto">
                  <a:xfrm flipV="1">
                    <a:off x="97" y="2808"/>
                    <a:ext cx="34" cy="102"/>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9" name="Line 188"/>
                  <p:cNvSpPr>
                    <a:spLocks noChangeShapeType="1"/>
                  </p:cNvSpPr>
                  <p:nvPr/>
                </p:nvSpPr>
                <p:spPr bwMode="auto">
                  <a:xfrm>
                    <a:off x="84" y="2718"/>
                    <a:ext cx="48" cy="9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0" name="Line 189"/>
                  <p:cNvSpPr>
                    <a:spLocks noChangeShapeType="1"/>
                  </p:cNvSpPr>
                  <p:nvPr/>
                </p:nvSpPr>
                <p:spPr bwMode="auto">
                  <a:xfrm flipV="1">
                    <a:off x="84" y="2655"/>
                    <a:ext cx="12" cy="63"/>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1" name="Line 190"/>
                  <p:cNvSpPr>
                    <a:spLocks noChangeShapeType="1"/>
                  </p:cNvSpPr>
                  <p:nvPr/>
                </p:nvSpPr>
                <p:spPr bwMode="auto">
                  <a:xfrm flipV="1">
                    <a:off x="78" y="2654"/>
                    <a:ext cx="20" cy="9"/>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2" name="Line 191"/>
                  <p:cNvSpPr>
                    <a:spLocks noChangeShapeType="1"/>
                  </p:cNvSpPr>
                  <p:nvPr/>
                </p:nvSpPr>
                <p:spPr bwMode="auto">
                  <a:xfrm>
                    <a:off x="79" y="2663"/>
                    <a:ext cx="30" cy="45"/>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3" name="Line 192"/>
                  <p:cNvSpPr>
                    <a:spLocks noChangeShapeType="1"/>
                  </p:cNvSpPr>
                  <p:nvPr/>
                </p:nvSpPr>
                <p:spPr bwMode="auto">
                  <a:xfrm flipV="1">
                    <a:off x="93" y="2708"/>
                    <a:ext cx="13" cy="11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44" name="Line 193"/>
                  <p:cNvSpPr>
                    <a:spLocks noChangeShapeType="1"/>
                  </p:cNvSpPr>
                  <p:nvPr/>
                </p:nvSpPr>
                <p:spPr bwMode="auto">
                  <a:xfrm>
                    <a:off x="93" y="2824"/>
                    <a:ext cx="57" cy="5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330" name="Group 194"/>
                <p:cNvGrpSpPr>
                  <a:grpSpLocks/>
                </p:cNvGrpSpPr>
                <p:nvPr/>
              </p:nvGrpSpPr>
              <p:grpSpPr bwMode="auto">
                <a:xfrm>
                  <a:off x="5" y="2533"/>
                  <a:ext cx="141" cy="374"/>
                  <a:chOff x="5" y="2533"/>
                  <a:chExt cx="141" cy="374"/>
                </a:xfrm>
              </p:grpSpPr>
              <p:sp>
                <p:nvSpPr>
                  <p:cNvPr id="9332" name="Line 195"/>
                  <p:cNvSpPr>
                    <a:spLocks noChangeShapeType="1"/>
                  </p:cNvSpPr>
                  <p:nvPr/>
                </p:nvSpPr>
                <p:spPr bwMode="auto">
                  <a:xfrm flipV="1">
                    <a:off x="5" y="2533"/>
                    <a:ext cx="55" cy="37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3" name="Line 196"/>
                  <p:cNvSpPr>
                    <a:spLocks noChangeShapeType="1"/>
                  </p:cNvSpPr>
                  <p:nvPr/>
                </p:nvSpPr>
                <p:spPr bwMode="auto">
                  <a:xfrm>
                    <a:off x="62" y="2544"/>
                    <a:ext cx="35" cy="36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4" name="Line 197"/>
                  <p:cNvSpPr>
                    <a:spLocks noChangeShapeType="1"/>
                  </p:cNvSpPr>
                  <p:nvPr/>
                </p:nvSpPr>
                <p:spPr bwMode="auto">
                  <a:xfrm flipV="1">
                    <a:off x="98" y="2876"/>
                    <a:ext cx="48" cy="3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5" name="Line 198"/>
                  <p:cNvSpPr>
                    <a:spLocks noChangeShapeType="1"/>
                  </p:cNvSpPr>
                  <p:nvPr/>
                </p:nvSpPr>
                <p:spPr bwMode="auto">
                  <a:xfrm>
                    <a:off x="69" y="2541"/>
                    <a:ext cx="77" cy="3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36" name="Line 199"/>
                  <p:cNvSpPr>
                    <a:spLocks noChangeShapeType="1"/>
                  </p:cNvSpPr>
                  <p:nvPr/>
                </p:nvSpPr>
                <p:spPr bwMode="auto">
                  <a:xfrm>
                    <a:off x="7" y="2904"/>
                    <a:ext cx="93"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331" name="Oval 200"/>
                <p:cNvSpPr>
                  <a:spLocks noChangeArrowheads="1"/>
                </p:cNvSpPr>
                <p:nvPr/>
              </p:nvSpPr>
              <p:spPr bwMode="auto">
                <a:xfrm>
                  <a:off x="48" y="2521"/>
                  <a:ext cx="39" cy="45"/>
                </a:xfrm>
                <a:prstGeom prst="ellipse">
                  <a:avLst/>
                </a:prstGeom>
                <a:solidFill>
                  <a:srgbClr val="FFFF00"/>
                </a:solidFill>
                <a:ln w="9525">
                  <a:solidFill>
                    <a:srgbClr val="000000"/>
                  </a:solidFill>
                  <a:round/>
                  <a:headEnd/>
                  <a:tailEnd/>
                </a:ln>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grpSp>
          <p:sp>
            <p:nvSpPr>
              <p:cNvPr id="9326" name="Arc 201"/>
              <p:cNvSpPr>
                <a:spLocks/>
              </p:cNvSpPr>
              <p:nvPr/>
            </p:nvSpPr>
            <p:spPr bwMode="auto">
              <a:xfrm>
                <a:off x="152" y="2480"/>
                <a:ext cx="90" cy="198"/>
              </a:xfrm>
              <a:custGeom>
                <a:avLst/>
                <a:gdLst>
                  <a:gd name="T0" fmla="*/ 0 w 21600"/>
                  <a:gd name="T1" fmla="*/ 0 h 42015"/>
                  <a:gd name="T2" fmla="*/ 0 w 21600"/>
                  <a:gd name="T3" fmla="*/ 0 h 42015"/>
                  <a:gd name="T4" fmla="*/ 0 w 21600"/>
                  <a:gd name="T5" fmla="*/ 0 h 42015"/>
                  <a:gd name="T6" fmla="*/ 0 60000 65536"/>
                  <a:gd name="T7" fmla="*/ 0 60000 65536"/>
                  <a:gd name="T8" fmla="*/ 0 60000 65536"/>
                  <a:gd name="T9" fmla="*/ 0 w 21600"/>
                  <a:gd name="T10" fmla="*/ 0 h 42015"/>
                  <a:gd name="T11" fmla="*/ 21600 w 21600"/>
                  <a:gd name="T12" fmla="*/ 42015 h 42015"/>
                </a:gdLst>
                <a:ahLst/>
                <a:cxnLst>
                  <a:cxn ang="T6">
                    <a:pos x="T0" y="T1"/>
                  </a:cxn>
                  <a:cxn ang="T7">
                    <a:pos x="T2" y="T3"/>
                  </a:cxn>
                  <a:cxn ang="T8">
                    <a:pos x="T4" y="T5"/>
                  </a:cxn>
                </a:cxnLst>
                <a:rect l="T9" t="T10" r="T11" b="T12"/>
                <a:pathLst>
                  <a:path w="21600" h="42015" fill="none" extrusionOk="0">
                    <a:moveTo>
                      <a:pt x="4276" y="-1"/>
                    </a:moveTo>
                    <a:cubicBezTo>
                      <a:pt x="14353" y="2034"/>
                      <a:pt x="21600" y="10891"/>
                      <a:pt x="21600" y="21172"/>
                    </a:cubicBezTo>
                    <a:cubicBezTo>
                      <a:pt x="21600" y="30918"/>
                      <a:pt x="15073" y="39456"/>
                      <a:pt x="5668" y="42014"/>
                    </a:cubicBezTo>
                  </a:path>
                  <a:path w="21600" h="42015" stroke="0" extrusionOk="0">
                    <a:moveTo>
                      <a:pt x="4276" y="-1"/>
                    </a:moveTo>
                    <a:cubicBezTo>
                      <a:pt x="14353" y="2034"/>
                      <a:pt x="21600" y="10891"/>
                      <a:pt x="21600" y="21172"/>
                    </a:cubicBezTo>
                    <a:cubicBezTo>
                      <a:pt x="21600" y="30918"/>
                      <a:pt x="15073" y="39456"/>
                      <a:pt x="5668" y="42014"/>
                    </a:cubicBezTo>
                    <a:lnTo>
                      <a:pt x="0" y="21172"/>
                    </a:lnTo>
                    <a:lnTo>
                      <a:pt x="4276" y="-1"/>
                    </a:lnTo>
                    <a:close/>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327" name="Arc 202"/>
              <p:cNvSpPr>
                <a:spLocks/>
              </p:cNvSpPr>
              <p:nvPr/>
            </p:nvSpPr>
            <p:spPr bwMode="auto">
              <a:xfrm>
                <a:off x="116" y="2508"/>
                <a:ext cx="78" cy="154"/>
              </a:xfrm>
              <a:custGeom>
                <a:avLst/>
                <a:gdLst>
                  <a:gd name="T0" fmla="*/ 0 w 21600"/>
                  <a:gd name="T1" fmla="*/ 0 h 41998"/>
                  <a:gd name="T2" fmla="*/ 0 w 21600"/>
                  <a:gd name="T3" fmla="*/ 0 h 41998"/>
                  <a:gd name="T4" fmla="*/ 0 w 21600"/>
                  <a:gd name="T5" fmla="*/ 0 h 41998"/>
                  <a:gd name="T6" fmla="*/ 0 60000 65536"/>
                  <a:gd name="T7" fmla="*/ 0 60000 65536"/>
                  <a:gd name="T8" fmla="*/ 0 60000 65536"/>
                  <a:gd name="T9" fmla="*/ 0 w 21600"/>
                  <a:gd name="T10" fmla="*/ 0 h 41998"/>
                  <a:gd name="T11" fmla="*/ 21600 w 21600"/>
                  <a:gd name="T12" fmla="*/ 41998 h 41998"/>
                </a:gdLst>
                <a:ahLst/>
                <a:cxnLst>
                  <a:cxn ang="T6">
                    <a:pos x="T0" y="T1"/>
                  </a:cxn>
                  <a:cxn ang="T7">
                    <a:pos x="T2" y="T3"/>
                  </a:cxn>
                  <a:cxn ang="T8">
                    <a:pos x="T4" y="T5"/>
                  </a:cxn>
                </a:cxnLst>
                <a:rect l="T9" t="T10" r="T11" b="T12"/>
                <a:pathLst>
                  <a:path w="21600" h="41998" fill="none" extrusionOk="0">
                    <a:moveTo>
                      <a:pt x="4340" y="-1"/>
                    </a:moveTo>
                    <a:cubicBezTo>
                      <a:pt x="14387" y="2060"/>
                      <a:pt x="21600" y="10902"/>
                      <a:pt x="21600" y="21159"/>
                    </a:cubicBezTo>
                    <a:cubicBezTo>
                      <a:pt x="21600" y="30900"/>
                      <a:pt x="15080" y="39435"/>
                      <a:pt x="5682" y="41998"/>
                    </a:cubicBezTo>
                  </a:path>
                  <a:path w="21600" h="41998" stroke="0" extrusionOk="0">
                    <a:moveTo>
                      <a:pt x="4340" y="-1"/>
                    </a:moveTo>
                    <a:cubicBezTo>
                      <a:pt x="14387" y="2060"/>
                      <a:pt x="21600" y="10902"/>
                      <a:pt x="21600" y="21159"/>
                    </a:cubicBezTo>
                    <a:cubicBezTo>
                      <a:pt x="21600" y="30900"/>
                      <a:pt x="15080" y="39435"/>
                      <a:pt x="5682" y="41998"/>
                    </a:cubicBezTo>
                    <a:lnTo>
                      <a:pt x="0" y="21159"/>
                    </a:lnTo>
                    <a:lnTo>
                      <a:pt x="4340" y="-1"/>
                    </a:lnTo>
                    <a:close/>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328" name="Arc 203"/>
              <p:cNvSpPr>
                <a:spLocks/>
              </p:cNvSpPr>
              <p:nvPr/>
            </p:nvSpPr>
            <p:spPr bwMode="auto">
              <a:xfrm>
                <a:off x="102" y="2530"/>
                <a:ext cx="47" cy="117"/>
              </a:xfrm>
              <a:custGeom>
                <a:avLst/>
                <a:gdLst>
                  <a:gd name="T0" fmla="*/ 0 w 21600"/>
                  <a:gd name="T1" fmla="*/ 0 h 42099"/>
                  <a:gd name="T2" fmla="*/ 0 w 21600"/>
                  <a:gd name="T3" fmla="*/ 0 h 42099"/>
                  <a:gd name="T4" fmla="*/ 0 w 21600"/>
                  <a:gd name="T5" fmla="*/ 0 h 42099"/>
                  <a:gd name="T6" fmla="*/ 0 60000 65536"/>
                  <a:gd name="T7" fmla="*/ 0 60000 65536"/>
                  <a:gd name="T8" fmla="*/ 0 60000 65536"/>
                  <a:gd name="T9" fmla="*/ 0 w 21600"/>
                  <a:gd name="T10" fmla="*/ 0 h 42099"/>
                  <a:gd name="T11" fmla="*/ 21600 w 21600"/>
                  <a:gd name="T12" fmla="*/ 42099 h 42099"/>
                </a:gdLst>
                <a:ahLst/>
                <a:cxnLst>
                  <a:cxn ang="T6">
                    <a:pos x="T0" y="T1"/>
                  </a:cxn>
                  <a:cxn ang="T7">
                    <a:pos x="T2" y="T3"/>
                  </a:cxn>
                  <a:cxn ang="T8">
                    <a:pos x="T4" y="T5"/>
                  </a:cxn>
                </a:cxnLst>
                <a:rect l="T9" t="T10" r="T11" b="T12"/>
                <a:pathLst>
                  <a:path w="21600" h="42099" fill="none" extrusionOk="0">
                    <a:moveTo>
                      <a:pt x="4104" y="-1"/>
                    </a:moveTo>
                    <a:cubicBezTo>
                      <a:pt x="14262" y="1965"/>
                      <a:pt x="21600" y="10859"/>
                      <a:pt x="21600" y="21206"/>
                    </a:cubicBezTo>
                    <a:cubicBezTo>
                      <a:pt x="21600" y="31023"/>
                      <a:pt x="14979" y="39606"/>
                      <a:pt x="5482" y="42098"/>
                    </a:cubicBezTo>
                  </a:path>
                  <a:path w="21600" h="42099" stroke="0" extrusionOk="0">
                    <a:moveTo>
                      <a:pt x="4104" y="-1"/>
                    </a:moveTo>
                    <a:cubicBezTo>
                      <a:pt x="14262" y="1965"/>
                      <a:pt x="21600" y="10859"/>
                      <a:pt x="21600" y="21206"/>
                    </a:cubicBezTo>
                    <a:cubicBezTo>
                      <a:pt x="21600" y="31023"/>
                      <a:pt x="14979" y="39606"/>
                      <a:pt x="5482" y="42098"/>
                    </a:cubicBezTo>
                    <a:lnTo>
                      <a:pt x="0" y="21206"/>
                    </a:lnTo>
                    <a:lnTo>
                      <a:pt x="4104" y="-1"/>
                    </a:lnTo>
                    <a:close/>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324" name="Rectangle 204"/>
            <p:cNvSpPr>
              <a:spLocks noChangeArrowheads="1"/>
            </p:cNvSpPr>
            <p:nvPr/>
          </p:nvSpPr>
          <p:spPr bwMode="auto">
            <a:xfrm>
              <a:off x="768" y="3456"/>
              <a:ext cx="240" cy="240"/>
            </a:xfrm>
            <a:prstGeom prst="rect">
              <a:avLst/>
            </a:prstGeom>
            <a:gradFill rotWithShape="0">
              <a:gsLst>
                <a:gs pos="0">
                  <a:srgbClr val="FFFFFF"/>
                </a:gs>
                <a:gs pos="100000">
                  <a:srgbClr val="CFE7CF"/>
                </a:gs>
              </a:gsLst>
              <a:path path="shape">
                <a:fillToRect l="50000" t="50000" r="50000" b="50000"/>
              </a:path>
            </a:gradFill>
            <a:ln>
              <a:noFill/>
            </a:ln>
            <a:effectLst>
              <a:prstShdw prst="shdw17" dist="17961" dir="2700000">
                <a:srgbClr val="7C8B7C"/>
              </a:prstShdw>
            </a:effectLst>
            <a:extLst>
              <a:ext uri="{91240B29-F687-4F45-9708-019B960494DF}">
                <a14:hiddenLine xmlns:a14="http://schemas.microsoft.com/office/drawing/2010/main" w="12700">
                  <a:solidFill>
                    <a:srgbClr val="000000"/>
                  </a:solidFill>
                  <a:miter lim="800000"/>
                  <a:headEnd/>
                  <a:tailEnd/>
                </a14:hiddenLine>
              </a:ext>
            </a:extLst>
          </p:spPr>
          <p:txBody>
            <a:bodyPr wrap="none" lIns="17996" tIns="35993" rIns="17996" bIns="35993"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a:buFont typeface="Wingdings" panose="05000000000000000000" pitchFamily="2" charset="2"/>
                <a:buNone/>
              </a:pPr>
              <a:r>
                <a:rPr lang="de-DE" altLang="zh-CN" sz="1000">
                  <a:latin typeface="Times New Roman" panose="02020603050405020304" pitchFamily="18" charset="0"/>
                  <a:ea typeface="宋体" panose="02010600030101010101" pitchFamily="2" charset="-122"/>
                  <a:cs typeface="Times New Roman" panose="02020603050405020304" pitchFamily="18" charset="0"/>
                </a:rPr>
                <a:t>WLAN</a:t>
              </a:r>
            </a:p>
            <a:p>
              <a:pPr algn="ctr">
                <a:buFont typeface="Wingdings" panose="05000000000000000000" pitchFamily="2" charset="2"/>
                <a:buNone/>
              </a:pPr>
              <a:r>
                <a:rPr lang="de-DE" altLang="zh-CN" sz="1000">
                  <a:latin typeface="Times New Roman" panose="02020603050405020304" pitchFamily="18" charset="0"/>
                  <a:ea typeface="宋体" panose="02010600030101010101" pitchFamily="2" charset="-122"/>
                  <a:cs typeface="Times New Roman" panose="02020603050405020304" pitchFamily="18" charset="0"/>
                </a:rPr>
                <a:t>AP</a:t>
              </a:r>
              <a:endParaRPr lang="en-US" altLang="zh-CN" sz="1000">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8202" name="Group 314"/>
          <p:cNvGrpSpPr>
            <a:grpSpLocks/>
          </p:cNvGrpSpPr>
          <p:nvPr/>
        </p:nvGrpSpPr>
        <p:grpSpPr bwMode="auto">
          <a:xfrm>
            <a:off x="1479550" y="3717925"/>
            <a:ext cx="384175" cy="485775"/>
            <a:chOff x="721" y="3312"/>
            <a:chExt cx="287" cy="384"/>
          </a:xfrm>
        </p:grpSpPr>
        <p:grpSp>
          <p:nvGrpSpPr>
            <p:cNvPr id="9294" name="Group 315"/>
            <p:cNvGrpSpPr>
              <a:grpSpLocks/>
            </p:cNvGrpSpPr>
            <p:nvPr/>
          </p:nvGrpSpPr>
          <p:grpSpPr bwMode="auto">
            <a:xfrm flipH="1">
              <a:off x="721" y="3312"/>
              <a:ext cx="209" cy="286"/>
              <a:chOff x="5" y="2480"/>
              <a:chExt cx="237" cy="430"/>
            </a:xfrm>
          </p:grpSpPr>
          <p:grpSp>
            <p:nvGrpSpPr>
              <p:cNvPr id="9296" name="Group 316"/>
              <p:cNvGrpSpPr>
                <a:grpSpLocks/>
              </p:cNvGrpSpPr>
              <p:nvPr/>
            </p:nvGrpSpPr>
            <p:grpSpPr bwMode="auto">
              <a:xfrm>
                <a:off x="5" y="2521"/>
                <a:ext cx="145" cy="389"/>
                <a:chOff x="5" y="2521"/>
                <a:chExt cx="145" cy="389"/>
              </a:xfrm>
            </p:grpSpPr>
            <p:grpSp>
              <p:nvGrpSpPr>
                <p:cNvPr id="9300" name="Group 317"/>
                <p:cNvGrpSpPr>
                  <a:grpSpLocks/>
                </p:cNvGrpSpPr>
                <p:nvPr/>
              </p:nvGrpSpPr>
              <p:grpSpPr bwMode="auto">
                <a:xfrm>
                  <a:off x="7" y="2654"/>
                  <a:ext cx="143" cy="256"/>
                  <a:chOff x="7" y="2654"/>
                  <a:chExt cx="143" cy="256"/>
                </a:xfrm>
              </p:grpSpPr>
              <p:grpSp>
                <p:nvGrpSpPr>
                  <p:cNvPr id="9308" name="Group 318"/>
                  <p:cNvGrpSpPr>
                    <a:grpSpLocks/>
                  </p:cNvGrpSpPr>
                  <p:nvPr/>
                </p:nvGrpSpPr>
                <p:grpSpPr bwMode="auto">
                  <a:xfrm>
                    <a:off x="7" y="2661"/>
                    <a:ext cx="93" cy="247"/>
                    <a:chOff x="7" y="2661"/>
                    <a:chExt cx="93" cy="247"/>
                  </a:xfrm>
                </p:grpSpPr>
                <p:sp>
                  <p:nvSpPr>
                    <p:cNvPr id="9316" name="Line 319"/>
                    <p:cNvSpPr>
                      <a:spLocks noChangeShapeType="1"/>
                    </p:cNvSpPr>
                    <p:nvPr/>
                  </p:nvSpPr>
                  <p:spPr bwMode="auto">
                    <a:xfrm>
                      <a:off x="44" y="2661"/>
                      <a:ext cx="33"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17" name="Line 320"/>
                    <p:cNvSpPr>
                      <a:spLocks noChangeShapeType="1"/>
                    </p:cNvSpPr>
                    <p:nvPr/>
                  </p:nvSpPr>
                  <p:spPr bwMode="auto">
                    <a:xfrm flipV="1">
                      <a:off x="34" y="2664"/>
                      <a:ext cx="42" cy="5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18" name="Line 321"/>
                    <p:cNvSpPr>
                      <a:spLocks noChangeShapeType="1"/>
                    </p:cNvSpPr>
                    <p:nvPr/>
                  </p:nvSpPr>
                  <p:spPr bwMode="auto">
                    <a:xfrm>
                      <a:off x="33" y="2716"/>
                      <a:ext cx="57" cy="11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19" name="Line 322"/>
                    <p:cNvSpPr>
                      <a:spLocks noChangeShapeType="1"/>
                    </p:cNvSpPr>
                    <p:nvPr/>
                  </p:nvSpPr>
                  <p:spPr bwMode="auto">
                    <a:xfrm flipV="1">
                      <a:off x="7" y="2824"/>
                      <a:ext cx="83" cy="8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0" name="Line 323"/>
                    <p:cNvSpPr>
                      <a:spLocks noChangeShapeType="1"/>
                    </p:cNvSpPr>
                    <p:nvPr/>
                  </p:nvSpPr>
                  <p:spPr bwMode="auto">
                    <a:xfrm>
                      <a:off x="19" y="2824"/>
                      <a:ext cx="81" cy="8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1" name="Line 324"/>
                    <p:cNvSpPr>
                      <a:spLocks noChangeShapeType="1"/>
                    </p:cNvSpPr>
                    <p:nvPr/>
                  </p:nvSpPr>
                  <p:spPr bwMode="auto">
                    <a:xfrm flipV="1">
                      <a:off x="17" y="2716"/>
                      <a:ext cx="64" cy="10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22" name="Line 325"/>
                    <p:cNvSpPr>
                      <a:spLocks noChangeShapeType="1"/>
                    </p:cNvSpPr>
                    <p:nvPr/>
                  </p:nvSpPr>
                  <p:spPr bwMode="auto">
                    <a:xfrm>
                      <a:off x="44" y="2661"/>
                      <a:ext cx="39" cy="5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309" name="Line 326"/>
                  <p:cNvSpPr>
                    <a:spLocks noChangeShapeType="1"/>
                  </p:cNvSpPr>
                  <p:nvPr/>
                </p:nvSpPr>
                <p:spPr bwMode="auto">
                  <a:xfrm flipV="1">
                    <a:off x="97" y="2808"/>
                    <a:ext cx="34" cy="102"/>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10" name="Line 327"/>
                  <p:cNvSpPr>
                    <a:spLocks noChangeShapeType="1"/>
                  </p:cNvSpPr>
                  <p:nvPr/>
                </p:nvSpPr>
                <p:spPr bwMode="auto">
                  <a:xfrm>
                    <a:off x="84" y="2718"/>
                    <a:ext cx="48" cy="9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11" name="Line 328"/>
                  <p:cNvSpPr>
                    <a:spLocks noChangeShapeType="1"/>
                  </p:cNvSpPr>
                  <p:nvPr/>
                </p:nvSpPr>
                <p:spPr bwMode="auto">
                  <a:xfrm flipV="1">
                    <a:off x="84" y="2655"/>
                    <a:ext cx="12" cy="63"/>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12" name="Line 329"/>
                  <p:cNvSpPr>
                    <a:spLocks noChangeShapeType="1"/>
                  </p:cNvSpPr>
                  <p:nvPr/>
                </p:nvSpPr>
                <p:spPr bwMode="auto">
                  <a:xfrm flipV="1">
                    <a:off x="78" y="2654"/>
                    <a:ext cx="20" cy="9"/>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13" name="Line 330"/>
                  <p:cNvSpPr>
                    <a:spLocks noChangeShapeType="1"/>
                  </p:cNvSpPr>
                  <p:nvPr/>
                </p:nvSpPr>
                <p:spPr bwMode="auto">
                  <a:xfrm>
                    <a:off x="79" y="2663"/>
                    <a:ext cx="30" cy="45"/>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14" name="Line 331"/>
                  <p:cNvSpPr>
                    <a:spLocks noChangeShapeType="1"/>
                  </p:cNvSpPr>
                  <p:nvPr/>
                </p:nvSpPr>
                <p:spPr bwMode="auto">
                  <a:xfrm flipV="1">
                    <a:off x="93" y="2708"/>
                    <a:ext cx="13" cy="11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15" name="Line 332"/>
                  <p:cNvSpPr>
                    <a:spLocks noChangeShapeType="1"/>
                  </p:cNvSpPr>
                  <p:nvPr/>
                </p:nvSpPr>
                <p:spPr bwMode="auto">
                  <a:xfrm>
                    <a:off x="93" y="2824"/>
                    <a:ext cx="57" cy="5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9301" name="Group 333"/>
                <p:cNvGrpSpPr>
                  <a:grpSpLocks/>
                </p:cNvGrpSpPr>
                <p:nvPr/>
              </p:nvGrpSpPr>
              <p:grpSpPr bwMode="auto">
                <a:xfrm>
                  <a:off x="5" y="2533"/>
                  <a:ext cx="141" cy="374"/>
                  <a:chOff x="5" y="2533"/>
                  <a:chExt cx="141" cy="374"/>
                </a:xfrm>
              </p:grpSpPr>
              <p:sp>
                <p:nvSpPr>
                  <p:cNvPr id="9303" name="Line 334"/>
                  <p:cNvSpPr>
                    <a:spLocks noChangeShapeType="1"/>
                  </p:cNvSpPr>
                  <p:nvPr/>
                </p:nvSpPr>
                <p:spPr bwMode="auto">
                  <a:xfrm flipV="1">
                    <a:off x="5" y="2533"/>
                    <a:ext cx="55" cy="37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04" name="Line 335"/>
                  <p:cNvSpPr>
                    <a:spLocks noChangeShapeType="1"/>
                  </p:cNvSpPr>
                  <p:nvPr/>
                </p:nvSpPr>
                <p:spPr bwMode="auto">
                  <a:xfrm>
                    <a:off x="62" y="2544"/>
                    <a:ext cx="35" cy="36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05" name="Line 336"/>
                  <p:cNvSpPr>
                    <a:spLocks noChangeShapeType="1"/>
                  </p:cNvSpPr>
                  <p:nvPr/>
                </p:nvSpPr>
                <p:spPr bwMode="auto">
                  <a:xfrm flipV="1">
                    <a:off x="98" y="2876"/>
                    <a:ext cx="48" cy="3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06" name="Line 337"/>
                  <p:cNvSpPr>
                    <a:spLocks noChangeShapeType="1"/>
                  </p:cNvSpPr>
                  <p:nvPr/>
                </p:nvSpPr>
                <p:spPr bwMode="auto">
                  <a:xfrm>
                    <a:off x="69" y="2541"/>
                    <a:ext cx="77" cy="3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07" name="Line 338"/>
                  <p:cNvSpPr>
                    <a:spLocks noChangeShapeType="1"/>
                  </p:cNvSpPr>
                  <p:nvPr/>
                </p:nvSpPr>
                <p:spPr bwMode="auto">
                  <a:xfrm>
                    <a:off x="7" y="2904"/>
                    <a:ext cx="93"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302" name="Oval 339"/>
                <p:cNvSpPr>
                  <a:spLocks noChangeArrowheads="1"/>
                </p:cNvSpPr>
                <p:nvPr/>
              </p:nvSpPr>
              <p:spPr bwMode="auto">
                <a:xfrm>
                  <a:off x="48" y="2521"/>
                  <a:ext cx="39" cy="45"/>
                </a:xfrm>
                <a:prstGeom prst="ellipse">
                  <a:avLst/>
                </a:prstGeom>
                <a:solidFill>
                  <a:srgbClr val="FFFF00"/>
                </a:solidFill>
                <a:ln w="9525">
                  <a:solidFill>
                    <a:srgbClr val="000000"/>
                  </a:solidFill>
                  <a:round/>
                  <a:headEnd/>
                  <a:tailEnd/>
                </a:ln>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grpSp>
          <p:sp>
            <p:nvSpPr>
              <p:cNvPr id="9297" name="Arc 340"/>
              <p:cNvSpPr>
                <a:spLocks/>
              </p:cNvSpPr>
              <p:nvPr/>
            </p:nvSpPr>
            <p:spPr bwMode="auto">
              <a:xfrm>
                <a:off x="152" y="2480"/>
                <a:ext cx="90" cy="198"/>
              </a:xfrm>
              <a:custGeom>
                <a:avLst/>
                <a:gdLst>
                  <a:gd name="T0" fmla="*/ 0 w 21600"/>
                  <a:gd name="T1" fmla="*/ 0 h 42015"/>
                  <a:gd name="T2" fmla="*/ 0 w 21600"/>
                  <a:gd name="T3" fmla="*/ 0 h 42015"/>
                  <a:gd name="T4" fmla="*/ 0 w 21600"/>
                  <a:gd name="T5" fmla="*/ 0 h 42015"/>
                  <a:gd name="T6" fmla="*/ 0 60000 65536"/>
                  <a:gd name="T7" fmla="*/ 0 60000 65536"/>
                  <a:gd name="T8" fmla="*/ 0 60000 65536"/>
                  <a:gd name="T9" fmla="*/ 0 w 21600"/>
                  <a:gd name="T10" fmla="*/ 0 h 42015"/>
                  <a:gd name="T11" fmla="*/ 21600 w 21600"/>
                  <a:gd name="T12" fmla="*/ 42015 h 42015"/>
                </a:gdLst>
                <a:ahLst/>
                <a:cxnLst>
                  <a:cxn ang="T6">
                    <a:pos x="T0" y="T1"/>
                  </a:cxn>
                  <a:cxn ang="T7">
                    <a:pos x="T2" y="T3"/>
                  </a:cxn>
                  <a:cxn ang="T8">
                    <a:pos x="T4" y="T5"/>
                  </a:cxn>
                </a:cxnLst>
                <a:rect l="T9" t="T10" r="T11" b="T12"/>
                <a:pathLst>
                  <a:path w="21600" h="42015" fill="none" extrusionOk="0">
                    <a:moveTo>
                      <a:pt x="4276" y="-1"/>
                    </a:moveTo>
                    <a:cubicBezTo>
                      <a:pt x="14353" y="2034"/>
                      <a:pt x="21600" y="10891"/>
                      <a:pt x="21600" y="21172"/>
                    </a:cubicBezTo>
                    <a:cubicBezTo>
                      <a:pt x="21600" y="30918"/>
                      <a:pt x="15073" y="39456"/>
                      <a:pt x="5668" y="42014"/>
                    </a:cubicBezTo>
                  </a:path>
                  <a:path w="21600" h="42015" stroke="0" extrusionOk="0">
                    <a:moveTo>
                      <a:pt x="4276" y="-1"/>
                    </a:moveTo>
                    <a:cubicBezTo>
                      <a:pt x="14353" y="2034"/>
                      <a:pt x="21600" y="10891"/>
                      <a:pt x="21600" y="21172"/>
                    </a:cubicBezTo>
                    <a:cubicBezTo>
                      <a:pt x="21600" y="30918"/>
                      <a:pt x="15073" y="39456"/>
                      <a:pt x="5668" y="42014"/>
                    </a:cubicBezTo>
                    <a:lnTo>
                      <a:pt x="0" y="21172"/>
                    </a:lnTo>
                    <a:lnTo>
                      <a:pt x="4276" y="-1"/>
                    </a:lnTo>
                    <a:close/>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98" name="Arc 341"/>
              <p:cNvSpPr>
                <a:spLocks/>
              </p:cNvSpPr>
              <p:nvPr/>
            </p:nvSpPr>
            <p:spPr bwMode="auto">
              <a:xfrm>
                <a:off x="116" y="2508"/>
                <a:ext cx="78" cy="154"/>
              </a:xfrm>
              <a:custGeom>
                <a:avLst/>
                <a:gdLst>
                  <a:gd name="T0" fmla="*/ 0 w 21600"/>
                  <a:gd name="T1" fmla="*/ 0 h 41998"/>
                  <a:gd name="T2" fmla="*/ 0 w 21600"/>
                  <a:gd name="T3" fmla="*/ 0 h 41998"/>
                  <a:gd name="T4" fmla="*/ 0 w 21600"/>
                  <a:gd name="T5" fmla="*/ 0 h 41998"/>
                  <a:gd name="T6" fmla="*/ 0 60000 65536"/>
                  <a:gd name="T7" fmla="*/ 0 60000 65536"/>
                  <a:gd name="T8" fmla="*/ 0 60000 65536"/>
                  <a:gd name="T9" fmla="*/ 0 w 21600"/>
                  <a:gd name="T10" fmla="*/ 0 h 41998"/>
                  <a:gd name="T11" fmla="*/ 21600 w 21600"/>
                  <a:gd name="T12" fmla="*/ 41998 h 41998"/>
                </a:gdLst>
                <a:ahLst/>
                <a:cxnLst>
                  <a:cxn ang="T6">
                    <a:pos x="T0" y="T1"/>
                  </a:cxn>
                  <a:cxn ang="T7">
                    <a:pos x="T2" y="T3"/>
                  </a:cxn>
                  <a:cxn ang="T8">
                    <a:pos x="T4" y="T5"/>
                  </a:cxn>
                </a:cxnLst>
                <a:rect l="T9" t="T10" r="T11" b="T12"/>
                <a:pathLst>
                  <a:path w="21600" h="41998" fill="none" extrusionOk="0">
                    <a:moveTo>
                      <a:pt x="4340" y="-1"/>
                    </a:moveTo>
                    <a:cubicBezTo>
                      <a:pt x="14387" y="2060"/>
                      <a:pt x="21600" y="10902"/>
                      <a:pt x="21600" y="21159"/>
                    </a:cubicBezTo>
                    <a:cubicBezTo>
                      <a:pt x="21600" y="30900"/>
                      <a:pt x="15080" y="39435"/>
                      <a:pt x="5682" y="41998"/>
                    </a:cubicBezTo>
                  </a:path>
                  <a:path w="21600" h="41998" stroke="0" extrusionOk="0">
                    <a:moveTo>
                      <a:pt x="4340" y="-1"/>
                    </a:moveTo>
                    <a:cubicBezTo>
                      <a:pt x="14387" y="2060"/>
                      <a:pt x="21600" y="10902"/>
                      <a:pt x="21600" y="21159"/>
                    </a:cubicBezTo>
                    <a:cubicBezTo>
                      <a:pt x="21600" y="30900"/>
                      <a:pt x="15080" y="39435"/>
                      <a:pt x="5682" y="41998"/>
                    </a:cubicBezTo>
                    <a:lnTo>
                      <a:pt x="0" y="21159"/>
                    </a:lnTo>
                    <a:lnTo>
                      <a:pt x="4340" y="-1"/>
                    </a:lnTo>
                    <a:close/>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99" name="Arc 342"/>
              <p:cNvSpPr>
                <a:spLocks/>
              </p:cNvSpPr>
              <p:nvPr/>
            </p:nvSpPr>
            <p:spPr bwMode="auto">
              <a:xfrm>
                <a:off x="102" y="2530"/>
                <a:ext cx="47" cy="117"/>
              </a:xfrm>
              <a:custGeom>
                <a:avLst/>
                <a:gdLst>
                  <a:gd name="T0" fmla="*/ 0 w 21600"/>
                  <a:gd name="T1" fmla="*/ 0 h 42099"/>
                  <a:gd name="T2" fmla="*/ 0 w 21600"/>
                  <a:gd name="T3" fmla="*/ 0 h 42099"/>
                  <a:gd name="T4" fmla="*/ 0 w 21600"/>
                  <a:gd name="T5" fmla="*/ 0 h 42099"/>
                  <a:gd name="T6" fmla="*/ 0 60000 65536"/>
                  <a:gd name="T7" fmla="*/ 0 60000 65536"/>
                  <a:gd name="T8" fmla="*/ 0 60000 65536"/>
                  <a:gd name="T9" fmla="*/ 0 w 21600"/>
                  <a:gd name="T10" fmla="*/ 0 h 42099"/>
                  <a:gd name="T11" fmla="*/ 21600 w 21600"/>
                  <a:gd name="T12" fmla="*/ 42099 h 42099"/>
                </a:gdLst>
                <a:ahLst/>
                <a:cxnLst>
                  <a:cxn ang="T6">
                    <a:pos x="T0" y="T1"/>
                  </a:cxn>
                  <a:cxn ang="T7">
                    <a:pos x="T2" y="T3"/>
                  </a:cxn>
                  <a:cxn ang="T8">
                    <a:pos x="T4" y="T5"/>
                  </a:cxn>
                </a:cxnLst>
                <a:rect l="T9" t="T10" r="T11" b="T12"/>
                <a:pathLst>
                  <a:path w="21600" h="42099" fill="none" extrusionOk="0">
                    <a:moveTo>
                      <a:pt x="4104" y="-1"/>
                    </a:moveTo>
                    <a:cubicBezTo>
                      <a:pt x="14262" y="1965"/>
                      <a:pt x="21600" y="10859"/>
                      <a:pt x="21600" y="21206"/>
                    </a:cubicBezTo>
                    <a:cubicBezTo>
                      <a:pt x="21600" y="31023"/>
                      <a:pt x="14979" y="39606"/>
                      <a:pt x="5482" y="42098"/>
                    </a:cubicBezTo>
                  </a:path>
                  <a:path w="21600" h="42099" stroke="0" extrusionOk="0">
                    <a:moveTo>
                      <a:pt x="4104" y="-1"/>
                    </a:moveTo>
                    <a:cubicBezTo>
                      <a:pt x="14262" y="1965"/>
                      <a:pt x="21600" y="10859"/>
                      <a:pt x="21600" y="21206"/>
                    </a:cubicBezTo>
                    <a:cubicBezTo>
                      <a:pt x="21600" y="31023"/>
                      <a:pt x="14979" y="39606"/>
                      <a:pt x="5482" y="42098"/>
                    </a:cubicBezTo>
                    <a:lnTo>
                      <a:pt x="0" y="21206"/>
                    </a:lnTo>
                    <a:lnTo>
                      <a:pt x="4104" y="-1"/>
                    </a:lnTo>
                    <a:close/>
                  </a:path>
                </a:pathLst>
              </a:custGeom>
              <a:noFill/>
              <a:ln w="63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9295" name="Rectangle 343"/>
            <p:cNvSpPr>
              <a:spLocks noChangeArrowheads="1"/>
            </p:cNvSpPr>
            <p:nvPr/>
          </p:nvSpPr>
          <p:spPr bwMode="auto">
            <a:xfrm>
              <a:off x="768" y="3456"/>
              <a:ext cx="240" cy="240"/>
            </a:xfrm>
            <a:prstGeom prst="rect">
              <a:avLst/>
            </a:prstGeom>
            <a:gradFill rotWithShape="0">
              <a:gsLst>
                <a:gs pos="0">
                  <a:srgbClr val="FFFFFF"/>
                </a:gs>
                <a:gs pos="100000">
                  <a:srgbClr val="CFE7CF"/>
                </a:gs>
              </a:gsLst>
              <a:path path="shape">
                <a:fillToRect l="50000" t="50000" r="50000" b="50000"/>
              </a:path>
            </a:gradFill>
            <a:ln>
              <a:noFill/>
            </a:ln>
            <a:effectLst>
              <a:prstShdw prst="shdw17" dist="17961" dir="2700000">
                <a:srgbClr val="7C8B7C"/>
              </a:prstShdw>
            </a:effectLst>
            <a:extLst>
              <a:ext uri="{91240B29-F687-4F45-9708-019B960494DF}">
                <a14:hiddenLine xmlns:a14="http://schemas.microsoft.com/office/drawing/2010/main" w="12700">
                  <a:solidFill>
                    <a:srgbClr val="000000"/>
                  </a:solidFill>
                  <a:miter lim="800000"/>
                  <a:headEnd/>
                  <a:tailEnd/>
                </a14:hiddenLine>
              </a:ext>
            </a:extLst>
          </p:spPr>
          <p:txBody>
            <a:bodyPr wrap="none" lIns="17996" tIns="35993" rIns="17996" bIns="35993"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a:buFont typeface="Wingdings" panose="05000000000000000000" pitchFamily="2" charset="2"/>
                <a:buNone/>
              </a:pPr>
              <a:r>
                <a:rPr lang="de-DE" altLang="zh-CN" sz="1000">
                  <a:latin typeface="Times New Roman" panose="02020603050405020304" pitchFamily="18" charset="0"/>
                  <a:ea typeface="宋体" panose="02010600030101010101" pitchFamily="2" charset="-122"/>
                  <a:cs typeface="Times New Roman" panose="02020603050405020304" pitchFamily="18" charset="0"/>
                </a:rPr>
                <a:t>WLAN</a:t>
              </a:r>
            </a:p>
            <a:p>
              <a:pPr algn="ctr">
                <a:buFont typeface="Wingdings" panose="05000000000000000000" pitchFamily="2" charset="2"/>
                <a:buNone/>
              </a:pPr>
              <a:r>
                <a:rPr lang="de-DE" altLang="zh-CN" sz="1000">
                  <a:latin typeface="Times New Roman" panose="02020603050405020304" pitchFamily="18" charset="0"/>
                  <a:ea typeface="宋体" panose="02010600030101010101" pitchFamily="2" charset="-122"/>
                  <a:cs typeface="Times New Roman" panose="02020603050405020304" pitchFamily="18" charset="0"/>
                </a:rPr>
                <a:t>AP</a:t>
              </a:r>
              <a:endParaRPr lang="en-US" altLang="zh-CN" sz="1000">
                <a:latin typeface="Times New Roman" panose="02020603050405020304" pitchFamily="18" charset="0"/>
                <a:ea typeface="宋体" panose="02010600030101010101" pitchFamily="2" charset="-122"/>
                <a:cs typeface="Times New Roman" panose="02020603050405020304" pitchFamily="18" charset="0"/>
              </a:endParaRPr>
            </a:p>
          </p:txBody>
        </p:sp>
      </p:grpSp>
      <p:graphicFrame>
        <p:nvGraphicFramePr>
          <p:cNvPr id="8203" name="Object 2"/>
          <p:cNvGraphicFramePr>
            <a:graphicFrameLocks noChangeAspect="1"/>
          </p:cNvGraphicFramePr>
          <p:nvPr/>
        </p:nvGraphicFramePr>
        <p:xfrm>
          <a:off x="1081088" y="4437063"/>
          <a:ext cx="515937" cy="576262"/>
        </p:xfrm>
        <a:graphic>
          <a:graphicData uri="http://schemas.openxmlformats.org/presentationml/2006/ole">
            <mc:AlternateContent xmlns:mc="http://schemas.openxmlformats.org/markup-compatibility/2006">
              <mc:Choice xmlns:v="urn:schemas-microsoft-com:vml" Requires="v">
                <p:oleObj spid="_x0000_s9490" name="Photo Editor Photo" r:id="rId4" imgW="2228571" imgH="2572109" progId="MSPhotoEd.3">
                  <p:embed/>
                </p:oleObj>
              </mc:Choice>
              <mc:Fallback>
                <p:oleObj name="Photo Editor Photo" r:id="rId4" imgW="2228571" imgH="2572109" progId="MSPhotoEd.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1088" y="4437063"/>
                        <a:ext cx="515937" cy="576262"/>
                      </a:xfrm>
                      <a:prstGeom prst="rect">
                        <a:avLst/>
                      </a:prstGeom>
                      <a:noFill/>
                      <a:ln>
                        <a:noFill/>
                      </a:ln>
                      <a:effectLst/>
                      <a:extLst>
                        <a:ext uri="{909E8E84-426E-40DD-AFC4-6F175D3DCCD1}">
                          <a14:hiddenFill xmlns:a14="http://schemas.microsoft.com/office/drawing/2010/main">
                            <a:solidFill>
                              <a:srgbClr val="BAD1E8"/>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8204" name="组合 628"/>
          <p:cNvGrpSpPr>
            <a:grpSpLocks/>
          </p:cNvGrpSpPr>
          <p:nvPr/>
        </p:nvGrpSpPr>
        <p:grpSpPr bwMode="auto">
          <a:xfrm>
            <a:off x="3114675" y="2903538"/>
            <a:ext cx="3549650" cy="1444625"/>
            <a:chOff x="2607993" y="4283544"/>
            <a:chExt cx="3548183" cy="1448199"/>
          </a:xfrm>
        </p:grpSpPr>
        <p:sp>
          <p:nvSpPr>
            <p:cNvPr id="9257" name="Oval 21"/>
            <p:cNvSpPr>
              <a:spLocks noChangeArrowheads="1"/>
            </p:cNvSpPr>
            <p:nvPr/>
          </p:nvSpPr>
          <p:spPr bwMode="auto">
            <a:xfrm>
              <a:off x="4211960" y="4941168"/>
              <a:ext cx="1944216" cy="790575"/>
            </a:xfrm>
            <a:prstGeom prst="ellipse">
              <a:avLst/>
            </a:prstGeom>
            <a:gradFill rotWithShape="0">
              <a:gsLst>
                <a:gs pos="0">
                  <a:srgbClr val="FFFFFF"/>
                </a:gs>
                <a:gs pos="100000">
                  <a:srgbClr val="35BBE5"/>
                </a:gs>
              </a:gsLst>
              <a:lin ang="2700000" scaled="1"/>
            </a:gra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9258" name="Text Box 115"/>
            <p:cNvSpPr txBox="1">
              <a:spLocks noChangeArrowheads="1"/>
            </p:cNvSpPr>
            <p:nvPr/>
          </p:nvSpPr>
          <p:spPr bwMode="auto">
            <a:xfrm>
              <a:off x="4511804" y="4869189"/>
              <a:ext cx="1460699" cy="341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9982" tIns="46791" rIns="89982" bIns="46791">
              <a:spAutoFit/>
            </a:bodyPr>
            <a:lstStyle>
              <a:lvl1pPr defTabSz="762000">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defTabSz="76200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defTabSz="7620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defTabSz="7620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defTabSz="7620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a:buFont typeface="Wingdings" panose="05000000000000000000" pitchFamily="2" charset="2"/>
                <a:buNone/>
              </a:pPr>
              <a:r>
                <a:rPr lang="en-US" altLang="zh-CN" sz="1600">
                  <a:solidFill>
                    <a:srgbClr val="003366"/>
                  </a:solidFill>
                  <a:latin typeface="Times New Roman" panose="02020603050405020304" pitchFamily="18" charset="0"/>
                  <a:ea typeface="宋体" panose="02010600030101010101" pitchFamily="2" charset="-122"/>
                  <a:cs typeface="Times New Roman" panose="02020603050405020304" pitchFamily="18" charset="0"/>
                </a:rPr>
                <a:t>2G</a:t>
              </a:r>
              <a:r>
                <a:rPr lang="zh-CN" altLang="en-US" sz="1600">
                  <a:solidFill>
                    <a:srgbClr val="003366"/>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a:solidFill>
                    <a:srgbClr val="003366"/>
                  </a:solidFill>
                  <a:latin typeface="Times New Roman" panose="02020603050405020304" pitchFamily="18" charset="0"/>
                  <a:ea typeface="宋体" panose="02010600030101010101" pitchFamily="2" charset="-122"/>
                  <a:cs typeface="Times New Roman" panose="02020603050405020304" pitchFamily="18" charset="0"/>
                </a:rPr>
                <a:t>3G</a:t>
              </a:r>
              <a:r>
                <a:rPr lang="zh-CN" altLang="en-US" sz="1600">
                  <a:solidFill>
                    <a:srgbClr val="003366"/>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a:solidFill>
                    <a:srgbClr val="003366"/>
                  </a:solidFill>
                  <a:latin typeface="Times New Roman" panose="02020603050405020304" pitchFamily="18" charset="0"/>
                  <a:ea typeface="宋体" panose="02010600030101010101" pitchFamily="2" charset="-122"/>
                  <a:cs typeface="Times New Roman" panose="02020603050405020304" pitchFamily="18" charset="0"/>
                </a:rPr>
                <a:t>IMT-A</a:t>
              </a:r>
            </a:p>
          </p:txBody>
        </p:sp>
        <p:grpSp>
          <p:nvGrpSpPr>
            <p:cNvPr id="9259" name="组合 617"/>
            <p:cNvGrpSpPr>
              <a:grpSpLocks/>
            </p:cNvGrpSpPr>
            <p:nvPr/>
          </p:nvGrpSpPr>
          <p:grpSpPr bwMode="auto">
            <a:xfrm>
              <a:off x="2607993" y="4283544"/>
              <a:ext cx="3027249" cy="1416932"/>
              <a:chOff x="3201883" y="3275432"/>
              <a:chExt cx="1874011" cy="1416932"/>
            </a:xfrm>
          </p:grpSpPr>
          <p:grpSp>
            <p:nvGrpSpPr>
              <p:cNvPr id="9260" name="Group 308"/>
              <p:cNvGrpSpPr>
                <a:grpSpLocks/>
              </p:cNvGrpSpPr>
              <p:nvPr/>
            </p:nvGrpSpPr>
            <p:grpSpPr bwMode="auto">
              <a:xfrm>
                <a:off x="3201883" y="3275432"/>
                <a:ext cx="2379" cy="1266"/>
                <a:chOff x="2757" y="1710"/>
                <a:chExt cx="2379" cy="1266"/>
              </a:xfrm>
            </p:grpSpPr>
            <p:pic>
              <p:nvPicPr>
                <p:cNvPr id="9266" name="Picture 30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7" y="2160"/>
                  <a:ext cx="0" cy="0"/>
                </a:xfrm>
                <a:prstGeom prst="rect">
                  <a:avLst/>
                </a:prstGeom>
                <a:noFill/>
                <a:ln w="9525">
                  <a:solidFill>
                    <a:srgbClr val="FF3300"/>
                  </a:solidFill>
                  <a:miter lim="800000"/>
                  <a:headEnd/>
                  <a:tailEnd/>
                </a:ln>
                <a:extLst>
                  <a:ext uri="{909E8E84-426E-40DD-AFC4-6F175D3DCCD1}">
                    <a14:hiddenFill xmlns:a14="http://schemas.microsoft.com/office/drawing/2010/main">
                      <a:solidFill>
                        <a:srgbClr val="FFFFFF"/>
                      </a:solidFill>
                    </a14:hiddenFill>
                  </a:ext>
                </a:extLst>
              </p:spPr>
            </p:pic>
            <p:sp>
              <p:nvSpPr>
                <p:cNvPr id="9267" name="Freeform 310"/>
                <p:cNvSpPr>
                  <a:spLocks/>
                </p:cNvSpPr>
                <p:nvPr/>
              </p:nvSpPr>
              <p:spPr bwMode="auto">
                <a:xfrm>
                  <a:off x="2832" y="1710"/>
                  <a:ext cx="2304" cy="1266"/>
                </a:xfrm>
                <a:custGeom>
                  <a:avLst/>
                  <a:gdLst>
                    <a:gd name="T0" fmla="*/ 360 w 2304"/>
                    <a:gd name="T1" fmla="*/ 1110 h 1266"/>
                    <a:gd name="T2" fmla="*/ 456 w 2304"/>
                    <a:gd name="T3" fmla="*/ 1266 h 1266"/>
                    <a:gd name="T4" fmla="*/ 744 w 2304"/>
                    <a:gd name="T5" fmla="*/ 1266 h 1266"/>
                    <a:gd name="T6" fmla="*/ 906 w 2304"/>
                    <a:gd name="T7" fmla="*/ 1104 h 1266"/>
                    <a:gd name="T8" fmla="*/ 1206 w 2304"/>
                    <a:gd name="T9" fmla="*/ 1092 h 1266"/>
                    <a:gd name="T10" fmla="*/ 1320 w 2304"/>
                    <a:gd name="T11" fmla="*/ 948 h 1266"/>
                    <a:gd name="T12" fmla="*/ 1218 w 2304"/>
                    <a:gd name="T13" fmla="*/ 816 h 1266"/>
                    <a:gd name="T14" fmla="*/ 1326 w 2304"/>
                    <a:gd name="T15" fmla="*/ 684 h 1266"/>
                    <a:gd name="T16" fmla="*/ 1590 w 2304"/>
                    <a:gd name="T17" fmla="*/ 684 h 1266"/>
                    <a:gd name="T18" fmla="*/ 1734 w 2304"/>
                    <a:gd name="T19" fmla="*/ 804 h 1266"/>
                    <a:gd name="T20" fmla="*/ 2010 w 2304"/>
                    <a:gd name="T21" fmla="*/ 804 h 1266"/>
                    <a:gd name="T22" fmla="*/ 2070 w 2304"/>
                    <a:gd name="T23" fmla="*/ 678 h 1266"/>
                    <a:gd name="T24" fmla="*/ 1938 w 2304"/>
                    <a:gd name="T25" fmla="*/ 564 h 1266"/>
                    <a:gd name="T26" fmla="*/ 2010 w 2304"/>
                    <a:gd name="T27" fmla="*/ 480 h 1266"/>
                    <a:gd name="T28" fmla="*/ 2262 w 2304"/>
                    <a:gd name="T29" fmla="*/ 480 h 1266"/>
                    <a:gd name="T30" fmla="*/ 2304 w 2304"/>
                    <a:gd name="T31" fmla="*/ 384 h 1266"/>
                    <a:gd name="T32" fmla="*/ 2196 w 2304"/>
                    <a:gd name="T33" fmla="*/ 264 h 1266"/>
                    <a:gd name="T34" fmla="*/ 2193 w 2304"/>
                    <a:gd name="T35" fmla="*/ 264 h 1266"/>
                    <a:gd name="T36" fmla="*/ 2190 w 2304"/>
                    <a:gd name="T37" fmla="*/ 261 h 1266"/>
                    <a:gd name="T38" fmla="*/ 2208 w 2304"/>
                    <a:gd name="T39" fmla="*/ 174 h 1266"/>
                    <a:gd name="T40" fmla="*/ 2088 w 2304"/>
                    <a:gd name="T41" fmla="*/ 126 h 1266"/>
                    <a:gd name="T42" fmla="*/ 1890 w 2304"/>
                    <a:gd name="T43" fmla="*/ 132 h 1266"/>
                    <a:gd name="T44" fmla="*/ 1782 w 2304"/>
                    <a:gd name="T45" fmla="*/ 48 h 1266"/>
                    <a:gd name="T46" fmla="*/ 1572 w 2304"/>
                    <a:gd name="T47" fmla="*/ 54 h 1266"/>
                    <a:gd name="T48" fmla="*/ 1512 w 2304"/>
                    <a:gd name="T49" fmla="*/ 6 h 1266"/>
                    <a:gd name="T50" fmla="*/ 1296 w 2304"/>
                    <a:gd name="T51" fmla="*/ 0 h 1266"/>
                    <a:gd name="T52" fmla="*/ 1218 w 2304"/>
                    <a:gd name="T53" fmla="*/ 66 h 1266"/>
                    <a:gd name="T54" fmla="*/ 1014 w 2304"/>
                    <a:gd name="T55" fmla="*/ 66 h 1266"/>
                    <a:gd name="T56" fmla="*/ 930 w 2304"/>
                    <a:gd name="T57" fmla="*/ 138 h 1266"/>
                    <a:gd name="T58" fmla="*/ 726 w 2304"/>
                    <a:gd name="T59" fmla="*/ 132 h 1266"/>
                    <a:gd name="T60" fmla="*/ 684 w 2304"/>
                    <a:gd name="T61" fmla="*/ 72 h 1266"/>
                    <a:gd name="T62" fmla="*/ 450 w 2304"/>
                    <a:gd name="T63" fmla="*/ 60 h 1266"/>
                    <a:gd name="T64" fmla="*/ 360 w 2304"/>
                    <a:gd name="T65" fmla="*/ 120 h 1266"/>
                    <a:gd name="T66" fmla="*/ 426 w 2304"/>
                    <a:gd name="T67" fmla="*/ 204 h 1266"/>
                    <a:gd name="T68" fmla="*/ 300 w 2304"/>
                    <a:gd name="T69" fmla="*/ 282 h 1266"/>
                    <a:gd name="T70" fmla="*/ 342 w 2304"/>
                    <a:gd name="T71" fmla="*/ 390 h 1266"/>
                    <a:gd name="T72" fmla="*/ 204 w 2304"/>
                    <a:gd name="T73" fmla="*/ 486 h 1266"/>
                    <a:gd name="T74" fmla="*/ 264 w 2304"/>
                    <a:gd name="T75" fmla="*/ 582 h 1266"/>
                    <a:gd name="T76" fmla="*/ 126 w 2304"/>
                    <a:gd name="T77" fmla="*/ 690 h 1266"/>
                    <a:gd name="T78" fmla="*/ 180 w 2304"/>
                    <a:gd name="T79" fmla="*/ 822 h 1266"/>
                    <a:gd name="T80" fmla="*/ 0 w 2304"/>
                    <a:gd name="T81" fmla="*/ 948 h 1266"/>
                    <a:gd name="T82" fmla="*/ 66 w 2304"/>
                    <a:gd name="T83" fmla="*/ 1110 h 1266"/>
                    <a:gd name="T84" fmla="*/ 360 w 2304"/>
                    <a:gd name="T85" fmla="*/ 1110 h 12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304"/>
                    <a:gd name="T130" fmla="*/ 0 h 1266"/>
                    <a:gd name="T131" fmla="*/ 2304 w 2304"/>
                    <a:gd name="T132" fmla="*/ 1266 h 126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304" h="1266">
                      <a:moveTo>
                        <a:pt x="360" y="1110"/>
                      </a:moveTo>
                      <a:lnTo>
                        <a:pt x="456" y="1266"/>
                      </a:lnTo>
                      <a:lnTo>
                        <a:pt x="744" y="1266"/>
                      </a:lnTo>
                      <a:lnTo>
                        <a:pt x="906" y="1104"/>
                      </a:lnTo>
                      <a:lnTo>
                        <a:pt x="1206" y="1092"/>
                      </a:lnTo>
                      <a:lnTo>
                        <a:pt x="1320" y="948"/>
                      </a:lnTo>
                      <a:lnTo>
                        <a:pt x="1218" y="816"/>
                      </a:lnTo>
                      <a:lnTo>
                        <a:pt x="1326" y="684"/>
                      </a:lnTo>
                      <a:lnTo>
                        <a:pt x="1590" y="684"/>
                      </a:lnTo>
                      <a:lnTo>
                        <a:pt x="1734" y="804"/>
                      </a:lnTo>
                      <a:lnTo>
                        <a:pt x="2010" y="804"/>
                      </a:lnTo>
                      <a:lnTo>
                        <a:pt x="2070" y="678"/>
                      </a:lnTo>
                      <a:lnTo>
                        <a:pt x="1938" y="564"/>
                      </a:lnTo>
                      <a:lnTo>
                        <a:pt x="2010" y="480"/>
                      </a:lnTo>
                      <a:lnTo>
                        <a:pt x="2262" y="480"/>
                      </a:lnTo>
                      <a:lnTo>
                        <a:pt x="2304" y="384"/>
                      </a:lnTo>
                      <a:lnTo>
                        <a:pt x="2196" y="264"/>
                      </a:lnTo>
                      <a:lnTo>
                        <a:pt x="2193" y="264"/>
                      </a:lnTo>
                      <a:lnTo>
                        <a:pt x="2190" y="261"/>
                      </a:lnTo>
                      <a:lnTo>
                        <a:pt x="2208" y="174"/>
                      </a:lnTo>
                      <a:lnTo>
                        <a:pt x="2088" y="126"/>
                      </a:lnTo>
                      <a:lnTo>
                        <a:pt x="1890" y="132"/>
                      </a:lnTo>
                      <a:lnTo>
                        <a:pt x="1782" y="48"/>
                      </a:lnTo>
                      <a:lnTo>
                        <a:pt x="1572" y="54"/>
                      </a:lnTo>
                      <a:lnTo>
                        <a:pt x="1512" y="6"/>
                      </a:lnTo>
                      <a:lnTo>
                        <a:pt x="1296" y="0"/>
                      </a:lnTo>
                      <a:lnTo>
                        <a:pt x="1218" y="66"/>
                      </a:lnTo>
                      <a:lnTo>
                        <a:pt x="1014" y="66"/>
                      </a:lnTo>
                      <a:lnTo>
                        <a:pt x="930" y="138"/>
                      </a:lnTo>
                      <a:lnTo>
                        <a:pt x="726" y="132"/>
                      </a:lnTo>
                      <a:lnTo>
                        <a:pt x="684" y="72"/>
                      </a:lnTo>
                      <a:lnTo>
                        <a:pt x="450" y="60"/>
                      </a:lnTo>
                      <a:lnTo>
                        <a:pt x="360" y="120"/>
                      </a:lnTo>
                      <a:lnTo>
                        <a:pt x="426" y="204"/>
                      </a:lnTo>
                      <a:lnTo>
                        <a:pt x="300" y="282"/>
                      </a:lnTo>
                      <a:lnTo>
                        <a:pt x="342" y="390"/>
                      </a:lnTo>
                      <a:lnTo>
                        <a:pt x="204" y="486"/>
                      </a:lnTo>
                      <a:lnTo>
                        <a:pt x="264" y="582"/>
                      </a:lnTo>
                      <a:lnTo>
                        <a:pt x="126" y="690"/>
                      </a:lnTo>
                      <a:lnTo>
                        <a:pt x="180" y="822"/>
                      </a:lnTo>
                      <a:lnTo>
                        <a:pt x="0" y="948"/>
                      </a:lnTo>
                      <a:lnTo>
                        <a:pt x="66" y="1110"/>
                      </a:lnTo>
                      <a:lnTo>
                        <a:pt x="360" y="1110"/>
                      </a:lnTo>
                      <a:close/>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68" name="Freeform 311"/>
                <p:cNvSpPr>
                  <a:spLocks/>
                </p:cNvSpPr>
                <p:nvPr/>
              </p:nvSpPr>
              <p:spPr bwMode="auto">
                <a:xfrm>
                  <a:off x="3189" y="1917"/>
                  <a:ext cx="1842" cy="900"/>
                </a:xfrm>
                <a:custGeom>
                  <a:avLst/>
                  <a:gdLst>
                    <a:gd name="T0" fmla="*/ 0 w 1842"/>
                    <a:gd name="T1" fmla="*/ 900 h 900"/>
                    <a:gd name="T2" fmla="*/ 171 w 1842"/>
                    <a:gd name="T3" fmla="*/ 741 h 900"/>
                    <a:gd name="T4" fmla="*/ 459 w 1842"/>
                    <a:gd name="T5" fmla="*/ 732 h 900"/>
                    <a:gd name="T6" fmla="*/ 582 w 1842"/>
                    <a:gd name="T7" fmla="*/ 600 h 900"/>
                    <a:gd name="T8" fmla="*/ 495 w 1842"/>
                    <a:gd name="T9" fmla="*/ 489 h 900"/>
                    <a:gd name="T10" fmla="*/ 618 w 1842"/>
                    <a:gd name="T11" fmla="*/ 381 h 900"/>
                    <a:gd name="T12" fmla="*/ 876 w 1842"/>
                    <a:gd name="T13" fmla="*/ 372 h 900"/>
                    <a:gd name="T14" fmla="*/ 972 w 1842"/>
                    <a:gd name="T15" fmla="*/ 273 h 900"/>
                    <a:gd name="T16" fmla="*/ 1200 w 1842"/>
                    <a:gd name="T17" fmla="*/ 273 h 900"/>
                    <a:gd name="T18" fmla="*/ 1293 w 1842"/>
                    <a:gd name="T19" fmla="*/ 183 h 900"/>
                    <a:gd name="T20" fmla="*/ 1536 w 1842"/>
                    <a:gd name="T21" fmla="*/ 183 h 900"/>
                    <a:gd name="T22" fmla="*/ 1587 w 1842"/>
                    <a:gd name="T23" fmla="*/ 66 h 900"/>
                    <a:gd name="T24" fmla="*/ 1836 w 1842"/>
                    <a:gd name="T25" fmla="*/ 60 h 900"/>
                    <a:gd name="T26" fmla="*/ 1842 w 1842"/>
                    <a:gd name="T27" fmla="*/ 0 h 9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842"/>
                    <a:gd name="T43" fmla="*/ 0 h 900"/>
                    <a:gd name="T44" fmla="*/ 1842 w 1842"/>
                    <a:gd name="T45" fmla="*/ 900 h 9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842" h="900">
                      <a:moveTo>
                        <a:pt x="0" y="900"/>
                      </a:moveTo>
                      <a:lnTo>
                        <a:pt x="171" y="741"/>
                      </a:lnTo>
                      <a:lnTo>
                        <a:pt x="459" y="732"/>
                      </a:lnTo>
                      <a:lnTo>
                        <a:pt x="582" y="600"/>
                      </a:lnTo>
                      <a:lnTo>
                        <a:pt x="495" y="489"/>
                      </a:lnTo>
                      <a:lnTo>
                        <a:pt x="618" y="381"/>
                      </a:lnTo>
                      <a:lnTo>
                        <a:pt x="876" y="372"/>
                      </a:lnTo>
                      <a:lnTo>
                        <a:pt x="972" y="273"/>
                      </a:lnTo>
                      <a:lnTo>
                        <a:pt x="1200" y="273"/>
                      </a:lnTo>
                      <a:lnTo>
                        <a:pt x="1293" y="183"/>
                      </a:lnTo>
                      <a:lnTo>
                        <a:pt x="1536" y="183"/>
                      </a:lnTo>
                      <a:lnTo>
                        <a:pt x="1587" y="66"/>
                      </a:lnTo>
                      <a:lnTo>
                        <a:pt x="1836" y="60"/>
                      </a:lnTo>
                      <a:lnTo>
                        <a:pt x="1842" y="0"/>
                      </a:ln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69" name="Line 312"/>
                <p:cNvSpPr>
                  <a:spLocks noChangeShapeType="1"/>
                </p:cNvSpPr>
                <p:nvPr/>
              </p:nvSpPr>
              <p:spPr bwMode="auto">
                <a:xfrm>
                  <a:off x="3639" y="2649"/>
                  <a:ext cx="102" cy="165"/>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70" name="Line 313"/>
                <p:cNvSpPr>
                  <a:spLocks noChangeShapeType="1"/>
                </p:cNvSpPr>
                <p:nvPr/>
              </p:nvSpPr>
              <p:spPr bwMode="auto">
                <a:xfrm>
                  <a:off x="3765" y="2511"/>
                  <a:ext cx="285" cy="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71" name="Line 314"/>
                <p:cNvSpPr>
                  <a:spLocks noChangeShapeType="1"/>
                </p:cNvSpPr>
                <p:nvPr/>
              </p:nvSpPr>
              <p:spPr bwMode="auto">
                <a:xfrm>
                  <a:off x="4062" y="2286"/>
                  <a:ext cx="93" cy="108"/>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72" name="Line 315"/>
                <p:cNvSpPr>
                  <a:spLocks noChangeShapeType="1"/>
                </p:cNvSpPr>
                <p:nvPr/>
              </p:nvSpPr>
              <p:spPr bwMode="auto">
                <a:xfrm>
                  <a:off x="4710" y="2094"/>
                  <a:ext cx="129" cy="93"/>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73" name="Freeform 316"/>
                <p:cNvSpPr>
                  <a:spLocks/>
                </p:cNvSpPr>
                <p:nvPr/>
              </p:nvSpPr>
              <p:spPr bwMode="auto">
                <a:xfrm>
                  <a:off x="3276" y="1833"/>
                  <a:ext cx="1443" cy="825"/>
                </a:xfrm>
                <a:custGeom>
                  <a:avLst/>
                  <a:gdLst>
                    <a:gd name="T0" fmla="*/ 78 w 1443"/>
                    <a:gd name="T1" fmla="*/ 825 h 825"/>
                    <a:gd name="T2" fmla="*/ 0 w 1443"/>
                    <a:gd name="T3" fmla="*/ 699 h 825"/>
                    <a:gd name="T4" fmla="*/ 150 w 1443"/>
                    <a:gd name="T5" fmla="*/ 567 h 825"/>
                    <a:gd name="T6" fmla="*/ 69 w 1443"/>
                    <a:gd name="T7" fmla="*/ 468 h 825"/>
                    <a:gd name="T8" fmla="*/ 204 w 1443"/>
                    <a:gd name="T9" fmla="*/ 378 h 825"/>
                    <a:gd name="T10" fmla="*/ 432 w 1443"/>
                    <a:gd name="T11" fmla="*/ 369 h 825"/>
                    <a:gd name="T12" fmla="*/ 528 w 1443"/>
                    <a:gd name="T13" fmla="*/ 276 h 825"/>
                    <a:gd name="T14" fmla="*/ 780 w 1443"/>
                    <a:gd name="T15" fmla="*/ 276 h 825"/>
                    <a:gd name="T16" fmla="*/ 867 w 1443"/>
                    <a:gd name="T17" fmla="*/ 162 h 825"/>
                    <a:gd name="T18" fmla="*/ 1101 w 1443"/>
                    <a:gd name="T19" fmla="*/ 159 h 825"/>
                    <a:gd name="T20" fmla="*/ 1158 w 1443"/>
                    <a:gd name="T21" fmla="*/ 72 h 825"/>
                    <a:gd name="T22" fmla="*/ 1401 w 1443"/>
                    <a:gd name="T23" fmla="*/ 69 h 825"/>
                    <a:gd name="T24" fmla="*/ 1443 w 1443"/>
                    <a:gd name="T25" fmla="*/ 0 h 82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443"/>
                    <a:gd name="T40" fmla="*/ 0 h 825"/>
                    <a:gd name="T41" fmla="*/ 1443 w 1443"/>
                    <a:gd name="T42" fmla="*/ 825 h 82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443" h="825">
                      <a:moveTo>
                        <a:pt x="78" y="825"/>
                      </a:moveTo>
                      <a:lnTo>
                        <a:pt x="0" y="699"/>
                      </a:lnTo>
                      <a:lnTo>
                        <a:pt x="150" y="567"/>
                      </a:lnTo>
                      <a:lnTo>
                        <a:pt x="69" y="468"/>
                      </a:lnTo>
                      <a:lnTo>
                        <a:pt x="204" y="378"/>
                      </a:lnTo>
                      <a:lnTo>
                        <a:pt x="432" y="369"/>
                      </a:lnTo>
                      <a:lnTo>
                        <a:pt x="528" y="276"/>
                      </a:lnTo>
                      <a:lnTo>
                        <a:pt x="780" y="276"/>
                      </a:lnTo>
                      <a:lnTo>
                        <a:pt x="867" y="162"/>
                      </a:lnTo>
                      <a:lnTo>
                        <a:pt x="1101" y="159"/>
                      </a:lnTo>
                      <a:lnTo>
                        <a:pt x="1158" y="72"/>
                      </a:lnTo>
                      <a:lnTo>
                        <a:pt x="1401" y="69"/>
                      </a:lnTo>
                      <a:lnTo>
                        <a:pt x="1443" y="0"/>
                      </a:ln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74" name="Line 317"/>
                <p:cNvSpPr>
                  <a:spLocks noChangeShapeType="1"/>
                </p:cNvSpPr>
                <p:nvPr/>
              </p:nvSpPr>
              <p:spPr bwMode="auto">
                <a:xfrm>
                  <a:off x="3417" y="2403"/>
                  <a:ext cx="264"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75" name="Line 318"/>
                <p:cNvSpPr>
                  <a:spLocks noChangeShapeType="1"/>
                </p:cNvSpPr>
                <p:nvPr/>
              </p:nvSpPr>
              <p:spPr bwMode="auto">
                <a:xfrm>
                  <a:off x="3705" y="2199"/>
                  <a:ext cx="99" cy="99"/>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76" name="Line 319"/>
                <p:cNvSpPr>
                  <a:spLocks noChangeShapeType="1"/>
                </p:cNvSpPr>
                <p:nvPr/>
              </p:nvSpPr>
              <p:spPr bwMode="auto">
                <a:xfrm>
                  <a:off x="4056" y="2109"/>
                  <a:ext cx="102" cy="81"/>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77" name="Line 320"/>
                <p:cNvSpPr>
                  <a:spLocks noChangeShapeType="1"/>
                </p:cNvSpPr>
                <p:nvPr/>
              </p:nvSpPr>
              <p:spPr bwMode="auto">
                <a:xfrm>
                  <a:off x="4380" y="1986"/>
                  <a:ext cx="99" cy="12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78" name="Line 321"/>
                <p:cNvSpPr>
                  <a:spLocks noChangeShapeType="1"/>
                </p:cNvSpPr>
                <p:nvPr/>
              </p:nvSpPr>
              <p:spPr bwMode="auto">
                <a:xfrm>
                  <a:off x="4674" y="1899"/>
                  <a:ext cx="96" cy="9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79" name="Line 322"/>
                <p:cNvSpPr>
                  <a:spLocks noChangeShapeType="1"/>
                </p:cNvSpPr>
                <p:nvPr/>
              </p:nvSpPr>
              <p:spPr bwMode="auto">
                <a:xfrm>
                  <a:off x="4392" y="2187"/>
                  <a:ext cx="123" cy="99"/>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80" name="Line 323"/>
                <p:cNvSpPr>
                  <a:spLocks noChangeShapeType="1"/>
                </p:cNvSpPr>
                <p:nvPr/>
              </p:nvSpPr>
              <p:spPr bwMode="auto">
                <a:xfrm>
                  <a:off x="4518" y="2280"/>
                  <a:ext cx="252"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81" name="Line 324"/>
                <p:cNvSpPr>
                  <a:spLocks noChangeShapeType="1"/>
                </p:cNvSpPr>
                <p:nvPr/>
              </p:nvSpPr>
              <p:spPr bwMode="auto">
                <a:xfrm flipH="1">
                  <a:off x="4425" y="2280"/>
                  <a:ext cx="93" cy="117"/>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82" name="Freeform 325"/>
                <p:cNvSpPr>
                  <a:spLocks/>
                </p:cNvSpPr>
                <p:nvPr/>
              </p:nvSpPr>
              <p:spPr bwMode="auto">
                <a:xfrm>
                  <a:off x="3402" y="1767"/>
                  <a:ext cx="999" cy="444"/>
                </a:xfrm>
                <a:custGeom>
                  <a:avLst/>
                  <a:gdLst>
                    <a:gd name="T0" fmla="*/ 75 w 999"/>
                    <a:gd name="T1" fmla="*/ 444 h 444"/>
                    <a:gd name="T2" fmla="*/ 0 w 999"/>
                    <a:gd name="T3" fmla="*/ 348 h 444"/>
                    <a:gd name="T4" fmla="*/ 117 w 999"/>
                    <a:gd name="T5" fmla="*/ 228 h 444"/>
                    <a:gd name="T6" fmla="*/ 351 w 999"/>
                    <a:gd name="T7" fmla="*/ 231 h 444"/>
                    <a:gd name="T8" fmla="*/ 429 w 999"/>
                    <a:gd name="T9" fmla="*/ 147 h 444"/>
                    <a:gd name="T10" fmla="*/ 654 w 999"/>
                    <a:gd name="T11" fmla="*/ 144 h 444"/>
                    <a:gd name="T12" fmla="*/ 738 w 999"/>
                    <a:gd name="T13" fmla="*/ 84 h 444"/>
                    <a:gd name="T14" fmla="*/ 948 w 999"/>
                    <a:gd name="T15" fmla="*/ 81 h 444"/>
                    <a:gd name="T16" fmla="*/ 999 w 999"/>
                    <a:gd name="T17" fmla="*/ 0 h 44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99"/>
                    <a:gd name="T28" fmla="*/ 0 h 444"/>
                    <a:gd name="T29" fmla="*/ 999 w 999"/>
                    <a:gd name="T30" fmla="*/ 444 h 44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99" h="444">
                      <a:moveTo>
                        <a:pt x="75" y="444"/>
                      </a:moveTo>
                      <a:lnTo>
                        <a:pt x="0" y="348"/>
                      </a:lnTo>
                      <a:lnTo>
                        <a:pt x="117" y="228"/>
                      </a:lnTo>
                      <a:lnTo>
                        <a:pt x="351" y="231"/>
                      </a:lnTo>
                      <a:lnTo>
                        <a:pt x="429" y="147"/>
                      </a:lnTo>
                      <a:lnTo>
                        <a:pt x="654" y="144"/>
                      </a:lnTo>
                      <a:lnTo>
                        <a:pt x="738" y="84"/>
                      </a:lnTo>
                      <a:lnTo>
                        <a:pt x="948" y="81"/>
                      </a:lnTo>
                      <a:lnTo>
                        <a:pt x="999" y="0"/>
                      </a:lnTo>
                    </a:path>
                  </a:pathLst>
                </a:cu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83" name="Line 326"/>
                <p:cNvSpPr>
                  <a:spLocks noChangeShapeType="1"/>
                </p:cNvSpPr>
                <p:nvPr/>
              </p:nvSpPr>
              <p:spPr bwMode="auto">
                <a:xfrm>
                  <a:off x="4356" y="1842"/>
                  <a:ext cx="75" cy="63"/>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84" name="Line 327"/>
                <p:cNvSpPr>
                  <a:spLocks noChangeShapeType="1"/>
                </p:cNvSpPr>
                <p:nvPr/>
              </p:nvSpPr>
              <p:spPr bwMode="auto">
                <a:xfrm>
                  <a:off x="4050" y="1908"/>
                  <a:ext cx="90" cy="9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85" name="Line 328"/>
                <p:cNvSpPr>
                  <a:spLocks noChangeShapeType="1"/>
                </p:cNvSpPr>
                <p:nvPr/>
              </p:nvSpPr>
              <p:spPr bwMode="auto">
                <a:xfrm>
                  <a:off x="3753" y="1995"/>
                  <a:ext cx="60" cy="108"/>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86" name="Line 329"/>
                <p:cNvSpPr>
                  <a:spLocks noChangeShapeType="1"/>
                </p:cNvSpPr>
                <p:nvPr/>
              </p:nvSpPr>
              <p:spPr bwMode="auto">
                <a:xfrm flipH="1" flipV="1">
                  <a:off x="4050" y="1773"/>
                  <a:ext cx="90" cy="81"/>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87" name="Line 330"/>
                <p:cNvSpPr>
                  <a:spLocks noChangeShapeType="1"/>
                </p:cNvSpPr>
                <p:nvPr/>
              </p:nvSpPr>
              <p:spPr bwMode="auto">
                <a:xfrm flipH="1" flipV="1">
                  <a:off x="3759" y="1845"/>
                  <a:ext cx="69" cy="66"/>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88" name="Line 331"/>
                <p:cNvSpPr>
                  <a:spLocks noChangeShapeType="1"/>
                </p:cNvSpPr>
                <p:nvPr/>
              </p:nvSpPr>
              <p:spPr bwMode="auto">
                <a:xfrm>
                  <a:off x="3003" y="2529"/>
                  <a:ext cx="276"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89" name="Line 332"/>
                <p:cNvSpPr>
                  <a:spLocks noChangeShapeType="1"/>
                </p:cNvSpPr>
                <p:nvPr/>
              </p:nvSpPr>
              <p:spPr bwMode="auto">
                <a:xfrm>
                  <a:off x="3087" y="2289"/>
                  <a:ext cx="255" cy="1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90" name="Line 333"/>
                <p:cNvSpPr>
                  <a:spLocks noChangeShapeType="1"/>
                </p:cNvSpPr>
                <p:nvPr/>
              </p:nvSpPr>
              <p:spPr bwMode="auto">
                <a:xfrm>
                  <a:off x="3165" y="2100"/>
                  <a:ext cx="237" cy="9"/>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91" name="Line 334"/>
                <p:cNvSpPr>
                  <a:spLocks noChangeShapeType="1"/>
                </p:cNvSpPr>
                <p:nvPr/>
              </p:nvSpPr>
              <p:spPr bwMode="auto">
                <a:xfrm>
                  <a:off x="3255" y="1914"/>
                  <a:ext cx="204"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92" name="Line 335"/>
                <p:cNvSpPr>
                  <a:spLocks noChangeShapeType="1"/>
                </p:cNvSpPr>
                <p:nvPr/>
              </p:nvSpPr>
              <p:spPr bwMode="auto">
                <a:xfrm>
                  <a:off x="3459" y="1914"/>
                  <a:ext cx="57" cy="78"/>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93" name="Line 336"/>
                <p:cNvSpPr>
                  <a:spLocks noChangeShapeType="1"/>
                </p:cNvSpPr>
                <p:nvPr/>
              </p:nvSpPr>
              <p:spPr bwMode="auto">
                <a:xfrm flipV="1">
                  <a:off x="3465" y="1839"/>
                  <a:ext cx="93" cy="72"/>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261" name="Freeform 337"/>
              <p:cNvSpPr>
                <a:spLocks noEditPoints="1"/>
              </p:cNvSpPr>
              <p:nvPr/>
            </p:nvSpPr>
            <p:spPr bwMode="auto">
              <a:xfrm>
                <a:off x="5004048" y="4293096"/>
                <a:ext cx="71846" cy="256670"/>
              </a:xfrm>
              <a:custGeom>
                <a:avLst/>
                <a:gdLst>
                  <a:gd name="T0" fmla="*/ 0 w 171"/>
                  <a:gd name="T1" fmla="*/ 2147483646 h 472"/>
                  <a:gd name="T2" fmla="*/ 2147483646 w 171"/>
                  <a:gd name="T3" fmla="*/ 2147483646 h 472"/>
                  <a:gd name="T4" fmla="*/ 2147483646 w 171"/>
                  <a:gd name="T5" fmla="*/ 2147483646 h 472"/>
                  <a:gd name="T6" fmla="*/ 2147483646 w 171"/>
                  <a:gd name="T7" fmla="*/ 0 h 472"/>
                  <a:gd name="T8" fmla="*/ 2147483646 w 171"/>
                  <a:gd name="T9" fmla="*/ 2147483646 h 472"/>
                  <a:gd name="T10" fmla="*/ 0 w 171"/>
                  <a:gd name="T11" fmla="*/ 2147483646 h 472"/>
                  <a:gd name="T12" fmla="*/ 2147483646 w 171"/>
                  <a:gd name="T13" fmla="*/ 0 h 472"/>
                  <a:gd name="T14" fmla="*/ 2147483646 w 171"/>
                  <a:gd name="T15" fmla="*/ 2147483646 h 472"/>
                  <a:gd name="T16" fmla="*/ 2147483646 w 171"/>
                  <a:gd name="T17" fmla="*/ 2147483646 h 472"/>
                  <a:gd name="T18" fmla="*/ 2147483646 w 171"/>
                  <a:gd name="T19" fmla="*/ 2147483646 h 472"/>
                  <a:gd name="T20" fmla="*/ 2147483646 w 171"/>
                  <a:gd name="T21" fmla="*/ 2147483646 h 472"/>
                  <a:gd name="T22" fmla="*/ 2147483646 w 171"/>
                  <a:gd name="T23" fmla="*/ 2147483646 h 472"/>
                  <a:gd name="T24" fmla="*/ 2147483646 w 171"/>
                  <a:gd name="T25" fmla="*/ 2147483646 h 472"/>
                  <a:gd name="T26" fmla="*/ 2147483646 w 171"/>
                  <a:gd name="T27" fmla="*/ 2147483646 h 472"/>
                  <a:gd name="T28" fmla="*/ 2147483646 w 171"/>
                  <a:gd name="T29" fmla="*/ 2147483646 h 472"/>
                  <a:gd name="T30" fmla="*/ 2147483646 w 171"/>
                  <a:gd name="T31" fmla="*/ 2147483646 h 472"/>
                  <a:gd name="T32" fmla="*/ 2147483646 w 171"/>
                  <a:gd name="T33" fmla="*/ 2147483646 h 472"/>
                  <a:gd name="T34" fmla="*/ 2147483646 w 171"/>
                  <a:gd name="T35" fmla="*/ 2147483646 h 472"/>
                  <a:gd name="T36" fmla="*/ 2147483646 w 171"/>
                  <a:gd name="T37" fmla="*/ 2147483646 h 472"/>
                  <a:gd name="T38" fmla="*/ 2147483646 w 171"/>
                  <a:gd name="T39" fmla="*/ 2147483646 h 472"/>
                  <a:gd name="T40" fmla="*/ 2147483646 w 171"/>
                  <a:gd name="T41" fmla="*/ 2147483646 h 472"/>
                  <a:gd name="T42" fmla="*/ 2147483646 w 171"/>
                  <a:gd name="T43" fmla="*/ 2147483646 h 472"/>
                  <a:gd name="T44" fmla="*/ 2147483646 w 171"/>
                  <a:gd name="T45" fmla="*/ 2147483646 h 472"/>
                  <a:gd name="T46" fmla="*/ 2147483646 w 171"/>
                  <a:gd name="T47" fmla="*/ 2147483646 h 472"/>
                  <a:gd name="T48" fmla="*/ 2147483646 w 171"/>
                  <a:gd name="T49" fmla="*/ 2147483646 h 472"/>
                  <a:gd name="T50" fmla="*/ 2147483646 w 171"/>
                  <a:gd name="T51" fmla="*/ 2147483646 h 472"/>
                  <a:gd name="T52" fmla="*/ 2147483646 w 171"/>
                  <a:gd name="T53" fmla="*/ 2147483646 h 472"/>
                  <a:gd name="T54" fmla="*/ 2147483646 w 171"/>
                  <a:gd name="T55" fmla="*/ 2147483646 h 472"/>
                  <a:gd name="T56" fmla="*/ 2147483646 w 171"/>
                  <a:gd name="T57" fmla="*/ 2147483646 h 472"/>
                  <a:gd name="T58" fmla="*/ 2147483646 w 171"/>
                  <a:gd name="T59" fmla="*/ 2147483646 h 472"/>
                  <a:gd name="T60" fmla="*/ 2147483646 w 171"/>
                  <a:gd name="T61" fmla="*/ 2147483646 h 472"/>
                  <a:gd name="T62" fmla="*/ 2147483646 w 171"/>
                  <a:gd name="T63" fmla="*/ 2147483646 h 472"/>
                  <a:gd name="T64" fmla="*/ 2147483646 w 171"/>
                  <a:gd name="T65" fmla="*/ 2147483646 h 472"/>
                  <a:gd name="T66" fmla="*/ 2147483646 w 171"/>
                  <a:gd name="T67" fmla="*/ 2147483646 h 472"/>
                  <a:gd name="T68" fmla="*/ 2147483646 w 171"/>
                  <a:gd name="T69" fmla="*/ 2147483646 h 472"/>
                  <a:gd name="T70" fmla="*/ 2147483646 w 171"/>
                  <a:gd name="T71" fmla="*/ 2147483646 h 47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71"/>
                  <a:gd name="T109" fmla="*/ 0 h 472"/>
                  <a:gd name="T110" fmla="*/ 171 w 171"/>
                  <a:gd name="T111" fmla="*/ 472 h 47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71" h="472">
                    <a:moveTo>
                      <a:pt x="0" y="433"/>
                    </a:moveTo>
                    <a:lnTo>
                      <a:pt x="86" y="393"/>
                    </a:lnTo>
                    <a:lnTo>
                      <a:pt x="171" y="433"/>
                    </a:lnTo>
                    <a:moveTo>
                      <a:pt x="86" y="0"/>
                    </a:moveTo>
                    <a:lnTo>
                      <a:pt x="86" y="472"/>
                    </a:lnTo>
                    <a:lnTo>
                      <a:pt x="0" y="433"/>
                    </a:lnTo>
                    <a:lnTo>
                      <a:pt x="86" y="0"/>
                    </a:lnTo>
                    <a:lnTo>
                      <a:pt x="171" y="433"/>
                    </a:lnTo>
                    <a:lnTo>
                      <a:pt x="86" y="472"/>
                    </a:lnTo>
                    <a:moveTo>
                      <a:pt x="64" y="109"/>
                    </a:moveTo>
                    <a:lnTo>
                      <a:pt x="86" y="119"/>
                    </a:lnTo>
                    <a:lnTo>
                      <a:pt x="107" y="109"/>
                    </a:lnTo>
                    <a:moveTo>
                      <a:pt x="57" y="144"/>
                    </a:moveTo>
                    <a:lnTo>
                      <a:pt x="86" y="158"/>
                    </a:lnTo>
                    <a:lnTo>
                      <a:pt x="115" y="145"/>
                    </a:lnTo>
                    <a:moveTo>
                      <a:pt x="50" y="181"/>
                    </a:moveTo>
                    <a:lnTo>
                      <a:pt x="86" y="197"/>
                    </a:lnTo>
                    <a:lnTo>
                      <a:pt x="120" y="180"/>
                    </a:lnTo>
                    <a:moveTo>
                      <a:pt x="43" y="217"/>
                    </a:moveTo>
                    <a:lnTo>
                      <a:pt x="86" y="237"/>
                    </a:lnTo>
                    <a:lnTo>
                      <a:pt x="128" y="217"/>
                    </a:lnTo>
                    <a:moveTo>
                      <a:pt x="36" y="253"/>
                    </a:moveTo>
                    <a:lnTo>
                      <a:pt x="86" y="276"/>
                    </a:lnTo>
                    <a:lnTo>
                      <a:pt x="135" y="253"/>
                    </a:lnTo>
                    <a:moveTo>
                      <a:pt x="29" y="289"/>
                    </a:moveTo>
                    <a:lnTo>
                      <a:pt x="86" y="315"/>
                    </a:lnTo>
                    <a:lnTo>
                      <a:pt x="142" y="288"/>
                    </a:lnTo>
                    <a:moveTo>
                      <a:pt x="21" y="325"/>
                    </a:moveTo>
                    <a:lnTo>
                      <a:pt x="86" y="354"/>
                    </a:lnTo>
                    <a:lnTo>
                      <a:pt x="150" y="325"/>
                    </a:lnTo>
                    <a:moveTo>
                      <a:pt x="14" y="361"/>
                    </a:moveTo>
                    <a:lnTo>
                      <a:pt x="86" y="393"/>
                    </a:lnTo>
                    <a:lnTo>
                      <a:pt x="158" y="361"/>
                    </a:lnTo>
                    <a:moveTo>
                      <a:pt x="7" y="397"/>
                    </a:moveTo>
                    <a:lnTo>
                      <a:pt x="86" y="433"/>
                    </a:lnTo>
                    <a:lnTo>
                      <a:pt x="163" y="396"/>
                    </a:lnTo>
                  </a:path>
                </a:pathLst>
              </a:custGeom>
              <a:noFill/>
              <a:ln w="6350" cap="rnd">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62" name="Freeform 339"/>
              <p:cNvSpPr>
                <a:spLocks noEditPoints="1"/>
              </p:cNvSpPr>
              <p:nvPr/>
            </p:nvSpPr>
            <p:spPr bwMode="auto">
              <a:xfrm>
                <a:off x="4716016" y="4293096"/>
                <a:ext cx="73375" cy="255252"/>
              </a:xfrm>
              <a:custGeom>
                <a:avLst/>
                <a:gdLst>
                  <a:gd name="T0" fmla="*/ 0 w 171"/>
                  <a:gd name="T1" fmla="*/ 2147483646 h 472"/>
                  <a:gd name="T2" fmla="*/ 2147483646 w 171"/>
                  <a:gd name="T3" fmla="*/ 2147483646 h 472"/>
                  <a:gd name="T4" fmla="*/ 2147483646 w 171"/>
                  <a:gd name="T5" fmla="*/ 2147483646 h 472"/>
                  <a:gd name="T6" fmla="*/ 2147483646 w 171"/>
                  <a:gd name="T7" fmla="*/ 0 h 472"/>
                  <a:gd name="T8" fmla="*/ 2147483646 w 171"/>
                  <a:gd name="T9" fmla="*/ 2147483646 h 472"/>
                  <a:gd name="T10" fmla="*/ 0 w 171"/>
                  <a:gd name="T11" fmla="*/ 2147483646 h 472"/>
                  <a:gd name="T12" fmla="*/ 2147483646 w 171"/>
                  <a:gd name="T13" fmla="*/ 0 h 472"/>
                  <a:gd name="T14" fmla="*/ 2147483646 w 171"/>
                  <a:gd name="T15" fmla="*/ 2147483646 h 472"/>
                  <a:gd name="T16" fmla="*/ 2147483646 w 171"/>
                  <a:gd name="T17" fmla="*/ 2147483646 h 472"/>
                  <a:gd name="T18" fmla="*/ 2147483646 w 171"/>
                  <a:gd name="T19" fmla="*/ 2147483646 h 472"/>
                  <a:gd name="T20" fmla="*/ 2147483646 w 171"/>
                  <a:gd name="T21" fmla="*/ 2147483646 h 472"/>
                  <a:gd name="T22" fmla="*/ 2147483646 w 171"/>
                  <a:gd name="T23" fmla="*/ 2147483646 h 472"/>
                  <a:gd name="T24" fmla="*/ 2147483646 w 171"/>
                  <a:gd name="T25" fmla="*/ 2147483646 h 472"/>
                  <a:gd name="T26" fmla="*/ 2147483646 w 171"/>
                  <a:gd name="T27" fmla="*/ 2147483646 h 472"/>
                  <a:gd name="T28" fmla="*/ 2147483646 w 171"/>
                  <a:gd name="T29" fmla="*/ 2147483646 h 472"/>
                  <a:gd name="T30" fmla="*/ 2147483646 w 171"/>
                  <a:gd name="T31" fmla="*/ 2147483646 h 472"/>
                  <a:gd name="T32" fmla="*/ 2147483646 w 171"/>
                  <a:gd name="T33" fmla="*/ 2147483646 h 472"/>
                  <a:gd name="T34" fmla="*/ 2147483646 w 171"/>
                  <a:gd name="T35" fmla="*/ 2147483646 h 472"/>
                  <a:gd name="T36" fmla="*/ 2147483646 w 171"/>
                  <a:gd name="T37" fmla="*/ 2147483646 h 472"/>
                  <a:gd name="T38" fmla="*/ 2147483646 w 171"/>
                  <a:gd name="T39" fmla="*/ 2147483646 h 472"/>
                  <a:gd name="T40" fmla="*/ 2147483646 w 171"/>
                  <a:gd name="T41" fmla="*/ 2147483646 h 472"/>
                  <a:gd name="T42" fmla="*/ 2147483646 w 171"/>
                  <a:gd name="T43" fmla="*/ 2147483646 h 472"/>
                  <a:gd name="T44" fmla="*/ 2147483646 w 171"/>
                  <a:gd name="T45" fmla="*/ 2147483646 h 472"/>
                  <a:gd name="T46" fmla="*/ 2147483646 w 171"/>
                  <a:gd name="T47" fmla="*/ 2147483646 h 472"/>
                  <a:gd name="T48" fmla="*/ 2147483646 w 171"/>
                  <a:gd name="T49" fmla="*/ 2147483646 h 472"/>
                  <a:gd name="T50" fmla="*/ 2147483646 w 171"/>
                  <a:gd name="T51" fmla="*/ 2147483646 h 472"/>
                  <a:gd name="T52" fmla="*/ 2147483646 w 171"/>
                  <a:gd name="T53" fmla="*/ 2147483646 h 472"/>
                  <a:gd name="T54" fmla="*/ 2147483646 w 171"/>
                  <a:gd name="T55" fmla="*/ 2147483646 h 472"/>
                  <a:gd name="T56" fmla="*/ 2147483646 w 171"/>
                  <a:gd name="T57" fmla="*/ 2147483646 h 472"/>
                  <a:gd name="T58" fmla="*/ 2147483646 w 171"/>
                  <a:gd name="T59" fmla="*/ 2147483646 h 472"/>
                  <a:gd name="T60" fmla="*/ 2147483646 w 171"/>
                  <a:gd name="T61" fmla="*/ 2147483646 h 472"/>
                  <a:gd name="T62" fmla="*/ 2147483646 w 171"/>
                  <a:gd name="T63" fmla="*/ 2147483646 h 472"/>
                  <a:gd name="T64" fmla="*/ 2147483646 w 171"/>
                  <a:gd name="T65" fmla="*/ 2147483646 h 472"/>
                  <a:gd name="T66" fmla="*/ 2147483646 w 171"/>
                  <a:gd name="T67" fmla="*/ 2147483646 h 472"/>
                  <a:gd name="T68" fmla="*/ 2147483646 w 171"/>
                  <a:gd name="T69" fmla="*/ 2147483646 h 472"/>
                  <a:gd name="T70" fmla="*/ 2147483646 w 171"/>
                  <a:gd name="T71" fmla="*/ 2147483646 h 47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71"/>
                  <a:gd name="T109" fmla="*/ 0 h 472"/>
                  <a:gd name="T110" fmla="*/ 171 w 171"/>
                  <a:gd name="T111" fmla="*/ 472 h 47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71" h="472">
                    <a:moveTo>
                      <a:pt x="0" y="433"/>
                    </a:moveTo>
                    <a:lnTo>
                      <a:pt x="86" y="393"/>
                    </a:lnTo>
                    <a:lnTo>
                      <a:pt x="171" y="433"/>
                    </a:lnTo>
                    <a:moveTo>
                      <a:pt x="86" y="0"/>
                    </a:moveTo>
                    <a:lnTo>
                      <a:pt x="86" y="472"/>
                    </a:lnTo>
                    <a:lnTo>
                      <a:pt x="0" y="433"/>
                    </a:lnTo>
                    <a:lnTo>
                      <a:pt x="86" y="0"/>
                    </a:lnTo>
                    <a:lnTo>
                      <a:pt x="171" y="433"/>
                    </a:lnTo>
                    <a:lnTo>
                      <a:pt x="86" y="472"/>
                    </a:lnTo>
                    <a:moveTo>
                      <a:pt x="64" y="109"/>
                    </a:moveTo>
                    <a:lnTo>
                      <a:pt x="86" y="119"/>
                    </a:lnTo>
                    <a:lnTo>
                      <a:pt x="107" y="109"/>
                    </a:lnTo>
                    <a:moveTo>
                      <a:pt x="57" y="144"/>
                    </a:moveTo>
                    <a:lnTo>
                      <a:pt x="86" y="158"/>
                    </a:lnTo>
                    <a:lnTo>
                      <a:pt x="115" y="145"/>
                    </a:lnTo>
                    <a:moveTo>
                      <a:pt x="50" y="181"/>
                    </a:moveTo>
                    <a:lnTo>
                      <a:pt x="86" y="197"/>
                    </a:lnTo>
                    <a:lnTo>
                      <a:pt x="120" y="180"/>
                    </a:lnTo>
                    <a:moveTo>
                      <a:pt x="43" y="217"/>
                    </a:moveTo>
                    <a:lnTo>
                      <a:pt x="86" y="237"/>
                    </a:lnTo>
                    <a:lnTo>
                      <a:pt x="128" y="217"/>
                    </a:lnTo>
                    <a:moveTo>
                      <a:pt x="36" y="253"/>
                    </a:moveTo>
                    <a:lnTo>
                      <a:pt x="86" y="276"/>
                    </a:lnTo>
                    <a:lnTo>
                      <a:pt x="135" y="253"/>
                    </a:lnTo>
                    <a:moveTo>
                      <a:pt x="29" y="289"/>
                    </a:moveTo>
                    <a:lnTo>
                      <a:pt x="86" y="315"/>
                    </a:lnTo>
                    <a:lnTo>
                      <a:pt x="142" y="288"/>
                    </a:lnTo>
                    <a:moveTo>
                      <a:pt x="21" y="325"/>
                    </a:moveTo>
                    <a:lnTo>
                      <a:pt x="86" y="354"/>
                    </a:lnTo>
                    <a:lnTo>
                      <a:pt x="150" y="325"/>
                    </a:lnTo>
                    <a:moveTo>
                      <a:pt x="14" y="361"/>
                    </a:moveTo>
                    <a:lnTo>
                      <a:pt x="86" y="393"/>
                    </a:lnTo>
                    <a:lnTo>
                      <a:pt x="158" y="361"/>
                    </a:lnTo>
                    <a:moveTo>
                      <a:pt x="7" y="397"/>
                    </a:moveTo>
                    <a:lnTo>
                      <a:pt x="86" y="433"/>
                    </a:lnTo>
                    <a:lnTo>
                      <a:pt x="163" y="396"/>
                    </a:lnTo>
                  </a:path>
                </a:pathLst>
              </a:custGeom>
              <a:noFill/>
              <a:ln w="6350" cap="rnd">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63" name="Freeform 340"/>
              <p:cNvSpPr>
                <a:spLocks noEditPoints="1"/>
              </p:cNvSpPr>
              <p:nvPr/>
            </p:nvSpPr>
            <p:spPr bwMode="auto">
              <a:xfrm>
                <a:off x="4860032" y="4077072"/>
                <a:ext cx="71846" cy="256670"/>
              </a:xfrm>
              <a:custGeom>
                <a:avLst/>
                <a:gdLst>
                  <a:gd name="T0" fmla="*/ 0 w 171"/>
                  <a:gd name="T1" fmla="*/ 2147483646 h 472"/>
                  <a:gd name="T2" fmla="*/ 2147483646 w 171"/>
                  <a:gd name="T3" fmla="*/ 2147483646 h 472"/>
                  <a:gd name="T4" fmla="*/ 2147483646 w 171"/>
                  <a:gd name="T5" fmla="*/ 2147483646 h 472"/>
                  <a:gd name="T6" fmla="*/ 2147483646 w 171"/>
                  <a:gd name="T7" fmla="*/ 0 h 472"/>
                  <a:gd name="T8" fmla="*/ 2147483646 w 171"/>
                  <a:gd name="T9" fmla="*/ 2147483646 h 472"/>
                  <a:gd name="T10" fmla="*/ 0 w 171"/>
                  <a:gd name="T11" fmla="*/ 2147483646 h 472"/>
                  <a:gd name="T12" fmla="*/ 2147483646 w 171"/>
                  <a:gd name="T13" fmla="*/ 0 h 472"/>
                  <a:gd name="T14" fmla="*/ 2147483646 w 171"/>
                  <a:gd name="T15" fmla="*/ 2147483646 h 472"/>
                  <a:gd name="T16" fmla="*/ 2147483646 w 171"/>
                  <a:gd name="T17" fmla="*/ 2147483646 h 472"/>
                  <a:gd name="T18" fmla="*/ 2147483646 w 171"/>
                  <a:gd name="T19" fmla="*/ 2147483646 h 472"/>
                  <a:gd name="T20" fmla="*/ 2147483646 w 171"/>
                  <a:gd name="T21" fmla="*/ 2147483646 h 472"/>
                  <a:gd name="T22" fmla="*/ 2147483646 w 171"/>
                  <a:gd name="T23" fmla="*/ 2147483646 h 472"/>
                  <a:gd name="T24" fmla="*/ 2147483646 w 171"/>
                  <a:gd name="T25" fmla="*/ 2147483646 h 472"/>
                  <a:gd name="T26" fmla="*/ 2147483646 w 171"/>
                  <a:gd name="T27" fmla="*/ 2147483646 h 472"/>
                  <a:gd name="T28" fmla="*/ 2147483646 w 171"/>
                  <a:gd name="T29" fmla="*/ 2147483646 h 472"/>
                  <a:gd name="T30" fmla="*/ 2147483646 w 171"/>
                  <a:gd name="T31" fmla="*/ 2147483646 h 472"/>
                  <a:gd name="T32" fmla="*/ 2147483646 w 171"/>
                  <a:gd name="T33" fmla="*/ 2147483646 h 472"/>
                  <a:gd name="T34" fmla="*/ 2147483646 w 171"/>
                  <a:gd name="T35" fmla="*/ 2147483646 h 472"/>
                  <a:gd name="T36" fmla="*/ 2147483646 w 171"/>
                  <a:gd name="T37" fmla="*/ 2147483646 h 472"/>
                  <a:gd name="T38" fmla="*/ 2147483646 w 171"/>
                  <a:gd name="T39" fmla="*/ 2147483646 h 472"/>
                  <a:gd name="T40" fmla="*/ 2147483646 w 171"/>
                  <a:gd name="T41" fmla="*/ 2147483646 h 472"/>
                  <a:gd name="T42" fmla="*/ 2147483646 w 171"/>
                  <a:gd name="T43" fmla="*/ 2147483646 h 472"/>
                  <a:gd name="T44" fmla="*/ 2147483646 w 171"/>
                  <a:gd name="T45" fmla="*/ 2147483646 h 472"/>
                  <a:gd name="T46" fmla="*/ 2147483646 w 171"/>
                  <a:gd name="T47" fmla="*/ 2147483646 h 472"/>
                  <a:gd name="T48" fmla="*/ 2147483646 w 171"/>
                  <a:gd name="T49" fmla="*/ 2147483646 h 472"/>
                  <a:gd name="T50" fmla="*/ 2147483646 w 171"/>
                  <a:gd name="T51" fmla="*/ 2147483646 h 472"/>
                  <a:gd name="T52" fmla="*/ 2147483646 w 171"/>
                  <a:gd name="T53" fmla="*/ 2147483646 h 472"/>
                  <a:gd name="T54" fmla="*/ 2147483646 w 171"/>
                  <a:gd name="T55" fmla="*/ 2147483646 h 472"/>
                  <a:gd name="T56" fmla="*/ 2147483646 w 171"/>
                  <a:gd name="T57" fmla="*/ 2147483646 h 472"/>
                  <a:gd name="T58" fmla="*/ 2147483646 w 171"/>
                  <a:gd name="T59" fmla="*/ 2147483646 h 472"/>
                  <a:gd name="T60" fmla="*/ 2147483646 w 171"/>
                  <a:gd name="T61" fmla="*/ 2147483646 h 472"/>
                  <a:gd name="T62" fmla="*/ 2147483646 w 171"/>
                  <a:gd name="T63" fmla="*/ 2147483646 h 472"/>
                  <a:gd name="T64" fmla="*/ 2147483646 w 171"/>
                  <a:gd name="T65" fmla="*/ 2147483646 h 472"/>
                  <a:gd name="T66" fmla="*/ 2147483646 w 171"/>
                  <a:gd name="T67" fmla="*/ 2147483646 h 472"/>
                  <a:gd name="T68" fmla="*/ 2147483646 w 171"/>
                  <a:gd name="T69" fmla="*/ 2147483646 h 472"/>
                  <a:gd name="T70" fmla="*/ 2147483646 w 171"/>
                  <a:gd name="T71" fmla="*/ 2147483646 h 47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71"/>
                  <a:gd name="T109" fmla="*/ 0 h 472"/>
                  <a:gd name="T110" fmla="*/ 171 w 171"/>
                  <a:gd name="T111" fmla="*/ 472 h 47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71" h="472">
                    <a:moveTo>
                      <a:pt x="0" y="433"/>
                    </a:moveTo>
                    <a:lnTo>
                      <a:pt x="86" y="393"/>
                    </a:lnTo>
                    <a:lnTo>
                      <a:pt x="171" y="433"/>
                    </a:lnTo>
                    <a:moveTo>
                      <a:pt x="86" y="0"/>
                    </a:moveTo>
                    <a:lnTo>
                      <a:pt x="86" y="472"/>
                    </a:lnTo>
                    <a:lnTo>
                      <a:pt x="0" y="433"/>
                    </a:lnTo>
                    <a:lnTo>
                      <a:pt x="86" y="0"/>
                    </a:lnTo>
                    <a:lnTo>
                      <a:pt x="171" y="433"/>
                    </a:lnTo>
                    <a:lnTo>
                      <a:pt x="86" y="472"/>
                    </a:lnTo>
                    <a:moveTo>
                      <a:pt x="64" y="109"/>
                    </a:moveTo>
                    <a:lnTo>
                      <a:pt x="86" y="119"/>
                    </a:lnTo>
                    <a:lnTo>
                      <a:pt x="107" y="109"/>
                    </a:lnTo>
                    <a:moveTo>
                      <a:pt x="57" y="144"/>
                    </a:moveTo>
                    <a:lnTo>
                      <a:pt x="86" y="158"/>
                    </a:lnTo>
                    <a:lnTo>
                      <a:pt x="115" y="145"/>
                    </a:lnTo>
                    <a:moveTo>
                      <a:pt x="50" y="181"/>
                    </a:moveTo>
                    <a:lnTo>
                      <a:pt x="86" y="197"/>
                    </a:lnTo>
                    <a:lnTo>
                      <a:pt x="120" y="180"/>
                    </a:lnTo>
                    <a:moveTo>
                      <a:pt x="43" y="217"/>
                    </a:moveTo>
                    <a:lnTo>
                      <a:pt x="86" y="237"/>
                    </a:lnTo>
                    <a:lnTo>
                      <a:pt x="128" y="217"/>
                    </a:lnTo>
                    <a:moveTo>
                      <a:pt x="36" y="253"/>
                    </a:moveTo>
                    <a:lnTo>
                      <a:pt x="86" y="276"/>
                    </a:lnTo>
                    <a:lnTo>
                      <a:pt x="135" y="253"/>
                    </a:lnTo>
                    <a:moveTo>
                      <a:pt x="29" y="289"/>
                    </a:moveTo>
                    <a:lnTo>
                      <a:pt x="86" y="315"/>
                    </a:lnTo>
                    <a:lnTo>
                      <a:pt x="142" y="288"/>
                    </a:lnTo>
                    <a:moveTo>
                      <a:pt x="21" y="325"/>
                    </a:moveTo>
                    <a:lnTo>
                      <a:pt x="86" y="354"/>
                    </a:lnTo>
                    <a:lnTo>
                      <a:pt x="150" y="325"/>
                    </a:lnTo>
                    <a:moveTo>
                      <a:pt x="14" y="361"/>
                    </a:moveTo>
                    <a:lnTo>
                      <a:pt x="86" y="393"/>
                    </a:lnTo>
                    <a:lnTo>
                      <a:pt x="158" y="361"/>
                    </a:lnTo>
                    <a:moveTo>
                      <a:pt x="7" y="397"/>
                    </a:moveTo>
                    <a:lnTo>
                      <a:pt x="86" y="433"/>
                    </a:lnTo>
                    <a:lnTo>
                      <a:pt x="163" y="396"/>
                    </a:lnTo>
                  </a:path>
                </a:pathLst>
              </a:custGeom>
              <a:noFill/>
              <a:ln w="6350" cap="rnd">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64" name="Freeform 341"/>
              <p:cNvSpPr>
                <a:spLocks noEditPoints="1"/>
              </p:cNvSpPr>
              <p:nvPr/>
            </p:nvSpPr>
            <p:spPr bwMode="auto">
              <a:xfrm>
                <a:off x="4572000" y="4437112"/>
                <a:ext cx="73375" cy="255252"/>
              </a:xfrm>
              <a:custGeom>
                <a:avLst/>
                <a:gdLst>
                  <a:gd name="T0" fmla="*/ 0 w 171"/>
                  <a:gd name="T1" fmla="*/ 2147483646 h 472"/>
                  <a:gd name="T2" fmla="*/ 2147483646 w 171"/>
                  <a:gd name="T3" fmla="*/ 2147483646 h 472"/>
                  <a:gd name="T4" fmla="*/ 2147483646 w 171"/>
                  <a:gd name="T5" fmla="*/ 2147483646 h 472"/>
                  <a:gd name="T6" fmla="*/ 2147483646 w 171"/>
                  <a:gd name="T7" fmla="*/ 0 h 472"/>
                  <a:gd name="T8" fmla="*/ 2147483646 w 171"/>
                  <a:gd name="T9" fmla="*/ 2147483646 h 472"/>
                  <a:gd name="T10" fmla="*/ 0 w 171"/>
                  <a:gd name="T11" fmla="*/ 2147483646 h 472"/>
                  <a:gd name="T12" fmla="*/ 2147483646 w 171"/>
                  <a:gd name="T13" fmla="*/ 0 h 472"/>
                  <a:gd name="T14" fmla="*/ 2147483646 w 171"/>
                  <a:gd name="T15" fmla="*/ 2147483646 h 472"/>
                  <a:gd name="T16" fmla="*/ 2147483646 w 171"/>
                  <a:gd name="T17" fmla="*/ 2147483646 h 472"/>
                  <a:gd name="T18" fmla="*/ 2147483646 w 171"/>
                  <a:gd name="T19" fmla="*/ 2147483646 h 472"/>
                  <a:gd name="T20" fmla="*/ 2147483646 w 171"/>
                  <a:gd name="T21" fmla="*/ 2147483646 h 472"/>
                  <a:gd name="T22" fmla="*/ 2147483646 w 171"/>
                  <a:gd name="T23" fmla="*/ 2147483646 h 472"/>
                  <a:gd name="T24" fmla="*/ 2147483646 w 171"/>
                  <a:gd name="T25" fmla="*/ 2147483646 h 472"/>
                  <a:gd name="T26" fmla="*/ 2147483646 w 171"/>
                  <a:gd name="T27" fmla="*/ 2147483646 h 472"/>
                  <a:gd name="T28" fmla="*/ 2147483646 w 171"/>
                  <a:gd name="T29" fmla="*/ 2147483646 h 472"/>
                  <a:gd name="T30" fmla="*/ 2147483646 w 171"/>
                  <a:gd name="T31" fmla="*/ 2147483646 h 472"/>
                  <a:gd name="T32" fmla="*/ 2147483646 w 171"/>
                  <a:gd name="T33" fmla="*/ 2147483646 h 472"/>
                  <a:gd name="T34" fmla="*/ 2147483646 w 171"/>
                  <a:gd name="T35" fmla="*/ 2147483646 h 472"/>
                  <a:gd name="T36" fmla="*/ 2147483646 w 171"/>
                  <a:gd name="T37" fmla="*/ 2147483646 h 472"/>
                  <a:gd name="T38" fmla="*/ 2147483646 w 171"/>
                  <a:gd name="T39" fmla="*/ 2147483646 h 472"/>
                  <a:gd name="T40" fmla="*/ 2147483646 w 171"/>
                  <a:gd name="T41" fmla="*/ 2147483646 h 472"/>
                  <a:gd name="T42" fmla="*/ 2147483646 w 171"/>
                  <a:gd name="T43" fmla="*/ 2147483646 h 472"/>
                  <a:gd name="T44" fmla="*/ 2147483646 w 171"/>
                  <a:gd name="T45" fmla="*/ 2147483646 h 472"/>
                  <a:gd name="T46" fmla="*/ 2147483646 w 171"/>
                  <a:gd name="T47" fmla="*/ 2147483646 h 472"/>
                  <a:gd name="T48" fmla="*/ 2147483646 w 171"/>
                  <a:gd name="T49" fmla="*/ 2147483646 h 472"/>
                  <a:gd name="T50" fmla="*/ 2147483646 w 171"/>
                  <a:gd name="T51" fmla="*/ 2147483646 h 472"/>
                  <a:gd name="T52" fmla="*/ 2147483646 w 171"/>
                  <a:gd name="T53" fmla="*/ 2147483646 h 472"/>
                  <a:gd name="T54" fmla="*/ 2147483646 w 171"/>
                  <a:gd name="T55" fmla="*/ 2147483646 h 472"/>
                  <a:gd name="T56" fmla="*/ 2147483646 w 171"/>
                  <a:gd name="T57" fmla="*/ 2147483646 h 472"/>
                  <a:gd name="T58" fmla="*/ 2147483646 w 171"/>
                  <a:gd name="T59" fmla="*/ 2147483646 h 472"/>
                  <a:gd name="T60" fmla="*/ 2147483646 w 171"/>
                  <a:gd name="T61" fmla="*/ 2147483646 h 472"/>
                  <a:gd name="T62" fmla="*/ 2147483646 w 171"/>
                  <a:gd name="T63" fmla="*/ 2147483646 h 472"/>
                  <a:gd name="T64" fmla="*/ 2147483646 w 171"/>
                  <a:gd name="T65" fmla="*/ 2147483646 h 472"/>
                  <a:gd name="T66" fmla="*/ 2147483646 w 171"/>
                  <a:gd name="T67" fmla="*/ 2147483646 h 472"/>
                  <a:gd name="T68" fmla="*/ 2147483646 w 171"/>
                  <a:gd name="T69" fmla="*/ 2147483646 h 472"/>
                  <a:gd name="T70" fmla="*/ 2147483646 w 171"/>
                  <a:gd name="T71" fmla="*/ 2147483646 h 47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71"/>
                  <a:gd name="T109" fmla="*/ 0 h 472"/>
                  <a:gd name="T110" fmla="*/ 171 w 171"/>
                  <a:gd name="T111" fmla="*/ 472 h 47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71" h="472">
                    <a:moveTo>
                      <a:pt x="0" y="433"/>
                    </a:moveTo>
                    <a:lnTo>
                      <a:pt x="86" y="393"/>
                    </a:lnTo>
                    <a:lnTo>
                      <a:pt x="171" y="433"/>
                    </a:lnTo>
                    <a:moveTo>
                      <a:pt x="86" y="0"/>
                    </a:moveTo>
                    <a:lnTo>
                      <a:pt x="86" y="472"/>
                    </a:lnTo>
                    <a:lnTo>
                      <a:pt x="0" y="433"/>
                    </a:lnTo>
                    <a:lnTo>
                      <a:pt x="86" y="0"/>
                    </a:lnTo>
                    <a:lnTo>
                      <a:pt x="171" y="433"/>
                    </a:lnTo>
                    <a:lnTo>
                      <a:pt x="86" y="472"/>
                    </a:lnTo>
                    <a:moveTo>
                      <a:pt x="64" y="109"/>
                    </a:moveTo>
                    <a:lnTo>
                      <a:pt x="86" y="119"/>
                    </a:lnTo>
                    <a:lnTo>
                      <a:pt x="107" y="109"/>
                    </a:lnTo>
                    <a:moveTo>
                      <a:pt x="57" y="144"/>
                    </a:moveTo>
                    <a:lnTo>
                      <a:pt x="86" y="158"/>
                    </a:lnTo>
                    <a:lnTo>
                      <a:pt x="115" y="145"/>
                    </a:lnTo>
                    <a:moveTo>
                      <a:pt x="50" y="181"/>
                    </a:moveTo>
                    <a:lnTo>
                      <a:pt x="86" y="197"/>
                    </a:lnTo>
                    <a:lnTo>
                      <a:pt x="120" y="180"/>
                    </a:lnTo>
                    <a:moveTo>
                      <a:pt x="43" y="217"/>
                    </a:moveTo>
                    <a:lnTo>
                      <a:pt x="86" y="237"/>
                    </a:lnTo>
                    <a:lnTo>
                      <a:pt x="128" y="217"/>
                    </a:lnTo>
                    <a:moveTo>
                      <a:pt x="36" y="253"/>
                    </a:moveTo>
                    <a:lnTo>
                      <a:pt x="86" y="276"/>
                    </a:lnTo>
                    <a:lnTo>
                      <a:pt x="135" y="253"/>
                    </a:lnTo>
                    <a:moveTo>
                      <a:pt x="29" y="289"/>
                    </a:moveTo>
                    <a:lnTo>
                      <a:pt x="86" y="315"/>
                    </a:lnTo>
                    <a:lnTo>
                      <a:pt x="142" y="288"/>
                    </a:lnTo>
                    <a:moveTo>
                      <a:pt x="21" y="325"/>
                    </a:moveTo>
                    <a:lnTo>
                      <a:pt x="86" y="354"/>
                    </a:lnTo>
                    <a:lnTo>
                      <a:pt x="150" y="325"/>
                    </a:lnTo>
                    <a:moveTo>
                      <a:pt x="14" y="361"/>
                    </a:moveTo>
                    <a:lnTo>
                      <a:pt x="86" y="393"/>
                    </a:lnTo>
                    <a:lnTo>
                      <a:pt x="158" y="361"/>
                    </a:lnTo>
                    <a:moveTo>
                      <a:pt x="7" y="397"/>
                    </a:moveTo>
                    <a:lnTo>
                      <a:pt x="86" y="433"/>
                    </a:lnTo>
                    <a:lnTo>
                      <a:pt x="163" y="396"/>
                    </a:lnTo>
                  </a:path>
                </a:pathLst>
              </a:custGeom>
              <a:noFill/>
              <a:ln w="6350" cap="rnd">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265" name="Freeform 342"/>
              <p:cNvSpPr>
                <a:spLocks noEditPoints="1"/>
              </p:cNvSpPr>
              <p:nvPr/>
            </p:nvSpPr>
            <p:spPr bwMode="auto">
              <a:xfrm>
                <a:off x="4572000" y="4149080"/>
                <a:ext cx="71846" cy="255252"/>
              </a:xfrm>
              <a:custGeom>
                <a:avLst/>
                <a:gdLst>
                  <a:gd name="T0" fmla="*/ 0 w 171"/>
                  <a:gd name="T1" fmla="*/ 2147483646 h 472"/>
                  <a:gd name="T2" fmla="*/ 2147483646 w 171"/>
                  <a:gd name="T3" fmla="*/ 2147483646 h 472"/>
                  <a:gd name="T4" fmla="*/ 2147483646 w 171"/>
                  <a:gd name="T5" fmla="*/ 2147483646 h 472"/>
                  <a:gd name="T6" fmla="*/ 2147483646 w 171"/>
                  <a:gd name="T7" fmla="*/ 0 h 472"/>
                  <a:gd name="T8" fmla="*/ 2147483646 w 171"/>
                  <a:gd name="T9" fmla="*/ 2147483646 h 472"/>
                  <a:gd name="T10" fmla="*/ 0 w 171"/>
                  <a:gd name="T11" fmla="*/ 2147483646 h 472"/>
                  <a:gd name="T12" fmla="*/ 2147483646 w 171"/>
                  <a:gd name="T13" fmla="*/ 0 h 472"/>
                  <a:gd name="T14" fmla="*/ 2147483646 w 171"/>
                  <a:gd name="T15" fmla="*/ 2147483646 h 472"/>
                  <a:gd name="T16" fmla="*/ 2147483646 w 171"/>
                  <a:gd name="T17" fmla="*/ 2147483646 h 472"/>
                  <a:gd name="T18" fmla="*/ 2147483646 w 171"/>
                  <a:gd name="T19" fmla="*/ 2147483646 h 472"/>
                  <a:gd name="T20" fmla="*/ 2147483646 w 171"/>
                  <a:gd name="T21" fmla="*/ 2147483646 h 472"/>
                  <a:gd name="T22" fmla="*/ 2147483646 w 171"/>
                  <a:gd name="T23" fmla="*/ 2147483646 h 472"/>
                  <a:gd name="T24" fmla="*/ 2147483646 w 171"/>
                  <a:gd name="T25" fmla="*/ 2147483646 h 472"/>
                  <a:gd name="T26" fmla="*/ 2147483646 w 171"/>
                  <a:gd name="T27" fmla="*/ 2147483646 h 472"/>
                  <a:gd name="T28" fmla="*/ 2147483646 w 171"/>
                  <a:gd name="T29" fmla="*/ 2147483646 h 472"/>
                  <a:gd name="T30" fmla="*/ 2147483646 w 171"/>
                  <a:gd name="T31" fmla="*/ 2147483646 h 472"/>
                  <a:gd name="T32" fmla="*/ 2147483646 w 171"/>
                  <a:gd name="T33" fmla="*/ 2147483646 h 472"/>
                  <a:gd name="T34" fmla="*/ 2147483646 w 171"/>
                  <a:gd name="T35" fmla="*/ 2147483646 h 472"/>
                  <a:gd name="T36" fmla="*/ 2147483646 w 171"/>
                  <a:gd name="T37" fmla="*/ 2147483646 h 472"/>
                  <a:gd name="T38" fmla="*/ 2147483646 w 171"/>
                  <a:gd name="T39" fmla="*/ 2147483646 h 472"/>
                  <a:gd name="T40" fmla="*/ 2147483646 w 171"/>
                  <a:gd name="T41" fmla="*/ 2147483646 h 472"/>
                  <a:gd name="T42" fmla="*/ 2147483646 w 171"/>
                  <a:gd name="T43" fmla="*/ 2147483646 h 472"/>
                  <a:gd name="T44" fmla="*/ 2147483646 w 171"/>
                  <a:gd name="T45" fmla="*/ 2147483646 h 472"/>
                  <a:gd name="T46" fmla="*/ 2147483646 w 171"/>
                  <a:gd name="T47" fmla="*/ 2147483646 h 472"/>
                  <a:gd name="T48" fmla="*/ 2147483646 w 171"/>
                  <a:gd name="T49" fmla="*/ 2147483646 h 472"/>
                  <a:gd name="T50" fmla="*/ 2147483646 w 171"/>
                  <a:gd name="T51" fmla="*/ 2147483646 h 472"/>
                  <a:gd name="T52" fmla="*/ 2147483646 w 171"/>
                  <a:gd name="T53" fmla="*/ 2147483646 h 472"/>
                  <a:gd name="T54" fmla="*/ 2147483646 w 171"/>
                  <a:gd name="T55" fmla="*/ 2147483646 h 472"/>
                  <a:gd name="T56" fmla="*/ 2147483646 w 171"/>
                  <a:gd name="T57" fmla="*/ 2147483646 h 472"/>
                  <a:gd name="T58" fmla="*/ 2147483646 w 171"/>
                  <a:gd name="T59" fmla="*/ 2147483646 h 472"/>
                  <a:gd name="T60" fmla="*/ 2147483646 w 171"/>
                  <a:gd name="T61" fmla="*/ 2147483646 h 472"/>
                  <a:gd name="T62" fmla="*/ 2147483646 w 171"/>
                  <a:gd name="T63" fmla="*/ 2147483646 h 472"/>
                  <a:gd name="T64" fmla="*/ 2147483646 w 171"/>
                  <a:gd name="T65" fmla="*/ 2147483646 h 472"/>
                  <a:gd name="T66" fmla="*/ 2147483646 w 171"/>
                  <a:gd name="T67" fmla="*/ 2147483646 h 472"/>
                  <a:gd name="T68" fmla="*/ 2147483646 w 171"/>
                  <a:gd name="T69" fmla="*/ 2147483646 h 472"/>
                  <a:gd name="T70" fmla="*/ 2147483646 w 171"/>
                  <a:gd name="T71" fmla="*/ 2147483646 h 47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71"/>
                  <a:gd name="T109" fmla="*/ 0 h 472"/>
                  <a:gd name="T110" fmla="*/ 171 w 171"/>
                  <a:gd name="T111" fmla="*/ 472 h 47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71" h="472">
                    <a:moveTo>
                      <a:pt x="0" y="433"/>
                    </a:moveTo>
                    <a:lnTo>
                      <a:pt x="86" y="393"/>
                    </a:lnTo>
                    <a:lnTo>
                      <a:pt x="171" y="433"/>
                    </a:lnTo>
                    <a:moveTo>
                      <a:pt x="86" y="0"/>
                    </a:moveTo>
                    <a:lnTo>
                      <a:pt x="86" y="472"/>
                    </a:lnTo>
                    <a:lnTo>
                      <a:pt x="0" y="433"/>
                    </a:lnTo>
                    <a:lnTo>
                      <a:pt x="86" y="0"/>
                    </a:lnTo>
                    <a:lnTo>
                      <a:pt x="171" y="433"/>
                    </a:lnTo>
                    <a:lnTo>
                      <a:pt x="86" y="472"/>
                    </a:lnTo>
                    <a:moveTo>
                      <a:pt x="64" y="109"/>
                    </a:moveTo>
                    <a:lnTo>
                      <a:pt x="86" y="119"/>
                    </a:lnTo>
                    <a:lnTo>
                      <a:pt x="107" y="109"/>
                    </a:lnTo>
                    <a:moveTo>
                      <a:pt x="57" y="144"/>
                    </a:moveTo>
                    <a:lnTo>
                      <a:pt x="86" y="158"/>
                    </a:lnTo>
                    <a:lnTo>
                      <a:pt x="115" y="145"/>
                    </a:lnTo>
                    <a:moveTo>
                      <a:pt x="50" y="181"/>
                    </a:moveTo>
                    <a:lnTo>
                      <a:pt x="86" y="197"/>
                    </a:lnTo>
                    <a:lnTo>
                      <a:pt x="120" y="180"/>
                    </a:lnTo>
                    <a:moveTo>
                      <a:pt x="43" y="217"/>
                    </a:moveTo>
                    <a:lnTo>
                      <a:pt x="86" y="237"/>
                    </a:lnTo>
                    <a:lnTo>
                      <a:pt x="128" y="217"/>
                    </a:lnTo>
                    <a:moveTo>
                      <a:pt x="36" y="253"/>
                    </a:moveTo>
                    <a:lnTo>
                      <a:pt x="86" y="276"/>
                    </a:lnTo>
                    <a:lnTo>
                      <a:pt x="135" y="253"/>
                    </a:lnTo>
                    <a:moveTo>
                      <a:pt x="29" y="289"/>
                    </a:moveTo>
                    <a:lnTo>
                      <a:pt x="86" y="315"/>
                    </a:lnTo>
                    <a:lnTo>
                      <a:pt x="142" y="288"/>
                    </a:lnTo>
                    <a:moveTo>
                      <a:pt x="21" y="325"/>
                    </a:moveTo>
                    <a:lnTo>
                      <a:pt x="86" y="354"/>
                    </a:lnTo>
                    <a:lnTo>
                      <a:pt x="150" y="325"/>
                    </a:lnTo>
                    <a:moveTo>
                      <a:pt x="14" y="361"/>
                    </a:moveTo>
                    <a:lnTo>
                      <a:pt x="86" y="393"/>
                    </a:lnTo>
                    <a:lnTo>
                      <a:pt x="158" y="361"/>
                    </a:lnTo>
                    <a:moveTo>
                      <a:pt x="7" y="397"/>
                    </a:moveTo>
                    <a:lnTo>
                      <a:pt x="86" y="433"/>
                    </a:lnTo>
                    <a:lnTo>
                      <a:pt x="163" y="396"/>
                    </a:lnTo>
                  </a:path>
                </a:pathLst>
              </a:custGeom>
              <a:noFill/>
              <a:ln w="6350" cap="rnd">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8205" name="Oval 19"/>
          <p:cNvSpPr>
            <a:spLocks noChangeArrowheads="1"/>
          </p:cNvSpPr>
          <p:nvPr/>
        </p:nvSpPr>
        <p:spPr bwMode="auto">
          <a:xfrm>
            <a:off x="6518275" y="3429000"/>
            <a:ext cx="1152525" cy="792163"/>
          </a:xfrm>
          <a:prstGeom prst="ellipse">
            <a:avLst/>
          </a:prstGeom>
          <a:solidFill>
            <a:srgbClr val="CCFFFF"/>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grpSp>
        <p:nvGrpSpPr>
          <p:cNvPr id="8206" name="组合 677"/>
          <p:cNvGrpSpPr>
            <a:grpSpLocks/>
          </p:cNvGrpSpPr>
          <p:nvPr/>
        </p:nvGrpSpPr>
        <p:grpSpPr bwMode="auto">
          <a:xfrm>
            <a:off x="2924175" y="3278188"/>
            <a:ext cx="2173288" cy="1301750"/>
            <a:chOff x="3131840" y="4653136"/>
            <a:chExt cx="2172793" cy="1302222"/>
          </a:xfrm>
        </p:grpSpPr>
        <p:pic>
          <p:nvPicPr>
            <p:cNvPr id="9230" name="Picture 4" descr="C:\Program Files\Microsoft Office\MEDIA\CAGCAT10\j0233312.wm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31840" y="4941168"/>
              <a:ext cx="1152128"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31" name="流程图: 联系 623"/>
            <p:cNvSpPr>
              <a:spLocks noChangeArrowheads="1"/>
            </p:cNvSpPr>
            <p:nvPr/>
          </p:nvSpPr>
          <p:spPr bwMode="auto">
            <a:xfrm>
              <a:off x="4139952" y="4941168"/>
              <a:ext cx="144016" cy="144016"/>
            </a:xfrm>
            <a:prstGeom prst="flowChartConnector">
              <a:avLst/>
            </a:prstGeom>
            <a:solidFill>
              <a:srgbClr val="FF0000"/>
            </a:solidFill>
            <a:ln w="9525" algn="ctr">
              <a:solidFill>
                <a:schemeClr val="tx1"/>
              </a:solidFill>
              <a:round/>
              <a:headEnd/>
              <a:tailEnd/>
            </a:ln>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cxnSp>
          <p:nvCxnSpPr>
            <p:cNvPr id="9232" name="直接连接符 635"/>
            <p:cNvCxnSpPr>
              <a:cxnSpLocks noChangeShapeType="1"/>
              <a:stCxn id="9239" idx="6"/>
            </p:cNvCxnSpPr>
            <p:nvPr/>
          </p:nvCxnSpPr>
          <p:spPr bwMode="auto">
            <a:xfrm flipV="1">
              <a:off x="3347864" y="4941168"/>
              <a:ext cx="360040" cy="72008"/>
            </a:xfrm>
            <a:prstGeom prst="line">
              <a:avLst/>
            </a:prstGeom>
            <a:noFill/>
            <a:ln w="38100" algn="ctr">
              <a:solidFill>
                <a:srgbClr val="FF0000"/>
              </a:solidFill>
              <a:miter lim="800000"/>
              <a:headEnd/>
              <a:tailEnd/>
            </a:ln>
            <a:extLst>
              <a:ext uri="{909E8E84-426E-40DD-AFC4-6F175D3DCCD1}">
                <a14:hiddenFill xmlns:a14="http://schemas.microsoft.com/office/drawing/2010/main">
                  <a:noFill/>
                </a14:hiddenFill>
              </a:ext>
            </a:extLst>
          </p:spPr>
        </p:cxnSp>
        <p:pic>
          <p:nvPicPr>
            <p:cNvPr id="9233" name="Picture 5" descr="C:\Program Files\Microsoft Office\MEDIA\CAGCAT10\j0205462.w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67944" y="4725144"/>
              <a:ext cx="1236689" cy="1230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34" name="流程图: 联系 629"/>
            <p:cNvSpPr>
              <a:spLocks noChangeArrowheads="1"/>
            </p:cNvSpPr>
            <p:nvPr/>
          </p:nvSpPr>
          <p:spPr bwMode="auto">
            <a:xfrm>
              <a:off x="4355976" y="4869160"/>
              <a:ext cx="144016" cy="144016"/>
            </a:xfrm>
            <a:prstGeom prst="flowChartConnector">
              <a:avLst/>
            </a:prstGeom>
            <a:solidFill>
              <a:srgbClr val="FFFF00"/>
            </a:solidFill>
            <a:ln w="9525" algn="ctr">
              <a:solidFill>
                <a:schemeClr val="tx1"/>
              </a:solidFill>
              <a:round/>
              <a:headEnd/>
              <a:tailEnd/>
            </a:ln>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9235" name="流程图: 联系 630"/>
            <p:cNvSpPr>
              <a:spLocks noChangeArrowheads="1"/>
            </p:cNvSpPr>
            <p:nvPr/>
          </p:nvSpPr>
          <p:spPr bwMode="auto">
            <a:xfrm>
              <a:off x="4788024" y="4941168"/>
              <a:ext cx="144016" cy="144016"/>
            </a:xfrm>
            <a:prstGeom prst="flowChartConnector">
              <a:avLst/>
            </a:prstGeom>
            <a:solidFill>
              <a:srgbClr val="FFFF00"/>
            </a:solidFill>
            <a:ln w="9525" algn="ctr">
              <a:solidFill>
                <a:schemeClr val="tx1"/>
              </a:solidFill>
              <a:round/>
              <a:headEnd/>
              <a:tailEnd/>
            </a:ln>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9236" name="流程图: 联系 631"/>
            <p:cNvSpPr>
              <a:spLocks noChangeArrowheads="1"/>
            </p:cNvSpPr>
            <p:nvPr/>
          </p:nvSpPr>
          <p:spPr bwMode="auto">
            <a:xfrm>
              <a:off x="4932040" y="5373216"/>
              <a:ext cx="144016" cy="144016"/>
            </a:xfrm>
            <a:prstGeom prst="flowChartConnector">
              <a:avLst/>
            </a:prstGeom>
            <a:solidFill>
              <a:srgbClr val="FFFF00"/>
            </a:solidFill>
            <a:ln w="9525" algn="ctr">
              <a:solidFill>
                <a:schemeClr val="tx1"/>
              </a:solidFill>
              <a:round/>
              <a:headEnd/>
              <a:tailEnd/>
            </a:ln>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9237" name="流程图: 联系 632"/>
            <p:cNvSpPr>
              <a:spLocks noChangeArrowheads="1"/>
            </p:cNvSpPr>
            <p:nvPr/>
          </p:nvSpPr>
          <p:spPr bwMode="auto">
            <a:xfrm>
              <a:off x="4572000" y="5229200"/>
              <a:ext cx="144016" cy="144016"/>
            </a:xfrm>
            <a:prstGeom prst="flowChartConnector">
              <a:avLst/>
            </a:prstGeom>
            <a:solidFill>
              <a:srgbClr val="FFFF00"/>
            </a:solidFill>
            <a:ln w="9525" algn="ctr">
              <a:solidFill>
                <a:schemeClr val="tx1"/>
              </a:solidFill>
              <a:round/>
              <a:headEnd/>
              <a:tailEnd/>
            </a:ln>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9238" name="流程图: 联系 633"/>
            <p:cNvSpPr>
              <a:spLocks noChangeArrowheads="1"/>
            </p:cNvSpPr>
            <p:nvPr/>
          </p:nvSpPr>
          <p:spPr bwMode="auto">
            <a:xfrm>
              <a:off x="4427984" y="5661248"/>
              <a:ext cx="144016" cy="144016"/>
            </a:xfrm>
            <a:prstGeom prst="flowChartConnector">
              <a:avLst/>
            </a:prstGeom>
            <a:solidFill>
              <a:srgbClr val="FFFF00"/>
            </a:solidFill>
            <a:ln w="9525" algn="ctr">
              <a:solidFill>
                <a:schemeClr val="tx1"/>
              </a:solidFill>
              <a:round/>
              <a:headEnd/>
              <a:tailEnd/>
            </a:ln>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9239" name="流程图: 联系 620"/>
            <p:cNvSpPr>
              <a:spLocks noChangeArrowheads="1"/>
            </p:cNvSpPr>
            <p:nvPr/>
          </p:nvSpPr>
          <p:spPr bwMode="auto">
            <a:xfrm>
              <a:off x="3203848" y="4941168"/>
              <a:ext cx="144016" cy="144016"/>
            </a:xfrm>
            <a:prstGeom prst="flowChartConnector">
              <a:avLst/>
            </a:prstGeom>
            <a:solidFill>
              <a:srgbClr val="FF0000"/>
            </a:solidFill>
            <a:ln w="9525" algn="ctr">
              <a:solidFill>
                <a:schemeClr val="tx1"/>
              </a:solidFill>
              <a:round/>
              <a:headEnd/>
              <a:tailEnd/>
            </a:ln>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9240" name="流程图: 联系 621"/>
            <p:cNvSpPr>
              <a:spLocks noChangeArrowheads="1"/>
            </p:cNvSpPr>
            <p:nvPr/>
          </p:nvSpPr>
          <p:spPr bwMode="auto">
            <a:xfrm>
              <a:off x="3635896" y="4869160"/>
              <a:ext cx="144016" cy="144016"/>
            </a:xfrm>
            <a:prstGeom prst="flowChartConnector">
              <a:avLst/>
            </a:prstGeom>
            <a:solidFill>
              <a:srgbClr val="FF0000"/>
            </a:solidFill>
            <a:ln w="9525" algn="ctr">
              <a:solidFill>
                <a:schemeClr val="tx1"/>
              </a:solidFill>
              <a:round/>
              <a:headEnd/>
              <a:tailEnd/>
            </a:ln>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9241" name="流程图: 联系 622"/>
            <p:cNvSpPr>
              <a:spLocks noChangeArrowheads="1"/>
            </p:cNvSpPr>
            <p:nvPr/>
          </p:nvSpPr>
          <p:spPr bwMode="auto">
            <a:xfrm>
              <a:off x="3203848" y="5301208"/>
              <a:ext cx="144016" cy="144016"/>
            </a:xfrm>
            <a:prstGeom prst="flowChartConnector">
              <a:avLst/>
            </a:prstGeom>
            <a:solidFill>
              <a:srgbClr val="FF0000"/>
            </a:solidFill>
            <a:ln w="9525" algn="ctr">
              <a:solidFill>
                <a:schemeClr val="tx1"/>
              </a:solidFill>
              <a:round/>
              <a:headEnd/>
              <a:tailEnd/>
            </a:ln>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9242" name="流程图: 联系 624"/>
            <p:cNvSpPr>
              <a:spLocks noChangeArrowheads="1"/>
            </p:cNvSpPr>
            <p:nvPr/>
          </p:nvSpPr>
          <p:spPr bwMode="auto">
            <a:xfrm>
              <a:off x="3635896" y="5301208"/>
              <a:ext cx="144016" cy="144016"/>
            </a:xfrm>
            <a:prstGeom prst="flowChartConnector">
              <a:avLst/>
            </a:prstGeom>
            <a:solidFill>
              <a:srgbClr val="FF0000"/>
            </a:solidFill>
            <a:ln w="9525" algn="ctr">
              <a:solidFill>
                <a:schemeClr val="tx1"/>
              </a:solidFill>
              <a:round/>
              <a:headEnd/>
              <a:tailEnd/>
            </a:ln>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9243" name="流程图: 联系 625"/>
            <p:cNvSpPr>
              <a:spLocks noChangeArrowheads="1"/>
            </p:cNvSpPr>
            <p:nvPr/>
          </p:nvSpPr>
          <p:spPr bwMode="auto">
            <a:xfrm>
              <a:off x="3347864" y="5733256"/>
              <a:ext cx="144016" cy="144016"/>
            </a:xfrm>
            <a:prstGeom prst="flowChartConnector">
              <a:avLst/>
            </a:prstGeom>
            <a:solidFill>
              <a:srgbClr val="FF0000"/>
            </a:solidFill>
            <a:ln w="9525" algn="ctr">
              <a:solidFill>
                <a:schemeClr val="tx1"/>
              </a:solidFill>
              <a:round/>
              <a:headEnd/>
              <a:tailEnd/>
            </a:ln>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9244" name="流程图: 联系 626"/>
            <p:cNvSpPr>
              <a:spLocks noChangeArrowheads="1"/>
            </p:cNvSpPr>
            <p:nvPr/>
          </p:nvSpPr>
          <p:spPr bwMode="auto">
            <a:xfrm>
              <a:off x="3923928" y="5661248"/>
              <a:ext cx="144016" cy="144016"/>
            </a:xfrm>
            <a:prstGeom prst="flowChartConnector">
              <a:avLst/>
            </a:prstGeom>
            <a:solidFill>
              <a:srgbClr val="FF0000"/>
            </a:solidFill>
            <a:ln w="9525" algn="ctr">
              <a:solidFill>
                <a:schemeClr val="tx1"/>
              </a:solidFill>
              <a:round/>
              <a:headEnd/>
              <a:tailEnd/>
            </a:ln>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cxnSp>
          <p:nvCxnSpPr>
            <p:cNvPr id="9245" name="直接连接符 640"/>
            <p:cNvCxnSpPr>
              <a:cxnSpLocks noChangeShapeType="1"/>
              <a:stCxn id="9241" idx="7"/>
              <a:endCxn id="9239" idx="4"/>
            </p:cNvCxnSpPr>
            <p:nvPr/>
          </p:nvCxnSpPr>
          <p:spPr bwMode="auto">
            <a:xfrm rot="16200000" flipV="1">
              <a:off x="3182758" y="5178283"/>
              <a:ext cx="237115" cy="50917"/>
            </a:xfrm>
            <a:prstGeom prst="line">
              <a:avLst/>
            </a:prstGeom>
            <a:noFill/>
            <a:ln w="38100" algn="ctr">
              <a:solidFill>
                <a:srgbClr val="FF0000"/>
              </a:solidFill>
              <a:miter lim="800000"/>
              <a:headEnd/>
              <a:tailEnd/>
            </a:ln>
            <a:extLst>
              <a:ext uri="{909E8E84-426E-40DD-AFC4-6F175D3DCCD1}">
                <a14:hiddenFill xmlns:a14="http://schemas.microsoft.com/office/drawing/2010/main">
                  <a:noFill/>
                </a14:hiddenFill>
              </a:ext>
            </a:extLst>
          </p:spPr>
        </p:cxnSp>
        <p:cxnSp>
          <p:nvCxnSpPr>
            <p:cNvPr id="9246" name="直接连接符 641"/>
            <p:cNvCxnSpPr>
              <a:cxnSpLocks noChangeShapeType="1"/>
              <a:endCxn id="9244" idx="4"/>
            </p:cNvCxnSpPr>
            <p:nvPr/>
          </p:nvCxnSpPr>
          <p:spPr bwMode="auto">
            <a:xfrm rot="16200000" flipH="1">
              <a:off x="3580656" y="5389984"/>
              <a:ext cx="487288" cy="343272"/>
            </a:xfrm>
            <a:prstGeom prst="line">
              <a:avLst/>
            </a:prstGeom>
            <a:noFill/>
            <a:ln w="38100" algn="ctr">
              <a:solidFill>
                <a:srgbClr val="FF0000"/>
              </a:solidFill>
              <a:miter lim="800000"/>
              <a:headEnd/>
              <a:tailEnd/>
            </a:ln>
            <a:extLst>
              <a:ext uri="{909E8E84-426E-40DD-AFC4-6F175D3DCCD1}">
                <a14:hiddenFill xmlns:a14="http://schemas.microsoft.com/office/drawing/2010/main">
                  <a:noFill/>
                </a14:hiddenFill>
              </a:ext>
            </a:extLst>
          </p:spPr>
        </p:cxnSp>
        <p:cxnSp>
          <p:nvCxnSpPr>
            <p:cNvPr id="9247" name="直接连接符 642"/>
            <p:cNvCxnSpPr>
              <a:cxnSpLocks noChangeShapeType="1"/>
              <a:stCxn id="9242" idx="7"/>
            </p:cNvCxnSpPr>
            <p:nvPr/>
          </p:nvCxnSpPr>
          <p:spPr bwMode="auto">
            <a:xfrm rot="5400000" flipH="1" flipV="1">
              <a:off x="3830829" y="4941169"/>
              <a:ext cx="309123" cy="453139"/>
            </a:xfrm>
            <a:prstGeom prst="line">
              <a:avLst/>
            </a:prstGeom>
            <a:noFill/>
            <a:ln w="38100" algn="ctr">
              <a:solidFill>
                <a:srgbClr val="FF0000"/>
              </a:solidFill>
              <a:miter lim="800000"/>
              <a:headEnd/>
              <a:tailEnd/>
            </a:ln>
            <a:extLst>
              <a:ext uri="{909E8E84-426E-40DD-AFC4-6F175D3DCCD1}">
                <a14:hiddenFill xmlns:a14="http://schemas.microsoft.com/office/drawing/2010/main">
                  <a:noFill/>
                </a14:hiddenFill>
              </a:ext>
            </a:extLst>
          </p:spPr>
        </p:cxnSp>
        <p:cxnSp>
          <p:nvCxnSpPr>
            <p:cNvPr id="9248" name="直接连接符 646"/>
            <p:cNvCxnSpPr>
              <a:cxnSpLocks noChangeShapeType="1"/>
              <a:stCxn id="9243" idx="7"/>
              <a:endCxn id="9241" idx="6"/>
            </p:cNvCxnSpPr>
            <p:nvPr/>
          </p:nvCxnSpPr>
          <p:spPr bwMode="auto">
            <a:xfrm rot="16200000" flipV="1">
              <a:off x="3218762" y="5502319"/>
              <a:ext cx="381131" cy="122925"/>
            </a:xfrm>
            <a:prstGeom prst="line">
              <a:avLst/>
            </a:prstGeom>
            <a:noFill/>
            <a:ln w="38100" algn="ctr">
              <a:solidFill>
                <a:srgbClr val="FF0000"/>
              </a:solidFill>
              <a:miter lim="800000"/>
              <a:headEnd/>
              <a:tailEnd/>
            </a:ln>
            <a:extLst>
              <a:ext uri="{909E8E84-426E-40DD-AFC4-6F175D3DCCD1}">
                <a14:hiddenFill xmlns:a14="http://schemas.microsoft.com/office/drawing/2010/main">
                  <a:noFill/>
                </a14:hiddenFill>
              </a:ext>
            </a:extLst>
          </p:spPr>
        </p:cxnSp>
        <p:cxnSp>
          <p:nvCxnSpPr>
            <p:cNvPr id="9249" name="直接连接符 652"/>
            <p:cNvCxnSpPr>
              <a:cxnSpLocks noChangeShapeType="1"/>
              <a:stCxn id="9242" idx="3"/>
              <a:endCxn id="9240" idx="4"/>
            </p:cNvCxnSpPr>
            <p:nvPr/>
          </p:nvCxnSpPr>
          <p:spPr bwMode="auto">
            <a:xfrm rot="5400000" flipH="1" flipV="1">
              <a:off x="3476966" y="5193196"/>
              <a:ext cx="410957" cy="50917"/>
            </a:xfrm>
            <a:prstGeom prst="line">
              <a:avLst/>
            </a:prstGeom>
            <a:noFill/>
            <a:ln w="38100" algn="ctr">
              <a:solidFill>
                <a:srgbClr val="FF0000"/>
              </a:solidFill>
              <a:miter lim="800000"/>
              <a:headEnd/>
              <a:tailEnd/>
            </a:ln>
            <a:extLst>
              <a:ext uri="{909E8E84-426E-40DD-AFC4-6F175D3DCCD1}">
                <a14:hiddenFill xmlns:a14="http://schemas.microsoft.com/office/drawing/2010/main">
                  <a:noFill/>
                </a14:hiddenFill>
              </a:ext>
            </a:extLst>
          </p:spPr>
        </p:cxnSp>
        <p:cxnSp>
          <p:nvCxnSpPr>
            <p:cNvPr id="9250" name="直接连接符 657"/>
            <p:cNvCxnSpPr>
              <a:cxnSpLocks noChangeShapeType="1"/>
              <a:stCxn id="9243" idx="6"/>
              <a:endCxn id="9242" idx="3"/>
            </p:cNvCxnSpPr>
            <p:nvPr/>
          </p:nvCxnSpPr>
          <p:spPr bwMode="auto">
            <a:xfrm flipV="1">
              <a:off x="3491880" y="5424133"/>
              <a:ext cx="165107" cy="381131"/>
            </a:xfrm>
            <a:prstGeom prst="line">
              <a:avLst/>
            </a:prstGeom>
            <a:noFill/>
            <a:ln w="38100" algn="ctr">
              <a:solidFill>
                <a:srgbClr val="FF0000"/>
              </a:solidFill>
              <a:miter lim="800000"/>
              <a:headEnd/>
              <a:tailEnd/>
            </a:ln>
            <a:extLst>
              <a:ext uri="{909E8E84-426E-40DD-AFC4-6F175D3DCCD1}">
                <a14:hiddenFill xmlns:a14="http://schemas.microsoft.com/office/drawing/2010/main">
                  <a:noFill/>
                </a14:hiddenFill>
              </a:ext>
            </a:extLst>
          </p:spPr>
        </p:cxnSp>
        <p:cxnSp>
          <p:nvCxnSpPr>
            <p:cNvPr id="9251" name="直接连接符 660"/>
            <p:cNvCxnSpPr>
              <a:cxnSpLocks noChangeShapeType="1"/>
              <a:stCxn id="9242" idx="3"/>
              <a:endCxn id="9241" idx="5"/>
            </p:cNvCxnSpPr>
            <p:nvPr/>
          </p:nvCxnSpPr>
          <p:spPr bwMode="auto">
            <a:xfrm rot="5400000">
              <a:off x="3491880" y="5259026"/>
              <a:ext cx="0" cy="330214"/>
            </a:xfrm>
            <a:prstGeom prst="line">
              <a:avLst/>
            </a:prstGeom>
            <a:noFill/>
            <a:ln w="38100" algn="ctr">
              <a:solidFill>
                <a:srgbClr val="FF0000"/>
              </a:solidFill>
              <a:miter lim="800000"/>
              <a:headEnd/>
              <a:tailEnd/>
            </a:ln>
            <a:extLst>
              <a:ext uri="{909E8E84-426E-40DD-AFC4-6F175D3DCCD1}">
                <a14:hiddenFill xmlns:a14="http://schemas.microsoft.com/office/drawing/2010/main">
                  <a:noFill/>
                </a14:hiddenFill>
              </a:ext>
            </a:extLst>
          </p:spPr>
        </p:cxnSp>
        <p:cxnSp>
          <p:nvCxnSpPr>
            <p:cNvPr id="9252" name="直接连接符 664"/>
            <p:cNvCxnSpPr>
              <a:cxnSpLocks noChangeShapeType="1"/>
              <a:stCxn id="9234" idx="6"/>
              <a:endCxn id="9235" idx="2"/>
            </p:cNvCxnSpPr>
            <p:nvPr/>
          </p:nvCxnSpPr>
          <p:spPr bwMode="auto">
            <a:xfrm>
              <a:off x="4499992" y="4941168"/>
              <a:ext cx="288032" cy="72008"/>
            </a:xfrm>
            <a:prstGeom prst="line">
              <a:avLst/>
            </a:prstGeom>
            <a:noFill/>
            <a:ln w="38100" algn="ctr">
              <a:solidFill>
                <a:srgbClr val="FFFF00"/>
              </a:solidFill>
              <a:miter lim="800000"/>
              <a:headEnd/>
              <a:tailEnd/>
            </a:ln>
            <a:extLst>
              <a:ext uri="{909E8E84-426E-40DD-AFC4-6F175D3DCCD1}">
                <a14:hiddenFill xmlns:a14="http://schemas.microsoft.com/office/drawing/2010/main">
                  <a:noFill/>
                </a14:hiddenFill>
              </a:ext>
            </a:extLst>
          </p:spPr>
        </p:cxnSp>
        <p:cxnSp>
          <p:nvCxnSpPr>
            <p:cNvPr id="9253" name="直接连接符 667"/>
            <p:cNvCxnSpPr>
              <a:cxnSpLocks noChangeShapeType="1"/>
              <a:stCxn id="9234" idx="5"/>
              <a:endCxn id="9237" idx="5"/>
            </p:cNvCxnSpPr>
            <p:nvPr/>
          </p:nvCxnSpPr>
          <p:spPr bwMode="auto">
            <a:xfrm rot="16200000" flipH="1">
              <a:off x="4406893" y="5064093"/>
              <a:ext cx="360040" cy="216024"/>
            </a:xfrm>
            <a:prstGeom prst="line">
              <a:avLst/>
            </a:prstGeom>
            <a:noFill/>
            <a:ln w="38100" algn="ctr">
              <a:solidFill>
                <a:srgbClr val="FFFF00"/>
              </a:solidFill>
              <a:miter lim="800000"/>
              <a:headEnd/>
              <a:tailEnd/>
            </a:ln>
            <a:extLst>
              <a:ext uri="{909E8E84-426E-40DD-AFC4-6F175D3DCCD1}">
                <a14:hiddenFill xmlns:a14="http://schemas.microsoft.com/office/drawing/2010/main">
                  <a:noFill/>
                </a14:hiddenFill>
              </a:ext>
            </a:extLst>
          </p:spPr>
        </p:cxnSp>
        <p:cxnSp>
          <p:nvCxnSpPr>
            <p:cNvPr id="9254" name="直接连接符 670"/>
            <p:cNvCxnSpPr>
              <a:cxnSpLocks noChangeShapeType="1"/>
              <a:stCxn id="9237" idx="0"/>
              <a:endCxn id="9238" idx="7"/>
            </p:cNvCxnSpPr>
            <p:nvPr/>
          </p:nvCxnSpPr>
          <p:spPr bwMode="auto">
            <a:xfrm rot="-5400000" flipH="1" flipV="1">
              <a:off x="4370889" y="5409219"/>
              <a:ext cx="453139" cy="93099"/>
            </a:xfrm>
            <a:prstGeom prst="line">
              <a:avLst/>
            </a:prstGeom>
            <a:noFill/>
            <a:ln w="38100" algn="ctr">
              <a:solidFill>
                <a:srgbClr val="FFFF00"/>
              </a:solidFill>
              <a:miter lim="800000"/>
              <a:headEnd/>
              <a:tailEnd/>
            </a:ln>
            <a:extLst>
              <a:ext uri="{909E8E84-426E-40DD-AFC4-6F175D3DCCD1}">
                <a14:hiddenFill xmlns:a14="http://schemas.microsoft.com/office/drawing/2010/main">
                  <a:noFill/>
                </a14:hiddenFill>
              </a:ext>
            </a:extLst>
          </p:spPr>
        </p:cxnSp>
        <p:cxnSp>
          <p:nvCxnSpPr>
            <p:cNvPr id="9255" name="直接连接符 673"/>
            <p:cNvCxnSpPr>
              <a:cxnSpLocks noChangeShapeType="1"/>
              <a:stCxn id="9238" idx="7"/>
              <a:endCxn id="9236" idx="2"/>
            </p:cNvCxnSpPr>
            <p:nvPr/>
          </p:nvCxnSpPr>
          <p:spPr bwMode="auto">
            <a:xfrm rot="5400000" flipH="1" flipV="1">
              <a:off x="4622917" y="5373217"/>
              <a:ext cx="237115" cy="381131"/>
            </a:xfrm>
            <a:prstGeom prst="line">
              <a:avLst/>
            </a:prstGeom>
            <a:noFill/>
            <a:ln w="38100" algn="ctr">
              <a:solidFill>
                <a:srgbClr val="FFFF00"/>
              </a:solidFill>
              <a:miter lim="800000"/>
              <a:headEnd/>
              <a:tailEnd/>
            </a:ln>
            <a:extLst>
              <a:ext uri="{909E8E84-426E-40DD-AFC4-6F175D3DCCD1}">
                <a14:hiddenFill xmlns:a14="http://schemas.microsoft.com/office/drawing/2010/main">
                  <a:noFill/>
                </a14:hiddenFill>
              </a:ext>
            </a:extLst>
          </p:spPr>
        </p:cxnSp>
        <p:sp>
          <p:nvSpPr>
            <p:cNvPr id="9256" name="Text Box 174"/>
            <p:cNvSpPr txBox="1">
              <a:spLocks noChangeArrowheads="1"/>
            </p:cNvSpPr>
            <p:nvPr/>
          </p:nvSpPr>
          <p:spPr bwMode="auto">
            <a:xfrm>
              <a:off x="3244616" y="4653136"/>
              <a:ext cx="702923" cy="340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9982" tIns="46791" rIns="89982" bIns="46791">
              <a:spAutoFit/>
            </a:bodyPr>
            <a:lstStyle>
              <a:lvl1pPr defTabSz="762000">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defTabSz="76200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defTabSz="7620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defTabSz="7620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defTabSz="7620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a:buFont typeface="Wingdings" panose="05000000000000000000" pitchFamily="2" charset="2"/>
                <a:buNone/>
              </a:pPr>
              <a:r>
                <a:rPr lang="en-US" altLang="zh-CN" sz="1600">
                  <a:solidFill>
                    <a:srgbClr val="003366"/>
                  </a:solidFill>
                  <a:latin typeface="Tahoma" panose="020B0604030504040204" pitchFamily="34" charset="0"/>
                  <a:ea typeface="宋体" panose="02010600030101010101" pitchFamily="2" charset="-122"/>
                </a:rPr>
                <a:t>Senor</a:t>
              </a:r>
              <a:endParaRPr lang="en-US" altLang="zh-CN" sz="1200">
                <a:solidFill>
                  <a:srgbClr val="003366"/>
                </a:solidFill>
                <a:latin typeface="Tahoma" panose="020B0604030504040204" pitchFamily="34" charset="0"/>
                <a:ea typeface="宋体" panose="02010600030101010101" pitchFamily="2" charset="-122"/>
              </a:endParaRPr>
            </a:p>
          </p:txBody>
        </p:sp>
      </p:grpSp>
      <p:pic>
        <p:nvPicPr>
          <p:cNvPr id="8207" name="Picture 95" descr="rocketebook"/>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09875" y="4437063"/>
            <a:ext cx="509588"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208" name="Group 2"/>
          <p:cNvGrpSpPr>
            <a:grpSpLocks/>
          </p:cNvGrpSpPr>
          <p:nvPr/>
        </p:nvGrpSpPr>
        <p:grpSpPr bwMode="auto">
          <a:xfrm>
            <a:off x="114300" y="3497263"/>
            <a:ext cx="1041400" cy="571500"/>
            <a:chOff x="1392" y="511"/>
            <a:chExt cx="1695" cy="902"/>
          </a:xfrm>
        </p:grpSpPr>
        <p:sp>
          <p:nvSpPr>
            <p:cNvPr id="8571" name="Freeform 3"/>
            <p:cNvSpPr>
              <a:spLocks/>
            </p:cNvSpPr>
            <p:nvPr/>
          </p:nvSpPr>
          <p:spPr bwMode="auto">
            <a:xfrm>
              <a:off x="1818" y="825"/>
              <a:ext cx="256" cy="70"/>
            </a:xfrm>
            <a:custGeom>
              <a:avLst/>
              <a:gdLst>
                <a:gd name="T0" fmla="*/ 0 w 256"/>
                <a:gd name="T1" fmla="*/ 69 h 70"/>
                <a:gd name="T2" fmla="*/ 26 w 256"/>
                <a:gd name="T3" fmla="*/ 41 h 70"/>
                <a:gd name="T4" fmla="*/ 49 w 256"/>
                <a:gd name="T5" fmla="*/ 32 h 70"/>
                <a:gd name="T6" fmla="*/ 85 w 256"/>
                <a:gd name="T7" fmla="*/ 15 h 70"/>
                <a:gd name="T8" fmla="*/ 120 w 256"/>
                <a:gd name="T9" fmla="*/ 9 h 70"/>
                <a:gd name="T10" fmla="*/ 176 w 256"/>
                <a:gd name="T11" fmla="*/ 0 h 70"/>
                <a:gd name="T12" fmla="*/ 210 w 256"/>
                <a:gd name="T13" fmla="*/ 0 h 70"/>
                <a:gd name="T14" fmla="*/ 255 w 256"/>
                <a:gd name="T15" fmla="*/ 3 h 70"/>
                <a:gd name="T16" fmla="*/ 186 w 256"/>
                <a:gd name="T17" fmla="*/ 7 h 70"/>
                <a:gd name="T18" fmla="*/ 151 w 256"/>
                <a:gd name="T19" fmla="*/ 14 h 70"/>
                <a:gd name="T20" fmla="*/ 112 w 256"/>
                <a:gd name="T21" fmla="*/ 26 h 70"/>
                <a:gd name="T22" fmla="*/ 70 w 256"/>
                <a:gd name="T23" fmla="*/ 38 h 70"/>
                <a:gd name="T24" fmla="*/ 24 w 256"/>
                <a:gd name="T25" fmla="*/ 54 h 70"/>
                <a:gd name="T26" fmla="*/ 0 w 256"/>
                <a:gd name="T27" fmla="*/ 69 h 7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56"/>
                <a:gd name="T43" fmla="*/ 0 h 70"/>
                <a:gd name="T44" fmla="*/ 256 w 256"/>
                <a:gd name="T45" fmla="*/ 70 h 7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56" h="70">
                  <a:moveTo>
                    <a:pt x="0" y="69"/>
                  </a:moveTo>
                  <a:lnTo>
                    <a:pt x="26" y="41"/>
                  </a:lnTo>
                  <a:lnTo>
                    <a:pt x="49" y="32"/>
                  </a:lnTo>
                  <a:lnTo>
                    <a:pt x="85" y="15"/>
                  </a:lnTo>
                  <a:lnTo>
                    <a:pt x="120" y="9"/>
                  </a:lnTo>
                  <a:lnTo>
                    <a:pt x="176" y="0"/>
                  </a:lnTo>
                  <a:lnTo>
                    <a:pt x="210" y="0"/>
                  </a:lnTo>
                  <a:lnTo>
                    <a:pt x="255" y="3"/>
                  </a:lnTo>
                  <a:lnTo>
                    <a:pt x="186" y="7"/>
                  </a:lnTo>
                  <a:lnTo>
                    <a:pt x="151" y="14"/>
                  </a:lnTo>
                  <a:lnTo>
                    <a:pt x="112" y="26"/>
                  </a:lnTo>
                  <a:lnTo>
                    <a:pt x="70" y="38"/>
                  </a:lnTo>
                  <a:lnTo>
                    <a:pt x="24" y="54"/>
                  </a:lnTo>
                  <a:lnTo>
                    <a:pt x="0" y="69"/>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572" name="Freeform 4"/>
            <p:cNvSpPr>
              <a:spLocks/>
            </p:cNvSpPr>
            <p:nvPr/>
          </p:nvSpPr>
          <p:spPr bwMode="auto">
            <a:xfrm>
              <a:off x="1818" y="825"/>
              <a:ext cx="256" cy="70"/>
            </a:xfrm>
            <a:custGeom>
              <a:avLst/>
              <a:gdLst>
                <a:gd name="T0" fmla="*/ 0 w 256"/>
                <a:gd name="T1" fmla="*/ 69 h 70"/>
                <a:gd name="T2" fmla="*/ 26 w 256"/>
                <a:gd name="T3" fmla="*/ 41 h 70"/>
                <a:gd name="T4" fmla="*/ 49 w 256"/>
                <a:gd name="T5" fmla="*/ 32 h 70"/>
                <a:gd name="T6" fmla="*/ 85 w 256"/>
                <a:gd name="T7" fmla="*/ 15 h 70"/>
                <a:gd name="T8" fmla="*/ 120 w 256"/>
                <a:gd name="T9" fmla="*/ 9 h 70"/>
                <a:gd name="T10" fmla="*/ 176 w 256"/>
                <a:gd name="T11" fmla="*/ 0 h 70"/>
                <a:gd name="T12" fmla="*/ 210 w 256"/>
                <a:gd name="T13" fmla="*/ 0 h 70"/>
                <a:gd name="T14" fmla="*/ 255 w 256"/>
                <a:gd name="T15" fmla="*/ 3 h 70"/>
                <a:gd name="T16" fmla="*/ 186 w 256"/>
                <a:gd name="T17" fmla="*/ 7 h 70"/>
                <a:gd name="T18" fmla="*/ 151 w 256"/>
                <a:gd name="T19" fmla="*/ 14 h 70"/>
                <a:gd name="T20" fmla="*/ 112 w 256"/>
                <a:gd name="T21" fmla="*/ 26 h 70"/>
                <a:gd name="T22" fmla="*/ 70 w 256"/>
                <a:gd name="T23" fmla="*/ 38 h 70"/>
                <a:gd name="T24" fmla="*/ 24 w 256"/>
                <a:gd name="T25" fmla="*/ 54 h 70"/>
                <a:gd name="T26" fmla="*/ 0 w 256"/>
                <a:gd name="T27" fmla="*/ 69 h 7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56"/>
                <a:gd name="T43" fmla="*/ 0 h 70"/>
                <a:gd name="T44" fmla="*/ 256 w 256"/>
                <a:gd name="T45" fmla="*/ 70 h 7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56" h="70">
                  <a:moveTo>
                    <a:pt x="0" y="69"/>
                  </a:moveTo>
                  <a:lnTo>
                    <a:pt x="26" y="41"/>
                  </a:lnTo>
                  <a:lnTo>
                    <a:pt x="49" y="32"/>
                  </a:lnTo>
                  <a:lnTo>
                    <a:pt x="85" y="15"/>
                  </a:lnTo>
                  <a:lnTo>
                    <a:pt x="120" y="9"/>
                  </a:lnTo>
                  <a:lnTo>
                    <a:pt x="176" y="0"/>
                  </a:lnTo>
                  <a:lnTo>
                    <a:pt x="210" y="0"/>
                  </a:lnTo>
                  <a:lnTo>
                    <a:pt x="255" y="3"/>
                  </a:lnTo>
                  <a:lnTo>
                    <a:pt x="186" y="7"/>
                  </a:lnTo>
                  <a:lnTo>
                    <a:pt x="151" y="14"/>
                  </a:lnTo>
                  <a:lnTo>
                    <a:pt x="112" y="26"/>
                  </a:lnTo>
                  <a:lnTo>
                    <a:pt x="70" y="38"/>
                  </a:lnTo>
                  <a:lnTo>
                    <a:pt x="24" y="54"/>
                  </a:lnTo>
                  <a:lnTo>
                    <a:pt x="0" y="69"/>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573" name="Freeform 5"/>
            <p:cNvSpPr>
              <a:spLocks/>
            </p:cNvSpPr>
            <p:nvPr/>
          </p:nvSpPr>
          <p:spPr bwMode="auto">
            <a:xfrm>
              <a:off x="1818" y="825"/>
              <a:ext cx="256" cy="70"/>
            </a:xfrm>
            <a:custGeom>
              <a:avLst/>
              <a:gdLst>
                <a:gd name="T0" fmla="*/ 0 w 256"/>
                <a:gd name="T1" fmla="*/ 69 h 70"/>
                <a:gd name="T2" fmla="*/ 26 w 256"/>
                <a:gd name="T3" fmla="*/ 41 h 70"/>
                <a:gd name="T4" fmla="*/ 49 w 256"/>
                <a:gd name="T5" fmla="*/ 32 h 70"/>
                <a:gd name="T6" fmla="*/ 85 w 256"/>
                <a:gd name="T7" fmla="*/ 15 h 70"/>
                <a:gd name="T8" fmla="*/ 120 w 256"/>
                <a:gd name="T9" fmla="*/ 9 h 70"/>
                <a:gd name="T10" fmla="*/ 176 w 256"/>
                <a:gd name="T11" fmla="*/ 0 h 70"/>
                <a:gd name="T12" fmla="*/ 210 w 256"/>
                <a:gd name="T13" fmla="*/ 0 h 70"/>
                <a:gd name="T14" fmla="*/ 255 w 256"/>
                <a:gd name="T15" fmla="*/ 3 h 70"/>
                <a:gd name="T16" fmla="*/ 186 w 256"/>
                <a:gd name="T17" fmla="*/ 7 h 70"/>
                <a:gd name="T18" fmla="*/ 151 w 256"/>
                <a:gd name="T19" fmla="*/ 14 h 70"/>
                <a:gd name="T20" fmla="*/ 112 w 256"/>
                <a:gd name="T21" fmla="*/ 26 h 70"/>
                <a:gd name="T22" fmla="*/ 70 w 256"/>
                <a:gd name="T23" fmla="*/ 38 h 70"/>
                <a:gd name="T24" fmla="*/ 24 w 256"/>
                <a:gd name="T25" fmla="*/ 54 h 70"/>
                <a:gd name="T26" fmla="*/ 0 w 256"/>
                <a:gd name="T27" fmla="*/ 69 h 7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56"/>
                <a:gd name="T43" fmla="*/ 0 h 70"/>
                <a:gd name="T44" fmla="*/ 256 w 256"/>
                <a:gd name="T45" fmla="*/ 70 h 7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56" h="70">
                  <a:moveTo>
                    <a:pt x="0" y="69"/>
                  </a:moveTo>
                  <a:lnTo>
                    <a:pt x="26" y="41"/>
                  </a:lnTo>
                  <a:lnTo>
                    <a:pt x="49" y="32"/>
                  </a:lnTo>
                  <a:lnTo>
                    <a:pt x="85" y="15"/>
                  </a:lnTo>
                  <a:lnTo>
                    <a:pt x="120" y="9"/>
                  </a:lnTo>
                  <a:lnTo>
                    <a:pt x="176" y="0"/>
                  </a:lnTo>
                  <a:lnTo>
                    <a:pt x="210" y="0"/>
                  </a:lnTo>
                  <a:lnTo>
                    <a:pt x="255" y="3"/>
                  </a:lnTo>
                  <a:lnTo>
                    <a:pt x="186" y="7"/>
                  </a:lnTo>
                  <a:lnTo>
                    <a:pt x="151" y="14"/>
                  </a:lnTo>
                  <a:lnTo>
                    <a:pt x="112" y="26"/>
                  </a:lnTo>
                  <a:lnTo>
                    <a:pt x="70" y="38"/>
                  </a:lnTo>
                  <a:lnTo>
                    <a:pt x="24" y="54"/>
                  </a:lnTo>
                  <a:lnTo>
                    <a:pt x="0" y="69"/>
                  </a:lnTo>
                </a:path>
              </a:pathLst>
            </a:custGeom>
            <a:noFill/>
            <a:ln w="12700" cap="rnd">
              <a:solidFill>
                <a:srgbClr val="7F7F7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574" name="Freeform 6"/>
            <p:cNvSpPr>
              <a:spLocks/>
            </p:cNvSpPr>
            <p:nvPr/>
          </p:nvSpPr>
          <p:spPr bwMode="auto">
            <a:xfrm>
              <a:off x="2004" y="1107"/>
              <a:ext cx="119" cy="70"/>
            </a:xfrm>
            <a:custGeom>
              <a:avLst/>
              <a:gdLst>
                <a:gd name="T0" fmla="*/ 49 w 119"/>
                <a:gd name="T1" fmla="*/ 63 h 70"/>
                <a:gd name="T2" fmla="*/ 35 w 119"/>
                <a:gd name="T3" fmla="*/ 69 h 70"/>
                <a:gd name="T4" fmla="*/ 22 w 119"/>
                <a:gd name="T5" fmla="*/ 69 h 70"/>
                <a:gd name="T6" fmla="*/ 14 w 119"/>
                <a:gd name="T7" fmla="*/ 65 h 70"/>
                <a:gd name="T8" fmla="*/ 4 w 119"/>
                <a:gd name="T9" fmla="*/ 55 h 70"/>
                <a:gd name="T10" fmla="*/ 0 w 119"/>
                <a:gd name="T11" fmla="*/ 44 h 70"/>
                <a:gd name="T12" fmla="*/ 5 w 119"/>
                <a:gd name="T13" fmla="*/ 36 h 70"/>
                <a:gd name="T14" fmla="*/ 11 w 119"/>
                <a:gd name="T15" fmla="*/ 30 h 70"/>
                <a:gd name="T16" fmla="*/ 22 w 119"/>
                <a:gd name="T17" fmla="*/ 18 h 70"/>
                <a:gd name="T18" fmla="*/ 35 w 119"/>
                <a:gd name="T19" fmla="*/ 8 h 70"/>
                <a:gd name="T20" fmla="*/ 48 w 119"/>
                <a:gd name="T21" fmla="*/ 8 h 70"/>
                <a:gd name="T22" fmla="*/ 69 w 119"/>
                <a:gd name="T23" fmla="*/ 3 h 70"/>
                <a:gd name="T24" fmla="*/ 88 w 119"/>
                <a:gd name="T25" fmla="*/ 0 h 70"/>
                <a:gd name="T26" fmla="*/ 111 w 119"/>
                <a:gd name="T27" fmla="*/ 10 h 70"/>
                <a:gd name="T28" fmla="*/ 118 w 119"/>
                <a:gd name="T29" fmla="*/ 12 h 70"/>
                <a:gd name="T30" fmla="*/ 115 w 119"/>
                <a:gd name="T31" fmla="*/ 23 h 70"/>
                <a:gd name="T32" fmla="*/ 117 w 119"/>
                <a:gd name="T33" fmla="*/ 26 h 70"/>
                <a:gd name="T34" fmla="*/ 113 w 119"/>
                <a:gd name="T35" fmla="*/ 35 h 70"/>
                <a:gd name="T36" fmla="*/ 108 w 119"/>
                <a:gd name="T37" fmla="*/ 41 h 70"/>
                <a:gd name="T38" fmla="*/ 99 w 119"/>
                <a:gd name="T39" fmla="*/ 52 h 70"/>
                <a:gd name="T40" fmla="*/ 83 w 119"/>
                <a:gd name="T41" fmla="*/ 59 h 70"/>
                <a:gd name="T42" fmla="*/ 74 w 119"/>
                <a:gd name="T43" fmla="*/ 49 h 70"/>
                <a:gd name="T44" fmla="*/ 62 w 119"/>
                <a:gd name="T45" fmla="*/ 29 h 70"/>
                <a:gd name="T46" fmla="*/ 45 w 119"/>
                <a:gd name="T47" fmla="*/ 25 h 70"/>
                <a:gd name="T48" fmla="*/ 31 w 119"/>
                <a:gd name="T49" fmla="*/ 32 h 70"/>
                <a:gd name="T50" fmla="*/ 38 w 119"/>
                <a:gd name="T51" fmla="*/ 48 h 70"/>
                <a:gd name="T52" fmla="*/ 49 w 119"/>
                <a:gd name="T53" fmla="*/ 63 h 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19"/>
                <a:gd name="T82" fmla="*/ 0 h 70"/>
                <a:gd name="T83" fmla="*/ 119 w 119"/>
                <a:gd name="T84" fmla="*/ 70 h 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19" h="70">
                  <a:moveTo>
                    <a:pt x="49" y="63"/>
                  </a:moveTo>
                  <a:lnTo>
                    <a:pt x="35" y="69"/>
                  </a:lnTo>
                  <a:lnTo>
                    <a:pt x="22" y="69"/>
                  </a:lnTo>
                  <a:lnTo>
                    <a:pt x="14" y="65"/>
                  </a:lnTo>
                  <a:lnTo>
                    <a:pt x="4" y="55"/>
                  </a:lnTo>
                  <a:lnTo>
                    <a:pt x="0" y="44"/>
                  </a:lnTo>
                  <a:lnTo>
                    <a:pt x="5" y="36"/>
                  </a:lnTo>
                  <a:lnTo>
                    <a:pt x="11" y="30"/>
                  </a:lnTo>
                  <a:lnTo>
                    <a:pt x="22" y="18"/>
                  </a:lnTo>
                  <a:lnTo>
                    <a:pt x="35" y="8"/>
                  </a:lnTo>
                  <a:lnTo>
                    <a:pt x="48" y="8"/>
                  </a:lnTo>
                  <a:lnTo>
                    <a:pt x="69" y="3"/>
                  </a:lnTo>
                  <a:lnTo>
                    <a:pt x="88" y="0"/>
                  </a:lnTo>
                  <a:lnTo>
                    <a:pt x="111" y="10"/>
                  </a:lnTo>
                  <a:lnTo>
                    <a:pt x="118" y="12"/>
                  </a:lnTo>
                  <a:lnTo>
                    <a:pt x="115" y="23"/>
                  </a:lnTo>
                  <a:lnTo>
                    <a:pt x="117" y="26"/>
                  </a:lnTo>
                  <a:lnTo>
                    <a:pt x="113" y="35"/>
                  </a:lnTo>
                  <a:lnTo>
                    <a:pt x="108" y="41"/>
                  </a:lnTo>
                  <a:lnTo>
                    <a:pt x="99" y="52"/>
                  </a:lnTo>
                  <a:lnTo>
                    <a:pt x="83" y="59"/>
                  </a:lnTo>
                  <a:lnTo>
                    <a:pt x="74" y="49"/>
                  </a:lnTo>
                  <a:lnTo>
                    <a:pt x="62" y="29"/>
                  </a:lnTo>
                  <a:lnTo>
                    <a:pt x="45" y="25"/>
                  </a:lnTo>
                  <a:lnTo>
                    <a:pt x="31" y="32"/>
                  </a:lnTo>
                  <a:lnTo>
                    <a:pt x="38" y="48"/>
                  </a:lnTo>
                  <a:lnTo>
                    <a:pt x="49" y="63"/>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575" name="Freeform 7"/>
            <p:cNvSpPr>
              <a:spLocks/>
            </p:cNvSpPr>
            <p:nvPr/>
          </p:nvSpPr>
          <p:spPr bwMode="auto">
            <a:xfrm>
              <a:off x="2004" y="1107"/>
              <a:ext cx="119" cy="70"/>
            </a:xfrm>
            <a:custGeom>
              <a:avLst/>
              <a:gdLst>
                <a:gd name="T0" fmla="*/ 49 w 119"/>
                <a:gd name="T1" fmla="*/ 63 h 70"/>
                <a:gd name="T2" fmla="*/ 35 w 119"/>
                <a:gd name="T3" fmla="*/ 69 h 70"/>
                <a:gd name="T4" fmla="*/ 22 w 119"/>
                <a:gd name="T5" fmla="*/ 69 h 70"/>
                <a:gd name="T6" fmla="*/ 14 w 119"/>
                <a:gd name="T7" fmla="*/ 65 h 70"/>
                <a:gd name="T8" fmla="*/ 4 w 119"/>
                <a:gd name="T9" fmla="*/ 55 h 70"/>
                <a:gd name="T10" fmla="*/ 0 w 119"/>
                <a:gd name="T11" fmla="*/ 44 h 70"/>
                <a:gd name="T12" fmla="*/ 5 w 119"/>
                <a:gd name="T13" fmla="*/ 36 h 70"/>
                <a:gd name="T14" fmla="*/ 11 w 119"/>
                <a:gd name="T15" fmla="*/ 30 h 70"/>
                <a:gd name="T16" fmla="*/ 22 w 119"/>
                <a:gd name="T17" fmla="*/ 18 h 70"/>
                <a:gd name="T18" fmla="*/ 35 w 119"/>
                <a:gd name="T19" fmla="*/ 8 h 70"/>
                <a:gd name="T20" fmla="*/ 48 w 119"/>
                <a:gd name="T21" fmla="*/ 8 h 70"/>
                <a:gd name="T22" fmla="*/ 69 w 119"/>
                <a:gd name="T23" fmla="*/ 3 h 70"/>
                <a:gd name="T24" fmla="*/ 88 w 119"/>
                <a:gd name="T25" fmla="*/ 0 h 70"/>
                <a:gd name="T26" fmla="*/ 111 w 119"/>
                <a:gd name="T27" fmla="*/ 10 h 70"/>
                <a:gd name="T28" fmla="*/ 118 w 119"/>
                <a:gd name="T29" fmla="*/ 12 h 70"/>
                <a:gd name="T30" fmla="*/ 115 w 119"/>
                <a:gd name="T31" fmla="*/ 23 h 70"/>
                <a:gd name="T32" fmla="*/ 117 w 119"/>
                <a:gd name="T33" fmla="*/ 26 h 70"/>
                <a:gd name="T34" fmla="*/ 113 w 119"/>
                <a:gd name="T35" fmla="*/ 35 h 70"/>
                <a:gd name="T36" fmla="*/ 108 w 119"/>
                <a:gd name="T37" fmla="*/ 41 h 70"/>
                <a:gd name="T38" fmla="*/ 99 w 119"/>
                <a:gd name="T39" fmla="*/ 52 h 70"/>
                <a:gd name="T40" fmla="*/ 83 w 119"/>
                <a:gd name="T41" fmla="*/ 59 h 70"/>
                <a:gd name="T42" fmla="*/ 74 w 119"/>
                <a:gd name="T43" fmla="*/ 49 h 70"/>
                <a:gd name="T44" fmla="*/ 62 w 119"/>
                <a:gd name="T45" fmla="*/ 29 h 70"/>
                <a:gd name="T46" fmla="*/ 45 w 119"/>
                <a:gd name="T47" fmla="*/ 25 h 70"/>
                <a:gd name="T48" fmla="*/ 31 w 119"/>
                <a:gd name="T49" fmla="*/ 32 h 70"/>
                <a:gd name="T50" fmla="*/ 38 w 119"/>
                <a:gd name="T51" fmla="*/ 48 h 70"/>
                <a:gd name="T52" fmla="*/ 49 w 119"/>
                <a:gd name="T53" fmla="*/ 63 h 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19"/>
                <a:gd name="T82" fmla="*/ 0 h 70"/>
                <a:gd name="T83" fmla="*/ 119 w 119"/>
                <a:gd name="T84" fmla="*/ 70 h 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19" h="70">
                  <a:moveTo>
                    <a:pt x="49" y="63"/>
                  </a:moveTo>
                  <a:lnTo>
                    <a:pt x="35" y="69"/>
                  </a:lnTo>
                  <a:lnTo>
                    <a:pt x="22" y="69"/>
                  </a:lnTo>
                  <a:lnTo>
                    <a:pt x="14" y="65"/>
                  </a:lnTo>
                  <a:lnTo>
                    <a:pt x="4" y="55"/>
                  </a:lnTo>
                  <a:lnTo>
                    <a:pt x="0" y="44"/>
                  </a:lnTo>
                  <a:lnTo>
                    <a:pt x="5" y="36"/>
                  </a:lnTo>
                  <a:lnTo>
                    <a:pt x="11" y="30"/>
                  </a:lnTo>
                  <a:lnTo>
                    <a:pt x="22" y="18"/>
                  </a:lnTo>
                  <a:lnTo>
                    <a:pt x="35" y="8"/>
                  </a:lnTo>
                  <a:lnTo>
                    <a:pt x="48" y="8"/>
                  </a:lnTo>
                  <a:lnTo>
                    <a:pt x="69" y="3"/>
                  </a:lnTo>
                  <a:lnTo>
                    <a:pt x="88" y="0"/>
                  </a:lnTo>
                  <a:lnTo>
                    <a:pt x="111" y="10"/>
                  </a:lnTo>
                  <a:lnTo>
                    <a:pt x="118" y="12"/>
                  </a:lnTo>
                  <a:lnTo>
                    <a:pt x="115" y="23"/>
                  </a:lnTo>
                  <a:lnTo>
                    <a:pt x="117" y="26"/>
                  </a:lnTo>
                  <a:lnTo>
                    <a:pt x="113" y="35"/>
                  </a:lnTo>
                  <a:lnTo>
                    <a:pt x="108" y="41"/>
                  </a:lnTo>
                  <a:lnTo>
                    <a:pt x="99" y="52"/>
                  </a:lnTo>
                  <a:lnTo>
                    <a:pt x="83" y="59"/>
                  </a:lnTo>
                  <a:lnTo>
                    <a:pt x="74" y="49"/>
                  </a:lnTo>
                  <a:lnTo>
                    <a:pt x="62" y="29"/>
                  </a:lnTo>
                  <a:lnTo>
                    <a:pt x="45" y="25"/>
                  </a:lnTo>
                  <a:lnTo>
                    <a:pt x="31" y="32"/>
                  </a:lnTo>
                  <a:lnTo>
                    <a:pt x="38" y="48"/>
                  </a:lnTo>
                  <a:lnTo>
                    <a:pt x="49" y="63"/>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576" name="Freeform 8"/>
            <p:cNvSpPr>
              <a:spLocks/>
            </p:cNvSpPr>
            <p:nvPr/>
          </p:nvSpPr>
          <p:spPr bwMode="auto">
            <a:xfrm>
              <a:off x="2004" y="1107"/>
              <a:ext cx="119" cy="70"/>
            </a:xfrm>
            <a:custGeom>
              <a:avLst/>
              <a:gdLst>
                <a:gd name="T0" fmla="*/ 49 w 119"/>
                <a:gd name="T1" fmla="*/ 63 h 70"/>
                <a:gd name="T2" fmla="*/ 35 w 119"/>
                <a:gd name="T3" fmla="*/ 69 h 70"/>
                <a:gd name="T4" fmla="*/ 22 w 119"/>
                <a:gd name="T5" fmla="*/ 69 h 70"/>
                <a:gd name="T6" fmla="*/ 14 w 119"/>
                <a:gd name="T7" fmla="*/ 65 h 70"/>
                <a:gd name="T8" fmla="*/ 4 w 119"/>
                <a:gd name="T9" fmla="*/ 55 h 70"/>
                <a:gd name="T10" fmla="*/ 0 w 119"/>
                <a:gd name="T11" fmla="*/ 44 h 70"/>
                <a:gd name="T12" fmla="*/ 5 w 119"/>
                <a:gd name="T13" fmla="*/ 36 h 70"/>
                <a:gd name="T14" fmla="*/ 11 w 119"/>
                <a:gd name="T15" fmla="*/ 30 h 70"/>
                <a:gd name="T16" fmla="*/ 22 w 119"/>
                <a:gd name="T17" fmla="*/ 18 h 70"/>
                <a:gd name="T18" fmla="*/ 35 w 119"/>
                <a:gd name="T19" fmla="*/ 8 h 70"/>
                <a:gd name="T20" fmla="*/ 48 w 119"/>
                <a:gd name="T21" fmla="*/ 8 h 70"/>
                <a:gd name="T22" fmla="*/ 69 w 119"/>
                <a:gd name="T23" fmla="*/ 3 h 70"/>
                <a:gd name="T24" fmla="*/ 88 w 119"/>
                <a:gd name="T25" fmla="*/ 0 h 70"/>
                <a:gd name="T26" fmla="*/ 111 w 119"/>
                <a:gd name="T27" fmla="*/ 10 h 70"/>
                <a:gd name="T28" fmla="*/ 118 w 119"/>
                <a:gd name="T29" fmla="*/ 12 h 70"/>
                <a:gd name="T30" fmla="*/ 115 w 119"/>
                <a:gd name="T31" fmla="*/ 23 h 70"/>
                <a:gd name="T32" fmla="*/ 117 w 119"/>
                <a:gd name="T33" fmla="*/ 26 h 70"/>
                <a:gd name="T34" fmla="*/ 113 w 119"/>
                <a:gd name="T35" fmla="*/ 35 h 70"/>
                <a:gd name="T36" fmla="*/ 108 w 119"/>
                <a:gd name="T37" fmla="*/ 41 h 70"/>
                <a:gd name="T38" fmla="*/ 99 w 119"/>
                <a:gd name="T39" fmla="*/ 52 h 70"/>
                <a:gd name="T40" fmla="*/ 83 w 119"/>
                <a:gd name="T41" fmla="*/ 59 h 70"/>
                <a:gd name="T42" fmla="*/ 74 w 119"/>
                <a:gd name="T43" fmla="*/ 49 h 70"/>
                <a:gd name="T44" fmla="*/ 62 w 119"/>
                <a:gd name="T45" fmla="*/ 29 h 70"/>
                <a:gd name="T46" fmla="*/ 45 w 119"/>
                <a:gd name="T47" fmla="*/ 25 h 70"/>
                <a:gd name="T48" fmla="*/ 31 w 119"/>
                <a:gd name="T49" fmla="*/ 32 h 70"/>
                <a:gd name="T50" fmla="*/ 38 w 119"/>
                <a:gd name="T51" fmla="*/ 48 h 70"/>
                <a:gd name="T52" fmla="*/ 49 w 119"/>
                <a:gd name="T53" fmla="*/ 63 h 7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19"/>
                <a:gd name="T82" fmla="*/ 0 h 70"/>
                <a:gd name="T83" fmla="*/ 119 w 119"/>
                <a:gd name="T84" fmla="*/ 70 h 7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19" h="70">
                  <a:moveTo>
                    <a:pt x="49" y="63"/>
                  </a:moveTo>
                  <a:lnTo>
                    <a:pt x="35" y="69"/>
                  </a:lnTo>
                  <a:lnTo>
                    <a:pt x="22" y="69"/>
                  </a:lnTo>
                  <a:lnTo>
                    <a:pt x="14" y="65"/>
                  </a:lnTo>
                  <a:lnTo>
                    <a:pt x="4" y="55"/>
                  </a:lnTo>
                  <a:lnTo>
                    <a:pt x="0" y="44"/>
                  </a:lnTo>
                  <a:lnTo>
                    <a:pt x="5" y="36"/>
                  </a:lnTo>
                  <a:lnTo>
                    <a:pt x="11" y="30"/>
                  </a:lnTo>
                  <a:lnTo>
                    <a:pt x="22" y="18"/>
                  </a:lnTo>
                  <a:lnTo>
                    <a:pt x="35" y="8"/>
                  </a:lnTo>
                  <a:lnTo>
                    <a:pt x="48" y="8"/>
                  </a:lnTo>
                  <a:lnTo>
                    <a:pt x="69" y="3"/>
                  </a:lnTo>
                  <a:lnTo>
                    <a:pt x="88" y="0"/>
                  </a:lnTo>
                  <a:lnTo>
                    <a:pt x="111" y="10"/>
                  </a:lnTo>
                  <a:lnTo>
                    <a:pt x="118" y="12"/>
                  </a:lnTo>
                  <a:lnTo>
                    <a:pt x="115" y="23"/>
                  </a:lnTo>
                  <a:lnTo>
                    <a:pt x="117" y="26"/>
                  </a:lnTo>
                  <a:lnTo>
                    <a:pt x="113" y="35"/>
                  </a:lnTo>
                  <a:lnTo>
                    <a:pt x="108" y="41"/>
                  </a:lnTo>
                  <a:lnTo>
                    <a:pt x="99" y="52"/>
                  </a:lnTo>
                  <a:lnTo>
                    <a:pt x="83" y="59"/>
                  </a:lnTo>
                  <a:lnTo>
                    <a:pt x="74" y="49"/>
                  </a:lnTo>
                  <a:lnTo>
                    <a:pt x="62" y="29"/>
                  </a:lnTo>
                  <a:lnTo>
                    <a:pt x="45" y="25"/>
                  </a:lnTo>
                  <a:lnTo>
                    <a:pt x="31" y="32"/>
                  </a:lnTo>
                  <a:lnTo>
                    <a:pt x="38" y="48"/>
                  </a:lnTo>
                  <a:lnTo>
                    <a:pt x="49" y="63"/>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577" name="Freeform 9"/>
            <p:cNvSpPr>
              <a:spLocks/>
            </p:cNvSpPr>
            <p:nvPr/>
          </p:nvSpPr>
          <p:spPr bwMode="auto">
            <a:xfrm>
              <a:off x="2281" y="1010"/>
              <a:ext cx="397" cy="394"/>
            </a:xfrm>
            <a:custGeom>
              <a:avLst/>
              <a:gdLst>
                <a:gd name="T0" fmla="*/ 196 w 397"/>
                <a:gd name="T1" fmla="*/ 0 h 394"/>
                <a:gd name="T2" fmla="*/ 212 w 397"/>
                <a:gd name="T3" fmla="*/ 6 h 394"/>
                <a:gd name="T4" fmla="*/ 231 w 397"/>
                <a:gd name="T5" fmla="*/ 12 h 394"/>
                <a:gd name="T6" fmla="*/ 255 w 397"/>
                <a:gd name="T7" fmla="*/ 22 h 394"/>
                <a:gd name="T8" fmla="*/ 274 w 397"/>
                <a:gd name="T9" fmla="*/ 36 h 394"/>
                <a:gd name="T10" fmla="*/ 302 w 397"/>
                <a:gd name="T11" fmla="*/ 50 h 394"/>
                <a:gd name="T12" fmla="*/ 329 w 397"/>
                <a:gd name="T13" fmla="*/ 75 h 394"/>
                <a:gd name="T14" fmla="*/ 347 w 397"/>
                <a:gd name="T15" fmla="*/ 95 h 394"/>
                <a:gd name="T16" fmla="*/ 369 w 397"/>
                <a:gd name="T17" fmla="*/ 129 h 394"/>
                <a:gd name="T18" fmla="*/ 383 w 397"/>
                <a:gd name="T19" fmla="*/ 167 h 394"/>
                <a:gd name="T20" fmla="*/ 394 w 397"/>
                <a:gd name="T21" fmla="*/ 203 h 394"/>
                <a:gd name="T22" fmla="*/ 396 w 397"/>
                <a:gd name="T23" fmla="*/ 236 h 394"/>
                <a:gd name="T24" fmla="*/ 393 w 397"/>
                <a:gd name="T25" fmla="*/ 257 h 394"/>
                <a:gd name="T26" fmla="*/ 385 w 397"/>
                <a:gd name="T27" fmla="*/ 289 h 394"/>
                <a:gd name="T28" fmla="*/ 369 w 397"/>
                <a:gd name="T29" fmla="*/ 314 h 394"/>
                <a:gd name="T30" fmla="*/ 357 w 397"/>
                <a:gd name="T31" fmla="*/ 337 h 394"/>
                <a:gd name="T32" fmla="*/ 331 w 397"/>
                <a:gd name="T33" fmla="*/ 357 h 394"/>
                <a:gd name="T34" fmla="*/ 296 w 397"/>
                <a:gd name="T35" fmla="*/ 378 h 394"/>
                <a:gd name="T36" fmla="*/ 263 w 397"/>
                <a:gd name="T37" fmla="*/ 390 h 394"/>
                <a:gd name="T38" fmla="*/ 225 w 397"/>
                <a:gd name="T39" fmla="*/ 393 h 394"/>
                <a:gd name="T40" fmla="*/ 198 w 397"/>
                <a:gd name="T41" fmla="*/ 386 h 394"/>
                <a:gd name="T42" fmla="*/ 171 w 397"/>
                <a:gd name="T43" fmla="*/ 381 h 394"/>
                <a:gd name="T44" fmla="*/ 152 w 397"/>
                <a:gd name="T45" fmla="*/ 373 h 394"/>
                <a:gd name="T46" fmla="*/ 134 w 397"/>
                <a:gd name="T47" fmla="*/ 366 h 394"/>
                <a:gd name="T48" fmla="*/ 119 w 397"/>
                <a:gd name="T49" fmla="*/ 356 h 394"/>
                <a:gd name="T50" fmla="*/ 91 w 397"/>
                <a:gd name="T51" fmla="*/ 342 h 394"/>
                <a:gd name="T52" fmla="*/ 70 w 397"/>
                <a:gd name="T53" fmla="*/ 318 h 394"/>
                <a:gd name="T54" fmla="*/ 54 w 397"/>
                <a:gd name="T55" fmla="*/ 302 h 394"/>
                <a:gd name="T56" fmla="*/ 40 w 397"/>
                <a:gd name="T57" fmla="*/ 285 h 394"/>
                <a:gd name="T58" fmla="*/ 30 w 397"/>
                <a:gd name="T59" fmla="*/ 273 h 394"/>
                <a:gd name="T60" fmla="*/ 16 w 397"/>
                <a:gd name="T61" fmla="*/ 242 h 394"/>
                <a:gd name="T62" fmla="*/ 6 w 397"/>
                <a:gd name="T63" fmla="*/ 205 h 394"/>
                <a:gd name="T64" fmla="*/ 0 w 397"/>
                <a:gd name="T65" fmla="*/ 161 h 394"/>
                <a:gd name="T66" fmla="*/ 8 w 397"/>
                <a:gd name="T67" fmla="*/ 114 h 394"/>
                <a:gd name="T68" fmla="*/ 15 w 397"/>
                <a:gd name="T69" fmla="*/ 90 h 394"/>
                <a:gd name="T70" fmla="*/ 21 w 397"/>
                <a:gd name="T71" fmla="*/ 75 h 394"/>
                <a:gd name="T72" fmla="*/ 38 w 397"/>
                <a:gd name="T73" fmla="*/ 49 h 394"/>
                <a:gd name="T74" fmla="*/ 60 w 397"/>
                <a:gd name="T75" fmla="*/ 36 h 394"/>
                <a:gd name="T76" fmla="*/ 76 w 397"/>
                <a:gd name="T77" fmla="*/ 23 h 394"/>
                <a:gd name="T78" fmla="*/ 131 w 397"/>
                <a:gd name="T79" fmla="*/ 0 h 394"/>
                <a:gd name="T80" fmla="*/ 143 w 397"/>
                <a:gd name="T81" fmla="*/ 4 h 394"/>
                <a:gd name="T82" fmla="*/ 155 w 397"/>
                <a:gd name="T83" fmla="*/ 4 h 394"/>
                <a:gd name="T84" fmla="*/ 171 w 397"/>
                <a:gd name="T85" fmla="*/ 3 h 394"/>
                <a:gd name="T86" fmla="*/ 188 w 397"/>
                <a:gd name="T87" fmla="*/ 2 h 394"/>
                <a:gd name="T88" fmla="*/ 193 w 397"/>
                <a:gd name="T89" fmla="*/ 3 h 394"/>
                <a:gd name="T90" fmla="*/ 196 w 397"/>
                <a:gd name="T91" fmla="*/ 0 h 39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97"/>
                <a:gd name="T139" fmla="*/ 0 h 394"/>
                <a:gd name="T140" fmla="*/ 397 w 397"/>
                <a:gd name="T141" fmla="*/ 394 h 39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97" h="394">
                  <a:moveTo>
                    <a:pt x="196" y="0"/>
                  </a:moveTo>
                  <a:lnTo>
                    <a:pt x="212" y="6"/>
                  </a:lnTo>
                  <a:lnTo>
                    <a:pt x="231" y="12"/>
                  </a:lnTo>
                  <a:lnTo>
                    <a:pt x="255" y="22"/>
                  </a:lnTo>
                  <a:lnTo>
                    <a:pt x="274" y="36"/>
                  </a:lnTo>
                  <a:lnTo>
                    <a:pt x="302" y="50"/>
                  </a:lnTo>
                  <a:lnTo>
                    <a:pt x="329" y="75"/>
                  </a:lnTo>
                  <a:lnTo>
                    <a:pt x="347" y="95"/>
                  </a:lnTo>
                  <a:lnTo>
                    <a:pt x="369" y="129"/>
                  </a:lnTo>
                  <a:lnTo>
                    <a:pt x="383" y="167"/>
                  </a:lnTo>
                  <a:lnTo>
                    <a:pt x="394" y="203"/>
                  </a:lnTo>
                  <a:lnTo>
                    <a:pt x="396" y="236"/>
                  </a:lnTo>
                  <a:lnTo>
                    <a:pt x="393" y="257"/>
                  </a:lnTo>
                  <a:lnTo>
                    <a:pt x="385" y="289"/>
                  </a:lnTo>
                  <a:lnTo>
                    <a:pt x="369" y="314"/>
                  </a:lnTo>
                  <a:lnTo>
                    <a:pt x="357" y="337"/>
                  </a:lnTo>
                  <a:lnTo>
                    <a:pt x="331" y="357"/>
                  </a:lnTo>
                  <a:lnTo>
                    <a:pt x="296" y="378"/>
                  </a:lnTo>
                  <a:lnTo>
                    <a:pt x="263" y="390"/>
                  </a:lnTo>
                  <a:lnTo>
                    <a:pt x="225" y="393"/>
                  </a:lnTo>
                  <a:lnTo>
                    <a:pt x="198" y="386"/>
                  </a:lnTo>
                  <a:lnTo>
                    <a:pt x="171" y="381"/>
                  </a:lnTo>
                  <a:lnTo>
                    <a:pt x="152" y="373"/>
                  </a:lnTo>
                  <a:lnTo>
                    <a:pt x="134" y="366"/>
                  </a:lnTo>
                  <a:lnTo>
                    <a:pt x="119" y="356"/>
                  </a:lnTo>
                  <a:lnTo>
                    <a:pt x="91" y="342"/>
                  </a:lnTo>
                  <a:lnTo>
                    <a:pt x="70" y="318"/>
                  </a:lnTo>
                  <a:lnTo>
                    <a:pt x="54" y="302"/>
                  </a:lnTo>
                  <a:lnTo>
                    <a:pt x="40" y="285"/>
                  </a:lnTo>
                  <a:lnTo>
                    <a:pt x="30" y="273"/>
                  </a:lnTo>
                  <a:lnTo>
                    <a:pt x="16" y="242"/>
                  </a:lnTo>
                  <a:lnTo>
                    <a:pt x="6" y="205"/>
                  </a:lnTo>
                  <a:lnTo>
                    <a:pt x="0" y="161"/>
                  </a:lnTo>
                  <a:lnTo>
                    <a:pt x="8" y="114"/>
                  </a:lnTo>
                  <a:lnTo>
                    <a:pt x="15" y="90"/>
                  </a:lnTo>
                  <a:lnTo>
                    <a:pt x="21" y="75"/>
                  </a:lnTo>
                  <a:lnTo>
                    <a:pt x="38" y="49"/>
                  </a:lnTo>
                  <a:lnTo>
                    <a:pt x="60" y="36"/>
                  </a:lnTo>
                  <a:lnTo>
                    <a:pt x="76" y="23"/>
                  </a:lnTo>
                  <a:lnTo>
                    <a:pt x="131" y="0"/>
                  </a:lnTo>
                  <a:lnTo>
                    <a:pt x="143" y="4"/>
                  </a:lnTo>
                  <a:lnTo>
                    <a:pt x="155" y="4"/>
                  </a:lnTo>
                  <a:lnTo>
                    <a:pt x="171" y="3"/>
                  </a:lnTo>
                  <a:lnTo>
                    <a:pt x="188" y="2"/>
                  </a:lnTo>
                  <a:lnTo>
                    <a:pt x="193" y="3"/>
                  </a:lnTo>
                  <a:lnTo>
                    <a:pt x="196"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578" name="Freeform 10"/>
            <p:cNvSpPr>
              <a:spLocks/>
            </p:cNvSpPr>
            <p:nvPr/>
          </p:nvSpPr>
          <p:spPr bwMode="auto">
            <a:xfrm>
              <a:off x="2281" y="1010"/>
              <a:ext cx="397" cy="394"/>
            </a:xfrm>
            <a:custGeom>
              <a:avLst/>
              <a:gdLst>
                <a:gd name="T0" fmla="*/ 196 w 397"/>
                <a:gd name="T1" fmla="*/ 0 h 394"/>
                <a:gd name="T2" fmla="*/ 212 w 397"/>
                <a:gd name="T3" fmla="*/ 6 h 394"/>
                <a:gd name="T4" fmla="*/ 231 w 397"/>
                <a:gd name="T5" fmla="*/ 12 h 394"/>
                <a:gd name="T6" fmla="*/ 255 w 397"/>
                <a:gd name="T7" fmla="*/ 22 h 394"/>
                <a:gd name="T8" fmla="*/ 274 w 397"/>
                <a:gd name="T9" fmla="*/ 36 h 394"/>
                <a:gd name="T10" fmla="*/ 302 w 397"/>
                <a:gd name="T11" fmla="*/ 50 h 394"/>
                <a:gd name="T12" fmla="*/ 329 w 397"/>
                <a:gd name="T13" fmla="*/ 75 h 394"/>
                <a:gd name="T14" fmla="*/ 347 w 397"/>
                <a:gd name="T15" fmla="*/ 95 h 394"/>
                <a:gd name="T16" fmla="*/ 369 w 397"/>
                <a:gd name="T17" fmla="*/ 129 h 394"/>
                <a:gd name="T18" fmla="*/ 383 w 397"/>
                <a:gd name="T19" fmla="*/ 167 h 394"/>
                <a:gd name="T20" fmla="*/ 394 w 397"/>
                <a:gd name="T21" fmla="*/ 203 h 394"/>
                <a:gd name="T22" fmla="*/ 396 w 397"/>
                <a:gd name="T23" fmla="*/ 236 h 394"/>
                <a:gd name="T24" fmla="*/ 393 w 397"/>
                <a:gd name="T25" fmla="*/ 257 h 394"/>
                <a:gd name="T26" fmla="*/ 385 w 397"/>
                <a:gd name="T27" fmla="*/ 289 h 394"/>
                <a:gd name="T28" fmla="*/ 369 w 397"/>
                <a:gd name="T29" fmla="*/ 314 h 394"/>
                <a:gd name="T30" fmla="*/ 357 w 397"/>
                <a:gd name="T31" fmla="*/ 337 h 394"/>
                <a:gd name="T32" fmla="*/ 331 w 397"/>
                <a:gd name="T33" fmla="*/ 357 h 394"/>
                <a:gd name="T34" fmla="*/ 296 w 397"/>
                <a:gd name="T35" fmla="*/ 378 h 394"/>
                <a:gd name="T36" fmla="*/ 263 w 397"/>
                <a:gd name="T37" fmla="*/ 390 h 394"/>
                <a:gd name="T38" fmla="*/ 225 w 397"/>
                <a:gd name="T39" fmla="*/ 393 h 394"/>
                <a:gd name="T40" fmla="*/ 198 w 397"/>
                <a:gd name="T41" fmla="*/ 386 h 394"/>
                <a:gd name="T42" fmla="*/ 171 w 397"/>
                <a:gd name="T43" fmla="*/ 381 h 394"/>
                <a:gd name="T44" fmla="*/ 152 w 397"/>
                <a:gd name="T45" fmla="*/ 373 h 394"/>
                <a:gd name="T46" fmla="*/ 134 w 397"/>
                <a:gd name="T47" fmla="*/ 366 h 394"/>
                <a:gd name="T48" fmla="*/ 119 w 397"/>
                <a:gd name="T49" fmla="*/ 356 h 394"/>
                <a:gd name="T50" fmla="*/ 91 w 397"/>
                <a:gd name="T51" fmla="*/ 342 h 394"/>
                <a:gd name="T52" fmla="*/ 70 w 397"/>
                <a:gd name="T53" fmla="*/ 318 h 394"/>
                <a:gd name="T54" fmla="*/ 54 w 397"/>
                <a:gd name="T55" fmla="*/ 302 h 394"/>
                <a:gd name="T56" fmla="*/ 40 w 397"/>
                <a:gd name="T57" fmla="*/ 285 h 394"/>
                <a:gd name="T58" fmla="*/ 30 w 397"/>
                <a:gd name="T59" fmla="*/ 273 h 394"/>
                <a:gd name="T60" fmla="*/ 16 w 397"/>
                <a:gd name="T61" fmla="*/ 242 h 394"/>
                <a:gd name="T62" fmla="*/ 6 w 397"/>
                <a:gd name="T63" fmla="*/ 205 h 394"/>
                <a:gd name="T64" fmla="*/ 0 w 397"/>
                <a:gd name="T65" fmla="*/ 161 h 394"/>
                <a:gd name="T66" fmla="*/ 8 w 397"/>
                <a:gd name="T67" fmla="*/ 114 h 394"/>
                <a:gd name="T68" fmla="*/ 15 w 397"/>
                <a:gd name="T69" fmla="*/ 90 h 394"/>
                <a:gd name="T70" fmla="*/ 21 w 397"/>
                <a:gd name="T71" fmla="*/ 75 h 394"/>
                <a:gd name="T72" fmla="*/ 38 w 397"/>
                <a:gd name="T73" fmla="*/ 49 h 394"/>
                <a:gd name="T74" fmla="*/ 60 w 397"/>
                <a:gd name="T75" fmla="*/ 36 h 394"/>
                <a:gd name="T76" fmla="*/ 76 w 397"/>
                <a:gd name="T77" fmla="*/ 23 h 394"/>
                <a:gd name="T78" fmla="*/ 131 w 397"/>
                <a:gd name="T79" fmla="*/ 0 h 394"/>
                <a:gd name="T80" fmla="*/ 143 w 397"/>
                <a:gd name="T81" fmla="*/ 4 h 394"/>
                <a:gd name="T82" fmla="*/ 155 w 397"/>
                <a:gd name="T83" fmla="*/ 4 h 394"/>
                <a:gd name="T84" fmla="*/ 171 w 397"/>
                <a:gd name="T85" fmla="*/ 3 h 394"/>
                <a:gd name="T86" fmla="*/ 188 w 397"/>
                <a:gd name="T87" fmla="*/ 2 h 394"/>
                <a:gd name="T88" fmla="*/ 193 w 397"/>
                <a:gd name="T89" fmla="*/ 3 h 394"/>
                <a:gd name="T90" fmla="*/ 196 w 397"/>
                <a:gd name="T91" fmla="*/ 0 h 39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97"/>
                <a:gd name="T139" fmla="*/ 0 h 394"/>
                <a:gd name="T140" fmla="*/ 397 w 397"/>
                <a:gd name="T141" fmla="*/ 394 h 39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97" h="394">
                  <a:moveTo>
                    <a:pt x="196" y="0"/>
                  </a:moveTo>
                  <a:lnTo>
                    <a:pt x="212" y="6"/>
                  </a:lnTo>
                  <a:lnTo>
                    <a:pt x="231" y="12"/>
                  </a:lnTo>
                  <a:lnTo>
                    <a:pt x="255" y="22"/>
                  </a:lnTo>
                  <a:lnTo>
                    <a:pt x="274" y="36"/>
                  </a:lnTo>
                  <a:lnTo>
                    <a:pt x="302" y="50"/>
                  </a:lnTo>
                  <a:lnTo>
                    <a:pt x="329" y="75"/>
                  </a:lnTo>
                  <a:lnTo>
                    <a:pt x="347" y="95"/>
                  </a:lnTo>
                  <a:lnTo>
                    <a:pt x="369" y="129"/>
                  </a:lnTo>
                  <a:lnTo>
                    <a:pt x="383" y="167"/>
                  </a:lnTo>
                  <a:lnTo>
                    <a:pt x="394" y="203"/>
                  </a:lnTo>
                  <a:lnTo>
                    <a:pt x="396" y="236"/>
                  </a:lnTo>
                  <a:lnTo>
                    <a:pt x="393" y="257"/>
                  </a:lnTo>
                  <a:lnTo>
                    <a:pt x="385" y="289"/>
                  </a:lnTo>
                  <a:lnTo>
                    <a:pt x="369" y="314"/>
                  </a:lnTo>
                  <a:lnTo>
                    <a:pt x="357" y="337"/>
                  </a:lnTo>
                  <a:lnTo>
                    <a:pt x="331" y="357"/>
                  </a:lnTo>
                  <a:lnTo>
                    <a:pt x="296" y="378"/>
                  </a:lnTo>
                  <a:lnTo>
                    <a:pt x="263" y="390"/>
                  </a:lnTo>
                  <a:lnTo>
                    <a:pt x="225" y="393"/>
                  </a:lnTo>
                  <a:lnTo>
                    <a:pt x="198" y="386"/>
                  </a:lnTo>
                  <a:lnTo>
                    <a:pt x="171" y="381"/>
                  </a:lnTo>
                  <a:lnTo>
                    <a:pt x="152" y="373"/>
                  </a:lnTo>
                  <a:lnTo>
                    <a:pt x="134" y="366"/>
                  </a:lnTo>
                  <a:lnTo>
                    <a:pt x="119" y="356"/>
                  </a:lnTo>
                  <a:lnTo>
                    <a:pt x="91" y="342"/>
                  </a:lnTo>
                  <a:lnTo>
                    <a:pt x="70" y="318"/>
                  </a:lnTo>
                  <a:lnTo>
                    <a:pt x="54" y="302"/>
                  </a:lnTo>
                  <a:lnTo>
                    <a:pt x="40" y="285"/>
                  </a:lnTo>
                  <a:lnTo>
                    <a:pt x="30" y="273"/>
                  </a:lnTo>
                  <a:lnTo>
                    <a:pt x="16" y="242"/>
                  </a:lnTo>
                  <a:lnTo>
                    <a:pt x="6" y="205"/>
                  </a:lnTo>
                  <a:lnTo>
                    <a:pt x="0" y="161"/>
                  </a:lnTo>
                  <a:lnTo>
                    <a:pt x="8" y="114"/>
                  </a:lnTo>
                  <a:lnTo>
                    <a:pt x="15" y="90"/>
                  </a:lnTo>
                  <a:lnTo>
                    <a:pt x="21" y="75"/>
                  </a:lnTo>
                  <a:lnTo>
                    <a:pt x="38" y="49"/>
                  </a:lnTo>
                  <a:lnTo>
                    <a:pt x="60" y="36"/>
                  </a:lnTo>
                  <a:lnTo>
                    <a:pt x="76" y="23"/>
                  </a:lnTo>
                  <a:lnTo>
                    <a:pt x="131" y="0"/>
                  </a:lnTo>
                  <a:lnTo>
                    <a:pt x="143" y="4"/>
                  </a:lnTo>
                  <a:lnTo>
                    <a:pt x="155" y="4"/>
                  </a:lnTo>
                  <a:lnTo>
                    <a:pt x="171" y="3"/>
                  </a:lnTo>
                  <a:lnTo>
                    <a:pt x="188" y="2"/>
                  </a:lnTo>
                  <a:lnTo>
                    <a:pt x="193" y="3"/>
                  </a:lnTo>
                  <a:lnTo>
                    <a:pt x="196" y="0"/>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579" name="Freeform 11"/>
            <p:cNvSpPr>
              <a:spLocks/>
            </p:cNvSpPr>
            <p:nvPr/>
          </p:nvSpPr>
          <p:spPr bwMode="auto">
            <a:xfrm>
              <a:off x="2281" y="1010"/>
              <a:ext cx="397" cy="394"/>
            </a:xfrm>
            <a:custGeom>
              <a:avLst/>
              <a:gdLst>
                <a:gd name="T0" fmla="*/ 196 w 397"/>
                <a:gd name="T1" fmla="*/ 0 h 394"/>
                <a:gd name="T2" fmla="*/ 212 w 397"/>
                <a:gd name="T3" fmla="*/ 6 h 394"/>
                <a:gd name="T4" fmla="*/ 231 w 397"/>
                <a:gd name="T5" fmla="*/ 12 h 394"/>
                <a:gd name="T6" fmla="*/ 255 w 397"/>
                <a:gd name="T7" fmla="*/ 22 h 394"/>
                <a:gd name="T8" fmla="*/ 274 w 397"/>
                <a:gd name="T9" fmla="*/ 36 h 394"/>
                <a:gd name="T10" fmla="*/ 302 w 397"/>
                <a:gd name="T11" fmla="*/ 50 h 394"/>
                <a:gd name="T12" fmla="*/ 329 w 397"/>
                <a:gd name="T13" fmla="*/ 75 h 394"/>
                <a:gd name="T14" fmla="*/ 347 w 397"/>
                <a:gd name="T15" fmla="*/ 95 h 394"/>
                <a:gd name="T16" fmla="*/ 369 w 397"/>
                <a:gd name="T17" fmla="*/ 129 h 394"/>
                <a:gd name="T18" fmla="*/ 383 w 397"/>
                <a:gd name="T19" fmla="*/ 167 h 394"/>
                <a:gd name="T20" fmla="*/ 394 w 397"/>
                <a:gd name="T21" fmla="*/ 203 h 394"/>
                <a:gd name="T22" fmla="*/ 396 w 397"/>
                <a:gd name="T23" fmla="*/ 236 h 394"/>
                <a:gd name="T24" fmla="*/ 393 w 397"/>
                <a:gd name="T25" fmla="*/ 257 h 394"/>
                <a:gd name="T26" fmla="*/ 385 w 397"/>
                <a:gd name="T27" fmla="*/ 289 h 394"/>
                <a:gd name="T28" fmla="*/ 369 w 397"/>
                <a:gd name="T29" fmla="*/ 314 h 394"/>
                <a:gd name="T30" fmla="*/ 357 w 397"/>
                <a:gd name="T31" fmla="*/ 337 h 394"/>
                <a:gd name="T32" fmla="*/ 331 w 397"/>
                <a:gd name="T33" fmla="*/ 357 h 394"/>
                <a:gd name="T34" fmla="*/ 296 w 397"/>
                <a:gd name="T35" fmla="*/ 378 h 394"/>
                <a:gd name="T36" fmla="*/ 263 w 397"/>
                <a:gd name="T37" fmla="*/ 390 h 394"/>
                <a:gd name="T38" fmla="*/ 225 w 397"/>
                <a:gd name="T39" fmla="*/ 393 h 394"/>
                <a:gd name="T40" fmla="*/ 198 w 397"/>
                <a:gd name="T41" fmla="*/ 386 h 394"/>
                <a:gd name="T42" fmla="*/ 171 w 397"/>
                <a:gd name="T43" fmla="*/ 381 h 394"/>
                <a:gd name="T44" fmla="*/ 152 w 397"/>
                <a:gd name="T45" fmla="*/ 373 h 394"/>
                <a:gd name="T46" fmla="*/ 134 w 397"/>
                <a:gd name="T47" fmla="*/ 366 h 394"/>
                <a:gd name="T48" fmla="*/ 119 w 397"/>
                <a:gd name="T49" fmla="*/ 356 h 394"/>
                <a:gd name="T50" fmla="*/ 91 w 397"/>
                <a:gd name="T51" fmla="*/ 342 h 394"/>
                <a:gd name="T52" fmla="*/ 70 w 397"/>
                <a:gd name="T53" fmla="*/ 318 h 394"/>
                <a:gd name="T54" fmla="*/ 54 w 397"/>
                <a:gd name="T55" fmla="*/ 302 h 394"/>
                <a:gd name="T56" fmla="*/ 40 w 397"/>
                <a:gd name="T57" fmla="*/ 285 h 394"/>
                <a:gd name="T58" fmla="*/ 30 w 397"/>
                <a:gd name="T59" fmla="*/ 273 h 394"/>
                <a:gd name="T60" fmla="*/ 16 w 397"/>
                <a:gd name="T61" fmla="*/ 242 h 394"/>
                <a:gd name="T62" fmla="*/ 6 w 397"/>
                <a:gd name="T63" fmla="*/ 205 h 394"/>
                <a:gd name="T64" fmla="*/ 0 w 397"/>
                <a:gd name="T65" fmla="*/ 161 h 394"/>
                <a:gd name="T66" fmla="*/ 8 w 397"/>
                <a:gd name="T67" fmla="*/ 114 h 394"/>
                <a:gd name="T68" fmla="*/ 15 w 397"/>
                <a:gd name="T69" fmla="*/ 90 h 394"/>
                <a:gd name="T70" fmla="*/ 21 w 397"/>
                <a:gd name="T71" fmla="*/ 75 h 394"/>
                <a:gd name="T72" fmla="*/ 38 w 397"/>
                <a:gd name="T73" fmla="*/ 49 h 394"/>
                <a:gd name="T74" fmla="*/ 60 w 397"/>
                <a:gd name="T75" fmla="*/ 36 h 394"/>
                <a:gd name="T76" fmla="*/ 76 w 397"/>
                <a:gd name="T77" fmla="*/ 23 h 394"/>
                <a:gd name="T78" fmla="*/ 131 w 397"/>
                <a:gd name="T79" fmla="*/ 0 h 394"/>
                <a:gd name="T80" fmla="*/ 143 w 397"/>
                <a:gd name="T81" fmla="*/ 4 h 394"/>
                <a:gd name="T82" fmla="*/ 155 w 397"/>
                <a:gd name="T83" fmla="*/ 4 h 394"/>
                <a:gd name="T84" fmla="*/ 171 w 397"/>
                <a:gd name="T85" fmla="*/ 3 h 394"/>
                <a:gd name="T86" fmla="*/ 188 w 397"/>
                <a:gd name="T87" fmla="*/ 2 h 394"/>
                <a:gd name="T88" fmla="*/ 193 w 397"/>
                <a:gd name="T89" fmla="*/ 3 h 394"/>
                <a:gd name="T90" fmla="*/ 196 w 397"/>
                <a:gd name="T91" fmla="*/ 0 h 39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97"/>
                <a:gd name="T139" fmla="*/ 0 h 394"/>
                <a:gd name="T140" fmla="*/ 397 w 397"/>
                <a:gd name="T141" fmla="*/ 394 h 39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97" h="394">
                  <a:moveTo>
                    <a:pt x="196" y="0"/>
                  </a:moveTo>
                  <a:lnTo>
                    <a:pt x="212" y="6"/>
                  </a:lnTo>
                  <a:lnTo>
                    <a:pt x="231" y="12"/>
                  </a:lnTo>
                  <a:lnTo>
                    <a:pt x="255" y="22"/>
                  </a:lnTo>
                  <a:lnTo>
                    <a:pt x="274" y="36"/>
                  </a:lnTo>
                  <a:lnTo>
                    <a:pt x="302" y="50"/>
                  </a:lnTo>
                  <a:lnTo>
                    <a:pt x="329" y="75"/>
                  </a:lnTo>
                  <a:lnTo>
                    <a:pt x="347" y="95"/>
                  </a:lnTo>
                  <a:lnTo>
                    <a:pt x="369" y="129"/>
                  </a:lnTo>
                  <a:lnTo>
                    <a:pt x="383" y="167"/>
                  </a:lnTo>
                  <a:lnTo>
                    <a:pt x="394" y="203"/>
                  </a:lnTo>
                  <a:lnTo>
                    <a:pt x="396" y="236"/>
                  </a:lnTo>
                  <a:lnTo>
                    <a:pt x="393" y="257"/>
                  </a:lnTo>
                  <a:lnTo>
                    <a:pt x="385" y="289"/>
                  </a:lnTo>
                  <a:lnTo>
                    <a:pt x="369" y="314"/>
                  </a:lnTo>
                  <a:lnTo>
                    <a:pt x="357" y="337"/>
                  </a:lnTo>
                  <a:lnTo>
                    <a:pt x="331" y="357"/>
                  </a:lnTo>
                  <a:lnTo>
                    <a:pt x="296" y="378"/>
                  </a:lnTo>
                  <a:lnTo>
                    <a:pt x="263" y="390"/>
                  </a:lnTo>
                  <a:lnTo>
                    <a:pt x="225" y="393"/>
                  </a:lnTo>
                  <a:lnTo>
                    <a:pt x="198" y="386"/>
                  </a:lnTo>
                  <a:lnTo>
                    <a:pt x="171" y="381"/>
                  </a:lnTo>
                  <a:lnTo>
                    <a:pt x="152" y="373"/>
                  </a:lnTo>
                  <a:lnTo>
                    <a:pt x="134" y="366"/>
                  </a:lnTo>
                  <a:lnTo>
                    <a:pt x="119" y="356"/>
                  </a:lnTo>
                  <a:lnTo>
                    <a:pt x="91" y="342"/>
                  </a:lnTo>
                  <a:lnTo>
                    <a:pt x="70" y="318"/>
                  </a:lnTo>
                  <a:lnTo>
                    <a:pt x="54" y="302"/>
                  </a:lnTo>
                  <a:lnTo>
                    <a:pt x="40" y="285"/>
                  </a:lnTo>
                  <a:lnTo>
                    <a:pt x="30" y="273"/>
                  </a:lnTo>
                  <a:lnTo>
                    <a:pt x="16" y="242"/>
                  </a:lnTo>
                  <a:lnTo>
                    <a:pt x="6" y="205"/>
                  </a:lnTo>
                  <a:lnTo>
                    <a:pt x="0" y="161"/>
                  </a:lnTo>
                  <a:lnTo>
                    <a:pt x="8" y="114"/>
                  </a:lnTo>
                  <a:lnTo>
                    <a:pt x="15" y="90"/>
                  </a:lnTo>
                  <a:lnTo>
                    <a:pt x="21" y="75"/>
                  </a:lnTo>
                  <a:lnTo>
                    <a:pt x="38" y="49"/>
                  </a:lnTo>
                  <a:lnTo>
                    <a:pt x="60" y="36"/>
                  </a:lnTo>
                  <a:lnTo>
                    <a:pt x="76" y="23"/>
                  </a:lnTo>
                  <a:lnTo>
                    <a:pt x="131" y="0"/>
                  </a:lnTo>
                  <a:lnTo>
                    <a:pt x="143" y="4"/>
                  </a:lnTo>
                  <a:lnTo>
                    <a:pt x="155" y="4"/>
                  </a:lnTo>
                  <a:lnTo>
                    <a:pt x="171" y="3"/>
                  </a:lnTo>
                  <a:lnTo>
                    <a:pt x="188" y="2"/>
                  </a:lnTo>
                  <a:lnTo>
                    <a:pt x="193" y="3"/>
                  </a:lnTo>
                  <a:lnTo>
                    <a:pt x="196"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580" name="Freeform 12"/>
            <p:cNvSpPr>
              <a:spLocks/>
            </p:cNvSpPr>
            <p:nvPr/>
          </p:nvSpPr>
          <p:spPr bwMode="auto">
            <a:xfrm>
              <a:off x="2246" y="689"/>
              <a:ext cx="217" cy="323"/>
            </a:xfrm>
            <a:custGeom>
              <a:avLst/>
              <a:gdLst>
                <a:gd name="T0" fmla="*/ 160 w 217"/>
                <a:gd name="T1" fmla="*/ 319 h 323"/>
                <a:gd name="T2" fmla="*/ 118 w 217"/>
                <a:gd name="T3" fmla="*/ 286 h 323"/>
                <a:gd name="T4" fmla="*/ 75 w 217"/>
                <a:gd name="T5" fmla="*/ 257 h 323"/>
                <a:gd name="T6" fmla="*/ 44 w 217"/>
                <a:gd name="T7" fmla="*/ 231 h 323"/>
                <a:gd name="T8" fmla="*/ 0 w 217"/>
                <a:gd name="T9" fmla="*/ 195 h 323"/>
                <a:gd name="T10" fmla="*/ 50 w 217"/>
                <a:gd name="T11" fmla="*/ 0 h 323"/>
                <a:gd name="T12" fmla="*/ 111 w 217"/>
                <a:gd name="T13" fmla="*/ 52 h 323"/>
                <a:gd name="T14" fmla="*/ 169 w 217"/>
                <a:gd name="T15" fmla="*/ 98 h 323"/>
                <a:gd name="T16" fmla="*/ 216 w 217"/>
                <a:gd name="T17" fmla="*/ 136 h 323"/>
                <a:gd name="T18" fmla="*/ 166 w 217"/>
                <a:gd name="T19" fmla="*/ 322 h 323"/>
                <a:gd name="T20" fmla="*/ 160 w 217"/>
                <a:gd name="T21" fmla="*/ 319 h 3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7"/>
                <a:gd name="T34" fmla="*/ 0 h 323"/>
                <a:gd name="T35" fmla="*/ 217 w 217"/>
                <a:gd name="T36" fmla="*/ 323 h 32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7" h="323">
                  <a:moveTo>
                    <a:pt x="160" y="319"/>
                  </a:moveTo>
                  <a:lnTo>
                    <a:pt x="118" y="286"/>
                  </a:lnTo>
                  <a:lnTo>
                    <a:pt x="75" y="257"/>
                  </a:lnTo>
                  <a:lnTo>
                    <a:pt x="44" y="231"/>
                  </a:lnTo>
                  <a:lnTo>
                    <a:pt x="0" y="195"/>
                  </a:lnTo>
                  <a:lnTo>
                    <a:pt x="50" y="0"/>
                  </a:lnTo>
                  <a:lnTo>
                    <a:pt x="111" y="52"/>
                  </a:lnTo>
                  <a:lnTo>
                    <a:pt x="169" y="98"/>
                  </a:lnTo>
                  <a:lnTo>
                    <a:pt x="216" y="136"/>
                  </a:lnTo>
                  <a:lnTo>
                    <a:pt x="166" y="322"/>
                  </a:lnTo>
                  <a:lnTo>
                    <a:pt x="160" y="319"/>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581" name="Freeform 13"/>
            <p:cNvSpPr>
              <a:spLocks/>
            </p:cNvSpPr>
            <p:nvPr/>
          </p:nvSpPr>
          <p:spPr bwMode="auto">
            <a:xfrm>
              <a:off x="2246" y="689"/>
              <a:ext cx="217" cy="323"/>
            </a:xfrm>
            <a:custGeom>
              <a:avLst/>
              <a:gdLst>
                <a:gd name="T0" fmla="*/ 160 w 217"/>
                <a:gd name="T1" fmla="*/ 319 h 323"/>
                <a:gd name="T2" fmla="*/ 118 w 217"/>
                <a:gd name="T3" fmla="*/ 286 h 323"/>
                <a:gd name="T4" fmla="*/ 75 w 217"/>
                <a:gd name="T5" fmla="*/ 257 h 323"/>
                <a:gd name="T6" fmla="*/ 44 w 217"/>
                <a:gd name="T7" fmla="*/ 231 h 323"/>
                <a:gd name="T8" fmla="*/ 0 w 217"/>
                <a:gd name="T9" fmla="*/ 195 h 323"/>
                <a:gd name="T10" fmla="*/ 50 w 217"/>
                <a:gd name="T11" fmla="*/ 0 h 323"/>
                <a:gd name="T12" fmla="*/ 111 w 217"/>
                <a:gd name="T13" fmla="*/ 52 h 323"/>
                <a:gd name="T14" fmla="*/ 169 w 217"/>
                <a:gd name="T15" fmla="*/ 98 h 323"/>
                <a:gd name="T16" fmla="*/ 216 w 217"/>
                <a:gd name="T17" fmla="*/ 136 h 323"/>
                <a:gd name="T18" fmla="*/ 166 w 217"/>
                <a:gd name="T19" fmla="*/ 322 h 323"/>
                <a:gd name="T20" fmla="*/ 160 w 217"/>
                <a:gd name="T21" fmla="*/ 319 h 3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7"/>
                <a:gd name="T34" fmla="*/ 0 h 323"/>
                <a:gd name="T35" fmla="*/ 217 w 217"/>
                <a:gd name="T36" fmla="*/ 323 h 32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7" h="323">
                  <a:moveTo>
                    <a:pt x="160" y="319"/>
                  </a:moveTo>
                  <a:lnTo>
                    <a:pt x="118" y="286"/>
                  </a:lnTo>
                  <a:lnTo>
                    <a:pt x="75" y="257"/>
                  </a:lnTo>
                  <a:lnTo>
                    <a:pt x="44" y="231"/>
                  </a:lnTo>
                  <a:lnTo>
                    <a:pt x="0" y="195"/>
                  </a:lnTo>
                  <a:lnTo>
                    <a:pt x="50" y="0"/>
                  </a:lnTo>
                  <a:lnTo>
                    <a:pt x="111" y="52"/>
                  </a:lnTo>
                  <a:lnTo>
                    <a:pt x="169" y="98"/>
                  </a:lnTo>
                  <a:lnTo>
                    <a:pt x="216" y="136"/>
                  </a:lnTo>
                  <a:lnTo>
                    <a:pt x="166" y="322"/>
                  </a:lnTo>
                  <a:lnTo>
                    <a:pt x="160" y="319"/>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582" name="Freeform 14"/>
            <p:cNvSpPr>
              <a:spLocks/>
            </p:cNvSpPr>
            <p:nvPr/>
          </p:nvSpPr>
          <p:spPr bwMode="auto">
            <a:xfrm>
              <a:off x="2246" y="689"/>
              <a:ext cx="217" cy="323"/>
            </a:xfrm>
            <a:custGeom>
              <a:avLst/>
              <a:gdLst>
                <a:gd name="T0" fmla="*/ 160 w 217"/>
                <a:gd name="T1" fmla="*/ 319 h 323"/>
                <a:gd name="T2" fmla="*/ 118 w 217"/>
                <a:gd name="T3" fmla="*/ 286 h 323"/>
                <a:gd name="T4" fmla="*/ 75 w 217"/>
                <a:gd name="T5" fmla="*/ 257 h 323"/>
                <a:gd name="T6" fmla="*/ 44 w 217"/>
                <a:gd name="T7" fmla="*/ 231 h 323"/>
                <a:gd name="T8" fmla="*/ 0 w 217"/>
                <a:gd name="T9" fmla="*/ 195 h 323"/>
                <a:gd name="T10" fmla="*/ 50 w 217"/>
                <a:gd name="T11" fmla="*/ 0 h 323"/>
                <a:gd name="T12" fmla="*/ 111 w 217"/>
                <a:gd name="T13" fmla="*/ 52 h 323"/>
                <a:gd name="T14" fmla="*/ 169 w 217"/>
                <a:gd name="T15" fmla="*/ 98 h 323"/>
                <a:gd name="T16" fmla="*/ 216 w 217"/>
                <a:gd name="T17" fmla="*/ 136 h 323"/>
                <a:gd name="T18" fmla="*/ 166 w 217"/>
                <a:gd name="T19" fmla="*/ 322 h 323"/>
                <a:gd name="T20" fmla="*/ 160 w 217"/>
                <a:gd name="T21" fmla="*/ 319 h 32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7"/>
                <a:gd name="T34" fmla="*/ 0 h 323"/>
                <a:gd name="T35" fmla="*/ 217 w 217"/>
                <a:gd name="T36" fmla="*/ 323 h 32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7" h="323">
                  <a:moveTo>
                    <a:pt x="160" y="319"/>
                  </a:moveTo>
                  <a:lnTo>
                    <a:pt x="118" y="286"/>
                  </a:lnTo>
                  <a:lnTo>
                    <a:pt x="75" y="257"/>
                  </a:lnTo>
                  <a:lnTo>
                    <a:pt x="44" y="231"/>
                  </a:lnTo>
                  <a:lnTo>
                    <a:pt x="0" y="195"/>
                  </a:lnTo>
                  <a:lnTo>
                    <a:pt x="50" y="0"/>
                  </a:lnTo>
                  <a:lnTo>
                    <a:pt x="111" y="52"/>
                  </a:lnTo>
                  <a:lnTo>
                    <a:pt x="169" y="98"/>
                  </a:lnTo>
                  <a:lnTo>
                    <a:pt x="216" y="136"/>
                  </a:lnTo>
                  <a:lnTo>
                    <a:pt x="166" y="322"/>
                  </a:lnTo>
                  <a:lnTo>
                    <a:pt x="160" y="319"/>
                  </a:lnTo>
                </a:path>
              </a:pathLst>
            </a:custGeom>
            <a:noFill/>
            <a:ln w="12700" cap="rnd">
              <a:solidFill>
                <a:srgbClr val="7F7F7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583" name="Freeform 15"/>
            <p:cNvSpPr>
              <a:spLocks/>
            </p:cNvSpPr>
            <p:nvPr/>
          </p:nvSpPr>
          <p:spPr bwMode="auto">
            <a:xfrm>
              <a:off x="2031" y="681"/>
              <a:ext cx="267" cy="307"/>
            </a:xfrm>
            <a:custGeom>
              <a:avLst/>
              <a:gdLst>
                <a:gd name="T0" fmla="*/ 217 w 267"/>
                <a:gd name="T1" fmla="*/ 204 h 307"/>
                <a:gd name="T2" fmla="*/ 142 w 267"/>
                <a:gd name="T3" fmla="*/ 238 h 307"/>
                <a:gd name="T4" fmla="*/ 75 w 267"/>
                <a:gd name="T5" fmla="*/ 269 h 307"/>
                <a:gd name="T6" fmla="*/ 0 w 267"/>
                <a:gd name="T7" fmla="*/ 306 h 307"/>
                <a:gd name="T8" fmla="*/ 22 w 267"/>
                <a:gd name="T9" fmla="*/ 211 h 307"/>
                <a:gd name="T10" fmla="*/ 84 w 267"/>
                <a:gd name="T11" fmla="*/ 185 h 307"/>
                <a:gd name="T12" fmla="*/ 118 w 267"/>
                <a:gd name="T13" fmla="*/ 158 h 307"/>
                <a:gd name="T14" fmla="*/ 105 w 267"/>
                <a:gd name="T15" fmla="*/ 149 h 307"/>
                <a:gd name="T16" fmla="*/ 71 w 267"/>
                <a:gd name="T17" fmla="*/ 151 h 307"/>
                <a:gd name="T18" fmla="*/ 42 w 267"/>
                <a:gd name="T19" fmla="*/ 147 h 307"/>
                <a:gd name="T20" fmla="*/ 49 w 267"/>
                <a:gd name="T21" fmla="*/ 110 h 307"/>
                <a:gd name="T22" fmla="*/ 136 w 267"/>
                <a:gd name="T23" fmla="*/ 63 h 307"/>
                <a:gd name="T24" fmla="*/ 154 w 267"/>
                <a:gd name="T25" fmla="*/ 57 h 307"/>
                <a:gd name="T26" fmla="*/ 176 w 267"/>
                <a:gd name="T27" fmla="*/ 46 h 307"/>
                <a:gd name="T28" fmla="*/ 214 w 267"/>
                <a:gd name="T29" fmla="*/ 25 h 307"/>
                <a:gd name="T30" fmla="*/ 240 w 267"/>
                <a:gd name="T31" fmla="*/ 14 h 307"/>
                <a:gd name="T32" fmla="*/ 264 w 267"/>
                <a:gd name="T33" fmla="*/ 0 h 307"/>
                <a:gd name="T34" fmla="*/ 266 w 267"/>
                <a:gd name="T35" fmla="*/ 12 h 307"/>
                <a:gd name="T36" fmla="*/ 264 w 267"/>
                <a:gd name="T37" fmla="*/ 0 h 307"/>
                <a:gd name="T38" fmla="*/ 217 w 267"/>
                <a:gd name="T39" fmla="*/ 204 h 30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67"/>
                <a:gd name="T61" fmla="*/ 0 h 307"/>
                <a:gd name="T62" fmla="*/ 267 w 267"/>
                <a:gd name="T63" fmla="*/ 307 h 30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67" h="307">
                  <a:moveTo>
                    <a:pt x="217" y="204"/>
                  </a:moveTo>
                  <a:lnTo>
                    <a:pt x="142" y="238"/>
                  </a:lnTo>
                  <a:lnTo>
                    <a:pt x="75" y="269"/>
                  </a:lnTo>
                  <a:lnTo>
                    <a:pt x="0" y="306"/>
                  </a:lnTo>
                  <a:lnTo>
                    <a:pt x="22" y="211"/>
                  </a:lnTo>
                  <a:lnTo>
                    <a:pt x="84" y="185"/>
                  </a:lnTo>
                  <a:lnTo>
                    <a:pt x="118" y="158"/>
                  </a:lnTo>
                  <a:lnTo>
                    <a:pt x="105" y="149"/>
                  </a:lnTo>
                  <a:lnTo>
                    <a:pt x="71" y="151"/>
                  </a:lnTo>
                  <a:lnTo>
                    <a:pt x="42" y="147"/>
                  </a:lnTo>
                  <a:lnTo>
                    <a:pt x="49" y="110"/>
                  </a:lnTo>
                  <a:lnTo>
                    <a:pt x="136" y="63"/>
                  </a:lnTo>
                  <a:lnTo>
                    <a:pt x="154" y="57"/>
                  </a:lnTo>
                  <a:lnTo>
                    <a:pt x="176" y="46"/>
                  </a:lnTo>
                  <a:lnTo>
                    <a:pt x="214" y="25"/>
                  </a:lnTo>
                  <a:lnTo>
                    <a:pt x="240" y="14"/>
                  </a:lnTo>
                  <a:lnTo>
                    <a:pt x="264" y="0"/>
                  </a:lnTo>
                  <a:lnTo>
                    <a:pt x="266" y="12"/>
                  </a:lnTo>
                  <a:lnTo>
                    <a:pt x="264" y="0"/>
                  </a:lnTo>
                  <a:lnTo>
                    <a:pt x="217" y="204"/>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584" name="Freeform 16"/>
            <p:cNvSpPr>
              <a:spLocks/>
            </p:cNvSpPr>
            <p:nvPr/>
          </p:nvSpPr>
          <p:spPr bwMode="auto">
            <a:xfrm>
              <a:off x="2031" y="681"/>
              <a:ext cx="267" cy="307"/>
            </a:xfrm>
            <a:custGeom>
              <a:avLst/>
              <a:gdLst>
                <a:gd name="T0" fmla="*/ 217 w 267"/>
                <a:gd name="T1" fmla="*/ 204 h 307"/>
                <a:gd name="T2" fmla="*/ 142 w 267"/>
                <a:gd name="T3" fmla="*/ 238 h 307"/>
                <a:gd name="T4" fmla="*/ 75 w 267"/>
                <a:gd name="T5" fmla="*/ 269 h 307"/>
                <a:gd name="T6" fmla="*/ 0 w 267"/>
                <a:gd name="T7" fmla="*/ 306 h 307"/>
                <a:gd name="T8" fmla="*/ 22 w 267"/>
                <a:gd name="T9" fmla="*/ 211 h 307"/>
                <a:gd name="T10" fmla="*/ 84 w 267"/>
                <a:gd name="T11" fmla="*/ 185 h 307"/>
                <a:gd name="T12" fmla="*/ 118 w 267"/>
                <a:gd name="T13" fmla="*/ 158 h 307"/>
                <a:gd name="T14" fmla="*/ 105 w 267"/>
                <a:gd name="T15" fmla="*/ 149 h 307"/>
                <a:gd name="T16" fmla="*/ 71 w 267"/>
                <a:gd name="T17" fmla="*/ 151 h 307"/>
                <a:gd name="T18" fmla="*/ 42 w 267"/>
                <a:gd name="T19" fmla="*/ 147 h 307"/>
                <a:gd name="T20" fmla="*/ 49 w 267"/>
                <a:gd name="T21" fmla="*/ 110 h 307"/>
                <a:gd name="T22" fmla="*/ 136 w 267"/>
                <a:gd name="T23" fmla="*/ 63 h 307"/>
                <a:gd name="T24" fmla="*/ 154 w 267"/>
                <a:gd name="T25" fmla="*/ 57 h 307"/>
                <a:gd name="T26" fmla="*/ 176 w 267"/>
                <a:gd name="T27" fmla="*/ 46 h 307"/>
                <a:gd name="T28" fmla="*/ 214 w 267"/>
                <a:gd name="T29" fmla="*/ 25 h 307"/>
                <a:gd name="T30" fmla="*/ 240 w 267"/>
                <a:gd name="T31" fmla="*/ 14 h 307"/>
                <a:gd name="T32" fmla="*/ 264 w 267"/>
                <a:gd name="T33" fmla="*/ 0 h 307"/>
                <a:gd name="T34" fmla="*/ 266 w 267"/>
                <a:gd name="T35" fmla="*/ 12 h 307"/>
                <a:gd name="T36" fmla="*/ 264 w 267"/>
                <a:gd name="T37" fmla="*/ 0 h 307"/>
                <a:gd name="T38" fmla="*/ 217 w 267"/>
                <a:gd name="T39" fmla="*/ 204 h 30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67"/>
                <a:gd name="T61" fmla="*/ 0 h 307"/>
                <a:gd name="T62" fmla="*/ 267 w 267"/>
                <a:gd name="T63" fmla="*/ 307 h 30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67" h="307">
                  <a:moveTo>
                    <a:pt x="217" y="204"/>
                  </a:moveTo>
                  <a:lnTo>
                    <a:pt x="142" y="238"/>
                  </a:lnTo>
                  <a:lnTo>
                    <a:pt x="75" y="269"/>
                  </a:lnTo>
                  <a:lnTo>
                    <a:pt x="0" y="306"/>
                  </a:lnTo>
                  <a:lnTo>
                    <a:pt x="22" y="211"/>
                  </a:lnTo>
                  <a:lnTo>
                    <a:pt x="84" y="185"/>
                  </a:lnTo>
                  <a:lnTo>
                    <a:pt x="118" y="158"/>
                  </a:lnTo>
                  <a:lnTo>
                    <a:pt x="105" y="149"/>
                  </a:lnTo>
                  <a:lnTo>
                    <a:pt x="71" y="151"/>
                  </a:lnTo>
                  <a:lnTo>
                    <a:pt x="42" y="147"/>
                  </a:lnTo>
                  <a:lnTo>
                    <a:pt x="49" y="110"/>
                  </a:lnTo>
                  <a:lnTo>
                    <a:pt x="136" y="63"/>
                  </a:lnTo>
                  <a:lnTo>
                    <a:pt x="154" y="57"/>
                  </a:lnTo>
                  <a:lnTo>
                    <a:pt x="176" y="46"/>
                  </a:lnTo>
                  <a:lnTo>
                    <a:pt x="214" y="25"/>
                  </a:lnTo>
                  <a:lnTo>
                    <a:pt x="240" y="14"/>
                  </a:lnTo>
                  <a:lnTo>
                    <a:pt x="264" y="0"/>
                  </a:lnTo>
                  <a:lnTo>
                    <a:pt x="266" y="12"/>
                  </a:lnTo>
                  <a:lnTo>
                    <a:pt x="264" y="0"/>
                  </a:lnTo>
                  <a:lnTo>
                    <a:pt x="217" y="204"/>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585" name="Freeform 17"/>
            <p:cNvSpPr>
              <a:spLocks/>
            </p:cNvSpPr>
            <p:nvPr/>
          </p:nvSpPr>
          <p:spPr bwMode="auto">
            <a:xfrm>
              <a:off x="2031" y="681"/>
              <a:ext cx="267" cy="307"/>
            </a:xfrm>
            <a:custGeom>
              <a:avLst/>
              <a:gdLst>
                <a:gd name="T0" fmla="*/ 217 w 267"/>
                <a:gd name="T1" fmla="*/ 204 h 307"/>
                <a:gd name="T2" fmla="*/ 142 w 267"/>
                <a:gd name="T3" fmla="*/ 238 h 307"/>
                <a:gd name="T4" fmla="*/ 75 w 267"/>
                <a:gd name="T5" fmla="*/ 269 h 307"/>
                <a:gd name="T6" fmla="*/ 0 w 267"/>
                <a:gd name="T7" fmla="*/ 306 h 307"/>
                <a:gd name="T8" fmla="*/ 22 w 267"/>
                <a:gd name="T9" fmla="*/ 211 h 307"/>
                <a:gd name="T10" fmla="*/ 84 w 267"/>
                <a:gd name="T11" fmla="*/ 185 h 307"/>
                <a:gd name="T12" fmla="*/ 118 w 267"/>
                <a:gd name="T13" fmla="*/ 158 h 307"/>
                <a:gd name="T14" fmla="*/ 105 w 267"/>
                <a:gd name="T15" fmla="*/ 149 h 307"/>
                <a:gd name="T16" fmla="*/ 71 w 267"/>
                <a:gd name="T17" fmla="*/ 151 h 307"/>
                <a:gd name="T18" fmla="*/ 42 w 267"/>
                <a:gd name="T19" fmla="*/ 147 h 307"/>
                <a:gd name="T20" fmla="*/ 49 w 267"/>
                <a:gd name="T21" fmla="*/ 110 h 307"/>
                <a:gd name="T22" fmla="*/ 136 w 267"/>
                <a:gd name="T23" fmla="*/ 63 h 307"/>
                <a:gd name="T24" fmla="*/ 154 w 267"/>
                <a:gd name="T25" fmla="*/ 57 h 307"/>
                <a:gd name="T26" fmla="*/ 176 w 267"/>
                <a:gd name="T27" fmla="*/ 46 h 307"/>
                <a:gd name="T28" fmla="*/ 214 w 267"/>
                <a:gd name="T29" fmla="*/ 25 h 307"/>
                <a:gd name="T30" fmla="*/ 240 w 267"/>
                <a:gd name="T31" fmla="*/ 14 h 307"/>
                <a:gd name="T32" fmla="*/ 264 w 267"/>
                <a:gd name="T33" fmla="*/ 0 h 307"/>
                <a:gd name="T34" fmla="*/ 266 w 267"/>
                <a:gd name="T35" fmla="*/ 12 h 307"/>
                <a:gd name="T36" fmla="*/ 264 w 267"/>
                <a:gd name="T37" fmla="*/ 0 h 307"/>
                <a:gd name="T38" fmla="*/ 217 w 267"/>
                <a:gd name="T39" fmla="*/ 204 h 30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67"/>
                <a:gd name="T61" fmla="*/ 0 h 307"/>
                <a:gd name="T62" fmla="*/ 267 w 267"/>
                <a:gd name="T63" fmla="*/ 307 h 30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67" h="307">
                  <a:moveTo>
                    <a:pt x="217" y="204"/>
                  </a:moveTo>
                  <a:lnTo>
                    <a:pt x="142" y="238"/>
                  </a:lnTo>
                  <a:lnTo>
                    <a:pt x="75" y="269"/>
                  </a:lnTo>
                  <a:lnTo>
                    <a:pt x="0" y="306"/>
                  </a:lnTo>
                  <a:lnTo>
                    <a:pt x="22" y="211"/>
                  </a:lnTo>
                  <a:lnTo>
                    <a:pt x="84" y="185"/>
                  </a:lnTo>
                  <a:lnTo>
                    <a:pt x="118" y="158"/>
                  </a:lnTo>
                  <a:lnTo>
                    <a:pt x="105" y="149"/>
                  </a:lnTo>
                  <a:lnTo>
                    <a:pt x="71" y="151"/>
                  </a:lnTo>
                  <a:lnTo>
                    <a:pt x="42" y="147"/>
                  </a:lnTo>
                  <a:lnTo>
                    <a:pt x="49" y="110"/>
                  </a:lnTo>
                  <a:lnTo>
                    <a:pt x="136" y="63"/>
                  </a:lnTo>
                  <a:lnTo>
                    <a:pt x="154" y="57"/>
                  </a:lnTo>
                  <a:lnTo>
                    <a:pt x="176" y="46"/>
                  </a:lnTo>
                  <a:lnTo>
                    <a:pt x="214" y="25"/>
                  </a:lnTo>
                  <a:lnTo>
                    <a:pt x="240" y="14"/>
                  </a:lnTo>
                  <a:lnTo>
                    <a:pt x="264" y="0"/>
                  </a:lnTo>
                  <a:lnTo>
                    <a:pt x="266" y="12"/>
                  </a:lnTo>
                  <a:lnTo>
                    <a:pt x="264" y="0"/>
                  </a:lnTo>
                  <a:lnTo>
                    <a:pt x="217" y="204"/>
                  </a:lnTo>
                </a:path>
              </a:pathLst>
            </a:custGeom>
            <a:noFill/>
            <a:ln w="12700" cap="rnd">
              <a:solidFill>
                <a:srgbClr val="7F7F7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586" name="Freeform 18"/>
            <p:cNvSpPr>
              <a:spLocks/>
            </p:cNvSpPr>
            <p:nvPr/>
          </p:nvSpPr>
          <p:spPr bwMode="auto">
            <a:xfrm>
              <a:off x="2031" y="884"/>
              <a:ext cx="382" cy="225"/>
            </a:xfrm>
            <a:custGeom>
              <a:avLst/>
              <a:gdLst>
                <a:gd name="T0" fmla="*/ 0 w 382"/>
                <a:gd name="T1" fmla="*/ 103 h 225"/>
                <a:gd name="T2" fmla="*/ 77 w 382"/>
                <a:gd name="T3" fmla="*/ 156 h 225"/>
                <a:gd name="T4" fmla="*/ 136 w 382"/>
                <a:gd name="T5" fmla="*/ 204 h 225"/>
                <a:gd name="T6" fmla="*/ 173 w 382"/>
                <a:gd name="T7" fmla="*/ 224 h 225"/>
                <a:gd name="T8" fmla="*/ 224 w 382"/>
                <a:gd name="T9" fmla="*/ 202 h 225"/>
                <a:gd name="T10" fmla="*/ 263 w 382"/>
                <a:gd name="T11" fmla="*/ 177 h 225"/>
                <a:gd name="T12" fmla="*/ 317 w 382"/>
                <a:gd name="T13" fmla="*/ 156 h 225"/>
                <a:gd name="T14" fmla="*/ 381 w 382"/>
                <a:gd name="T15" fmla="*/ 127 h 225"/>
                <a:gd name="T16" fmla="*/ 215 w 382"/>
                <a:gd name="T17" fmla="*/ 0 h 225"/>
                <a:gd name="T18" fmla="*/ 0 w 382"/>
                <a:gd name="T19" fmla="*/ 103 h 2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82"/>
                <a:gd name="T31" fmla="*/ 0 h 225"/>
                <a:gd name="T32" fmla="*/ 382 w 382"/>
                <a:gd name="T33" fmla="*/ 225 h 2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82" h="225">
                  <a:moveTo>
                    <a:pt x="0" y="103"/>
                  </a:moveTo>
                  <a:lnTo>
                    <a:pt x="77" y="156"/>
                  </a:lnTo>
                  <a:lnTo>
                    <a:pt x="136" y="204"/>
                  </a:lnTo>
                  <a:lnTo>
                    <a:pt x="173" y="224"/>
                  </a:lnTo>
                  <a:lnTo>
                    <a:pt x="224" y="202"/>
                  </a:lnTo>
                  <a:lnTo>
                    <a:pt x="263" y="177"/>
                  </a:lnTo>
                  <a:lnTo>
                    <a:pt x="317" y="156"/>
                  </a:lnTo>
                  <a:lnTo>
                    <a:pt x="381" y="127"/>
                  </a:lnTo>
                  <a:lnTo>
                    <a:pt x="215" y="0"/>
                  </a:lnTo>
                  <a:lnTo>
                    <a:pt x="0" y="103"/>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587" name="Freeform 19"/>
            <p:cNvSpPr>
              <a:spLocks/>
            </p:cNvSpPr>
            <p:nvPr/>
          </p:nvSpPr>
          <p:spPr bwMode="auto">
            <a:xfrm>
              <a:off x="2031" y="884"/>
              <a:ext cx="382" cy="225"/>
            </a:xfrm>
            <a:custGeom>
              <a:avLst/>
              <a:gdLst>
                <a:gd name="T0" fmla="*/ 0 w 382"/>
                <a:gd name="T1" fmla="*/ 103 h 225"/>
                <a:gd name="T2" fmla="*/ 77 w 382"/>
                <a:gd name="T3" fmla="*/ 156 h 225"/>
                <a:gd name="T4" fmla="*/ 136 w 382"/>
                <a:gd name="T5" fmla="*/ 204 h 225"/>
                <a:gd name="T6" fmla="*/ 173 w 382"/>
                <a:gd name="T7" fmla="*/ 224 h 225"/>
                <a:gd name="T8" fmla="*/ 224 w 382"/>
                <a:gd name="T9" fmla="*/ 202 h 225"/>
                <a:gd name="T10" fmla="*/ 263 w 382"/>
                <a:gd name="T11" fmla="*/ 177 h 225"/>
                <a:gd name="T12" fmla="*/ 317 w 382"/>
                <a:gd name="T13" fmla="*/ 156 h 225"/>
                <a:gd name="T14" fmla="*/ 381 w 382"/>
                <a:gd name="T15" fmla="*/ 127 h 225"/>
                <a:gd name="T16" fmla="*/ 215 w 382"/>
                <a:gd name="T17" fmla="*/ 0 h 225"/>
                <a:gd name="T18" fmla="*/ 0 w 382"/>
                <a:gd name="T19" fmla="*/ 103 h 2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82"/>
                <a:gd name="T31" fmla="*/ 0 h 225"/>
                <a:gd name="T32" fmla="*/ 382 w 382"/>
                <a:gd name="T33" fmla="*/ 225 h 2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82" h="225">
                  <a:moveTo>
                    <a:pt x="0" y="103"/>
                  </a:moveTo>
                  <a:lnTo>
                    <a:pt x="77" y="156"/>
                  </a:lnTo>
                  <a:lnTo>
                    <a:pt x="136" y="204"/>
                  </a:lnTo>
                  <a:lnTo>
                    <a:pt x="173" y="224"/>
                  </a:lnTo>
                  <a:lnTo>
                    <a:pt x="224" y="202"/>
                  </a:lnTo>
                  <a:lnTo>
                    <a:pt x="263" y="177"/>
                  </a:lnTo>
                  <a:lnTo>
                    <a:pt x="317" y="156"/>
                  </a:lnTo>
                  <a:lnTo>
                    <a:pt x="381" y="127"/>
                  </a:lnTo>
                  <a:lnTo>
                    <a:pt x="215" y="0"/>
                  </a:lnTo>
                  <a:lnTo>
                    <a:pt x="0" y="103"/>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588" name="Freeform 20"/>
            <p:cNvSpPr>
              <a:spLocks/>
            </p:cNvSpPr>
            <p:nvPr/>
          </p:nvSpPr>
          <p:spPr bwMode="auto">
            <a:xfrm>
              <a:off x="2031" y="884"/>
              <a:ext cx="382" cy="225"/>
            </a:xfrm>
            <a:custGeom>
              <a:avLst/>
              <a:gdLst>
                <a:gd name="T0" fmla="*/ 0 w 382"/>
                <a:gd name="T1" fmla="*/ 103 h 225"/>
                <a:gd name="T2" fmla="*/ 77 w 382"/>
                <a:gd name="T3" fmla="*/ 156 h 225"/>
                <a:gd name="T4" fmla="*/ 136 w 382"/>
                <a:gd name="T5" fmla="*/ 204 h 225"/>
                <a:gd name="T6" fmla="*/ 173 w 382"/>
                <a:gd name="T7" fmla="*/ 224 h 225"/>
                <a:gd name="T8" fmla="*/ 224 w 382"/>
                <a:gd name="T9" fmla="*/ 202 h 225"/>
                <a:gd name="T10" fmla="*/ 263 w 382"/>
                <a:gd name="T11" fmla="*/ 177 h 225"/>
                <a:gd name="T12" fmla="*/ 317 w 382"/>
                <a:gd name="T13" fmla="*/ 156 h 225"/>
                <a:gd name="T14" fmla="*/ 381 w 382"/>
                <a:gd name="T15" fmla="*/ 127 h 225"/>
                <a:gd name="T16" fmla="*/ 215 w 382"/>
                <a:gd name="T17" fmla="*/ 0 h 225"/>
                <a:gd name="T18" fmla="*/ 0 w 382"/>
                <a:gd name="T19" fmla="*/ 103 h 2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82"/>
                <a:gd name="T31" fmla="*/ 0 h 225"/>
                <a:gd name="T32" fmla="*/ 382 w 382"/>
                <a:gd name="T33" fmla="*/ 225 h 2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82" h="225">
                  <a:moveTo>
                    <a:pt x="0" y="103"/>
                  </a:moveTo>
                  <a:lnTo>
                    <a:pt x="77" y="156"/>
                  </a:lnTo>
                  <a:lnTo>
                    <a:pt x="136" y="204"/>
                  </a:lnTo>
                  <a:lnTo>
                    <a:pt x="173" y="224"/>
                  </a:lnTo>
                  <a:lnTo>
                    <a:pt x="224" y="202"/>
                  </a:lnTo>
                  <a:lnTo>
                    <a:pt x="263" y="177"/>
                  </a:lnTo>
                  <a:lnTo>
                    <a:pt x="317" y="156"/>
                  </a:lnTo>
                  <a:lnTo>
                    <a:pt x="381" y="127"/>
                  </a:lnTo>
                  <a:lnTo>
                    <a:pt x="215" y="0"/>
                  </a:lnTo>
                  <a:lnTo>
                    <a:pt x="0" y="103"/>
                  </a:lnTo>
                </a:path>
              </a:pathLst>
            </a:custGeom>
            <a:noFill/>
            <a:ln w="12700" cap="rnd">
              <a:solidFill>
                <a:srgbClr val="7F7F7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589" name="Freeform 21"/>
            <p:cNvSpPr>
              <a:spLocks/>
            </p:cNvSpPr>
            <p:nvPr/>
          </p:nvSpPr>
          <p:spPr bwMode="auto">
            <a:xfrm>
              <a:off x="2342" y="824"/>
              <a:ext cx="138" cy="75"/>
            </a:xfrm>
            <a:custGeom>
              <a:avLst/>
              <a:gdLst>
                <a:gd name="T0" fmla="*/ 136 w 138"/>
                <a:gd name="T1" fmla="*/ 0 h 75"/>
                <a:gd name="T2" fmla="*/ 137 w 138"/>
                <a:gd name="T3" fmla="*/ 4 h 75"/>
                <a:gd name="T4" fmla="*/ 1 w 138"/>
                <a:gd name="T5" fmla="*/ 74 h 75"/>
                <a:gd name="T6" fmla="*/ 0 w 138"/>
                <a:gd name="T7" fmla="*/ 73 h 75"/>
                <a:gd name="T8" fmla="*/ 134 w 138"/>
                <a:gd name="T9" fmla="*/ 0 h 75"/>
                <a:gd name="T10" fmla="*/ 136 w 138"/>
                <a:gd name="T11" fmla="*/ 0 h 75"/>
                <a:gd name="T12" fmla="*/ 0 60000 65536"/>
                <a:gd name="T13" fmla="*/ 0 60000 65536"/>
                <a:gd name="T14" fmla="*/ 0 60000 65536"/>
                <a:gd name="T15" fmla="*/ 0 60000 65536"/>
                <a:gd name="T16" fmla="*/ 0 60000 65536"/>
                <a:gd name="T17" fmla="*/ 0 60000 65536"/>
                <a:gd name="T18" fmla="*/ 0 w 138"/>
                <a:gd name="T19" fmla="*/ 0 h 75"/>
                <a:gd name="T20" fmla="*/ 138 w 138"/>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138" h="75">
                  <a:moveTo>
                    <a:pt x="136" y="0"/>
                  </a:moveTo>
                  <a:lnTo>
                    <a:pt x="137" y="4"/>
                  </a:lnTo>
                  <a:lnTo>
                    <a:pt x="1" y="74"/>
                  </a:lnTo>
                  <a:lnTo>
                    <a:pt x="0" y="73"/>
                  </a:lnTo>
                  <a:lnTo>
                    <a:pt x="134" y="0"/>
                  </a:lnTo>
                  <a:lnTo>
                    <a:pt x="136"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590" name="Freeform 22"/>
            <p:cNvSpPr>
              <a:spLocks/>
            </p:cNvSpPr>
            <p:nvPr/>
          </p:nvSpPr>
          <p:spPr bwMode="auto">
            <a:xfrm>
              <a:off x="2342" y="824"/>
              <a:ext cx="138" cy="75"/>
            </a:xfrm>
            <a:custGeom>
              <a:avLst/>
              <a:gdLst>
                <a:gd name="T0" fmla="*/ 136 w 138"/>
                <a:gd name="T1" fmla="*/ 0 h 75"/>
                <a:gd name="T2" fmla="*/ 137 w 138"/>
                <a:gd name="T3" fmla="*/ 4 h 75"/>
                <a:gd name="T4" fmla="*/ 1 w 138"/>
                <a:gd name="T5" fmla="*/ 74 h 75"/>
                <a:gd name="T6" fmla="*/ 0 w 138"/>
                <a:gd name="T7" fmla="*/ 73 h 75"/>
                <a:gd name="T8" fmla="*/ 134 w 138"/>
                <a:gd name="T9" fmla="*/ 0 h 75"/>
                <a:gd name="T10" fmla="*/ 136 w 138"/>
                <a:gd name="T11" fmla="*/ 0 h 75"/>
                <a:gd name="T12" fmla="*/ 0 60000 65536"/>
                <a:gd name="T13" fmla="*/ 0 60000 65536"/>
                <a:gd name="T14" fmla="*/ 0 60000 65536"/>
                <a:gd name="T15" fmla="*/ 0 60000 65536"/>
                <a:gd name="T16" fmla="*/ 0 60000 65536"/>
                <a:gd name="T17" fmla="*/ 0 60000 65536"/>
                <a:gd name="T18" fmla="*/ 0 w 138"/>
                <a:gd name="T19" fmla="*/ 0 h 75"/>
                <a:gd name="T20" fmla="*/ 138 w 138"/>
                <a:gd name="T21" fmla="*/ 75 h 75"/>
              </a:gdLst>
              <a:ahLst/>
              <a:cxnLst>
                <a:cxn ang="T12">
                  <a:pos x="T0" y="T1"/>
                </a:cxn>
                <a:cxn ang="T13">
                  <a:pos x="T2" y="T3"/>
                </a:cxn>
                <a:cxn ang="T14">
                  <a:pos x="T4" y="T5"/>
                </a:cxn>
                <a:cxn ang="T15">
                  <a:pos x="T6" y="T7"/>
                </a:cxn>
                <a:cxn ang="T16">
                  <a:pos x="T8" y="T9"/>
                </a:cxn>
                <a:cxn ang="T17">
                  <a:pos x="T10" y="T11"/>
                </a:cxn>
              </a:cxnLst>
              <a:rect l="T18" t="T19" r="T20" b="T21"/>
              <a:pathLst>
                <a:path w="138" h="75">
                  <a:moveTo>
                    <a:pt x="136" y="0"/>
                  </a:moveTo>
                  <a:lnTo>
                    <a:pt x="137" y="4"/>
                  </a:lnTo>
                  <a:lnTo>
                    <a:pt x="1" y="74"/>
                  </a:lnTo>
                  <a:lnTo>
                    <a:pt x="0" y="73"/>
                  </a:lnTo>
                  <a:lnTo>
                    <a:pt x="134" y="0"/>
                  </a:lnTo>
                  <a:lnTo>
                    <a:pt x="136"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591" name="Freeform 23"/>
            <p:cNvSpPr>
              <a:spLocks/>
            </p:cNvSpPr>
            <p:nvPr/>
          </p:nvSpPr>
          <p:spPr bwMode="auto">
            <a:xfrm>
              <a:off x="2439" y="798"/>
              <a:ext cx="80" cy="61"/>
            </a:xfrm>
            <a:custGeom>
              <a:avLst/>
              <a:gdLst>
                <a:gd name="T0" fmla="*/ 0 w 80"/>
                <a:gd name="T1" fmla="*/ 0 h 61"/>
                <a:gd name="T2" fmla="*/ 78 w 80"/>
                <a:gd name="T3" fmla="*/ 55 h 61"/>
                <a:gd name="T4" fmla="*/ 79 w 80"/>
                <a:gd name="T5" fmla="*/ 60 h 61"/>
                <a:gd name="T6" fmla="*/ 0 w 80"/>
                <a:gd name="T7" fmla="*/ 2 h 61"/>
                <a:gd name="T8" fmla="*/ 0 w 80"/>
                <a:gd name="T9" fmla="*/ 0 h 61"/>
                <a:gd name="T10" fmla="*/ 0 60000 65536"/>
                <a:gd name="T11" fmla="*/ 0 60000 65536"/>
                <a:gd name="T12" fmla="*/ 0 60000 65536"/>
                <a:gd name="T13" fmla="*/ 0 60000 65536"/>
                <a:gd name="T14" fmla="*/ 0 60000 65536"/>
                <a:gd name="T15" fmla="*/ 0 w 80"/>
                <a:gd name="T16" fmla="*/ 0 h 61"/>
                <a:gd name="T17" fmla="*/ 80 w 80"/>
                <a:gd name="T18" fmla="*/ 61 h 61"/>
              </a:gdLst>
              <a:ahLst/>
              <a:cxnLst>
                <a:cxn ang="T10">
                  <a:pos x="T0" y="T1"/>
                </a:cxn>
                <a:cxn ang="T11">
                  <a:pos x="T2" y="T3"/>
                </a:cxn>
                <a:cxn ang="T12">
                  <a:pos x="T4" y="T5"/>
                </a:cxn>
                <a:cxn ang="T13">
                  <a:pos x="T6" y="T7"/>
                </a:cxn>
                <a:cxn ang="T14">
                  <a:pos x="T8" y="T9"/>
                </a:cxn>
              </a:cxnLst>
              <a:rect l="T15" t="T16" r="T17" b="T18"/>
              <a:pathLst>
                <a:path w="80" h="61">
                  <a:moveTo>
                    <a:pt x="0" y="0"/>
                  </a:moveTo>
                  <a:lnTo>
                    <a:pt x="78" y="55"/>
                  </a:lnTo>
                  <a:lnTo>
                    <a:pt x="79" y="60"/>
                  </a:lnTo>
                  <a:lnTo>
                    <a:pt x="0" y="2"/>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592" name="Freeform 24"/>
            <p:cNvSpPr>
              <a:spLocks/>
            </p:cNvSpPr>
            <p:nvPr/>
          </p:nvSpPr>
          <p:spPr bwMode="auto">
            <a:xfrm>
              <a:off x="2439" y="798"/>
              <a:ext cx="80" cy="61"/>
            </a:xfrm>
            <a:custGeom>
              <a:avLst/>
              <a:gdLst>
                <a:gd name="T0" fmla="*/ 0 w 80"/>
                <a:gd name="T1" fmla="*/ 0 h 61"/>
                <a:gd name="T2" fmla="*/ 78 w 80"/>
                <a:gd name="T3" fmla="*/ 55 h 61"/>
                <a:gd name="T4" fmla="*/ 79 w 80"/>
                <a:gd name="T5" fmla="*/ 60 h 61"/>
                <a:gd name="T6" fmla="*/ 0 w 80"/>
                <a:gd name="T7" fmla="*/ 2 h 61"/>
                <a:gd name="T8" fmla="*/ 0 w 80"/>
                <a:gd name="T9" fmla="*/ 0 h 61"/>
                <a:gd name="T10" fmla="*/ 0 60000 65536"/>
                <a:gd name="T11" fmla="*/ 0 60000 65536"/>
                <a:gd name="T12" fmla="*/ 0 60000 65536"/>
                <a:gd name="T13" fmla="*/ 0 60000 65536"/>
                <a:gd name="T14" fmla="*/ 0 60000 65536"/>
                <a:gd name="T15" fmla="*/ 0 w 80"/>
                <a:gd name="T16" fmla="*/ 0 h 61"/>
                <a:gd name="T17" fmla="*/ 80 w 80"/>
                <a:gd name="T18" fmla="*/ 61 h 61"/>
              </a:gdLst>
              <a:ahLst/>
              <a:cxnLst>
                <a:cxn ang="T10">
                  <a:pos x="T0" y="T1"/>
                </a:cxn>
                <a:cxn ang="T11">
                  <a:pos x="T2" y="T3"/>
                </a:cxn>
                <a:cxn ang="T12">
                  <a:pos x="T4" y="T5"/>
                </a:cxn>
                <a:cxn ang="T13">
                  <a:pos x="T6" y="T7"/>
                </a:cxn>
                <a:cxn ang="T14">
                  <a:pos x="T8" y="T9"/>
                </a:cxn>
              </a:cxnLst>
              <a:rect l="T15" t="T16" r="T17" b="T18"/>
              <a:pathLst>
                <a:path w="80" h="61">
                  <a:moveTo>
                    <a:pt x="0" y="0"/>
                  </a:moveTo>
                  <a:lnTo>
                    <a:pt x="78" y="55"/>
                  </a:lnTo>
                  <a:lnTo>
                    <a:pt x="79" y="60"/>
                  </a:lnTo>
                  <a:lnTo>
                    <a:pt x="0" y="2"/>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593" name="Freeform 25"/>
            <p:cNvSpPr>
              <a:spLocks/>
            </p:cNvSpPr>
            <p:nvPr/>
          </p:nvSpPr>
          <p:spPr bwMode="auto">
            <a:xfrm>
              <a:off x="2437" y="721"/>
              <a:ext cx="158" cy="80"/>
            </a:xfrm>
            <a:custGeom>
              <a:avLst/>
              <a:gdLst>
                <a:gd name="T0" fmla="*/ 157 w 158"/>
                <a:gd name="T1" fmla="*/ 0 h 80"/>
                <a:gd name="T2" fmla="*/ 155 w 158"/>
                <a:gd name="T3" fmla="*/ 4 h 80"/>
                <a:gd name="T4" fmla="*/ 2 w 158"/>
                <a:gd name="T5" fmla="*/ 79 h 80"/>
                <a:gd name="T6" fmla="*/ 0 w 158"/>
                <a:gd name="T7" fmla="*/ 75 h 80"/>
                <a:gd name="T8" fmla="*/ 154 w 158"/>
                <a:gd name="T9" fmla="*/ 0 h 80"/>
                <a:gd name="T10" fmla="*/ 157 w 158"/>
                <a:gd name="T11" fmla="*/ 0 h 80"/>
                <a:gd name="T12" fmla="*/ 0 60000 65536"/>
                <a:gd name="T13" fmla="*/ 0 60000 65536"/>
                <a:gd name="T14" fmla="*/ 0 60000 65536"/>
                <a:gd name="T15" fmla="*/ 0 60000 65536"/>
                <a:gd name="T16" fmla="*/ 0 60000 65536"/>
                <a:gd name="T17" fmla="*/ 0 60000 65536"/>
                <a:gd name="T18" fmla="*/ 0 w 158"/>
                <a:gd name="T19" fmla="*/ 0 h 80"/>
                <a:gd name="T20" fmla="*/ 158 w 158"/>
                <a:gd name="T21" fmla="*/ 80 h 80"/>
              </a:gdLst>
              <a:ahLst/>
              <a:cxnLst>
                <a:cxn ang="T12">
                  <a:pos x="T0" y="T1"/>
                </a:cxn>
                <a:cxn ang="T13">
                  <a:pos x="T2" y="T3"/>
                </a:cxn>
                <a:cxn ang="T14">
                  <a:pos x="T4" y="T5"/>
                </a:cxn>
                <a:cxn ang="T15">
                  <a:pos x="T6" y="T7"/>
                </a:cxn>
                <a:cxn ang="T16">
                  <a:pos x="T8" y="T9"/>
                </a:cxn>
                <a:cxn ang="T17">
                  <a:pos x="T10" y="T11"/>
                </a:cxn>
              </a:cxnLst>
              <a:rect l="T18" t="T19" r="T20" b="T21"/>
              <a:pathLst>
                <a:path w="158" h="80">
                  <a:moveTo>
                    <a:pt x="157" y="0"/>
                  </a:moveTo>
                  <a:lnTo>
                    <a:pt x="155" y="4"/>
                  </a:lnTo>
                  <a:lnTo>
                    <a:pt x="2" y="79"/>
                  </a:lnTo>
                  <a:lnTo>
                    <a:pt x="0" y="75"/>
                  </a:lnTo>
                  <a:lnTo>
                    <a:pt x="154" y="0"/>
                  </a:lnTo>
                  <a:lnTo>
                    <a:pt x="157"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594" name="Freeform 26"/>
            <p:cNvSpPr>
              <a:spLocks/>
            </p:cNvSpPr>
            <p:nvPr/>
          </p:nvSpPr>
          <p:spPr bwMode="auto">
            <a:xfrm>
              <a:off x="2437" y="721"/>
              <a:ext cx="158" cy="80"/>
            </a:xfrm>
            <a:custGeom>
              <a:avLst/>
              <a:gdLst>
                <a:gd name="T0" fmla="*/ 157 w 158"/>
                <a:gd name="T1" fmla="*/ 0 h 80"/>
                <a:gd name="T2" fmla="*/ 155 w 158"/>
                <a:gd name="T3" fmla="*/ 4 h 80"/>
                <a:gd name="T4" fmla="*/ 2 w 158"/>
                <a:gd name="T5" fmla="*/ 79 h 80"/>
                <a:gd name="T6" fmla="*/ 0 w 158"/>
                <a:gd name="T7" fmla="*/ 75 h 80"/>
                <a:gd name="T8" fmla="*/ 154 w 158"/>
                <a:gd name="T9" fmla="*/ 0 h 80"/>
                <a:gd name="T10" fmla="*/ 157 w 158"/>
                <a:gd name="T11" fmla="*/ 0 h 80"/>
                <a:gd name="T12" fmla="*/ 0 60000 65536"/>
                <a:gd name="T13" fmla="*/ 0 60000 65536"/>
                <a:gd name="T14" fmla="*/ 0 60000 65536"/>
                <a:gd name="T15" fmla="*/ 0 60000 65536"/>
                <a:gd name="T16" fmla="*/ 0 60000 65536"/>
                <a:gd name="T17" fmla="*/ 0 60000 65536"/>
                <a:gd name="T18" fmla="*/ 0 w 158"/>
                <a:gd name="T19" fmla="*/ 0 h 80"/>
                <a:gd name="T20" fmla="*/ 158 w 158"/>
                <a:gd name="T21" fmla="*/ 80 h 80"/>
              </a:gdLst>
              <a:ahLst/>
              <a:cxnLst>
                <a:cxn ang="T12">
                  <a:pos x="T0" y="T1"/>
                </a:cxn>
                <a:cxn ang="T13">
                  <a:pos x="T2" y="T3"/>
                </a:cxn>
                <a:cxn ang="T14">
                  <a:pos x="T4" y="T5"/>
                </a:cxn>
                <a:cxn ang="T15">
                  <a:pos x="T6" y="T7"/>
                </a:cxn>
                <a:cxn ang="T16">
                  <a:pos x="T8" y="T9"/>
                </a:cxn>
                <a:cxn ang="T17">
                  <a:pos x="T10" y="T11"/>
                </a:cxn>
              </a:cxnLst>
              <a:rect l="T18" t="T19" r="T20" b="T21"/>
              <a:pathLst>
                <a:path w="158" h="80">
                  <a:moveTo>
                    <a:pt x="157" y="0"/>
                  </a:moveTo>
                  <a:lnTo>
                    <a:pt x="155" y="4"/>
                  </a:lnTo>
                  <a:lnTo>
                    <a:pt x="2" y="79"/>
                  </a:lnTo>
                  <a:lnTo>
                    <a:pt x="0" y="75"/>
                  </a:lnTo>
                  <a:lnTo>
                    <a:pt x="154" y="0"/>
                  </a:lnTo>
                  <a:lnTo>
                    <a:pt x="157"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595" name="Freeform 27"/>
            <p:cNvSpPr>
              <a:spLocks/>
            </p:cNvSpPr>
            <p:nvPr/>
          </p:nvSpPr>
          <p:spPr bwMode="auto">
            <a:xfrm>
              <a:off x="2516" y="774"/>
              <a:ext cx="164" cy="82"/>
            </a:xfrm>
            <a:custGeom>
              <a:avLst/>
              <a:gdLst>
                <a:gd name="T0" fmla="*/ 159 w 164"/>
                <a:gd name="T1" fmla="*/ 0 h 82"/>
                <a:gd name="T2" fmla="*/ 163 w 164"/>
                <a:gd name="T3" fmla="*/ 3 h 82"/>
                <a:gd name="T4" fmla="*/ 0 w 164"/>
                <a:gd name="T5" fmla="*/ 81 h 82"/>
                <a:gd name="T6" fmla="*/ 1 w 164"/>
                <a:gd name="T7" fmla="*/ 79 h 82"/>
                <a:gd name="T8" fmla="*/ 159 w 164"/>
                <a:gd name="T9" fmla="*/ 0 h 82"/>
                <a:gd name="T10" fmla="*/ 0 60000 65536"/>
                <a:gd name="T11" fmla="*/ 0 60000 65536"/>
                <a:gd name="T12" fmla="*/ 0 60000 65536"/>
                <a:gd name="T13" fmla="*/ 0 60000 65536"/>
                <a:gd name="T14" fmla="*/ 0 60000 65536"/>
                <a:gd name="T15" fmla="*/ 0 w 164"/>
                <a:gd name="T16" fmla="*/ 0 h 82"/>
                <a:gd name="T17" fmla="*/ 164 w 164"/>
                <a:gd name="T18" fmla="*/ 82 h 82"/>
              </a:gdLst>
              <a:ahLst/>
              <a:cxnLst>
                <a:cxn ang="T10">
                  <a:pos x="T0" y="T1"/>
                </a:cxn>
                <a:cxn ang="T11">
                  <a:pos x="T2" y="T3"/>
                </a:cxn>
                <a:cxn ang="T12">
                  <a:pos x="T4" y="T5"/>
                </a:cxn>
                <a:cxn ang="T13">
                  <a:pos x="T6" y="T7"/>
                </a:cxn>
                <a:cxn ang="T14">
                  <a:pos x="T8" y="T9"/>
                </a:cxn>
              </a:cxnLst>
              <a:rect l="T15" t="T16" r="T17" b="T18"/>
              <a:pathLst>
                <a:path w="164" h="82">
                  <a:moveTo>
                    <a:pt x="159" y="0"/>
                  </a:moveTo>
                  <a:lnTo>
                    <a:pt x="163" y="3"/>
                  </a:lnTo>
                  <a:lnTo>
                    <a:pt x="0" y="81"/>
                  </a:lnTo>
                  <a:lnTo>
                    <a:pt x="1" y="79"/>
                  </a:lnTo>
                  <a:lnTo>
                    <a:pt x="159"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596" name="Freeform 28"/>
            <p:cNvSpPr>
              <a:spLocks/>
            </p:cNvSpPr>
            <p:nvPr/>
          </p:nvSpPr>
          <p:spPr bwMode="auto">
            <a:xfrm>
              <a:off x="2516" y="774"/>
              <a:ext cx="164" cy="82"/>
            </a:xfrm>
            <a:custGeom>
              <a:avLst/>
              <a:gdLst>
                <a:gd name="T0" fmla="*/ 159 w 164"/>
                <a:gd name="T1" fmla="*/ 0 h 82"/>
                <a:gd name="T2" fmla="*/ 163 w 164"/>
                <a:gd name="T3" fmla="*/ 3 h 82"/>
                <a:gd name="T4" fmla="*/ 0 w 164"/>
                <a:gd name="T5" fmla="*/ 81 h 82"/>
                <a:gd name="T6" fmla="*/ 1 w 164"/>
                <a:gd name="T7" fmla="*/ 79 h 82"/>
                <a:gd name="T8" fmla="*/ 159 w 164"/>
                <a:gd name="T9" fmla="*/ 0 h 82"/>
                <a:gd name="T10" fmla="*/ 0 60000 65536"/>
                <a:gd name="T11" fmla="*/ 0 60000 65536"/>
                <a:gd name="T12" fmla="*/ 0 60000 65536"/>
                <a:gd name="T13" fmla="*/ 0 60000 65536"/>
                <a:gd name="T14" fmla="*/ 0 60000 65536"/>
                <a:gd name="T15" fmla="*/ 0 w 164"/>
                <a:gd name="T16" fmla="*/ 0 h 82"/>
                <a:gd name="T17" fmla="*/ 164 w 164"/>
                <a:gd name="T18" fmla="*/ 82 h 82"/>
              </a:gdLst>
              <a:ahLst/>
              <a:cxnLst>
                <a:cxn ang="T10">
                  <a:pos x="T0" y="T1"/>
                </a:cxn>
                <a:cxn ang="T11">
                  <a:pos x="T2" y="T3"/>
                </a:cxn>
                <a:cxn ang="T12">
                  <a:pos x="T4" y="T5"/>
                </a:cxn>
                <a:cxn ang="T13">
                  <a:pos x="T6" y="T7"/>
                </a:cxn>
                <a:cxn ang="T14">
                  <a:pos x="T8" y="T9"/>
                </a:cxn>
              </a:cxnLst>
              <a:rect l="T15" t="T16" r="T17" b="T18"/>
              <a:pathLst>
                <a:path w="164" h="82">
                  <a:moveTo>
                    <a:pt x="159" y="0"/>
                  </a:moveTo>
                  <a:lnTo>
                    <a:pt x="163" y="3"/>
                  </a:lnTo>
                  <a:lnTo>
                    <a:pt x="0" y="81"/>
                  </a:lnTo>
                  <a:lnTo>
                    <a:pt x="1" y="79"/>
                  </a:lnTo>
                  <a:lnTo>
                    <a:pt x="159"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597" name="Freeform 29"/>
            <p:cNvSpPr>
              <a:spLocks/>
            </p:cNvSpPr>
            <p:nvPr/>
          </p:nvSpPr>
          <p:spPr bwMode="auto">
            <a:xfrm>
              <a:off x="2555" y="608"/>
              <a:ext cx="335" cy="204"/>
            </a:xfrm>
            <a:custGeom>
              <a:avLst/>
              <a:gdLst>
                <a:gd name="T0" fmla="*/ 163 w 335"/>
                <a:gd name="T1" fmla="*/ 203 h 204"/>
                <a:gd name="T2" fmla="*/ 0 w 335"/>
                <a:gd name="T3" fmla="*/ 82 h 204"/>
                <a:gd name="T4" fmla="*/ 174 w 335"/>
                <a:gd name="T5" fmla="*/ 0 h 204"/>
                <a:gd name="T6" fmla="*/ 334 w 335"/>
                <a:gd name="T7" fmla="*/ 124 h 204"/>
                <a:gd name="T8" fmla="*/ 163 w 335"/>
                <a:gd name="T9" fmla="*/ 203 h 204"/>
                <a:gd name="T10" fmla="*/ 0 60000 65536"/>
                <a:gd name="T11" fmla="*/ 0 60000 65536"/>
                <a:gd name="T12" fmla="*/ 0 60000 65536"/>
                <a:gd name="T13" fmla="*/ 0 60000 65536"/>
                <a:gd name="T14" fmla="*/ 0 60000 65536"/>
                <a:gd name="T15" fmla="*/ 0 w 335"/>
                <a:gd name="T16" fmla="*/ 0 h 204"/>
                <a:gd name="T17" fmla="*/ 335 w 335"/>
                <a:gd name="T18" fmla="*/ 204 h 204"/>
              </a:gdLst>
              <a:ahLst/>
              <a:cxnLst>
                <a:cxn ang="T10">
                  <a:pos x="T0" y="T1"/>
                </a:cxn>
                <a:cxn ang="T11">
                  <a:pos x="T2" y="T3"/>
                </a:cxn>
                <a:cxn ang="T12">
                  <a:pos x="T4" y="T5"/>
                </a:cxn>
                <a:cxn ang="T13">
                  <a:pos x="T6" y="T7"/>
                </a:cxn>
                <a:cxn ang="T14">
                  <a:pos x="T8" y="T9"/>
                </a:cxn>
              </a:cxnLst>
              <a:rect l="T15" t="T16" r="T17" b="T18"/>
              <a:pathLst>
                <a:path w="335" h="204">
                  <a:moveTo>
                    <a:pt x="163" y="203"/>
                  </a:moveTo>
                  <a:lnTo>
                    <a:pt x="0" y="82"/>
                  </a:lnTo>
                  <a:lnTo>
                    <a:pt x="174" y="0"/>
                  </a:lnTo>
                  <a:lnTo>
                    <a:pt x="334" y="124"/>
                  </a:lnTo>
                  <a:lnTo>
                    <a:pt x="163" y="203"/>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598" name="Freeform 30"/>
            <p:cNvSpPr>
              <a:spLocks/>
            </p:cNvSpPr>
            <p:nvPr/>
          </p:nvSpPr>
          <p:spPr bwMode="auto">
            <a:xfrm>
              <a:off x="2555" y="608"/>
              <a:ext cx="335" cy="204"/>
            </a:xfrm>
            <a:custGeom>
              <a:avLst/>
              <a:gdLst>
                <a:gd name="T0" fmla="*/ 163 w 335"/>
                <a:gd name="T1" fmla="*/ 203 h 204"/>
                <a:gd name="T2" fmla="*/ 0 w 335"/>
                <a:gd name="T3" fmla="*/ 82 h 204"/>
                <a:gd name="T4" fmla="*/ 174 w 335"/>
                <a:gd name="T5" fmla="*/ 0 h 204"/>
                <a:gd name="T6" fmla="*/ 334 w 335"/>
                <a:gd name="T7" fmla="*/ 124 h 204"/>
                <a:gd name="T8" fmla="*/ 163 w 335"/>
                <a:gd name="T9" fmla="*/ 203 h 204"/>
                <a:gd name="T10" fmla="*/ 0 60000 65536"/>
                <a:gd name="T11" fmla="*/ 0 60000 65536"/>
                <a:gd name="T12" fmla="*/ 0 60000 65536"/>
                <a:gd name="T13" fmla="*/ 0 60000 65536"/>
                <a:gd name="T14" fmla="*/ 0 60000 65536"/>
                <a:gd name="T15" fmla="*/ 0 w 335"/>
                <a:gd name="T16" fmla="*/ 0 h 204"/>
                <a:gd name="T17" fmla="*/ 335 w 335"/>
                <a:gd name="T18" fmla="*/ 204 h 204"/>
              </a:gdLst>
              <a:ahLst/>
              <a:cxnLst>
                <a:cxn ang="T10">
                  <a:pos x="T0" y="T1"/>
                </a:cxn>
                <a:cxn ang="T11">
                  <a:pos x="T2" y="T3"/>
                </a:cxn>
                <a:cxn ang="T12">
                  <a:pos x="T4" y="T5"/>
                </a:cxn>
                <a:cxn ang="T13">
                  <a:pos x="T6" y="T7"/>
                </a:cxn>
                <a:cxn ang="T14">
                  <a:pos x="T8" y="T9"/>
                </a:cxn>
              </a:cxnLst>
              <a:rect l="T15" t="T16" r="T17" b="T18"/>
              <a:pathLst>
                <a:path w="335" h="204">
                  <a:moveTo>
                    <a:pt x="163" y="203"/>
                  </a:moveTo>
                  <a:lnTo>
                    <a:pt x="0" y="82"/>
                  </a:lnTo>
                  <a:lnTo>
                    <a:pt x="174" y="0"/>
                  </a:lnTo>
                  <a:lnTo>
                    <a:pt x="334" y="124"/>
                  </a:lnTo>
                  <a:lnTo>
                    <a:pt x="163" y="203"/>
                  </a:lnTo>
                </a:path>
              </a:pathLst>
            </a:custGeom>
            <a:solidFill>
              <a:srgbClr val="7F7F7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599" name="Freeform 31"/>
            <p:cNvSpPr>
              <a:spLocks/>
            </p:cNvSpPr>
            <p:nvPr/>
          </p:nvSpPr>
          <p:spPr bwMode="auto">
            <a:xfrm>
              <a:off x="2555" y="608"/>
              <a:ext cx="335" cy="204"/>
            </a:xfrm>
            <a:custGeom>
              <a:avLst/>
              <a:gdLst>
                <a:gd name="T0" fmla="*/ 163 w 335"/>
                <a:gd name="T1" fmla="*/ 203 h 204"/>
                <a:gd name="T2" fmla="*/ 0 w 335"/>
                <a:gd name="T3" fmla="*/ 82 h 204"/>
                <a:gd name="T4" fmla="*/ 174 w 335"/>
                <a:gd name="T5" fmla="*/ 0 h 204"/>
                <a:gd name="T6" fmla="*/ 334 w 335"/>
                <a:gd name="T7" fmla="*/ 124 h 204"/>
                <a:gd name="T8" fmla="*/ 163 w 335"/>
                <a:gd name="T9" fmla="*/ 203 h 204"/>
                <a:gd name="T10" fmla="*/ 0 60000 65536"/>
                <a:gd name="T11" fmla="*/ 0 60000 65536"/>
                <a:gd name="T12" fmla="*/ 0 60000 65536"/>
                <a:gd name="T13" fmla="*/ 0 60000 65536"/>
                <a:gd name="T14" fmla="*/ 0 60000 65536"/>
                <a:gd name="T15" fmla="*/ 0 w 335"/>
                <a:gd name="T16" fmla="*/ 0 h 204"/>
                <a:gd name="T17" fmla="*/ 335 w 335"/>
                <a:gd name="T18" fmla="*/ 204 h 204"/>
              </a:gdLst>
              <a:ahLst/>
              <a:cxnLst>
                <a:cxn ang="T10">
                  <a:pos x="T0" y="T1"/>
                </a:cxn>
                <a:cxn ang="T11">
                  <a:pos x="T2" y="T3"/>
                </a:cxn>
                <a:cxn ang="T12">
                  <a:pos x="T4" y="T5"/>
                </a:cxn>
                <a:cxn ang="T13">
                  <a:pos x="T6" y="T7"/>
                </a:cxn>
                <a:cxn ang="T14">
                  <a:pos x="T8" y="T9"/>
                </a:cxn>
              </a:cxnLst>
              <a:rect l="T15" t="T16" r="T17" b="T18"/>
              <a:pathLst>
                <a:path w="335" h="204">
                  <a:moveTo>
                    <a:pt x="163" y="203"/>
                  </a:moveTo>
                  <a:lnTo>
                    <a:pt x="0" y="82"/>
                  </a:lnTo>
                  <a:lnTo>
                    <a:pt x="174" y="0"/>
                  </a:lnTo>
                  <a:lnTo>
                    <a:pt x="334" y="124"/>
                  </a:lnTo>
                  <a:lnTo>
                    <a:pt x="163" y="203"/>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00" name="Freeform 32"/>
            <p:cNvSpPr>
              <a:spLocks/>
            </p:cNvSpPr>
            <p:nvPr/>
          </p:nvSpPr>
          <p:spPr bwMode="auto">
            <a:xfrm>
              <a:off x="2744" y="513"/>
              <a:ext cx="338" cy="204"/>
            </a:xfrm>
            <a:custGeom>
              <a:avLst/>
              <a:gdLst>
                <a:gd name="T0" fmla="*/ 162 w 338"/>
                <a:gd name="T1" fmla="*/ 203 h 204"/>
                <a:gd name="T2" fmla="*/ 0 w 338"/>
                <a:gd name="T3" fmla="*/ 80 h 204"/>
                <a:gd name="T4" fmla="*/ 173 w 338"/>
                <a:gd name="T5" fmla="*/ 0 h 204"/>
                <a:gd name="T6" fmla="*/ 337 w 338"/>
                <a:gd name="T7" fmla="*/ 121 h 204"/>
                <a:gd name="T8" fmla="*/ 162 w 338"/>
                <a:gd name="T9" fmla="*/ 203 h 204"/>
                <a:gd name="T10" fmla="*/ 0 60000 65536"/>
                <a:gd name="T11" fmla="*/ 0 60000 65536"/>
                <a:gd name="T12" fmla="*/ 0 60000 65536"/>
                <a:gd name="T13" fmla="*/ 0 60000 65536"/>
                <a:gd name="T14" fmla="*/ 0 60000 65536"/>
                <a:gd name="T15" fmla="*/ 0 w 338"/>
                <a:gd name="T16" fmla="*/ 0 h 204"/>
                <a:gd name="T17" fmla="*/ 338 w 338"/>
                <a:gd name="T18" fmla="*/ 204 h 204"/>
              </a:gdLst>
              <a:ahLst/>
              <a:cxnLst>
                <a:cxn ang="T10">
                  <a:pos x="T0" y="T1"/>
                </a:cxn>
                <a:cxn ang="T11">
                  <a:pos x="T2" y="T3"/>
                </a:cxn>
                <a:cxn ang="T12">
                  <a:pos x="T4" y="T5"/>
                </a:cxn>
                <a:cxn ang="T13">
                  <a:pos x="T6" y="T7"/>
                </a:cxn>
                <a:cxn ang="T14">
                  <a:pos x="T8" y="T9"/>
                </a:cxn>
              </a:cxnLst>
              <a:rect l="T15" t="T16" r="T17" b="T18"/>
              <a:pathLst>
                <a:path w="338" h="204">
                  <a:moveTo>
                    <a:pt x="162" y="203"/>
                  </a:moveTo>
                  <a:lnTo>
                    <a:pt x="0" y="80"/>
                  </a:lnTo>
                  <a:lnTo>
                    <a:pt x="173" y="0"/>
                  </a:lnTo>
                  <a:lnTo>
                    <a:pt x="337" y="121"/>
                  </a:lnTo>
                  <a:lnTo>
                    <a:pt x="162" y="203"/>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601" name="Freeform 33"/>
            <p:cNvSpPr>
              <a:spLocks/>
            </p:cNvSpPr>
            <p:nvPr/>
          </p:nvSpPr>
          <p:spPr bwMode="auto">
            <a:xfrm>
              <a:off x="2744" y="513"/>
              <a:ext cx="338" cy="204"/>
            </a:xfrm>
            <a:custGeom>
              <a:avLst/>
              <a:gdLst>
                <a:gd name="T0" fmla="*/ 162 w 338"/>
                <a:gd name="T1" fmla="*/ 203 h 204"/>
                <a:gd name="T2" fmla="*/ 0 w 338"/>
                <a:gd name="T3" fmla="*/ 80 h 204"/>
                <a:gd name="T4" fmla="*/ 173 w 338"/>
                <a:gd name="T5" fmla="*/ 0 h 204"/>
                <a:gd name="T6" fmla="*/ 337 w 338"/>
                <a:gd name="T7" fmla="*/ 121 h 204"/>
                <a:gd name="T8" fmla="*/ 162 w 338"/>
                <a:gd name="T9" fmla="*/ 203 h 204"/>
                <a:gd name="T10" fmla="*/ 0 60000 65536"/>
                <a:gd name="T11" fmla="*/ 0 60000 65536"/>
                <a:gd name="T12" fmla="*/ 0 60000 65536"/>
                <a:gd name="T13" fmla="*/ 0 60000 65536"/>
                <a:gd name="T14" fmla="*/ 0 60000 65536"/>
                <a:gd name="T15" fmla="*/ 0 w 338"/>
                <a:gd name="T16" fmla="*/ 0 h 204"/>
                <a:gd name="T17" fmla="*/ 338 w 338"/>
                <a:gd name="T18" fmla="*/ 204 h 204"/>
              </a:gdLst>
              <a:ahLst/>
              <a:cxnLst>
                <a:cxn ang="T10">
                  <a:pos x="T0" y="T1"/>
                </a:cxn>
                <a:cxn ang="T11">
                  <a:pos x="T2" y="T3"/>
                </a:cxn>
                <a:cxn ang="T12">
                  <a:pos x="T4" y="T5"/>
                </a:cxn>
                <a:cxn ang="T13">
                  <a:pos x="T6" y="T7"/>
                </a:cxn>
                <a:cxn ang="T14">
                  <a:pos x="T8" y="T9"/>
                </a:cxn>
              </a:cxnLst>
              <a:rect l="T15" t="T16" r="T17" b="T18"/>
              <a:pathLst>
                <a:path w="338" h="204">
                  <a:moveTo>
                    <a:pt x="162" y="203"/>
                  </a:moveTo>
                  <a:lnTo>
                    <a:pt x="0" y="80"/>
                  </a:lnTo>
                  <a:lnTo>
                    <a:pt x="173" y="0"/>
                  </a:lnTo>
                  <a:lnTo>
                    <a:pt x="337" y="121"/>
                  </a:lnTo>
                  <a:lnTo>
                    <a:pt x="162" y="203"/>
                  </a:lnTo>
                </a:path>
              </a:pathLst>
            </a:custGeom>
            <a:solidFill>
              <a:srgbClr val="7F7F7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602" name="Freeform 34"/>
            <p:cNvSpPr>
              <a:spLocks/>
            </p:cNvSpPr>
            <p:nvPr/>
          </p:nvSpPr>
          <p:spPr bwMode="auto">
            <a:xfrm>
              <a:off x="2744" y="513"/>
              <a:ext cx="338" cy="204"/>
            </a:xfrm>
            <a:custGeom>
              <a:avLst/>
              <a:gdLst>
                <a:gd name="T0" fmla="*/ 162 w 338"/>
                <a:gd name="T1" fmla="*/ 203 h 204"/>
                <a:gd name="T2" fmla="*/ 0 w 338"/>
                <a:gd name="T3" fmla="*/ 80 h 204"/>
                <a:gd name="T4" fmla="*/ 173 w 338"/>
                <a:gd name="T5" fmla="*/ 0 h 204"/>
                <a:gd name="T6" fmla="*/ 337 w 338"/>
                <a:gd name="T7" fmla="*/ 121 h 204"/>
                <a:gd name="T8" fmla="*/ 162 w 338"/>
                <a:gd name="T9" fmla="*/ 203 h 204"/>
                <a:gd name="T10" fmla="*/ 0 60000 65536"/>
                <a:gd name="T11" fmla="*/ 0 60000 65536"/>
                <a:gd name="T12" fmla="*/ 0 60000 65536"/>
                <a:gd name="T13" fmla="*/ 0 60000 65536"/>
                <a:gd name="T14" fmla="*/ 0 60000 65536"/>
                <a:gd name="T15" fmla="*/ 0 w 338"/>
                <a:gd name="T16" fmla="*/ 0 h 204"/>
                <a:gd name="T17" fmla="*/ 338 w 338"/>
                <a:gd name="T18" fmla="*/ 204 h 204"/>
              </a:gdLst>
              <a:ahLst/>
              <a:cxnLst>
                <a:cxn ang="T10">
                  <a:pos x="T0" y="T1"/>
                </a:cxn>
                <a:cxn ang="T11">
                  <a:pos x="T2" y="T3"/>
                </a:cxn>
                <a:cxn ang="T12">
                  <a:pos x="T4" y="T5"/>
                </a:cxn>
                <a:cxn ang="T13">
                  <a:pos x="T6" y="T7"/>
                </a:cxn>
                <a:cxn ang="T14">
                  <a:pos x="T8" y="T9"/>
                </a:cxn>
              </a:cxnLst>
              <a:rect l="T15" t="T16" r="T17" b="T18"/>
              <a:pathLst>
                <a:path w="338" h="204">
                  <a:moveTo>
                    <a:pt x="162" y="203"/>
                  </a:moveTo>
                  <a:lnTo>
                    <a:pt x="0" y="80"/>
                  </a:lnTo>
                  <a:lnTo>
                    <a:pt x="173" y="0"/>
                  </a:lnTo>
                  <a:lnTo>
                    <a:pt x="337" y="121"/>
                  </a:lnTo>
                  <a:lnTo>
                    <a:pt x="162" y="203"/>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03" name="Freeform 35"/>
            <p:cNvSpPr>
              <a:spLocks/>
            </p:cNvSpPr>
            <p:nvPr/>
          </p:nvSpPr>
          <p:spPr bwMode="auto">
            <a:xfrm>
              <a:off x="1989" y="1023"/>
              <a:ext cx="88" cy="46"/>
            </a:xfrm>
            <a:custGeom>
              <a:avLst/>
              <a:gdLst>
                <a:gd name="T0" fmla="*/ 0 w 88"/>
                <a:gd name="T1" fmla="*/ 42 h 46"/>
                <a:gd name="T2" fmla="*/ 85 w 88"/>
                <a:gd name="T3" fmla="*/ 0 h 46"/>
                <a:gd name="T4" fmla="*/ 87 w 88"/>
                <a:gd name="T5" fmla="*/ 4 h 46"/>
                <a:gd name="T6" fmla="*/ 2 w 88"/>
                <a:gd name="T7" fmla="*/ 45 h 46"/>
                <a:gd name="T8" fmla="*/ 0 w 88"/>
                <a:gd name="T9" fmla="*/ 42 h 46"/>
                <a:gd name="T10" fmla="*/ 0 60000 65536"/>
                <a:gd name="T11" fmla="*/ 0 60000 65536"/>
                <a:gd name="T12" fmla="*/ 0 60000 65536"/>
                <a:gd name="T13" fmla="*/ 0 60000 65536"/>
                <a:gd name="T14" fmla="*/ 0 60000 65536"/>
                <a:gd name="T15" fmla="*/ 0 w 88"/>
                <a:gd name="T16" fmla="*/ 0 h 46"/>
                <a:gd name="T17" fmla="*/ 88 w 88"/>
                <a:gd name="T18" fmla="*/ 46 h 46"/>
              </a:gdLst>
              <a:ahLst/>
              <a:cxnLst>
                <a:cxn ang="T10">
                  <a:pos x="T0" y="T1"/>
                </a:cxn>
                <a:cxn ang="T11">
                  <a:pos x="T2" y="T3"/>
                </a:cxn>
                <a:cxn ang="T12">
                  <a:pos x="T4" y="T5"/>
                </a:cxn>
                <a:cxn ang="T13">
                  <a:pos x="T6" y="T7"/>
                </a:cxn>
                <a:cxn ang="T14">
                  <a:pos x="T8" y="T9"/>
                </a:cxn>
              </a:cxnLst>
              <a:rect l="T15" t="T16" r="T17" b="T18"/>
              <a:pathLst>
                <a:path w="88" h="46">
                  <a:moveTo>
                    <a:pt x="0" y="42"/>
                  </a:moveTo>
                  <a:lnTo>
                    <a:pt x="85" y="0"/>
                  </a:lnTo>
                  <a:lnTo>
                    <a:pt x="87" y="4"/>
                  </a:lnTo>
                  <a:lnTo>
                    <a:pt x="2" y="45"/>
                  </a:lnTo>
                  <a:lnTo>
                    <a:pt x="0" y="4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604" name="Freeform 36"/>
            <p:cNvSpPr>
              <a:spLocks/>
            </p:cNvSpPr>
            <p:nvPr/>
          </p:nvSpPr>
          <p:spPr bwMode="auto">
            <a:xfrm>
              <a:off x="1784" y="1039"/>
              <a:ext cx="166" cy="77"/>
            </a:xfrm>
            <a:custGeom>
              <a:avLst/>
              <a:gdLst>
                <a:gd name="T0" fmla="*/ 165 w 166"/>
                <a:gd name="T1" fmla="*/ 1 h 77"/>
                <a:gd name="T2" fmla="*/ 3 w 166"/>
                <a:gd name="T3" fmla="*/ 76 h 77"/>
                <a:gd name="T4" fmla="*/ 0 w 166"/>
                <a:gd name="T5" fmla="*/ 71 h 77"/>
                <a:gd name="T6" fmla="*/ 163 w 166"/>
                <a:gd name="T7" fmla="*/ 0 h 77"/>
                <a:gd name="T8" fmla="*/ 165 w 166"/>
                <a:gd name="T9" fmla="*/ 1 h 77"/>
                <a:gd name="T10" fmla="*/ 0 60000 65536"/>
                <a:gd name="T11" fmla="*/ 0 60000 65536"/>
                <a:gd name="T12" fmla="*/ 0 60000 65536"/>
                <a:gd name="T13" fmla="*/ 0 60000 65536"/>
                <a:gd name="T14" fmla="*/ 0 60000 65536"/>
                <a:gd name="T15" fmla="*/ 0 w 166"/>
                <a:gd name="T16" fmla="*/ 0 h 77"/>
                <a:gd name="T17" fmla="*/ 166 w 166"/>
                <a:gd name="T18" fmla="*/ 77 h 77"/>
              </a:gdLst>
              <a:ahLst/>
              <a:cxnLst>
                <a:cxn ang="T10">
                  <a:pos x="T0" y="T1"/>
                </a:cxn>
                <a:cxn ang="T11">
                  <a:pos x="T2" y="T3"/>
                </a:cxn>
                <a:cxn ang="T12">
                  <a:pos x="T4" y="T5"/>
                </a:cxn>
                <a:cxn ang="T13">
                  <a:pos x="T6" y="T7"/>
                </a:cxn>
                <a:cxn ang="T14">
                  <a:pos x="T8" y="T9"/>
                </a:cxn>
              </a:cxnLst>
              <a:rect l="T15" t="T16" r="T17" b="T18"/>
              <a:pathLst>
                <a:path w="166" h="77">
                  <a:moveTo>
                    <a:pt x="165" y="1"/>
                  </a:moveTo>
                  <a:lnTo>
                    <a:pt x="3" y="76"/>
                  </a:lnTo>
                  <a:lnTo>
                    <a:pt x="0" y="71"/>
                  </a:lnTo>
                  <a:lnTo>
                    <a:pt x="163" y="0"/>
                  </a:lnTo>
                  <a:lnTo>
                    <a:pt x="165" y="1"/>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605" name="Freeform 37"/>
            <p:cNvSpPr>
              <a:spLocks/>
            </p:cNvSpPr>
            <p:nvPr/>
          </p:nvSpPr>
          <p:spPr bwMode="auto">
            <a:xfrm>
              <a:off x="1784" y="1039"/>
              <a:ext cx="166" cy="77"/>
            </a:xfrm>
            <a:custGeom>
              <a:avLst/>
              <a:gdLst>
                <a:gd name="T0" fmla="*/ 165 w 166"/>
                <a:gd name="T1" fmla="*/ 1 h 77"/>
                <a:gd name="T2" fmla="*/ 3 w 166"/>
                <a:gd name="T3" fmla="*/ 76 h 77"/>
                <a:gd name="T4" fmla="*/ 0 w 166"/>
                <a:gd name="T5" fmla="*/ 71 h 77"/>
                <a:gd name="T6" fmla="*/ 163 w 166"/>
                <a:gd name="T7" fmla="*/ 0 h 77"/>
                <a:gd name="T8" fmla="*/ 165 w 166"/>
                <a:gd name="T9" fmla="*/ 1 h 77"/>
                <a:gd name="T10" fmla="*/ 0 60000 65536"/>
                <a:gd name="T11" fmla="*/ 0 60000 65536"/>
                <a:gd name="T12" fmla="*/ 0 60000 65536"/>
                <a:gd name="T13" fmla="*/ 0 60000 65536"/>
                <a:gd name="T14" fmla="*/ 0 60000 65536"/>
                <a:gd name="T15" fmla="*/ 0 w 166"/>
                <a:gd name="T16" fmla="*/ 0 h 77"/>
                <a:gd name="T17" fmla="*/ 166 w 166"/>
                <a:gd name="T18" fmla="*/ 77 h 77"/>
              </a:gdLst>
              <a:ahLst/>
              <a:cxnLst>
                <a:cxn ang="T10">
                  <a:pos x="T0" y="T1"/>
                </a:cxn>
                <a:cxn ang="T11">
                  <a:pos x="T2" y="T3"/>
                </a:cxn>
                <a:cxn ang="T12">
                  <a:pos x="T4" y="T5"/>
                </a:cxn>
                <a:cxn ang="T13">
                  <a:pos x="T6" y="T7"/>
                </a:cxn>
                <a:cxn ang="T14">
                  <a:pos x="T8" y="T9"/>
                </a:cxn>
              </a:cxnLst>
              <a:rect l="T15" t="T16" r="T17" b="T18"/>
              <a:pathLst>
                <a:path w="166" h="77">
                  <a:moveTo>
                    <a:pt x="165" y="1"/>
                  </a:moveTo>
                  <a:lnTo>
                    <a:pt x="3" y="76"/>
                  </a:lnTo>
                  <a:lnTo>
                    <a:pt x="0" y="71"/>
                  </a:lnTo>
                  <a:lnTo>
                    <a:pt x="163" y="0"/>
                  </a:lnTo>
                  <a:lnTo>
                    <a:pt x="165" y="1"/>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06" name="Freeform 38"/>
            <p:cNvSpPr>
              <a:spLocks/>
            </p:cNvSpPr>
            <p:nvPr/>
          </p:nvSpPr>
          <p:spPr bwMode="auto">
            <a:xfrm>
              <a:off x="1392" y="1176"/>
              <a:ext cx="338" cy="205"/>
            </a:xfrm>
            <a:custGeom>
              <a:avLst/>
              <a:gdLst>
                <a:gd name="T0" fmla="*/ 166 w 338"/>
                <a:gd name="T1" fmla="*/ 204 h 205"/>
                <a:gd name="T2" fmla="*/ 0 w 338"/>
                <a:gd name="T3" fmla="*/ 80 h 205"/>
                <a:gd name="T4" fmla="*/ 172 w 338"/>
                <a:gd name="T5" fmla="*/ 0 h 205"/>
                <a:gd name="T6" fmla="*/ 337 w 338"/>
                <a:gd name="T7" fmla="*/ 118 h 205"/>
                <a:gd name="T8" fmla="*/ 166 w 338"/>
                <a:gd name="T9" fmla="*/ 204 h 205"/>
                <a:gd name="T10" fmla="*/ 0 60000 65536"/>
                <a:gd name="T11" fmla="*/ 0 60000 65536"/>
                <a:gd name="T12" fmla="*/ 0 60000 65536"/>
                <a:gd name="T13" fmla="*/ 0 60000 65536"/>
                <a:gd name="T14" fmla="*/ 0 60000 65536"/>
                <a:gd name="T15" fmla="*/ 0 w 338"/>
                <a:gd name="T16" fmla="*/ 0 h 205"/>
                <a:gd name="T17" fmla="*/ 338 w 338"/>
                <a:gd name="T18" fmla="*/ 205 h 205"/>
              </a:gdLst>
              <a:ahLst/>
              <a:cxnLst>
                <a:cxn ang="T10">
                  <a:pos x="T0" y="T1"/>
                </a:cxn>
                <a:cxn ang="T11">
                  <a:pos x="T2" y="T3"/>
                </a:cxn>
                <a:cxn ang="T12">
                  <a:pos x="T4" y="T5"/>
                </a:cxn>
                <a:cxn ang="T13">
                  <a:pos x="T6" y="T7"/>
                </a:cxn>
                <a:cxn ang="T14">
                  <a:pos x="T8" y="T9"/>
                </a:cxn>
              </a:cxnLst>
              <a:rect l="T15" t="T16" r="T17" b="T18"/>
              <a:pathLst>
                <a:path w="338" h="205">
                  <a:moveTo>
                    <a:pt x="166" y="204"/>
                  </a:moveTo>
                  <a:lnTo>
                    <a:pt x="0" y="80"/>
                  </a:lnTo>
                  <a:lnTo>
                    <a:pt x="172" y="0"/>
                  </a:lnTo>
                  <a:lnTo>
                    <a:pt x="337" y="118"/>
                  </a:lnTo>
                  <a:lnTo>
                    <a:pt x="166" y="204"/>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607" name="Freeform 39"/>
            <p:cNvSpPr>
              <a:spLocks/>
            </p:cNvSpPr>
            <p:nvPr/>
          </p:nvSpPr>
          <p:spPr bwMode="auto">
            <a:xfrm>
              <a:off x="1392" y="1176"/>
              <a:ext cx="338" cy="205"/>
            </a:xfrm>
            <a:custGeom>
              <a:avLst/>
              <a:gdLst>
                <a:gd name="T0" fmla="*/ 166 w 338"/>
                <a:gd name="T1" fmla="*/ 204 h 205"/>
                <a:gd name="T2" fmla="*/ 0 w 338"/>
                <a:gd name="T3" fmla="*/ 80 h 205"/>
                <a:gd name="T4" fmla="*/ 172 w 338"/>
                <a:gd name="T5" fmla="*/ 0 h 205"/>
                <a:gd name="T6" fmla="*/ 337 w 338"/>
                <a:gd name="T7" fmla="*/ 118 h 205"/>
                <a:gd name="T8" fmla="*/ 166 w 338"/>
                <a:gd name="T9" fmla="*/ 204 h 205"/>
                <a:gd name="T10" fmla="*/ 0 60000 65536"/>
                <a:gd name="T11" fmla="*/ 0 60000 65536"/>
                <a:gd name="T12" fmla="*/ 0 60000 65536"/>
                <a:gd name="T13" fmla="*/ 0 60000 65536"/>
                <a:gd name="T14" fmla="*/ 0 60000 65536"/>
                <a:gd name="T15" fmla="*/ 0 w 338"/>
                <a:gd name="T16" fmla="*/ 0 h 205"/>
                <a:gd name="T17" fmla="*/ 338 w 338"/>
                <a:gd name="T18" fmla="*/ 205 h 205"/>
              </a:gdLst>
              <a:ahLst/>
              <a:cxnLst>
                <a:cxn ang="T10">
                  <a:pos x="T0" y="T1"/>
                </a:cxn>
                <a:cxn ang="T11">
                  <a:pos x="T2" y="T3"/>
                </a:cxn>
                <a:cxn ang="T12">
                  <a:pos x="T4" y="T5"/>
                </a:cxn>
                <a:cxn ang="T13">
                  <a:pos x="T6" y="T7"/>
                </a:cxn>
                <a:cxn ang="T14">
                  <a:pos x="T8" y="T9"/>
                </a:cxn>
              </a:cxnLst>
              <a:rect l="T15" t="T16" r="T17" b="T18"/>
              <a:pathLst>
                <a:path w="338" h="205">
                  <a:moveTo>
                    <a:pt x="166" y="204"/>
                  </a:moveTo>
                  <a:lnTo>
                    <a:pt x="0" y="80"/>
                  </a:lnTo>
                  <a:lnTo>
                    <a:pt x="172" y="0"/>
                  </a:lnTo>
                  <a:lnTo>
                    <a:pt x="337" y="118"/>
                  </a:lnTo>
                  <a:lnTo>
                    <a:pt x="166" y="204"/>
                  </a:lnTo>
                </a:path>
              </a:pathLst>
            </a:custGeom>
            <a:solidFill>
              <a:srgbClr val="7F7F7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608" name="Freeform 40"/>
            <p:cNvSpPr>
              <a:spLocks/>
            </p:cNvSpPr>
            <p:nvPr/>
          </p:nvSpPr>
          <p:spPr bwMode="auto">
            <a:xfrm>
              <a:off x="1392" y="1176"/>
              <a:ext cx="338" cy="205"/>
            </a:xfrm>
            <a:custGeom>
              <a:avLst/>
              <a:gdLst>
                <a:gd name="T0" fmla="*/ 166 w 338"/>
                <a:gd name="T1" fmla="*/ 204 h 205"/>
                <a:gd name="T2" fmla="*/ 0 w 338"/>
                <a:gd name="T3" fmla="*/ 80 h 205"/>
                <a:gd name="T4" fmla="*/ 172 w 338"/>
                <a:gd name="T5" fmla="*/ 0 h 205"/>
                <a:gd name="T6" fmla="*/ 337 w 338"/>
                <a:gd name="T7" fmla="*/ 118 h 205"/>
                <a:gd name="T8" fmla="*/ 166 w 338"/>
                <a:gd name="T9" fmla="*/ 204 h 205"/>
                <a:gd name="T10" fmla="*/ 0 60000 65536"/>
                <a:gd name="T11" fmla="*/ 0 60000 65536"/>
                <a:gd name="T12" fmla="*/ 0 60000 65536"/>
                <a:gd name="T13" fmla="*/ 0 60000 65536"/>
                <a:gd name="T14" fmla="*/ 0 60000 65536"/>
                <a:gd name="T15" fmla="*/ 0 w 338"/>
                <a:gd name="T16" fmla="*/ 0 h 205"/>
                <a:gd name="T17" fmla="*/ 338 w 338"/>
                <a:gd name="T18" fmla="*/ 205 h 205"/>
              </a:gdLst>
              <a:ahLst/>
              <a:cxnLst>
                <a:cxn ang="T10">
                  <a:pos x="T0" y="T1"/>
                </a:cxn>
                <a:cxn ang="T11">
                  <a:pos x="T2" y="T3"/>
                </a:cxn>
                <a:cxn ang="T12">
                  <a:pos x="T4" y="T5"/>
                </a:cxn>
                <a:cxn ang="T13">
                  <a:pos x="T6" y="T7"/>
                </a:cxn>
                <a:cxn ang="T14">
                  <a:pos x="T8" y="T9"/>
                </a:cxn>
              </a:cxnLst>
              <a:rect l="T15" t="T16" r="T17" b="T18"/>
              <a:pathLst>
                <a:path w="338" h="205">
                  <a:moveTo>
                    <a:pt x="166" y="204"/>
                  </a:moveTo>
                  <a:lnTo>
                    <a:pt x="0" y="80"/>
                  </a:lnTo>
                  <a:lnTo>
                    <a:pt x="172" y="0"/>
                  </a:lnTo>
                  <a:lnTo>
                    <a:pt x="337" y="118"/>
                  </a:lnTo>
                  <a:lnTo>
                    <a:pt x="166" y="204"/>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09" name="Freeform 41"/>
            <p:cNvSpPr>
              <a:spLocks/>
            </p:cNvSpPr>
            <p:nvPr/>
          </p:nvSpPr>
          <p:spPr bwMode="auto">
            <a:xfrm>
              <a:off x="1583" y="1081"/>
              <a:ext cx="335" cy="201"/>
            </a:xfrm>
            <a:custGeom>
              <a:avLst/>
              <a:gdLst>
                <a:gd name="T0" fmla="*/ 166 w 335"/>
                <a:gd name="T1" fmla="*/ 200 h 201"/>
                <a:gd name="T2" fmla="*/ 0 w 335"/>
                <a:gd name="T3" fmla="*/ 87 h 201"/>
                <a:gd name="T4" fmla="*/ 173 w 335"/>
                <a:gd name="T5" fmla="*/ 0 h 201"/>
                <a:gd name="T6" fmla="*/ 334 w 335"/>
                <a:gd name="T7" fmla="*/ 125 h 201"/>
                <a:gd name="T8" fmla="*/ 166 w 335"/>
                <a:gd name="T9" fmla="*/ 200 h 201"/>
                <a:gd name="T10" fmla="*/ 0 60000 65536"/>
                <a:gd name="T11" fmla="*/ 0 60000 65536"/>
                <a:gd name="T12" fmla="*/ 0 60000 65536"/>
                <a:gd name="T13" fmla="*/ 0 60000 65536"/>
                <a:gd name="T14" fmla="*/ 0 60000 65536"/>
                <a:gd name="T15" fmla="*/ 0 w 335"/>
                <a:gd name="T16" fmla="*/ 0 h 201"/>
                <a:gd name="T17" fmla="*/ 335 w 335"/>
                <a:gd name="T18" fmla="*/ 201 h 201"/>
              </a:gdLst>
              <a:ahLst/>
              <a:cxnLst>
                <a:cxn ang="T10">
                  <a:pos x="T0" y="T1"/>
                </a:cxn>
                <a:cxn ang="T11">
                  <a:pos x="T2" y="T3"/>
                </a:cxn>
                <a:cxn ang="T12">
                  <a:pos x="T4" y="T5"/>
                </a:cxn>
                <a:cxn ang="T13">
                  <a:pos x="T6" y="T7"/>
                </a:cxn>
                <a:cxn ang="T14">
                  <a:pos x="T8" y="T9"/>
                </a:cxn>
              </a:cxnLst>
              <a:rect l="T15" t="T16" r="T17" b="T18"/>
              <a:pathLst>
                <a:path w="335" h="201">
                  <a:moveTo>
                    <a:pt x="166" y="200"/>
                  </a:moveTo>
                  <a:lnTo>
                    <a:pt x="0" y="87"/>
                  </a:lnTo>
                  <a:lnTo>
                    <a:pt x="173" y="0"/>
                  </a:lnTo>
                  <a:lnTo>
                    <a:pt x="334" y="125"/>
                  </a:lnTo>
                  <a:lnTo>
                    <a:pt x="166" y="20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610" name="Freeform 42"/>
            <p:cNvSpPr>
              <a:spLocks/>
            </p:cNvSpPr>
            <p:nvPr/>
          </p:nvSpPr>
          <p:spPr bwMode="auto">
            <a:xfrm>
              <a:off x="1583" y="1081"/>
              <a:ext cx="335" cy="201"/>
            </a:xfrm>
            <a:custGeom>
              <a:avLst/>
              <a:gdLst>
                <a:gd name="T0" fmla="*/ 166 w 335"/>
                <a:gd name="T1" fmla="*/ 200 h 201"/>
                <a:gd name="T2" fmla="*/ 0 w 335"/>
                <a:gd name="T3" fmla="*/ 87 h 201"/>
                <a:gd name="T4" fmla="*/ 173 w 335"/>
                <a:gd name="T5" fmla="*/ 0 h 201"/>
                <a:gd name="T6" fmla="*/ 334 w 335"/>
                <a:gd name="T7" fmla="*/ 125 h 201"/>
                <a:gd name="T8" fmla="*/ 166 w 335"/>
                <a:gd name="T9" fmla="*/ 200 h 201"/>
                <a:gd name="T10" fmla="*/ 0 60000 65536"/>
                <a:gd name="T11" fmla="*/ 0 60000 65536"/>
                <a:gd name="T12" fmla="*/ 0 60000 65536"/>
                <a:gd name="T13" fmla="*/ 0 60000 65536"/>
                <a:gd name="T14" fmla="*/ 0 60000 65536"/>
                <a:gd name="T15" fmla="*/ 0 w 335"/>
                <a:gd name="T16" fmla="*/ 0 h 201"/>
                <a:gd name="T17" fmla="*/ 335 w 335"/>
                <a:gd name="T18" fmla="*/ 201 h 201"/>
              </a:gdLst>
              <a:ahLst/>
              <a:cxnLst>
                <a:cxn ang="T10">
                  <a:pos x="T0" y="T1"/>
                </a:cxn>
                <a:cxn ang="T11">
                  <a:pos x="T2" y="T3"/>
                </a:cxn>
                <a:cxn ang="T12">
                  <a:pos x="T4" y="T5"/>
                </a:cxn>
                <a:cxn ang="T13">
                  <a:pos x="T6" y="T7"/>
                </a:cxn>
                <a:cxn ang="T14">
                  <a:pos x="T8" y="T9"/>
                </a:cxn>
              </a:cxnLst>
              <a:rect l="T15" t="T16" r="T17" b="T18"/>
              <a:pathLst>
                <a:path w="335" h="201">
                  <a:moveTo>
                    <a:pt x="166" y="200"/>
                  </a:moveTo>
                  <a:lnTo>
                    <a:pt x="0" y="87"/>
                  </a:lnTo>
                  <a:lnTo>
                    <a:pt x="173" y="0"/>
                  </a:lnTo>
                  <a:lnTo>
                    <a:pt x="334" y="125"/>
                  </a:lnTo>
                  <a:lnTo>
                    <a:pt x="166" y="200"/>
                  </a:lnTo>
                </a:path>
              </a:pathLst>
            </a:custGeom>
            <a:solidFill>
              <a:srgbClr val="7F7F7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611" name="Freeform 43"/>
            <p:cNvSpPr>
              <a:spLocks/>
            </p:cNvSpPr>
            <p:nvPr/>
          </p:nvSpPr>
          <p:spPr bwMode="auto">
            <a:xfrm>
              <a:off x="1583" y="1081"/>
              <a:ext cx="335" cy="201"/>
            </a:xfrm>
            <a:custGeom>
              <a:avLst/>
              <a:gdLst>
                <a:gd name="T0" fmla="*/ 166 w 335"/>
                <a:gd name="T1" fmla="*/ 200 h 201"/>
                <a:gd name="T2" fmla="*/ 0 w 335"/>
                <a:gd name="T3" fmla="*/ 87 h 201"/>
                <a:gd name="T4" fmla="*/ 173 w 335"/>
                <a:gd name="T5" fmla="*/ 0 h 201"/>
                <a:gd name="T6" fmla="*/ 334 w 335"/>
                <a:gd name="T7" fmla="*/ 125 h 201"/>
                <a:gd name="T8" fmla="*/ 166 w 335"/>
                <a:gd name="T9" fmla="*/ 200 h 201"/>
                <a:gd name="T10" fmla="*/ 0 60000 65536"/>
                <a:gd name="T11" fmla="*/ 0 60000 65536"/>
                <a:gd name="T12" fmla="*/ 0 60000 65536"/>
                <a:gd name="T13" fmla="*/ 0 60000 65536"/>
                <a:gd name="T14" fmla="*/ 0 60000 65536"/>
                <a:gd name="T15" fmla="*/ 0 w 335"/>
                <a:gd name="T16" fmla="*/ 0 h 201"/>
                <a:gd name="T17" fmla="*/ 335 w 335"/>
                <a:gd name="T18" fmla="*/ 201 h 201"/>
              </a:gdLst>
              <a:ahLst/>
              <a:cxnLst>
                <a:cxn ang="T10">
                  <a:pos x="T0" y="T1"/>
                </a:cxn>
                <a:cxn ang="T11">
                  <a:pos x="T2" y="T3"/>
                </a:cxn>
                <a:cxn ang="T12">
                  <a:pos x="T4" y="T5"/>
                </a:cxn>
                <a:cxn ang="T13">
                  <a:pos x="T6" y="T7"/>
                </a:cxn>
                <a:cxn ang="T14">
                  <a:pos x="T8" y="T9"/>
                </a:cxn>
              </a:cxnLst>
              <a:rect l="T15" t="T16" r="T17" b="T18"/>
              <a:pathLst>
                <a:path w="335" h="201">
                  <a:moveTo>
                    <a:pt x="166" y="200"/>
                  </a:moveTo>
                  <a:lnTo>
                    <a:pt x="0" y="87"/>
                  </a:lnTo>
                  <a:lnTo>
                    <a:pt x="173" y="0"/>
                  </a:lnTo>
                  <a:lnTo>
                    <a:pt x="334" y="125"/>
                  </a:lnTo>
                  <a:lnTo>
                    <a:pt x="166" y="20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12" name="Freeform 44"/>
            <p:cNvSpPr>
              <a:spLocks/>
            </p:cNvSpPr>
            <p:nvPr/>
          </p:nvSpPr>
          <p:spPr bwMode="auto">
            <a:xfrm>
              <a:off x="1818" y="830"/>
              <a:ext cx="335" cy="90"/>
            </a:xfrm>
            <a:custGeom>
              <a:avLst/>
              <a:gdLst>
                <a:gd name="T0" fmla="*/ 201 w 335"/>
                <a:gd name="T1" fmla="*/ 70 h 90"/>
                <a:gd name="T2" fmla="*/ 132 w 335"/>
                <a:gd name="T3" fmla="*/ 86 h 90"/>
                <a:gd name="T4" fmla="*/ 61 w 335"/>
                <a:gd name="T5" fmla="*/ 89 h 90"/>
                <a:gd name="T6" fmla="*/ 40 w 335"/>
                <a:gd name="T7" fmla="*/ 85 h 90"/>
                <a:gd name="T8" fmla="*/ 2 w 335"/>
                <a:gd name="T9" fmla="*/ 75 h 90"/>
                <a:gd name="T10" fmla="*/ 0 w 335"/>
                <a:gd name="T11" fmla="*/ 66 h 90"/>
                <a:gd name="T12" fmla="*/ 23 w 335"/>
                <a:gd name="T13" fmla="*/ 51 h 90"/>
                <a:gd name="T14" fmla="*/ 70 w 335"/>
                <a:gd name="T15" fmla="*/ 33 h 90"/>
                <a:gd name="T16" fmla="*/ 155 w 335"/>
                <a:gd name="T17" fmla="*/ 14 h 90"/>
                <a:gd name="T18" fmla="*/ 242 w 335"/>
                <a:gd name="T19" fmla="*/ 0 h 90"/>
                <a:gd name="T20" fmla="*/ 318 w 335"/>
                <a:gd name="T21" fmla="*/ 2 h 90"/>
                <a:gd name="T22" fmla="*/ 334 w 335"/>
                <a:gd name="T23" fmla="*/ 11 h 90"/>
                <a:gd name="T24" fmla="*/ 294 w 335"/>
                <a:gd name="T25" fmla="*/ 40 h 90"/>
                <a:gd name="T26" fmla="*/ 201 w 335"/>
                <a:gd name="T27" fmla="*/ 70 h 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5"/>
                <a:gd name="T43" fmla="*/ 0 h 90"/>
                <a:gd name="T44" fmla="*/ 335 w 335"/>
                <a:gd name="T45" fmla="*/ 90 h 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5" h="90">
                  <a:moveTo>
                    <a:pt x="201" y="70"/>
                  </a:moveTo>
                  <a:lnTo>
                    <a:pt x="132" y="86"/>
                  </a:lnTo>
                  <a:lnTo>
                    <a:pt x="61" y="89"/>
                  </a:lnTo>
                  <a:lnTo>
                    <a:pt x="40" y="85"/>
                  </a:lnTo>
                  <a:lnTo>
                    <a:pt x="2" y="75"/>
                  </a:lnTo>
                  <a:lnTo>
                    <a:pt x="0" y="66"/>
                  </a:lnTo>
                  <a:lnTo>
                    <a:pt x="23" y="51"/>
                  </a:lnTo>
                  <a:lnTo>
                    <a:pt x="70" y="33"/>
                  </a:lnTo>
                  <a:lnTo>
                    <a:pt x="155" y="14"/>
                  </a:lnTo>
                  <a:lnTo>
                    <a:pt x="242" y="0"/>
                  </a:lnTo>
                  <a:lnTo>
                    <a:pt x="318" y="2"/>
                  </a:lnTo>
                  <a:lnTo>
                    <a:pt x="334" y="11"/>
                  </a:lnTo>
                  <a:lnTo>
                    <a:pt x="294" y="40"/>
                  </a:lnTo>
                  <a:lnTo>
                    <a:pt x="201" y="7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613" name="Freeform 45"/>
            <p:cNvSpPr>
              <a:spLocks/>
            </p:cNvSpPr>
            <p:nvPr/>
          </p:nvSpPr>
          <p:spPr bwMode="auto">
            <a:xfrm>
              <a:off x="1818" y="830"/>
              <a:ext cx="335" cy="90"/>
            </a:xfrm>
            <a:custGeom>
              <a:avLst/>
              <a:gdLst>
                <a:gd name="T0" fmla="*/ 201 w 335"/>
                <a:gd name="T1" fmla="*/ 70 h 90"/>
                <a:gd name="T2" fmla="*/ 132 w 335"/>
                <a:gd name="T3" fmla="*/ 86 h 90"/>
                <a:gd name="T4" fmla="*/ 61 w 335"/>
                <a:gd name="T5" fmla="*/ 89 h 90"/>
                <a:gd name="T6" fmla="*/ 40 w 335"/>
                <a:gd name="T7" fmla="*/ 85 h 90"/>
                <a:gd name="T8" fmla="*/ 2 w 335"/>
                <a:gd name="T9" fmla="*/ 75 h 90"/>
                <a:gd name="T10" fmla="*/ 0 w 335"/>
                <a:gd name="T11" fmla="*/ 66 h 90"/>
                <a:gd name="T12" fmla="*/ 23 w 335"/>
                <a:gd name="T13" fmla="*/ 51 h 90"/>
                <a:gd name="T14" fmla="*/ 70 w 335"/>
                <a:gd name="T15" fmla="*/ 33 h 90"/>
                <a:gd name="T16" fmla="*/ 155 w 335"/>
                <a:gd name="T17" fmla="*/ 14 h 90"/>
                <a:gd name="T18" fmla="*/ 242 w 335"/>
                <a:gd name="T19" fmla="*/ 0 h 90"/>
                <a:gd name="T20" fmla="*/ 318 w 335"/>
                <a:gd name="T21" fmla="*/ 2 h 90"/>
                <a:gd name="T22" fmla="*/ 334 w 335"/>
                <a:gd name="T23" fmla="*/ 11 h 90"/>
                <a:gd name="T24" fmla="*/ 294 w 335"/>
                <a:gd name="T25" fmla="*/ 40 h 90"/>
                <a:gd name="T26" fmla="*/ 201 w 335"/>
                <a:gd name="T27" fmla="*/ 70 h 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5"/>
                <a:gd name="T43" fmla="*/ 0 h 90"/>
                <a:gd name="T44" fmla="*/ 335 w 335"/>
                <a:gd name="T45" fmla="*/ 90 h 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5" h="90">
                  <a:moveTo>
                    <a:pt x="201" y="70"/>
                  </a:moveTo>
                  <a:lnTo>
                    <a:pt x="132" y="86"/>
                  </a:lnTo>
                  <a:lnTo>
                    <a:pt x="61" y="89"/>
                  </a:lnTo>
                  <a:lnTo>
                    <a:pt x="40" y="85"/>
                  </a:lnTo>
                  <a:lnTo>
                    <a:pt x="2" y="75"/>
                  </a:lnTo>
                  <a:lnTo>
                    <a:pt x="0" y="66"/>
                  </a:lnTo>
                  <a:lnTo>
                    <a:pt x="23" y="51"/>
                  </a:lnTo>
                  <a:lnTo>
                    <a:pt x="70" y="33"/>
                  </a:lnTo>
                  <a:lnTo>
                    <a:pt x="155" y="14"/>
                  </a:lnTo>
                  <a:lnTo>
                    <a:pt x="242" y="0"/>
                  </a:lnTo>
                  <a:lnTo>
                    <a:pt x="318" y="2"/>
                  </a:lnTo>
                  <a:lnTo>
                    <a:pt x="334" y="11"/>
                  </a:lnTo>
                  <a:lnTo>
                    <a:pt x="294" y="40"/>
                  </a:lnTo>
                  <a:lnTo>
                    <a:pt x="201" y="70"/>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614" name="Freeform 46"/>
            <p:cNvSpPr>
              <a:spLocks/>
            </p:cNvSpPr>
            <p:nvPr/>
          </p:nvSpPr>
          <p:spPr bwMode="auto">
            <a:xfrm>
              <a:off x="1818" y="830"/>
              <a:ext cx="335" cy="90"/>
            </a:xfrm>
            <a:custGeom>
              <a:avLst/>
              <a:gdLst>
                <a:gd name="T0" fmla="*/ 201 w 335"/>
                <a:gd name="T1" fmla="*/ 70 h 90"/>
                <a:gd name="T2" fmla="*/ 132 w 335"/>
                <a:gd name="T3" fmla="*/ 86 h 90"/>
                <a:gd name="T4" fmla="*/ 61 w 335"/>
                <a:gd name="T5" fmla="*/ 89 h 90"/>
                <a:gd name="T6" fmla="*/ 40 w 335"/>
                <a:gd name="T7" fmla="*/ 85 h 90"/>
                <a:gd name="T8" fmla="*/ 2 w 335"/>
                <a:gd name="T9" fmla="*/ 75 h 90"/>
                <a:gd name="T10" fmla="*/ 0 w 335"/>
                <a:gd name="T11" fmla="*/ 66 h 90"/>
                <a:gd name="T12" fmla="*/ 23 w 335"/>
                <a:gd name="T13" fmla="*/ 51 h 90"/>
                <a:gd name="T14" fmla="*/ 70 w 335"/>
                <a:gd name="T15" fmla="*/ 33 h 90"/>
                <a:gd name="T16" fmla="*/ 155 w 335"/>
                <a:gd name="T17" fmla="*/ 14 h 90"/>
                <a:gd name="T18" fmla="*/ 242 w 335"/>
                <a:gd name="T19" fmla="*/ 0 h 90"/>
                <a:gd name="T20" fmla="*/ 318 w 335"/>
                <a:gd name="T21" fmla="*/ 2 h 90"/>
                <a:gd name="T22" fmla="*/ 334 w 335"/>
                <a:gd name="T23" fmla="*/ 11 h 90"/>
                <a:gd name="T24" fmla="*/ 294 w 335"/>
                <a:gd name="T25" fmla="*/ 40 h 90"/>
                <a:gd name="T26" fmla="*/ 201 w 335"/>
                <a:gd name="T27" fmla="*/ 70 h 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35"/>
                <a:gd name="T43" fmla="*/ 0 h 90"/>
                <a:gd name="T44" fmla="*/ 335 w 335"/>
                <a:gd name="T45" fmla="*/ 90 h 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35" h="90">
                  <a:moveTo>
                    <a:pt x="201" y="70"/>
                  </a:moveTo>
                  <a:lnTo>
                    <a:pt x="132" y="86"/>
                  </a:lnTo>
                  <a:lnTo>
                    <a:pt x="61" y="89"/>
                  </a:lnTo>
                  <a:lnTo>
                    <a:pt x="40" y="85"/>
                  </a:lnTo>
                  <a:lnTo>
                    <a:pt x="2" y="75"/>
                  </a:lnTo>
                  <a:lnTo>
                    <a:pt x="0" y="66"/>
                  </a:lnTo>
                  <a:lnTo>
                    <a:pt x="23" y="51"/>
                  </a:lnTo>
                  <a:lnTo>
                    <a:pt x="70" y="33"/>
                  </a:lnTo>
                  <a:lnTo>
                    <a:pt x="155" y="14"/>
                  </a:lnTo>
                  <a:lnTo>
                    <a:pt x="242" y="0"/>
                  </a:lnTo>
                  <a:lnTo>
                    <a:pt x="318" y="2"/>
                  </a:lnTo>
                  <a:lnTo>
                    <a:pt x="334" y="11"/>
                  </a:lnTo>
                  <a:lnTo>
                    <a:pt x="294" y="40"/>
                  </a:lnTo>
                  <a:lnTo>
                    <a:pt x="201" y="7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15" name="Freeform 47"/>
            <p:cNvSpPr>
              <a:spLocks/>
            </p:cNvSpPr>
            <p:nvPr/>
          </p:nvSpPr>
          <p:spPr bwMode="auto">
            <a:xfrm>
              <a:off x="2066" y="1160"/>
              <a:ext cx="197" cy="218"/>
            </a:xfrm>
            <a:custGeom>
              <a:avLst/>
              <a:gdLst>
                <a:gd name="T0" fmla="*/ 177 w 197"/>
                <a:gd name="T1" fmla="*/ 206 h 218"/>
                <a:gd name="T2" fmla="*/ 196 w 197"/>
                <a:gd name="T3" fmla="*/ 202 h 218"/>
                <a:gd name="T4" fmla="*/ 191 w 197"/>
                <a:gd name="T5" fmla="*/ 191 h 218"/>
                <a:gd name="T6" fmla="*/ 15 w 197"/>
                <a:gd name="T7" fmla="*/ 0 h 218"/>
                <a:gd name="T8" fmla="*/ 2 w 197"/>
                <a:gd name="T9" fmla="*/ 17 h 218"/>
                <a:gd name="T10" fmla="*/ 0 w 197"/>
                <a:gd name="T11" fmla="*/ 15 h 218"/>
                <a:gd name="T12" fmla="*/ 178 w 197"/>
                <a:gd name="T13" fmla="*/ 217 h 218"/>
                <a:gd name="T14" fmla="*/ 177 w 197"/>
                <a:gd name="T15" fmla="*/ 206 h 218"/>
                <a:gd name="T16" fmla="*/ 0 60000 65536"/>
                <a:gd name="T17" fmla="*/ 0 60000 65536"/>
                <a:gd name="T18" fmla="*/ 0 60000 65536"/>
                <a:gd name="T19" fmla="*/ 0 60000 65536"/>
                <a:gd name="T20" fmla="*/ 0 60000 65536"/>
                <a:gd name="T21" fmla="*/ 0 60000 65536"/>
                <a:gd name="T22" fmla="*/ 0 60000 65536"/>
                <a:gd name="T23" fmla="*/ 0 60000 65536"/>
                <a:gd name="T24" fmla="*/ 0 w 197"/>
                <a:gd name="T25" fmla="*/ 0 h 218"/>
                <a:gd name="T26" fmla="*/ 197 w 197"/>
                <a:gd name="T27" fmla="*/ 218 h 2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7" h="218">
                  <a:moveTo>
                    <a:pt x="177" y="206"/>
                  </a:moveTo>
                  <a:lnTo>
                    <a:pt x="196" y="202"/>
                  </a:lnTo>
                  <a:lnTo>
                    <a:pt x="191" y="191"/>
                  </a:lnTo>
                  <a:lnTo>
                    <a:pt x="15" y="0"/>
                  </a:lnTo>
                  <a:lnTo>
                    <a:pt x="2" y="17"/>
                  </a:lnTo>
                  <a:lnTo>
                    <a:pt x="0" y="15"/>
                  </a:lnTo>
                  <a:lnTo>
                    <a:pt x="178" y="217"/>
                  </a:lnTo>
                  <a:lnTo>
                    <a:pt x="177" y="206"/>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616" name="Freeform 48"/>
            <p:cNvSpPr>
              <a:spLocks/>
            </p:cNvSpPr>
            <p:nvPr/>
          </p:nvSpPr>
          <p:spPr bwMode="auto">
            <a:xfrm>
              <a:off x="2066" y="1160"/>
              <a:ext cx="197" cy="218"/>
            </a:xfrm>
            <a:custGeom>
              <a:avLst/>
              <a:gdLst>
                <a:gd name="T0" fmla="*/ 177 w 197"/>
                <a:gd name="T1" fmla="*/ 206 h 218"/>
                <a:gd name="T2" fmla="*/ 196 w 197"/>
                <a:gd name="T3" fmla="*/ 202 h 218"/>
                <a:gd name="T4" fmla="*/ 191 w 197"/>
                <a:gd name="T5" fmla="*/ 191 h 218"/>
                <a:gd name="T6" fmla="*/ 15 w 197"/>
                <a:gd name="T7" fmla="*/ 0 h 218"/>
                <a:gd name="T8" fmla="*/ 2 w 197"/>
                <a:gd name="T9" fmla="*/ 17 h 218"/>
                <a:gd name="T10" fmla="*/ 0 w 197"/>
                <a:gd name="T11" fmla="*/ 15 h 218"/>
                <a:gd name="T12" fmla="*/ 178 w 197"/>
                <a:gd name="T13" fmla="*/ 217 h 218"/>
                <a:gd name="T14" fmla="*/ 177 w 197"/>
                <a:gd name="T15" fmla="*/ 206 h 218"/>
                <a:gd name="T16" fmla="*/ 0 60000 65536"/>
                <a:gd name="T17" fmla="*/ 0 60000 65536"/>
                <a:gd name="T18" fmla="*/ 0 60000 65536"/>
                <a:gd name="T19" fmla="*/ 0 60000 65536"/>
                <a:gd name="T20" fmla="*/ 0 60000 65536"/>
                <a:gd name="T21" fmla="*/ 0 60000 65536"/>
                <a:gd name="T22" fmla="*/ 0 60000 65536"/>
                <a:gd name="T23" fmla="*/ 0 60000 65536"/>
                <a:gd name="T24" fmla="*/ 0 w 197"/>
                <a:gd name="T25" fmla="*/ 0 h 218"/>
                <a:gd name="T26" fmla="*/ 197 w 197"/>
                <a:gd name="T27" fmla="*/ 218 h 2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7" h="218">
                  <a:moveTo>
                    <a:pt x="177" y="206"/>
                  </a:moveTo>
                  <a:lnTo>
                    <a:pt x="196" y="202"/>
                  </a:lnTo>
                  <a:lnTo>
                    <a:pt x="191" y="191"/>
                  </a:lnTo>
                  <a:lnTo>
                    <a:pt x="15" y="0"/>
                  </a:lnTo>
                  <a:lnTo>
                    <a:pt x="2" y="17"/>
                  </a:lnTo>
                  <a:lnTo>
                    <a:pt x="0" y="15"/>
                  </a:lnTo>
                  <a:lnTo>
                    <a:pt x="178" y="217"/>
                  </a:lnTo>
                  <a:lnTo>
                    <a:pt x="177" y="206"/>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617" name="Freeform 49"/>
            <p:cNvSpPr>
              <a:spLocks/>
            </p:cNvSpPr>
            <p:nvPr/>
          </p:nvSpPr>
          <p:spPr bwMode="auto">
            <a:xfrm>
              <a:off x="2066" y="1160"/>
              <a:ext cx="197" cy="218"/>
            </a:xfrm>
            <a:custGeom>
              <a:avLst/>
              <a:gdLst>
                <a:gd name="T0" fmla="*/ 177 w 197"/>
                <a:gd name="T1" fmla="*/ 206 h 218"/>
                <a:gd name="T2" fmla="*/ 196 w 197"/>
                <a:gd name="T3" fmla="*/ 202 h 218"/>
                <a:gd name="T4" fmla="*/ 191 w 197"/>
                <a:gd name="T5" fmla="*/ 191 h 218"/>
                <a:gd name="T6" fmla="*/ 15 w 197"/>
                <a:gd name="T7" fmla="*/ 0 h 218"/>
                <a:gd name="T8" fmla="*/ 2 w 197"/>
                <a:gd name="T9" fmla="*/ 17 h 218"/>
                <a:gd name="T10" fmla="*/ 0 w 197"/>
                <a:gd name="T11" fmla="*/ 15 h 218"/>
                <a:gd name="T12" fmla="*/ 178 w 197"/>
                <a:gd name="T13" fmla="*/ 217 h 218"/>
                <a:gd name="T14" fmla="*/ 177 w 197"/>
                <a:gd name="T15" fmla="*/ 206 h 218"/>
                <a:gd name="T16" fmla="*/ 0 60000 65536"/>
                <a:gd name="T17" fmla="*/ 0 60000 65536"/>
                <a:gd name="T18" fmla="*/ 0 60000 65536"/>
                <a:gd name="T19" fmla="*/ 0 60000 65536"/>
                <a:gd name="T20" fmla="*/ 0 60000 65536"/>
                <a:gd name="T21" fmla="*/ 0 60000 65536"/>
                <a:gd name="T22" fmla="*/ 0 60000 65536"/>
                <a:gd name="T23" fmla="*/ 0 60000 65536"/>
                <a:gd name="T24" fmla="*/ 0 w 197"/>
                <a:gd name="T25" fmla="*/ 0 h 218"/>
                <a:gd name="T26" fmla="*/ 197 w 197"/>
                <a:gd name="T27" fmla="*/ 218 h 2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97" h="218">
                  <a:moveTo>
                    <a:pt x="177" y="206"/>
                  </a:moveTo>
                  <a:lnTo>
                    <a:pt x="196" y="202"/>
                  </a:lnTo>
                  <a:lnTo>
                    <a:pt x="191" y="191"/>
                  </a:lnTo>
                  <a:lnTo>
                    <a:pt x="15" y="0"/>
                  </a:lnTo>
                  <a:lnTo>
                    <a:pt x="2" y="17"/>
                  </a:lnTo>
                  <a:lnTo>
                    <a:pt x="0" y="15"/>
                  </a:lnTo>
                  <a:lnTo>
                    <a:pt x="178" y="217"/>
                  </a:lnTo>
                  <a:lnTo>
                    <a:pt x="177" y="206"/>
                  </a:lnTo>
                </a:path>
              </a:pathLst>
            </a:custGeom>
            <a:noFill/>
            <a:ln w="12700" cap="rnd">
              <a:solidFill>
                <a:srgbClr val="7F7F7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18" name="Freeform 50"/>
            <p:cNvSpPr>
              <a:spLocks/>
            </p:cNvSpPr>
            <p:nvPr/>
          </p:nvSpPr>
          <p:spPr bwMode="auto">
            <a:xfrm>
              <a:off x="2152" y="1228"/>
              <a:ext cx="127" cy="133"/>
            </a:xfrm>
            <a:custGeom>
              <a:avLst/>
              <a:gdLst>
                <a:gd name="T0" fmla="*/ 113 w 127"/>
                <a:gd name="T1" fmla="*/ 132 h 133"/>
                <a:gd name="T2" fmla="*/ 121 w 127"/>
                <a:gd name="T3" fmla="*/ 110 h 133"/>
                <a:gd name="T4" fmla="*/ 126 w 127"/>
                <a:gd name="T5" fmla="*/ 82 h 133"/>
                <a:gd name="T6" fmla="*/ 117 w 127"/>
                <a:gd name="T7" fmla="*/ 63 h 133"/>
                <a:gd name="T8" fmla="*/ 89 w 127"/>
                <a:gd name="T9" fmla="*/ 21 h 133"/>
                <a:gd name="T10" fmla="*/ 63 w 127"/>
                <a:gd name="T11" fmla="*/ 12 h 133"/>
                <a:gd name="T12" fmla="*/ 39 w 127"/>
                <a:gd name="T13" fmla="*/ 2 h 133"/>
                <a:gd name="T14" fmla="*/ 12 w 127"/>
                <a:gd name="T15" fmla="*/ 0 h 133"/>
                <a:gd name="T16" fmla="*/ 0 w 127"/>
                <a:gd name="T17" fmla="*/ 9 h 133"/>
                <a:gd name="T18" fmla="*/ 105 w 127"/>
                <a:gd name="T19" fmla="*/ 125 h 133"/>
                <a:gd name="T20" fmla="*/ 113 w 127"/>
                <a:gd name="T21" fmla="*/ 132 h 1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7"/>
                <a:gd name="T34" fmla="*/ 0 h 133"/>
                <a:gd name="T35" fmla="*/ 127 w 127"/>
                <a:gd name="T36" fmla="*/ 133 h 1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7" h="133">
                  <a:moveTo>
                    <a:pt x="113" y="132"/>
                  </a:moveTo>
                  <a:lnTo>
                    <a:pt x="121" y="110"/>
                  </a:lnTo>
                  <a:lnTo>
                    <a:pt x="126" y="82"/>
                  </a:lnTo>
                  <a:lnTo>
                    <a:pt x="117" y="63"/>
                  </a:lnTo>
                  <a:lnTo>
                    <a:pt x="89" y="21"/>
                  </a:lnTo>
                  <a:lnTo>
                    <a:pt x="63" y="12"/>
                  </a:lnTo>
                  <a:lnTo>
                    <a:pt x="39" y="2"/>
                  </a:lnTo>
                  <a:lnTo>
                    <a:pt x="12" y="0"/>
                  </a:lnTo>
                  <a:lnTo>
                    <a:pt x="0" y="9"/>
                  </a:lnTo>
                  <a:lnTo>
                    <a:pt x="105" y="125"/>
                  </a:lnTo>
                  <a:lnTo>
                    <a:pt x="113" y="13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619" name="Freeform 51"/>
            <p:cNvSpPr>
              <a:spLocks/>
            </p:cNvSpPr>
            <p:nvPr/>
          </p:nvSpPr>
          <p:spPr bwMode="auto">
            <a:xfrm>
              <a:off x="2152" y="1228"/>
              <a:ext cx="127" cy="133"/>
            </a:xfrm>
            <a:custGeom>
              <a:avLst/>
              <a:gdLst>
                <a:gd name="T0" fmla="*/ 113 w 127"/>
                <a:gd name="T1" fmla="*/ 132 h 133"/>
                <a:gd name="T2" fmla="*/ 121 w 127"/>
                <a:gd name="T3" fmla="*/ 110 h 133"/>
                <a:gd name="T4" fmla="*/ 126 w 127"/>
                <a:gd name="T5" fmla="*/ 82 h 133"/>
                <a:gd name="T6" fmla="*/ 117 w 127"/>
                <a:gd name="T7" fmla="*/ 63 h 133"/>
                <a:gd name="T8" fmla="*/ 89 w 127"/>
                <a:gd name="T9" fmla="*/ 21 h 133"/>
                <a:gd name="T10" fmla="*/ 63 w 127"/>
                <a:gd name="T11" fmla="*/ 12 h 133"/>
                <a:gd name="T12" fmla="*/ 39 w 127"/>
                <a:gd name="T13" fmla="*/ 2 h 133"/>
                <a:gd name="T14" fmla="*/ 12 w 127"/>
                <a:gd name="T15" fmla="*/ 0 h 133"/>
                <a:gd name="T16" fmla="*/ 0 w 127"/>
                <a:gd name="T17" fmla="*/ 9 h 133"/>
                <a:gd name="T18" fmla="*/ 105 w 127"/>
                <a:gd name="T19" fmla="*/ 125 h 133"/>
                <a:gd name="T20" fmla="*/ 113 w 127"/>
                <a:gd name="T21" fmla="*/ 132 h 1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7"/>
                <a:gd name="T34" fmla="*/ 0 h 133"/>
                <a:gd name="T35" fmla="*/ 127 w 127"/>
                <a:gd name="T36" fmla="*/ 133 h 1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7" h="133">
                  <a:moveTo>
                    <a:pt x="113" y="132"/>
                  </a:moveTo>
                  <a:lnTo>
                    <a:pt x="121" y="110"/>
                  </a:lnTo>
                  <a:lnTo>
                    <a:pt x="126" y="82"/>
                  </a:lnTo>
                  <a:lnTo>
                    <a:pt x="117" y="63"/>
                  </a:lnTo>
                  <a:lnTo>
                    <a:pt x="89" y="21"/>
                  </a:lnTo>
                  <a:lnTo>
                    <a:pt x="63" y="12"/>
                  </a:lnTo>
                  <a:lnTo>
                    <a:pt x="39" y="2"/>
                  </a:lnTo>
                  <a:lnTo>
                    <a:pt x="12" y="0"/>
                  </a:lnTo>
                  <a:lnTo>
                    <a:pt x="0" y="9"/>
                  </a:lnTo>
                  <a:lnTo>
                    <a:pt x="105" y="125"/>
                  </a:lnTo>
                  <a:lnTo>
                    <a:pt x="113" y="13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620" name="Freeform 52"/>
            <p:cNvSpPr>
              <a:spLocks/>
            </p:cNvSpPr>
            <p:nvPr/>
          </p:nvSpPr>
          <p:spPr bwMode="auto">
            <a:xfrm>
              <a:off x="2152" y="1228"/>
              <a:ext cx="127" cy="133"/>
            </a:xfrm>
            <a:custGeom>
              <a:avLst/>
              <a:gdLst>
                <a:gd name="T0" fmla="*/ 113 w 127"/>
                <a:gd name="T1" fmla="*/ 132 h 133"/>
                <a:gd name="T2" fmla="*/ 121 w 127"/>
                <a:gd name="T3" fmla="*/ 110 h 133"/>
                <a:gd name="T4" fmla="*/ 126 w 127"/>
                <a:gd name="T5" fmla="*/ 82 h 133"/>
                <a:gd name="T6" fmla="*/ 117 w 127"/>
                <a:gd name="T7" fmla="*/ 63 h 133"/>
                <a:gd name="T8" fmla="*/ 89 w 127"/>
                <a:gd name="T9" fmla="*/ 21 h 133"/>
                <a:gd name="T10" fmla="*/ 63 w 127"/>
                <a:gd name="T11" fmla="*/ 12 h 133"/>
                <a:gd name="T12" fmla="*/ 39 w 127"/>
                <a:gd name="T13" fmla="*/ 2 h 133"/>
                <a:gd name="T14" fmla="*/ 12 w 127"/>
                <a:gd name="T15" fmla="*/ 0 h 133"/>
                <a:gd name="T16" fmla="*/ 0 w 127"/>
                <a:gd name="T17" fmla="*/ 9 h 133"/>
                <a:gd name="T18" fmla="*/ 105 w 127"/>
                <a:gd name="T19" fmla="*/ 125 h 133"/>
                <a:gd name="T20" fmla="*/ 113 w 127"/>
                <a:gd name="T21" fmla="*/ 132 h 13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7"/>
                <a:gd name="T34" fmla="*/ 0 h 133"/>
                <a:gd name="T35" fmla="*/ 127 w 127"/>
                <a:gd name="T36" fmla="*/ 133 h 13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7" h="133">
                  <a:moveTo>
                    <a:pt x="113" y="132"/>
                  </a:moveTo>
                  <a:lnTo>
                    <a:pt x="121" y="110"/>
                  </a:lnTo>
                  <a:lnTo>
                    <a:pt x="126" y="82"/>
                  </a:lnTo>
                  <a:lnTo>
                    <a:pt x="117" y="63"/>
                  </a:lnTo>
                  <a:lnTo>
                    <a:pt x="89" y="21"/>
                  </a:lnTo>
                  <a:lnTo>
                    <a:pt x="63" y="12"/>
                  </a:lnTo>
                  <a:lnTo>
                    <a:pt x="39" y="2"/>
                  </a:lnTo>
                  <a:lnTo>
                    <a:pt x="12" y="0"/>
                  </a:lnTo>
                  <a:lnTo>
                    <a:pt x="0" y="9"/>
                  </a:lnTo>
                  <a:lnTo>
                    <a:pt x="105" y="125"/>
                  </a:lnTo>
                  <a:lnTo>
                    <a:pt x="113" y="132"/>
                  </a:lnTo>
                </a:path>
              </a:pathLst>
            </a:custGeom>
            <a:noFill/>
            <a:ln w="12700" cap="rnd">
              <a:solidFill>
                <a:srgbClr val="7F7F7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21" name="Freeform 53"/>
            <p:cNvSpPr>
              <a:spLocks/>
            </p:cNvSpPr>
            <p:nvPr/>
          </p:nvSpPr>
          <p:spPr bwMode="auto">
            <a:xfrm>
              <a:off x="2110" y="1243"/>
              <a:ext cx="128" cy="134"/>
            </a:xfrm>
            <a:custGeom>
              <a:avLst/>
              <a:gdLst>
                <a:gd name="T0" fmla="*/ 22 w 128"/>
                <a:gd name="T1" fmla="*/ 0 h 134"/>
                <a:gd name="T2" fmla="*/ 7 w 128"/>
                <a:gd name="T3" fmla="*/ 22 h 134"/>
                <a:gd name="T4" fmla="*/ 0 w 128"/>
                <a:gd name="T5" fmla="*/ 48 h 134"/>
                <a:gd name="T6" fmla="*/ 12 w 128"/>
                <a:gd name="T7" fmla="*/ 74 h 134"/>
                <a:gd name="T8" fmla="*/ 40 w 128"/>
                <a:gd name="T9" fmla="*/ 107 h 134"/>
                <a:gd name="T10" fmla="*/ 65 w 128"/>
                <a:gd name="T11" fmla="*/ 127 h 134"/>
                <a:gd name="T12" fmla="*/ 90 w 128"/>
                <a:gd name="T13" fmla="*/ 132 h 134"/>
                <a:gd name="T14" fmla="*/ 124 w 128"/>
                <a:gd name="T15" fmla="*/ 133 h 134"/>
                <a:gd name="T16" fmla="*/ 127 w 128"/>
                <a:gd name="T17" fmla="*/ 128 h 134"/>
                <a:gd name="T18" fmla="*/ 19 w 128"/>
                <a:gd name="T19" fmla="*/ 4 h 134"/>
                <a:gd name="T20" fmla="*/ 22 w 128"/>
                <a:gd name="T21" fmla="*/ 0 h 13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8"/>
                <a:gd name="T34" fmla="*/ 0 h 134"/>
                <a:gd name="T35" fmla="*/ 128 w 128"/>
                <a:gd name="T36" fmla="*/ 134 h 13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8" h="134">
                  <a:moveTo>
                    <a:pt x="22" y="0"/>
                  </a:moveTo>
                  <a:lnTo>
                    <a:pt x="7" y="22"/>
                  </a:lnTo>
                  <a:lnTo>
                    <a:pt x="0" y="48"/>
                  </a:lnTo>
                  <a:lnTo>
                    <a:pt x="12" y="74"/>
                  </a:lnTo>
                  <a:lnTo>
                    <a:pt x="40" y="107"/>
                  </a:lnTo>
                  <a:lnTo>
                    <a:pt x="65" y="127"/>
                  </a:lnTo>
                  <a:lnTo>
                    <a:pt x="90" y="132"/>
                  </a:lnTo>
                  <a:lnTo>
                    <a:pt x="124" y="133"/>
                  </a:lnTo>
                  <a:lnTo>
                    <a:pt x="127" y="128"/>
                  </a:lnTo>
                  <a:lnTo>
                    <a:pt x="19" y="4"/>
                  </a:lnTo>
                  <a:lnTo>
                    <a:pt x="22"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622" name="Freeform 54"/>
            <p:cNvSpPr>
              <a:spLocks/>
            </p:cNvSpPr>
            <p:nvPr/>
          </p:nvSpPr>
          <p:spPr bwMode="auto">
            <a:xfrm>
              <a:off x="2110" y="1243"/>
              <a:ext cx="128" cy="134"/>
            </a:xfrm>
            <a:custGeom>
              <a:avLst/>
              <a:gdLst>
                <a:gd name="T0" fmla="*/ 22 w 128"/>
                <a:gd name="T1" fmla="*/ 0 h 134"/>
                <a:gd name="T2" fmla="*/ 7 w 128"/>
                <a:gd name="T3" fmla="*/ 22 h 134"/>
                <a:gd name="T4" fmla="*/ 0 w 128"/>
                <a:gd name="T5" fmla="*/ 48 h 134"/>
                <a:gd name="T6" fmla="*/ 12 w 128"/>
                <a:gd name="T7" fmla="*/ 74 h 134"/>
                <a:gd name="T8" fmla="*/ 40 w 128"/>
                <a:gd name="T9" fmla="*/ 107 h 134"/>
                <a:gd name="T10" fmla="*/ 65 w 128"/>
                <a:gd name="T11" fmla="*/ 127 h 134"/>
                <a:gd name="T12" fmla="*/ 90 w 128"/>
                <a:gd name="T13" fmla="*/ 132 h 134"/>
                <a:gd name="T14" fmla="*/ 124 w 128"/>
                <a:gd name="T15" fmla="*/ 133 h 134"/>
                <a:gd name="T16" fmla="*/ 127 w 128"/>
                <a:gd name="T17" fmla="*/ 128 h 134"/>
                <a:gd name="T18" fmla="*/ 19 w 128"/>
                <a:gd name="T19" fmla="*/ 4 h 134"/>
                <a:gd name="T20" fmla="*/ 22 w 128"/>
                <a:gd name="T21" fmla="*/ 0 h 13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8"/>
                <a:gd name="T34" fmla="*/ 0 h 134"/>
                <a:gd name="T35" fmla="*/ 128 w 128"/>
                <a:gd name="T36" fmla="*/ 134 h 13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8" h="134">
                  <a:moveTo>
                    <a:pt x="22" y="0"/>
                  </a:moveTo>
                  <a:lnTo>
                    <a:pt x="7" y="22"/>
                  </a:lnTo>
                  <a:lnTo>
                    <a:pt x="0" y="48"/>
                  </a:lnTo>
                  <a:lnTo>
                    <a:pt x="12" y="74"/>
                  </a:lnTo>
                  <a:lnTo>
                    <a:pt x="40" y="107"/>
                  </a:lnTo>
                  <a:lnTo>
                    <a:pt x="65" y="127"/>
                  </a:lnTo>
                  <a:lnTo>
                    <a:pt x="90" y="132"/>
                  </a:lnTo>
                  <a:lnTo>
                    <a:pt x="124" y="133"/>
                  </a:lnTo>
                  <a:lnTo>
                    <a:pt x="127" y="128"/>
                  </a:lnTo>
                  <a:lnTo>
                    <a:pt x="19" y="4"/>
                  </a:lnTo>
                  <a:lnTo>
                    <a:pt x="22"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623" name="Freeform 55"/>
            <p:cNvSpPr>
              <a:spLocks/>
            </p:cNvSpPr>
            <p:nvPr/>
          </p:nvSpPr>
          <p:spPr bwMode="auto">
            <a:xfrm>
              <a:off x="2110" y="1243"/>
              <a:ext cx="128" cy="134"/>
            </a:xfrm>
            <a:custGeom>
              <a:avLst/>
              <a:gdLst>
                <a:gd name="T0" fmla="*/ 22 w 128"/>
                <a:gd name="T1" fmla="*/ 0 h 134"/>
                <a:gd name="T2" fmla="*/ 7 w 128"/>
                <a:gd name="T3" fmla="*/ 22 h 134"/>
                <a:gd name="T4" fmla="*/ 0 w 128"/>
                <a:gd name="T5" fmla="*/ 48 h 134"/>
                <a:gd name="T6" fmla="*/ 12 w 128"/>
                <a:gd name="T7" fmla="*/ 74 h 134"/>
                <a:gd name="T8" fmla="*/ 40 w 128"/>
                <a:gd name="T9" fmla="*/ 107 h 134"/>
                <a:gd name="T10" fmla="*/ 65 w 128"/>
                <a:gd name="T11" fmla="*/ 127 h 134"/>
                <a:gd name="T12" fmla="*/ 90 w 128"/>
                <a:gd name="T13" fmla="*/ 132 h 134"/>
                <a:gd name="T14" fmla="*/ 124 w 128"/>
                <a:gd name="T15" fmla="*/ 133 h 134"/>
                <a:gd name="T16" fmla="*/ 127 w 128"/>
                <a:gd name="T17" fmla="*/ 128 h 134"/>
                <a:gd name="T18" fmla="*/ 19 w 128"/>
                <a:gd name="T19" fmla="*/ 4 h 134"/>
                <a:gd name="T20" fmla="*/ 22 w 128"/>
                <a:gd name="T21" fmla="*/ 0 h 13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8"/>
                <a:gd name="T34" fmla="*/ 0 h 134"/>
                <a:gd name="T35" fmla="*/ 128 w 128"/>
                <a:gd name="T36" fmla="*/ 134 h 13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8" h="134">
                  <a:moveTo>
                    <a:pt x="22" y="0"/>
                  </a:moveTo>
                  <a:lnTo>
                    <a:pt x="7" y="22"/>
                  </a:lnTo>
                  <a:lnTo>
                    <a:pt x="0" y="48"/>
                  </a:lnTo>
                  <a:lnTo>
                    <a:pt x="12" y="74"/>
                  </a:lnTo>
                  <a:lnTo>
                    <a:pt x="40" y="107"/>
                  </a:lnTo>
                  <a:lnTo>
                    <a:pt x="65" y="127"/>
                  </a:lnTo>
                  <a:lnTo>
                    <a:pt x="90" y="132"/>
                  </a:lnTo>
                  <a:lnTo>
                    <a:pt x="124" y="133"/>
                  </a:lnTo>
                  <a:lnTo>
                    <a:pt x="127" y="128"/>
                  </a:lnTo>
                  <a:lnTo>
                    <a:pt x="19" y="4"/>
                  </a:lnTo>
                  <a:lnTo>
                    <a:pt x="22" y="0"/>
                  </a:lnTo>
                </a:path>
              </a:pathLst>
            </a:custGeom>
            <a:noFill/>
            <a:ln w="12700" cap="rnd">
              <a:solidFill>
                <a:srgbClr val="7F7F7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24" name="Freeform 56"/>
            <p:cNvSpPr>
              <a:spLocks/>
            </p:cNvSpPr>
            <p:nvPr/>
          </p:nvSpPr>
          <p:spPr bwMode="auto">
            <a:xfrm>
              <a:off x="1968" y="1067"/>
              <a:ext cx="142" cy="113"/>
            </a:xfrm>
            <a:custGeom>
              <a:avLst/>
              <a:gdLst>
                <a:gd name="T0" fmla="*/ 61 w 142"/>
                <a:gd name="T1" fmla="*/ 112 h 113"/>
                <a:gd name="T2" fmla="*/ 39 w 142"/>
                <a:gd name="T3" fmla="*/ 111 h 113"/>
                <a:gd name="T4" fmla="*/ 27 w 142"/>
                <a:gd name="T5" fmla="*/ 110 h 113"/>
                <a:gd name="T6" fmla="*/ 20 w 142"/>
                <a:gd name="T7" fmla="*/ 107 h 113"/>
                <a:gd name="T8" fmla="*/ 8 w 142"/>
                <a:gd name="T9" fmla="*/ 98 h 113"/>
                <a:gd name="T10" fmla="*/ 1 w 142"/>
                <a:gd name="T11" fmla="*/ 91 h 113"/>
                <a:gd name="T12" fmla="*/ 0 w 142"/>
                <a:gd name="T13" fmla="*/ 78 h 113"/>
                <a:gd name="T14" fmla="*/ 1 w 142"/>
                <a:gd name="T15" fmla="*/ 56 h 113"/>
                <a:gd name="T16" fmla="*/ 10 w 142"/>
                <a:gd name="T17" fmla="*/ 47 h 113"/>
                <a:gd name="T18" fmla="*/ 16 w 142"/>
                <a:gd name="T19" fmla="*/ 37 h 113"/>
                <a:gd name="T20" fmla="*/ 26 w 142"/>
                <a:gd name="T21" fmla="*/ 26 h 113"/>
                <a:gd name="T22" fmla="*/ 51 w 142"/>
                <a:gd name="T23" fmla="*/ 13 h 113"/>
                <a:gd name="T24" fmla="*/ 72 w 142"/>
                <a:gd name="T25" fmla="*/ 4 h 113"/>
                <a:gd name="T26" fmla="*/ 87 w 142"/>
                <a:gd name="T27" fmla="*/ 0 h 113"/>
                <a:gd name="T28" fmla="*/ 108 w 142"/>
                <a:gd name="T29" fmla="*/ 2 h 113"/>
                <a:gd name="T30" fmla="*/ 117 w 142"/>
                <a:gd name="T31" fmla="*/ 2 h 113"/>
                <a:gd name="T32" fmla="*/ 127 w 142"/>
                <a:gd name="T33" fmla="*/ 8 h 113"/>
                <a:gd name="T34" fmla="*/ 135 w 142"/>
                <a:gd name="T35" fmla="*/ 15 h 113"/>
                <a:gd name="T36" fmla="*/ 138 w 142"/>
                <a:gd name="T37" fmla="*/ 31 h 113"/>
                <a:gd name="T38" fmla="*/ 141 w 142"/>
                <a:gd name="T39" fmla="*/ 50 h 113"/>
                <a:gd name="T40" fmla="*/ 127 w 142"/>
                <a:gd name="T41" fmla="*/ 43 h 113"/>
                <a:gd name="T42" fmla="*/ 107 w 142"/>
                <a:gd name="T43" fmla="*/ 44 h 113"/>
                <a:gd name="T44" fmla="*/ 86 w 142"/>
                <a:gd name="T45" fmla="*/ 50 h 113"/>
                <a:gd name="T46" fmla="*/ 71 w 142"/>
                <a:gd name="T47" fmla="*/ 53 h 113"/>
                <a:gd name="T48" fmla="*/ 55 w 142"/>
                <a:gd name="T49" fmla="*/ 63 h 113"/>
                <a:gd name="T50" fmla="*/ 47 w 142"/>
                <a:gd name="T51" fmla="*/ 70 h 113"/>
                <a:gd name="T52" fmla="*/ 42 w 142"/>
                <a:gd name="T53" fmla="*/ 79 h 113"/>
                <a:gd name="T54" fmla="*/ 41 w 142"/>
                <a:gd name="T55" fmla="*/ 87 h 113"/>
                <a:gd name="T56" fmla="*/ 42 w 142"/>
                <a:gd name="T57" fmla="*/ 99 h 113"/>
                <a:gd name="T58" fmla="*/ 51 w 142"/>
                <a:gd name="T59" fmla="*/ 102 h 113"/>
                <a:gd name="T60" fmla="*/ 50 w 142"/>
                <a:gd name="T61" fmla="*/ 108 h 113"/>
                <a:gd name="T62" fmla="*/ 61 w 142"/>
                <a:gd name="T63" fmla="*/ 112 h 1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2"/>
                <a:gd name="T97" fmla="*/ 0 h 113"/>
                <a:gd name="T98" fmla="*/ 142 w 142"/>
                <a:gd name="T99" fmla="*/ 113 h 11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2" h="113">
                  <a:moveTo>
                    <a:pt x="61" y="112"/>
                  </a:moveTo>
                  <a:lnTo>
                    <a:pt x="39" y="111"/>
                  </a:lnTo>
                  <a:lnTo>
                    <a:pt x="27" y="110"/>
                  </a:lnTo>
                  <a:lnTo>
                    <a:pt x="20" y="107"/>
                  </a:lnTo>
                  <a:lnTo>
                    <a:pt x="8" y="98"/>
                  </a:lnTo>
                  <a:lnTo>
                    <a:pt x="1" y="91"/>
                  </a:lnTo>
                  <a:lnTo>
                    <a:pt x="0" y="78"/>
                  </a:lnTo>
                  <a:lnTo>
                    <a:pt x="1" y="56"/>
                  </a:lnTo>
                  <a:lnTo>
                    <a:pt x="10" y="47"/>
                  </a:lnTo>
                  <a:lnTo>
                    <a:pt x="16" y="37"/>
                  </a:lnTo>
                  <a:lnTo>
                    <a:pt x="26" y="26"/>
                  </a:lnTo>
                  <a:lnTo>
                    <a:pt x="51" y="13"/>
                  </a:lnTo>
                  <a:lnTo>
                    <a:pt x="72" y="4"/>
                  </a:lnTo>
                  <a:lnTo>
                    <a:pt x="87" y="0"/>
                  </a:lnTo>
                  <a:lnTo>
                    <a:pt x="108" y="2"/>
                  </a:lnTo>
                  <a:lnTo>
                    <a:pt x="117" y="2"/>
                  </a:lnTo>
                  <a:lnTo>
                    <a:pt x="127" y="8"/>
                  </a:lnTo>
                  <a:lnTo>
                    <a:pt x="135" y="15"/>
                  </a:lnTo>
                  <a:lnTo>
                    <a:pt x="138" y="31"/>
                  </a:lnTo>
                  <a:lnTo>
                    <a:pt x="141" y="50"/>
                  </a:lnTo>
                  <a:lnTo>
                    <a:pt x="127" y="43"/>
                  </a:lnTo>
                  <a:lnTo>
                    <a:pt x="107" y="44"/>
                  </a:lnTo>
                  <a:lnTo>
                    <a:pt x="86" y="50"/>
                  </a:lnTo>
                  <a:lnTo>
                    <a:pt x="71" y="53"/>
                  </a:lnTo>
                  <a:lnTo>
                    <a:pt x="55" y="63"/>
                  </a:lnTo>
                  <a:lnTo>
                    <a:pt x="47" y="70"/>
                  </a:lnTo>
                  <a:lnTo>
                    <a:pt x="42" y="79"/>
                  </a:lnTo>
                  <a:lnTo>
                    <a:pt x="41" y="87"/>
                  </a:lnTo>
                  <a:lnTo>
                    <a:pt x="42" y="99"/>
                  </a:lnTo>
                  <a:lnTo>
                    <a:pt x="51" y="102"/>
                  </a:lnTo>
                  <a:lnTo>
                    <a:pt x="50" y="108"/>
                  </a:lnTo>
                  <a:lnTo>
                    <a:pt x="61" y="11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625" name="Freeform 57"/>
            <p:cNvSpPr>
              <a:spLocks/>
            </p:cNvSpPr>
            <p:nvPr/>
          </p:nvSpPr>
          <p:spPr bwMode="auto">
            <a:xfrm>
              <a:off x="1968" y="1067"/>
              <a:ext cx="142" cy="113"/>
            </a:xfrm>
            <a:custGeom>
              <a:avLst/>
              <a:gdLst>
                <a:gd name="T0" fmla="*/ 61 w 142"/>
                <a:gd name="T1" fmla="*/ 112 h 113"/>
                <a:gd name="T2" fmla="*/ 39 w 142"/>
                <a:gd name="T3" fmla="*/ 111 h 113"/>
                <a:gd name="T4" fmla="*/ 27 w 142"/>
                <a:gd name="T5" fmla="*/ 110 h 113"/>
                <a:gd name="T6" fmla="*/ 20 w 142"/>
                <a:gd name="T7" fmla="*/ 107 h 113"/>
                <a:gd name="T8" fmla="*/ 8 w 142"/>
                <a:gd name="T9" fmla="*/ 98 h 113"/>
                <a:gd name="T10" fmla="*/ 1 w 142"/>
                <a:gd name="T11" fmla="*/ 91 h 113"/>
                <a:gd name="T12" fmla="*/ 0 w 142"/>
                <a:gd name="T13" fmla="*/ 78 h 113"/>
                <a:gd name="T14" fmla="*/ 1 w 142"/>
                <a:gd name="T15" fmla="*/ 56 h 113"/>
                <a:gd name="T16" fmla="*/ 10 w 142"/>
                <a:gd name="T17" fmla="*/ 47 h 113"/>
                <a:gd name="T18" fmla="*/ 16 w 142"/>
                <a:gd name="T19" fmla="*/ 37 h 113"/>
                <a:gd name="T20" fmla="*/ 26 w 142"/>
                <a:gd name="T21" fmla="*/ 26 h 113"/>
                <a:gd name="T22" fmla="*/ 51 w 142"/>
                <a:gd name="T23" fmla="*/ 13 h 113"/>
                <a:gd name="T24" fmla="*/ 72 w 142"/>
                <a:gd name="T25" fmla="*/ 4 h 113"/>
                <a:gd name="T26" fmla="*/ 87 w 142"/>
                <a:gd name="T27" fmla="*/ 0 h 113"/>
                <a:gd name="T28" fmla="*/ 108 w 142"/>
                <a:gd name="T29" fmla="*/ 2 h 113"/>
                <a:gd name="T30" fmla="*/ 117 w 142"/>
                <a:gd name="T31" fmla="*/ 2 h 113"/>
                <a:gd name="T32" fmla="*/ 127 w 142"/>
                <a:gd name="T33" fmla="*/ 8 h 113"/>
                <a:gd name="T34" fmla="*/ 135 w 142"/>
                <a:gd name="T35" fmla="*/ 15 h 113"/>
                <a:gd name="T36" fmla="*/ 138 w 142"/>
                <a:gd name="T37" fmla="*/ 31 h 113"/>
                <a:gd name="T38" fmla="*/ 141 w 142"/>
                <a:gd name="T39" fmla="*/ 50 h 113"/>
                <a:gd name="T40" fmla="*/ 127 w 142"/>
                <a:gd name="T41" fmla="*/ 43 h 113"/>
                <a:gd name="T42" fmla="*/ 107 w 142"/>
                <a:gd name="T43" fmla="*/ 44 h 113"/>
                <a:gd name="T44" fmla="*/ 86 w 142"/>
                <a:gd name="T45" fmla="*/ 50 h 113"/>
                <a:gd name="T46" fmla="*/ 71 w 142"/>
                <a:gd name="T47" fmla="*/ 53 h 113"/>
                <a:gd name="T48" fmla="*/ 55 w 142"/>
                <a:gd name="T49" fmla="*/ 63 h 113"/>
                <a:gd name="T50" fmla="*/ 47 w 142"/>
                <a:gd name="T51" fmla="*/ 70 h 113"/>
                <a:gd name="T52" fmla="*/ 42 w 142"/>
                <a:gd name="T53" fmla="*/ 79 h 113"/>
                <a:gd name="T54" fmla="*/ 41 w 142"/>
                <a:gd name="T55" fmla="*/ 87 h 113"/>
                <a:gd name="T56" fmla="*/ 42 w 142"/>
                <a:gd name="T57" fmla="*/ 99 h 113"/>
                <a:gd name="T58" fmla="*/ 51 w 142"/>
                <a:gd name="T59" fmla="*/ 102 h 113"/>
                <a:gd name="T60" fmla="*/ 50 w 142"/>
                <a:gd name="T61" fmla="*/ 108 h 113"/>
                <a:gd name="T62" fmla="*/ 61 w 142"/>
                <a:gd name="T63" fmla="*/ 112 h 1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2"/>
                <a:gd name="T97" fmla="*/ 0 h 113"/>
                <a:gd name="T98" fmla="*/ 142 w 142"/>
                <a:gd name="T99" fmla="*/ 113 h 11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2" h="113">
                  <a:moveTo>
                    <a:pt x="61" y="112"/>
                  </a:moveTo>
                  <a:lnTo>
                    <a:pt x="39" y="111"/>
                  </a:lnTo>
                  <a:lnTo>
                    <a:pt x="27" y="110"/>
                  </a:lnTo>
                  <a:lnTo>
                    <a:pt x="20" y="107"/>
                  </a:lnTo>
                  <a:lnTo>
                    <a:pt x="8" y="98"/>
                  </a:lnTo>
                  <a:lnTo>
                    <a:pt x="1" y="91"/>
                  </a:lnTo>
                  <a:lnTo>
                    <a:pt x="0" y="78"/>
                  </a:lnTo>
                  <a:lnTo>
                    <a:pt x="1" y="56"/>
                  </a:lnTo>
                  <a:lnTo>
                    <a:pt x="10" y="47"/>
                  </a:lnTo>
                  <a:lnTo>
                    <a:pt x="16" y="37"/>
                  </a:lnTo>
                  <a:lnTo>
                    <a:pt x="26" y="26"/>
                  </a:lnTo>
                  <a:lnTo>
                    <a:pt x="51" y="13"/>
                  </a:lnTo>
                  <a:lnTo>
                    <a:pt x="72" y="4"/>
                  </a:lnTo>
                  <a:lnTo>
                    <a:pt x="87" y="0"/>
                  </a:lnTo>
                  <a:lnTo>
                    <a:pt x="108" y="2"/>
                  </a:lnTo>
                  <a:lnTo>
                    <a:pt x="117" y="2"/>
                  </a:lnTo>
                  <a:lnTo>
                    <a:pt x="127" y="8"/>
                  </a:lnTo>
                  <a:lnTo>
                    <a:pt x="135" y="15"/>
                  </a:lnTo>
                  <a:lnTo>
                    <a:pt x="138" y="31"/>
                  </a:lnTo>
                  <a:lnTo>
                    <a:pt x="141" y="50"/>
                  </a:lnTo>
                  <a:lnTo>
                    <a:pt x="127" y="43"/>
                  </a:lnTo>
                  <a:lnTo>
                    <a:pt x="107" y="44"/>
                  </a:lnTo>
                  <a:lnTo>
                    <a:pt x="86" y="50"/>
                  </a:lnTo>
                  <a:lnTo>
                    <a:pt x="71" y="53"/>
                  </a:lnTo>
                  <a:lnTo>
                    <a:pt x="55" y="63"/>
                  </a:lnTo>
                  <a:lnTo>
                    <a:pt x="47" y="70"/>
                  </a:lnTo>
                  <a:lnTo>
                    <a:pt x="42" y="79"/>
                  </a:lnTo>
                  <a:lnTo>
                    <a:pt x="41" y="87"/>
                  </a:lnTo>
                  <a:lnTo>
                    <a:pt x="42" y="99"/>
                  </a:lnTo>
                  <a:lnTo>
                    <a:pt x="51" y="102"/>
                  </a:lnTo>
                  <a:lnTo>
                    <a:pt x="50" y="108"/>
                  </a:lnTo>
                  <a:lnTo>
                    <a:pt x="61" y="11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626" name="Freeform 58"/>
            <p:cNvSpPr>
              <a:spLocks/>
            </p:cNvSpPr>
            <p:nvPr/>
          </p:nvSpPr>
          <p:spPr bwMode="auto">
            <a:xfrm>
              <a:off x="1968" y="1067"/>
              <a:ext cx="142" cy="113"/>
            </a:xfrm>
            <a:custGeom>
              <a:avLst/>
              <a:gdLst>
                <a:gd name="T0" fmla="*/ 61 w 142"/>
                <a:gd name="T1" fmla="*/ 112 h 113"/>
                <a:gd name="T2" fmla="*/ 39 w 142"/>
                <a:gd name="T3" fmla="*/ 111 h 113"/>
                <a:gd name="T4" fmla="*/ 27 w 142"/>
                <a:gd name="T5" fmla="*/ 110 h 113"/>
                <a:gd name="T6" fmla="*/ 20 w 142"/>
                <a:gd name="T7" fmla="*/ 107 h 113"/>
                <a:gd name="T8" fmla="*/ 8 w 142"/>
                <a:gd name="T9" fmla="*/ 98 h 113"/>
                <a:gd name="T10" fmla="*/ 1 w 142"/>
                <a:gd name="T11" fmla="*/ 91 h 113"/>
                <a:gd name="T12" fmla="*/ 0 w 142"/>
                <a:gd name="T13" fmla="*/ 78 h 113"/>
                <a:gd name="T14" fmla="*/ 1 w 142"/>
                <a:gd name="T15" fmla="*/ 56 h 113"/>
                <a:gd name="T16" fmla="*/ 10 w 142"/>
                <a:gd name="T17" fmla="*/ 47 h 113"/>
                <a:gd name="T18" fmla="*/ 16 w 142"/>
                <a:gd name="T19" fmla="*/ 37 h 113"/>
                <a:gd name="T20" fmla="*/ 26 w 142"/>
                <a:gd name="T21" fmla="*/ 26 h 113"/>
                <a:gd name="T22" fmla="*/ 51 w 142"/>
                <a:gd name="T23" fmla="*/ 13 h 113"/>
                <a:gd name="T24" fmla="*/ 72 w 142"/>
                <a:gd name="T25" fmla="*/ 4 h 113"/>
                <a:gd name="T26" fmla="*/ 87 w 142"/>
                <a:gd name="T27" fmla="*/ 0 h 113"/>
                <a:gd name="T28" fmla="*/ 108 w 142"/>
                <a:gd name="T29" fmla="*/ 2 h 113"/>
                <a:gd name="T30" fmla="*/ 117 w 142"/>
                <a:gd name="T31" fmla="*/ 2 h 113"/>
                <a:gd name="T32" fmla="*/ 127 w 142"/>
                <a:gd name="T33" fmla="*/ 8 h 113"/>
                <a:gd name="T34" fmla="*/ 135 w 142"/>
                <a:gd name="T35" fmla="*/ 15 h 113"/>
                <a:gd name="T36" fmla="*/ 138 w 142"/>
                <a:gd name="T37" fmla="*/ 31 h 113"/>
                <a:gd name="T38" fmla="*/ 141 w 142"/>
                <a:gd name="T39" fmla="*/ 50 h 113"/>
                <a:gd name="T40" fmla="*/ 127 w 142"/>
                <a:gd name="T41" fmla="*/ 43 h 113"/>
                <a:gd name="T42" fmla="*/ 107 w 142"/>
                <a:gd name="T43" fmla="*/ 44 h 113"/>
                <a:gd name="T44" fmla="*/ 86 w 142"/>
                <a:gd name="T45" fmla="*/ 50 h 113"/>
                <a:gd name="T46" fmla="*/ 71 w 142"/>
                <a:gd name="T47" fmla="*/ 53 h 113"/>
                <a:gd name="T48" fmla="*/ 55 w 142"/>
                <a:gd name="T49" fmla="*/ 63 h 113"/>
                <a:gd name="T50" fmla="*/ 47 w 142"/>
                <a:gd name="T51" fmla="*/ 70 h 113"/>
                <a:gd name="T52" fmla="*/ 42 w 142"/>
                <a:gd name="T53" fmla="*/ 79 h 113"/>
                <a:gd name="T54" fmla="*/ 41 w 142"/>
                <a:gd name="T55" fmla="*/ 87 h 113"/>
                <a:gd name="T56" fmla="*/ 42 w 142"/>
                <a:gd name="T57" fmla="*/ 99 h 113"/>
                <a:gd name="T58" fmla="*/ 51 w 142"/>
                <a:gd name="T59" fmla="*/ 102 h 113"/>
                <a:gd name="T60" fmla="*/ 50 w 142"/>
                <a:gd name="T61" fmla="*/ 108 h 113"/>
                <a:gd name="T62" fmla="*/ 61 w 142"/>
                <a:gd name="T63" fmla="*/ 112 h 11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2"/>
                <a:gd name="T97" fmla="*/ 0 h 113"/>
                <a:gd name="T98" fmla="*/ 142 w 142"/>
                <a:gd name="T99" fmla="*/ 113 h 11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2" h="113">
                  <a:moveTo>
                    <a:pt x="61" y="112"/>
                  </a:moveTo>
                  <a:lnTo>
                    <a:pt x="39" y="111"/>
                  </a:lnTo>
                  <a:lnTo>
                    <a:pt x="27" y="110"/>
                  </a:lnTo>
                  <a:lnTo>
                    <a:pt x="20" y="107"/>
                  </a:lnTo>
                  <a:lnTo>
                    <a:pt x="8" y="98"/>
                  </a:lnTo>
                  <a:lnTo>
                    <a:pt x="1" y="91"/>
                  </a:lnTo>
                  <a:lnTo>
                    <a:pt x="0" y="78"/>
                  </a:lnTo>
                  <a:lnTo>
                    <a:pt x="1" y="56"/>
                  </a:lnTo>
                  <a:lnTo>
                    <a:pt x="10" y="47"/>
                  </a:lnTo>
                  <a:lnTo>
                    <a:pt x="16" y="37"/>
                  </a:lnTo>
                  <a:lnTo>
                    <a:pt x="26" y="26"/>
                  </a:lnTo>
                  <a:lnTo>
                    <a:pt x="51" y="13"/>
                  </a:lnTo>
                  <a:lnTo>
                    <a:pt x="72" y="4"/>
                  </a:lnTo>
                  <a:lnTo>
                    <a:pt x="87" y="0"/>
                  </a:lnTo>
                  <a:lnTo>
                    <a:pt x="108" y="2"/>
                  </a:lnTo>
                  <a:lnTo>
                    <a:pt x="117" y="2"/>
                  </a:lnTo>
                  <a:lnTo>
                    <a:pt x="127" y="8"/>
                  </a:lnTo>
                  <a:lnTo>
                    <a:pt x="135" y="15"/>
                  </a:lnTo>
                  <a:lnTo>
                    <a:pt x="138" y="31"/>
                  </a:lnTo>
                  <a:lnTo>
                    <a:pt x="141" y="50"/>
                  </a:lnTo>
                  <a:lnTo>
                    <a:pt x="127" y="43"/>
                  </a:lnTo>
                  <a:lnTo>
                    <a:pt x="107" y="44"/>
                  </a:lnTo>
                  <a:lnTo>
                    <a:pt x="86" y="50"/>
                  </a:lnTo>
                  <a:lnTo>
                    <a:pt x="71" y="53"/>
                  </a:lnTo>
                  <a:lnTo>
                    <a:pt x="55" y="63"/>
                  </a:lnTo>
                  <a:lnTo>
                    <a:pt x="47" y="70"/>
                  </a:lnTo>
                  <a:lnTo>
                    <a:pt x="42" y="79"/>
                  </a:lnTo>
                  <a:lnTo>
                    <a:pt x="41" y="87"/>
                  </a:lnTo>
                  <a:lnTo>
                    <a:pt x="42" y="99"/>
                  </a:lnTo>
                  <a:lnTo>
                    <a:pt x="51" y="102"/>
                  </a:lnTo>
                  <a:lnTo>
                    <a:pt x="50" y="108"/>
                  </a:lnTo>
                  <a:lnTo>
                    <a:pt x="61" y="112"/>
                  </a:lnTo>
                </a:path>
              </a:pathLst>
            </a:custGeom>
            <a:noFill/>
            <a:ln w="12700" cap="rnd">
              <a:solidFill>
                <a:srgbClr val="7F7F7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27" name="Freeform 59"/>
            <p:cNvSpPr>
              <a:spLocks/>
            </p:cNvSpPr>
            <p:nvPr/>
          </p:nvSpPr>
          <p:spPr bwMode="auto">
            <a:xfrm>
              <a:off x="2090" y="1351"/>
              <a:ext cx="130" cy="58"/>
            </a:xfrm>
            <a:custGeom>
              <a:avLst/>
              <a:gdLst>
                <a:gd name="T0" fmla="*/ 0 w 130"/>
                <a:gd name="T1" fmla="*/ 56 h 58"/>
                <a:gd name="T2" fmla="*/ 2 w 130"/>
                <a:gd name="T3" fmla="*/ 54 h 58"/>
                <a:gd name="T4" fmla="*/ 125 w 130"/>
                <a:gd name="T5" fmla="*/ 0 h 58"/>
                <a:gd name="T6" fmla="*/ 129 w 130"/>
                <a:gd name="T7" fmla="*/ 5 h 58"/>
                <a:gd name="T8" fmla="*/ 3 w 130"/>
                <a:gd name="T9" fmla="*/ 57 h 58"/>
                <a:gd name="T10" fmla="*/ 0 w 130"/>
                <a:gd name="T11" fmla="*/ 56 h 58"/>
                <a:gd name="T12" fmla="*/ 0 60000 65536"/>
                <a:gd name="T13" fmla="*/ 0 60000 65536"/>
                <a:gd name="T14" fmla="*/ 0 60000 65536"/>
                <a:gd name="T15" fmla="*/ 0 60000 65536"/>
                <a:gd name="T16" fmla="*/ 0 60000 65536"/>
                <a:gd name="T17" fmla="*/ 0 60000 65536"/>
                <a:gd name="T18" fmla="*/ 0 w 130"/>
                <a:gd name="T19" fmla="*/ 0 h 58"/>
                <a:gd name="T20" fmla="*/ 130 w 130"/>
                <a:gd name="T21" fmla="*/ 58 h 58"/>
              </a:gdLst>
              <a:ahLst/>
              <a:cxnLst>
                <a:cxn ang="T12">
                  <a:pos x="T0" y="T1"/>
                </a:cxn>
                <a:cxn ang="T13">
                  <a:pos x="T2" y="T3"/>
                </a:cxn>
                <a:cxn ang="T14">
                  <a:pos x="T4" y="T5"/>
                </a:cxn>
                <a:cxn ang="T15">
                  <a:pos x="T6" y="T7"/>
                </a:cxn>
                <a:cxn ang="T16">
                  <a:pos x="T8" y="T9"/>
                </a:cxn>
                <a:cxn ang="T17">
                  <a:pos x="T10" y="T11"/>
                </a:cxn>
              </a:cxnLst>
              <a:rect l="T18" t="T19" r="T20" b="T21"/>
              <a:pathLst>
                <a:path w="130" h="58">
                  <a:moveTo>
                    <a:pt x="0" y="56"/>
                  </a:moveTo>
                  <a:lnTo>
                    <a:pt x="2" y="54"/>
                  </a:lnTo>
                  <a:lnTo>
                    <a:pt x="125" y="0"/>
                  </a:lnTo>
                  <a:lnTo>
                    <a:pt x="129" y="5"/>
                  </a:lnTo>
                  <a:lnTo>
                    <a:pt x="3" y="57"/>
                  </a:lnTo>
                  <a:lnTo>
                    <a:pt x="0" y="56"/>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628" name="Freeform 60"/>
            <p:cNvSpPr>
              <a:spLocks/>
            </p:cNvSpPr>
            <p:nvPr/>
          </p:nvSpPr>
          <p:spPr bwMode="auto">
            <a:xfrm>
              <a:off x="2090" y="1351"/>
              <a:ext cx="130" cy="58"/>
            </a:xfrm>
            <a:custGeom>
              <a:avLst/>
              <a:gdLst>
                <a:gd name="T0" fmla="*/ 0 w 130"/>
                <a:gd name="T1" fmla="*/ 56 h 58"/>
                <a:gd name="T2" fmla="*/ 2 w 130"/>
                <a:gd name="T3" fmla="*/ 54 h 58"/>
                <a:gd name="T4" fmla="*/ 125 w 130"/>
                <a:gd name="T5" fmla="*/ 0 h 58"/>
                <a:gd name="T6" fmla="*/ 129 w 130"/>
                <a:gd name="T7" fmla="*/ 5 h 58"/>
                <a:gd name="T8" fmla="*/ 3 w 130"/>
                <a:gd name="T9" fmla="*/ 57 h 58"/>
                <a:gd name="T10" fmla="*/ 0 w 130"/>
                <a:gd name="T11" fmla="*/ 56 h 58"/>
                <a:gd name="T12" fmla="*/ 0 60000 65536"/>
                <a:gd name="T13" fmla="*/ 0 60000 65536"/>
                <a:gd name="T14" fmla="*/ 0 60000 65536"/>
                <a:gd name="T15" fmla="*/ 0 60000 65536"/>
                <a:gd name="T16" fmla="*/ 0 60000 65536"/>
                <a:gd name="T17" fmla="*/ 0 60000 65536"/>
                <a:gd name="T18" fmla="*/ 0 w 130"/>
                <a:gd name="T19" fmla="*/ 0 h 58"/>
                <a:gd name="T20" fmla="*/ 130 w 130"/>
                <a:gd name="T21" fmla="*/ 58 h 58"/>
              </a:gdLst>
              <a:ahLst/>
              <a:cxnLst>
                <a:cxn ang="T12">
                  <a:pos x="T0" y="T1"/>
                </a:cxn>
                <a:cxn ang="T13">
                  <a:pos x="T2" y="T3"/>
                </a:cxn>
                <a:cxn ang="T14">
                  <a:pos x="T4" y="T5"/>
                </a:cxn>
                <a:cxn ang="T15">
                  <a:pos x="T6" y="T7"/>
                </a:cxn>
                <a:cxn ang="T16">
                  <a:pos x="T8" y="T9"/>
                </a:cxn>
                <a:cxn ang="T17">
                  <a:pos x="T10" y="T11"/>
                </a:cxn>
              </a:cxnLst>
              <a:rect l="T18" t="T19" r="T20" b="T21"/>
              <a:pathLst>
                <a:path w="130" h="58">
                  <a:moveTo>
                    <a:pt x="0" y="56"/>
                  </a:moveTo>
                  <a:lnTo>
                    <a:pt x="2" y="54"/>
                  </a:lnTo>
                  <a:lnTo>
                    <a:pt x="125" y="0"/>
                  </a:lnTo>
                  <a:lnTo>
                    <a:pt x="129" y="5"/>
                  </a:lnTo>
                  <a:lnTo>
                    <a:pt x="3" y="57"/>
                  </a:lnTo>
                  <a:lnTo>
                    <a:pt x="0" y="56"/>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29" name="Freeform 61"/>
            <p:cNvSpPr>
              <a:spLocks/>
            </p:cNvSpPr>
            <p:nvPr/>
          </p:nvSpPr>
          <p:spPr bwMode="auto">
            <a:xfrm>
              <a:off x="2111" y="1044"/>
              <a:ext cx="60" cy="164"/>
            </a:xfrm>
            <a:custGeom>
              <a:avLst/>
              <a:gdLst>
                <a:gd name="T0" fmla="*/ 36 w 60"/>
                <a:gd name="T1" fmla="*/ 5 h 164"/>
                <a:gd name="T2" fmla="*/ 43 w 60"/>
                <a:gd name="T3" fmla="*/ 0 h 164"/>
                <a:gd name="T4" fmla="*/ 59 w 60"/>
                <a:gd name="T5" fmla="*/ 8 h 164"/>
                <a:gd name="T6" fmla="*/ 11 w 60"/>
                <a:gd name="T7" fmla="*/ 163 h 164"/>
                <a:gd name="T8" fmla="*/ 0 w 60"/>
                <a:gd name="T9" fmla="*/ 144 h 164"/>
                <a:gd name="T10" fmla="*/ 37 w 60"/>
                <a:gd name="T11" fmla="*/ 7 h 164"/>
                <a:gd name="T12" fmla="*/ 36 w 60"/>
                <a:gd name="T13" fmla="*/ 5 h 164"/>
                <a:gd name="T14" fmla="*/ 0 60000 65536"/>
                <a:gd name="T15" fmla="*/ 0 60000 65536"/>
                <a:gd name="T16" fmla="*/ 0 60000 65536"/>
                <a:gd name="T17" fmla="*/ 0 60000 65536"/>
                <a:gd name="T18" fmla="*/ 0 60000 65536"/>
                <a:gd name="T19" fmla="*/ 0 60000 65536"/>
                <a:gd name="T20" fmla="*/ 0 60000 65536"/>
                <a:gd name="T21" fmla="*/ 0 w 60"/>
                <a:gd name="T22" fmla="*/ 0 h 164"/>
                <a:gd name="T23" fmla="*/ 60 w 60"/>
                <a:gd name="T24" fmla="*/ 164 h 1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 h="164">
                  <a:moveTo>
                    <a:pt x="36" y="5"/>
                  </a:moveTo>
                  <a:lnTo>
                    <a:pt x="43" y="0"/>
                  </a:lnTo>
                  <a:lnTo>
                    <a:pt x="59" y="8"/>
                  </a:lnTo>
                  <a:lnTo>
                    <a:pt x="11" y="163"/>
                  </a:lnTo>
                  <a:lnTo>
                    <a:pt x="0" y="144"/>
                  </a:lnTo>
                  <a:lnTo>
                    <a:pt x="37" y="7"/>
                  </a:lnTo>
                  <a:lnTo>
                    <a:pt x="36" y="5"/>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630" name="Freeform 62"/>
            <p:cNvSpPr>
              <a:spLocks/>
            </p:cNvSpPr>
            <p:nvPr/>
          </p:nvSpPr>
          <p:spPr bwMode="auto">
            <a:xfrm>
              <a:off x="2111" y="1044"/>
              <a:ext cx="60" cy="164"/>
            </a:xfrm>
            <a:custGeom>
              <a:avLst/>
              <a:gdLst>
                <a:gd name="T0" fmla="*/ 36 w 60"/>
                <a:gd name="T1" fmla="*/ 5 h 164"/>
                <a:gd name="T2" fmla="*/ 43 w 60"/>
                <a:gd name="T3" fmla="*/ 0 h 164"/>
                <a:gd name="T4" fmla="*/ 59 w 60"/>
                <a:gd name="T5" fmla="*/ 8 h 164"/>
                <a:gd name="T6" fmla="*/ 11 w 60"/>
                <a:gd name="T7" fmla="*/ 163 h 164"/>
                <a:gd name="T8" fmla="*/ 0 w 60"/>
                <a:gd name="T9" fmla="*/ 144 h 164"/>
                <a:gd name="T10" fmla="*/ 37 w 60"/>
                <a:gd name="T11" fmla="*/ 7 h 164"/>
                <a:gd name="T12" fmla="*/ 36 w 60"/>
                <a:gd name="T13" fmla="*/ 5 h 164"/>
                <a:gd name="T14" fmla="*/ 0 60000 65536"/>
                <a:gd name="T15" fmla="*/ 0 60000 65536"/>
                <a:gd name="T16" fmla="*/ 0 60000 65536"/>
                <a:gd name="T17" fmla="*/ 0 60000 65536"/>
                <a:gd name="T18" fmla="*/ 0 60000 65536"/>
                <a:gd name="T19" fmla="*/ 0 60000 65536"/>
                <a:gd name="T20" fmla="*/ 0 60000 65536"/>
                <a:gd name="T21" fmla="*/ 0 w 60"/>
                <a:gd name="T22" fmla="*/ 0 h 164"/>
                <a:gd name="T23" fmla="*/ 60 w 60"/>
                <a:gd name="T24" fmla="*/ 164 h 1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 h="164">
                  <a:moveTo>
                    <a:pt x="36" y="5"/>
                  </a:moveTo>
                  <a:lnTo>
                    <a:pt x="43" y="0"/>
                  </a:lnTo>
                  <a:lnTo>
                    <a:pt x="59" y="8"/>
                  </a:lnTo>
                  <a:lnTo>
                    <a:pt x="11" y="163"/>
                  </a:lnTo>
                  <a:lnTo>
                    <a:pt x="0" y="144"/>
                  </a:lnTo>
                  <a:lnTo>
                    <a:pt x="37" y="7"/>
                  </a:lnTo>
                  <a:lnTo>
                    <a:pt x="36" y="5"/>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631" name="Freeform 63"/>
            <p:cNvSpPr>
              <a:spLocks/>
            </p:cNvSpPr>
            <p:nvPr/>
          </p:nvSpPr>
          <p:spPr bwMode="auto">
            <a:xfrm>
              <a:off x="2111" y="1044"/>
              <a:ext cx="60" cy="164"/>
            </a:xfrm>
            <a:custGeom>
              <a:avLst/>
              <a:gdLst>
                <a:gd name="T0" fmla="*/ 36 w 60"/>
                <a:gd name="T1" fmla="*/ 5 h 164"/>
                <a:gd name="T2" fmla="*/ 43 w 60"/>
                <a:gd name="T3" fmla="*/ 0 h 164"/>
                <a:gd name="T4" fmla="*/ 59 w 60"/>
                <a:gd name="T5" fmla="*/ 8 h 164"/>
                <a:gd name="T6" fmla="*/ 11 w 60"/>
                <a:gd name="T7" fmla="*/ 163 h 164"/>
                <a:gd name="T8" fmla="*/ 0 w 60"/>
                <a:gd name="T9" fmla="*/ 144 h 164"/>
                <a:gd name="T10" fmla="*/ 37 w 60"/>
                <a:gd name="T11" fmla="*/ 7 h 164"/>
                <a:gd name="T12" fmla="*/ 36 w 60"/>
                <a:gd name="T13" fmla="*/ 5 h 164"/>
                <a:gd name="T14" fmla="*/ 0 60000 65536"/>
                <a:gd name="T15" fmla="*/ 0 60000 65536"/>
                <a:gd name="T16" fmla="*/ 0 60000 65536"/>
                <a:gd name="T17" fmla="*/ 0 60000 65536"/>
                <a:gd name="T18" fmla="*/ 0 60000 65536"/>
                <a:gd name="T19" fmla="*/ 0 60000 65536"/>
                <a:gd name="T20" fmla="*/ 0 60000 65536"/>
                <a:gd name="T21" fmla="*/ 0 w 60"/>
                <a:gd name="T22" fmla="*/ 0 h 164"/>
                <a:gd name="T23" fmla="*/ 60 w 60"/>
                <a:gd name="T24" fmla="*/ 164 h 16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 h="164">
                  <a:moveTo>
                    <a:pt x="36" y="5"/>
                  </a:moveTo>
                  <a:lnTo>
                    <a:pt x="43" y="0"/>
                  </a:lnTo>
                  <a:lnTo>
                    <a:pt x="59" y="8"/>
                  </a:lnTo>
                  <a:lnTo>
                    <a:pt x="11" y="163"/>
                  </a:lnTo>
                  <a:lnTo>
                    <a:pt x="0" y="144"/>
                  </a:lnTo>
                  <a:lnTo>
                    <a:pt x="37" y="7"/>
                  </a:lnTo>
                  <a:lnTo>
                    <a:pt x="36" y="5"/>
                  </a:lnTo>
                </a:path>
              </a:pathLst>
            </a:custGeom>
            <a:noFill/>
            <a:ln w="12700" cap="rnd">
              <a:solidFill>
                <a:srgbClr val="7F7F7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32" name="Freeform 64"/>
            <p:cNvSpPr>
              <a:spLocks/>
            </p:cNvSpPr>
            <p:nvPr/>
          </p:nvSpPr>
          <p:spPr bwMode="auto">
            <a:xfrm>
              <a:off x="2356" y="923"/>
              <a:ext cx="120" cy="140"/>
            </a:xfrm>
            <a:custGeom>
              <a:avLst/>
              <a:gdLst>
                <a:gd name="T0" fmla="*/ 0 w 120"/>
                <a:gd name="T1" fmla="*/ 139 h 140"/>
                <a:gd name="T2" fmla="*/ 77 w 120"/>
                <a:gd name="T3" fmla="*/ 104 h 140"/>
                <a:gd name="T4" fmla="*/ 84 w 120"/>
                <a:gd name="T5" fmla="*/ 52 h 140"/>
                <a:gd name="T6" fmla="*/ 111 w 120"/>
                <a:gd name="T7" fmla="*/ 29 h 140"/>
                <a:gd name="T8" fmla="*/ 119 w 120"/>
                <a:gd name="T9" fmla="*/ 9 h 140"/>
                <a:gd name="T10" fmla="*/ 110 w 120"/>
                <a:gd name="T11" fmla="*/ 0 h 140"/>
                <a:gd name="T12" fmla="*/ 66 w 120"/>
                <a:gd name="T13" fmla="*/ 38 h 140"/>
                <a:gd name="T14" fmla="*/ 56 w 120"/>
                <a:gd name="T15" fmla="*/ 88 h 140"/>
                <a:gd name="T16" fmla="*/ 39 w 120"/>
                <a:gd name="T17" fmla="*/ 102 h 140"/>
                <a:gd name="T18" fmla="*/ 0 w 120"/>
                <a:gd name="T19" fmla="*/ 139 h 1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
                <a:gd name="T31" fmla="*/ 0 h 140"/>
                <a:gd name="T32" fmla="*/ 120 w 120"/>
                <a:gd name="T33" fmla="*/ 140 h 1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 h="140">
                  <a:moveTo>
                    <a:pt x="0" y="139"/>
                  </a:moveTo>
                  <a:lnTo>
                    <a:pt x="77" y="104"/>
                  </a:lnTo>
                  <a:lnTo>
                    <a:pt x="84" y="52"/>
                  </a:lnTo>
                  <a:lnTo>
                    <a:pt x="111" y="29"/>
                  </a:lnTo>
                  <a:lnTo>
                    <a:pt x="119" y="9"/>
                  </a:lnTo>
                  <a:lnTo>
                    <a:pt x="110" y="0"/>
                  </a:lnTo>
                  <a:lnTo>
                    <a:pt x="66" y="38"/>
                  </a:lnTo>
                  <a:lnTo>
                    <a:pt x="56" y="88"/>
                  </a:lnTo>
                  <a:lnTo>
                    <a:pt x="39" y="102"/>
                  </a:lnTo>
                  <a:lnTo>
                    <a:pt x="0" y="139"/>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633" name="Freeform 65"/>
            <p:cNvSpPr>
              <a:spLocks/>
            </p:cNvSpPr>
            <p:nvPr/>
          </p:nvSpPr>
          <p:spPr bwMode="auto">
            <a:xfrm>
              <a:off x="2356" y="923"/>
              <a:ext cx="120" cy="140"/>
            </a:xfrm>
            <a:custGeom>
              <a:avLst/>
              <a:gdLst>
                <a:gd name="T0" fmla="*/ 0 w 120"/>
                <a:gd name="T1" fmla="*/ 139 h 140"/>
                <a:gd name="T2" fmla="*/ 77 w 120"/>
                <a:gd name="T3" fmla="*/ 104 h 140"/>
                <a:gd name="T4" fmla="*/ 84 w 120"/>
                <a:gd name="T5" fmla="*/ 52 h 140"/>
                <a:gd name="T6" fmla="*/ 111 w 120"/>
                <a:gd name="T7" fmla="*/ 29 h 140"/>
                <a:gd name="T8" fmla="*/ 119 w 120"/>
                <a:gd name="T9" fmla="*/ 9 h 140"/>
                <a:gd name="T10" fmla="*/ 110 w 120"/>
                <a:gd name="T11" fmla="*/ 0 h 140"/>
                <a:gd name="T12" fmla="*/ 66 w 120"/>
                <a:gd name="T13" fmla="*/ 38 h 140"/>
                <a:gd name="T14" fmla="*/ 56 w 120"/>
                <a:gd name="T15" fmla="*/ 88 h 140"/>
                <a:gd name="T16" fmla="*/ 39 w 120"/>
                <a:gd name="T17" fmla="*/ 102 h 140"/>
                <a:gd name="T18" fmla="*/ 0 w 120"/>
                <a:gd name="T19" fmla="*/ 139 h 1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
                <a:gd name="T31" fmla="*/ 0 h 140"/>
                <a:gd name="T32" fmla="*/ 120 w 120"/>
                <a:gd name="T33" fmla="*/ 140 h 1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 h="140">
                  <a:moveTo>
                    <a:pt x="0" y="139"/>
                  </a:moveTo>
                  <a:lnTo>
                    <a:pt x="77" y="104"/>
                  </a:lnTo>
                  <a:lnTo>
                    <a:pt x="84" y="52"/>
                  </a:lnTo>
                  <a:lnTo>
                    <a:pt x="111" y="29"/>
                  </a:lnTo>
                  <a:lnTo>
                    <a:pt x="119" y="9"/>
                  </a:lnTo>
                  <a:lnTo>
                    <a:pt x="110" y="0"/>
                  </a:lnTo>
                  <a:lnTo>
                    <a:pt x="66" y="38"/>
                  </a:lnTo>
                  <a:lnTo>
                    <a:pt x="56" y="88"/>
                  </a:lnTo>
                  <a:lnTo>
                    <a:pt x="39" y="102"/>
                  </a:lnTo>
                  <a:lnTo>
                    <a:pt x="0" y="139"/>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634" name="Freeform 66"/>
            <p:cNvSpPr>
              <a:spLocks/>
            </p:cNvSpPr>
            <p:nvPr/>
          </p:nvSpPr>
          <p:spPr bwMode="auto">
            <a:xfrm>
              <a:off x="2356" y="923"/>
              <a:ext cx="120" cy="140"/>
            </a:xfrm>
            <a:custGeom>
              <a:avLst/>
              <a:gdLst>
                <a:gd name="T0" fmla="*/ 0 w 120"/>
                <a:gd name="T1" fmla="*/ 139 h 140"/>
                <a:gd name="T2" fmla="*/ 77 w 120"/>
                <a:gd name="T3" fmla="*/ 104 h 140"/>
                <a:gd name="T4" fmla="*/ 84 w 120"/>
                <a:gd name="T5" fmla="*/ 52 h 140"/>
                <a:gd name="T6" fmla="*/ 111 w 120"/>
                <a:gd name="T7" fmla="*/ 29 h 140"/>
                <a:gd name="T8" fmla="*/ 119 w 120"/>
                <a:gd name="T9" fmla="*/ 9 h 140"/>
                <a:gd name="T10" fmla="*/ 110 w 120"/>
                <a:gd name="T11" fmla="*/ 0 h 140"/>
                <a:gd name="T12" fmla="*/ 66 w 120"/>
                <a:gd name="T13" fmla="*/ 38 h 140"/>
                <a:gd name="T14" fmla="*/ 56 w 120"/>
                <a:gd name="T15" fmla="*/ 88 h 140"/>
                <a:gd name="T16" fmla="*/ 39 w 120"/>
                <a:gd name="T17" fmla="*/ 102 h 140"/>
                <a:gd name="T18" fmla="*/ 0 w 120"/>
                <a:gd name="T19" fmla="*/ 139 h 14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0"/>
                <a:gd name="T31" fmla="*/ 0 h 140"/>
                <a:gd name="T32" fmla="*/ 120 w 120"/>
                <a:gd name="T33" fmla="*/ 140 h 14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0" h="140">
                  <a:moveTo>
                    <a:pt x="0" y="139"/>
                  </a:moveTo>
                  <a:lnTo>
                    <a:pt x="77" y="104"/>
                  </a:lnTo>
                  <a:lnTo>
                    <a:pt x="84" y="52"/>
                  </a:lnTo>
                  <a:lnTo>
                    <a:pt x="111" y="29"/>
                  </a:lnTo>
                  <a:lnTo>
                    <a:pt x="119" y="9"/>
                  </a:lnTo>
                  <a:lnTo>
                    <a:pt x="110" y="0"/>
                  </a:lnTo>
                  <a:lnTo>
                    <a:pt x="66" y="38"/>
                  </a:lnTo>
                  <a:lnTo>
                    <a:pt x="56" y="88"/>
                  </a:lnTo>
                  <a:lnTo>
                    <a:pt x="39" y="102"/>
                  </a:lnTo>
                  <a:lnTo>
                    <a:pt x="0" y="139"/>
                  </a:lnTo>
                </a:path>
              </a:pathLst>
            </a:custGeom>
            <a:noFill/>
            <a:ln w="12700" cap="rnd">
              <a:solidFill>
                <a:srgbClr val="7F7F7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35" name="Freeform 67"/>
            <p:cNvSpPr>
              <a:spLocks/>
            </p:cNvSpPr>
            <p:nvPr/>
          </p:nvSpPr>
          <p:spPr bwMode="auto">
            <a:xfrm>
              <a:off x="2468" y="973"/>
              <a:ext cx="17" cy="39"/>
            </a:xfrm>
            <a:custGeom>
              <a:avLst/>
              <a:gdLst>
                <a:gd name="T0" fmla="*/ 4 w 17"/>
                <a:gd name="T1" fmla="*/ 0 h 39"/>
                <a:gd name="T2" fmla="*/ 16 w 17"/>
                <a:gd name="T3" fmla="*/ 38 h 39"/>
                <a:gd name="T4" fmla="*/ 12 w 17"/>
                <a:gd name="T5" fmla="*/ 37 h 39"/>
                <a:gd name="T6" fmla="*/ 0 w 17"/>
                <a:gd name="T7" fmla="*/ 1 h 39"/>
                <a:gd name="T8" fmla="*/ 4 w 17"/>
                <a:gd name="T9" fmla="*/ 0 h 39"/>
                <a:gd name="T10" fmla="*/ 0 60000 65536"/>
                <a:gd name="T11" fmla="*/ 0 60000 65536"/>
                <a:gd name="T12" fmla="*/ 0 60000 65536"/>
                <a:gd name="T13" fmla="*/ 0 60000 65536"/>
                <a:gd name="T14" fmla="*/ 0 60000 65536"/>
                <a:gd name="T15" fmla="*/ 0 w 17"/>
                <a:gd name="T16" fmla="*/ 0 h 39"/>
                <a:gd name="T17" fmla="*/ 17 w 17"/>
                <a:gd name="T18" fmla="*/ 39 h 39"/>
              </a:gdLst>
              <a:ahLst/>
              <a:cxnLst>
                <a:cxn ang="T10">
                  <a:pos x="T0" y="T1"/>
                </a:cxn>
                <a:cxn ang="T11">
                  <a:pos x="T2" y="T3"/>
                </a:cxn>
                <a:cxn ang="T12">
                  <a:pos x="T4" y="T5"/>
                </a:cxn>
                <a:cxn ang="T13">
                  <a:pos x="T6" y="T7"/>
                </a:cxn>
                <a:cxn ang="T14">
                  <a:pos x="T8" y="T9"/>
                </a:cxn>
              </a:cxnLst>
              <a:rect l="T15" t="T16" r="T17" b="T18"/>
              <a:pathLst>
                <a:path w="17" h="39">
                  <a:moveTo>
                    <a:pt x="4" y="0"/>
                  </a:moveTo>
                  <a:lnTo>
                    <a:pt x="16" y="38"/>
                  </a:lnTo>
                  <a:lnTo>
                    <a:pt x="12" y="37"/>
                  </a:lnTo>
                  <a:lnTo>
                    <a:pt x="0" y="1"/>
                  </a:lnTo>
                  <a:lnTo>
                    <a:pt x="4"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636" name="Freeform 68"/>
            <p:cNvSpPr>
              <a:spLocks/>
            </p:cNvSpPr>
            <p:nvPr/>
          </p:nvSpPr>
          <p:spPr bwMode="auto">
            <a:xfrm>
              <a:off x="2468" y="973"/>
              <a:ext cx="17" cy="39"/>
            </a:xfrm>
            <a:custGeom>
              <a:avLst/>
              <a:gdLst>
                <a:gd name="T0" fmla="*/ 4 w 17"/>
                <a:gd name="T1" fmla="*/ 0 h 39"/>
                <a:gd name="T2" fmla="*/ 16 w 17"/>
                <a:gd name="T3" fmla="*/ 38 h 39"/>
                <a:gd name="T4" fmla="*/ 12 w 17"/>
                <a:gd name="T5" fmla="*/ 37 h 39"/>
                <a:gd name="T6" fmla="*/ 0 w 17"/>
                <a:gd name="T7" fmla="*/ 1 h 39"/>
                <a:gd name="T8" fmla="*/ 4 w 17"/>
                <a:gd name="T9" fmla="*/ 0 h 39"/>
                <a:gd name="T10" fmla="*/ 0 60000 65536"/>
                <a:gd name="T11" fmla="*/ 0 60000 65536"/>
                <a:gd name="T12" fmla="*/ 0 60000 65536"/>
                <a:gd name="T13" fmla="*/ 0 60000 65536"/>
                <a:gd name="T14" fmla="*/ 0 60000 65536"/>
                <a:gd name="T15" fmla="*/ 0 w 17"/>
                <a:gd name="T16" fmla="*/ 0 h 39"/>
                <a:gd name="T17" fmla="*/ 17 w 17"/>
                <a:gd name="T18" fmla="*/ 39 h 39"/>
              </a:gdLst>
              <a:ahLst/>
              <a:cxnLst>
                <a:cxn ang="T10">
                  <a:pos x="T0" y="T1"/>
                </a:cxn>
                <a:cxn ang="T11">
                  <a:pos x="T2" y="T3"/>
                </a:cxn>
                <a:cxn ang="T12">
                  <a:pos x="T4" y="T5"/>
                </a:cxn>
                <a:cxn ang="T13">
                  <a:pos x="T6" y="T7"/>
                </a:cxn>
                <a:cxn ang="T14">
                  <a:pos x="T8" y="T9"/>
                </a:cxn>
              </a:cxnLst>
              <a:rect l="T15" t="T16" r="T17" b="T18"/>
              <a:pathLst>
                <a:path w="17" h="39">
                  <a:moveTo>
                    <a:pt x="4" y="0"/>
                  </a:moveTo>
                  <a:lnTo>
                    <a:pt x="16" y="38"/>
                  </a:lnTo>
                  <a:lnTo>
                    <a:pt x="12" y="37"/>
                  </a:lnTo>
                  <a:lnTo>
                    <a:pt x="0" y="1"/>
                  </a:lnTo>
                  <a:lnTo>
                    <a:pt x="4"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37" name="Freeform 69"/>
            <p:cNvSpPr>
              <a:spLocks/>
            </p:cNvSpPr>
            <p:nvPr/>
          </p:nvSpPr>
          <p:spPr bwMode="auto">
            <a:xfrm>
              <a:off x="2453" y="961"/>
              <a:ext cx="18" cy="23"/>
            </a:xfrm>
            <a:custGeom>
              <a:avLst/>
              <a:gdLst>
                <a:gd name="T0" fmla="*/ 2 w 18"/>
                <a:gd name="T1" fmla="*/ 0 h 23"/>
                <a:gd name="T2" fmla="*/ 17 w 18"/>
                <a:gd name="T3" fmla="*/ 16 h 23"/>
                <a:gd name="T4" fmla="*/ 17 w 18"/>
                <a:gd name="T5" fmla="*/ 22 h 23"/>
                <a:gd name="T6" fmla="*/ 0 w 18"/>
                <a:gd name="T7" fmla="*/ 7 h 23"/>
                <a:gd name="T8" fmla="*/ 2 w 18"/>
                <a:gd name="T9" fmla="*/ 0 h 23"/>
                <a:gd name="T10" fmla="*/ 0 60000 65536"/>
                <a:gd name="T11" fmla="*/ 0 60000 65536"/>
                <a:gd name="T12" fmla="*/ 0 60000 65536"/>
                <a:gd name="T13" fmla="*/ 0 60000 65536"/>
                <a:gd name="T14" fmla="*/ 0 60000 65536"/>
                <a:gd name="T15" fmla="*/ 0 w 18"/>
                <a:gd name="T16" fmla="*/ 0 h 23"/>
                <a:gd name="T17" fmla="*/ 18 w 18"/>
                <a:gd name="T18" fmla="*/ 23 h 23"/>
              </a:gdLst>
              <a:ahLst/>
              <a:cxnLst>
                <a:cxn ang="T10">
                  <a:pos x="T0" y="T1"/>
                </a:cxn>
                <a:cxn ang="T11">
                  <a:pos x="T2" y="T3"/>
                </a:cxn>
                <a:cxn ang="T12">
                  <a:pos x="T4" y="T5"/>
                </a:cxn>
                <a:cxn ang="T13">
                  <a:pos x="T6" y="T7"/>
                </a:cxn>
                <a:cxn ang="T14">
                  <a:pos x="T8" y="T9"/>
                </a:cxn>
              </a:cxnLst>
              <a:rect l="T15" t="T16" r="T17" b="T18"/>
              <a:pathLst>
                <a:path w="18" h="23">
                  <a:moveTo>
                    <a:pt x="2" y="0"/>
                  </a:moveTo>
                  <a:lnTo>
                    <a:pt x="17" y="16"/>
                  </a:lnTo>
                  <a:lnTo>
                    <a:pt x="17" y="22"/>
                  </a:lnTo>
                  <a:lnTo>
                    <a:pt x="0" y="7"/>
                  </a:lnTo>
                  <a:lnTo>
                    <a:pt x="2"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638" name="Freeform 70"/>
            <p:cNvSpPr>
              <a:spLocks/>
            </p:cNvSpPr>
            <p:nvPr/>
          </p:nvSpPr>
          <p:spPr bwMode="auto">
            <a:xfrm>
              <a:off x="2453" y="961"/>
              <a:ext cx="18" cy="23"/>
            </a:xfrm>
            <a:custGeom>
              <a:avLst/>
              <a:gdLst>
                <a:gd name="T0" fmla="*/ 2 w 18"/>
                <a:gd name="T1" fmla="*/ 0 h 23"/>
                <a:gd name="T2" fmla="*/ 17 w 18"/>
                <a:gd name="T3" fmla="*/ 16 h 23"/>
                <a:gd name="T4" fmla="*/ 17 w 18"/>
                <a:gd name="T5" fmla="*/ 22 h 23"/>
                <a:gd name="T6" fmla="*/ 0 w 18"/>
                <a:gd name="T7" fmla="*/ 7 h 23"/>
                <a:gd name="T8" fmla="*/ 2 w 18"/>
                <a:gd name="T9" fmla="*/ 0 h 23"/>
                <a:gd name="T10" fmla="*/ 0 60000 65536"/>
                <a:gd name="T11" fmla="*/ 0 60000 65536"/>
                <a:gd name="T12" fmla="*/ 0 60000 65536"/>
                <a:gd name="T13" fmla="*/ 0 60000 65536"/>
                <a:gd name="T14" fmla="*/ 0 60000 65536"/>
                <a:gd name="T15" fmla="*/ 0 w 18"/>
                <a:gd name="T16" fmla="*/ 0 h 23"/>
                <a:gd name="T17" fmla="*/ 18 w 18"/>
                <a:gd name="T18" fmla="*/ 23 h 23"/>
              </a:gdLst>
              <a:ahLst/>
              <a:cxnLst>
                <a:cxn ang="T10">
                  <a:pos x="T0" y="T1"/>
                </a:cxn>
                <a:cxn ang="T11">
                  <a:pos x="T2" y="T3"/>
                </a:cxn>
                <a:cxn ang="T12">
                  <a:pos x="T4" y="T5"/>
                </a:cxn>
                <a:cxn ang="T13">
                  <a:pos x="T6" y="T7"/>
                </a:cxn>
                <a:cxn ang="T14">
                  <a:pos x="T8" y="T9"/>
                </a:cxn>
              </a:cxnLst>
              <a:rect l="T15" t="T16" r="T17" b="T18"/>
              <a:pathLst>
                <a:path w="18" h="23">
                  <a:moveTo>
                    <a:pt x="2" y="0"/>
                  </a:moveTo>
                  <a:lnTo>
                    <a:pt x="17" y="16"/>
                  </a:lnTo>
                  <a:lnTo>
                    <a:pt x="17" y="22"/>
                  </a:lnTo>
                  <a:lnTo>
                    <a:pt x="0" y="7"/>
                  </a:lnTo>
                  <a:lnTo>
                    <a:pt x="2"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39" name="Freeform 71"/>
            <p:cNvSpPr>
              <a:spLocks/>
            </p:cNvSpPr>
            <p:nvPr/>
          </p:nvSpPr>
          <p:spPr bwMode="auto">
            <a:xfrm>
              <a:off x="2473" y="949"/>
              <a:ext cx="17" cy="20"/>
            </a:xfrm>
            <a:custGeom>
              <a:avLst/>
              <a:gdLst>
                <a:gd name="T0" fmla="*/ 10 w 17"/>
                <a:gd name="T1" fmla="*/ 19 h 20"/>
                <a:gd name="T2" fmla="*/ 0 w 17"/>
                <a:gd name="T3" fmla="*/ 9 h 20"/>
                <a:gd name="T4" fmla="*/ 5 w 17"/>
                <a:gd name="T5" fmla="*/ 0 h 20"/>
                <a:gd name="T6" fmla="*/ 16 w 17"/>
                <a:gd name="T7" fmla="*/ 9 h 20"/>
                <a:gd name="T8" fmla="*/ 10 w 17"/>
                <a:gd name="T9" fmla="*/ 19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0" y="19"/>
                  </a:moveTo>
                  <a:lnTo>
                    <a:pt x="0" y="9"/>
                  </a:lnTo>
                  <a:lnTo>
                    <a:pt x="5" y="0"/>
                  </a:lnTo>
                  <a:lnTo>
                    <a:pt x="16" y="9"/>
                  </a:lnTo>
                  <a:lnTo>
                    <a:pt x="10" y="19"/>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640" name="Freeform 72"/>
            <p:cNvSpPr>
              <a:spLocks/>
            </p:cNvSpPr>
            <p:nvPr/>
          </p:nvSpPr>
          <p:spPr bwMode="auto">
            <a:xfrm>
              <a:off x="2473" y="949"/>
              <a:ext cx="17" cy="20"/>
            </a:xfrm>
            <a:custGeom>
              <a:avLst/>
              <a:gdLst>
                <a:gd name="T0" fmla="*/ 10 w 17"/>
                <a:gd name="T1" fmla="*/ 19 h 20"/>
                <a:gd name="T2" fmla="*/ 0 w 17"/>
                <a:gd name="T3" fmla="*/ 9 h 20"/>
                <a:gd name="T4" fmla="*/ 5 w 17"/>
                <a:gd name="T5" fmla="*/ 0 h 20"/>
                <a:gd name="T6" fmla="*/ 16 w 17"/>
                <a:gd name="T7" fmla="*/ 9 h 20"/>
                <a:gd name="T8" fmla="*/ 10 w 17"/>
                <a:gd name="T9" fmla="*/ 19 h 20"/>
                <a:gd name="T10" fmla="*/ 0 60000 65536"/>
                <a:gd name="T11" fmla="*/ 0 60000 65536"/>
                <a:gd name="T12" fmla="*/ 0 60000 65536"/>
                <a:gd name="T13" fmla="*/ 0 60000 65536"/>
                <a:gd name="T14" fmla="*/ 0 60000 65536"/>
                <a:gd name="T15" fmla="*/ 0 w 17"/>
                <a:gd name="T16" fmla="*/ 0 h 20"/>
                <a:gd name="T17" fmla="*/ 17 w 17"/>
                <a:gd name="T18" fmla="*/ 20 h 20"/>
              </a:gdLst>
              <a:ahLst/>
              <a:cxnLst>
                <a:cxn ang="T10">
                  <a:pos x="T0" y="T1"/>
                </a:cxn>
                <a:cxn ang="T11">
                  <a:pos x="T2" y="T3"/>
                </a:cxn>
                <a:cxn ang="T12">
                  <a:pos x="T4" y="T5"/>
                </a:cxn>
                <a:cxn ang="T13">
                  <a:pos x="T6" y="T7"/>
                </a:cxn>
                <a:cxn ang="T14">
                  <a:pos x="T8" y="T9"/>
                </a:cxn>
              </a:cxnLst>
              <a:rect l="T15" t="T16" r="T17" b="T18"/>
              <a:pathLst>
                <a:path w="17" h="20">
                  <a:moveTo>
                    <a:pt x="10" y="19"/>
                  </a:moveTo>
                  <a:lnTo>
                    <a:pt x="0" y="9"/>
                  </a:lnTo>
                  <a:lnTo>
                    <a:pt x="5" y="0"/>
                  </a:lnTo>
                  <a:lnTo>
                    <a:pt x="16" y="9"/>
                  </a:lnTo>
                  <a:lnTo>
                    <a:pt x="10" y="19"/>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41" name="Freeform 73"/>
            <p:cNvSpPr>
              <a:spLocks/>
            </p:cNvSpPr>
            <p:nvPr/>
          </p:nvSpPr>
          <p:spPr bwMode="auto">
            <a:xfrm>
              <a:off x="2484" y="954"/>
              <a:ext cx="21" cy="65"/>
            </a:xfrm>
            <a:custGeom>
              <a:avLst/>
              <a:gdLst>
                <a:gd name="T0" fmla="*/ 16 w 21"/>
                <a:gd name="T1" fmla="*/ 64 h 65"/>
                <a:gd name="T2" fmla="*/ 0 w 21"/>
                <a:gd name="T3" fmla="*/ 1 h 65"/>
                <a:gd name="T4" fmla="*/ 2 w 21"/>
                <a:gd name="T5" fmla="*/ 0 h 65"/>
                <a:gd name="T6" fmla="*/ 20 w 21"/>
                <a:gd name="T7" fmla="*/ 64 h 65"/>
                <a:gd name="T8" fmla="*/ 16 w 21"/>
                <a:gd name="T9" fmla="*/ 64 h 65"/>
                <a:gd name="T10" fmla="*/ 0 60000 65536"/>
                <a:gd name="T11" fmla="*/ 0 60000 65536"/>
                <a:gd name="T12" fmla="*/ 0 60000 65536"/>
                <a:gd name="T13" fmla="*/ 0 60000 65536"/>
                <a:gd name="T14" fmla="*/ 0 60000 65536"/>
                <a:gd name="T15" fmla="*/ 0 w 21"/>
                <a:gd name="T16" fmla="*/ 0 h 65"/>
                <a:gd name="T17" fmla="*/ 21 w 21"/>
                <a:gd name="T18" fmla="*/ 65 h 65"/>
              </a:gdLst>
              <a:ahLst/>
              <a:cxnLst>
                <a:cxn ang="T10">
                  <a:pos x="T0" y="T1"/>
                </a:cxn>
                <a:cxn ang="T11">
                  <a:pos x="T2" y="T3"/>
                </a:cxn>
                <a:cxn ang="T12">
                  <a:pos x="T4" y="T5"/>
                </a:cxn>
                <a:cxn ang="T13">
                  <a:pos x="T6" y="T7"/>
                </a:cxn>
                <a:cxn ang="T14">
                  <a:pos x="T8" y="T9"/>
                </a:cxn>
              </a:cxnLst>
              <a:rect l="T15" t="T16" r="T17" b="T18"/>
              <a:pathLst>
                <a:path w="21" h="65">
                  <a:moveTo>
                    <a:pt x="16" y="64"/>
                  </a:moveTo>
                  <a:lnTo>
                    <a:pt x="0" y="1"/>
                  </a:lnTo>
                  <a:lnTo>
                    <a:pt x="2" y="0"/>
                  </a:lnTo>
                  <a:lnTo>
                    <a:pt x="20" y="64"/>
                  </a:lnTo>
                  <a:lnTo>
                    <a:pt x="16" y="64"/>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642" name="Freeform 74"/>
            <p:cNvSpPr>
              <a:spLocks/>
            </p:cNvSpPr>
            <p:nvPr/>
          </p:nvSpPr>
          <p:spPr bwMode="auto">
            <a:xfrm>
              <a:off x="2484" y="954"/>
              <a:ext cx="21" cy="65"/>
            </a:xfrm>
            <a:custGeom>
              <a:avLst/>
              <a:gdLst>
                <a:gd name="T0" fmla="*/ 16 w 21"/>
                <a:gd name="T1" fmla="*/ 64 h 65"/>
                <a:gd name="T2" fmla="*/ 0 w 21"/>
                <a:gd name="T3" fmla="*/ 1 h 65"/>
                <a:gd name="T4" fmla="*/ 2 w 21"/>
                <a:gd name="T5" fmla="*/ 0 h 65"/>
                <a:gd name="T6" fmla="*/ 20 w 21"/>
                <a:gd name="T7" fmla="*/ 64 h 65"/>
                <a:gd name="T8" fmla="*/ 16 w 21"/>
                <a:gd name="T9" fmla="*/ 64 h 65"/>
                <a:gd name="T10" fmla="*/ 0 60000 65536"/>
                <a:gd name="T11" fmla="*/ 0 60000 65536"/>
                <a:gd name="T12" fmla="*/ 0 60000 65536"/>
                <a:gd name="T13" fmla="*/ 0 60000 65536"/>
                <a:gd name="T14" fmla="*/ 0 60000 65536"/>
                <a:gd name="T15" fmla="*/ 0 w 21"/>
                <a:gd name="T16" fmla="*/ 0 h 65"/>
                <a:gd name="T17" fmla="*/ 21 w 21"/>
                <a:gd name="T18" fmla="*/ 65 h 65"/>
              </a:gdLst>
              <a:ahLst/>
              <a:cxnLst>
                <a:cxn ang="T10">
                  <a:pos x="T0" y="T1"/>
                </a:cxn>
                <a:cxn ang="T11">
                  <a:pos x="T2" y="T3"/>
                </a:cxn>
                <a:cxn ang="T12">
                  <a:pos x="T4" y="T5"/>
                </a:cxn>
                <a:cxn ang="T13">
                  <a:pos x="T6" y="T7"/>
                </a:cxn>
                <a:cxn ang="T14">
                  <a:pos x="T8" y="T9"/>
                </a:cxn>
              </a:cxnLst>
              <a:rect l="T15" t="T16" r="T17" b="T18"/>
              <a:pathLst>
                <a:path w="21" h="65">
                  <a:moveTo>
                    <a:pt x="16" y="64"/>
                  </a:moveTo>
                  <a:lnTo>
                    <a:pt x="0" y="1"/>
                  </a:lnTo>
                  <a:lnTo>
                    <a:pt x="2" y="0"/>
                  </a:lnTo>
                  <a:lnTo>
                    <a:pt x="20" y="64"/>
                  </a:lnTo>
                  <a:lnTo>
                    <a:pt x="16" y="64"/>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43" name="Freeform 75"/>
            <p:cNvSpPr>
              <a:spLocks/>
            </p:cNvSpPr>
            <p:nvPr/>
          </p:nvSpPr>
          <p:spPr bwMode="auto">
            <a:xfrm>
              <a:off x="2358" y="984"/>
              <a:ext cx="46" cy="38"/>
            </a:xfrm>
            <a:custGeom>
              <a:avLst/>
              <a:gdLst>
                <a:gd name="T0" fmla="*/ 3 w 46"/>
                <a:gd name="T1" fmla="*/ 0 h 38"/>
                <a:gd name="T2" fmla="*/ 45 w 46"/>
                <a:gd name="T3" fmla="*/ 33 h 38"/>
                <a:gd name="T4" fmla="*/ 44 w 46"/>
                <a:gd name="T5" fmla="*/ 37 h 38"/>
                <a:gd name="T6" fmla="*/ 0 w 46"/>
                <a:gd name="T7" fmla="*/ 1 h 38"/>
                <a:gd name="T8" fmla="*/ 3 w 46"/>
                <a:gd name="T9" fmla="*/ 0 h 38"/>
                <a:gd name="T10" fmla="*/ 0 60000 65536"/>
                <a:gd name="T11" fmla="*/ 0 60000 65536"/>
                <a:gd name="T12" fmla="*/ 0 60000 65536"/>
                <a:gd name="T13" fmla="*/ 0 60000 65536"/>
                <a:gd name="T14" fmla="*/ 0 60000 65536"/>
                <a:gd name="T15" fmla="*/ 0 w 46"/>
                <a:gd name="T16" fmla="*/ 0 h 38"/>
                <a:gd name="T17" fmla="*/ 46 w 46"/>
                <a:gd name="T18" fmla="*/ 38 h 38"/>
              </a:gdLst>
              <a:ahLst/>
              <a:cxnLst>
                <a:cxn ang="T10">
                  <a:pos x="T0" y="T1"/>
                </a:cxn>
                <a:cxn ang="T11">
                  <a:pos x="T2" y="T3"/>
                </a:cxn>
                <a:cxn ang="T12">
                  <a:pos x="T4" y="T5"/>
                </a:cxn>
                <a:cxn ang="T13">
                  <a:pos x="T6" y="T7"/>
                </a:cxn>
                <a:cxn ang="T14">
                  <a:pos x="T8" y="T9"/>
                </a:cxn>
              </a:cxnLst>
              <a:rect l="T15" t="T16" r="T17" b="T18"/>
              <a:pathLst>
                <a:path w="46" h="38">
                  <a:moveTo>
                    <a:pt x="3" y="0"/>
                  </a:moveTo>
                  <a:lnTo>
                    <a:pt x="45" y="33"/>
                  </a:lnTo>
                  <a:lnTo>
                    <a:pt x="44" y="37"/>
                  </a:lnTo>
                  <a:lnTo>
                    <a:pt x="0" y="1"/>
                  </a:lnTo>
                  <a:lnTo>
                    <a:pt x="3"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644" name="Freeform 76"/>
            <p:cNvSpPr>
              <a:spLocks/>
            </p:cNvSpPr>
            <p:nvPr/>
          </p:nvSpPr>
          <p:spPr bwMode="auto">
            <a:xfrm>
              <a:off x="2358" y="984"/>
              <a:ext cx="46" cy="38"/>
            </a:xfrm>
            <a:custGeom>
              <a:avLst/>
              <a:gdLst>
                <a:gd name="T0" fmla="*/ 3 w 46"/>
                <a:gd name="T1" fmla="*/ 0 h 38"/>
                <a:gd name="T2" fmla="*/ 45 w 46"/>
                <a:gd name="T3" fmla="*/ 33 h 38"/>
                <a:gd name="T4" fmla="*/ 44 w 46"/>
                <a:gd name="T5" fmla="*/ 37 h 38"/>
                <a:gd name="T6" fmla="*/ 0 w 46"/>
                <a:gd name="T7" fmla="*/ 1 h 38"/>
                <a:gd name="T8" fmla="*/ 3 w 46"/>
                <a:gd name="T9" fmla="*/ 0 h 38"/>
                <a:gd name="T10" fmla="*/ 0 60000 65536"/>
                <a:gd name="T11" fmla="*/ 0 60000 65536"/>
                <a:gd name="T12" fmla="*/ 0 60000 65536"/>
                <a:gd name="T13" fmla="*/ 0 60000 65536"/>
                <a:gd name="T14" fmla="*/ 0 60000 65536"/>
                <a:gd name="T15" fmla="*/ 0 w 46"/>
                <a:gd name="T16" fmla="*/ 0 h 38"/>
                <a:gd name="T17" fmla="*/ 46 w 46"/>
                <a:gd name="T18" fmla="*/ 38 h 38"/>
              </a:gdLst>
              <a:ahLst/>
              <a:cxnLst>
                <a:cxn ang="T10">
                  <a:pos x="T0" y="T1"/>
                </a:cxn>
                <a:cxn ang="T11">
                  <a:pos x="T2" y="T3"/>
                </a:cxn>
                <a:cxn ang="T12">
                  <a:pos x="T4" y="T5"/>
                </a:cxn>
                <a:cxn ang="T13">
                  <a:pos x="T6" y="T7"/>
                </a:cxn>
                <a:cxn ang="T14">
                  <a:pos x="T8" y="T9"/>
                </a:cxn>
              </a:cxnLst>
              <a:rect l="T15" t="T16" r="T17" b="T18"/>
              <a:pathLst>
                <a:path w="46" h="38">
                  <a:moveTo>
                    <a:pt x="3" y="0"/>
                  </a:moveTo>
                  <a:lnTo>
                    <a:pt x="45" y="33"/>
                  </a:lnTo>
                  <a:lnTo>
                    <a:pt x="44" y="37"/>
                  </a:lnTo>
                  <a:lnTo>
                    <a:pt x="0" y="1"/>
                  </a:lnTo>
                  <a:lnTo>
                    <a:pt x="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45" name="Freeform 77"/>
            <p:cNvSpPr>
              <a:spLocks/>
            </p:cNvSpPr>
            <p:nvPr/>
          </p:nvSpPr>
          <p:spPr bwMode="auto">
            <a:xfrm>
              <a:off x="2150" y="942"/>
              <a:ext cx="212" cy="47"/>
            </a:xfrm>
            <a:custGeom>
              <a:avLst/>
              <a:gdLst>
                <a:gd name="T0" fmla="*/ 3 w 212"/>
                <a:gd name="T1" fmla="*/ 0 h 47"/>
                <a:gd name="T2" fmla="*/ 211 w 212"/>
                <a:gd name="T3" fmla="*/ 42 h 47"/>
                <a:gd name="T4" fmla="*/ 209 w 212"/>
                <a:gd name="T5" fmla="*/ 46 h 47"/>
                <a:gd name="T6" fmla="*/ 0 w 212"/>
                <a:gd name="T7" fmla="*/ 3 h 47"/>
                <a:gd name="T8" fmla="*/ 3 w 212"/>
                <a:gd name="T9" fmla="*/ 0 h 47"/>
                <a:gd name="T10" fmla="*/ 0 60000 65536"/>
                <a:gd name="T11" fmla="*/ 0 60000 65536"/>
                <a:gd name="T12" fmla="*/ 0 60000 65536"/>
                <a:gd name="T13" fmla="*/ 0 60000 65536"/>
                <a:gd name="T14" fmla="*/ 0 60000 65536"/>
                <a:gd name="T15" fmla="*/ 0 w 212"/>
                <a:gd name="T16" fmla="*/ 0 h 47"/>
                <a:gd name="T17" fmla="*/ 212 w 212"/>
                <a:gd name="T18" fmla="*/ 47 h 47"/>
              </a:gdLst>
              <a:ahLst/>
              <a:cxnLst>
                <a:cxn ang="T10">
                  <a:pos x="T0" y="T1"/>
                </a:cxn>
                <a:cxn ang="T11">
                  <a:pos x="T2" y="T3"/>
                </a:cxn>
                <a:cxn ang="T12">
                  <a:pos x="T4" y="T5"/>
                </a:cxn>
                <a:cxn ang="T13">
                  <a:pos x="T6" y="T7"/>
                </a:cxn>
                <a:cxn ang="T14">
                  <a:pos x="T8" y="T9"/>
                </a:cxn>
              </a:cxnLst>
              <a:rect l="T15" t="T16" r="T17" b="T18"/>
              <a:pathLst>
                <a:path w="212" h="47">
                  <a:moveTo>
                    <a:pt x="3" y="0"/>
                  </a:moveTo>
                  <a:lnTo>
                    <a:pt x="211" y="42"/>
                  </a:lnTo>
                  <a:lnTo>
                    <a:pt x="209" y="46"/>
                  </a:lnTo>
                  <a:lnTo>
                    <a:pt x="0" y="3"/>
                  </a:lnTo>
                  <a:lnTo>
                    <a:pt x="3"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646" name="Freeform 78"/>
            <p:cNvSpPr>
              <a:spLocks/>
            </p:cNvSpPr>
            <p:nvPr/>
          </p:nvSpPr>
          <p:spPr bwMode="auto">
            <a:xfrm>
              <a:off x="2150" y="942"/>
              <a:ext cx="212" cy="47"/>
            </a:xfrm>
            <a:custGeom>
              <a:avLst/>
              <a:gdLst>
                <a:gd name="T0" fmla="*/ 3 w 212"/>
                <a:gd name="T1" fmla="*/ 0 h 47"/>
                <a:gd name="T2" fmla="*/ 211 w 212"/>
                <a:gd name="T3" fmla="*/ 42 h 47"/>
                <a:gd name="T4" fmla="*/ 209 w 212"/>
                <a:gd name="T5" fmla="*/ 46 h 47"/>
                <a:gd name="T6" fmla="*/ 0 w 212"/>
                <a:gd name="T7" fmla="*/ 3 h 47"/>
                <a:gd name="T8" fmla="*/ 3 w 212"/>
                <a:gd name="T9" fmla="*/ 0 h 47"/>
                <a:gd name="T10" fmla="*/ 0 60000 65536"/>
                <a:gd name="T11" fmla="*/ 0 60000 65536"/>
                <a:gd name="T12" fmla="*/ 0 60000 65536"/>
                <a:gd name="T13" fmla="*/ 0 60000 65536"/>
                <a:gd name="T14" fmla="*/ 0 60000 65536"/>
                <a:gd name="T15" fmla="*/ 0 w 212"/>
                <a:gd name="T16" fmla="*/ 0 h 47"/>
                <a:gd name="T17" fmla="*/ 212 w 212"/>
                <a:gd name="T18" fmla="*/ 47 h 47"/>
              </a:gdLst>
              <a:ahLst/>
              <a:cxnLst>
                <a:cxn ang="T10">
                  <a:pos x="T0" y="T1"/>
                </a:cxn>
                <a:cxn ang="T11">
                  <a:pos x="T2" y="T3"/>
                </a:cxn>
                <a:cxn ang="T12">
                  <a:pos x="T4" y="T5"/>
                </a:cxn>
                <a:cxn ang="T13">
                  <a:pos x="T6" y="T7"/>
                </a:cxn>
                <a:cxn ang="T14">
                  <a:pos x="T8" y="T9"/>
                </a:cxn>
              </a:cxnLst>
              <a:rect l="T15" t="T16" r="T17" b="T18"/>
              <a:pathLst>
                <a:path w="212" h="47">
                  <a:moveTo>
                    <a:pt x="3" y="0"/>
                  </a:moveTo>
                  <a:lnTo>
                    <a:pt x="211" y="42"/>
                  </a:lnTo>
                  <a:lnTo>
                    <a:pt x="209" y="46"/>
                  </a:lnTo>
                  <a:lnTo>
                    <a:pt x="0" y="3"/>
                  </a:lnTo>
                  <a:lnTo>
                    <a:pt x="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47" name="Freeform 79"/>
            <p:cNvSpPr>
              <a:spLocks/>
            </p:cNvSpPr>
            <p:nvPr/>
          </p:nvSpPr>
          <p:spPr bwMode="auto">
            <a:xfrm>
              <a:off x="2036" y="904"/>
              <a:ext cx="117" cy="56"/>
            </a:xfrm>
            <a:custGeom>
              <a:avLst/>
              <a:gdLst>
                <a:gd name="T0" fmla="*/ 3 w 117"/>
                <a:gd name="T1" fmla="*/ 0 h 56"/>
                <a:gd name="T2" fmla="*/ 116 w 117"/>
                <a:gd name="T3" fmla="*/ 42 h 56"/>
                <a:gd name="T4" fmla="*/ 114 w 117"/>
                <a:gd name="T5" fmla="*/ 55 h 56"/>
                <a:gd name="T6" fmla="*/ 0 w 117"/>
                <a:gd name="T7" fmla="*/ 2 h 56"/>
                <a:gd name="T8" fmla="*/ 3 w 117"/>
                <a:gd name="T9" fmla="*/ 9 h 56"/>
                <a:gd name="T10" fmla="*/ 3 w 117"/>
                <a:gd name="T11" fmla="*/ 0 h 56"/>
                <a:gd name="T12" fmla="*/ 0 60000 65536"/>
                <a:gd name="T13" fmla="*/ 0 60000 65536"/>
                <a:gd name="T14" fmla="*/ 0 60000 65536"/>
                <a:gd name="T15" fmla="*/ 0 60000 65536"/>
                <a:gd name="T16" fmla="*/ 0 60000 65536"/>
                <a:gd name="T17" fmla="*/ 0 60000 65536"/>
                <a:gd name="T18" fmla="*/ 0 w 117"/>
                <a:gd name="T19" fmla="*/ 0 h 56"/>
                <a:gd name="T20" fmla="*/ 117 w 117"/>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117" h="56">
                  <a:moveTo>
                    <a:pt x="3" y="0"/>
                  </a:moveTo>
                  <a:lnTo>
                    <a:pt x="116" y="42"/>
                  </a:lnTo>
                  <a:lnTo>
                    <a:pt x="114" y="55"/>
                  </a:lnTo>
                  <a:lnTo>
                    <a:pt x="0" y="2"/>
                  </a:lnTo>
                  <a:lnTo>
                    <a:pt x="3" y="9"/>
                  </a:lnTo>
                  <a:lnTo>
                    <a:pt x="3"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648" name="Freeform 80"/>
            <p:cNvSpPr>
              <a:spLocks/>
            </p:cNvSpPr>
            <p:nvPr/>
          </p:nvSpPr>
          <p:spPr bwMode="auto">
            <a:xfrm>
              <a:off x="2036" y="904"/>
              <a:ext cx="117" cy="56"/>
            </a:xfrm>
            <a:custGeom>
              <a:avLst/>
              <a:gdLst>
                <a:gd name="T0" fmla="*/ 3 w 117"/>
                <a:gd name="T1" fmla="*/ 0 h 56"/>
                <a:gd name="T2" fmla="*/ 116 w 117"/>
                <a:gd name="T3" fmla="*/ 42 h 56"/>
                <a:gd name="T4" fmla="*/ 114 w 117"/>
                <a:gd name="T5" fmla="*/ 55 h 56"/>
                <a:gd name="T6" fmla="*/ 0 w 117"/>
                <a:gd name="T7" fmla="*/ 2 h 56"/>
                <a:gd name="T8" fmla="*/ 3 w 117"/>
                <a:gd name="T9" fmla="*/ 9 h 56"/>
                <a:gd name="T10" fmla="*/ 3 w 117"/>
                <a:gd name="T11" fmla="*/ 0 h 56"/>
                <a:gd name="T12" fmla="*/ 0 60000 65536"/>
                <a:gd name="T13" fmla="*/ 0 60000 65536"/>
                <a:gd name="T14" fmla="*/ 0 60000 65536"/>
                <a:gd name="T15" fmla="*/ 0 60000 65536"/>
                <a:gd name="T16" fmla="*/ 0 60000 65536"/>
                <a:gd name="T17" fmla="*/ 0 60000 65536"/>
                <a:gd name="T18" fmla="*/ 0 w 117"/>
                <a:gd name="T19" fmla="*/ 0 h 56"/>
                <a:gd name="T20" fmla="*/ 117 w 117"/>
                <a:gd name="T21" fmla="*/ 56 h 56"/>
              </a:gdLst>
              <a:ahLst/>
              <a:cxnLst>
                <a:cxn ang="T12">
                  <a:pos x="T0" y="T1"/>
                </a:cxn>
                <a:cxn ang="T13">
                  <a:pos x="T2" y="T3"/>
                </a:cxn>
                <a:cxn ang="T14">
                  <a:pos x="T4" y="T5"/>
                </a:cxn>
                <a:cxn ang="T15">
                  <a:pos x="T6" y="T7"/>
                </a:cxn>
                <a:cxn ang="T16">
                  <a:pos x="T8" y="T9"/>
                </a:cxn>
                <a:cxn ang="T17">
                  <a:pos x="T10" y="T11"/>
                </a:cxn>
              </a:cxnLst>
              <a:rect l="T18" t="T19" r="T20" b="T21"/>
              <a:pathLst>
                <a:path w="117" h="56">
                  <a:moveTo>
                    <a:pt x="3" y="0"/>
                  </a:moveTo>
                  <a:lnTo>
                    <a:pt x="116" y="42"/>
                  </a:lnTo>
                  <a:lnTo>
                    <a:pt x="114" y="55"/>
                  </a:lnTo>
                  <a:lnTo>
                    <a:pt x="0" y="2"/>
                  </a:lnTo>
                  <a:lnTo>
                    <a:pt x="3" y="9"/>
                  </a:lnTo>
                  <a:lnTo>
                    <a:pt x="3"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49" name="Freeform 81"/>
            <p:cNvSpPr>
              <a:spLocks/>
            </p:cNvSpPr>
            <p:nvPr/>
          </p:nvSpPr>
          <p:spPr bwMode="auto">
            <a:xfrm>
              <a:off x="2021" y="903"/>
              <a:ext cx="20" cy="17"/>
            </a:xfrm>
            <a:custGeom>
              <a:avLst/>
              <a:gdLst>
                <a:gd name="T0" fmla="*/ 2 w 20"/>
                <a:gd name="T1" fmla="*/ 16 h 17"/>
                <a:gd name="T2" fmla="*/ 2 w 20"/>
                <a:gd name="T3" fmla="*/ 7 h 17"/>
                <a:gd name="T4" fmla="*/ 18 w 20"/>
                <a:gd name="T5" fmla="*/ 0 h 17"/>
                <a:gd name="T6" fmla="*/ 19 w 20"/>
                <a:gd name="T7" fmla="*/ 5 h 17"/>
                <a:gd name="T8" fmla="*/ 2 w 20"/>
                <a:gd name="T9" fmla="*/ 16 h 17"/>
                <a:gd name="T10" fmla="*/ 3 w 20"/>
                <a:gd name="T11" fmla="*/ 11 h 17"/>
                <a:gd name="T12" fmla="*/ 2 w 20"/>
                <a:gd name="T13" fmla="*/ 16 h 17"/>
                <a:gd name="T14" fmla="*/ 0 w 20"/>
                <a:gd name="T15" fmla="*/ 9 h 17"/>
                <a:gd name="T16" fmla="*/ 2 w 20"/>
                <a:gd name="T17" fmla="*/ 7 h 17"/>
                <a:gd name="T18" fmla="*/ 2 w 20"/>
                <a:gd name="T19" fmla="*/ 1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17"/>
                <a:gd name="T32" fmla="*/ 20 w 20"/>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17">
                  <a:moveTo>
                    <a:pt x="2" y="16"/>
                  </a:moveTo>
                  <a:lnTo>
                    <a:pt x="2" y="7"/>
                  </a:lnTo>
                  <a:lnTo>
                    <a:pt x="18" y="0"/>
                  </a:lnTo>
                  <a:lnTo>
                    <a:pt x="19" y="5"/>
                  </a:lnTo>
                  <a:lnTo>
                    <a:pt x="2" y="16"/>
                  </a:lnTo>
                  <a:lnTo>
                    <a:pt x="3" y="11"/>
                  </a:lnTo>
                  <a:lnTo>
                    <a:pt x="2" y="16"/>
                  </a:lnTo>
                  <a:lnTo>
                    <a:pt x="0" y="9"/>
                  </a:lnTo>
                  <a:lnTo>
                    <a:pt x="2" y="7"/>
                  </a:lnTo>
                  <a:lnTo>
                    <a:pt x="2" y="16"/>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650" name="Freeform 82"/>
            <p:cNvSpPr>
              <a:spLocks/>
            </p:cNvSpPr>
            <p:nvPr/>
          </p:nvSpPr>
          <p:spPr bwMode="auto">
            <a:xfrm>
              <a:off x="2021" y="903"/>
              <a:ext cx="20" cy="17"/>
            </a:xfrm>
            <a:custGeom>
              <a:avLst/>
              <a:gdLst>
                <a:gd name="T0" fmla="*/ 2 w 20"/>
                <a:gd name="T1" fmla="*/ 16 h 17"/>
                <a:gd name="T2" fmla="*/ 2 w 20"/>
                <a:gd name="T3" fmla="*/ 7 h 17"/>
                <a:gd name="T4" fmla="*/ 18 w 20"/>
                <a:gd name="T5" fmla="*/ 0 h 17"/>
                <a:gd name="T6" fmla="*/ 19 w 20"/>
                <a:gd name="T7" fmla="*/ 5 h 17"/>
                <a:gd name="T8" fmla="*/ 2 w 20"/>
                <a:gd name="T9" fmla="*/ 16 h 17"/>
                <a:gd name="T10" fmla="*/ 3 w 20"/>
                <a:gd name="T11" fmla="*/ 11 h 17"/>
                <a:gd name="T12" fmla="*/ 2 w 20"/>
                <a:gd name="T13" fmla="*/ 16 h 17"/>
                <a:gd name="T14" fmla="*/ 0 w 20"/>
                <a:gd name="T15" fmla="*/ 9 h 17"/>
                <a:gd name="T16" fmla="*/ 2 w 20"/>
                <a:gd name="T17" fmla="*/ 7 h 17"/>
                <a:gd name="T18" fmla="*/ 2 w 20"/>
                <a:gd name="T19" fmla="*/ 1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
                <a:gd name="T31" fmla="*/ 0 h 17"/>
                <a:gd name="T32" fmla="*/ 20 w 20"/>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 h="17">
                  <a:moveTo>
                    <a:pt x="2" y="16"/>
                  </a:moveTo>
                  <a:lnTo>
                    <a:pt x="2" y="7"/>
                  </a:lnTo>
                  <a:lnTo>
                    <a:pt x="18" y="0"/>
                  </a:lnTo>
                  <a:lnTo>
                    <a:pt x="19" y="5"/>
                  </a:lnTo>
                  <a:lnTo>
                    <a:pt x="2" y="16"/>
                  </a:lnTo>
                  <a:lnTo>
                    <a:pt x="3" y="11"/>
                  </a:lnTo>
                  <a:lnTo>
                    <a:pt x="2" y="16"/>
                  </a:lnTo>
                  <a:lnTo>
                    <a:pt x="0" y="9"/>
                  </a:lnTo>
                  <a:lnTo>
                    <a:pt x="2" y="7"/>
                  </a:lnTo>
                  <a:lnTo>
                    <a:pt x="2" y="16"/>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51" name="Freeform 83"/>
            <p:cNvSpPr>
              <a:spLocks/>
            </p:cNvSpPr>
            <p:nvPr/>
          </p:nvSpPr>
          <p:spPr bwMode="auto">
            <a:xfrm>
              <a:off x="2022" y="904"/>
              <a:ext cx="133" cy="142"/>
            </a:xfrm>
            <a:custGeom>
              <a:avLst/>
              <a:gdLst>
                <a:gd name="T0" fmla="*/ 129 w 133"/>
                <a:gd name="T1" fmla="*/ 139 h 142"/>
                <a:gd name="T2" fmla="*/ 127 w 133"/>
                <a:gd name="T3" fmla="*/ 138 h 142"/>
                <a:gd name="T4" fmla="*/ 0 w 133"/>
                <a:gd name="T5" fmla="*/ 2 h 142"/>
                <a:gd name="T6" fmla="*/ 2 w 133"/>
                <a:gd name="T7" fmla="*/ 0 h 142"/>
                <a:gd name="T8" fmla="*/ 128 w 133"/>
                <a:gd name="T9" fmla="*/ 136 h 142"/>
                <a:gd name="T10" fmla="*/ 127 w 133"/>
                <a:gd name="T11" fmla="*/ 138 h 142"/>
                <a:gd name="T12" fmla="*/ 129 w 133"/>
                <a:gd name="T13" fmla="*/ 139 h 142"/>
                <a:gd name="T14" fmla="*/ 132 w 133"/>
                <a:gd name="T15" fmla="*/ 141 h 142"/>
                <a:gd name="T16" fmla="*/ 127 w 133"/>
                <a:gd name="T17" fmla="*/ 138 h 142"/>
                <a:gd name="T18" fmla="*/ 129 w 133"/>
                <a:gd name="T19" fmla="*/ 139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3"/>
                <a:gd name="T31" fmla="*/ 0 h 142"/>
                <a:gd name="T32" fmla="*/ 133 w 133"/>
                <a:gd name="T33" fmla="*/ 142 h 1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3" h="142">
                  <a:moveTo>
                    <a:pt x="129" y="139"/>
                  </a:moveTo>
                  <a:lnTo>
                    <a:pt x="127" y="138"/>
                  </a:lnTo>
                  <a:lnTo>
                    <a:pt x="0" y="2"/>
                  </a:lnTo>
                  <a:lnTo>
                    <a:pt x="2" y="0"/>
                  </a:lnTo>
                  <a:lnTo>
                    <a:pt x="128" y="136"/>
                  </a:lnTo>
                  <a:lnTo>
                    <a:pt x="127" y="138"/>
                  </a:lnTo>
                  <a:lnTo>
                    <a:pt x="129" y="139"/>
                  </a:lnTo>
                  <a:lnTo>
                    <a:pt x="132" y="141"/>
                  </a:lnTo>
                  <a:lnTo>
                    <a:pt x="127" y="138"/>
                  </a:lnTo>
                  <a:lnTo>
                    <a:pt x="129" y="139"/>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652" name="Freeform 84"/>
            <p:cNvSpPr>
              <a:spLocks/>
            </p:cNvSpPr>
            <p:nvPr/>
          </p:nvSpPr>
          <p:spPr bwMode="auto">
            <a:xfrm>
              <a:off x="2022" y="904"/>
              <a:ext cx="133" cy="142"/>
            </a:xfrm>
            <a:custGeom>
              <a:avLst/>
              <a:gdLst>
                <a:gd name="T0" fmla="*/ 129 w 133"/>
                <a:gd name="T1" fmla="*/ 139 h 142"/>
                <a:gd name="T2" fmla="*/ 127 w 133"/>
                <a:gd name="T3" fmla="*/ 138 h 142"/>
                <a:gd name="T4" fmla="*/ 0 w 133"/>
                <a:gd name="T5" fmla="*/ 2 h 142"/>
                <a:gd name="T6" fmla="*/ 2 w 133"/>
                <a:gd name="T7" fmla="*/ 0 h 142"/>
                <a:gd name="T8" fmla="*/ 128 w 133"/>
                <a:gd name="T9" fmla="*/ 136 h 142"/>
                <a:gd name="T10" fmla="*/ 127 w 133"/>
                <a:gd name="T11" fmla="*/ 138 h 142"/>
                <a:gd name="T12" fmla="*/ 129 w 133"/>
                <a:gd name="T13" fmla="*/ 139 h 142"/>
                <a:gd name="T14" fmla="*/ 132 w 133"/>
                <a:gd name="T15" fmla="*/ 141 h 142"/>
                <a:gd name="T16" fmla="*/ 127 w 133"/>
                <a:gd name="T17" fmla="*/ 138 h 142"/>
                <a:gd name="T18" fmla="*/ 129 w 133"/>
                <a:gd name="T19" fmla="*/ 139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3"/>
                <a:gd name="T31" fmla="*/ 0 h 142"/>
                <a:gd name="T32" fmla="*/ 133 w 133"/>
                <a:gd name="T33" fmla="*/ 142 h 1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3" h="142">
                  <a:moveTo>
                    <a:pt x="129" y="139"/>
                  </a:moveTo>
                  <a:lnTo>
                    <a:pt x="127" y="138"/>
                  </a:lnTo>
                  <a:lnTo>
                    <a:pt x="0" y="2"/>
                  </a:lnTo>
                  <a:lnTo>
                    <a:pt x="2" y="0"/>
                  </a:lnTo>
                  <a:lnTo>
                    <a:pt x="128" y="136"/>
                  </a:lnTo>
                  <a:lnTo>
                    <a:pt x="127" y="138"/>
                  </a:lnTo>
                  <a:lnTo>
                    <a:pt x="129" y="139"/>
                  </a:lnTo>
                  <a:lnTo>
                    <a:pt x="132" y="141"/>
                  </a:lnTo>
                  <a:lnTo>
                    <a:pt x="127" y="138"/>
                  </a:lnTo>
                  <a:lnTo>
                    <a:pt x="129" y="139"/>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53" name="Freeform 85"/>
            <p:cNvSpPr>
              <a:spLocks/>
            </p:cNvSpPr>
            <p:nvPr/>
          </p:nvSpPr>
          <p:spPr bwMode="auto">
            <a:xfrm>
              <a:off x="2137" y="861"/>
              <a:ext cx="17" cy="183"/>
            </a:xfrm>
            <a:custGeom>
              <a:avLst/>
              <a:gdLst>
                <a:gd name="T0" fmla="*/ 0 w 17"/>
                <a:gd name="T1" fmla="*/ 0 h 183"/>
                <a:gd name="T2" fmla="*/ 16 w 17"/>
                <a:gd name="T3" fmla="*/ 182 h 183"/>
                <a:gd name="T4" fmla="*/ 13 w 17"/>
                <a:gd name="T5" fmla="*/ 181 h 183"/>
                <a:gd name="T6" fmla="*/ 0 w 17"/>
                <a:gd name="T7" fmla="*/ 0 h 183"/>
                <a:gd name="T8" fmla="*/ 0 60000 65536"/>
                <a:gd name="T9" fmla="*/ 0 60000 65536"/>
                <a:gd name="T10" fmla="*/ 0 60000 65536"/>
                <a:gd name="T11" fmla="*/ 0 60000 65536"/>
                <a:gd name="T12" fmla="*/ 0 w 17"/>
                <a:gd name="T13" fmla="*/ 0 h 183"/>
                <a:gd name="T14" fmla="*/ 17 w 17"/>
                <a:gd name="T15" fmla="*/ 183 h 183"/>
              </a:gdLst>
              <a:ahLst/>
              <a:cxnLst>
                <a:cxn ang="T8">
                  <a:pos x="T0" y="T1"/>
                </a:cxn>
                <a:cxn ang="T9">
                  <a:pos x="T2" y="T3"/>
                </a:cxn>
                <a:cxn ang="T10">
                  <a:pos x="T4" y="T5"/>
                </a:cxn>
                <a:cxn ang="T11">
                  <a:pos x="T6" y="T7"/>
                </a:cxn>
              </a:cxnLst>
              <a:rect l="T12" t="T13" r="T14" b="T15"/>
              <a:pathLst>
                <a:path w="17" h="183">
                  <a:moveTo>
                    <a:pt x="0" y="0"/>
                  </a:moveTo>
                  <a:lnTo>
                    <a:pt x="16" y="182"/>
                  </a:lnTo>
                  <a:lnTo>
                    <a:pt x="13" y="181"/>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654" name="Freeform 86"/>
            <p:cNvSpPr>
              <a:spLocks/>
            </p:cNvSpPr>
            <p:nvPr/>
          </p:nvSpPr>
          <p:spPr bwMode="auto">
            <a:xfrm>
              <a:off x="2137" y="861"/>
              <a:ext cx="17" cy="183"/>
            </a:xfrm>
            <a:custGeom>
              <a:avLst/>
              <a:gdLst>
                <a:gd name="T0" fmla="*/ 0 w 17"/>
                <a:gd name="T1" fmla="*/ 0 h 183"/>
                <a:gd name="T2" fmla="*/ 16 w 17"/>
                <a:gd name="T3" fmla="*/ 182 h 183"/>
                <a:gd name="T4" fmla="*/ 13 w 17"/>
                <a:gd name="T5" fmla="*/ 181 h 183"/>
                <a:gd name="T6" fmla="*/ 0 w 17"/>
                <a:gd name="T7" fmla="*/ 0 h 183"/>
                <a:gd name="T8" fmla="*/ 0 60000 65536"/>
                <a:gd name="T9" fmla="*/ 0 60000 65536"/>
                <a:gd name="T10" fmla="*/ 0 60000 65536"/>
                <a:gd name="T11" fmla="*/ 0 60000 65536"/>
                <a:gd name="T12" fmla="*/ 0 w 17"/>
                <a:gd name="T13" fmla="*/ 0 h 183"/>
                <a:gd name="T14" fmla="*/ 17 w 17"/>
                <a:gd name="T15" fmla="*/ 183 h 183"/>
              </a:gdLst>
              <a:ahLst/>
              <a:cxnLst>
                <a:cxn ang="T8">
                  <a:pos x="T0" y="T1"/>
                </a:cxn>
                <a:cxn ang="T9">
                  <a:pos x="T2" y="T3"/>
                </a:cxn>
                <a:cxn ang="T10">
                  <a:pos x="T4" y="T5"/>
                </a:cxn>
                <a:cxn ang="T11">
                  <a:pos x="T6" y="T7"/>
                </a:cxn>
              </a:cxnLst>
              <a:rect l="T12" t="T13" r="T14" b="T15"/>
              <a:pathLst>
                <a:path w="17" h="183">
                  <a:moveTo>
                    <a:pt x="0" y="0"/>
                  </a:moveTo>
                  <a:lnTo>
                    <a:pt x="16" y="182"/>
                  </a:lnTo>
                  <a:lnTo>
                    <a:pt x="13" y="181"/>
                  </a:lnTo>
                  <a:lnTo>
                    <a:pt x="0"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55" name="Freeform 87"/>
            <p:cNvSpPr>
              <a:spLocks/>
            </p:cNvSpPr>
            <p:nvPr/>
          </p:nvSpPr>
          <p:spPr bwMode="auto">
            <a:xfrm>
              <a:off x="2135" y="849"/>
              <a:ext cx="21" cy="17"/>
            </a:xfrm>
            <a:custGeom>
              <a:avLst/>
              <a:gdLst>
                <a:gd name="T0" fmla="*/ 10 w 21"/>
                <a:gd name="T1" fmla="*/ 4 h 17"/>
                <a:gd name="T2" fmla="*/ 20 w 21"/>
                <a:gd name="T3" fmla="*/ 8 h 17"/>
                <a:gd name="T4" fmla="*/ 11 w 21"/>
                <a:gd name="T5" fmla="*/ 16 h 17"/>
                <a:gd name="T6" fmla="*/ 0 w 21"/>
                <a:gd name="T7" fmla="*/ 15 h 17"/>
                <a:gd name="T8" fmla="*/ 10 w 21"/>
                <a:gd name="T9" fmla="*/ 4 h 17"/>
                <a:gd name="T10" fmla="*/ 10 w 21"/>
                <a:gd name="T11" fmla="*/ 3 h 17"/>
                <a:gd name="T12" fmla="*/ 10 w 21"/>
                <a:gd name="T13" fmla="*/ 4 h 17"/>
                <a:gd name="T14" fmla="*/ 5 w 21"/>
                <a:gd name="T15" fmla="*/ 0 h 17"/>
                <a:gd name="T16" fmla="*/ 10 w 21"/>
                <a:gd name="T17" fmla="*/ 3 h 17"/>
                <a:gd name="T18" fmla="*/ 10 w 21"/>
                <a:gd name="T19" fmla="*/ 4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17"/>
                <a:gd name="T32" fmla="*/ 21 w 21"/>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17">
                  <a:moveTo>
                    <a:pt x="10" y="4"/>
                  </a:moveTo>
                  <a:lnTo>
                    <a:pt x="20" y="8"/>
                  </a:lnTo>
                  <a:lnTo>
                    <a:pt x="11" y="16"/>
                  </a:lnTo>
                  <a:lnTo>
                    <a:pt x="0" y="15"/>
                  </a:lnTo>
                  <a:lnTo>
                    <a:pt x="10" y="4"/>
                  </a:lnTo>
                  <a:lnTo>
                    <a:pt x="10" y="3"/>
                  </a:lnTo>
                  <a:lnTo>
                    <a:pt x="10" y="4"/>
                  </a:lnTo>
                  <a:lnTo>
                    <a:pt x="5" y="0"/>
                  </a:lnTo>
                  <a:lnTo>
                    <a:pt x="10" y="3"/>
                  </a:lnTo>
                  <a:lnTo>
                    <a:pt x="10" y="4"/>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656" name="Freeform 88"/>
            <p:cNvSpPr>
              <a:spLocks/>
            </p:cNvSpPr>
            <p:nvPr/>
          </p:nvSpPr>
          <p:spPr bwMode="auto">
            <a:xfrm>
              <a:off x="2135" y="849"/>
              <a:ext cx="21" cy="17"/>
            </a:xfrm>
            <a:custGeom>
              <a:avLst/>
              <a:gdLst>
                <a:gd name="T0" fmla="*/ 10 w 21"/>
                <a:gd name="T1" fmla="*/ 4 h 17"/>
                <a:gd name="T2" fmla="*/ 20 w 21"/>
                <a:gd name="T3" fmla="*/ 8 h 17"/>
                <a:gd name="T4" fmla="*/ 11 w 21"/>
                <a:gd name="T5" fmla="*/ 16 h 17"/>
                <a:gd name="T6" fmla="*/ 0 w 21"/>
                <a:gd name="T7" fmla="*/ 15 h 17"/>
                <a:gd name="T8" fmla="*/ 10 w 21"/>
                <a:gd name="T9" fmla="*/ 4 h 17"/>
                <a:gd name="T10" fmla="*/ 10 w 21"/>
                <a:gd name="T11" fmla="*/ 3 h 17"/>
                <a:gd name="T12" fmla="*/ 10 w 21"/>
                <a:gd name="T13" fmla="*/ 4 h 17"/>
                <a:gd name="T14" fmla="*/ 5 w 21"/>
                <a:gd name="T15" fmla="*/ 0 h 17"/>
                <a:gd name="T16" fmla="*/ 10 w 21"/>
                <a:gd name="T17" fmla="*/ 3 h 17"/>
                <a:gd name="T18" fmla="*/ 10 w 21"/>
                <a:gd name="T19" fmla="*/ 4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1"/>
                <a:gd name="T31" fmla="*/ 0 h 17"/>
                <a:gd name="T32" fmla="*/ 21 w 21"/>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 h="17">
                  <a:moveTo>
                    <a:pt x="10" y="4"/>
                  </a:moveTo>
                  <a:lnTo>
                    <a:pt x="20" y="8"/>
                  </a:lnTo>
                  <a:lnTo>
                    <a:pt x="11" y="16"/>
                  </a:lnTo>
                  <a:lnTo>
                    <a:pt x="0" y="15"/>
                  </a:lnTo>
                  <a:lnTo>
                    <a:pt x="10" y="4"/>
                  </a:lnTo>
                  <a:lnTo>
                    <a:pt x="10" y="3"/>
                  </a:lnTo>
                  <a:lnTo>
                    <a:pt x="10" y="4"/>
                  </a:lnTo>
                  <a:lnTo>
                    <a:pt x="5" y="0"/>
                  </a:lnTo>
                  <a:lnTo>
                    <a:pt x="10" y="3"/>
                  </a:lnTo>
                  <a:lnTo>
                    <a:pt x="10" y="4"/>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57" name="Freeform 89"/>
            <p:cNvSpPr>
              <a:spLocks/>
            </p:cNvSpPr>
            <p:nvPr/>
          </p:nvSpPr>
          <p:spPr bwMode="auto">
            <a:xfrm>
              <a:off x="2142" y="851"/>
              <a:ext cx="102" cy="155"/>
            </a:xfrm>
            <a:custGeom>
              <a:avLst/>
              <a:gdLst>
                <a:gd name="T0" fmla="*/ 101 w 102"/>
                <a:gd name="T1" fmla="*/ 154 h 155"/>
                <a:gd name="T2" fmla="*/ 97 w 102"/>
                <a:gd name="T3" fmla="*/ 151 h 155"/>
                <a:gd name="T4" fmla="*/ 0 w 102"/>
                <a:gd name="T5" fmla="*/ 0 h 155"/>
                <a:gd name="T6" fmla="*/ 0 w 102"/>
                <a:gd name="T7" fmla="*/ 0 h 155"/>
                <a:gd name="T8" fmla="*/ 101 w 102"/>
                <a:gd name="T9" fmla="*/ 152 h 155"/>
                <a:gd name="T10" fmla="*/ 98 w 102"/>
                <a:gd name="T11" fmla="*/ 149 h 155"/>
                <a:gd name="T12" fmla="*/ 101 w 102"/>
                <a:gd name="T13" fmla="*/ 154 h 155"/>
                <a:gd name="T14" fmla="*/ 97 w 102"/>
                <a:gd name="T15" fmla="*/ 151 h 155"/>
                <a:gd name="T16" fmla="*/ 101 w 102"/>
                <a:gd name="T17" fmla="*/ 154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2"/>
                <a:gd name="T28" fmla="*/ 0 h 155"/>
                <a:gd name="T29" fmla="*/ 102 w 102"/>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2" h="155">
                  <a:moveTo>
                    <a:pt x="101" y="154"/>
                  </a:moveTo>
                  <a:lnTo>
                    <a:pt x="97" y="151"/>
                  </a:lnTo>
                  <a:lnTo>
                    <a:pt x="0" y="0"/>
                  </a:lnTo>
                  <a:lnTo>
                    <a:pt x="101" y="152"/>
                  </a:lnTo>
                  <a:lnTo>
                    <a:pt x="98" y="149"/>
                  </a:lnTo>
                  <a:lnTo>
                    <a:pt x="101" y="154"/>
                  </a:lnTo>
                  <a:lnTo>
                    <a:pt x="97" y="151"/>
                  </a:lnTo>
                  <a:lnTo>
                    <a:pt x="101" y="154"/>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658" name="Freeform 90"/>
            <p:cNvSpPr>
              <a:spLocks/>
            </p:cNvSpPr>
            <p:nvPr/>
          </p:nvSpPr>
          <p:spPr bwMode="auto">
            <a:xfrm>
              <a:off x="2142" y="851"/>
              <a:ext cx="102" cy="155"/>
            </a:xfrm>
            <a:custGeom>
              <a:avLst/>
              <a:gdLst>
                <a:gd name="T0" fmla="*/ 101 w 102"/>
                <a:gd name="T1" fmla="*/ 154 h 155"/>
                <a:gd name="T2" fmla="*/ 97 w 102"/>
                <a:gd name="T3" fmla="*/ 151 h 155"/>
                <a:gd name="T4" fmla="*/ 0 w 102"/>
                <a:gd name="T5" fmla="*/ 0 h 155"/>
                <a:gd name="T6" fmla="*/ 0 w 102"/>
                <a:gd name="T7" fmla="*/ 0 h 155"/>
                <a:gd name="T8" fmla="*/ 101 w 102"/>
                <a:gd name="T9" fmla="*/ 152 h 155"/>
                <a:gd name="T10" fmla="*/ 98 w 102"/>
                <a:gd name="T11" fmla="*/ 149 h 155"/>
                <a:gd name="T12" fmla="*/ 101 w 102"/>
                <a:gd name="T13" fmla="*/ 154 h 155"/>
                <a:gd name="T14" fmla="*/ 97 w 102"/>
                <a:gd name="T15" fmla="*/ 151 h 155"/>
                <a:gd name="T16" fmla="*/ 101 w 102"/>
                <a:gd name="T17" fmla="*/ 154 h 15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2"/>
                <a:gd name="T28" fmla="*/ 0 h 155"/>
                <a:gd name="T29" fmla="*/ 102 w 102"/>
                <a:gd name="T30" fmla="*/ 155 h 15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2" h="155">
                  <a:moveTo>
                    <a:pt x="101" y="154"/>
                  </a:moveTo>
                  <a:lnTo>
                    <a:pt x="97" y="151"/>
                  </a:lnTo>
                  <a:lnTo>
                    <a:pt x="0" y="0"/>
                  </a:lnTo>
                  <a:lnTo>
                    <a:pt x="101" y="152"/>
                  </a:lnTo>
                  <a:lnTo>
                    <a:pt x="98" y="149"/>
                  </a:lnTo>
                  <a:lnTo>
                    <a:pt x="101" y="154"/>
                  </a:lnTo>
                  <a:lnTo>
                    <a:pt x="97" y="151"/>
                  </a:lnTo>
                  <a:lnTo>
                    <a:pt x="101" y="154"/>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59" name="Freeform 91"/>
            <p:cNvSpPr>
              <a:spLocks/>
            </p:cNvSpPr>
            <p:nvPr/>
          </p:nvSpPr>
          <p:spPr bwMode="auto">
            <a:xfrm>
              <a:off x="2239" y="1000"/>
              <a:ext cx="119" cy="73"/>
            </a:xfrm>
            <a:custGeom>
              <a:avLst/>
              <a:gdLst>
                <a:gd name="T0" fmla="*/ 118 w 119"/>
                <a:gd name="T1" fmla="*/ 68 h 73"/>
                <a:gd name="T2" fmla="*/ 117 w 119"/>
                <a:gd name="T3" fmla="*/ 68 h 73"/>
                <a:gd name="T4" fmla="*/ 0 w 119"/>
                <a:gd name="T5" fmla="*/ 2 h 73"/>
                <a:gd name="T6" fmla="*/ 1 w 119"/>
                <a:gd name="T7" fmla="*/ 0 h 73"/>
                <a:gd name="T8" fmla="*/ 118 w 119"/>
                <a:gd name="T9" fmla="*/ 68 h 73"/>
                <a:gd name="T10" fmla="*/ 117 w 119"/>
                <a:gd name="T11" fmla="*/ 68 h 73"/>
                <a:gd name="T12" fmla="*/ 118 w 119"/>
                <a:gd name="T13" fmla="*/ 68 h 73"/>
                <a:gd name="T14" fmla="*/ 118 w 119"/>
                <a:gd name="T15" fmla="*/ 72 h 73"/>
                <a:gd name="T16" fmla="*/ 117 w 119"/>
                <a:gd name="T17" fmla="*/ 68 h 73"/>
                <a:gd name="T18" fmla="*/ 118 w 119"/>
                <a:gd name="T19" fmla="*/ 68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9"/>
                <a:gd name="T31" fmla="*/ 0 h 73"/>
                <a:gd name="T32" fmla="*/ 119 w 119"/>
                <a:gd name="T33" fmla="*/ 73 h 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9" h="73">
                  <a:moveTo>
                    <a:pt x="118" y="68"/>
                  </a:moveTo>
                  <a:lnTo>
                    <a:pt x="117" y="68"/>
                  </a:lnTo>
                  <a:lnTo>
                    <a:pt x="0" y="2"/>
                  </a:lnTo>
                  <a:lnTo>
                    <a:pt x="1" y="0"/>
                  </a:lnTo>
                  <a:lnTo>
                    <a:pt x="118" y="68"/>
                  </a:lnTo>
                  <a:lnTo>
                    <a:pt x="117" y="68"/>
                  </a:lnTo>
                  <a:lnTo>
                    <a:pt x="118" y="68"/>
                  </a:lnTo>
                  <a:lnTo>
                    <a:pt x="118" y="72"/>
                  </a:lnTo>
                  <a:lnTo>
                    <a:pt x="117" y="68"/>
                  </a:lnTo>
                  <a:lnTo>
                    <a:pt x="118" y="68"/>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660" name="Freeform 92"/>
            <p:cNvSpPr>
              <a:spLocks/>
            </p:cNvSpPr>
            <p:nvPr/>
          </p:nvSpPr>
          <p:spPr bwMode="auto">
            <a:xfrm>
              <a:off x="2239" y="1000"/>
              <a:ext cx="119" cy="73"/>
            </a:xfrm>
            <a:custGeom>
              <a:avLst/>
              <a:gdLst>
                <a:gd name="T0" fmla="*/ 118 w 119"/>
                <a:gd name="T1" fmla="*/ 68 h 73"/>
                <a:gd name="T2" fmla="*/ 117 w 119"/>
                <a:gd name="T3" fmla="*/ 68 h 73"/>
                <a:gd name="T4" fmla="*/ 0 w 119"/>
                <a:gd name="T5" fmla="*/ 2 h 73"/>
                <a:gd name="T6" fmla="*/ 1 w 119"/>
                <a:gd name="T7" fmla="*/ 0 h 73"/>
                <a:gd name="T8" fmla="*/ 118 w 119"/>
                <a:gd name="T9" fmla="*/ 68 h 73"/>
                <a:gd name="T10" fmla="*/ 117 w 119"/>
                <a:gd name="T11" fmla="*/ 68 h 73"/>
                <a:gd name="T12" fmla="*/ 118 w 119"/>
                <a:gd name="T13" fmla="*/ 68 h 73"/>
                <a:gd name="T14" fmla="*/ 118 w 119"/>
                <a:gd name="T15" fmla="*/ 72 h 73"/>
                <a:gd name="T16" fmla="*/ 117 w 119"/>
                <a:gd name="T17" fmla="*/ 68 h 73"/>
                <a:gd name="T18" fmla="*/ 118 w 119"/>
                <a:gd name="T19" fmla="*/ 68 h 7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9"/>
                <a:gd name="T31" fmla="*/ 0 h 73"/>
                <a:gd name="T32" fmla="*/ 119 w 119"/>
                <a:gd name="T33" fmla="*/ 73 h 7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9" h="73">
                  <a:moveTo>
                    <a:pt x="118" y="68"/>
                  </a:moveTo>
                  <a:lnTo>
                    <a:pt x="117" y="68"/>
                  </a:lnTo>
                  <a:lnTo>
                    <a:pt x="0" y="2"/>
                  </a:lnTo>
                  <a:lnTo>
                    <a:pt x="1" y="0"/>
                  </a:lnTo>
                  <a:lnTo>
                    <a:pt x="118" y="68"/>
                  </a:lnTo>
                  <a:lnTo>
                    <a:pt x="117" y="68"/>
                  </a:lnTo>
                  <a:lnTo>
                    <a:pt x="118" y="68"/>
                  </a:lnTo>
                  <a:lnTo>
                    <a:pt x="118" y="72"/>
                  </a:lnTo>
                  <a:lnTo>
                    <a:pt x="117" y="68"/>
                  </a:lnTo>
                  <a:lnTo>
                    <a:pt x="118" y="68"/>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61" name="Freeform 93"/>
            <p:cNvSpPr>
              <a:spLocks/>
            </p:cNvSpPr>
            <p:nvPr/>
          </p:nvSpPr>
          <p:spPr bwMode="auto">
            <a:xfrm>
              <a:off x="2351" y="990"/>
              <a:ext cx="17" cy="79"/>
            </a:xfrm>
            <a:custGeom>
              <a:avLst/>
              <a:gdLst>
                <a:gd name="T0" fmla="*/ 2 w 17"/>
                <a:gd name="T1" fmla="*/ 0 h 79"/>
                <a:gd name="T2" fmla="*/ 16 w 17"/>
                <a:gd name="T3" fmla="*/ 78 h 79"/>
                <a:gd name="T4" fmla="*/ 5 w 17"/>
                <a:gd name="T5" fmla="*/ 77 h 79"/>
                <a:gd name="T6" fmla="*/ 0 w 17"/>
                <a:gd name="T7" fmla="*/ 4 h 79"/>
                <a:gd name="T8" fmla="*/ 2 w 17"/>
                <a:gd name="T9" fmla="*/ 0 h 79"/>
                <a:gd name="T10" fmla="*/ 0 60000 65536"/>
                <a:gd name="T11" fmla="*/ 0 60000 65536"/>
                <a:gd name="T12" fmla="*/ 0 60000 65536"/>
                <a:gd name="T13" fmla="*/ 0 60000 65536"/>
                <a:gd name="T14" fmla="*/ 0 60000 65536"/>
                <a:gd name="T15" fmla="*/ 0 w 17"/>
                <a:gd name="T16" fmla="*/ 0 h 79"/>
                <a:gd name="T17" fmla="*/ 17 w 17"/>
                <a:gd name="T18" fmla="*/ 79 h 79"/>
              </a:gdLst>
              <a:ahLst/>
              <a:cxnLst>
                <a:cxn ang="T10">
                  <a:pos x="T0" y="T1"/>
                </a:cxn>
                <a:cxn ang="T11">
                  <a:pos x="T2" y="T3"/>
                </a:cxn>
                <a:cxn ang="T12">
                  <a:pos x="T4" y="T5"/>
                </a:cxn>
                <a:cxn ang="T13">
                  <a:pos x="T6" y="T7"/>
                </a:cxn>
                <a:cxn ang="T14">
                  <a:pos x="T8" y="T9"/>
                </a:cxn>
              </a:cxnLst>
              <a:rect l="T15" t="T16" r="T17" b="T18"/>
              <a:pathLst>
                <a:path w="17" h="79">
                  <a:moveTo>
                    <a:pt x="2" y="0"/>
                  </a:moveTo>
                  <a:lnTo>
                    <a:pt x="16" y="78"/>
                  </a:lnTo>
                  <a:lnTo>
                    <a:pt x="5" y="77"/>
                  </a:lnTo>
                  <a:lnTo>
                    <a:pt x="0" y="4"/>
                  </a:lnTo>
                  <a:lnTo>
                    <a:pt x="2"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662" name="Freeform 94"/>
            <p:cNvSpPr>
              <a:spLocks/>
            </p:cNvSpPr>
            <p:nvPr/>
          </p:nvSpPr>
          <p:spPr bwMode="auto">
            <a:xfrm>
              <a:off x="2351" y="990"/>
              <a:ext cx="17" cy="79"/>
            </a:xfrm>
            <a:custGeom>
              <a:avLst/>
              <a:gdLst>
                <a:gd name="T0" fmla="*/ 2 w 17"/>
                <a:gd name="T1" fmla="*/ 0 h 79"/>
                <a:gd name="T2" fmla="*/ 16 w 17"/>
                <a:gd name="T3" fmla="*/ 78 h 79"/>
                <a:gd name="T4" fmla="*/ 5 w 17"/>
                <a:gd name="T5" fmla="*/ 77 h 79"/>
                <a:gd name="T6" fmla="*/ 0 w 17"/>
                <a:gd name="T7" fmla="*/ 4 h 79"/>
                <a:gd name="T8" fmla="*/ 2 w 17"/>
                <a:gd name="T9" fmla="*/ 0 h 79"/>
                <a:gd name="T10" fmla="*/ 0 60000 65536"/>
                <a:gd name="T11" fmla="*/ 0 60000 65536"/>
                <a:gd name="T12" fmla="*/ 0 60000 65536"/>
                <a:gd name="T13" fmla="*/ 0 60000 65536"/>
                <a:gd name="T14" fmla="*/ 0 60000 65536"/>
                <a:gd name="T15" fmla="*/ 0 w 17"/>
                <a:gd name="T16" fmla="*/ 0 h 79"/>
                <a:gd name="T17" fmla="*/ 17 w 17"/>
                <a:gd name="T18" fmla="*/ 79 h 79"/>
              </a:gdLst>
              <a:ahLst/>
              <a:cxnLst>
                <a:cxn ang="T10">
                  <a:pos x="T0" y="T1"/>
                </a:cxn>
                <a:cxn ang="T11">
                  <a:pos x="T2" y="T3"/>
                </a:cxn>
                <a:cxn ang="T12">
                  <a:pos x="T4" y="T5"/>
                </a:cxn>
                <a:cxn ang="T13">
                  <a:pos x="T6" y="T7"/>
                </a:cxn>
                <a:cxn ang="T14">
                  <a:pos x="T8" y="T9"/>
                </a:cxn>
              </a:cxnLst>
              <a:rect l="T15" t="T16" r="T17" b="T18"/>
              <a:pathLst>
                <a:path w="17" h="79">
                  <a:moveTo>
                    <a:pt x="2" y="0"/>
                  </a:moveTo>
                  <a:lnTo>
                    <a:pt x="16" y="78"/>
                  </a:lnTo>
                  <a:lnTo>
                    <a:pt x="5" y="77"/>
                  </a:lnTo>
                  <a:lnTo>
                    <a:pt x="0" y="4"/>
                  </a:lnTo>
                  <a:lnTo>
                    <a:pt x="2"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63" name="Freeform 95"/>
            <p:cNvSpPr>
              <a:spLocks/>
            </p:cNvSpPr>
            <p:nvPr/>
          </p:nvSpPr>
          <p:spPr bwMode="auto">
            <a:xfrm>
              <a:off x="2228" y="990"/>
              <a:ext cx="126" cy="17"/>
            </a:xfrm>
            <a:custGeom>
              <a:avLst/>
              <a:gdLst>
                <a:gd name="T0" fmla="*/ 0 w 126"/>
                <a:gd name="T1" fmla="*/ 11 h 17"/>
                <a:gd name="T2" fmla="*/ 3 w 126"/>
                <a:gd name="T3" fmla="*/ 11 h 17"/>
                <a:gd name="T4" fmla="*/ 124 w 126"/>
                <a:gd name="T5" fmla="*/ 0 h 17"/>
                <a:gd name="T6" fmla="*/ 125 w 126"/>
                <a:gd name="T7" fmla="*/ 5 h 17"/>
                <a:gd name="T8" fmla="*/ 0 w 126"/>
                <a:gd name="T9" fmla="*/ 11 h 17"/>
                <a:gd name="T10" fmla="*/ 2 w 126"/>
                <a:gd name="T11" fmla="*/ 16 h 17"/>
                <a:gd name="T12" fmla="*/ 0 w 126"/>
                <a:gd name="T13" fmla="*/ 11 h 17"/>
                <a:gd name="T14" fmla="*/ 3 w 126"/>
                <a:gd name="T15" fmla="*/ 11 h 17"/>
                <a:gd name="T16" fmla="*/ 0 w 126"/>
                <a:gd name="T17" fmla="*/ 11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6"/>
                <a:gd name="T28" fmla="*/ 0 h 17"/>
                <a:gd name="T29" fmla="*/ 126 w 126"/>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6" h="17">
                  <a:moveTo>
                    <a:pt x="0" y="11"/>
                  </a:moveTo>
                  <a:lnTo>
                    <a:pt x="3" y="11"/>
                  </a:lnTo>
                  <a:lnTo>
                    <a:pt x="124" y="0"/>
                  </a:lnTo>
                  <a:lnTo>
                    <a:pt x="125" y="5"/>
                  </a:lnTo>
                  <a:lnTo>
                    <a:pt x="0" y="11"/>
                  </a:lnTo>
                  <a:lnTo>
                    <a:pt x="2" y="16"/>
                  </a:lnTo>
                  <a:lnTo>
                    <a:pt x="0" y="11"/>
                  </a:lnTo>
                  <a:lnTo>
                    <a:pt x="3" y="11"/>
                  </a:lnTo>
                  <a:lnTo>
                    <a:pt x="0" y="11"/>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664" name="Freeform 96"/>
            <p:cNvSpPr>
              <a:spLocks/>
            </p:cNvSpPr>
            <p:nvPr/>
          </p:nvSpPr>
          <p:spPr bwMode="auto">
            <a:xfrm>
              <a:off x="2228" y="990"/>
              <a:ext cx="126" cy="17"/>
            </a:xfrm>
            <a:custGeom>
              <a:avLst/>
              <a:gdLst>
                <a:gd name="T0" fmla="*/ 0 w 126"/>
                <a:gd name="T1" fmla="*/ 11 h 17"/>
                <a:gd name="T2" fmla="*/ 3 w 126"/>
                <a:gd name="T3" fmla="*/ 11 h 17"/>
                <a:gd name="T4" fmla="*/ 124 w 126"/>
                <a:gd name="T5" fmla="*/ 0 h 17"/>
                <a:gd name="T6" fmla="*/ 125 w 126"/>
                <a:gd name="T7" fmla="*/ 5 h 17"/>
                <a:gd name="T8" fmla="*/ 0 w 126"/>
                <a:gd name="T9" fmla="*/ 11 h 17"/>
                <a:gd name="T10" fmla="*/ 2 w 126"/>
                <a:gd name="T11" fmla="*/ 16 h 17"/>
                <a:gd name="T12" fmla="*/ 0 w 126"/>
                <a:gd name="T13" fmla="*/ 11 h 17"/>
                <a:gd name="T14" fmla="*/ 3 w 126"/>
                <a:gd name="T15" fmla="*/ 11 h 17"/>
                <a:gd name="T16" fmla="*/ 0 w 126"/>
                <a:gd name="T17" fmla="*/ 11 h 1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6"/>
                <a:gd name="T28" fmla="*/ 0 h 17"/>
                <a:gd name="T29" fmla="*/ 126 w 126"/>
                <a:gd name="T30" fmla="*/ 17 h 1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6" h="17">
                  <a:moveTo>
                    <a:pt x="0" y="11"/>
                  </a:moveTo>
                  <a:lnTo>
                    <a:pt x="3" y="11"/>
                  </a:lnTo>
                  <a:lnTo>
                    <a:pt x="124" y="0"/>
                  </a:lnTo>
                  <a:lnTo>
                    <a:pt x="125" y="5"/>
                  </a:lnTo>
                  <a:lnTo>
                    <a:pt x="0" y="11"/>
                  </a:lnTo>
                  <a:lnTo>
                    <a:pt x="2" y="16"/>
                  </a:lnTo>
                  <a:lnTo>
                    <a:pt x="0" y="11"/>
                  </a:lnTo>
                  <a:lnTo>
                    <a:pt x="3" y="11"/>
                  </a:lnTo>
                  <a:lnTo>
                    <a:pt x="0" y="11"/>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65" name="Freeform 97"/>
            <p:cNvSpPr>
              <a:spLocks/>
            </p:cNvSpPr>
            <p:nvPr/>
          </p:nvSpPr>
          <p:spPr bwMode="auto">
            <a:xfrm>
              <a:off x="2164" y="1000"/>
              <a:ext cx="67" cy="46"/>
            </a:xfrm>
            <a:custGeom>
              <a:avLst/>
              <a:gdLst>
                <a:gd name="T0" fmla="*/ 5 w 67"/>
                <a:gd name="T1" fmla="*/ 42 h 46"/>
                <a:gd name="T2" fmla="*/ 4 w 67"/>
                <a:gd name="T3" fmla="*/ 38 h 46"/>
                <a:gd name="T4" fmla="*/ 64 w 67"/>
                <a:gd name="T5" fmla="*/ 0 h 46"/>
                <a:gd name="T6" fmla="*/ 66 w 67"/>
                <a:gd name="T7" fmla="*/ 4 h 46"/>
                <a:gd name="T8" fmla="*/ 5 w 67"/>
                <a:gd name="T9" fmla="*/ 42 h 46"/>
                <a:gd name="T10" fmla="*/ 4 w 67"/>
                <a:gd name="T11" fmla="*/ 38 h 46"/>
                <a:gd name="T12" fmla="*/ 5 w 67"/>
                <a:gd name="T13" fmla="*/ 42 h 46"/>
                <a:gd name="T14" fmla="*/ 0 w 67"/>
                <a:gd name="T15" fmla="*/ 45 h 46"/>
                <a:gd name="T16" fmla="*/ 4 w 67"/>
                <a:gd name="T17" fmla="*/ 38 h 46"/>
                <a:gd name="T18" fmla="*/ 5 w 67"/>
                <a:gd name="T19" fmla="*/ 42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7"/>
                <a:gd name="T31" fmla="*/ 0 h 46"/>
                <a:gd name="T32" fmla="*/ 67 w 67"/>
                <a:gd name="T33" fmla="*/ 46 h 4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7" h="46">
                  <a:moveTo>
                    <a:pt x="5" y="42"/>
                  </a:moveTo>
                  <a:lnTo>
                    <a:pt x="4" y="38"/>
                  </a:lnTo>
                  <a:lnTo>
                    <a:pt x="64" y="0"/>
                  </a:lnTo>
                  <a:lnTo>
                    <a:pt x="66" y="4"/>
                  </a:lnTo>
                  <a:lnTo>
                    <a:pt x="5" y="42"/>
                  </a:lnTo>
                  <a:lnTo>
                    <a:pt x="4" y="38"/>
                  </a:lnTo>
                  <a:lnTo>
                    <a:pt x="5" y="42"/>
                  </a:lnTo>
                  <a:lnTo>
                    <a:pt x="0" y="45"/>
                  </a:lnTo>
                  <a:lnTo>
                    <a:pt x="4" y="38"/>
                  </a:lnTo>
                  <a:lnTo>
                    <a:pt x="5" y="4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666" name="Freeform 98"/>
            <p:cNvSpPr>
              <a:spLocks/>
            </p:cNvSpPr>
            <p:nvPr/>
          </p:nvSpPr>
          <p:spPr bwMode="auto">
            <a:xfrm>
              <a:off x="2164" y="1000"/>
              <a:ext cx="67" cy="46"/>
            </a:xfrm>
            <a:custGeom>
              <a:avLst/>
              <a:gdLst>
                <a:gd name="T0" fmla="*/ 5 w 67"/>
                <a:gd name="T1" fmla="*/ 42 h 46"/>
                <a:gd name="T2" fmla="*/ 4 w 67"/>
                <a:gd name="T3" fmla="*/ 38 h 46"/>
                <a:gd name="T4" fmla="*/ 64 w 67"/>
                <a:gd name="T5" fmla="*/ 0 h 46"/>
                <a:gd name="T6" fmla="*/ 66 w 67"/>
                <a:gd name="T7" fmla="*/ 4 h 46"/>
                <a:gd name="T8" fmla="*/ 5 w 67"/>
                <a:gd name="T9" fmla="*/ 42 h 46"/>
                <a:gd name="T10" fmla="*/ 4 w 67"/>
                <a:gd name="T11" fmla="*/ 38 h 46"/>
                <a:gd name="T12" fmla="*/ 5 w 67"/>
                <a:gd name="T13" fmla="*/ 42 h 46"/>
                <a:gd name="T14" fmla="*/ 0 w 67"/>
                <a:gd name="T15" fmla="*/ 45 h 46"/>
                <a:gd name="T16" fmla="*/ 4 w 67"/>
                <a:gd name="T17" fmla="*/ 38 h 46"/>
                <a:gd name="T18" fmla="*/ 5 w 67"/>
                <a:gd name="T19" fmla="*/ 42 h 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7"/>
                <a:gd name="T31" fmla="*/ 0 h 46"/>
                <a:gd name="T32" fmla="*/ 67 w 67"/>
                <a:gd name="T33" fmla="*/ 46 h 4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7" h="46">
                  <a:moveTo>
                    <a:pt x="5" y="42"/>
                  </a:moveTo>
                  <a:lnTo>
                    <a:pt x="4" y="38"/>
                  </a:lnTo>
                  <a:lnTo>
                    <a:pt x="64" y="0"/>
                  </a:lnTo>
                  <a:lnTo>
                    <a:pt x="66" y="4"/>
                  </a:lnTo>
                  <a:lnTo>
                    <a:pt x="5" y="42"/>
                  </a:lnTo>
                  <a:lnTo>
                    <a:pt x="4" y="38"/>
                  </a:lnTo>
                  <a:lnTo>
                    <a:pt x="5" y="42"/>
                  </a:lnTo>
                  <a:lnTo>
                    <a:pt x="0" y="45"/>
                  </a:lnTo>
                  <a:lnTo>
                    <a:pt x="4" y="38"/>
                  </a:lnTo>
                  <a:lnTo>
                    <a:pt x="5" y="42"/>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67" name="Freeform 99"/>
            <p:cNvSpPr>
              <a:spLocks/>
            </p:cNvSpPr>
            <p:nvPr/>
          </p:nvSpPr>
          <p:spPr bwMode="auto">
            <a:xfrm>
              <a:off x="2167" y="994"/>
              <a:ext cx="195" cy="49"/>
            </a:xfrm>
            <a:custGeom>
              <a:avLst/>
              <a:gdLst>
                <a:gd name="T0" fmla="*/ 188 w 195"/>
                <a:gd name="T1" fmla="*/ 4 h 49"/>
                <a:gd name="T2" fmla="*/ 190 w 195"/>
                <a:gd name="T3" fmla="*/ 4 h 49"/>
                <a:gd name="T4" fmla="*/ 0 w 195"/>
                <a:gd name="T5" fmla="*/ 48 h 49"/>
                <a:gd name="T6" fmla="*/ 1 w 195"/>
                <a:gd name="T7" fmla="*/ 44 h 49"/>
                <a:gd name="T8" fmla="*/ 190 w 195"/>
                <a:gd name="T9" fmla="*/ 0 h 49"/>
                <a:gd name="T10" fmla="*/ 190 w 195"/>
                <a:gd name="T11" fmla="*/ 4 h 49"/>
                <a:gd name="T12" fmla="*/ 190 w 195"/>
                <a:gd name="T13" fmla="*/ 0 h 49"/>
                <a:gd name="T14" fmla="*/ 194 w 195"/>
                <a:gd name="T15" fmla="*/ 4 h 49"/>
                <a:gd name="T16" fmla="*/ 190 w 195"/>
                <a:gd name="T17" fmla="*/ 4 h 49"/>
                <a:gd name="T18" fmla="*/ 188 w 195"/>
                <a:gd name="T19" fmla="*/ 4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5"/>
                <a:gd name="T31" fmla="*/ 0 h 49"/>
                <a:gd name="T32" fmla="*/ 195 w 195"/>
                <a:gd name="T33" fmla="*/ 49 h 4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5" h="49">
                  <a:moveTo>
                    <a:pt x="188" y="4"/>
                  </a:moveTo>
                  <a:lnTo>
                    <a:pt x="190" y="4"/>
                  </a:lnTo>
                  <a:lnTo>
                    <a:pt x="0" y="48"/>
                  </a:lnTo>
                  <a:lnTo>
                    <a:pt x="1" y="44"/>
                  </a:lnTo>
                  <a:lnTo>
                    <a:pt x="190" y="0"/>
                  </a:lnTo>
                  <a:lnTo>
                    <a:pt x="190" y="4"/>
                  </a:lnTo>
                  <a:lnTo>
                    <a:pt x="190" y="0"/>
                  </a:lnTo>
                  <a:lnTo>
                    <a:pt x="194" y="4"/>
                  </a:lnTo>
                  <a:lnTo>
                    <a:pt x="190" y="4"/>
                  </a:lnTo>
                  <a:lnTo>
                    <a:pt x="188" y="4"/>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668" name="Freeform 100"/>
            <p:cNvSpPr>
              <a:spLocks/>
            </p:cNvSpPr>
            <p:nvPr/>
          </p:nvSpPr>
          <p:spPr bwMode="auto">
            <a:xfrm>
              <a:off x="2167" y="994"/>
              <a:ext cx="195" cy="49"/>
            </a:xfrm>
            <a:custGeom>
              <a:avLst/>
              <a:gdLst>
                <a:gd name="T0" fmla="*/ 188 w 195"/>
                <a:gd name="T1" fmla="*/ 4 h 49"/>
                <a:gd name="T2" fmla="*/ 190 w 195"/>
                <a:gd name="T3" fmla="*/ 4 h 49"/>
                <a:gd name="T4" fmla="*/ 0 w 195"/>
                <a:gd name="T5" fmla="*/ 48 h 49"/>
                <a:gd name="T6" fmla="*/ 1 w 195"/>
                <a:gd name="T7" fmla="*/ 44 h 49"/>
                <a:gd name="T8" fmla="*/ 190 w 195"/>
                <a:gd name="T9" fmla="*/ 0 h 49"/>
                <a:gd name="T10" fmla="*/ 190 w 195"/>
                <a:gd name="T11" fmla="*/ 4 h 49"/>
                <a:gd name="T12" fmla="*/ 190 w 195"/>
                <a:gd name="T13" fmla="*/ 0 h 49"/>
                <a:gd name="T14" fmla="*/ 194 w 195"/>
                <a:gd name="T15" fmla="*/ 4 h 49"/>
                <a:gd name="T16" fmla="*/ 190 w 195"/>
                <a:gd name="T17" fmla="*/ 4 h 49"/>
                <a:gd name="T18" fmla="*/ 188 w 195"/>
                <a:gd name="T19" fmla="*/ 4 h 4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95"/>
                <a:gd name="T31" fmla="*/ 0 h 49"/>
                <a:gd name="T32" fmla="*/ 195 w 195"/>
                <a:gd name="T33" fmla="*/ 49 h 4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95" h="49">
                  <a:moveTo>
                    <a:pt x="188" y="4"/>
                  </a:moveTo>
                  <a:lnTo>
                    <a:pt x="190" y="4"/>
                  </a:lnTo>
                  <a:lnTo>
                    <a:pt x="0" y="48"/>
                  </a:lnTo>
                  <a:lnTo>
                    <a:pt x="1" y="44"/>
                  </a:lnTo>
                  <a:lnTo>
                    <a:pt x="190" y="0"/>
                  </a:lnTo>
                  <a:lnTo>
                    <a:pt x="190" y="4"/>
                  </a:lnTo>
                  <a:lnTo>
                    <a:pt x="190" y="0"/>
                  </a:lnTo>
                  <a:lnTo>
                    <a:pt x="194" y="4"/>
                  </a:lnTo>
                  <a:lnTo>
                    <a:pt x="190" y="4"/>
                  </a:lnTo>
                  <a:lnTo>
                    <a:pt x="188" y="4"/>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69" name="Freeform 101"/>
            <p:cNvSpPr>
              <a:spLocks/>
            </p:cNvSpPr>
            <p:nvPr/>
          </p:nvSpPr>
          <p:spPr bwMode="auto">
            <a:xfrm>
              <a:off x="2258" y="998"/>
              <a:ext cx="100" cy="124"/>
            </a:xfrm>
            <a:custGeom>
              <a:avLst/>
              <a:gdLst>
                <a:gd name="T0" fmla="*/ 2 w 100"/>
                <a:gd name="T1" fmla="*/ 118 h 124"/>
                <a:gd name="T2" fmla="*/ 0 w 100"/>
                <a:gd name="T3" fmla="*/ 120 h 124"/>
                <a:gd name="T4" fmla="*/ 99 w 100"/>
                <a:gd name="T5" fmla="*/ 0 h 124"/>
                <a:gd name="T6" fmla="*/ 3 w 100"/>
                <a:gd name="T7" fmla="*/ 123 h 124"/>
                <a:gd name="T8" fmla="*/ 2 w 100"/>
                <a:gd name="T9" fmla="*/ 118 h 124"/>
                <a:gd name="T10" fmla="*/ 0 60000 65536"/>
                <a:gd name="T11" fmla="*/ 0 60000 65536"/>
                <a:gd name="T12" fmla="*/ 0 60000 65536"/>
                <a:gd name="T13" fmla="*/ 0 60000 65536"/>
                <a:gd name="T14" fmla="*/ 0 60000 65536"/>
                <a:gd name="T15" fmla="*/ 0 w 100"/>
                <a:gd name="T16" fmla="*/ 0 h 124"/>
                <a:gd name="T17" fmla="*/ 100 w 100"/>
                <a:gd name="T18" fmla="*/ 124 h 124"/>
              </a:gdLst>
              <a:ahLst/>
              <a:cxnLst>
                <a:cxn ang="T10">
                  <a:pos x="T0" y="T1"/>
                </a:cxn>
                <a:cxn ang="T11">
                  <a:pos x="T2" y="T3"/>
                </a:cxn>
                <a:cxn ang="T12">
                  <a:pos x="T4" y="T5"/>
                </a:cxn>
                <a:cxn ang="T13">
                  <a:pos x="T6" y="T7"/>
                </a:cxn>
                <a:cxn ang="T14">
                  <a:pos x="T8" y="T9"/>
                </a:cxn>
              </a:cxnLst>
              <a:rect l="T15" t="T16" r="T17" b="T18"/>
              <a:pathLst>
                <a:path w="100" h="124">
                  <a:moveTo>
                    <a:pt x="2" y="118"/>
                  </a:moveTo>
                  <a:lnTo>
                    <a:pt x="0" y="120"/>
                  </a:lnTo>
                  <a:lnTo>
                    <a:pt x="99" y="0"/>
                  </a:lnTo>
                  <a:lnTo>
                    <a:pt x="3" y="123"/>
                  </a:lnTo>
                  <a:lnTo>
                    <a:pt x="2" y="118"/>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670" name="Freeform 102"/>
            <p:cNvSpPr>
              <a:spLocks/>
            </p:cNvSpPr>
            <p:nvPr/>
          </p:nvSpPr>
          <p:spPr bwMode="auto">
            <a:xfrm>
              <a:off x="2258" y="998"/>
              <a:ext cx="100" cy="124"/>
            </a:xfrm>
            <a:custGeom>
              <a:avLst/>
              <a:gdLst>
                <a:gd name="T0" fmla="*/ 2 w 100"/>
                <a:gd name="T1" fmla="*/ 118 h 124"/>
                <a:gd name="T2" fmla="*/ 0 w 100"/>
                <a:gd name="T3" fmla="*/ 120 h 124"/>
                <a:gd name="T4" fmla="*/ 99 w 100"/>
                <a:gd name="T5" fmla="*/ 0 h 124"/>
                <a:gd name="T6" fmla="*/ 3 w 100"/>
                <a:gd name="T7" fmla="*/ 123 h 124"/>
                <a:gd name="T8" fmla="*/ 2 w 100"/>
                <a:gd name="T9" fmla="*/ 118 h 124"/>
                <a:gd name="T10" fmla="*/ 0 60000 65536"/>
                <a:gd name="T11" fmla="*/ 0 60000 65536"/>
                <a:gd name="T12" fmla="*/ 0 60000 65536"/>
                <a:gd name="T13" fmla="*/ 0 60000 65536"/>
                <a:gd name="T14" fmla="*/ 0 60000 65536"/>
                <a:gd name="T15" fmla="*/ 0 w 100"/>
                <a:gd name="T16" fmla="*/ 0 h 124"/>
                <a:gd name="T17" fmla="*/ 100 w 100"/>
                <a:gd name="T18" fmla="*/ 124 h 124"/>
              </a:gdLst>
              <a:ahLst/>
              <a:cxnLst>
                <a:cxn ang="T10">
                  <a:pos x="T0" y="T1"/>
                </a:cxn>
                <a:cxn ang="T11">
                  <a:pos x="T2" y="T3"/>
                </a:cxn>
                <a:cxn ang="T12">
                  <a:pos x="T4" y="T5"/>
                </a:cxn>
                <a:cxn ang="T13">
                  <a:pos x="T6" y="T7"/>
                </a:cxn>
                <a:cxn ang="T14">
                  <a:pos x="T8" y="T9"/>
                </a:cxn>
              </a:cxnLst>
              <a:rect l="T15" t="T16" r="T17" b="T18"/>
              <a:pathLst>
                <a:path w="100" h="124">
                  <a:moveTo>
                    <a:pt x="2" y="118"/>
                  </a:moveTo>
                  <a:lnTo>
                    <a:pt x="0" y="120"/>
                  </a:lnTo>
                  <a:lnTo>
                    <a:pt x="99" y="0"/>
                  </a:lnTo>
                  <a:lnTo>
                    <a:pt x="3" y="123"/>
                  </a:lnTo>
                  <a:lnTo>
                    <a:pt x="2" y="118"/>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71" name="Freeform 103"/>
            <p:cNvSpPr>
              <a:spLocks/>
            </p:cNvSpPr>
            <p:nvPr/>
          </p:nvSpPr>
          <p:spPr bwMode="auto">
            <a:xfrm>
              <a:off x="2151" y="1092"/>
              <a:ext cx="110" cy="32"/>
            </a:xfrm>
            <a:custGeom>
              <a:avLst/>
              <a:gdLst>
                <a:gd name="T0" fmla="*/ 0 w 110"/>
                <a:gd name="T1" fmla="*/ 3 h 32"/>
                <a:gd name="T2" fmla="*/ 1 w 110"/>
                <a:gd name="T3" fmla="*/ 0 h 32"/>
                <a:gd name="T4" fmla="*/ 109 w 110"/>
                <a:gd name="T5" fmla="*/ 24 h 32"/>
                <a:gd name="T6" fmla="*/ 109 w 110"/>
                <a:gd name="T7" fmla="*/ 31 h 32"/>
                <a:gd name="T8" fmla="*/ 2 w 110"/>
                <a:gd name="T9" fmla="*/ 4 h 32"/>
                <a:gd name="T10" fmla="*/ 4 w 110"/>
                <a:gd name="T11" fmla="*/ 2 h 32"/>
                <a:gd name="T12" fmla="*/ 0 w 110"/>
                <a:gd name="T13" fmla="*/ 3 h 32"/>
                <a:gd name="T14" fmla="*/ 1 w 110"/>
                <a:gd name="T15" fmla="*/ 0 h 32"/>
                <a:gd name="T16" fmla="*/ 0 w 110"/>
                <a:gd name="T17" fmla="*/ 3 h 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
                <a:gd name="T28" fmla="*/ 0 h 32"/>
                <a:gd name="T29" fmla="*/ 110 w 110"/>
                <a:gd name="T30" fmla="*/ 32 h 3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 h="32">
                  <a:moveTo>
                    <a:pt x="0" y="3"/>
                  </a:moveTo>
                  <a:lnTo>
                    <a:pt x="1" y="0"/>
                  </a:lnTo>
                  <a:lnTo>
                    <a:pt x="109" y="24"/>
                  </a:lnTo>
                  <a:lnTo>
                    <a:pt x="109" y="31"/>
                  </a:lnTo>
                  <a:lnTo>
                    <a:pt x="2" y="4"/>
                  </a:lnTo>
                  <a:lnTo>
                    <a:pt x="4" y="2"/>
                  </a:lnTo>
                  <a:lnTo>
                    <a:pt x="0" y="3"/>
                  </a:lnTo>
                  <a:lnTo>
                    <a:pt x="1" y="0"/>
                  </a:lnTo>
                  <a:lnTo>
                    <a:pt x="0" y="3"/>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672" name="Freeform 104"/>
            <p:cNvSpPr>
              <a:spLocks/>
            </p:cNvSpPr>
            <p:nvPr/>
          </p:nvSpPr>
          <p:spPr bwMode="auto">
            <a:xfrm>
              <a:off x="2151" y="1092"/>
              <a:ext cx="110" cy="32"/>
            </a:xfrm>
            <a:custGeom>
              <a:avLst/>
              <a:gdLst>
                <a:gd name="T0" fmla="*/ 0 w 110"/>
                <a:gd name="T1" fmla="*/ 3 h 32"/>
                <a:gd name="T2" fmla="*/ 1 w 110"/>
                <a:gd name="T3" fmla="*/ 0 h 32"/>
                <a:gd name="T4" fmla="*/ 109 w 110"/>
                <a:gd name="T5" fmla="*/ 24 h 32"/>
                <a:gd name="T6" fmla="*/ 109 w 110"/>
                <a:gd name="T7" fmla="*/ 31 h 32"/>
                <a:gd name="T8" fmla="*/ 2 w 110"/>
                <a:gd name="T9" fmla="*/ 4 h 32"/>
                <a:gd name="T10" fmla="*/ 4 w 110"/>
                <a:gd name="T11" fmla="*/ 2 h 32"/>
                <a:gd name="T12" fmla="*/ 0 w 110"/>
                <a:gd name="T13" fmla="*/ 3 h 32"/>
                <a:gd name="T14" fmla="*/ 1 w 110"/>
                <a:gd name="T15" fmla="*/ 0 h 32"/>
                <a:gd name="T16" fmla="*/ 0 w 110"/>
                <a:gd name="T17" fmla="*/ 3 h 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0"/>
                <a:gd name="T28" fmla="*/ 0 h 32"/>
                <a:gd name="T29" fmla="*/ 110 w 110"/>
                <a:gd name="T30" fmla="*/ 32 h 3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0" h="32">
                  <a:moveTo>
                    <a:pt x="0" y="3"/>
                  </a:moveTo>
                  <a:lnTo>
                    <a:pt x="1" y="0"/>
                  </a:lnTo>
                  <a:lnTo>
                    <a:pt x="109" y="24"/>
                  </a:lnTo>
                  <a:lnTo>
                    <a:pt x="109" y="31"/>
                  </a:lnTo>
                  <a:lnTo>
                    <a:pt x="2" y="4"/>
                  </a:lnTo>
                  <a:lnTo>
                    <a:pt x="4" y="2"/>
                  </a:lnTo>
                  <a:lnTo>
                    <a:pt x="0" y="3"/>
                  </a:lnTo>
                  <a:lnTo>
                    <a:pt x="1" y="0"/>
                  </a:lnTo>
                  <a:lnTo>
                    <a:pt x="0" y="3"/>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73" name="Freeform 105"/>
            <p:cNvSpPr>
              <a:spLocks/>
            </p:cNvSpPr>
            <p:nvPr/>
          </p:nvSpPr>
          <p:spPr bwMode="auto">
            <a:xfrm>
              <a:off x="2155" y="1090"/>
              <a:ext cx="17" cy="69"/>
            </a:xfrm>
            <a:custGeom>
              <a:avLst/>
              <a:gdLst>
                <a:gd name="T0" fmla="*/ 4 w 17"/>
                <a:gd name="T1" fmla="*/ 64 h 69"/>
                <a:gd name="T2" fmla="*/ 5 w 17"/>
                <a:gd name="T3" fmla="*/ 68 h 69"/>
                <a:gd name="T4" fmla="*/ 0 w 17"/>
                <a:gd name="T5" fmla="*/ 1 h 69"/>
                <a:gd name="T6" fmla="*/ 5 w 17"/>
                <a:gd name="T7" fmla="*/ 0 h 69"/>
                <a:gd name="T8" fmla="*/ 8 w 17"/>
                <a:gd name="T9" fmla="*/ 66 h 69"/>
                <a:gd name="T10" fmla="*/ 16 w 17"/>
                <a:gd name="T11" fmla="*/ 67 h 69"/>
                <a:gd name="T12" fmla="*/ 8 w 17"/>
                <a:gd name="T13" fmla="*/ 66 h 69"/>
                <a:gd name="T14" fmla="*/ 16 w 17"/>
                <a:gd name="T15" fmla="*/ 67 h 69"/>
                <a:gd name="T16" fmla="*/ 4 w 17"/>
                <a:gd name="T17" fmla="*/ 64 h 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69"/>
                <a:gd name="T29" fmla="*/ 17 w 17"/>
                <a:gd name="T30" fmla="*/ 69 h 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69">
                  <a:moveTo>
                    <a:pt x="4" y="64"/>
                  </a:moveTo>
                  <a:lnTo>
                    <a:pt x="5" y="68"/>
                  </a:lnTo>
                  <a:lnTo>
                    <a:pt x="0" y="1"/>
                  </a:lnTo>
                  <a:lnTo>
                    <a:pt x="5" y="0"/>
                  </a:lnTo>
                  <a:lnTo>
                    <a:pt x="8" y="66"/>
                  </a:lnTo>
                  <a:lnTo>
                    <a:pt x="16" y="67"/>
                  </a:lnTo>
                  <a:lnTo>
                    <a:pt x="8" y="66"/>
                  </a:lnTo>
                  <a:lnTo>
                    <a:pt x="16" y="67"/>
                  </a:lnTo>
                  <a:lnTo>
                    <a:pt x="4" y="64"/>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674" name="Freeform 106"/>
            <p:cNvSpPr>
              <a:spLocks/>
            </p:cNvSpPr>
            <p:nvPr/>
          </p:nvSpPr>
          <p:spPr bwMode="auto">
            <a:xfrm>
              <a:off x="2155" y="1090"/>
              <a:ext cx="17" cy="69"/>
            </a:xfrm>
            <a:custGeom>
              <a:avLst/>
              <a:gdLst>
                <a:gd name="T0" fmla="*/ 4 w 17"/>
                <a:gd name="T1" fmla="*/ 64 h 69"/>
                <a:gd name="T2" fmla="*/ 5 w 17"/>
                <a:gd name="T3" fmla="*/ 68 h 69"/>
                <a:gd name="T4" fmla="*/ 0 w 17"/>
                <a:gd name="T5" fmla="*/ 1 h 69"/>
                <a:gd name="T6" fmla="*/ 5 w 17"/>
                <a:gd name="T7" fmla="*/ 0 h 69"/>
                <a:gd name="T8" fmla="*/ 8 w 17"/>
                <a:gd name="T9" fmla="*/ 66 h 69"/>
                <a:gd name="T10" fmla="*/ 16 w 17"/>
                <a:gd name="T11" fmla="*/ 67 h 69"/>
                <a:gd name="T12" fmla="*/ 8 w 17"/>
                <a:gd name="T13" fmla="*/ 66 h 69"/>
                <a:gd name="T14" fmla="*/ 16 w 17"/>
                <a:gd name="T15" fmla="*/ 67 h 69"/>
                <a:gd name="T16" fmla="*/ 4 w 17"/>
                <a:gd name="T17" fmla="*/ 64 h 6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
                <a:gd name="T28" fmla="*/ 0 h 69"/>
                <a:gd name="T29" fmla="*/ 17 w 17"/>
                <a:gd name="T30" fmla="*/ 69 h 6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 h="69">
                  <a:moveTo>
                    <a:pt x="4" y="64"/>
                  </a:moveTo>
                  <a:lnTo>
                    <a:pt x="5" y="68"/>
                  </a:lnTo>
                  <a:lnTo>
                    <a:pt x="0" y="1"/>
                  </a:lnTo>
                  <a:lnTo>
                    <a:pt x="5" y="0"/>
                  </a:lnTo>
                  <a:lnTo>
                    <a:pt x="8" y="66"/>
                  </a:lnTo>
                  <a:lnTo>
                    <a:pt x="16" y="67"/>
                  </a:lnTo>
                  <a:lnTo>
                    <a:pt x="8" y="66"/>
                  </a:lnTo>
                  <a:lnTo>
                    <a:pt x="16" y="67"/>
                  </a:lnTo>
                  <a:lnTo>
                    <a:pt x="4" y="64"/>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75" name="Freeform 107"/>
            <p:cNvSpPr>
              <a:spLocks/>
            </p:cNvSpPr>
            <p:nvPr/>
          </p:nvSpPr>
          <p:spPr bwMode="auto">
            <a:xfrm>
              <a:off x="2122" y="1154"/>
              <a:ext cx="36" cy="50"/>
            </a:xfrm>
            <a:custGeom>
              <a:avLst/>
              <a:gdLst>
                <a:gd name="T0" fmla="*/ 4 w 36"/>
                <a:gd name="T1" fmla="*/ 48 h 50"/>
                <a:gd name="T2" fmla="*/ 3 w 36"/>
                <a:gd name="T3" fmla="*/ 47 h 50"/>
                <a:gd name="T4" fmla="*/ 33 w 36"/>
                <a:gd name="T5" fmla="*/ 0 h 50"/>
                <a:gd name="T6" fmla="*/ 35 w 36"/>
                <a:gd name="T7" fmla="*/ 2 h 50"/>
                <a:gd name="T8" fmla="*/ 4 w 36"/>
                <a:gd name="T9" fmla="*/ 48 h 50"/>
                <a:gd name="T10" fmla="*/ 3 w 36"/>
                <a:gd name="T11" fmla="*/ 47 h 50"/>
                <a:gd name="T12" fmla="*/ 4 w 36"/>
                <a:gd name="T13" fmla="*/ 48 h 50"/>
                <a:gd name="T14" fmla="*/ 0 w 36"/>
                <a:gd name="T15" fmla="*/ 49 h 50"/>
                <a:gd name="T16" fmla="*/ 3 w 36"/>
                <a:gd name="T17" fmla="*/ 47 h 50"/>
                <a:gd name="T18" fmla="*/ 4 w 36"/>
                <a:gd name="T19" fmla="*/ 48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
                <a:gd name="T31" fmla="*/ 0 h 50"/>
                <a:gd name="T32" fmla="*/ 36 w 36"/>
                <a:gd name="T33" fmla="*/ 50 h 5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 h="50">
                  <a:moveTo>
                    <a:pt x="4" y="48"/>
                  </a:moveTo>
                  <a:lnTo>
                    <a:pt x="3" y="47"/>
                  </a:lnTo>
                  <a:lnTo>
                    <a:pt x="33" y="0"/>
                  </a:lnTo>
                  <a:lnTo>
                    <a:pt x="35" y="2"/>
                  </a:lnTo>
                  <a:lnTo>
                    <a:pt x="4" y="48"/>
                  </a:lnTo>
                  <a:lnTo>
                    <a:pt x="3" y="47"/>
                  </a:lnTo>
                  <a:lnTo>
                    <a:pt x="4" y="48"/>
                  </a:lnTo>
                  <a:lnTo>
                    <a:pt x="0" y="49"/>
                  </a:lnTo>
                  <a:lnTo>
                    <a:pt x="3" y="47"/>
                  </a:lnTo>
                  <a:lnTo>
                    <a:pt x="4" y="48"/>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676" name="Freeform 108"/>
            <p:cNvSpPr>
              <a:spLocks/>
            </p:cNvSpPr>
            <p:nvPr/>
          </p:nvSpPr>
          <p:spPr bwMode="auto">
            <a:xfrm>
              <a:off x="2122" y="1154"/>
              <a:ext cx="36" cy="50"/>
            </a:xfrm>
            <a:custGeom>
              <a:avLst/>
              <a:gdLst>
                <a:gd name="T0" fmla="*/ 4 w 36"/>
                <a:gd name="T1" fmla="*/ 48 h 50"/>
                <a:gd name="T2" fmla="*/ 3 w 36"/>
                <a:gd name="T3" fmla="*/ 47 h 50"/>
                <a:gd name="T4" fmla="*/ 33 w 36"/>
                <a:gd name="T5" fmla="*/ 0 h 50"/>
                <a:gd name="T6" fmla="*/ 35 w 36"/>
                <a:gd name="T7" fmla="*/ 2 h 50"/>
                <a:gd name="T8" fmla="*/ 4 w 36"/>
                <a:gd name="T9" fmla="*/ 48 h 50"/>
                <a:gd name="T10" fmla="*/ 3 w 36"/>
                <a:gd name="T11" fmla="*/ 47 h 50"/>
                <a:gd name="T12" fmla="*/ 4 w 36"/>
                <a:gd name="T13" fmla="*/ 48 h 50"/>
                <a:gd name="T14" fmla="*/ 0 w 36"/>
                <a:gd name="T15" fmla="*/ 49 h 50"/>
                <a:gd name="T16" fmla="*/ 3 w 36"/>
                <a:gd name="T17" fmla="*/ 47 h 50"/>
                <a:gd name="T18" fmla="*/ 4 w 36"/>
                <a:gd name="T19" fmla="*/ 48 h 5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6"/>
                <a:gd name="T31" fmla="*/ 0 h 50"/>
                <a:gd name="T32" fmla="*/ 36 w 36"/>
                <a:gd name="T33" fmla="*/ 50 h 5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6" h="50">
                  <a:moveTo>
                    <a:pt x="4" y="48"/>
                  </a:moveTo>
                  <a:lnTo>
                    <a:pt x="3" y="47"/>
                  </a:lnTo>
                  <a:lnTo>
                    <a:pt x="33" y="0"/>
                  </a:lnTo>
                  <a:lnTo>
                    <a:pt x="35" y="2"/>
                  </a:lnTo>
                  <a:lnTo>
                    <a:pt x="4" y="48"/>
                  </a:lnTo>
                  <a:lnTo>
                    <a:pt x="3" y="47"/>
                  </a:lnTo>
                  <a:lnTo>
                    <a:pt x="4" y="48"/>
                  </a:lnTo>
                  <a:lnTo>
                    <a:pt x="0" y="49"/>
                  </a:lnTo>
                  <a:lnTo>
                    <a:pt x="3" y="47"/>
                  </a:lnTo>
                  <a:lnTo>
                    <a:pt x="4" y="48"/>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77" name="Freeform 109"/>
            <p:cNvSpPr>
              <a:spLocks/>
            </p:cNvSpPr>
            <p:nvPr/>
          </p:nvSpPr>
          <p:spPr bwMode="auto">
            <a:xfrm>
              <a:off x="2125" y="1062"/>
              <a:ext cx="242" cy="140"/>
            </a:xfrm>
            <a:custGeom>
              <a:avLst/>
              <a:gdLst>
                <a:gd name="T0" fmla="*/ 239 w 242"/>
                <a:gd name="T1" fmla="*/ 3 h 140"/>
                <a:gd name="T2" fmla="*/ 241 w 242"/>
                <a:gd name="T3" fmla="*/ 6 h 140"/>
                <a:gd name="T4" fmla="*/ 0 w 242"/>
                <a:gd name="T5" fmla="*/ 139 h 140"/>
                <a:gd name="T6" fmla="*/ 235 w 242"/>
                <a:gd name="T7" fmla="*/ 0 h 140"/>
                <a:gd name="T8" fmla="*/ 239 w 242"/>
                <a:gd name="T9" fmla="*/ 3 h 140"/>
                <a:gd name="T10" fmla="*/ 0 60000 65536"/>
                <a:gd name="T11" fmla="*/ 0 60000 65536"/>
                <a:gd name="T12" fmla="*/ 0 60000 65536"/>
                <a:gd name="T13" fmla="*/ 0 60000 65536"/>
                <a:gd name="T14" fmla="*/ 0 60000 65536"/>
                <a:gd name="T15" fmla="*/ 0 w 242"/>
                <a:gd name="T16" fmla="*/ 0 h 140"/>
                <a:gd name="T17" fmla="*/ 242 w 242"/>
                <a:gd name="T18" fmla="*/ 140 h 140"/>
              </a:gdLst>
              <a:ahLst/>
              <a:cxnLst>
                <a:cxn ang="T10">
                  <a:pos x="T0" y="T1"/>
                </a:cxn>
                <a:cxn ang="T11">
                  <a:pos x="T2" y="T3"/>
                </a:cxn>
                <a:cxn ang="T12">
                  <a:pos x="T4" y="T5"/>
                </a:cxn>
                <a:cxn ang="T13">
                  <a:pos x="T6" y="T7"/>
                </a:cxn>
                <a:cxn ang="T14">
                  <a:pos x="T8" y="T9"/>
                </a:cxn>
              </a:cxnLst>
              <a:rect l="T15" t="T16" r="T17" b="T18"/>
              <a:pathLst>
                <a:path w="242" h="140">
                  <a:moveTo>
                    <a:pt x="239" y="3"/>
                  </a:moveTo>
                  <a:lnTo>
                    <a:pt x="241" y="6"/>
                  </a:lnTo>
                  <a:lnTo>
                    <a:pt x="0" y="139"/>
                  </a:lnTo>
                  <a:lnTo>
                    <a:pt x="235" y="0"/>
                  </a:lnTo>
                  <a:lnTo>
                    <a:pt x="239" y="3"/>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678" name="Freeform 110"/>
            <p:cNvSpPr>
              <a:spLocks/>
            </p:cNvSpPr>
            <p:nvPr/>
          </p:nvSpPr>
          <p:spPr bwMode="auto">
            <a:xfrm>
              <a:off x="2125" y="1062"/>
              <a:ext cx="242" cy="140"/>
            </a:xfrm>
            <a:custGeom>
              <a:avLst/>
              <a:gdLst>
                <a:gd name="T0" fmla="*/ 239 w 242"/>
                <a:gd name="T1" fmla="*/ 3 h 140"/>
                <a:gd name="T2" fmla="*/ 241 w 242"/>
                <a:gd name="T3" fmla="*/ 6 h 140"/>
                <a:gd name="T4" fmla="*/ 0 w 242"/>
                <a:gd name="T5" fmla="*/ 139 h 140"/>
                <a:gd name="T6" fmla="*/ 235 w 242"/>
                <a:gd name="T7" fmla="*/ 0 h 140"/>
                <a:gd name="T8" fmla="*/ 239 w 242"/>
                <a:gd name="T9" fmla="*/ 3 h 140"/>
                <a:gd name="T10" fmla="*/ 0 60000 65536"/>
                <a:gd name="T11" fmla="*/ 0 60000 65536"/>
                <a:gd name="T12" fmla="*/ 0 60000 65536"/>
                <a:gd name="T13" fmla="*/ 0 60000 65536"/>
                <a:gd name="T14" fmla="*/ 0 60000 65536"/>
                <a:gd name="T15" fmla="*/ 0 w 242"/>
                <a:gd name="T16" fmla="*/ 0 h 140"/>
                <a:gd name="T17" fmla="*/ 242 w 242"/>
                <a:gd name="T18" fmla="*/ 140 h 140"/>
              </a:gdLst>
              <a:ahLst/>
              <a:cxnLst>
                <a:cxn ang="T10">
                  <a:pos x="T0" y="T1"/>
                </a:cxn>
                <a:cxn ang="T11">
                  <a:pos x="T2" y="T3"/>
                </a:cxn>
                <a:cxn ang="T12">
                  <a:pos x="T4" y="T5"/>
                </a:cxn>
                <a:cxn ang="T13">
                  <a:pos x="T6" y="T7"/>
                </a:cxn>
                <a:cxn ang="T14">
                  <a:pos x="T8" y="T9"/>
                </a:cxn>
              </a:cxnLst>
              <a:rect l="T15" t="T16" r="T17" b="T18"/>
              <a:pathLst>
                <a:path w="242" h="140">
                  <a:moveTo>
                    <a:pt x="239" y="3"/>
                  </a:moveTo>
                  <a:lnTo>
                    <a:pt x="241" y="6"/>
                  </a:lnTo>
                  <a:lnTo>
                    <a:pt x="0" y="139"/>
                  </a:lnTo>
                  <a:lnTo>
                    <a:pt x="235" y="0"/>
                  </a:lnTo>
                  <a:lnTo>
                    <a:pt x="239" y="3"/>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79" name="Freeform 111"/>
            <p:cNvSpPr>
              <a:spLocks/>
            </p:cNvSpPr>
            <p:nvPr/>
          </p:nvSpPr>
          <p:spPr bwMode="auto">
            <a:xfrm>
              <a:off x="2167" y="1020"/>
              <a:ext cx="120" cy="72"/>
            </a:xfrm>
            <a:custGeom>
              <a:avLst/>
              <a:gdLst>
                <a:gd name="T0" fmla="*/ 117 w 120"/>
                <a:gd name="T1" fmla="*/ 1 h 72"/>
                <a:gd name="T2" fmla="*/ 119 w 120"/>
                <a:gd name="T3" fmla="*/ 2 h 72"/>
                <a:gd name="T4" fmla="*/ 2 w 120"/>
                <a:gd name="T5" fmla="*/ 71 h 72"/>
                <a:gd name="T6" fmla="*/ 0 w 120"/>
                <a:gd name="T7" fmla="*/ 68 h 72"/>
                <a:gd name="T8" fmla="*/ 117 w 120"/>
                <a:gd name="T9" fmla="*/ 0 h 72"/>
                <a:gd name="T10" fmla="*/ 117 w 120"/>
                <a:gd name="T11" fmla="*/ 1 h 72"/>
                <a:gd name="T12" fmla="*/ 0 60000 65536"/>
                <a:gd name="T13" fmla="*/ 0 60000 65536"/>
                <a:gd name="T14" fmla="*/ 0 60000 65536"/>
                <a:gd name="T15" fmla="*/ 0 60000 65536"/>
                <a:gd name="T16" fmla="*/ 0 60000 65536"/>
                <a:gd name="T17" fmla="*/ 0 60000 65536"/>
                <a:gd name="T18" fmla="*/ 0 w 120"/>
                <a:gd name="T19" fmla="*/ 0 h 72"/>
                <a:gd name="T20" fmla="*/ 120 w 120"/>
                <a:gd name="T21" fmla="*/ 72 h 72"/>
              </a:gdLst>
              <a:ahLst/>
              <a:cxnLst>
                <a:cxn ang="T12">
                  <a:pos x="T0" y="T1"/>
                </a:cxn>
                <a:cxn ang="T13">
                  <a:pos x="T2" y="T3"/>
                </a:cxn>
                <a:cxn ang="T14">
                  <a:pos x="T4" y="T5"/>
                </a:cxn>
                <a:cxn ang="T15">
                  <a:pos x="T6" y="T7"/>
                </a:cxn>
                <a:cxn ang="T16">
                  <a:pos x="T8" y="T9"/>
                </a:cxn>
                <a:cxn ang="T17">
                  <a:pos x="T10" y="T11"/>
                </a:cxn>
              </a:cxnLst>
              <a:rect l="T18" t="T19" r="T20" b="T21"/>
              <a:pathLst>
                <a:path w="120" h="72">
                  <a:moveTo>
                    <a:pt x="117" y="1"/>
                  </a:moveTo>
                  <a:lnTo>
                    <a:pt x="119" y="2"/>
                  </a:lnTo>
                  <a:lnTo>
                    <a:pt x="2" y="71"/>
                  </a:lnTo>
                  <a:lnTo>
                    <a:pt x="0" y="68"/>
                  </a:lnTo>
                  <a:lnTo>
                    <a:pt x="117" y="0"/>
                  </a:lnTo>
                  <a:lnTo>
                    <a:pt x="117" y="1"/>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680" name="Freeform 112"/>
            <p:cNvSpPr>
              <a:spLocks/>
            </p:cNvSpPr>
            <p:nvPr/>
          </p:nvSpPr>
          <p:spPr bwMode="auto">
            <a:xfrm>
              <a:off x="2135" y="1112"/>
              <a:ext cx="129" cy="17"/>
            </a:xfrm>
            <a:custGeom>
              <a:avLst/>
              <a:gdLst>
                <a:gd name="T0" fmla="*/ 14 w 129"/>
                <a:gd name="T1" fmla="*/ 16 h 17"/>
                <a:gd name="T2" fmla="*/ 10 w 129"/>
                <a:gd name="T3" fmla="*/ 8 h 17"/>
                <a:gd name="T4" fmla="*/ 124 w 129"/>
                <a:gd name="T5" fmla="*/ 0 h 17"/>
                <a:gd name="T6" fmla="*/ 128 w 129"/>
                <a:gd name="T7" fmla="*/ 4 h 17"/>
                <a:gd name="T8" fmla="*/ 14 w 129"/>
                <a:gd name="T9" fmla="*/ 16 h 17"/>
                <a:gd name="T10" fmla="*/ 10 w 129"/>
                <a:gd name="T11" fmla="*/ 8 h 17"/>
                <a:gd name="T12" fmla="*/ 14 w 129"/>
                <a:gd name="T13" fmla="*/ 16 h 17"/>
                <a:gd name="T14" fmla="*/ 0 w 129"/>
                <a:gd name="T15" fmla="*/ 16 h 17"/>
                <a:gd name="T16" fmla="*/ 10 w 129"/>
                <a:gd name="T17" fmla="*/ 8 h 17"/>
                <a:gd name="T18" fmla="*/ 14 w 129"/>
                <a:gd name="T19" fmla="*/ 1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9"/>
                <a:gd name="T31" fmla="*/ 0 h 17"/>
                <a:gd name="T32" fmla="*/ 129 w 129"/>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9" h="17">
                  <a:moveTo>
                    <a:pt x="14" y="16"/>
                  </a:moveTo>
                  <a:lnTo>
                    <a:pt x="10" y="8"/>
                  </a:lnTo>
                  <a:lnTo>
                    <a:pt x="124" y="0"/>
                  </a:lnTo>
                  <a:lnTo>
                    <a:pt x="128" y="4"/>
                  </a:lnTo>
                  <a:lnTo>
                    <a:pt x="14" y="16"/>
                  </a:lnTo>
                  <a:lnTo>
                    <a:pt x="10" y="8"/>
                  </a:lnTo>
                  <a:lnTo>
                    <a:pt x="14" y="16"/>
                  </a:lnTo>
                  <a:lnTo>
                    <a:pt x="0" y="16"/>
                  </a:lnTo>
                  <a:lnTo>
                    <a:pt x="10" y="8"/>
                  </a:lnTo>
                  <a:lnTo>
                    <a:pt x="14" y="16"/>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681" name="Freeform 113"/>
            <p:cNvSpPr>
              <a:spLocks/>
            </p:cNvSpPr>
            <p:nvPr/>
          </p:nvSpPr>
          <p:spPr bwMode="auto">
            <a:xfrm>
              <a:off x="2135" y="1112"/>
              <a:ext cx="129" cy="17"/>
            </a:xfrm>
            <a:custGeom>
              <a:avLst/>
              <a:gdLst>
                <a:gd name="T0" fmla="*/ 14 w 129"/>
                <a:gd name="T1" fmla="*/ 16 h 17"/>
                <a:gd name="T2" fmla="*/ 10 w 129"/>
                <a:gd name="T3" fmla="*/ 8 h 17"/>
                <a:gd name="T4" fmla="*/ 124 w 129"/>
                <a:gd name="T5" fmla="*/ 0 h 17"/>
                <a:gd name="T6" fmla="*/ 128 w 129"/>
                <a:gd name="T7" fmla="*/ 4 h 17"/>
                <a:gd name="T8" fmla="*/ 14 w 129"/>
                <a:gd name="T9" fmla="*/ 16 h 17"/>
                <a:gd name="T10" fmla="*/ 10 w 129"/>
                <a:gd name="T11" fmla="*/ 8 h 17"/>
                <a:gd name="T12" fmla="*/ 14 w 129"/>
                <a:gd name="T13" fmla="*/ 16 h 17"/>
                <a:gd name="T14" fmla="*/ 0 w 129"/>
                <a:gd name="T15" fmla="*/ 16 h 17"/>
                <a:gd name="T16" fmla="*/ 10 w 129"/>
                <a:gd name="T17" fmla="*/ 8 h 17"/>
                <a:gd name="T18" fmla="*/ 14 w 129"/>
                <a:gd name="T19" fmla="*/ 16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9"/>
                <a:gd name="T31" fmla="*/ 0 h 17"/>
                <a:gd name="T32" fmla="*/ 129 w 129"/>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9" h="17">
                  <a:moveTo>
                    <a:pt x="14" y="16"/>
                  </a:moveTo>
                  <a:lnTo>
                    <a:pt x="10" y="8"/>
                  </a:lnTo>
                  <a:lnTo>
                    <a:pt x="124" y="0"/>
                  </a:lnTo>
                  <a:lnTo>
                    <a:pt x="128" y="4"/>
                  </a:lnTo>
                  <a:lnTo>
                    <a:pt x="14" y="16"/>
                  </a:lnTo>
                  <a:lnTo>
                    <a:pt x="10" y="8"/>
                  </a:lnTo>
                  <a:lnTo>
                    <a:pt x="14" y="16"/>
                  </a:lnTo>
                  <a:lnTo>
                    <a:pt x="0" y="16"/>
                  </a:lnTo>
                  <a:lnTo>
                    <a:pt x="10" y="8"/>
                  </a:lnTo>
                  <a:lnTo>
                    <a:pt x="14" y="16"/>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82" name="Freeform 114"/>
            <p:cNvSpPr>
              <a:spLocks/>
            </p:cNvSpPr>
            <p:nvPr/>
          </p:nvSpPr>
          <p:spPr bwMode="auto">
            <a:xfrm>
              <a:off x="2145" y="1099"/>
              <a:ext cx="47" cy="18"/>
            </a:xfrm>
            <a:custGeom>
              <a:avLst/>
              <a:gdLst>
                <a:gd name="T0" fmla="*/ 45 w 47"/>
                <a:gd name="T1" fmla="*/ 0 h 18"/>
                <a:gd name="T2" fmla="*/ 46 w 47"/>
                <a:gd name="T3" fmla="*/ 4 h 18"/>
                <a:gd name="T4" fmla="*/ 4 w 47"/>
                <a:gd name="T5" fmla="*/ 17 h 18"/>
                <a:gd name="T6" fmla="*/ 0 w 47"/>
                <a:gd name="T7" fmla="*/ 14 h 18"/>
                <a:gd name="T8" fmla="*/ 45 w 47"/>
                <a:gd name="T9" fmla="*/ 2 h 18"/>
                <a:gd name="T10" fmla="*/ 45 w 47"/>
                <a:gd name="T11" fmla="*/ 0 h 18"/>
                <a:gd name="T12" fmla="*/ 46 w 47"/>
                <a:gd name="T13" fmla="*/ 4 h 18"/>
                <a:gd name="T14" fmla="*/ 45 w 47"/>
                <a:gd name="T15" fmla="*/ 0 h 18"/>
                <a:gd name="T16" fmla="*/ 0 60000 65536"/>
                <a:gd name="T17" fmla="*/ 0 60000 65536"/>
                <a:gd name="T18" fmla="*/ 0 60000 65536"/>
                <a:gd name="T19" fmla="*/ 0 60000 65536"/>
                <a:gd name="T20" fmla="*/ 0 60000 65536"/>
                <a:gd name="T21" fmla="*/ 0 60000 65536"/>
                <a:gd name="T22" fmla="*/ 0 60000 65536"/>
                <a:gd name="T23" fmla="*/ 0 60000 65536"/>
                <a:gd name="T24" fmla="*/ 0 w 47"/>
                <a:gd name="T25" fmla="*/ 0 h 18"/>
                <a:gd name="T26" fmla="*/ 47 w 47"/>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7" h="18">
                  <a:moveTo>
                    <a:pt x="45" y="0"/>
                  </a:moveTo>
                  <a:lnTo>
                    <a:pt x="46" y="4"/>
                  </a:lnTo>
                  <a:lnTo>
                    <a:pt x="4" y="17"/>
                  </a:lnTo>
                  <a:lnTo>
                    <a:pt x="0" y="14"/>
                  </a:lnTo>
                  <a:lnTo>
                    <a:pt x="45" y="2"/>
                  </a:lnTo>
                  <a:lnTo>
                    <a:pt x="45" y="0"/>
                  </a:lnTo>
                  <a:lnTo>
                    <a:pt x="46" y="4"/>
                  </a:lnTo>
                  <a:lnTo>
                    <a:pt x="45"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683" name="Freeform 115"/>
            <p:cNvSpPr>
              <a:spLocks/>
            </p:cNvSpPr>
            <p:nvPr/>
          </p:nvSpPr>
          <p:spPr bwMode="auto">
            <a:xfrm>
              <a:off x="2145" y="1099"/>
              <a:ext cx="47" cy="18"/>
            </a:xfrm>
            <a:custGeom>
              <a:avLst/>
              <a:gdLst>
                <a:gd name="T0" fmla="*/ 45 w 47"/>
                <a:gd name="T1" fmla="*/ 0 h 18"/>
                <a:gd name="T2" fmla="*/ 46 w 47"/>
                <a:gd name="T3" fmla="*/ 4 h 18"/>
                <a:gd name="T4" fmla="*/ 4 w 47"/>
                <a:gd name="T5" fmla="*/ 17 h 18"/>
                <a:gd name="T6" fmla="*/ 0 w 47"/>
                <a:gd name="T7" fmla="*/ 14 h 18"/>
                <a:gd name="T8" fmla="*/ 45 w 47"/>
                <a:gd name="T9" fmla="*/ 2 h 18"/>
                <a:gd name="T10" fmla="*/ 45 w 47"/>
                <a:gd name="T11" fmla="*/ 0 h 18"/>
                <a:gd name="T12" fmla="*/ 46 w 47"/>
                <a:gd name="T13" fmla="*/ 4 h 18"/>
                <a:gd name="T14" fmla="*/ 45 w 47"/>
                <a:gd name="T15" fmla="*/ 0 h 18"/>
                <a:gd name="T16" fmla="*/ 0 60000 65536"/>
                <a:gd name="T17" fmla="*/ 0 60000 65536"/>
                <a:gd name="T18" fmla="*/ 0 60000 65536"/>
                <a:gd name="T19" fmla="*/ 0 60000 65536"/>
                <a:gd name="T20" fmla="*/ 0 60000 65536"/>
                <a:gd name="T21" fmla="*/ 0 60000 65536"/>
                <a:gd name="T22" fmla="*/ 0 60000 65536"/>
                <a:gd name="T23" fmla="*/ 0 60000 65536"/>
                <a:gd name="T24" fmla="*/ 0 w 47"/>
                <a:gd name="T25" fmla="*/ 0 h 18"/>
                <a:gd name="T26" fmla="*/ 47 w 47"/>
                <a:gd name="T27" fmla="*/ 18 h 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7" h="18">
                  <a:moveTo>
                    <a:pt x="45" y="0"/>
                  </a:moveTo>
                  <a:lnTo>
                    <a:pt x="46" y="4"/>
                  </a:lnTo>
                  <a:lnTo>
                    <a:pt x="4" y="17"/>
                  </a:lnTo>
                  <a:lnTo>
                    <a:pt x="0" y="14"/>
                  </a:lnTo>
                  <a:lnTo>
                    <a:pt x="45" y="2"/>
                  </a:lnTo>
                  <a:lnTo>
                    <a:pt x="45" y="0"/>
                  </a:lnTo>
                  <a:lnTo>
                    <a:pt x="46" y="4"/>
                  </a:lnTo>
                  <a:lnTo>
                    <a:pt x="45"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84" name="Freeform 116"/>
            <p:cNvSpPr>
              <a:spLocks/>
            </p:cNvSpPr>
            <p:nvPr/>
          </p:nvSpPr>
          <p:spPr bwMode="auto">
            <a:xfrm>
              <a:off x="2132" y="1043"/>
              <a:ext cx="62" cy="61"/>
            </a:xfrm>
            <a:custGeom>
              <a:avLst/>
              <a:gdLst>
                <a:gd name="T0" fmla="*/ 0 w 62"/>
                <a:gd name="T1" fmla="*/ 3 h 61"/>
                <a:gd name="T2" fmla="*/ 2 w 62"/>
                <a:gd name="T3" fmla="*/ 0 h 61"/>
                <a:gd name="T4" fmla="*/ 61 w 62"/>
                <a:gd name="T5" fmla="*/ 59 h 61"/>
                <a:gd name="T6" fmla="*/ 59 w 62"/>
                <a:gd name="T7" fmla="*/ 60 h 61"/>
                <a:gd name="T8" fmla="*/ 0 w 62"/>
                <a:gd name="T9" fmla="*/ 3 h 61"/>
                <a:gd name="T10" fmla="*/ 0 60000 65536"/>
                <a:gd name="T11" fmla="*/ 0 60000 65536"/>
                <a:gd name="T12" fmla="*/ 0 60000 65536"/>
                <a:gd name="T13" fmla="*/ 0 60000 65536"/>
                <a:gd name="T14" fmla="*/ 0 60000 65536"/>
                <a:gd name="T15" fmla="*/ 0 w 62"/>
                <a:gd name="T16" fmla="*/ 0 h 61"/>
                <a:gd name="T17" fmla="*/ 62 w 62"/>
                <a:gd name="T18" fmla="*/ 61 h 61"/>
              </a:gdLst>
              <a:ahLst/>
              <a:cxnLst>
                <a:cxn ang="T10">
                  <a:pos x="T0" y="T1"/>
                </a:cxn>
                <a:cxn ang="T11">
                  <a:pos x="T2" y="T3"/>
                </a:cxn>
                <a:cxn ang="T12">
                  <a:pos x="T4" y="T5"/>
                </a:cxn>
                <a:cxn ang="T13">
                  <a:pos x="T6" y="T7"/>
                </a:cxn>
                <a:cxn ang="T14">
                  <a:pos x="T8" y="T9"/>
                </a:cxn>
              </a:cxnLst>
              <a:rect l="T15" t="T16" r="T17" b="T18"/>
              <a:pathLst>
                <a:path w="62" h="61">
                  <a:moveTo>
                    <a:pt x="0" y="3"/>
                  </a:moveTo>
                  <a:lnTo>
                    <a:pt x="2" y="0"/>
                  </a:lnTo>
                  <a:lnTo>
                    <a:pt x="61" y="59"/>
                  </a:lnTo>
                  <a:lnTo>
                    <a:pt x="59" y="60"/>
                  </a:lnTo>
                  <a:lnTo>
                    <a:pt x="0" y="3"/>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685" name="Freeform 117"/>
            <p:cNvSpPr>
              <a:spLocks/>
            </p:cNvSpPr>
            <p:nvPr/>
          </p:nvSpPr>
          <p:spPr bwMode="auto">
            <a:xfrm>
              <a:off x="2132" y="1043"/>
              <a:ext cx="62" cy="61"/>
            </a:xfrm>
            <a:custGeom>
              <a:avLst/>
              <a:gdLst>
                <a:gd name="T0" fmla="*/ 0 w 62"/>
                <a:gd name="T1" fmla="*/ 3 h 61"/>
                <a:gd name="T2" fmla="*/ 2 w 62"/>
                <a:gd name="T3" fmla="*/ 0 h 61"/>
                <a:gd name="T4" fmla="*/ 61 w 62"/>
                <a:gd name="T5" fmla="*/ 59 h 61"/>
                <a:gd name="T6" fmla="*/ 59 w 62"/>
                <a:gd name="T7" fmla="*/ 60 h 61"/>
                <a:gd name="T8" fmla="*/ 0 w 62"/>
                <a:gd name="T9" fmla="*/ 3 h 61"/>
                <a:gd name="T10" fmla="*/ 0 60000 65536"/>
                <a:gd name="T11" fmla="*/ 0 60000 65536"/>
                <a:gd name="T12" fmla="*/ 0 60000 65536"/>
                <a:gd name="T13" fmla="*/ 0 60000 65536"/>
                <a:gd name="T14" fmla="*/ 0 60000 65536"/>
                <a:gd name="T15" fmla="*/ 0 w 62"/>
                <a:gd name="T16" fmla="*/ 0 h 61"/>
                <a:gd name="T17" fmla="*/ 62 w 62"/>
                <a:gd name="T18" fmla="*/ 61 h 61"/>
              </a:gdLst>
              <a:ahLst/>
              <a:cxnLst>
                <a:cxn ang="T10">
                  <a:pos x="T0" y="T1"/>
                </a:cxn>
                <a:cxn ang="T11">
                  <a:pos x="T2" y="T3"/>
                </a:cxn>
                <a:cxn ang="T12">
                  <a:pos x="T4" y="T5"/>
                </a:cxn>
                <a:cxn ang="T13">
                  <a:pos x="T6" y="T7"/>
                </a:cxn>
                <a:cxn ang="T14">
                  <a:pos x="T8" y="T9"/>
                </a:cxn>
              </a:cxnLst>
              <a:rect l="T15" t="T16" r="T17" b="T18"/>
              <a:pathLst>
                <a:path w="62" h="61">
                  <a:moveTo>
                    <a:pt x="0" y="3"/>
                  </a:moveTo>
                  <a:lnTo>
                    <a:pt x="2" y="0"/>
                  </a:lnTo>
                  <a:lnTo>
                    <a:pt x="61" y="59"/>
                  </a:lnTo>
                  <a:lnTo>
                    <a:pt x="59" y="60"/>
                  </a:lnTo>
                  <a:lnTo>
                    <a:pt x="0" y="3"/>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86" name="Freeform 118"/>
            <p:cNvSpPr>
              <a:spLocks/>
            </p:cNvSpPr>
            <p:nvPr/>
          </p:nvSpPr>
          <p:spPr bwMode="auto">
            <a:xfrm>
              <a:off x="2049" y="1175"/>
              <a:ext cx="23" cy="17"/>
            </a:xfrm>
            <a:custGeom>
              <a:avLst/>
              <a:gdLst>
                <a:gd name="T0" fmla="*/ 22 w 23"/>
                <a:gd name="T1" fmla="*/ 0 h 17"/>
                <a:gd name="T2" fmla="*/ 18 w 23"/>
                <a:gd name="T3" fmla="*/ 7 h 17"/>
                <a:gd name="T4" fmla="*/ 0 w 23"/>
                <a:gd name="T5" fmla="*/ 14 h 17"/>
                <a:gd name="T6" fmla="*/ 4 w 23"/>
                <a:gd name="T7" fmla="*/ 9 h 17"/>
                <a:gd name="T8" fmla="*/ 22 w 23"/>
                <a:gd name="T9" fmla="*/ 0 h 17"/>
                <a:gd name="T10" fmla="*/ 18 w 23"/>
                <a:gd name="T11" fmla="*/ 7 h 17"/>
                <a:gd name="T12" fmla="*/ 22 w 23"/>
                <a:gd name="T13" fmla="*/ 0 h 17"/>
                <a:gd name="T14" fmla="*/ 22 w 23"/>
                <a:gd name="T15" fmla="*/ 16 h 17"/>
                <a:gd name="T16" fmla="*/ 18 w 23"/>
                <a:gd name="T17" fmla="*/ 7 h 17"/>
                <a:gd name="T18" fmla="*/ 22 w 23"/>
                <a:gd name="T19" fmla="*/ 0 h 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3"/>
                <a:gd name="T31" fmla="*/ 0 h 17"/>
                <a:gd name="T32" fmla="*/ 23 w 23"/>
                <a:gd name="T33" fmla="*/ 17 h 1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3" h="17">
                  <a:moveTo>
                    <a:pt x="22" y="0"/>
                  </a:moveTo>
                  <a:lnTo>
                    <a:pt x="18" y="7"/>
                  </a:lnTo>
                  <a:lnTo>
                    <a:pt x="0" y="14"/>
                  </a:lnTo>
                  <a:lnTo>
                    <a:pt x="4" y="9"/>
                  </a:lnTo>
                  <a:lnTo>
                    <a:pt x="22" y="0"/>
                  </a:lnTo>
                  <a:lnTo>
                    <a:pt x="18" y="7"/>
                  </a:lnTo>
                  <a:lnTo>
                    <a:pt x="22" y="0"/>
                  </a:lnTo>
                  <a:lnTo>
                    <a:pt x="22" y="16"/>
                  </a:lnTo>
                  <a:lnTo>
                    <a:pt x="18" y="7"/>
                  </a:lnTo>
                  <a:lnTo>
                    <a:pt x="22"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687" name="Freeform 119"/>
            <p:cNvSpPr>
              <a:spLocks/>
            </p:cNvSpPr>
            <p:nvPr/>
          </p:nvSpPr>
          <p:spPr bwMode="auto">
            <a:xfrm>
              <a:off x="2049" y="1146"/>
              <a:ext cx="24" cy="34"/>
            </a:xfrm>
            <a:custGeom>
              <a:avLst/>
              <a:gdLst>
                <a:gd name="T0" fmla="*/ 3 w 24"/>
                <a:gd name="T1" fmla="*/ 0 h 34"/>
                <a:gd name="T2" fmla="*/ 23 w 24"/>
                <a:gd name="T3" fmla="*/ 33 h 34"/>
                <a:gd name="T4" fmla="*/ 19 w 24"/>
                <a:gd name="T5" fmla="*/ 31 h 34"/>
                <a:gd name="T6" fmla="*/ 0 w 24"/>
                <a:gd name="T7" fmla="*/ 2 h 34"/>
                <a:gd name="T8" fmla="*/ 2 w 24"/>
                <a:gd name="T9" fmla="*/ 3 h 34"/>
                <a:gd name="T10" fmla="*/ 0 w 24"/>
                <a:gd name="T11" fmla="*/ 2 h 34"/>
                <a:gd name="T12" fmla="*/ 2 w 24"/>
                <a:gd name="T13" fmla="*/ 3 h 34"/>
                <a:gd name="T14" fmla="*/ 3 w 24"/>
                <a:gd name="T15" fmla="*/ 0 h 34"/>
                <a:gd name="T16" fmla="*/ 0 60000 65536"/>
                <a:gd name="T17" fmla="*/ 0 60000 65536"/>
                <a:gd name="T18" fmla="*/ 0 60000 65536"/>
                <a:gd name="T19" fmla="*/ 0 60000 65536"/>
                <a:gd name="T20" fmla="*/ 0 60000 65536"/>
                <a:gd name="T21" fmla="*/ 0 60000 65536"/>
                <a:gd name="T22" fmla="*/ 0 60000 65536"/>
                <a:gd name="T23" fmla="*/ 0 60000 65536"/>
                <a:gd name="T24" fmla="*/ 0 w 24"/>
                <a:gd name="T25" fmla="*/ 0 h 34"/>
                <a:gd name="T26" fmla="*/ 24 w 24"/>
                <a:gd name="T27" fmla="*/ 34 h 3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4" h="34">
                  <a:moveTo>
                    <a:pt x="3" y="0"/>
                  </a:moveTo>
                  <a:lnTo>
                    <a:pt x="23" y="33"/>
                  </a:lnTo>
                  <a:lnTo>
                    <a:pt x="19" y="31"/>
                  </a:lnTo>
                  <a:lnTo>
                    <a:pt x="0" y="2"/>
                  </a:lnTo>
                  <a:lnTo>
                    <a:pt x="2" y="3"/>
                  </a:lnTo>
                  <a:lnTo>
                    <a:pt x="0" y="2"/>
                  </a:lnTo>
                  <a:lnTo>
                    <a:pt x="2" y="3"/>
                  </a:lnTo>
                  <a:lnTo>
                    <a:pt x="3"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688" name="Freeform 120"/>
            <p:cNvSpPr>
              <a:spLocks/>
            </p:cNvSpPr>
            <p:nvPr/>
          </p:nvSpPr>
          <p:spPr bwMode="auto">
            <a:xfrm>
              <a:off x="2047" y="1130"/>
              <a:ext cx="17" cy="22"/>
            </a:xfrm>
            <a:custGeom>
              <a:avLst/>
              <a:gdLst>
                <a:gd name="T0" fmla="*/ 0 w 17"/>
                <a:gd name="T1" fmla="*/ 0 h 22"/>
                <a:gd name="T2" fmla="*/ 7 w 17"/>
                <a:gd name="T3" fmla="*/ 4 h 22"/>
                <a:gd name="T4" fmla="*/ 16 w 17"/>
                <a:gd name="T5" fmla="*/ 17 h 22"/>
                <a:gd name="T6" fmla="*/ 12 w 17"/>
                <a:gd name="T7" fmla="*/ 21 h 22"/>
                <a:gd name="T8" fmla="*/ 0 w 17"/>
                <a:gd name="T9" fmla="*/ 2 h 22"/>
                <a:gd name="T10" fmla="*/ 0 w 17"/>
                <a:gd name="T11" fmla="*/ 0 h 22"/>
                <a:gd name="T12" fmla="*/ 0 60000 65536"/>
                <a:gd name="T13" fmla="*/ 0 60000 65536"/>
                <a:gd name="T14" fmla="*/ 0 60000 65536"/>
                <a:gd name="T15" fmla="*/ 0 60000 65536"/>
                <a:gd name="T16" fmla="*/ 0 60000 65536"/>
                <a:gd name="T17" fmla="*/ 0 60000 65536"/>
                <a:gd name="T18" fmla="*/ 0 w 17"/>
                <a:gd name="T19" fmla="*/ 0 h 22"/>
                <a:gd name="T20" fmla="*/ 17 w 17"/>
                <a:gd name="T21" fmla="*/ 22 h 22"/>
              </a:gdLst>
              <a:ahLst/>
              <a:cxnLst>
                <a:cxn ang="T12">
                  <a:pos x="T0" y="T1"/>
                </a:cxn>
                <a:cxn ang="T13">
                  <a:pos x="T2" y="T3"/>
                </a:cxn>
                <a:cxn ang="T14">
                  <a:pos x="T4" y="T5"/>
                </a:cxn>
                <a:cxn ang="T15">
                  <a:pos x="T6" y="T7"/>
                </a:cxn>
                <a:cxn ang="T16">
                  <a:pos x="T8" y="T9"/>
                </a:cxn>
                <a:cxn ang="T17">
                  <a:pos x="T10" y="T11"/>
                </a:cxn>
              </a:cxnLst>
              <a:rect l="T18" t="T19" r="T20" b="T21"/>
              <a:pathLst>
                <a:path w="17" h="22">
                  <a:moveTo>
                    <a:pt x="0" y="0"/>
                  </a:moveTo>
                  <a:lnTo>
                    <a:pt x="7" y="4"/>
                  </a:lnTo>
                  <a:lnTo>
                    <a:pt x="16" y="17"/>
                  </a:lnTo>
                  <a:lnTo>
                    <a:pt x="12" y="21"/>
                  </a:lnTo>
                  <a:lnTo>
                    <a:pt x="0" y="2"/>
                  </a:lnTo>
                  <a:lnTo>
                    <a:pt x="0"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689" name="Freeform 121"/>
            <p:cNvSpPr>
              <a:spLocks/>
            </p:cNvSpPr>
            <p:nvPr/>
          </p:nvSpPr>
          <p:spPr bwMode="auto">
            <a:xfrm>
              <a:off x="2051" y="1017"/>
              <a:ext cx="75" cy="53"/>
            </a:xfrm>
            <a:custGeom>
              <a:avLst/>
              <a:gdLst>
                <a:gd name="T0" fmla="*/ 25 w 75"/>
                <a:gd name="T1" fmla="*/ 52 h 53"/>
                <a:gd name="T2" fmla="*/ 72 w 75"/>
                <a:gd name="T3" fmla="*/ 24 h 53"/>
                <a:gd name="T4" fmla="*/ 74 w 75"/>
                <a:gd name="T5" fmla="*/ 14 h 53"/>
                <a:gd name="T6" fmla="*/ 63 w 75"/>
                <a:gd name="T7" fmla="*/ 0 h 53"/>
                <a:gd name="T8" fmla="*/ 59 w 75"/>
                <a:gd name="T9" fmla="*/ 19 h 53"/>
                <a:gd name="T10" fmla="*/ 0 w 75"/>
                <a:gd name="T11" fmla="*/ 52 h 53"/>
                <a:gd name="T12" fmla="*/ 7 w 75"/>
                <a:gd name="T13" fmla="*/ 48 h 53"/>
                <a:gd name="T14" fmla="*/ 15 w 75"/>
                <a:gd name="T15" fmla="*/ 50 h 53"/>
                <a:gd name="T16" fmla="*/ 25 w 75"/>
                <a:gd name="T17" fmla="*/ 52 h 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53"/>
                <a:gd name="T29" fmla="*/ 75 w 75"/>
                <a:gd name="T30" fmla="*/ 53 h 5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53">
                  <a:moveTo>
                    <a:pt x="25" y="52"/>
                  </a:moveTo>
                  <a:lnTo>
                    <a:pt x="72" y="24"/>
                  </a:lnTo>
                  <a:lnTo>
                    <a:pt x="74" y="14"/>
                  </a:lnTo>
                  <a:lnTo>
                    <a:pt x="63" y="0"/>
                  </a:lnTo>
                  <a:lnTo>
                    <a:pt x="59" y="19"/>
                  </a:lnTo>
                  <a:lnTo>
                    <a:pt x="0" y="52"/>
                  </a:lnTo>
                  <a:lnTo>
                    <a:pt x="7" y="48"/>
                  </a:lnTo>
                  <a:lnTo>
                    <a:pt x="15" y="50"/>
                  </a:lnTo>
                  <a:lnTo>
                    <a:pt x="25" y="5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690" name="Freeform 122"/>
            <p:cNvSpPr>
              <a:spLocks/>
            </p:cNvSpPr>
            <p:nvPr/>
          </p:nvSpPr>
          <p:spPr bwMode="auto">
            <a:xfrm>
              <a:off x="2051" y="1017"/>
              <a:ext cx="75" cy="53"/>
            </a:xfrm>
            <a:custGeom>
              <a:avLst/>
              <a:gdLst>
                <a:gd name="T0" fmla="*/ 25 w 75"/>
                <a:gd name="T1" fmla="*/ 52 h 53"/>
                <a:gd name="T2" fmla="*/ 72 w 75"/>
                <a:gd name="T3" fmla="*/ 24 h 53"/>
                <a:gd name="T4" fmla="*/ 74 w 75"/>
                <a:gd name="T5" fmla="*/ 14 h 53"/>
                <a:gd name="T6" fmla="*/ 63 w 75"/>
                <a:gd name="T7" fmla="*/ 0 h 53"/>
                <a:gd name="T8" fmla="*/ 59 w 75"/>
                <a:gd name="T9" fmla="*/ 19 h 53"/>
                <a:gd name="T10" fmla="*/ 0 w 75"/>
                <a:gd name="T11" fmla="*/ 52 h 53"/>
                <a:gd name="T12" fmla="*/ 7 w 75"/>
                <a:gd name="T13" fmla="*/ 48 h 53"/>
                <a:gd name="T14" fmla="*/ 15 w 75"/>
                <a:gd name="T15" fmla="*/ 50 h 53"/>
                <a:gd name="T16" fmla="*/ 25 w 75"/>
                <a:gd name="T17" fmla="*/ 52 h 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53"/>
                <a:gd name="T29" fmla="*/ 75 w 75"/>
                <a:gd name="T30" fmla="*/ 53 h 5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53">
                  <a:moveTo>
                    <a:pt x="25" y="52"/>
                  </a:moveTo>
                  <a:lnTo>
                    <a:pt x="72" y="24"/>
                  </a:lnTo>
                  <a:lnTo>
                    <a:pt x="74" y="14"/>
                  </a:lnTo>
                  <a:lnTo>
                    <a:pt x="63" y="0"/>
                  </a:lnTo>
                  <a:lnTo>
                    <a:pt x="59" y="19"/>
                  </a:lnTo>
                  <a:lnTo>
                    <a:pt x="0" y="52"/>
                  </a:lnTo>
                  <a:lnTo>
                    <a:pt x="7" y="48"/>
                  </a:lnTo>
                  <a:lnTo>
                    <a:pt x="15" y="50"/>
                  </a:lnTo>
                  <a:lnTo>
                    <a:pt x="25" y="52"/>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691" name="Freeform 123"/>
            <p:cNvSpPr>
              <a:spLocks/>
            </p:cNvSpPr>
            <p:nvPr/>
          </p:nvSpPr>
          <p:spPr bwMode="auto">
            <a:xfrm>
              <a:off x="2051" y="1017"/>
              <a:ext cx="75" cy="53"/>
            </a:xfrm>
            <a:custGeom>
              <a:avLst/>
              <a:gdLst>
                <a:gd name="T0" fmla="*/ 25 w 75"/>
                <a:gd name="T1" fmla="*/ 52 h 53"/>
                <a:gd name="T2" fmla="*/ 72 w 75"/>
                <a:gd name="T3" fmla="*/ 24 h 53"/>
                <a:gd name="T4" fmla="*/ 74 w 75"/>
                <a:gd name="T5" fmla="*/ 14 h 53"/>
                <a:gd name="T6" fmla="*/ 63 w 75"/>
                <a:gd name="T7" fmla="*/ 0 h 53"/>
                <a:gd name="T8" fmla="*/ 59 w 75"/>
                <a:gd name="T9" fmla="*/ 19 h 53"/>
                <a:gd name="T10" fmla="*/ 0 w 75"/>
                <a:gd name="T11" fmla="*/ 52 h 53"/>
                <a:gd name="T12" fmla="*/ 7 w 75"/>
                <a:gd name="T13" fmla="*/ 48 h 53"/>
                <a:gd name="T14" fmla="*/ 15 w 75"/>
                <a:gd name="T15" fmla="*/ 50 h 53"/>
                <a:gd name="T16" fmla="*/ 25 w 75"/>
                <a:gd name="T17" fmla="*/ 52 h 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5"/>
                <a:gd name="T28" fmla="*/ 0 h 53"/>
                <a:gd name="T29" fmla="*/ 75 w 75"/>
                <a:gd name="T30" fmla="*/ 53 h 5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5" h="53">
                  <a:moveTo>
                    <a:pt x="25" y="52"/>
                  </a:moveTo>
                  <a:lnTo>
                    <a:pt x="72" y="24"/>
                  </a:lnTo>
                  <a:lnTo>
                    <a:pt x="74" y="14"/>
                  </a:lnTo>
                  <a:lnTo>
                    <a:pt x="63" y="0"/>
                  </a:lnTo>
                  <a:lnTo>
                    <a:pt x="59" y="19"/>
                  </a:lnTo>
                  <a:lnTo>
                    <a:pt x="0" y="52"/>
                  </a:lnTo>
                  <a:lnTo>
                    <a:pt x="7" y="48"/>
                  </a:lnTo>
                  <a:lnTo>
                    <a:pt x="15" y="50"/>
                  </a:lnTo>
                  <a:lnTo>
                    <a:pt x="25" y="52"/>
                  </a:lnTo>
                </a:path>
              </a:pathLst>
            </a:custGeom>
            <a:noFill/>
            <a:ln w="12700" cap="rnd">
              <a:solidFill>
                <a:srgbClr val="7F7F7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92" name="Freeform 124"/>
            <p:cNvSpPr>
              <a:spLocks/>
            </p:cNvSpPr>
            <p:nvPr/>
          </p:nvSpPr>
          <p:spPr bwMode="auto">
            <a:xfrm>
              <a:off x="2040" y="1017"/>
              <a:ext cx="75" cy="55"/>
            </a:xfrm>
            <a:custGeom>
              <a:avLst/>
              <a:gdLst>
                <a:gd name="T0" fmla="*/ 74 w 75"/>
                <a:gd name="T1" fmla="*/ 0 h 55"/>
                <a:gd name="T2" fmla="*/ 55 w 75"/>
                <a:gd name="T3" fmla="*/ 13 h 55"/>
                <a:gd name="T4" fmla="*/ 57 w 75"/>
                <a:gd name="T5" fmla="*/ 25 h 55"/>
                <a:gd name="T6" fmla="*/ 0 w 75"/>
                <a:gd name="T7" fmla="*/ 54 h 55"/>
                <a:gd name="T8" fmla="*/ 57 w 75"/>
                <a:gd name="T9" fmla="*/ 25 h 55"/>
                <a:gd name="T10" fmla="*/ 55 w 75"/>
                <a:gd name="T11" fmla="*/ 13 h 55"/>
                <a:gd name="T12" fmla="*/ 74 w 75"/>
                <a:gd name="T13" fmla="*/ 0 h 55"/>
                <a:gd name="T14" fmla="*/ 0 60000 65536"/>
                <a:gd name="T15" fmla="*/ 0 60000 65536"/>
                <a:gd name="T16" fmla="*/ 0 60000 65536"/>
                <a:gd name="T17" fmla="*/ 0 60000 65536"/>
                <a:gd name="T18" fmla="*/ 0 60000 65536"/>
                <a:gd name="T19" fmla="*/ 0 60000 65536"/>
                <a:gd name="T20" fmla="*/ 0 60000 65536"/>
                <a:gd name="T21" fmla="*/ 0 w 75"/>
                <a:gd name="T22" fmla="*/ 0 h 55"/>
                <a:gd name="T23" fmla="*/ 75 w 75"/>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 h="55">
                  <a:moveTo>
                    <a:pt x="74" y="0"/>
                  </a:moveTo>
                  <a:lnTo>
                    <a:pt x="55" y="13"/>
                  </a:lnTo>
                  <a:lnTo>
                    <a:pt x="57" y="25"/>
                  </a:lnTo>
                  <a:lnTo>
                    <a:pt x="0" y="54"/>
                  </a:lnTo>
                  <a:lnTo>
                    <a:pt x="57" y="25"/>
                  </a:lnTo>
                  <a:lnTo>
                    <a:pt x="55" y="13"/>
                  </a:lnTo>
                  <a:lnTo>
                    <a:pt x="74"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693" name="Freeform 125"/>
            <p:cNvSpPr>
              <a:spLocks/>
            </p:cNvSpPr>
            <p:nvPr/>
          </p:nvSpPr>
          <p:spPr bwMode="auto">
            <a:xfrm>
              <a:off x="2040" y="1017"/>
              <a:ext cx="75" cy="55"/>
            </a:xfrm>
            <a:custGeom>
              <a:avLst/>
              <a:gdLst>
                <a:gd name="T0" fmla="*/ 74 w 75"/>
                <a:gd name="T1" fmla="*/ 0 h 55"/>
                <a:gd name="T2" fmla="*/ 55 w 75"/>
                <a:gd name="T3" fmla="*/ 13 h 55"/>
                <a:gd name="T4" fmla="*/ 57 w 75"/>
                <a:gd name="T5" fmla="*/ 25 h 55"/>
                <a:gd name="T6" fmla="*/ 0 w 75"/>
                <a:gd name="T7" fmla="*/ 54 h 55"/>
                <a:gd name="T8" fmla="*/ 57 w 75"/>
                <a:gd name="T9" fmla="*/ 25 h 55"/>
                <a:gd name="T10" fmla="*/ 55 w 75"/>
                <a:gd name="T11" fmla="*/ 13 h 55"/>
                <a:gd name="T12" fmla="*/ 74 w 75"/>
                <a:gd name="T13" fmla="*/ 0 h 55"/>
                <a:gd name="T14" fmla="*/ 0 60000 65536"/>
                <a:gd name="T15" fmla="*/ 0 60000 65536"/>
                <a:gd name="T16" fmla="*/ 0 60000 65536"/>
                <a:gd name="T17" fmla="*/ 0 60000 65536"/>
                <a:gd name="T18" fmla="*/ 0 60000 65536"/>
                <a:gd name="T19" fmla="*/ 0 60000 65536"/>
                <a:gd name="T20" fmla="*/ 0 60000 65536"/>
                <a:gd name="T21" fmla="*/ 0 w 75"/>
                <a:gd name="T22" fmla="*/ 0 h 55"/>
                <a:gd name="T23" fmla="*/ 75 w 75"/>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 h="55">
                  <a:moveTo>
                    <a:pt x="74" y="0"/>
                  </a:moveTo>
                  <a:lnTo>
                    <a:pt x="55" y="13"/>
                  </a:lnTo>
                  <a:lnTo>
                    <a:pt x="57" y="25"/>
                  </a:lnTo>
                  <a:lnTo>
                    <a:pt x="0" y="54"/>
                  </a:lnTo>
                  <a:lnTo>
                    <a:pt x="57" y="25"/>
                  </a:lnTo>
                  <a:lnTo>
                    <a:pt x="55" y="13"/>
                  </a:lnTo>
                  <a:lnTo>
                    <a:pt x="74"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694" name="Freeform 126"/>
            <p:cNvSpPr>
              <a:spLocks/>
            </p:cNvSpPr>
            <p:nvPr/>
          </p:nvSpPr>
          <p:spPr bwMode="auto">
            <a:xfrm>
              <a:off x="2040" y="1017"/>
              <a:ext cx="75" cy="55"/>
            </a:xfrm>
            <a:custGeom>
              <a:avLst/>
              <a:gdLst>
                <a:gd name="T0" fmla="*/ 74 w 75"/>
                <a:gd name="T1" fmla="*/ 0 h 55"/>
                <a:gd name="T2" fmla="*/ 55 w 75"/>
                <a:gd name="T3" fmla="*/ 13 h 55"/>
                <a:gd name="T4" fmla="*/ 57 w 75"/>
                <a:gd name="T5" fmla="*/ 25 h 55"/>
                <a:gd name="T6" fmla="*/ 0 w 75"/>
                <a:gd name="T7" fmla="*/ 54 h 55"/>
                <a:gd name="T8" fmla="*/ 57 w 75"/>
                <a:gd name="T9" fmla="*/ 25 h 55"/>
                <a:gd name="T10" fmla="*/ 55 w 75"/>
                <a:gd name="T11" fmla="*/ 13 h 55"/>
                <a:gd name="T12" fmla="*/ 74 w 75"/>
                <a:gd name="T13" fmla="*/ 0 h 55"/>
                <a:gd name="T14" fmla="*/ 0 60000 65536"/>
                <a:gd name="T15" fmla="*/ 0 60000 65536"/>
                <a:gd name="T16" fmla="*/ 0 60000 65536"/>
                <a:gd name="T17" fmla="*/ 0 60000 65536"/>
                <a:gd name="T18" fmla="*/ 0 60000 65536"/>
                <a:gd name="T19" fmla="*/ 0 60000 65536"/>
                <a:gd name="T20" fmla="*/ 0 60000 65536"/>
                <a:gd name="T21" fmla="*/ 0 w 75"/>
                <a:gd name="T22" fmla="*/ 0 h 55"/>
                <a:gd name="T23" fmla="*/ 75 w 75"/>
                <a:gd name="T24" fmla="*/ 55 h 5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 h="55">
                  <a:moveTo>
                    <a:pt x="74" y="0"/>
                  </a:moveTo>
                  <a:lnTo>
                    <a:pt x="55" y="13"/>
                  </a:lnTo>
                  <a:lnTo>
                    <a:pt x="57" y="25"/>
                  </a:lnTo>
                  <a:lnTo>
                    <a:pt x="0" y="54"/>
                  </a:lnTo>
                  <a:lnTo>
                    <a:pt x="57" y="25"/>
                  </a:lnTo>
                  <a:lnTo>
                    <a:pt x="55" y="13"/>
                  </a:lnTo>
                  <a:lnTo>
                    <a:pt x="74" y="0"/>
                  </a:lnTo>
                </a:path>
              </a:pathLst>
            </a:custGeom>
            <a:noFill/>
            <a:ln w="12700" cap="rnd">
              <a:solidFill>
                <a:srgbClr val="7F7F7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95" name="Freeform 127"/>
            <p:cNvSpPr>
              <a:spLocks/>
            </p:cNvSpPr>
            <p:nvPr/>
          </p:nvSpPr>
          <p:spPr bwMode="auto">
            <a:xfrm>
              <a:off x="2098" y="1056"/>
              <a:ext cx="51" cy="32"/>
            </a:xfrm>
            <a:custGeom>
              <a:avLst/>
              <a:gdLst>
                <a:gd name="T0" fmla="*/ 0 w 51"/>
                <a:gd name="T1" fmla="*/ 21 h 32"/>
                <a:gd name="T2" fmla="*/ 50 w 51"/>
                <a:gd name="T3" fmla="*/ 0 h 32"/>
                <a:gd name="T4" fmla="*/ 45 w 51"/>
                <a:gd name="T5" fmla="*/ 14 h 32"/>
                <a:gd name="T6" fmla="*/ 6 w 51"/>
                <a:gd name="T7" fmla="*/ 31 h 32"/>
                <a:gd name="T8" fmla="*/ 1 w 51"/>
                <a:gd name="T9" fmla="*/ 25 h 32"/>
                <a:gd name="T10" fmla="*/ 0 w 51"/>
                <a:gd name="T11" fmla="*/ 21 h 32"/>
                <a:gd name="T12" fmla="*/ 0 60000 65536"/>
                <a:gd name="T13" fmla="*/ 0 60000 65536"/>
                <a:gd name="T14" fmla="*/ 0 60000 65536"/>
                <a:gd name="T15" fmla="*/ 0 60000 65536"/>
                <a:gd name="T16" fmla="*/ 0 60000 65536"/>
                <a:gd name="T17" fmla="*/ 0 60000 65536"/>
                <a:gd name="T18" fmla="*/ 0 w 51"/>
                <a:gd name="T19" fmla="*/ 0 h 32"/>
                <a:gd name="T20" fmla="*/ 51 w 51"/>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51" h="32">
                  <a:moveTo>
                    <a:pt x="0" y="21"/>
                  </a:moveTo>
                  <a:lnTo>
                    <a:pt x="50" y="0"/>
                  </a:lnTo>
                  <a:lnTo>
                    <a:pt x="45" y="14"/>
                  </a:lnTo>
                  <a:lnTo>
                    <a:pt x="6" y="31"/>
                  </a:lnTo>
                  <a:lnTo>
                    <a:pt x="1" y="25"/>
                  </a:lnTo>
                  <a:lnTo>
                    <a:pt x="0" y="21"/>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696" name="Freeform 128"/>
            <p:cNvSpPr>
              <a:spLocks/>
            </p:cNvSpPr>
            <p:nvPr/>
          </p:nvSpPr>
          <p:spPr bwMode="auto">
            <a:xfrm>
              <a:off x="2098" y="1056"/>
              <a:ext cx="51" cy="32"/>
            </a:xfrm>
            <a:custGeom>
              <a:avLst/>
              <a:gdLst>
                <a:gd name="T0" fmla="*/ 0 w 51"/>
                <a:gd name="T1" fmla="*/ 21 h 32"/>
                <a:gd name="T2" fmla="*/ 50 w 51"/>
                <a:gd name="T3" fmla="*/ 0 h 32"/>
                <a:gd name="T4" fmla="*/ 45 w 51"/>
                <a:gd name="T5" fmla="*/ 14 h 32"/>
                <a:gd name="T6" fmla="*/ 6 w 51"/>
                <a:gd name="T7" fmla="*/ 31 h 32"/>
                <a:gd name="T8" fmla="*/ 1 w 51"/>
                <a:gd name="T9" fmla="*/ 25 h 32"/>
                <a:gd name="T10" fmla="*/ 0 w 51"/>
                <a:gd name="T11" fmla="*/ 21 h 32"/>
                <a:gd name="T12" fmla="*/ 0 60000 65536"/>
                <a:gd name="T13" fmla="*/ 0 60000 65536"/>
                <a:gd name="T14" fmla="*/ 0 60000 65536"/>
                <a:gd name="T15" fmla="*/ 0 60000 65536"/>
                <a:gd name="T16" fmla="*/ 0 60000 65536"/>
                <a:gd name="T17" fmla="*/ 0 60000 65536"/>
                <a:gd name="T18" fmla="*/ 0 w 51"/>
                <a:gd name="T19" fmla="*/ 0 h 32"/>
                <a:gd name="T20" fmla="*/ 51 w 51"/>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51" h="32">
                  <a:moveTo>
                    <a:pt x="0" y="21"/>
                  </a:moveTo>
                  <a:lnTo>
                    <a:pt x="50" y="0"/>
                  </a:lnTo>
                  <a:lnTo>
                    <a:pt x="45" y="14"/>
                  </a:lnTo>
                  <a:lnTo>
                    <a:pt x="6" y="31"/>
                  </a:lnTo>
                  <a:lnTo>
                    <a:pt x="1" y="25"/>
                  </a:lnTo>
                  <a:lnTo>
                    <a:pt x="0" y="21"/>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697" name="Freeform 129"/>
            <p:cNvSpPr>
              <a:spLocks/>
            </p:cNvSpPr>
            <p:nvPr/>
          </p:nvSpPr>
          <p:spPr bwMode="auto">
            <a:xfrm>
              <a:off x="2098" y="1056"/>
              <a:ext cx="51" cy="32"/>
            </a:xfrm>
            <a:custGeom>
              <a:avLst/>
              <a:gdLst>
                <a:gd name="T0" fmla="*/ 0 w 51"/>
                <a:gd name="T1" fmla="*/ 21 h 32"/>
                <a:gd name="T2" fmla="*/ 50 w 51"/>
                <a:gd name="T3" fmla="*/ 0 h 32"/>
                <a:gd name="T4" fmla="*/ 45 w 51"/>
                <a:gd name="T5" fmla="*/ 14 h 32"/>
                <a:gd name="T6" fmla="*/ 6 w 51"/>
                <a:gd name="T7" fmla="*/ 31 h 32"/>
                <a:gd name="T8" fmla="*/ 1 w 51"/>
                <a:gd name="T9" fmla="*/ 25 h 32"/>
                <a:gd name="T10" fmla="*/ 0 w 51"/>
                <a:gd name="T11" fmla="*/ 21 h 32"/>
                <a:gd name="T12" fmla="*/ 0 60000 65536"/>
                <a:gd name="T13" fmla="*/ 0 60000 65536"/>
                <a:gd name="T14" fmla="*/ 0 60000 65536"/>
                <a:gd name="T15" fmla="*/ 0 60000 65536"/>
                <a:gd name="T16" fmla="*/ 0 60000 65536"/>
                <a:gd name="T17" fmla="*/ 0 60000 65536"/>
                <a:gd name="T18" fmla="*/ 0 w 51"/>
                <a:gd name="T19" fmla="*/ 0 h 32"/>
                <a:gd name="T20" fmla="*/ 51 w 51"/>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51" h="32">
                  <a:moveTo>
                    <a:pt x="0" y="21"/>
                  </a:moveTo>
                  <a:lnTo>
                    <a:pt x="50" y="0"/>
                  </a:lnTo>
                  <a:lnTo>
                    <a:pt x="45" y="14"/>
                  </a:lnTo>
                  <a:lnTo>
                    <a:pt x="6" y="31"/>
                  </a:lnTo>
                  <a:lnTo>
                    <a:pt x="1" y="25"/>
                  </a:lnTo>
                  <a:lnTo>
                    <a:pt x="0" y="21"/>
                  </a:lnTo>
                </a:path>
              </a:pathLst>
            </a:custGeom>
            <a:noFill/>
            <a:ln w="12700" cap="rnd">
              <a:solidFill>
                <a:srgbClr val="7F7F7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698" name="Freeform 130"/>
            <p:cNvSpPr>
              <a:spLocks/>
            </p:cNvSpPr>
            <p:nvPr/>
          </p:nvSpPr>
          <p:spPr bwMode="auto">
            <a:xfrm>
              <a:off x="2097" y="1054"/>
              <a:ext cx="56" cy="25"/>
            </a:xfrm>
            <a:custGeom>
              <a:avLst/>
              <a:gdLst>
                <a:gd name="T0" fmla="*/ 51 w 56"/>
                <a:gd name="T1" fmla="*/ 0 h 25"/>
                <a:gd name="T2" fmla="*/ 55 w 56"/>
                <a:gd name="T3" fmla="*/ 3 h 25"/>
                <a:gd name="T4" fmla="*/ 0 w 56"/>
                <a:gd name="T5" fmla="*/ 24 h 25"/>
                <a:gd name="T6" fmla="*/ 1 w 56"/>
                <a:gd name="T7" fmla="*/ 20 h 25"/>
                <a:gd name="T8" fmla="*/ 51 w 56"/>
                <a:gd name="T9" fmla="*/ 0 h 25"/>
                <a:gd name="T10" fmla="*/ 0 60000 65536"/>
                <a:gd name="T11" fmla="*/ 0 60000 65536"/>
                <a:gd name="T12" fmla="*/ 0 60000 65536"/>
                <a:gd name="T13" fmla="*/ 0 60000 65536"/>
                <a:gd name="T14" fmla="*/ 0 60000 65536"/>
                <a:gd name="T15" fmla="*/ 0 w 56"/>
                <a:gd name="T16" fmla="*/ 0 h 25"/>
                <a:gd name="T17" fmla="*/ 56 w 56"/>
                <a:gd name="T18" fmla="*/ 25 h 25"/>
              </a:gdLst>
              <a:ahLst/>
              <a:cxnLst>
                <a:cxn ang="T10">
                  <a:pos x="T0" y="T1"/>
                </a:cxn>
                <a:cxn ang="T11">
                  <a:pos x="T2" y="T3"/>
                </a:cxn>
                <a:cxn ang="T12">
                  <a:pos x="T4" y="T5"/>
                </a:cxn>
                <a:cxn ang="T13">
                  <a:pos x="T6" y="T7"/>
                </a:cxn>
                <a:cxn ang="T14">
                  <a:pos x="T8" y="T9"/>
                </a:cxn>
              </a:cxnLst>
              <a:rect l="T15" t="T16" r="T17" b="T18"/>
              <a:pathLst>
                <a:path w="56" h="25">
                  <a:moveTo>
                    <a:pt x="51" y="0"/>
                  </a:moveTo>
                  <a:lnTo>
                    <a:pt x="55" y="3"/>
                  </a:lnTo>
                  <a:lnTo>
                    <a:pt x="0" y="24"/>
                  </a:lnTo>
                  <a:lnTo>
                    <a:pt x="1" y="20"/>
                  </a:lnTo>
                  <a:lnTo>
                    <a:pt x="51"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699" name="Freeform 131"/>
            <p:cNvSpPr>
              <a:spLocks/>
            </p:cNvSpPr>
            <p:nvPr/>
          </p:nvSpPr>
          <p:spPr bwMode="auto">
            <a:xfrm>
              <a:off x="1947" y="1035"/>
              <a:ext cx="61" cy="55"/>
            </a:xfrm>
            <a:custGeom>
              <a:avLst/>
              <a:gdLst>
                <a:gd name="T0" fmla="*/ 58 w 61"/>
                <a:gd name="T1" fmla="*/ 54 h 55"/>
                <a:gd name="T2" fmla="*/ 0 w 61"/>
                <a:gd name="T3" fmla="*/ 4 h 55"/>
                <a:gd name="T4" fmla="*/ 1 w 61"/>
                <a:gd name="T5" fmla="*/ 0 h 55"/>
                <a:gd name="T6" fmla="*/ 60 w 61"/>
                <a:gd name="T7" fmla="*/ 52 h 55"/>
                <a:gd name="T8" fmla="*/ 58 w 61"/>
                <a:gd name="T9" fmla="*/ 54 h 55"/>
                <a:gd name="T10" fmla="*/ 0 60000 65536"/>
                <a:gd name="T11" fmla="*/ 0 60000 65536"/>
                <a:gd name="T12" fmla="*/ 0 60000 65536"/>
                <a:gd name="T13" fmla="*/ 0 60000 65536"/>
                <a:gd name="T14" fmla="*/ 0 60000 65536"/>
                <a:gd name="T15" fmla="*/ 0 w 61"/>
                <a:gd name="T16" fmla="*/ 0 h 55"/>
                <a:gd name="T17" fmla="*/ 61 w 61"/>
                <a:gd name="T18" fmla="*/ 55 h 55"/>
              </a:gdLst>
              <a:ahLst/>
              <a:cxnLst>
                <a:cxn ang="T10">
                  <a:pos x="T0" y="T1"/>
                </a:cxn>
                <a:cxn ang="T11">
                  <a:pos x="T2" y="T3"/>
                </a:cxn>
                <a:cxn ang="T12">
                  <a:pos x="T4" y="T5"/>
                </a:cxn>
                <a:cxn ang="T13">
                  <a:pos x="T6" y="T7"/>
                </a:cxn>
                <a:cxn ang="T14">
                  <a:pos x="T8" y="T9"/>
                </a:cxn>
              </a:cxnLst>
              <a:rect l="T15" t="T16" r="T17" b="T18"/>
              <a:pathLst>
                <a:path w="61" h="55">
                  <a:moveTo>
                    <a:pt x="58" y="54"/>
                  </a:moveTo>
                  <a:lnTo>
                    <a:pt x="0" y="4"/>
                  </a:lnTo>
                  <a:lnTo>
                    <a:pt x="1" y="0"/>
                  </a:lnTo>
                  <a:lnTo>
                    <a:pt x="60" y="52"/>
                  </a:lnTo>
                  <a:lnTo>
                    <a:pt x="58" y="54"/>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00" name="Freeform 132"/>
            <p:cNvSpPr>
              <a:spLocks/>
            </p:cNvSpPr>
            <p:nvPr/>
          </p:nvSpPr>
          <p:spPr bwMode="auto">
            <a:xfrm>
              <a:off x="1947" y="1035"/>
              <a:ext cx="61" cy="55"/>
            </a:xfrm>
            <a:custGeom>
              <a:avLst/>
              <a:gdLst>
                <a:gd name="T0" fmla="*/ 58 w 61"/>
                <a:gd name="T1" fmla="*/ 54 h 55"/>
                <a:gd name="T2" fmla="*/ 0 w 61"/>
                <a:gd name="T3" fmla="*/ 4 h 55"/>
                <a:gd name="T4" fmla="*/ 1 w 61"/>
                <a:gd name="T5" fmla="*/ 0 h 55"/>
                <a:gd name="T6" fmla="*/ 60 w 61"/>
                <a:gd name="T7" fmla="*/ 52 h 55"/>
                <a:gd name="T8" fmla="*/ 58 w 61"/>
                <a:gd name="T9" fmla="*/ 54 h 55"/>
                <a:gd name="T10" fmla="*/ 0 60000 65536"/>
                <a:gd name="T11" fmla="*/ 0 60000 65536"/>
                <a:gd name="T12" fmla="*/ 0 60000 65536"/>
                <a:gd name="T13" fmla="*/ 0 60000 65536"/>
                <a:gd name="T14" fmla="*/ 0 60000 65536"/>
                <a:gd name="T15" fmla="*/ 0 w 61"/>
                <a:gd name="T16" fmla="*/ 0 h 55"/>
                <a:gd name="T17" fmla="*/ 61 w 61"/>
                <a:gd name="T18" fmla="*/ 55 h 55"/>
              </a:gdLst>
              <a:ahLst/>
              <a:cxnLst>
                <a:cxn ang="T10">
                  <a:pos x="T0" y="T1"/>
                </a:cxn>
                <a:cxn ang="T11">
                  <a:pos x="T2" y="T3"/>
                </a:cxn>
                <a:cxn ang="T12">
                  <a:pos x="T4" y="T5"/>
                </a:cxn>
                <a:cxn ang="T13">
                  <a:pos x="T6" y="T7"/>
                </a:cxn>
                <a:cxn ang="T14">
                  <a:pos x="T8" y="T9"/>
                </a:cxn>
              </a:cxnLst>
              <a:rect l="T15" t="T16" r="T17" b="T18"/>
              <a:pathLst>
                <a:path w="61" h="55">
                  <a:moveTo>
                    <a:pt x="58" y="54"/>
                  </a:moveTo>
                  <a:lnTo>
                    <a:pt x="0" y="4"/>
                  </a:lnTo>
                  <a:lnTo>
                    <a:pt x="1" y="0"/>
                  </a:lnTo>
                  <a:lnTo>
                    <a:pt x="60" y="52"/>
                  </a:lnTo>
                  <a:lnTo>
                    <a:pt x="58" y="54"/>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01" name="Freeform 133"/>
            <p:cNvSpPr>
              <a:spLocks/>
            </p:cNvSpPr>
            <p:nvPr/>
          </p:nvSpPr>
          <p:spPr bwMode="auto">
            <a:xfrm>
              <a:off x="1875" y="1123"/>
              <a:ext cx="99" cy="49"/>
            </a:xfrm>
            <a:custGeom>
              <a:avLst/>
              <a:gdLst>
                <a:gd name="T0" fmla="*/ 94 w 99"/>
                <a:gd name="T1" fmla="*/ 0 h 49"/>
                <a:gd name="T2" fmla="*/ 98 w 99"/>
                <a:gd name="T3" fmla="*/ 3 h 49"/>
                <a:gd name="T4" fmla="*/ 1 w 99"/>
                <a:gd name="T5" fmla="*/ 48 h 49"/>
                <a:gd name="T6" fmla="*/ 0 w 99"/>
                <a:gd name="T7" fmla="*/ 45 h 49"/>
                <a:gd name="T8" fmla="*/ 94 w 99"/>
                <a:gd name="T9" fmla="*/ 0 h 49"/>
                <a:gd name="T10" fmla="*/ 0 60000 65536"/>
                <a:gd name="T11" fmla="*/ 0 60000 65536"/>
                <a:gd name="T12" fmla="*/ 0 60000 65536"/>
                <a:gd name="T13" fmla="*/ 0 60000 65536"/>
                <a:gd name="T14" fmla="*/ 0 60000 65536"/>
                <a:gd name="T15" fmla="*/ 0 w 99"/>
                <a:gd name="T16" fmla="*/ 0 h 49"/>
                <a:gd name="T17" fmla="*/ 99 w 99"/>
                <a:gd name="T18" fmla="*/ 49 h 49"/>
              </a:gdLst>
              <a:ahLst/>
              <a:cxnLst>
                <a:cxn ang="T10">
                  <a:pos x="T0" y="T1"/>
                </a:cxn>
                <a:cxn ang="T11">
                  <a:pos x="T2" y="T3"/>
                </a:cxn>
                <a:cxn ang="T12">
                  <a:pos x="T4" y="T5"/>
                </a:cxn>
                <a:cxn ang="T13">
                  <a:pos x="T6" y="T7"/>
                </a:cxn>
                <a:cxn ang="T14">
                  <a:pos x="T8" y="T9"/>
                </a:cxn>
              </a:cxnLst>
              <a:rect l="T15" t="T16" r="T17" b="T18"/>
              <a:pathLst>
                <a:path w="99" h="49">
                  <a:moveTo>
                    <a:pt x="94" y="0"/>
                  </a:moveTo>
                  <a:lnTo>
                    <a:pt x="98" y="3"/>
                  </a:lnTo>
                  <a:lnTo>
                    <a:pt x="1" y="48"/>
                  </a:lnTo>
                  <a:lnTo>
                    <a:pt x="0" y="45"/>
                  </a:lnTo>
                  <a:lnTo>
                    <a:pt x="94" y="0"/>
                  </a:lnTo>
                </a:path>
              </a:pathLst>
            </a:custGeom>
            <a:solidFill>
              <a:srgbClr val="00000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02" name="Freeform 134"/>
            <p:cNvSpPr>
              <a:spLocks/>
            </p:cNvSpPr>
            <p:nvPr/>
          </p:nvSpPr>
          <p:spPr bwMode="auto">
            <a:xfrm>
              <a:off x="1875" y="1123"/>
              <a:ext cx="99" cy="49"/>
            </a:xfrm>
            <a:custGeom>
              <a:avLst/>
              <a:gdLst>
                <a:gd name="T0" fmla="*/ 94 w 99"/>
                <a:gd name="T1" fmla="*/ 0 h 49"/>
                <a:gd name="T2" fmla="*/ 98 w 99"/>
                <a:gd name="T3" fmla="*/ 3 h 49"/>
                <a:gd name="T4" fmla="*/ 1 w 99"/>
                <a:gd name="T5" fmla="*/ 48 h 49"/>
                <a:gd name="T6" fmla="*/ 0 w 99"/>
                <a:gd name="T7" fmla="*/ 45 h 49"/>
                <a:gd name="T8" fmla="*/ 94 w 99"/>
                <a:gd name="T9" fmla="*/ 0 h 49"/>
                <a:gd name="T10" fmla="*/ 0 60000 65536"/>
                <a:gd name="T11" fmla="*/ 0 60000 65536"/>
                <a:gd name="T12" fmla="*/ 0 60000 65536"/>
                <a:gd name="T13" fmla="*/ 0 60000 65536"/>
                <a:gd name="T14" fmla="*/ 0 60000 65536"/>
                <a:gd name="T15" fmla="*/ 0 w 99"/>
                <a:gd name="T16" fmla="*/ 0 h 49"/>
                <a:gd name="T17" fmla="*/ 99 w 99"/>
                <a:gd name="T18" fmla="*/ 49 h 49"/>
              </a:gdLst>
              <a:ahLst/>
              <a:cxnLst>
                <a:cxn ang="T10">
                  <a:pos x="T0" y="T1"/>
                </a:cxn>
                <a:cxn ang="T11">
                  <a:pos x="T2" y="T3"/>
                </a:cxn>
                <a:cxn ang="T12">
                  <a:pos x="T4" y="T5"/>
                </a:cxn>
                <a:cxn ang="T13">
                  <a:pos x="T6" y="T7"/>
                </a:cxn>
                <a:cxn ang="T14">
                  <a:pos x="T8" y="T9"/>
                </a:cxn>
              </a:cxnLst>
              <a:rect l="T15" t="T16" r="T17" b="T18"/>
              <a:pathLst>
                <a:path w="99" h="49">
                  <a:moveTo>
                    <a:pt x="94" y="0"/>
                  </a:moveTo>
                  <a:lnTo>
                    <a:pt x="98" y="3"/>
                  </a:lnTo>
                  <a:lnTo>
                    <a:pt x="1" y="48"/>
                  </a:lnTo>
                  <a:lnTo>
                    <a:pt x="0" y="45"/>
                  </a:lnTo>
                  <a:lnTo>
                    <a:pt x="94"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03" name="Freeform 135"/>
            <p:cNvSpPr>
              <a:spLocks/>
            </p:cNvSpPr>
            <p:nvPr/>
          </p:nvSpPr>
          <p:spPr bwMode="auto">
            <a:xfrm>
              <a:off x="1392" y="1175"/>
              <a:ext cx="339" cy="214"/>
            </a:xfrm>
            <a:custGeom>
              <a:avLst/>
              <a:gdLst>
                <a:gd name="T0" fmla="*/ 178 w 339"/>
                <a:gd name="T1" fmla="*/ 10 h 214"/>
                <a:gd name="T2" fmla="*/ 338 w 339"/>
                <a:gd name="T3" fmla="*/ 127 h 214"/>
                <a:gd name="T4" fmla="*/ 169 w 339"/>
                <a:gd name="T5" fmla="*/ 213 h 214"/>
                <a:gd name="T6" fmla="*/ 0 w 339"/>
                <a:gd name="T7" fmla="*/ 81 h 214"/>
                <a:gd name="T8" fmla="*/ 170 w 339"/>
                <a:gd name="T9" fmla="*/ 1 h 214"/>
                <a:gd name="T10" fmla="*/ 164 w 339"/>
                <a:gd name="T11" fmla="*/ 8 h 214"/>
                <a:gd name="T12" fmla="*/ 166 w 339"/>
                <a:gd name="T13" fmla="*/ 0 h 214"/>
                <a:gd name="T14" fmla="*/ 178 w 339"/>
                <a:gd name="T15" fmla="*/ 10 h 214"/>
                <a:gd name="T16" fmla="*/ 0 60000 65536"/>
                <a:gd name="T17" fmla="*/ 0 60000 65536"/>
                <a:gd name="T18" fmla="*/ 0 60000 65536"/>
                <a:gd name="T19" fmla="*/ 0 60000 65536"/>
                <a:gd name="T20" fmla="*/ 0 60000 65536"/>
                <a:gd name="T21" fmla="*/ 0 60000 65536"/>
                <a:gd name="T22" fmla="*/ 0 60000 65536"/>
                <a:gd name="T23" fmla="*/ 0 60000 65536"/>
                <a:gd name="T24" fmla="*/ 0 w 339"/>
                <a:gd name="T25" fmla="*/ 0 h 214"/>
                <a:gd name="T26" fmla="*/ 339 w 339"/>
                <a:gd name="T27" fmla="*/ 214 h 2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9" h="214">
                  <a:moveTo>
                    <a:pt x="178" y="10"/>
                  </a:moveTo>
                  <a:lnTo>
                    <a:pt x="338" y="127"/>
                  </a:lnTo>
                  <a:lnTo>
                    <a:pt x="169" y="213"/>
                  </a:lnTo>
                  <a:lnTo>
                    <a:pt x="0" y="81"/>
                  </a:lnTo>
                  <a:lnTo>
                    <a:pt x="170" y="1"/>
                  </a:lnTo>
                  <a:lnTo>
                    <a:pt x="164" y="8"/>
                  </a:lnTo>
                  <a:lnTo>
                    <a:pt x="166" y="0"/>
                  </a:lnTo>
                  <a:lnTo>
                    <a:pt x="178" y="10"/>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04" name="Freeform 136"/>
            <p:cNvSpPr>
              <a:spLocks/>
            </p:cNvSpPr>
            <p:nvPr/>
          </p:nvSpPr>
          <p:spPr bwMode="auto">
            <a:xfrm>
              <a:off x="1544" y="1176"/>
              <a:ext cx="27" cy="18"/>
            </a:xfrm>
            <a:custGeom>
              <a:avLst/>
              <a:gdLst>
                <a:gd name="T0" fmla="*/ 26 w 27"/>
                <a:gd name="T1" fmla="*/ 17 h 18"/>
                <a:gd name="T2" fmla="*/ 0 w 27"/>
                <a:gd name="T3" fmla="*/ 13 h 18"/>
                <a:gd name="T4" fmla="*/ 18 w 27"/>
                <a:gd name="T5" fmla="*/ 1 h 18"/>
                <a:gd name="T6" fmla="*/ 10 w 27"/>
                <a:gd name="T7" fmla="*/ 10 h 18"/>
                <a:gd name="T8" fmla="*/ 14 w 27"/>
                <a:gd name="T9" fmla="*/ 0 h 18"/>
                <a:gd name="T10" fmla="*/ 24 w 27"/>
                <a:gd name="T11" fmla="*/ 12 h 18"/>
                <a:gd name="T12" fmla="*/ 26 w 27"/>
                <a:gd name="T13" fmla="*/ 17 h 18"/>
                <a:gd name="T14" fmla="*/ 0 60000 65536"/>
                <a:gd name="T15" fmla="*/ 0 60000 65536"/>
                <a:gd name="T16" fmla="*/ 0 60000 65536"/>
                <a:gd name="T17" fmla="*/ 0 60000 65536"/>
                <a:gd name="T18" fmla="*/ 0 60000 65536"/>
                <a:gd name="T19" fmla="*/ 0 60000 65536"/>
                <a:gd name="T20" fmla="*/ 0 60000 65536"/>
                <a:gd name="T21" fmla="*/ 0 w 27"/>
                <a:gd name="T22" fmla="*/ 0 h 18"/>
                <a:gd name="T23" fmla="*/ 27 w 27"/>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 h="18">
                  <a:moveTo>
                    <a:pt x="26" y="17"/>
                  </a:moveTo>
                  <a:lnTo>
                    <a:pt x="0" y="13"/>
                  </a:lnTo>
                  <a:lnTo>
                    <a:pt x="18" y="1"/>
                  </a:lnTo>
                  <a:lnTo>
                    <a:pt x="10" y="10"/>
                  </a:lnTo>
                  <a:lnTo>
                    <a:pt x="14" y="0"/>
                  </a:lnTo>
                  <a:lnTo>
                    <a:pt x="24" y="12"/>
                  </a:lnTo>
                  <a:lnTo>
                    <a:pt x="26" y="17"/>
                  </a:lnTo>
                </a:path>
              </a:pathLst>
            </a:custGeom>
            <a:solidFill>
              <a:srgbClr val="848C9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05" name="Freeform 137"/>
            <p:cNvSpPr>
              <a:spLocks/>
            </p:cNvSpPr>
            <p:nvPr/>
          </p:nvSpPr>
          <p:spPr bwMode="auto">
            <a:xfrm>
              <a:off x="1524" y="1183"/>
              <a:ext cx="71" cy="23"/>
            </a:xfrm>
            <a:custGeom>
              <a:avLst/>
              <a:gdLst>
                <a:gd name="T0" fmla="*/ 22 w 71"/>
                <a:gd name="T1" fmla="*/ 0 h 23"/>
                <a:gd name="T2" fmla="*/ 47 w 71"/>
                <a:gd name="T3" fmla="*/ 5 h 23"/>
                <a:gd name="T4" fmla="*/ 70 w 71"/>
                <a:gd name="T5" fmla="*/ 22 h 23"/>
                <a:gd name="T6" fmla="*/ 0 w 71"/>
                <a:gd name="T7" fmla="*/ 11 h 23"/>
                <a:gd name="T8" fmla="*/ 22 w 71"/>
                <a:gd name="T9" fmla="*/ 0 h 23"/>
                <a:gd name="T10" fmla="*/ 0 60000 65536"/>
                <a:gd name="T11" fmla="*/ 0 60000 65536"/>
                <a:gd name="T12" fmla="*/ 0 60000 65536"/>
                <a:gd name="T13" fmla="*/ 0 60000 65536"/>
                <a:gd name="T14" fmla="*/ 0 60000 65536"/>
                <a:gd name="T15" fmla="*/ 0 w 71"/>
                <a:gd name="T16" fmla="*/ 0 h 23"/>
                <a:gd name="T17" fmla="*/ 71 w 71"/>
                <a:gd name="T18" fmla="*/ 23 h 23"/>
              </a:gdLst>
              <a:ahLst/>
              <a:cxnLst>
                <a:cxn ang="T10">
                  <a:pos x="T0" y="T1"/>
                </a:cxn>
                <a:cxn ang="T11">
                  <a:pos x="T2" y="T3"/>
                </a:cxn>
                <a:cxn ang="T12">
                  <a:pos x="T4" y="T5"/>
                </a:cxn>
                <a:cxn ang="T13">
                  <a:pos x="T6" y="T7"/>
                </a:cxn>
                <a:cxn ang="T14">
                  <a:pos x="T8" y="T9"/>
                </a:cxn>
              </a:cxnLst>
              <a:rect l="T15" t="T16" r="T17" b="T18"/>
              <a:pathLst>
                <a:path w="71" h="23">
                  <a:moveTo>
                    <a:pt x="22" y="0"/>
                  </a:moveTo>
                  <a:lnTo>
                    <a:pt x="47" y="5"/>
                  </a:lnTo>
                  <a:lnTo>
                    <a:pt x="70" y="22"/>
                  </a:lnTo>
                  <a:lnTo>
                    <a:pt x="0" y="11"/>
                  </a:lnTo>
                  <a:lnTo>
                    <a:pt x="22" y="0"/>
                  </a:lnTo>
                </a:path>
              </a:pathLst>
            </a:custGeom>
            <a:solidFill>
              <a:srgbClr val="80889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06" name="Freeform 138"/>
            <p:cNvSpPr>
              <a:spLocks/>
            </p:cNvSpPr>
            <p:nvPr/>
          </p:nvSpPr>
          <p:spPr bwMode="auto">
            <a:xfrm>
              <a:off x="1501" y="1194"/>
              <a:ext cx="117" cy="26"/>
            </a:xfrm>
            <a:custGeom>
              <a:avLst/>
              <a:gdLst>
                <a:gd name="T0" fmla="*/ 23 w 117"/>
                <a:gd name="T1" fmla="*/ 0 h 26"/>
                <a:gd name="T2" fmla="*/ 93 w 117"/>
                <a:gd name="T3" fmla="*/ 11 h 26"/>
                <a:gd name="T4" fmla="*/ 116 w 117"/>
                <a:gd name="T5" fmla="*/ 25 h 26"/>
                <a:gd name="T6" fmla="*/ 0 w 117"/>
                <a:gd name="T7" fmla="*/ 10 h 26"/>
                <a:gd name="T8" fmla="*/ 23 w 117"/>
                <a:gd name="T9" fmla="*/ 0 h 26"/>
                <a:gd name="T10" fmla="*/ 0 60000 65536"/>
                <a:gd name="T11" fmla="*/ 0 60000 65536"/>
                <a:gd name="T12" fmla="*/ 0 60000 65536"/>
                <a:gd name="T13" fmla="*/ 0 60000 65536"/>
                <a:gd name="T14" fmla="*/ 0 60000 65536"/>
                <a:gd name="T15" fmla="*/ 0 w 117"/>
                <a:gd name="T16" fmla="*/ 0 h 26"/>
                <a:gd name="T17" fmla="*/ 117 w 117"/>
                <a:gd name="T18" fmla="*/ 26 h 26"/>
              </a:gdLst>
              <a:ahLst/>
              <a:cxnLst>
                <a:cxn ang="T10">
                  <a:pos x="T0" y="T1"/>
                </a:cxn>
                <a:cxn ang="T11">
                  <a:pos x="T2" y="T3"/>
                </a:cxn>
                <a:cxn ang="T12">
                  <a:pos x="T4" y="T5"/>
                </a:cxn>
                <a:cxn ang="T13">
                  <a:pos x="T6" y="T7"/>
                </a:cxn>
                <a:cxn ang="T14">
                  <a:pos x="T8" y="T9"/>
                </a:cxn>
              </a:cxnLst>
              <a:rect l="T15" t="T16" r="T17" b="T18"/>
              <a:pathLst>
                <a:path w="117" h="26">
                  <a:moveTo>
                    <a:pt x="23" y="0"/>
                  </a:moveTo>
                  <a:lnTo>
                    <a:pt x="93" y="11"/>
                  </a:lnTo>
                  <a:lnTo>
                    <a:pt x="116" y="25"/>
                  </a:lnTo>
                  <a:lnTo>
                    <a:pt x="0" y="10"/>
                  </a:lnTo>
                  <a:lnTo>
                    <a:pt x="23" y="0"/>
                  </a:lnTo>
                </a:path>
              </a:pathLst>
            </a:custGeom>
            <a:solidFill>
              <a:srgbClr val="7C849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07" name="Freeform 139"/>
            <p:cNvSpPr>
              <a:spLocks/>
            </p:cNvSpPr>
            <p:nvPr/>
          </p:nvSpPr>
          <p:spPr bwMode="auto">
            <a:xfrm>
              <a:off x="1479" y="1204"/>
              <a:ext cx="162" cy="35"/>
            </a:xfrm>
            <a:custGeom>
              <a:avLst/>
              <a:gdLst>
                <a:gd name="T0" fmla="*/ 22 w 162"/>
                <a:gd name="T1" fmla="*/ 0 h 35"/>
                <a:gd name="T2" fmla="*/ 138 w 162"/>
                <a:gd name="T3" fmla="*/ 15 h 35"/>
                <a:gd name="T4" fmla="*/ 161 w 162"/>
                <a:gd name="T5" fmla="*/ 34 h 35"/>
                <a:gd name="T6" fmla="*/ 0 w 162"/>
                <a:gd name="T7" fmla="*/ 11 h 35"/>
                <a:gd name="T8" fmla="*/ 22 w 162"/>
                <a:gd name="T9" fmla="*/ 0 h 35"/>
                <a:gd name="T10" fmla="*/ 0 60000 65536"/>
                <a:gd name="T11" fmla="*/ 0 60000 65536"/>
                <a:gd name="T12" fmla="*/ 0 60000 65536"/>
                <a:gd name="T13" fmla="*/ 0 60000 65536"/>
                <a:gd name="T14" fmla="*/ 0 60000 65536"/>
                <a:gd name="T15" fmla="*/ 0 w 162"/>
                <a:gd name="T16" fmla="*/ 0 h 35"/>
                <a:gd name="T17" fmla="*/ 162 w 162"/>
                <a:gd name="T18" fmla="*/ 35 h 35"/>
              </a:gdLst>
              <a:ahLst/>
              <a:cxnLst>
                <a:cxn ang="T10">
                  <a:pos x="T0" y="T1"/>
                </a:cxn>
                <a:cxn ang="T11">
                  <a:pos x="T2" y="T3"/>
                </a:cxn>
                <a:cxn ang="T12">
                  <a:pos x="T4" y="T5"/>
                </a:cxn>
                <a:cxn ang="T13">
                  <a:pos x="T6" y="T7"/>
                </a:cxn>
                <a:cxn ang="T14">
                  <a:pos x="T8" y="T9"/>
                </a:cxn>
              </a:cxnLst>
              <a:rect l="T15" t="T16" r="T17" b="T18"/>
              <a:pathLst>
                <a:path w="162" h="35">
                  <a:moveTo>
                    <a:pt x="22" y="0"/>
                  </a:moveTo>
                  <a:lnTo>
                    <a:pt x="138" y="15"/>
                  </a:lnTo>
                  <a:lnTo>
                    <a:pt x="161" y="34"/>
                  </a:lnTo>
                  <a:lnTo>
                    <a:pt x="0" y="11"/>
                  </a:lnTo>
                  <a:lnTo>
                    <a:pt x="22" y="0"/>
                  </a:lnTo>
                </a:path>
              </a:pathLst>
            </a:custGeom>
            <a:solidFill>
              <a:srgbClr val="78848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08" name="Freeform 140"/>
            <p:cNvSpPr>
              <a:spLocks/>
            </p:cNvSpPr>
            <p:nvPr/>
          </p:nvSpPr>
          <p:spPr bwMode="auto">
            <a:xfrm>
              <a:off x="1459" y="1215"/>
              <a:ext cx="204" cy="40"/>
            </a:xfrm>
            <a:custGeom>
              <a:avLst/>
              <a:gdLst>
                <a:gd name="T0" fmla="*/ 20 w 204"/>
                <a:gd name="T1" fmla="*/ 0 h 40"/>
                <a:gd name="T2" fmla="*/ 181 w 204"/>
                <a:gd name="T3" fmla="*/ 23 h 40"/>
                <a:gd name="T4" fmla="*/ 203 w 204"/>
                <a:gd name="T5" fmla="*/ 39 h 40"/>
                <a:gd name="T6" fmla="*/ 0 w 204"/>
                <a:gd name="T7" fmla="*/ 8 h 40"/>
                <a:gd name="T8" fmla="*/ 20 w 204"/>
                <a:gd name="T9" fmla="*/ 0 h 40"/>
                <a:gd name="T10" fmla="*/ 0 60000 65536"/>
                <a:gd name="T11" fmla="*/ 0 60000 65536"/>
                <a:gd name="T12" fmla="*/ 0 60000 65536"/>
                <a:gd name="T13" fmla="*/ 0 60000 65536"/>
                <a:gd name="T14" fmla="*/ 0 60000 65536"/>
                <a:gd name="T15" fmla="*/ 0 w 204"/>
                <a:gd name="T16" fmla="*/ 0 h 40"/>
                <a:gd name="T17" fmla="*/ 204 w 204"/>
                <a:gd name="T18" fmla="*/ 40 h 40"/>
              </a:gdLst>
              <a:ahLst/>
              <a:cxnLst>
                <a:cxn ang="T10">
                  <a:pos x="T0" y="T1"/>
                </a:cxn>
                <a:cxn ang="T11">
                  <a:pos x="T2" y="T3"/>
                </a:cxn>
                <a:cxn ang="T12">
                  <a:pos x="T4" y="T5"/>
                </a:cxn>
                <a:cxn ang="T13">
                  <a:pos x="T6" y="T7"/>
                </a:cxn>
                <a:cxn ang="T14">
                  <a:pos x="T8" y="T9"/>
                </a:cxn>
              </a:cxnLst>
              <a:rect l="T15" t="T16" r="T17" b="T18"/>
              <a:pathLst>
                <a:path w="204" h="40">
                  <a:moveTo>
                    <a:pt x="20" y="0"/>
                  </a:moveTo>
                  <a:lnTo>
                    <a:pt x="181" y="23"/>
                  </a:lnTo>
                  <a:lnTo>
                    <a:pt x="203" y="39"/>
                  </a:lnTo>
                  <a:lnTo>
                    <a:pt x="0" y="8"/>
                  </a:lnTo>
                  <a:lnTo>
                    <a:pt x="20" y="0"/>
                  </a:lnTo>
                </a:path>
              </a:pathLst>
            </a:custGeom>
            <a:solidFill>
              <a:srgbClr val="74808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09" name="Freeform 141"/>
            <p:cNvSpPr>
              <a:spLocks/>
            </p:cNvSpPr>
            <p:nvPr/>
          </p:nvSpPr>
          <p:spPr bwMode="auto">
            <a:xfrm>
              <a:off x="1437" y="1223"/>
              <a:ext cx="249" cy="47"/>
            </a:xfrm>
            <a:custGeom>
              <a:avLst/>
              <a:gdLst>
                <a:gd name="T0" fmla="*/ 22 w 249"/>
                <a:gd name="T1" fmla="*/ 0 h 47"/>
                <a:gd name="T2" fmla="*/ 225 w 249"/>
                <a:gd name="T3" fmla="*/ 31 h 47"/>
                <a:gd name="T4" fmla="*/ 248 w 249"/>
                <a:gd name="T5" fmla="*/ 46 h 47"/>
                <a:gd name="T6" fmla="*/ 0 w 249"/>
                <a:gd name="T7" fmla="*/ 12 h 47"/>
                <a:gd name="T8" fmla="*/ 22 w 249"/>
                <a:gd name="T9" fmla="*/ 0 h 47"/>
                <a:gd name="T10" fmla="*/ 0 60000 65536"/>
                <a:gd name="T11" fmla="*/ 0 60000 65536"/>
                <a:gd name="T12" fmla="*/ 0 60000 65536"/>
                <a:gd name="T13" fmla="*/ 0 60000 65536"/>
                <a:gd name="T14" fmla="*/ 0 60000 65536"/>
                <a:gd name="T15" fmla="*/ 0 w 249"/>
                <a:gd name="T16" fmla="*/ 0 h 47"/>
                <a:gd name="T17" fmla="*/ 249 w 249"/>
                <a:gd name="T18" fmla="*/ 47 h 47"/>
              </a:gdLst>
              <a:ahLst/>
              <a:cxnLst>
                <a:cxn ang="T10">
                  <a:pos x="T0" y="T1"/>
                </a:cxn>
                <a:cxn ang="T11">
                  <a:pos x="T2" y="T3"/>
                </a:cxn>
                <a:cxn ang="T12">
                  <a:pos x="T4" y="T5"/>
                </a:cxn>
                <a:cxn ang="T13">
                  <a:pos x="T6" y="T7"/>
                </a:cxn>
                <a:cxn ang="T14">
                  <a:pos x="T8" y="T9"/>
                </a:cxn>
              </a:cxnLst>
              <a:rect l="T15" t="T16" r="T17" b="T18"/>
              <a:pathLst>
                <a:path w="249" h="47">
                  <a:moveTo>
                    <a:pt x="22" y="0"/>
                  </a:moveTo>
                  <a:lnTo>
                    <a:pt x="225" y="31"/>
                  </a:lnTo>
                  <a:lnTo>
                    <a:pt x="248" y="46"/>
                  </a:lnTo>
                  <a:lnTo>
                    <a:pt x="0" y="12"/>
                  </a:lnTo>
                  <a:lnTo>
                    <a:pt x="22" y="0"/>
                  </a:lnTo>
                </a:path>
              </a:pathLst>
            </a:custGeom>
            <a:solidFill>
              <a:srgbClr val="707C8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10" name="Freeform 142"/>
            <p:cNvSpPr>
              <a:spLocks/>
            </p:cNvSpPr>
            <p:nvPr/>
          </p:nvSpPr>
          <p:spPr bwMode="auto">
            <a:xfrm>
              <a:off x="1415" y="1235"/>
              <a:ext cx="294" cy="53"/>
            </a:xfrm>
            <a:custGeom>
              <a:avLst/>
              <a:gdLst>
                <a:gd name="T0" fmla="*/ 22 w 294"/>
                <a:gd name="T1" fmla="*/ 0 h 53"/>
                <a:gd name="T2" fmla="*/ 270 w 294"/>
                <a:gd name="T3" fmla="*/ 34 h 53"/>
                <a:gd name="T4" fmla="*/ 293 w 294"/>
                <a:gd name="T5" fmla="*/ 52 h 53"/>
                <a:gd name="T6" fmla="*/ 0 w 294"/>
                <a:gd name="T7" fmla="*/ 10 h 53"/>
                <a:gd name="T8" fmla="*/ 22 w 294"/>
                <a:gd name="T9" fmla="*/ 0 h 53"/>
                <a:gd name="T10" fmla="*/ 0 60000 65536"/>
                <a:gd name="T11" fmla="*/ 0 60000 65536"/>
                <a:gd name="T12" fmla="*/ 0 60000 65536"/>
                <a:gd name="T13" fmla="*/ 0 60000 65536"/>
                <a:gd name="T14" fmla="*/ 0 60000 65536"/>
                <a:gd name="T15" fmla="*/ 0 w 294"/>
                <a:gd name="T16" fmla="*/ 0 h 53"/>
                <a:gd name="T17" fmla="*/ 294 w 294"/>
                <a:gd name="T18" fmla="*/ 53 h 53"/>
              </a:gdLst>
              <a:ahLst/>
              <a:cxnLst>
                <a:cxn ang="T10">
                  <a:pos x="T0" y="T1"/>
                </a:cxn>
                <a:cxn ang="T11">
                  <a:pos x="T2" y="T3"/>
                </a:cxn>
                <a:cxn ang="T12">
                  <a:pos x="T4" y="T5"/>
                </a:cxn>
                <a:cxn ang="T13">
                  <a:pos x="T6" y="T7"/>
                </a:cxn>
                <a:cxn ang="T14">
                  <a:pos x="T8" y="T9"/>
                </a:cxn>
              </a:cxnLst>
              <a:rect l="T15" t="T16" r="T17" b="T18"/>
              <a:pathLst>
                <a:path w="294" h="53">
                  <a:moveTo>
                    <a:pt x="22" y="0"/>
                  </a:moveTo>
                  <a:lnTo>
                    <a:pt x="270" y="34"/>
                  </a:lnTo>
                  <a:lnTo>
                    <a:pt x="293" y="52"/>
                  </a:lnTo>
                  <a:lnTo>
                    <a:pt x="0" y="10"/>
                  </a:lnTo>
                  <a:lnTo>
                    <a:pt x="22" y="0"/>
                  </a:lnTo>
                </a:path>
              </a:pathLst>
            </a:custGeom>
            <a:solidFill>
              <a:srgbClr val="6C7C8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11" name="Freeform 143"/>
            <p:cNvSpPr>
              <a:spLocks/>
            </p:cNvSpPr>
            <p:nvPr/>
          </p:nvSpPr>
          <p:spPr bwMode="auto">
            <a:xfrm>
              <a:off x="1392" y="1245"/>
              <a:ext cx="339" cy="58"/>
            </a:xfrm>
            <a:custGeom>
              <a:avLst/>
              <a:gdLst>
                <a:gd name="T0" fmla="*/ 23 w 339"/>
                <a:gd name="T1" fmla="*/ 0 h 58"/>
                <a:gd name="T2" fmla="*/ 316 w 339"/>
                <a:gd name="T3" fmla="*/ 42 h 58"/>
                <a:gd name="T4" fmla="*/ 338 w 339"/>
                <a:gd name="T5" fmla="*/ 57 h 58"/>
                <a:gd name="T6" fmla="*/ 0 w 339"/>
                <a:gd name="T7" fmla="*/ 11 h 58"/>
                <a:gd name="T8" fmla="*/ 23 w 339"/>
                <a:gd name="T9" fmla="*/ 0 h 58"/>
                <a:gd name="T10" fmla="*/ 0 60000 65536"/>
                <a:gd name="T11" fmla="*/ 0 60000 65536"/>
                <a:gd name="T12" fmla="*/ 0 60000 65536"/>
                <a:gd name="T13" fmla="*/ 0 60000 65536"/>
                <a:gd name="T14" fmla="*/ 0 60000 65536"/>
                <a:gd name="T15" fmla="*/ 0 w 339"/>
                <a:gd name="T16" fmla="*/ 0 h 58"/>
                <a:gd name="T17" fmla="*/ 339 w 339"/>
                <a:gd name="T18" fmla="*/ 58 h 58"/>
              </a:gdLst>
              <a:ahLst/>
              <a:cxnLst>
                <a:cxn ang="T10">
                  <a:pos x="T0" y="T1"/>
                </a:cxn>
                <a:cxn ang="T11">
                  <a:pos x="T2" y="T3"/>
                </a:cxn>
                <a:cxn ang="T12">
                  <a:pos x="T4" y="T5"/>
                </a:cxn>
                <a:cxn ang="T13">
                  <a:pos x="T6" y="T7"/>
                </a:cxn>
                <a:cxn ang="T14">
                  <a:pos x="T8" y="T9"/>
                </a:cxn>
              </a:cxnLst>
              <a:rect l="T15" t="T16" r="T17" b="T18"/>
              <a:pathLst>
                <a:path w="339" h="58">
                  <a:moveTo>
                    <a:pt x="23" y="0"/>
                  </a:moveTo>
                  <a:lnTo>
                    <a:pt x="316" y="42"/>
                  </a:lnTo>
                  <a:lnTo>
                    <a:pt x="338" y="57"/>
                  </a:lnTo>
                  <a:lnTo>
                    <a:pt x="0" y="11"/>
                  </a:lnTo>
                  <a:lnTo>
                    <a:pt x="23" y="0"/>
                  </a:lnTo>
                </a:path>
              </a:pathLst>
            </a:custGeom>
            <a:solidFill>
              <a:srgbClr val="68788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12" name="Freeform 144"/>
            <p:cNvSpPr>
              <a:spLocks/>
            </p:cNvSpPr>
            <p:nvPr/>
          </p:nvSpPr>
          <p:spPr bwMode="auto">
            <a:xfrm>
              <a:off x="1392" y="1256"/>
              <a:ext cx="339" cy="58"/>
            </a:xfrm>
            <a:custGeom>
              <a:avLst/>
              <a:gdLst>
                <a:gd name="T0" fmla="*/ 0 w 339"/>
                <a:gd name="T1" fmla="*/ 0 h 58"/>
                <a:gd name="T2" fmla="*/ 338 w 339"/>
                <a:gd name="T3" fmla="*/ 46 h 58"/>
                <a:gd name="T4" fmla="*/ 316 w 339"/>
                <a:gd name="T5" fmla="*/ 57 h 58"/>
                <a:gd name="T6" fmla="*/ 22 w 339"/>
                <a:gd name="T7" fmla="*/ 15 h 58"/>
                <a:gd name="T8" fmla="*/ 0 w 339"/>
                <a:gd name="T9" fmla="*/ 0 h 58"/>
                <a:gd name="T10" fmla="*/ 0 60000 65536"/>
                <a:gd name="T11" fmla="*/ 0 60000 65536"/>
                <a:gd name="T12" fmla="*/ 0 60000 65536"/>
                <a:gd name="T13" fmla="*/ 0 60000 65536"/>
                <a:gd name="T14" fmla="*/ 0 60000 65536"/>
                <a:gd name="T15" fmla="*/ 0 w 339"/>
                <a:gd name="T16" fmla="*/ 0 h 58"/>
                <a:gd name="T17" fmla="*/ 339 w 339"/>
                <a:gd name="T18" fmla="*/ 58 h 58"/>
              </a:gdLst>
              <a:ahLst/>
              <a:cxnLst>
                <a:cxn ang="T10">
                  <a:pos x="T0" y="T1"/>
                </a:cxn>
                <a:cxn ang="T11">
                  <a:pos x="T2" y="T3"/>
                </a:cxn>
                <a:cxn ang="T12">
                  <a:pos x="T4" y="T5"/>
                </a:cxn>
                <a:cxn ang="T13">
                  <a:pos x="T6" y="T7"/>
                </a:cxn>
                <a:cxn ang="T14">
                  <a:pos x="T8" y="T9"/>
                </a:cxn>
              </a:cxnLst>
              <a:rect l="T15" t="T16" r="T17" b="T18"/>
              <a:pathLst>
                <a:path w="339" h="58">
                  <a:moveTo>
                    <a:pt x="0" y="0"/>
                  </a:moveTo>
                  <a:lnTo>
                    <a:pt x="338" y="46"/>
                  </a:lnTo>
                  <a:lnTo>
                    <a:pt x="316" y="57"/>
                  </a:lnTo>
                  <a:lnTo>
                    <a:pt x="22" y="15"/>
                  </a:lnTo>
                  <a:lnTo>
                    <a:pt x="0" y="0"/>
                  </a:lnTo>
                </a:path>
              </a:pathLst>
            </a:custGeom>
            <a:solidFill>
              <a:srgbClr val="68788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13" name="Freeform 145"/>
            <p:cNvSpPr>
              <a:spLocks/>
            </p:cNvSpPr>
            <p:nvPr/>
          </p:nvSpPr>
          <p:spPr bwMode="auto">
            <a:xfrm>
              <a:off x="1414" y="1271"/>
              <a:ext cx="295" cy="53"/>
            </a:xfrm>
            <a:custGeom>
              <a:avLst/>
              <a:gdLst>
                <a:gd name="T0" fmla="*/ 0 w 295"/>
                <a:gd name="T1" fmla="*/ 0 h 53"/>
                <a:gd name="T2" fmla="*/ 294 w 295"/>
                <a:gd name="T3" fmla="*/ 42 h 53"/>
                <a:gd name="T4" fmla="*/ 275 w 295"/>
                <a:gd name="T5" fmla="*/ 52 h 53"/>
                <a:gd name="T6" fmla="*/ 18 w 295"/>
                <a:gd name="T7" fmla="*/ 17 h 53"/>
                <a:gd name="T8" fmla="*/ 0 w 295"/>
                <a:gd name="T9" fmla="*/ 0 h 53"/>
                <a:gd name="T10" fmla="*/ 0 60000 65536"/>
                <a:gd name="T11" fmla="*/ 0 60000 65536"/>
                <a:gd name="T12" fmla="*/ 0 60000 65536"/>
                <a:gd name="T13" fmla="*/ 0 60000 65536"/>
                <a:gd name="T14" fmla="*/ 0 60000 65536"/>
                <a:gd name="T15" fmla="*/ 0 w 295"/>
                <a:gd name="T16" fmla="*/ 0 h 53"/>
                <a:gd name="T17" fmla="*/ 295 w 295"/>
                <a:gd name="T18" fmla="*/ 53 h 53"/>
              </a:gdLst>
              <a:ahLst/>
              <a:cxnLst>
                <a:cxn ang="T10">
                  <a:pos x="T0" y="T1"/>
                </a:cxn>
                <a:cxn ang="T11">
                  <a:pos x="T2" y="T3"/>
                </a:cxn>
                <a:cxn ang="T12">
                  <a:pos x="T4" y="T5"/>
                </a:cxn>
                <a:cxn ang="T13">
                  <a:pos x="T6" y="T7"/>
                </a:cxn>
                <a:cxn ang="T14">
                  <a:pos x="T8" y="T9"/>
                </a:cxn>
              </a:cxnLst>
              <a:rect l="T15" t="T16" r="T17" b="T18"/>
              <a:pathLst>
                <a:path w="295" h="53">
                  <a:moveTo>
                    <a:pt x="0" y="0"/>
                  </a:moveTo>
                  <a:lnTo>
                    <a:pt x="294" y="42"/>
                  </a:lnTo>
                  <a:lnTo>
                    <a:pt x="275" y="52"/>
                  </a:lnTo>
                  <a:lnTo>
                    <a:pt x="18" y="17"/>
                  </a:lnTo>
                  <a:lnTo>
                    <a:pt x="0" y="0"/>
                  </a:lnTo>
                </a:path>
              </a:pathLst>
            </a:custGeom>
            <a:solidFill>
              <a:srgbClr val="6C7C8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14" name="Freeform 146"/>
            <p:cNvSpPr>
              <a:spLocks/>
            </p:cNvSpPr>
            <p:nvPr/>
          </p:nvSpPr>
          <p:spPr bwMode="auto">
            <a:xfrm>
              <a:off x="1432" y="1288"/>
              <a:ext cx="258" cy="48"/>
            </a:xfrm>
            <a:custGeom>
              <a:avLst/>
              <a:gdLst>
                <a:gd name="T0" fmla="*/ 0 w 258"/>
                <a:gd name="T1" fmla="*/ 0 h 48"/>
                <a:gd name="T2" fmla="*/ 257 w 258"/>
                <a:gd name="T3" fmla="*/ 35 h 48"/>
                <a:gd name="T4" fmla="*/ 237 w 258"/>
                <a:gd name="T5" fmla="*/ 47 h 48"/>
                <a:gd name="T6" fmla="*/ 22 w 258"/>
                <a:gd name="T7" fmla="*/ 15 h 48"/>
                <a:gd name="T8" fmla="*/ 0 w 258"/>
                <a:gd name="T9" fmla="*/ 0 h 48"/>
                <a:gd name="T10" fmla="*/ 0 60000 65536"/>
                <a:gd name="T11" fmla="*/ 0 60000 65536"/>
                <a:gd name="T12" fmla="*/ 0 60000 65536"/>
                <a:gd name="T13" fmla="*/ 0 60000 65536"/>
                <a:gd name="T14" fmla="*/ 0 60000 65536"/>
                <a:gd name="T15" fmla="*/ 0 w 258"/>
                <a:gd name="T16" fmla="*/ 0 h 48"/>
                <a:gd name="T17" fmla="*/ 258 w 258"/>
                <a:gd name="T18" fmla="*/ 48 h 48"/>
              </a:gdLst>
              <a:ahLst/>
              <a:cxnLst>
                <a:cxn ang="T10">
                  <a:pos x="T0" y="T1"/>
                </a:cxn>
                <a:cxn ang="T11">
                  <a:pos x="T2" y="T3"/>
                </a:cxn>
                <a:cxn ang="T12">
                  <a:pos x="T4" y="T5"/>
                </a:cxn>
                <a:cxn ang="T13">
                  <a:pos x="T6" y="T7"/>
                </a:cxn>
                <a:cxn ang="T14">
                  <a:pos x="T8" y="T9"/>
                </a:cxn>
              </a:cxnLst>
              <a:rect l="T15" t="T16" r="T17" b="T18"/>
              <a:pathLst>
                <a:path w="258" h="48">
                  <a:moveTo>
                    <a:pt x="0" y="0"/>
                  </a:moveTo>
                  <a:lnTo>
                    <a:pt x="257" y="35"/>
                  </a:lnTo>
                  <a:lnTo>
                    <a:pt x="237" y="47"/>
                  </a:lnTo>
                  <a:lnTo>
                    <a:pt x="22" y="15"/>
                  </a:lnTo>
                  <a:lnTo>
                    <a:pt x="0" y="0"/>
                  </a:lnTo>
                </a:path>
              </a:pathLst>
            </a:custGeom>
            <a:solidFill>
              <a:srgbClr val="707C8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15" name="Freeform 147"/>
            <p:cNvSpPr>
              <a:spLocks/>
            </p:cNvSpPr>
            <p:nvPr/>
          </p:nvSpPr>
          <p:spPr bwMode="auto">
            <a:xfrm>
              <a:off x="1454" y="1303"/>
              <a:ext cx="216" cy="44"/>
            </a:xfrm>
            <a:custGeom>
              <a:avLst/>
              <a:gdLst>
                <a:gd name="T0" fmla="*/ 0 w 216"/>
                <a:gd name="T1" fmla="*/ 0 h 44"/>
                <a:gd name="T2" fmla="*/ 215 w 216"/>
                <a:gd name="T3" fmla="*/ 32 h 44"/>
                <a:gd name="T4" fmla="*/ 194 w 216"/>
                <a:gd name="T5" fmla="*/ 43 h 44"/>
                <a:gd name="T6" fmla="*/ 20 w 216"/>
                <a:gd name="T7" fmla="*/ 17 h 44"/>
                <a:gd name="T8" fmla="*/ 0 w 216"/>
                <a:gd name="T9" fmla="*/ 0 h 44"/>
                <a:gd name="T10" fmla="*/ 0 60000 65536"/>
                <a:gd name="T11" fmla="*/ 0 60000 65536"/>
                <a:gd name="T12" fmla="*/ 0 60000 65536"/>
                <a:gd name="T13" fmla="*/ 0 60000 65536"/>
                <a:gd name="T14" fmla="*/ 0 60000 65536"/>
                <a:gd name="T15" fmla="*/ 0 w 216"/>
                <a:gd name="T16" fmla="*/ 0 h 44"/>
                <a:gd name="T17" fmla="*/ 216 w 216"/>
                <a:gd name="T18" fmla="*/ 44 h 44"/>
              </a:gdLst>
              <a:ahLst/>
              <a:cxnLst>
                <a:cxn ang="T10">
                  <a:pos x="T0" y="T1"/>
                </a:cxn>
                <a:cxn ang="T11">
                  <a:pos x="T2" y="T3"/>
                </a:cxn>
                <a:cxn ang="T12">
                  <a:pos x="T4" y="T5"/>
                </a:cxn>
                <a:cxn ang="T13">
                  <a:pos x="T6" y="T7"/>
                </a:cxn>
                <a:cxn ang="T14">
                  <a:pos x="T8" y="T9"/>
                </a:cxn>
              </a:cxnLst>
              <a:rect l="T15" t="T16" r="T17" b="T18"/>
              <a:pathLst>
                <a:path w="216" h="44">
                  <a:moveTo>
                    <a:pt x="0" y="0"/>
                  </a:moveTo>
                  <a:lnTo>
                    <a:pt x="215" y="32"/>
                  </a:lnTo>
                  <a:lnTo>
                    <a:pt x="194" y="43"/>
                  </a:lnTo>
                  <a:lnTo>
                    <a:pt x="20" y="17"/>
                  </a:lnTo>
                  <a:lnTo>
                    <a:pt x="0" y="0"/>
                  </a:lnTo>
                </a:path>
              </a:pathLst>
            </a:custGeom>
            <a:solidFill>
              <a:srgbClr val="74808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16" name="Freeform 148"/>
            <p:cNvSpPr>
              <a:spLocks/>
            </p:cNvSpPr>
            <p:nvPr/>
          </p:nvSpPr>
          <p:spPr bwMode="auto">
            <a:xfrm>
              <a:off x="1474" y="1320"/>
              <a:ext cx="175" cy="35"/>
            </a:xfrm>
            <a:custGeom>
              <a:avLst/>
              <a:gdLst>
                <a:gd name="T0" fmla="*/ 0 w 175"/>
                <a:gd name="T1" fmla="*/ 0 h 35"/>
                <a:gd name="T2" fmla="*/ 174 w 175"/>
                <a:gd name="T3" fmla="*/ 26 h 35"/>
                <a:gd name="T4" fmla="*/ 153 w 175"/>
                <a:gd name="T5" fmla="*/ 34 h 35"/>
                <a:gd name="T6" fmla="*/ 21 w 175"/>
                <a:gd name="T7" fmla="*/ 15 h 35"/>
                <a:gd name="T8" fmla="*/ 0 w 175"/>
                <a:gd name="T9" fmla="*/ 0 h 35"/>
                <a:gd name="T10" fmla="*/ 0 60000 65536"/>
                <a:gd name="T11" fmla="*/ 0 60000 65536"/>
                <a:gd name="T12" fmla="*/ 0 60000 65536"/>
                <a:gd name="T13" fmla="*/ 0 60000 65536"/>
                <a:gd name="T14" fmla="*/ 0 60000 65536"/>
                <a:gd name="T15" fmla="*/ 0 w 175"/>
                <a:gd name="T16" fmla="*/ 0 h 35"/>
                <a:gd name="T17" fmla="*/ 175 w 175"/>
                <a:gd name="T18" fmla="*/ 35 h 35"/>
              </a:gdLst>
              <a:ahLst/>
              <a:cxnLst>
                <a:cxn ang="T10">
                  <a:pos x="T0" y="T1"/>
                </a:cxn>
                <a:cxn ang="T11">
                  <a:pos x="T2" y="T3"/>
                </a:cxn>
                <a:cxn ang="T12">
                  <a:pos x="T4" y="T5"/>
                </a:cxn>
                <a:cxn ang="T13">
                  <a:pos x="T6" y="T7"/>
                </a:cxn>
                <a:cxn ang="T14">
                  <a:pos x="T8" y="T9"/>
                </a:cxn>
              </a:cxnLst>
              <a:rect l="T15" t="T16" r="T17" b="T18"/>
              <a:pathLst>
                <a:path w="175" h="35">
                  <a:moveTo>
                    <a:pt x="0" y="0"/>
                  </a:moveTo>
                  <a:lnTo>
                    <a:pt x="174" y="26"/>
                  </a:lnTo>
                  <a:lnTo>
                    <a:pt x="153" y="34"/>
                  </a:lnTo>
                  <a:lnTo>
                    <a:pt x="21" y="15"/>
                  </a:lnTo>
                  <a:lnTo>
                    <a:pt x="0" y="0"/>
                  </a:lnTo>
                </a:path>
              </a:pathLst>
            </a:custGeom>
            <a:solidFill>
              <a:srgbClr val="78848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17" name="Freeform 149"/>
            <p:cNvSpPr>
              <a:spLocks/>
            </p:cNvSpPr>
            <p:nvPr/>
          </p:nvSpPr>
          <p:spPr bwMode="auto">
            <a:xfrm>
              <a:off x="1495" y="1335"/>
              <a:ext cx="133" cy="32"/>
            </a:xfrm>
            <a:custGeom>
              <a:avLst/>
              <a:gdLst>
                <a:gd name="T0" fmla="*/ 0 w 133"/>
                <a:gd name="T1" fmla="*/ 0 h 32"/>
                <a:gd name="T2" fmla="*/ 132 w 133"/>
                <a:gd name="T3" fmla="*/ 19 h 32"/>
                <a:gd name="T4" fmla="*/ 113 w 133"/>
                <a:gd name="T5" fmla="*/ 31 h 32"/>
                <a:gd name="T6" fmla="*/ 20 w 133"/>
                <a:gd name="T7" fmla="*/ 17 h 32"/>
                <a:gd name="T8" fmla="*/ 0 w 133"/>
                <a:gd name="T9" fmla="*/ 0 h 32"/>
                <a:gd name="T10" fmla="*/ 0 60000 65536"/>
                <a:gd name="T11" fmla="*/ 0 60000 65536"/>
                <a:gd name="T12" fmla="*/ 0 60000 65536"/>
                <a:gd name="T13" fmla="*/ 0 60000 65536"/>
                <a:gd name="T14" fmla="*/ 0 60000 65536"/>
                <a:gd name="T15" fmla="*/ 0 w 133"/>
                <a:gd name="T16" fmla="*/ 0 h 32"/>
                <a:gd name="T17" fmla="*/ 133 w 133"/>
                <a:gd name="T18" fmla="*/ 32 h 32"/>
              </a:gdLst>
              <a:ahLst/>
              <a:cxnLst>
                <a:cxn ang="T10">
                  <a:pos x="T0" y="T1"/>
                </a:cxn>
                <a:cxn ang="T11">
                  <a:pos x="T2" y="T3"/>
                </a:cxn>
                <a:cxn ang="T12">
                  <a:pos x="T4" y="T5"/>
                </a:cxn>
                <a:cxn ang="T13">
                  <a:pos x="T6" y="T7"/>
                </a:cxn>
                <a:cxn ang="T14">
                  <a:pos x="T8" y="T9"/>
                </a:cxn>
              </a:cxnLst>
              <a:rect l="T15" t="T16" r="T17" b="T18"/>
              <a:pathLst>
                <a:path w="133" h="32">
                  <a:moveTo>
                    <a:pt x="0" y="0"/>
                  </a:moveTo>
                  <a:lnTo>
                    <a:pt x="132" y="19"/>
                  </a:lnTo>
                  <a:lnTo>
                    <a:pt x="113" y="31"/>
                  </a:lnTo>
                  <a:lnTo>
                    <a:pt x="20" y="17"/>
                  </a:lnTo>
                  <a:lnTo>
                    <a:pt x="0" y="0"/>
                  </a:lnTo>
                </a:path>
              </a:pathLst>
            </a:custGeom>
            <a:solidFill>
              <a:srgbClr val="7C849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18" name="Freeform 150"/>
            <p:cNvSpPr>
              <a:spLocks/>
            </p:cNvSpPr>
            <p:nvPr/>
          </p:nvSpPr>
          <p:spPr bwMode="auto">
            <a:xfrm>
              <a:off x="1515" y="1352"/>
              <a:ext cx="94" cy="24"/>
            </a:xfrm>
            <a:custGeom>
              <a:avLst/>
              <a:gdLst>
                <a:gd name="T0" fmla="*/ 0 w 94"/>
                <a:gd name="T1" fmla="*/ 0 h 24"/>
                <a:gd name="T2" fmla="*/ 93 w 94"/>
                <a:gd name="T3" fmla="*/ 14 h 24"/>
                <a:gd name="T4" fmla="*/ 71 w 94"/>
                <a:gd name="T5" fmla="*/ 23 h 24"/>
                <a:gd name="T6" fmla="*/ 21 w 94"/>
                <a:gd name="T7" fmla="*/ 15 h 24"/>
                <a:gd name="T8" fmla="*/ 0 w 94"/>
                <a:gd name="T9" fmla="*/ 0 h 24"/>
                <a:gd name="T10" fmla="*/ 0 60000 65536"/>
                <a:gd name="T11" fmla="*/ 0 60000 65536"/>
                <a:gd name="T12" fmla="*/ 0 60000 65536"/>
                <a:gd name="T13" fmla="*/ 0 60000 65536"/>
                <a:gd name="T14" fmla="*/ 0 60000 65536"/>
                <a:gd name="T15" fmla="*/ 0 w 94"/>
                <a:gd name="T16" fmla="*/ 0 h 24"/>
                <a:gd name="T17" fmla="*/ 94 w 94"/>
                <a:gd name="T18" fmla="*/ 24 h 24"/>
              </a:gdLst>
              <a:ahLst/>
              <a:cxnLst>
                <a:cxn ang="T10">
                  <a:pos x="T0" y="T1"/>
                </a:cxn>
                <a:cxn ang="T11">
                  <a:pos x="T2" y="T3"/>
                </a:cxn>
                <a:cxn ang="T12">
                  <a:pos x="T4" y="T5"/>
                </a:cxn>
                <a:cxn ang="T13">
                  <a:pos x="T6" y="T7"/>
                </a:cxn>
                <a:cxn ang="T14">
                  <a:pos x="T8" y="T9"/>
                </a:cxn>
              </a:cxnLst>
              <a:rect l="T15" t="T16" r="T17" b="T18"/>
              <a:pathLst>
                <a:path w="94" h="24">
                  <a:moveTo>
                    <a:pt x="0" y="0"/>
                  </a:moveTo>
                  <a:lnTo>
                    <a:pt x="93" y="14"/>
                  </a:lnTo>
                  <a:lnTo>
                    <a:pt x="71" y="23"/>
                  </a:lnTo>
                  <a:lnTo>
                    <a:pt x="21" y="15"/>
                  </a:lnTo>
                  <a:lnTo>
                    <a:pt x="0" y="0"/>
                  </a:lnTo>
                </a:path>
              </a:pathLst>
            </a:custGeom>
            <a:solidFill>
              <a:srgbClr val="80889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19" name="Freeform 151"/>
            <p:cNvSpPr>
              <a:spLocks/>
            </p:cNvSpPr>
            <p:nvPr/>
          </p:nvSpPr>
          <p:spPr bwMode="auto">
            <a:xfrm>
              <a:off x="1536" y="1367"/>
              <a:ext cx="51" cy="20"/>
            </a:xfrm>
            <a:custGeom>
              <a:avLst/>
              <a:gdLst>
                <a:gd name="T0" fmla="*/ 0 w 51"/>
                <a:gd name="T1" fmla="*/ 0 h 20"/>
                <a:gd name="T2" fmla="*/ 50 w 51"/>
                <a:gd name="T3" fmla="*/ 8 h 20"/>
                <a:gd name="T4" fmla="*/ 31 w 51"/>
                <a:gd name="T5" fmla="*/ 19 h 20"/>
                <a:gd name="T6" fmla="*/ 21 w 51"/>
                <a:gd name="T7" fmla="*/ 18 h 20"/>
                <a:gd name="T8" fmla="*/ 0 w 51"/>
                <a:gd name="T9" fmla="*/ 0 h 20"/>
                <a:gd name="T10" fmla="*/ 0 60000 65536"/>
                <a:gd name="T11" fmla="*/ 0 60000 65536"/>
                <a:gd name="T12" fmla="*/ 0 60000 65536"/>
                <a:gd name="T13" fmla="*/ 0 60000 65536"/>
                <a:gd name="T14" fmla="*/ 0 60000 65536"/>
                <a:gd name="T15" fmla="*/ 0 w 51"/>
                <a:gd name="T16" fmla="*/ 0 h 20"/>
                <a:gd name="T17" fmla="*/ 51 w 51"/>
                <a:gd name="T18" fmla="*/ 20 h 20"/>
              </a:gdLst>
              <a:ahLst/>
              <a:cxnLst>
                <a:cxn ang="T10">
                  <a:pos x="T0" y="T1"/>
                </a:cxn>
                <a:cxn ang="T11">
                  <a:pos x="T2" y="T3"/>
                </a:cxn>
                <a:cxn ang="T12">
                  <a:pos x="T4" y="T5"/>
                </a:cxn>
                <a:cxn ang="T13">
                  <a:pos x="T6" y="T7"/>
                </a:cxn>
                <a:cxn ang="T14">
                  <a:pos x="T8" y="T9"/>
                </a:cxn>
              </a:cxnLst>
              <a:rect l="T15" t="T16" r="T17" b="T18"/>
              <a:pathLst>
                <a:path w="51" h="20">
                  <a:moveTo>
                    <a:pt x="0" y="0"/>
                  </a:moveTo>
                  <a:lnTo>
                    <a:pt x="50" y="8"/>
                  </a:lnTo>
                  <a:lnTo>
                    <a:pt x="31" y="19"/>
                  </a:lnTo>
                  <a:lnTo>
                    <a:pt x="21" y="18"/>
                  </a:lnTo>
                  <a:lnTo>
                    <a:pt x="0" y="0"/>
                  </a:lnTo>
                </a:path>
              </a:pathLst>
            </a:custGeom>
            <a:solidFill>
              <a:srgbClr val="848C9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20" name="Freeform 152"/>
            <p:cNvSpPr>
              <a:spLocks/>
            </p:cNvSpPr>
            <p:nvPr/>
          </p:nvSpPr>
          <p:spPr bwMode="auto">
            <a:xfrm>
              <a:off x="1553" y="1391"/>
              <a:ext cx="19" cy="17"/>
            </a:xfrm>
            <a:custGeom>
              <a:avLst/>
              <a:gdLst>
                <a:gd name="T0" fmla="*/ 0 w 19"/>
                <a:gd name="T1" fmla="*/ 5 h 17"/>
                <a:gd name="T2" fmla="*/ 18 w 19"/>
                <a:gd name="T3" fmla="*/ 0 h 17"/>
                <a:gd name="T4" fmla="*/ 7 w 19"/>
                <a:gd name="T5" fmla="*/ 16 h 17"/>
                <a:gd name="T6" fmla="*/ 0 w 19"/>
                <a:gd name="T7" fmla="*/ 5 h 17"/>
                <a:gd name="T8" fmla="*/ 0 60000 65536"/>
                <a:gd name="T9" fmla="*/ 0 60000 65536"/>
                <a:gd name="T10" fmla="*/ 0 60000 65536"/>
                <a:gd name="T11" fmla="*/ 0 60000 65536"/>
                <a:gd name="T12" fmla="*/ 0 w 19"/>
                <a:gd name="T13" fmla="*/ 0 h 17"/>
                <a:gd name="T14" fmla="*/ 19 w 19"/>
                <a:gd name="T15" fmla="*/ 17 h 17"/>
              </a:gdLst>
              <a:ahLst/>
              <a:cxnLst>
                <a:cxn ang="T8">
                  <a:pos x="T0" y="T1"/>
                </a:cxn>
                <a:cxn ang="T9">
                  <a:pos x="T2" y="T3"/>
                </a:cxn>
                <a:cxn ang="T10">
                  <a:pos x="T4" y="T5"/>
                </a:cxn>
                <a:cxn ang="T11">
                  <a:pos x="T6" y="T7"/>
                </a:cxn>
              </a:cxnLst>
              <a:rect l="T12" t="T13" r="T14" b="T15"/>
              <a:pathLst>
                <a:path w="19" h="17">
                  <a:moveTo>
                    <a:pt x="0" y="5"/>
                  </a:moveTo>
                  <a:lnTo>
                    <a:pt x="18" y="0"/>
                  </a:lnTo>
                  <a:lnTo>
                    <a:pt x="7" y="16"/>
                  </a:lnTo>
                  <a:lnTo>
                    <a:pt x="0" y="5"/>
                  </a:lnTo>
                </a:path>
              </a:pathLst>
            </a:custGeom>
            <a:solidFill>
              <a:srgbClr val="888C9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21" name="Freeform 153"/>
            <p:cNvSpPr>
              <a:spLocks/>
            </p:cNvSpPr>
            <p:nvPr/>
          </p:nvSpPr>
          <p:spPr bwMode="auto">
            <a:xfrm>
              <a:off x="1392" y="1175"/>
              <a:ext cx="339" cy="214"/>
            </a:xfrm>
            <a:custGeom>
              <a:avLst/>
              <a:gdLst>
                <a:gd name="T0" fmla="*/ 178 w 339"/>
                <a:gd name="T1" fmla="*/ 10 h 214"/>
                <a:gd name="T2" fmla="*/ 338 w 339"/>
                <a:gd name="T3" fmla="*/ 127 h 214"/>
                <a:gd name="T4" fmla="*/ 169 w 339"/>
                <a:gd name="T5" fmla="*/ 213 h 214"/>
                <a:gd name="T6" fmla="*/ 0 w 339"/>
                <a:gd name="T7" fmla="*/ 81 h 214"/>
                <a:gd name="T8" fmla="*/ 170 w 339"/>
                <a:gd name="T9" fmla="*/ 1 h 214"/>
                <a:gd name="T10" fmla="*/ 164 w 339"/>
                <a:gd name="T11" fmla="*/ 8 h 214"/>
                <a:gd name="T12" fmla="*/ 166 w 339"/>
                <a:gd name="T13" fmla="*/ 0 h 214"/>
                <a:gd name="T14" fmla="*/ 0 60000 65536"/>
                <a:gd name="T15" fmla="*/ 0 60000 65536"/>
                <a:gd name="T16" fmla="*/ 0 60000 65536"/>
                <a:gd name="T17" fmla="*/ 0 60000 65536"/>
                <a:gd name="T18" fmla="*/ 0 60000 65536"/>
                <a:gd name="T19" fmla="*/ 0 60000 65536"/>
                <a:gd name="T20" fmla="*/ 0 60000 65536"/>
                <a:gd name="T21" fmla="*/ 0 w 339"/>
                <a:gd name="T22" fmla="*/ 0 h 214"/>
                <a:gd name="T23" fmla="*/ 339 w 339"/>
                <a:gd name="T24" fmla="*/ 214 h 2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9" h="214">
                  <a:moveTo>
                    <a:pt x="178" y="10"/>
                  </a:moveTo>
                  <a:lnTo>
                    <a:pt x="338" y="127"/>
                  </a:lnTo>
                  <a:lnTo>
                    <a:pt x="169" y="213"/>
                  </a:lnTo>
                  <a:lnTo>
                    <a:pt x="0" y="81"/>
                  </a:lnTo>
                  <a:lnTo>
                    <a:pt x="170" y="1"/>
                  </a:lnTo>
                  <a:lnTo>
                    <a:pt x="164" y="8"/>
                  </a:lnTo>
                  <a:lnTo>
                    <a:pt x="166"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22" name="Freeform 154"/>
            <p:cNvSpPr>
              <a:spLocks/>
            </p:cNvSpPr>
            <p:nvPr/>
          </p:nvSpPr>
          <p:spPr bwMode="auto">
            <a:xfrm>
              <a:off x="2283" y="1018"/>
              <a:ext cx="400" cy="394"/>
            </a:xfrm>
            <a:custGeom>
              <a:avLst/>
              <a:gdLst>
                <a:gd name="T0" fmla="*/ 94 w 400"/>
                <a:gd name="T1" fmla="*/ 345 h 394"/>
                <a:gd name="T2" fmla="*/ 131 w 400"/>
                <a:gd name="T3" fmla="*/ 367 h 394"/>
                <a:gd name="T4" fmla="*/ 169 w 400"/>
                <a:gd name="T5" fmla="*/ 382 h 394"/>
                <a:gd name="T6" fmla="*/ 207 w 400"/>
                <a:gd name="T7" fmla="*/ 392 h 394"/>
                <a:gd name="T8" fmla="*/ 246 w 400"/>
                <a:gd name="T9" fmla="*/ 393 h 394"/>
                <a:gd name="T10" fmla="*/ 282 w 400"/>
                <a:gd name="T11" fmla="*/ 387 h 394"/>
                <a:gd name="T12" fmla="*/ 315 w 400"/>
                <a:gd name="T13" fmla="*/ 374 h 394"/>
                <a:gd name="T14" fmla="*/ 346 w 400"/>
                <a:gd name="T15" fmla="*/ 352 h 394"/>
                <a:gd name="T16" fmla="*/ 370 w 400"/>
                <a:gd name="T17" fmla="*/ 325 h 394"/>
                <a:gd name="T18" fmla="*/ 388 w 400"/>
                <a:gd name="T19" fmla="*/ 295 h 394"/>
                <a:gd name="T20" fmla="*/ 399 w 400"/>
                <a:gd name="T21" fmla="*/ 260 h 394"/>
                <a:gd name="T22" fmla="*/ 399 w 400"/>
                <a:gd name="T23" fmla="*/ 222 h 394"/>
                <a:gd name="T24" fmla="*/ 396 w 400"/>
                <a:gd name="T25" fmla="*/ 184 h 394"/>
                <a:gd name="T26" fmla="*/ 383 w 400"/>
                <a:gd name="T27" fmla="*/ 147 h 394"/>
                <a:gd name="T28" fmla="*/ 365 w 400"/>
                <a:gd name="T29" fmla="*/ 111 h 394"/>
                <a:gd name="T30" fmla="*/ 337 w 400"/>
                <a:gd name="T31" fmla="*/ 78 h 394"/>
                <a:gd name="T32" fmla="*/ 305 w 400"/>
                <a:gd name="T33" fmla="*/ 49 h 394"/>
                <a:gd name="T34" fmla="*/ 271 w 400"/>
                <a:gd name="T35" fmla="*/ 26 h 394"/>
                <a:gd name="T36" fmla="*/ 232 w 400"/>
                <a:gd name="T37" fmla="*/ 10 h 394"/>
                <a:gd name="T38" fmla="*/ 194 w 400"/>
                <a:gd name="T39" fmla="*/ 2 h 394"/>
                <a:gd name="T40" fmla="*/ 156 w 400"/>
                <a:gd name="T41" fmla="*/ 1 h 394"/>
                <a:gd name="T42" fmla="*/ 120 w 400"/>
                <a:gd name="T43" fmla="*/ 7 h 394"/>
                <a:gd name="T44" fmla="*/ 88 w 400"/>
                <a:gd name="T45" fmla="*/ 20 h 394"/>
                <a:gd name="T46" fmla="*/ 56 w 400"/>
                <a:gd name="T47" fmla="*/ 39 h 394"/>
                <a:gd name="T48" fmla="*/ 30 w 400"/>
                <a:gd name="T49" fmla="*/ 66 h 394"/>
                <a:gd name="T50" fmla="*/ 14 w 400"/>
                <a:gd name="T51" fmla="*/ 100 h 394"/>
                <a:gd name="T52" fmla="*/ 4 w 400"/>
                <a:gd name="T53" fmla="*/ 134 h 394"/>
                <a:gd name="T54" fmla="*/ 1 w 400"/>
                <a:gd name="T55" fmla="*/ 171 h 394"/>
                <a:gd name="T56" fmla="*/ 5 w 400"/>
                <a:gd name="T57" fmla="*/ 209 h 394"/>
                <a:gd name="T58" fmla="*/ 18 w 400"/>
                <a:gd name="T59" fmla="*/ 245 h 394"/>
                <a:gd name="T60" fmla="*/ 37 w 400"/>
                <a:gd name="T61" fmla="*/ 283 h 394"/>
                <a:gd name="T62" fmla="*/ 62 w 400"/>
                <a:gd name="T63" fmla="*/ 315 h 39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00"/>
                <a:gd name="T97" fmla="*/ 0 h 394"/>
                <a:gd name="T98" fmla="*/ 400 w 400"/>
                <a:gd name="T99" fmla="*/ 394 h 39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00" h="394">
                  <a:moveTo>
                    <a:pt x="77" y="330"/>
                  </a:moveTo>
                  <a:lnTo>
                    <a:pt x="94" y="345"/>
                  </a:lnTo>
                  <a:lnTo>
                    <a:pt x="112" y="357"/>
                  </a:lnTo>
                  <a:lnTo>
                    <a:pt x="131" y="367"/>
                  </a:lnTo>
                  <a:lnTo>
                    <a:pt x="150" y="376"/>
                  </a:lnTo>
                  <a:lnTo>
                    <a:pt x="169" y="382"/>
                  </a:lnTo>
                  <a:lnTo>
                    <a:pt x="188" y="389"/>
                  </a:lnTo>
                  <a:lnTo>
                    <a:pt x="207" y="392"/>
                  </a:lnTo>
                  <a:lnTo>
                    <a:pt x="226" y="392"/>
                  </a:lnTo>
                  <a:lnTo>
                    <a:pt x="246" y="393"/>
                  </a:lnTo>
                  <a:lnTo>
                    <a:pt x="262" y="391"/>
                  </a:lnTo>
                  <a:lnTo>
                    <a:pt x="282" y="387"/>
                  </a:lnTo>
                  <a:lnTo>
                    <a:pt x="299" y="380"/>
                  </a:lnTo>
                  <a:lnTo>
                    <a:pt x="315" y="374"/>
                  </a:lnTo>
                  <a:lnTo>
                    <a:pt x="330" y="364"/>
                  </a:lnTo>
                  <a:lnTo>
                    <a:pt x="346" y="352"/>
                  </a:lnTo>
                  <a:lnTo>
                    <a:pt x="359" y="339"/>
                  </a:lnTo>
                  <a:lnTo>
                    <a:pt x="370" y="325"/>
                  </a:lnTo>
                  <a:lnTo>
                    <a:pt x="381" y="311"/>
                  </a:lnTo>
                  <a:lnTo>
                    <a:pt x="388" y="295"/>
                  </a:lnTo>
                  <a:lnTo>
                    <a:pt x="395" y="277"/>
                  </a:lnTo>
                  <a:lnTo>
                    <a:pt x="399" y="260"/>
                  </a:lnTo>
                  <a:lnTo>
                    <a:pt x="399" y="240"/>
                  </a:lnTo>
                  <a:lnTo>
                    <a:pt x="399" y="222"/>
                  </a:lnTo>
                  <a:lnTo>
                    <a:pt x="398" y="204"/>
                  </a:lnTo>
                  <a:lnTo>
                    <a:pt x="396" y="184"/>
                  </a:lnTo>
                  <a:lnTo>
                    <a:pt x="390" y="167"/>
                  </a:lnTo>
                  <a:lnTo>
                    <a:pt x="383" y="147"/>
                  </a:lnTo>
                  <a:lnTo>
                    <a:pt x="375" y="129"/>
                  </a:lnTo>
                  <a:lnTo>
                    <a:pt x="365" y="111"/>
                  </a:lnTo>
                  <a:lnTo>
                    <a:pt x="353" y="94"/>
                  </a:lnTo>
                  <a:lnTo>
                    <a:pt x="337" y="78"/>
                  </a:lnTo>
                  <a:lnTo>
                    <a:pt x="322" y="62"/>
                  </a:lnTo>
                  <a:lnTo>
                    <a:pt x="305" y="49"/>
                  </a:lnTo>
                  <a:lnTo>
                    <a:pt x="287" y="36"/>
                  </a:lnTo>
                  <a:lnTo>
                    <a:pt x="271" y="26"/>
                  </a:lnTo>
                  <a:lnTo>
                    <a:pt x="251" y="17"/>
                  </a:lnTo>
                  <a:lnTo>
                    <a:pt x="232" y="10"/>
                  </a:lnTo>
                  <a:lnTo>
                    <a:pt x="214" y="4"/>
                  </a:lnTo>
                  <a:lnTo>
                    <a:pt x="194" y="2"/>
                  </a:lnTo>
                  <a:lnTo>
                    <a:pt x="175" y="0"/>
                  </a:lnTo>
                  <a:lnTo>
                    <a:pt x="156" y="1"/>
                  </a:lnTo>
                  <a:lnTo>
                    <a:pt x="138" y="3"/>
                  </a:lnTo>
                  <a:lnTo>
                    <a:pt x="120" y="7"/>
                  </a:lnTo>
                  <a:lnTo>
                    <a:pt x="102" y="12"/>
                  </a:lnTo>
                  <a:lnTo>
                    <a:pt x="88" y="20"/>
                  </a:lnTo>
                  <a:lnTo>
                    <a:pt x="70" y="28"/>
                  </a:lnTo>
                  <a:lnTo>
                    <a:pt x="56" y="39"/>
                  </a:lnTo>
                  <a:lnTo>
                    <a:pt x="43" y="52"/>
                  </a:lnTo>
                  <a:lnTo>
                    <a:pt x="30" y="66"/>
                  </a:lnTo>
                  <a:lnTo>
                    <a:pt x="21" y="84"/>
                  </a:lnTo>
                  <a:lnTo>
                    <a:pt x="14" y="100"/>
                  </a:lnTo>
                  <a:lnTo>
                    <a:pt x="8" y="117"/>
                  </a:lnTo>
                  <a:lnTo>
                    <a:pt x="4" y="134"/>
                  </a:lnTo>
                  <a:lnTo>
                    <a:pt x="0" y="153"/>
                  </a:lnTo>
                  <a:lnTo>
                    <a:pt x="1" y="171"/>
                  </a:lnTo>
                  <a:lnTo>
                    <a:pt x="3" y="190"/>
                  </a:lnTo>
                  <a:lnTo>
                    <a:pt x="5" y="209"/>
                  </a:lnTo>
                  <a:lnTo>
                    <a:pt x="12" y="228"/>
                  </a:lnTo>
                  <a:lnTo>
                    <a:pt x="18" y="245"/>
                  </a:lnTo>
                  <a:lnTo>
                    <a:pt x="28" y="265"/>
                  </a:lnTo>
                  <a:lnTo>
                    <a:pt x="37" y="283"/>
                  </a:lnTo>
                  <a:lnTo>
                    <a:pt x="50" y="300"/>
                  </a:lnTo>
                  <a:lnTo>
                    <a:pt x="62" y="315"/>
                  </a:lnTo>
                  <a:lnTo>
                    <a:pt x="77" y="330"/>
                  </a:lnTo>
                </a:path>
              </a:pathLst>
            </a:custGeom>
            <a:solidFill>
              <a:srgbClr val="96969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23" name="Freeform 155"/>
            <p:cNvSpPr>
              <a:spLocks/>
            </p:cNvSpPr>
            <p:nvPr/>
          </p:nvSpPr>
          <p:spPr bwMode="auto">
            <a:xfrm>
              <a:off x="2283" y="1018"/>
              <a:ext cx="400" cy="394"/>
            </a:xfrm>
            <a:custGeom>
              <a:avLst/>
              <a:gdLst>
                <a:gd name="T0" fmla="*/ 94 w 400"/>
                <a:gd name="T1" fmla="*/ 345 h 394"/>
                <a:gd name="T2" fmla="*/ 131 w 400"/>
                <a:gd name="T3" fmla="*/ 367 h 394"/>
                <a:gd name="T4" fmla="*/ 169 w 400"/>
                <a:gd name="T5" fmla="*/ 382 h 394"/>
                <a:gd name="T6" fmla="*/ 207 w 400"/>
                <a:gd name="T7" fmla="*/ 392 h 394"/>
                <a:gd name="T8" fmla="*/ 246 w 400"/>
                <a:gd name="T9" fmla="*/ 393 h 394"/>
                <a:gd name="T10" fmla="*/ 282 w 400"/>
                <a:gd name="T11" fmla="*/ 387 h 394"/>
                <a:gd name="T12" fmla="*/ 315 w 400"/>
                <a:gd name="T13" fmla="*/ 374 h 394"/>
                <a:gd name="T14" fmla="*/ 346 w 400"/>
                <a:gd name="T15" fmla="*/ 352 h 394"/>
                <a:gd name="T16" fmla="*/ 370 w 400"/>
                <a:gd name="T17" fmla="*/ 325 h 394"/>
                <a:gd name="T18" fmla="*/ 388 w 400"/>
                <a:gd name="T19" fmla="*/ 295 h 394"/>
                <a:gd name="T20" fmla="*/ 399 w 400"/>
                <a:gd name="T21" fmla="*/ 260 h 394"/>
                <a:gd name="T22" fmla="*/ 399 w 400"/>
                <a:gd name="T23" fmla="*/ 222 h 394"/>
                <a:gd name="T24" fmla="*/ 396 w 400"/>
                <a:gd name="T25" fmla="*/ 184 h 394"/>
                <a:gd name="T26" fmla="*/ 383 w 400"/>
                <a:gd name="T27" fmla="*/ 147 h 394"/>
                <a:gd name="T28" fmla="*/ 365 w 400"/>
                <a:gd name="T29" fmla="*/ 111 h 394"/>
                <a:gd name="T30" fmla="*/ 337 w 400"/>
                <a:gd name="T31" fmla="*/ 78 h 394"/>
                <a:gd name="T32" fmla="*/ 305 w 400"/>
                <a:gd name="T33" fmla="*/ 49 h 394"/>
                <a:gd name="T34" fmla="*/ 271 w 400"/>
                <a:gd name="T35" fmla="*/ 26 h 394"/>
                <a:gd name="T36" fmla="*/ 232 w 400"/>
                <a:gd name="T37" fmla="*/ 10 h 394"/>
                <a:gd name="T38" fmla="*/ 194 w 400"/>
                <a:gd name="T39" fmla="*/ 2 h 394"/>
                <a:gd name="T40" fmla="*/ 156 w 400"/>
                <a:gd name="T41" fmla="*/ 1 h 394"/>
                <a:gd name="T42" fmla="*/ 120 w 400"/>
                <a:gd name="T43" fmla="*/ 7 h 394"/>
                <a:gd name="T44" fmla="*/ 88 w 400"/>
                <a:gd name="T45" fmla="*/ 20 h 394"/>
                <a:gd name="T46" fmla="*/ 56 w 400"/>
                <a:gd name="T47" fmla="*/ 39 h 394"/>
                <a:gd name="T48" fmla="*/ 30 w 400"/>
                <a:gd name="T49" fmla="*/ 66 h 394"/>
                <a:gd name="T50" fmla="*/ 14 w 400"/>
                <a:gd name="T51" fmla="*/ 100 h 394"/>
                <a:gd name="T52" fmla="*/ 4 w 400"/>
                <a:gd name="T53" fmla="*/ 134 h 394"/>
                <a:gd name="T54" fmla="*/ 1 w 400"/>
                <a:gd name="T55" fmla="*/ 171 h 394"/>
                <a:gd name="T56" fmla="*/ 5 w 400"/>
                <a:gd name="T57" fmla="*/ 209 h 394"/>
                <a:gd name="T58" fmla="*/ 18 w 400"/>
                <a:gd name="T59" fmla="*/ 245 h 394"/>
                <a:gd name="T60" fmla="*/ 37 w 400"/>
                <a:gd name="T61" fmla="*/ 283 h 394"/>
                <a:gd name="T62" fmla="*/ 62 w 400"/>
                <a:gd name="T63" fmla="*/ 315 h 39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400"/>
                <a:gd name="T97" fmla="*/ 0 h 394"/>
                <a:gd name="T98" fmla="*/ 400 w 400"/>
                <a:gd name="T99" fmla="*/ 394 h 39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400" h="394">
                  <a:moveTo>
                    <a:pt x="77" y="330"/>
                  </a:moveTo>
                  <a:lnTo>
                    <a:pt x="94" y="345"/>
                  </a:lnTo>
                  <a:lnTo>
                    <a:pt x="112" y="357"/>
                  </a:lnTo>
                  <a:lnTo>
                    <a:pt x="131" y="367"/>
                  </a:lnTo>
                  <a:lnTo>
                    <a:pt x="150" y="376"/>
                  </a:lnTo>
                  <a:lnTo>
                    <a:pt x="169" y="382"/>
                  </a:lnTo>
                  <a:lnTo>
                    <a:pt x="188" y="389"/>
                  </a:lnTo>
                  <a:lnTo>
                    <a:pt x="207" y="392"/>
                  </a:lnTo>
                  <a:lnTo>
                    <a:pt x="226" y="392"/>
                  </a:lnTo>
                  <a:lnTo>
                    <a:pt x="246" y="393"/>
                  </a:lnTo>
                  <a:lnTo>
                    <a:pt x="262" y="391"/>
                  </a:lnTo>
                  <a:lnTo>
                    <a:pt x="282" y="387"/>
                  </a:lnTo>
                  <a:lnTo>
                    <a:pt x="299" y="380"/>
                  </a:lnTo>
                  <a:lnTo>
                    <a:pt x="315" y="374"/>
                  </a:lnTo>
                  <a:lnTo>
                    <a:pt x="330" y="364"/>
                  </a:lnTo>
                  <a:lnTo>
                    <a:pt x="346" y="352"/>
                  </a:lnTo>
                  <a:lnTo>
                    <a:pt x="359" y="339"/>
                  </a:lnTo>
                  <a:lnTo>
                    <a:pt x="370" y="325"/>
                  </a:lnTo>
                  <a:lnTo>
                    <a:pt x="381" y="311"/>
                  </a:lnTo>
                  <a:lnTo>
                    <a:pt x="388" y="295"/>
                  </a:lnTo>
                  <a:lnTo>
                    <a:pt x="395" y="277"/>
                  </a:lnTo>
                  <a:lnTo>
                    <a:pt x="399" y="260"/>
                  </a:lnTo>
                  <a:lnTo>
                    <a:pt x="399" y="240"/>
                  </a:lnTo>
                  <a:lnTo>
                    <a:pt x="399" y="222"/>
                  </a:lnTo>
                  <a:lnTo>
                    <a:pt x="398" y="204"/>
                  </a:lnTo>
                  <a:lnTo>
                    <a:pt x="396" y="184"/>
                  </a:lnTo>
                  <a:lnTo>
                    <a:pt x="390" y="167"/>
                  </a:lnTo>
                  <a:lnTo>
                    <a:pt x="383" y="147"/>
                  </a:lnTo>
                  <a:lnTo>
                    <a:pt x="375" y="129"/>
                  </a:lnTo>
                  <a:lnTo>
                    <a:pt x="365" y="111"/>
                  </a:lnTo>
                  <a:lnTo>
                    <a:pt x="353" y="94"/>
                  </a:lnTo>
                  <a:lnTo>
                    <a:pt x="337" y="78"/>
                  </a:lnTo>
                  <a:lnTo>
                    <a:pt x="322" y="62"/>
                  </a:lnTo>
                  <a:lnTo>
                    <a:pt x="305" y="49"/>
                  </a:lnTo>
                  <a:lnTo>
                    <a:pt x="287" y="36"/>
                  </a:lnTo>
                  <a:lnTo>
                    <a:pt x="271" y="26"/>
                  </a:lnTo>
                  <a:lnTo>
                    <a:pt x="251" y="17"/>
                  </a:lnTo>
                  <a:lnTo>
                    <a:pt x="232" y="10"/>
                  </a:lnTo>
                  <a:lnTo>
                    <a:pt x="214" y="4"/>
                  </a:lnTo>
                  <a:lnTo>
                    <a:pt x="194" y="2"/>
                  </a:lnTo>
                  <a:lnTo>
                    <a:pt x="175" y="0"/>
                  </a:lnTo>
                  <a:lnTo>
                    <a:pt x="156" y="1"/>
                  </a:lnTo>
                  <a:lnTo>
                    <a:pt x="138" y="3"/>
                  </a:lnTo>
                  <a:lnTo>
                    <a:pt x="120" y="7"/>
                  </a:lnTo>
                  <a:lnTo>
                    <a:pt x="102" y="12"/>
                  </a:lnTo>
                  <a:lnTo>
                    <a:pt x="88" y="20"/>
                  </a:lnTo>
                  <a:lnTo>
                    <a:pt x="70" y="28"/>
                  </a:lnTo>
                  <a:lnTo>
                    <a:pt x="56" y="39"/>
                  </a:lnTo>
                  <a:lnTo>
                    <a:pt x="43" y="52"/>
                  </a:lnTo>
                  <a:lnTo>
                    <a:pt x="30" y="66"/>
                  </a:lnTo>
                  <a:lnTo>
                    <a:pt x="21" y="84"/>
                  </a:lnTo>
                  <a:lnTo>
                    <a:pt x="14" y="100"/>
                  </a:lnTo>
                  <a:lnTo>
                    <a:pt x="8" y="117"/>
                  </a:lnTo>
                  <a:lnTo>
                    <a:pt x="4" y="134"/>
                  </a:lnTo>
                  <a:lnTo>
                    <a:pt x="0" y="153"/>
                  </a:lnTo>
                  <a:lnTo>
                    <a:pt x="1" y="171"/>
                  </a:lnTo>
                  <a:lnTo>
                    <a:pt x="3" y="190"/>
                  </a:lnTo>
                  <a:lnTo>
                    <a:pt x="5" y="209"/>
                  </a:lnTo>
                  <a:lnTo>
                    <a:pt x="12" y="228"/>
                  </a:lnTo>
                  <a:lnTo>
                    <a:pt x="18" y="245"/>
                  </a:lnTo>
                  <a:lnTo>
                    <a:pt x="28" y="265"/>
                  </a:lnTo>
                  <a:lnTo>
                    <a:pt x="37" y="283"/>
                  </a:lnTo>
                  <a:lnTo>
                    <a:pt x="50" y="300"/>
                  </a:lnTo>
                  <a:lnTo>
                    <a:pt x="62" y="315"/>
                  </a:lnTo>
                  <a:lnTo>
                    <a:pt x="77" y="330"/>
                  </a:lnTo>
                </a:path>
              </a:pathLst>
            </a:custGeom>
            <a:solidFill>
              <a:srgbClr val="949494"/>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24" name="Freeform 156"/>
            <p:cNvSpPr>
              <a:spLocks/>
            </p:cNvSpPr>
            <p:nvPr/>
          </p:nvSpPr>
          <p:spPr bwMode="auto">
            <a:xfrm>
              <a:off x="2292" y="1025"/>
              <a:ext cx="384" cy="380"/>
            </a:xfrm>
            <a:custGeom>
              <a:avLst/>
              <a:gdLst>
                <a:gd name="T0" fmla="*/ 90 w 384"/>
                <a:gd name="T1" fmla="*/ 331 h 380"/>
                <a:gd name="T2" fmla="*/ 124 w 384"/>
                <a:gd name="T3" fmla="*/ 353 h 380"/>
                <a:gd name="T4" fmla="*/ 159 w 384"/>
                <a:gd name="T5" fmla="*/ 369 h 380"/>
                <a:gd name="T6" fmla="*/ 198 w 384"/>
                <a:gd name="T7" fmla="*/ 377 h 380"/>
                <a:gd name="T8" fmla="*/ 236 w 384"/>
                <a:gd name="T9" fmla="*/ 379 h 380"/>
                <a:gd name="T10" fmla="*/ 269 w 384"/>
                <a:gd name="T11" fmla="*/ 373 h 380"/>
                <a:gd name="T12" fmla="*/ 302 w 384"/>
                <a:gd name="T13" fmla="*/ 360 h 380"/>
                <a:gd name="T14" fmla="*/ 332 w 384"/>
                <a:gd name="T15" fmla="*/ 339 h 380"/>
                <a:gd name="T16" fmla="*/ 354 w 384"/>
                <a:gd name="T17" fmla="*/ 313 h 380"/>
                <a:gd name="T18" fmla="*/ 371 w 384"/>
                <a:gd name="T19" fmla="*/ 282 h 380"/>
                <a:gd name="T20" fmla="*/ 380 w 384"/>
                <a:gd name="T21" fmla="*/ 249 h 380"/>
                <a:gd name="T22" fmla="*/ 382 w 384"/>
                <a:gd name="T23" fmla="*/ 214 h 380"/>
                <a:gd name="T24" fmla="*/ 378 w 384"/>
                <a:gd name="T25" fmla="*/ 179 h 380"/>
                <a:gd name="T26" fmla="*/ 367 w 384"/>
                <a:gd name="T27" fmla="*/ 142 h 380"/>
                <a:gd name="T28" fmla="*/ 349 w 384"/>
                <a:gd name="T29" fmla="*/ 108 h 380"/>
                <a:gd name="T30" fmla="*/ 324 w 384"/>
                <a:gd name="T31" fmla="*/ 76 h 380"/>
                <a:gd name="T32" fmla="*/ 292 w 384"/>
                <a:gd name="T33" fmla="*/ 47 h 380"/>
                <a:gd name="T34" fmla="*/ 257 w 384"/>
                <a:gd name="T35" fmla="*/ 26 h 380"/>
                <a:gd name="T36" fmla="*/ 222 w 384"/>
                <a:gd name="T37" fmla="*/ 9 h 380"/>
                <a:gd name="T38" fmla="*/ 185 w 384"/>
                <a:gd name="T39" fmla="*/ 3 h 380"/>
                <a:gd name="T40" fmla="*/ 150 w 384"/>
                <a:gd name="T41" fmla="*/ 0 h 380"/>
                <a:gd name="T42" fmla="*/ 115 w 384"/>
                <a:gd name="T43" fmla="*/ 7 h 380"/>
                <a:gd name="T44" fmla="*/ 81 w 384"/>
                <a:gd name="T45" fmla="*/ 20 h 380"/>
                <a:gd name="T46" fmla="*/ 53 w 384"/>
                <a:gd name="T47" fmla="*/ 38 h 380"/>
                <a:gd name="T48" fmla="*/ 28 w 384"/>
                <a:gd name="T49" fmla="*/ 65 h 380"/>
                <a:gd name="T50" fmla="*/ 11 w 384"/>
                <a:gd name="T51" fmla="*/ 97 h 380"/>
                <a:gd name="T52" fmla="*/ 1 w 384"/>
                <a:gd name="T53" fmla="*/ 129 h 380"/>
                <a:gd name="T54" fmla="*/ 0 w 384"/>
                <a:gd name="T55" fmla="*/ 164 h 380"/>
                <a:gd name="T56" fmla="*/ 5 w 384"/>
                <a:gd name="T57" fmla="*/ 202 h 380"/>
                <a:gd name="T58" fmla="*/ 15 w 384"/>
                <a:gd name="T59" fmla="*/ 237 h 380"/>
                <a:gd name="T60" fmla="*/ 34 w 384"/>
                <a:gd name="T61" fmla="*/ 272 h 380"/>
                <a:gd name="T62" fmla="*/ 58 w 384"/>
                <a:gd name="T63" fmla="*/ 305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84"/>
                <a:gd name="T97" fmla="*/ 0 h 380"/>
                <a:gd name="T98" fmla="*/ 384 w 384"/>
                <a:gd name="T99" fmla="*/ 380 h 38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84" h="380">
                  <a:moveTo>
                    <a:pt x="75" y="317"/>
                  </a:moveTo>
                  <a:lnTo>
                    <a:pt x="90" y="331"/>
                  </a:lnTo>
                  <a:lnTo>
                    <a:pt x="108" y="343"/>
                  </a:lnTo>
                  <a:lnTo>
                    <a:pt x="124" y="353"/>
                  </a:lnTo>
                  <a:lnTo>
                    <a:pt x="142" y="361"/>
                  </a:lnTo>
                  <a:lnTo>
                    <a:pt x="159" y="369"/>
                  </a:lnTo>
                  <a:lnTo>
                    <a:pt x="179" y="373"/>
                  </a:lnTo>
                  <a:lnTo>
                    <a:pt x="198" y="377"/>
                  </a:lnTo>
                  <a:lnTo>
                    <a:pt x="218" y="379"/>
                  </a:lnTo>
                  <a:lnTo>
                    <a:pt x="236" y="379"/>
                  </a:lnTo>
                  <a:lnTo>
                    <a:pt x="252" y="376"/>
                  </a:lnTo>
                  <a:lnTo>
                    <a:pt x="269" y="373"/>
                  </a:lnTo>
                  <a:lnTo>
                    <a:pt x="287" y="366"/>
                  </a:lnTo>
                  <a:lnTo>
                    <a:pt x="302" y="360"/>
                  </a:lnTo>
                  <a:lnTo>
                    <a:pt x="318" y="351"/>
                  </a:lnTo>
                  <a:lnTo>
                    <a:pt x="332" y="339"/>
                  </a:lnTo>
                  <a:lnTo>
                    <a:pt x="343" y="328"/>
                  </a:lnTo>
                  <a:lnTo>
                    <a:pt x="354" y="313"/>
                  </a:lnTo>
                  <a:lnTo>
                    <a:pt x="364" y="298"/>
                  </a:lnTo>
                  <a:lnTo>
                    <a:pt x="371" y="282"/>
                  </a:lnTo>
                  <a:lnTo>
                    <a:pt x="377" y="267"/>
                  </a:lnTo>
                  <a:lnTo>
                    <a:pt x="380" y="249"/>
                  </a:lnTo>
                  <a:lnTo>
                    <a:pt x="382" y="232"/>
                  </a:lnTo>
                  <a:lnTo>
                    <a:pt x="382" y="214"/>
                  </a:lnTo>
                  <a:lnTo>
                    <a:pt x="383" y="196"/>
                  </a:lnTo>
                  <a:lnTo>
                    <a:pt x="378" y="179"/>
                  </a:lnTo>
                  <a:lnTo>
                    <a:pt x="373" y="160"/>
                  </a:lnTo>
                  <a:lnTo>
                    <a:pt x="367" y="142"/>
                  </a:lnTo>
                  <a:lnTo>
                    <a:pt x="359" y="125"/>
                  </a:lnTo>
                  <a:lnTo>
                    <a:pt x="349" y="108"/>
                  </a:lnTo>
                  <a:lnTo>
                    <a:pt x="336" y="92"/>
                  </a:lnTo>
                  <a:lnTo>
                    <a:pt x="324" y="76"/>
                  </a:lnTo>
                  <a:lnTo>
                    <a:pt x="309" y="60"/>
                  </a:lnTo>
                  <a:lnTo>
                    <a:pt x="292" y="47"/>
                  </a:lnTo>
                  <a:lnTo>
                    <a:pt x="276" y="36"/>
                  </a:lnTo>
                  <a:lnTo>
                    <a:pt x="257" y="26"/>
                  </a:lnTo>
                  <a:lnTo>
                    <a:pt x="240" y="18"/>
                  </a:lnTo>
                  <a:lnTo>
                    <a:pt x="222" y="9"/>
                  </a:lnTo>
                  <a:lnTo>
                    <a:pt x="204" y="5"/>
                  </a:lnTo>
                  <a:lnTo>
                    <a:pt x="185" y="3"/>
                  </a:lnTo>
                  <a:lnTo>
                    <a:pt x="168" y="2"/>
                  </a:lnTo>
                  <a:lnTo>
                    <a:pt x="150" y="0"/>
                  </a:lnTo>
                  <a:lnTo>
                    <a:pt x="132" y="3"/>
                  </a:lnTo>
                  <a:lnTo>
                    <a:pt x="115" y="7"/>
                  </a:lnTo>
                  <a:lnTo>
                    <a:pt x="97" y="13"/>
                  </a:lnTo>
                  <a:lnTo>
                    <a:pt x="81" y="20"/>
                  </a:lnTo>
                  <a:lnTo>
                    <a:pt x="67" y="29"/>
                  </a:lnTo>
                  <a:lnTo>
                    <a:pt x="53" y="38"/>
                  </a:lnTo>
                  <a:lnTo>
                    <a:pt x="41" y="52"/>
                  </a:lnTo>
                  <a:lnTo>
                    <a:pt x="28" y="65"/>
                  </a:lnTo>
                  <a:lnTo>
                    <a:pt x="19" y="80"/>
                  </a:lnTo>
                  <a:lnTo>
                    <a:pt x="11" y="97"/>
                  </a:lnTo>
                  <a:lnTo>
                    <a:pt x="6" y="113"/>
                  </a:lnTo>
                  <a:lnTo>
                    <a:pt x="1" y="129"/>
                  </a:lnTo>
                  <a:lnTo>
                    <a:pt x="0" y="146"/>
                  </a:lnTo>
                  <a:lnTo>
                    <a:pt x="0" y="164"/>
                  </a:lnTo>
                  <a:lnTo>
                    <a:pt x="1" y="183"/>
                  </a:lnTo>
                  <a:lnTo>
                    <a:pt x="5" y="202"/>
                  </a:lnTo>
                  <a:lnTo>
                    <a:pt x="10" y="219"/>
                  </a:lnTo>
                  <a:lnTo>
                    <a:pt x="15" y="237"/>
                  </a:lnTo>
                  <a:lnTo>
                    <a:pt x="25" y="255"/>
                  </a:lnTo>
                  <a:lnTo>
                    <a:pt x="34" y="272"/>
                  </a:lnTo>
                  <a:lnTo>
                    <a:pt x="46" y="288"/>
                  </a:lnTo>
                  <a:lnTo>
                    <a:pt x="58" y="305"/>
                  </a:lnTo>
                  <a:lnTo>
                    <a:pt x="75" y="317"/>
                  </a:lnTo>
                </a:path>
              </a:pathLst>
            </a:custGeom>
            <a:solidFill>
              <a:srgbClr val="98989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25" name="Freeform 157"/>
            <p:cNvSpPr>
              <a:spLocks/>
            </p:cNvSpPr>
            <p:nvPr/>
          </p:nvSpPr>
          <p:spPr bwMode="auto">
            <a:xfrm>
              <a:off x="2299" y="1034"/>
              <a:ext cx="369" cy="362"/>
            </a:xfrm>
            <a:custGeom>
              <a:avLst/>
              <a:gdLst>
                <a:gd name="T0" fmla="*/ 87 w 369"/>
                <a:gd name="T1" fmla="*/ 317 h 362"/>
                <a:gd name="T2" fmla="*/ 120 w 369"/>
                <a:gd name="T3" fmla="*/ 337 h 362"/>
                <a:gd name="T4" fmla="*/ 155 w 369"/>
                <a:gd name="T5" fmla="*/ 353 h 362"/>
                <a:gd name="T6" fmla="*/ 191 w 369"/>
                <a:gd name="T7" fmla="*/ 360 h 362"/>
                <a:gd name="T8" fmla="*/ 225 w 369"/>
                <a:gd name="T9" fmla="*/ 360 h 362"/>
                <a:gd name="T10" fmla="*/ 260 w 369"/>
                <a:gd name="T11" fmla="*/ 354 h 362"/>
                <a:gd name="T12" fmla="*/ 291 w 369"/>
                <a:gd name="T13" fmla="*/ 343 h 362"/>
                <a:gd name="T14" fmla="*/ 318 w 369"/>
                <a:gd name="T15" fmla="*/ 324 h 362"/>
                <a:gd name="T16" fmla="*/ 341 w 369"/>
                <a:gd name="T17" fmla="*/ 300 h 362"/>
                <a:gd name="T18" fmla="*/ 358 w 369"/>
                <a:gd name="T19" fmla="*/ 270 h 362"/>
                <a:gd name="T20" fmla="*/ 366 w 369"/>
                <a:gd name="T21" fmla="*/ 238 h 362"/>
                <a:gd name="T22" fmla="*/ 367 w 369"/>
                <a:gd name="T23" fmla="*/ 205 h 362"/>
                <a:gd name="T24" fmla="*/ 364 w 369"/>
                <a:gd name="T25" fmla="*/ 169 h 362"/>
                <a:gd name="T26" fmla="*/ 353 w 369"/>
                <a:gd name="T27" fmla="*/ 135 h 362"/>
                <a:gd name="T28" fmla="*/ 335 w 369"/>
                <a:gd name="T29" fmla="*/ 102 h 362"/>
                <a:gd name="T30" fmla="*/ 312 w 369"/>
                <a:gd name="T31" fmla="*/ 69 h 362"/>
                <a:gd name="T32" fmla="*/ 282 w 369"/>
                <a:gd name="T33" fmla="*/ 44 h 362"/>
                <a:gd name="T34" fmla="*/ 248 w 369"/>
                <a:gd name="T35" fmla="*/ 23 h 362"/>
                <a:gd name="T36" fmla="*/ 215 w 369"/>
                <a:gd name="T37" fmla="*/ 9 h 362"/>
                <a:gd name="T38" fmla="*/ 180 w 369"/>
                <a:gd name="T39" fmla="*/ 0 h 362"/>
                <a:gd name="T40" fmla="*/ 145 w 369"/>
                <a:gd name="T41" fmla="*/ 1 h 362"/>
                <a:gd name="T42" fmla="*/ 112 w 369"/>
                <a:gd name="T43" fmla="*/ 5 h 362"/>
                <a:gd name="T44" fmla="*/ 79 w 369"/>
                <a:gd name="T45" fmla="*/ 18 h 362"/>
                <a:gd name="T46" fmla="*/ 51 w 369"/>
                <a:gd name="T47" fmla="*/ 37 h 362"/>
                <a:gd name="T48" fmla="*/ 30 w 369"/>
                <a:gd name="T49" fmla="*/ 62 h 362"/>
                <a:gd name="T50" fmla="*/ 14 w 369"/>
                <a:gd name="T51" fmla="*/ 91 h 362"/>
                <a:gd name="T52" fmla="*/ 4 w 369"/>
                <a:gd name="T53" fmla="*/ 124 h 362"/>
                <a:gd name="T54" fmla="*/ 0 w 369"/>
                <a:gd name="T55" fmla="*/ 156 h 362"/>
                <a:gd name="T56" fmla="*/ 6 w 369"/>
                <a:gd name="T57" fmla="*/ 193 h 362"/>
                <a:gd name="T58" fmla="*/ 17 w 369"/>
                <a:gd name="T59" fmla="*/ 226 h 362"/>
                <a:gd name="T60" fmla="*/ 34 w 369"/>
                <a:gd name="T61" fmla="*/ 258 h 362"/>
                <a:gd name="T62" fmla="*/ 58 w 369"/>
                <a:gd name="T63" fmla="*/ 289 h 36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69"/>
                <a:gd name="T97" fmla="*/ 0 h 362"/>
                <a:gd name="T98" fmla="*/ 369 w 369"/>
                <a:gd name="T99" fmla="*/ 362 h 36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69" h="362">
                  <a:moveTo>
                    <a:pt x="71" y="304"/>
                  </a:moveTo>
                  <a:lnTo>
                    <a:pt x="87" y="317"/>
                  </a:lnTo>
                  <a:lnTo>
                    <a:pt x="102" y="329"/>
                  </a:lnTo>
                  <a:lnTo>
                    <a:pt x="120" y="337"/>
                  </a:lnTo>
                  <a:lnTo>
                    <a:pt x="137" y="347"/>
                  </a:lnTo>
                  <a:lnTo>
                    <a:pt x="155" y="353"/>
                  </a:lnTo>
                  <a:lnTo>
                    <a:pt x="172" y="357"/>
                  </a:lnTo>
                  <a:lnTo>
                    <a:pt x="191" y="360"/>
                  </a:lnTo>
                  <a:lnTo>
                    <a:pt x="209" y="361"/>
                  </a:lnTo>
                  <a:lnTo>
                    <a:pt x="225" y="360"/>
                  </a:lnTo>
                  <a:lnTo>
                    <a:pt x="241" y="359"/>
                  </a:lnTo>
                  <a:lnTo>
                    <a:pt x="260" y="354"/>
                  </a:lnTo>
                  <a:lnTo>
                    <a:pt x="275" y="350"/>
                  </a:lnTo>
                  <a:lnTo>
                    <a:pt x="291" y="343"/>
                  </a:lnTo>
                  <a:lnTo>
                    <a:pt x="305" y="335"/>
                  </a:lnTo>
                  <a:lnTo>
                    <a:pt x="318" y="324"/>
                  </a:lnTo>
                  <a:lnTo>
                    <a:pt x="331" y="312"/>
                  </a:lnTo>
                  <a:lnTo>
                    <a:pt x="341" y="300"/>
                  </a:lnTo>
                  <a:lnTo>
                    <a:pt x="351" y="286"/>
                  </a:lnTo>
                  <a:lnTo>
                    <a:pt x="358" y="270"/>
                  </a:lnTo>
                  <a:lnTo>
                    <a:pt x="363" y="255"/>
                  </a:lnTo>
                  <a:lnTo>
                    <a:pt x="366" y="238"/>
                  </a:lnTo>
                  <a:lnTo>
                    <a:pt x="368" y="221"/>
                  </a:lnTo>
                  <a:lnTo>
                    <a:pt x="367" y="205"/>
                  </a:lnTo>
                  <a:lnTo>
                    <a:pt x="368" y="187"/>
                  </a:lnTo>
                  <a:lnTo>
                    <a:pt x="364" y="169"/>
                  </a:lnTo>
                  <a:lnTo>
                    <a:pt x="359" y="151"/>
                  </a:lnTo>
                  <a:lnTo>
                    <a:pt x="353" y="135"/>
                  </a:lnTo>
                  <a:lnTo>
                    <a:pt x="345" y="119"/>
                  </a:lnTo>
                  <a:lnTo>
                    <a:pt x="335" y="102"/>
                  </a:lnTo>
                  <a:lnTo>
                    <a:pt x="324" y="86"/>
                  </a:lnTo>
                  <a:lnTo>
                    <a:pt x="312" y="69"/>
                  </a:lnTo>
                  <a:lnTo>
                    <a:pt x="298" y="57"/>
                  </a:lnTo>
                  <a:lnTo>
                    <a:pt x="282" y="44"/>
                  </a:lnTo>
                  <a:lnTo>
                    <a:pt x="265" y="32"/>
                  </a:lnTo>
                  <a:lnTo>
                    <a:pt x="248" y="23"/>
                  </a:lnTo>
                  <a:lnTo>
                    <a:pt x="232" y="15"/>
                  </a:lnTo>
                  <a:lnTo>
                    <a:pt x="215" y="9"/>
                  </a:lnTo>
                  <a:lnTo>
                    <a:pt x="196" y="5"/>
                  </a:lnTo>
                  <a:lnTo>
                    <a:pt x="180" y="0"/>
                  </a:lnTo>
                  <a:lnTo>
                    <a:pt x="162" y="1"/>
                  </a:lnTo>
                  <a:lnTo>
                    <a:pt x="145" y="1"/>
                  </a:lnTo>
                  <a:lnTo>
                    <a:pt x="126" y="2"/>
                  </a:lnTo>
                  <a:lnTo>
                    <a:pt x="112" y="5"/>
                  </a:lnTo>
                  <a:lnTo>
                    <a:pt x="94" y="12"/>
                  </a:lnTo>
                  <a:lnTo>
                    <a:pt x="79" y="18"/>
                  </a:lnTo>
                  <a:lnTo>
                    <a:pt x="66" y="25"/>
                  </a:lnTo>
                  <a:lnTo>
                    <a:pt x="51" y="37"/>
                  </a:lnTo>
                  <a:lnTo>
                    <a:pt x="40" y="49"/>
                  </a:lnTo>
                  <a:lnTo>
                    <a:pt x="30" y="62"/>
                  </a:lnTo>
                  <a:lnTo>
                    <a:pt x="21" y="76"/>
                  </a:lnTo>
                  <a:lnTo>
                    <a:pt x="14" y="91"/>
                  </a:lnTo>
                  <a:lnTo>
                    <a:pt x="7" y="107"/>
                  </a:lnTo>
                  <a:lnTo>
                    <a:pt x="4" y="124"/>
                  </a:lnTo>
                  <a:lnTo>
                    <a:pt x="2" y="141"/>
                  </a:lnTo>
                  <a:lnTo>
                    <a:pt x="0" y="156"/>
                  </a:lnTo>
                  <a:lnTo>
                    <a:pt x="2" y="176"/>
                  </a:lnTo>
                  <a:lnTo>
                    <a:pt x="6" y="193"/>
                  </a:lnTo>
                  <a:lnTo>
                    <a:pt x="10" y="211"/>
                  </a:lnTo>
                  <a:lnTo>
                    <a:pt x="17" y="226"/>
                  </a:lnTo>
                  <a:lnTo>
                    <a:pt x="25" y="244"/>
                  </a:lnTo>
                  <a:lnTo>
                    <a:pt x="34" y="258"/>
                  </a:lnTo>
                  <a:lnTo>
                    <a:pt x="45" y="275"/>
                  </a:lnTo>
                  <a:lnTo>
                    <a:pt x="58" y="289"/>
                  </a:lnTo>
                  <a:lnTo>
                    <a:pt x="71" y="304"/>
                  </a:lnTo>
                </a:path>
              </a:pathLst>
            </a:custGeom>
            <a:solidFill>
              <a:srgbClr val="9C9C9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26" name="Freeform 158"/>
            <p:cNvSpPr>
              <a:spLocks/>
            </p:cNvSpPr>
            <p:nvPr/>
          </p:nvSpPr>
          <p:spPr bwMode="auto">
            <a:xfrm>
              <a:off x="2308" y="1041"/>
              <a:ext cx="352" cy="349"/>
            </a:xfrm>
            <a:custGeom>
              <a:avLst/>
              <a:gdLst>
                <a:gd name="T0" fmla="*/ 81 w 352"/>
                <a:gd name="T1" fmla="*/ 304 h 349"/>
                <a:gd name="T2" fmla="*/ 113 w 352"/>
                <a:gd name="T3" fmla="*/ 325 h 349"/>
                <a:gd name="T4" fmla="*/ 147 w 352"/>
                <a:gd name="T5" fmla="*/ 338 h 349"/>
                <a:gd name="T6" fmla="*/ 181 w 352"/>
                <a:gd name="T7" fmla="*/ 346 h 349"/>
                <a:gd name="T8" fmla="*/ 214 w 352"/>
                <a:gd name="T9" fmla="*/ 348 h 349"/>
                <a:gd name="T10" fmla="*/ 247 w 352"/>
                <a:gd name="T11" fmla="*/ 341 h 349"/>
                <a:gd name="T12" fmla="*/ 277 w 352"/>
                <a:gd name="T13" fmla="*/ 331 h 349"/>
                <a:gd name="T14" fmla="*/ 303 w 352"/>
                <a:gd name="T15" fmla="*/ 312 h 349"/>
                <a:gd name="T16" fmla="*/ 326 w 352"/>
                <a:gd name="T17" fmla="*/ 287 h 349"/>
                <a:gd name="T18" fmla="*/ 341 w 352"/>
                <a:gd name="T19" fmla="*/ 260 h 349"/>
                <a:gd name="T20" fmla="*/ 350 w 352"/>
                <a:gd name="T21" fmla="*/ 228 h 349"/>
                <a:gd name="T22" fmla="*/ 350 w 352"/>
                <a:gd name="T23" fmla="*/ 197 h 349"/>
                <a:gd name="T24" fmla="*/ 348 w 352"/>
                <a:gd name="T25" fmla="*/ 163 h 349"/>
                <a:gd name="T26" fmla="*/ 337 w 352"/>
                <a:gd name="T27" fmla="*/ 130 h 349"/>
                <a:gd name="T28" fmla="*/ 320 w 352"/>
                <a:gd name="T29" fmla="*/ 98 h 349"/>
                <a:gd name="T30" fmla="*/ 296 w 352"/>
                <a:gd name="T31" fmla="*/ 69 h 349"/>
                <a:gd name="T32" fmla="*/ 269 w 352"/>
                <a:gd name="T33" fmla="*/ 44 h 349"/>
                <a:gd name="T34" fmla="*/ 237 w 352"/>
                <a:gd name="T35" fmla="*/ 23 h 349"/>
                <a:gd name="T36" fmla="*/ 203 w 352"/>
                <a:gd name="T37" fmla="*/ 8 h 349"/>
                <a:gd name="T38" fmla="*/ 170 w 352"/>
                <a:gd name="T39" fmla="*/ 1 h 349"/>
                <a:gd name="T40" fmla="*/ 136 w 352"/>
                <a:gd name="T41" fmla="*/ 1 h 349"/>
                <a:gd name="T42" fmla="*/ 104 w 352"/>
                <a:gd name="T43" fmla="*/ 5 h 349"/>
                <a:gd name="T44" fmla="*/ 75 w 352"/>
                <a:gd name="T45" fmla="*/ 17 h 349"/>
                <a:gd name="T46" fmla="*/ 49 w 352"/>
                <a:gd name="T47" fmla="*/ 36 h 349"/>
                <a:gd name="T48" fmla="*/ 26 w 352"/>
                <a:gd name="T49" fmla="*/ 59 h 349"/>
                <a:gd name="T50" fmla="*/ 11 w 352"/>
                <a:gd name="T51" fmla="*/ 88 h 349"/>
                <a:gd name="T52" fmla="*/ 2 w 352"/>
                <a:gd name="T53" fmla="*/ 119 h 349"/>
                <a:gd name="T54" fmla="*/ 0 w 352"/>
                <a:gd name="T55" fmla="*/ 149 h 349"/>
                <a:gd name="T56" fmla="*/ 4 w 352"/>
                <a:gd name="T57" fmla="*/ 184 h 349"/>
                <a:gd name="T58" fmla="*/ 14 w 352"/>
                <a:gd name="T59" fmla="*/ 219 h 349"/>
                <a:gd name="T60" fmla="*/ 30 w 352"/>
                <a:gd name="T61" fmla="*/ 249 h 349"/>
                <a:gd name="T62" fmla="*/ 55 w 352"/>
                <a:gd name="T63" fmla="*/ 278 h 34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52"/>
                <a:gd name="T97" fmla="*/ 0 h 349"/>
                <a:gd name="T98" fmla="*/ 352 w 352"/>
                <a:gd name="T99" fmla="*/ 349 h 34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52" h="349">
                  <a:moveTo>
                    <a:pt x="68" y="293"/>
                  </a:moveTo>
                  <a:lnTo>
                    <a:pt x="81" y="304"/>
                  </a:lnTo>
                  <a:lnTo>
                    <a:pt x="98" y="315"/>
                  </a:lnTo>
                  <a:lnTo>
                    <a:pt x="113" y="325"/>
                  </a:lnTo>
                  <a:lnTo>
                    <a:pt x="131" y="332"/>
                  </a:lnTo>
                  <a:lnTo>
                    <a:pt x="147" y="338"/>
                  </a:lnTo>
                  <a:lnTo>
                    <a:pt x="164" y="342"/>
                  </a:lnTo>
                  <a:lnTo>
                    <a:pt x="181" y="346"/>
                  </a:lnTo>
                  <a:lnTo>
                    <a:pt x="198" y="348"/>
                  </a:lnTo>
                  <a:lnTo>
                    <a:pt x="214" y="348"/>
                  </a:lnTo>
                  <a:lnTo>
                    <a:pt x="232" y="345"/>
                  </a:lnTo>
                  <a:lnTo>
                    <a:pt x="247" y="341"/>
                  </a:lnTo>
                  <a:lnTo>
                    <a:pt x="263" y="335"/>
                  </a:lnTo>
                  <a:lnTo>
                    <a:pt x="277" y="331"/>
                  </a:lnTo>
                  <a:lnTo>
                    <a:pt x="292" y="321"/>
                  </a:lnTo>
                  <a:lnTo>
                    <a:pt x="303" y="312"/>
                  </a:lnTo>
                  <a:lnTo>
                    <a:pt x="315" y="300"/>
                  </a:lnTo>
                  <a:lnTo>
                    <a:pt x="326" y="287"/>
                  </a:lnTo>
                  <a:lnTo>
                    <a:pt x="334" y="274"/>
                  </a:lnTo>
                  <a:lnTo>
                    <a:pt x="341" y="260"/>
                  </a:lnTo>
                  <a:lnTo>
                    <a:pt x="347" y="244"/>
                  </a:lnTo>
                  <a:lnTo>
                    <a:pt x="350" y="228"/>
                  </a:lnTo>
                  <a:lnTo>
                    <a:pt x="351" y="213"/>
                  </a:lnTo>
                  <a:lnTo>
                    <a:pt x="350" y="197"/>
                  </a:lnTo>
                  <a:lnTo>
                    <a:pt x="351" y="181"/>
                  </a:lnTo>
                  <a:lnTo>
                    <a:pt x="348" y="163"/>
                  </a:lnTo>
                  <a:lnTo>
                    <a:pt x="345" y="146"/>
                  </a:lnTo>
                  <a:lnTo>
                    <a:pt x="337" y="130"/>
                  </a:lnTo>
                  <a:lnTo>
                    <a:pt x="329" y="112"/>
                  </a:lnTo>
                  <a:lnTo>
                    <a:pt x="320" y="98"/>
                  </a:lnTo>
                  <a:lnTo>
                    <a:pt x="309" y="83"/>
                  </a:lnTo>
                  <a:lnTo>
                    <a:pt x="296" y="69"/>
                  </a:lnTo>
                  <a:lnTo>
                    <a:pt x="283" y="54"/>
                  </a:lnTo>
                  <a:lnTo>
                    <a:pt x="269" y="44"/>
                  </a:lnTo>
                  <a:lnTo>
                    <a:pt x="254" y="32"/>
                  </a:lnTo>
                  <a:lnTo>
                    <a:pt x="237" y="23"/>
                  </a:lnTo>
                  <a:lnTo>
                    <a:pt x="222" y="15"/>
                  </a:lnTo>
                  <a:lnTo>
                    <a:pt x="203" y="8"/>
                  </a:lnTo>
                  <a:lnTo>
                    <a:pt x="186" y="5"/>
                  </a:lnTo>
                  <a:lnTo>
                    <a:pt x="170" y="1"/>
                  </a:lnTo>
                  <a:lnTo>
                    <a:pt x="154" y="0"/>
                  </a:lnTo>
                  <a:lnTo>
                    <a:pt x="136" y="1"/>
                  </a:lnTo>
                  <a:lnTo>
                    <a:pt x="121" y="3"/>
                  </a:lnTo>
                  <a:lnTo>
                    <a:pt x="104" y="5"/>
                  </a:lnTo>
                  <a:lnTo>
                    <a:pt x="90" y="9"/>
                  </a:lnTo>
                  <a:lnTo>
                    <a:pt x="75" y="17"/>
                  </a:lnTo>
                  <a:lnTo>
                    <a:pt x="60" y="26"/>
                  </a:lnTo>
                  <a:lnTo>
                    <a:pt x="49" y="36"/>
                  </a:lnTo>
                  <a:lnTo>
                    <a:pt x="37" y="47"/>
                  </a:lnTo>
                  <a:lnTo>
                    <a:pt x="26" y="59"/>
                  </a:lnTo>
                  <a:lnTo>
                    <a:pt x="17" y="73"/>
                  </a:lnTo>
                  <a:lnTo>
                    <a:pt x="11" y="88"/>
                  </a:lnTo>
                  <a:lnTo>
                    <a:pt x="6" y="103"/>
                  </a:lnTo>
                  <a:lnTo>
                    <a:pt x="2" y="119"/>
                  </a:lnTo>
                  <a:lnTo>
                    <a:pt x="1" y="134"/>
                  </a:lnTo>
                  <a:lnTo>
                    <a:pt x="0" y="149"/>
                  </a:lnTo>
                  <a:lnTo>
                    <a:pt x="2" y="168"/>
                  </a:lnTo>
                  <a:lnTo>
                    <a:pt x="4" y="184"/>
                  </a:lnTo>
                  <a:lnTo>
                    <a:pt x="8" y="201"/>
                  </a:lnTo>
                  <a:lnTo>
                    <a:pt x="14" y="219"/>
                  </a:lnTo>
                  <a:lnTo>
                    <a:pt x="22" y="232"/>
                  </a:lnTo>
                  <a:lnTo>
                    <a:pt x="30" y="249"/>
                  </a:lnTo>
                  <a:lnTo>
                    <a:pt x="41" y="264"/>
                  </a:lnTo>
                  <a:lnTo>
                    <a:pt x="55" y="278"/>
                  </a:lnTo>
                  <a:lnTo>
                    <a:pt x="68" y="293"/>
                  </a:lnTo>
                </a:path>
              </a:pathLst>
            </a:custGeom>
            <a:solidFill>
              <a:srgbClr val="A0A0A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27" name="Freeform 159"/>
            <p:cNvSpPr>
              <a:spLocks/>
            </p:cNvSpPr>
            <p:nvPr/>
          </p:nvSpPr>
          <p:spPr bwMode="auto">
            <a:xfrm>
              <a:off x="2316" y="1049"/>
              <a:ext cx="338" cy="333"/>
            </a:xfrm>
            <a:custGeom>
              <a:avLst/>
              <a:gdLst>
                <a:gd name="T0" fmla="*/ 78 w 338"/>
                <a:gd name="T1" fmla="*/ 289 h 333"/>
                <a:gd name="T2" fmla="*/ 109 w 338"/>
                <a:gd name="T3" fmla="*/ 310 h 333"/>
                <a:gd name="T4" fmla="*/ 142 w 338"/>
                <a:gd name="T5" fmla="*/ 322 h 333"/>
                <a:gd name="T6" fmla="*/ 173 w 338"/>
                <a:gd name="T7" fmla="*/ 331 h 333"/>
                <a:gd name="T8" fmla="*/ 205 w 338"/>
                <a:gd name="T9" fmla="*/ 331 h 333"/>
                <a:gd name="T10" fmla="*/ 235 w 338"/>
                <a:gd name="T11" fmla="*/ 325 h 333"/>
                <a:gd name="T12" fmla="*/ 264 w 338"/>
                <a:gd name="T13" fmla="*/ 315 h 333"/>
                <a:gd name="T14" fmla="*/ 289 w 338"/>
                <a:gd name="T15" fmla="*/ 298 h 333"/>
                <a:gd name="T16" fmla="*/ 311 w 338"/>
                <a:gd name="T17" fmla="*/ 274 h 333"/>
                <a:gd name="T18" fmla="*/ 324 w 338"/>
                <a:gd name="T19" fmla="*/ 247 h 333"/>
                <a:gd name="T20" fmla="*/ 332 w 338"/>
                <a:gd name="T21" fmla="*/ 217 h 333"/>
                <a:gd name="T22" fmla="*/ 336 w 338"/>
                <a:gd name="T23" fmla="*/ 187 h 333"/>
                <a:gd name="T24" fmla="*/ 333 w 338"/>
                <a:gd name="T25" fmla="*/ 154 h 333"/>
                <a:gd name="T26" fmla="*/ 321 w 338"/>
                <a:gd name="T27" fmla="*/ 124 h 333"/>
                <a:gd name="T28" fmla="*/ 305 w 338"/>
                <a:gd name="T29" fmla="*/ 93 h 333"/>
                <a:gd name="T30" fmla="*/ 282 w 338"/>
                <a:gd name="T31" fmla="*/ 65 h 333"/>
                <a:gd name="T32" fmla="*/ 257 w 338"/>
                <a:gd name="T33" fmla="*/ 42 h 333"/>
                <a:gd name="T34" fmla="*/ 227 w 338"/>
                <a:gd name="T35" fmla="*/ 22 h 333"/>
                <a:gd name="T36" fmla="*/ 195 w 338"/>
                <a:gd name="T37" fmla="*/ 9 h 333"/>
                <a:gd name="T38" fmla="*/ 163 w 338"/>
                <a:gd name="T39" fmla="*/ 2 h 333"/>
                <a:gd name="T40" fmla="*/ 131 w 338"/>
                <a:gd name="T41" fmla="*/ 1 h 333"/>
                <a:gd name="T42" fmla="*/ 99 w 338"/>
                <a:gd name="T43" fmla="*/ 6 h 333"/>
                <a:gd name="T44" fmla="*/ 71 w 338"/>
                <a:gd name="T45" fmla="*/ 17 h 333"/>
                <a:gd name="T46" fmla="*/ 47 w 338"/>
                <a:gd name="T47" fmla="*/ 34 h 333"/>
                <a:gd name="T48" fmla="*/ 25 w 338"/>
                <a:gd name="T49" fmla="*/ 58 h 333"/>
                <a:gd name="T50" fmla="*/ 11 w 338"/>
                <a:gd name="T51" fmla="*/ 85 h 333"/>
                <a:gd name="T52" fmla="*/ 1 w 338"/>
                <a:gd name="T53" fmla="*/ 114 h 333"/>
                <a:gd name="T54" fmla="*/ 2 w 338"/>
                <a:gd name="T55" fmla="*/ 144 h 333"/>
                <a:gd name="T56" fmla="*/ 5 w 338"/>
                <a:gd name="T57" fmla="*/ 175 h 333"/>
                <a:gd name="T58" fmla="*/ 13 w 338"/>
                <a:gd name="T59" fmla="*/ 207 h 333"/>
                <a:gd name="T60" fmla="*/ 29 w 338"/>
                <a:gd name="T61" fmla="*/ 238 h 333"/>
                <a:gd name="T62" fmla="*/ 51 w 338"/>
                <a:gd name="T63" fmla="*/ 266 h 33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38"/>
                <a:gd name="T97" fmla="*/ 0 h 333"/>
                <a:gd name="T98" fmla="*/ 338 w 338"/>
                <a:gd name="T99" fmla="*/ 333 h 33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38" h="333">
                  <a:moveTo>
                    <a:pt x="65" y="278"/>
                  </a:moveTo>
                  <a:lnTo>
                    <a:pt x="78" y="289"/>
                  </a:lnTo>
                  <a:lnTo>
                    <a:pt x="94" y="301"/>
                  </a:lnTo>
                  <a:lnTo>
                    <a:pt x="109" y="310"/>
                  </a:lnTo>
                  <a:lnTo>
                    <a:pt x="125" y="317"/>
                  </a:lnTo>
                  <a:lnTo>
                    <a:pt x="142" y="322"/>
                  </a:lnTo>
                  <a:lnTo>
                    <a:pt x="156" y="326"/>
                  </a:lnTo>
                  <a:lnTo>
                    <a:pt x="173" y="331"/>
                  </a:lnTo>
                  <a:lnTo>
                    <a:pt x="188" y="332"/>
                  </a:lnTo>
                  <a:lnTo>
                    <a:pt x="205" y="331"/>
                  </a:lnTo>
                  <a:lnTo>
                    <a:pt x="221" y="328"/>
                  </a:lnTo>
                  <a:lnTo>
                    <a:pt x="235" y="325"/>
                  </a:lnTo>
                  <a:lnTo>
                    <a:pt x="251" y="320"/>
                  </a:lnTo>
                  <a:lnTo>
                    <a:pt x="264" y="315"/>
                  </a:lnTo>
                  <a:lnTo>
                    <a:pt x="278" y="307"/>
                  </a:lnTo>
                  <a:lnTo>
                    <a:pt x="289" y="298"/>
                  </a:lnTo>
                  <a:lnTo>
                    <a:pt x="302" y="285"/>
                  </a:lnTo>
                  <a:lnTo>
                    <a:pt x="311" y="274"/>
                  </a:lnTo>
                  <a:lnTo>
                    <a:pt x="317" y="260"/>
                  </a:lnTo>
                  <a:lnTo>
                    <a:pt x="324" y="247"/>
                  </a:lnTo>
                  <a:lnTo>
                    <a:pt x="329" y="233"/>
                  </a:lnTo>
                  <a:lnTo>
                    <a:pt x="332" y="217"/>
                  </a:lnTo>
                  <a:lnTo>
                    <a:pt x="337" y="203"/>
                  </a:lnTo>
                  <a:lnTo>
                    <a:pt x="336" y="187"/>
                  </a:lnTo>
                  <a:lnTo>
                    <a:pt x="335" y="172"/>
                  </a:lnTo>
                  <a:lnTo>
                    <a:pt x="333" y="154"/>
                  </a:lnTo>
                  <a:lnTo>
                    <a:pt x="328" y="139"/>
                  </a:lnTo>
                  <a:lnTo>
                    <a:pt x="321" y="124"/>
                  </a:lnTo>
                  <a:lnTo>
                    <a:pt x="314" y="108"/>
                  </a:lnTo>
                  <a:lnTo>
                    <a:pt x="305" y="93"/>
                  </a:lnTo>
                  <a:lnTo>
                    <a:pt x="295" y="79"/>
                  </a:lnTo>
                  <a:lnTo>
                    <a:pt x="282" y="65"/>
                  </a:lnTo>
                  <a:lnTo>
                    <a:pt x="271" y="53"/>
                  </a:lnTo>
                  <a:lnTo>
                    <a:pt x="257" y="42"/>
                  </a:lnTo>
                  <a:lnTo>
                    <a:pt x="242" y="32"/>
                  </a:lnTo>
                  <a:lnTo>
                    <a:pt x="227" y="22"/>
                  </a:lnTo>
                  <a:lnTo>
                    <a:pt x="211" y="14"/>
                  </a:lnTo>
                  <a:lnTo>
                    <a:pt x="195" y="9"/>
                  </a:lnTo>
                  <a:lnTo>
                    <a:pt x="178" y="5"/>
                  </a:lnTo>
                  <a:lnTo>
                    <a:pt x="163" y="2"/>
                  </a:lnTo>
                  <a:lnTo>
                    <a:pt x="147" y="0"/>
                  </a:lnTo>
                  <a:lnTo>
                    <a:pt x="131" y="1"/>
                  </a:lnTo>
                  <a:lnTo>
                    <a:pt x="114" y="4"/>
                  </a:lnTo>
                  <a:lnTo>
                    <a:pt x="99" y="6"/>
                  </a:lnTo>
                  <a:lnTo>
                    <a:pt x="85" y="12"/>
                  </a:lnTo>
                  <a:lnTo>
                    <a:pt x="71" y="17"/>
                  </a:lnTo>
                  <a:lnTo>
                    <a:pt x="58" y="24"/>
                  </a:lnTo>
                  <a:lnTo>
                    <a:pt x="47" y="34"/>
                  </a:lnTo>
                  <a:lnTo>
                    <a:pt x="36" y="45"/>
                  </a:lnTo>
                  <a:lnTo>
                    <a:pt x="25" y="58"/>
                  </a:lnTo>
                  <a:lnTo>
                    <a:pt x="16" y="70"/>
                  </a:lnTo>
                  <a:lnTo>
                    <a:pt x="11" y="85"/>
                  </a:lnTo>
                  <a:lnTo>
                    <a:pt x="6" y="99"/>
                  </a:lnTo>
                  <a:lnTo>
                    <a:pt x="1" y="114"/>
                  </a:lnTo>
                  <a:lnTo>
                    <a:pt x="0" y="129"/>
                  </a:lnTo>
                  <a:lnTo>
                    <a:pt x="2" y="144"/>
                  </a:lnTo>
                  <a:lnTo>
                    <a:pt x="1" y="160"/>
                  </a:lnTo>
                  <a:lnTo>
                    <a:pt x="5" y="175"/>
                  </a:lnTo>
                  <a:lnTo>
                    <a:pt x="9" y="193"/>
                  </a:lnTo>
                  <a:lnTo>
                    <a:pt x="13" y="207"/>
                  </a:lnTo>
                  <a:lnTo>
                    <a:pt x="21" y="223"/>
                  </a:lnTo>
                  <a:lnTo>
                    <a:pt x="29" y="238"/>
                  </a:lnTo>
                  <a:lnTo>
                    <a:pt x="40" y="252"/>
                  </a:lnTo>
                  <a:lnTo>
                    <a:pt x="51" y="266"/>
                  </a:lnTo>
                  <a:lnTo>
                    <a:pt x="65" y="278"/>
                  </a:lnTo>
                </a:path>
              </a:pathLst>
            </a:custGeom>
            <a:solidFill>
              <a:srgbClr val="A4A4A4"/>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28" name="Freeform 160"/>
            <p:cNvSpPr>
              <a:spLocks/>
            </p:cNvSpPr>
            <p:nvPr/>
          </p:nvSpPr>
          <p:spPr bwMode="auto">
            <a:xfrm>
              <a:off x="2322" y="1057"/>
              <a:ext cx="324" cy="316"/>
            </a:xfrm>
            <a:custGeom>
              <a:avLst/>
              <a:gdLst>
                <a:gd name="T0" fmla="*/ 78 w 324"/>
                <a:gd name="T1" fmla="*/ 277 h 316"/>
                <a:gd name="T2" fmla="*/ 106 w 324"/>
                <a:gd name="T3" fmla="*/ 295 h 316"/>
                <a:gd name="T4" fmla="*/ 136 w 324"/>
                <a:gd name="T5" fmla="*/ 307 h 316"/>
                <a:gd name="T6" fmla="*/ 168 w 324"/>
                <a:gd name="T7" fmla="*/ 314 h 316"/>
                <a:gd name="T8" fmla="*/ 199 w 324"/>
                <a:gd name="T9" fmla="*/ 314 h 316"/>
                <a:gd name="T10" fmla="*/ 227 w 324"/>
                <a:gd name="T11" fmla="*/ 310 h 316"/>
                <a:gd name="T12" fmla="*/ 253 w 324"/>
                <a:gd name="T13" fmla="*/ 299 h 316"/>
                <a:gd name="T14" fmla="*/ 278 w 324"/>
                <a:gd name="T15" fmla="*/ 283 h 316"/>
                <a:gd name="T16" fmla="*/ 299 w 324"/>
                <a:gd name="T17" fmla="*/ 263 h 316"/>
                <a:gd name="T18" fmla="*/ 312 w 324"/>
                <a:gd name="T19" fmla="*/ 236 h 316"/>
                <a:gd name="T20" fmla="*/ 320 w 324"/>
                <a:gd name="T21" fmla="*/ 207 h 316"/>
                <a:gd name="T22" fmla="*/ 322 w 324"/>
                <a:gd name="T23" fmla="*/ 178 h 316"/>
                <a:gd name="T24" fmla="*/ 318 w 324"/>
                <a:gd name="T25" fmla="*/ 148 h 316"/>
                <a:gd name="T26" fmla="*/ 308 w 324"/>
                <a:gd name="T27" fmla="*/ 118 h 316"/>
                <a:gd name="T28" fmla="*/ 294 w 324"/>
                <a:gd name="T29" fmla="*/ 89 h 316"/>
                <a:gd name="T30" fmla="*/ 273 w 324"/>
                <a:gd name="T31" fmla="*/ 61 h 316"/>
                <a:gd name="T32" fmla="*/ 247 w 324"/>
                <a:gd name="T33" fmla="*/ 38 h 316"/>
                <a:gd name="T34" fmla="*/ 216 w 324"/>
                <a:gd name="T35" fmla="*/ 20 h 316"/>
                <a:gd name="T36" fmla="*/ 186 w 324"/>
                <a:gd name="T37" fmla="*/ 7 h 316"/>
                <a:gd name="T38" fmla="*/ 156 w 324"/>
                <a:gd name="T39" fmla="*/ 1 h 316"/>
                <a:gd name="T40" fmla="*/ 127 w 324"/>
                <a:gd name="T41" fmla="*/ 0 h 316"/>
                <a:gd name="T42" fmla="*/ 96 w 324"/>
                <a:gd name="T43" fmla="*/ 5 h 316"/>
                <a:gd name="T44" fmla="*/ 68 w 324"/>
                <a:gd name="T45" fmla="*/ 16 h 316"/>
                <a:gd name="T46" fmla="*/ 45 w 324"/>
                <a:gd name="T47" fmla="*/ 31 h 316"/>
                <a:gd name="T48" fmla="*/ 26 w 324"/>
                <a:gd name="T49" fmla="*/ 54 h 316"/>
                <a:gd name="T50" fmla="*/ 13 w 324"/>
                <a:gd name="T51" fmla="*/ 79 h 316"/>
                <a:gd name="T52" fmla="*/ 4 w 324"/>
                <a:gd name="T53" fmla="*/ 107 h 316"/>
                <a:gd name="T54" fmla="*/ 0 w 324"/>
                <a:gd name="T55" fmla="*/ 137 h 316"/>
                <a:gd name="T56" fmla="*/ 5 w 324"/>
                <a:gd name="T57" fmla="*/ 167 h 316"/>
                <a:gd name="T58" fmla="*/ 15 w 324"/>
                <a:gd name="T59" fmla="*/ 197 h 316"/>
                <a:gd name="T60" fmla="*/ 31 w 324"/>
                <a:gd name="T61" fmla="*/ 227 h 316"/>
                <a:gd name="T62" fmla="*/ 51 w 324"/>
                <a:gd name="T63" fmla="*/ 253 h 31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24"/>
                <a:gd name="T97" fmla="*/ 0 h 316"/>
                <a:gd name="T98" fmla="*/ 324 w 324"/>
                <a:gd name="T99" fmla="*/ 316 h 31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24" h="316">
                  <a:moveTo>
                    <a:pt x="64" y="266"/>
                  </a:moveTo>
                  <a:lnTo>
                    <a:pt x="78" y="277"/>
                  </a:lnTo>
                  <a:lnTo>
                    <a:pt x="91" y="285"/>
                  </a:lnTo>
                  <a:lnTo>
                    <a:pt x="106" y="295"/>
                  </a:lnTo>
                  <a:lnTo>
                    <a:pt x="122" y="302"/>
                  </a:lnTo>
                  <a:lnTo>
                    <a:pt x="136" y="307"/>
                  </a:lnTo>
                  <a:lnTo>
                    <a:pt x="151" y="310"/>
                  </a:lnTo>
                  <a:lnTo>
                    <a:pt x="168" y="314"/>
                  </a:lnTo>
                  <a:lnTo>
                    <a:pt x="182" y="315"/>
                  </a:lnTo>
                  <a:lnTo>
                    <a:pt x="199" y="314"/>
                  </a:lnTo>
                  <a:lnTo>
                    <a:pt x="212" y="314"/>
                  </a:lnTo>
                  <a:lnTo>
                    <a:pt x="227" y="310"/>
                  </a:lnTo>
                  <a:lnTo>
                    <a:pt x="242" y="306"/>
                  </a:lnTo>
                  <a:lnTo>
                    <a:pt x="253" y="299"/>
                  </a:lnTo>
                  <a:lnTo>
                    <a:pt x="267" y="292"/>
                  </a:lnTo>
                  <a:lnTo>
                    <a:pt x="278" y="283"/>
                  </a:lnTo>
                  <a:lnTo>
                    <a:pt x="289" y="273"/>
                  </a:lnTo>
                  <a:lnTo>
                    <a:pt x="299" y="263"/>
                  </a:lnTo>
                  <a:lnTo>
                    <a:pt x="306" y="248"/>
                  </a:lnTo>
                  <a:lnTo>
                    <a:pt x="312" y="236"/>
                  </a:lnTo>
                  <a:lnTo>
                    <a:pt x="317" y="223"/>
                  </a:lnTo>
                  <a:lnTo>
                    <a:pt x="320" y="207"/>
                  </a:lnTo>
                  <a:lnTo>
                    <a:pt x="323" y="194"/>
                  </a:lnTo>
                  <a:lnTo>
                    <a:pt x="322" y="178"/>
                  </a:lnTo>
                  <a:lnTo>
                    <a:pt x="322" y="163"/>
                  </a:lnTo>
                  <a:lnTo>
                    <a:pt x="318" y="148"/>
                  </a:lnTo>
                  <a:lnTo>
                    <a:pt x="313" y="132"/>
                  </a:lnTo>
                  <a:lnTo>
                    <a:pt x="308" y="118"/>
                  </a:lnTo>
                  <a:lnTo>
                    <a:pt x="301" y="103"/>
                  </a:lnTo>
                  <a:lnTo>
                    <a:pt x="294" y="89"/>
                  </a:lnTo>
                  <a:lnTo>
                    <a:pt x="283" y="75"/>
                  </a:lnTo>
                  <a:lnTo>
                    <a:pt x="273" y="61"/>
                  </a:lnTo>
                  <a:lnTo>
                    <a:pt x="258" y="49"/>
                  </a:lnTo>
                  <a:lnTo>
                    <a:pt x="247" y="38"/>
                  </a:lnTo>
                  <a:lnTo>
                    <a:pt x="232" y="29"/>
                  </a:lnTo>
                  <a:lnTo>
                    <a:pt x="216" y="20"/>
                  </a:lnTo>
                  <a:lnTo>
                    <a:pt x="203" y="13"/>
                  </a:lnTo>
                  <a:lnTo>
                    <a:pt x="186" y="7"/>
                  </a:lnTo>
                  <a:lnTo>
                    <a:pt x="173" y="2"/>
                  </a:lnTo>
                  <a:lnTo>
                    <a:pt x="156" y="1"/>
                  </a:lnTo>
                  <a:lnTo>
                    <a:pt x="141" y="0"/>
                  </a:lnTo>
                  <a:lnTo>
                    <a:pt x="127" y="0"/>
                  </a:lnTo>
                  <a:lnTo>
                    <a:pt x="111" y="3"/>
                  </a:lnTo>
                  <a:lnTo>
                    <a:pt x="96" y="5"/>
                  </a:lnTo>
                  <a:lnTo>
                    <a:pt x="84" y="9"/>
                  </a:lnTo>
                  <a:lnTo>
                    <a:pt x="68" y="16"/>
                  </a:lnTo>
                  <a:lnTo>
                    <a:pt x="59" y="22"/>
                  </a:lnTo>
                  <a:lnTo>
                    <a:pt x="45" y="31"/>
                  </a:lnTo>
                  <a:lnTo>
                    <a:pt x="35" y="42"/>
                  </a:lnTo>
                  <a:lnTo>
                    <a:pt x="26" y="54"/>
                  </a:lnTo>
                  <a:lnTo>
                    <a:pt x="17" y="66"/>
                  </a:lnTo>
                  <a:lnTo>
                    <a:pt x="13" y="79"/>
                  </a:lnTo>
                  <a:lnTo>
                    <a:pt x="8" y="94"/>
                  </a:lnTo>
                  <a:lnTo>
                    <a:pt x="4" y="107"/>
                  </a:lnTo>
                  <a:lnTo>
                    <a:pt x="3" y="122"/>
                  </a:lnTo>
                  <a:lnTo>
                    <a:pt x="0" y="137"/>
                  </a:lnTo>
                  <a:lnTo>
                    <a:pt x="4" y="153"/>
                  </a:lnTo>
                  <a:lnTo>
                    <a:pt x="5" y="167"/>
                  </a:lnTo>
                  <a:lnTo>
                    <a:pt x="9" y="183"/>
                  </a:lnTo>
                  <a:lnTo>
                    <a:pt x="15" y="197"/>
                  </a:lnTo>
                  <a:lnTo>
                    <a:pt x="22" y="211"/>
                  </a:lnTo>
                  <a:lnTo>
                    <a:pt x="31" y="227"/>
                  </a:lnTo>
                  <a:lnTo>
                    <a:pt x="40" y="239"/>
                  </a:lnTo>
                  <a:lnTo>
                    <a:pt x="51" y="253"/>
                  </a:lnTo>
                  <a:lnTo>
                    <a:pt x="64" y="266"/>
                  </a:lnTo>
                </a:path>
              </a:pathLst>
            </a:custGeom>
            <a:solidFill>
              <a:srgbClr val="A8A8A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29" name="Freeform 161"/>
            <p:cNvSpPr>
              <a:spLocks/>
            </p:cNvSpPr>
            <p:nvPr/>
          </p:nvSpPr>
          <p:spPr bwMode="auto">
            <a:xfrm>
              <a:off x="2331" y="1064"/>
              <a:ext cx="307" cy="303"/>
            </a:xfrm>
            <a:custGeom>
              <a:avLst/>
              <a:gdLst>
                <a:gd name="T0" fmla="*/ 74 w 307"/>
                <a:gd name="T1" fmla="*/ 264 h 303"/>
                <a:gd name="T2" fmla="*/ 100 w 307"/>
                <a:gd name="T3" fmla="*/ 280 h 303"/>
                <a:gd name="T4" fmla="*/ 128 w 307"/>
                <a:gd name="T5" fmla="*/ 292 h 303"/>
                <a:gd name="T6" fmla="*/ 157 w 307"/>
                <a:gd name="T7" fmla="*/ 298 h 303"/>
                <a:gd name="T8" fmla="*/ 187 w 307"/>
                <a:gd name="T9" fmla="*/ 301 h 303"/>
                <a:gd name="T10" fmla="*/ 216 w 307"/>
                <a:gd name="T11" fmla="*/ 295 h 303"/>
                <a:gd name="T12" fmla="*/ 242 w 307"/>
                <a:gd name="T13" fmla="*/ 284 h 303"/>
                <a:gd name="T14" fmla="*/ 265 w 307"/>
                <a:gd name="T15" fmla="*/ 271 h 303"/>
                <a:gd name="T16" fmla="*/ 283 w 307"/>
                <a:gd name="T17" fmla="*/ 249 h 303"/>
                <a:gd name="T18" fmla="*/ 296 w 307"/>
                <a:gd name="T19" fmla="*/ 225 h 303"/>
                <a:gd name="T20" fmla="*/ 303 w 307"/>
                <a:gd name="T21" fmla="*/ 199 h 303"/>
                <a:gd name="T22" fmla="*/ 306 w 307"/>
                <a:gd name="T23" fmla="*/ 170 h 303"/>
                <a:gd name="T24" fmla="*/ 301 w 307"/>
                <a:gd name="T25" fmla="*/ 142 h 303"/>
                <a:gd name="T26" fmla="*/ 293 w 307"/>
                <a:gd name="T27" fmla="*/ 113 h 303"/>
                <a:gd name="T28" fmla="*/ 278 w 307"/>
                <a:gd name="T29" fmla="*/ 85 h 303"/>
                <a:gd name="T30" fmla="*/ 258 w 307"/>
                <a:gd name="T31" fmla="*/ 59 h 303"/>
                <a:gd name="T32" fmla="*/ 234 w 307"/>
                <a:gd name="T33" fmla="*/ 39 h 303"/>
                <a:gd name="T34" fmla="*/ 205 w 307"/>
                <a:gd name="T35" fmla="*/ 20 h 303"/>
                <a:gd name="T36" fmla="*/ 177 w 307"/>
                <a:gd name="T37" fmla="*/ 9 h 303"/>
                <a:gd name="T38" fmla="*/ 147 w 307"/>
                <a:gd name="T39" fmla="*/ 1 h 303"/>
                <a:gd name="T40" fmla="*/ 119 w 307"/>
                <a:gd name="T41" fmla="*/ 1 h 303"/>
                <a:gd name="T42" fmla="*/ 92 w 307"/>
                <a:gd name="T43" fmla="*/ 6 h 303"/>
                <a:gd name="T44" fmla="*/ 66 w 307"/>
                <a:gd name="T45" fmla="*/ 15 h 303"/>
                <a:gd name="T46" fmla="*/ 43 w 307"/>
                <a:gd name="T47" fmla="*/ 31 h 303"/>
                <a:gd name="T48" fmla="*/ 22 w 307"/>
                <a:gd name="T49" fmla="*/ 50 h 303"/>
                <a:gd name="T50" fmla="*/ 10 w 307"/>
                <a:gd name="T51" fmla="*/ 76 h 303"/>
                <a:gd name="T52" fmla="*/ 3 w 307"/>
                <a:gd name="T53" fmla="*/ 102 h 303"/>
                <a:gd name="T54" fmla="*/ 0 w 307"/>
                <a:gd name="T55" fmla="*/ 132 h 303"/>
                <a:gd name="T56" fmla="*/ 4 w 307"/>
                <a:gd name="T57" fmla="*/ 158 h 303"/>
                <a:gd name="T58" fmla="*/ 14 w 307"/>
                <a:gd name="T59" fmla="*/ 188 h 303"/>
                <a:gd name="T60" fmla="*/ 27 w 307"/>
                <a:gd name="T61" fmla="*/ 215 h 303"/>
                <a:gd name="T62" fmla="*/ 48 w 307"/>
                <a:gd name="T63" fmla="*/ 241 h 30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07"/>
                <a:gd name="T97" fmla="*/ 0 h 303"/>
                <a:gd name="T98" fmla="*/ 307 w 307"/>
                <a:gd name="T99" fmla="*/ 303 h 30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07" h="303">
                  <a:moveTo>
                    <a:pt x="58" y="252"/>
                  </a:moveTo>
                  <a:lnTo>
                    <a:pt x="74" y="264"/>
                  </a:lnTo>
                  <a:lnTo>
                    <a:pt x="86" y="273"/>
                  </a:lnTo>
                  <a:lnTo>
                    <a:pt x="100" y="280"/>
                  </a:lnTo>
                  <a:lnTo>
                    <a:pt x="113" y="287"/>
                  </a:lnTo>
                  <a:lnTo>
                    <a:pt x="128" y="292"/>
                  </a:lnTo>
                  <a:lnTo>
                    <a:pt x="142" y="297"/>
                  </a:lnTo>
                  <a:lnTo>
                    <a:pt x="157" y="298"/>
                  </a:lnTo>
                  <a:lnTo>
                    <a:pt x="173" y="302"/>
                  </a:lnTo>
                  <a:lnTo>
                    <a:pt x="187" y="301"/>
                  </a:lnTo>
                  <a:lnTo>
                    <a:pt x="201" y="300"/>
                  </a:lnTo>
                  <a:lnTo>
                    <a:pt x="216" y="295"/>
                  </a:lnTo>
                  <a:lnTo>
                    <a:pt x="229" y="291"/>
                  </a:lnTo>
                  <a:lnTo>
                    <a:pt x="242" y="284"/>
                  </a:lnTo>
                  <a:lnTo>
                    <a:pt x="253" y="279"/>
                  </a:lnTo>
                  <a:lnTo>
                    <a:pt x="265" y="271"/>
                  </a:lnTo>
                  <a:lnTo>
                    <a:pt x="274" y="260"/>
                  </a:lnTo>
                  <a:lnTo>
                    <a:pt x="283" y="249"/>
                  </a:lnTo>
                  <a:lnTo>
                    <a:pt x="290" y="237"/>
                  </a:lnTo>
                  <a:lnTo>
                    <a:pt x="296" y="225"/>
                  </a:lnTo>
                  <a:lnTo>
                    <a:pt x="300" y="213"/>
                  </a:lnTo>
                  <a:lnTo>
                    <a:pt x="303" y="199"/>
                  </a:lnTo>
                  <a:lnTo>
                    <a:pt x="306" y="185"/>
                  </a:lnTo>
                  <a:lnTo>
                    <a:pt x="306" y="170"/>
                  </a:lnTo>
                  <a:lnTo>
                    <a:pt x="304" y="155"/>
                  </a:lnTo>
                  <a:lnTo>
                    <a:pt x="301" y="142"/>
                  </a:lnTo>
                  <a:lnTo>
                    <a:pt x="298" y="128"/>
                  </a:lnTo>
                  <a:lnTo>
                    <a:pt x="293" y="113"/>
                  </a:lnTo>
                  <a:lnTo>
                    <a:pt x="286" y="99"/>
                  </a:lnTo>
                  <a:lnTo>
                    <a:pt x="278" y="85"/>
                  </a:lnTo>
                  <a:lnTo>
                    <a:pt x="268" y="73"/>
                  </a:lnTo>
                  <a:lnTo>
                    <a:pt x="258" y="59"/>
                  </a:lnTo>
                  <a:lnTo>
                    <a:pt x="246" y="48"/>
                  </a:lnTo>
                  <a:lnTo>
                    <a:pt x="234" y="39"/>
                  </a:lnTo>
                  <a:lnTo>
                    <a:pt x="221" y="28"/>
                  </a:lnTo>
                  <a:lnTo>
                    <a:pt x="205" y="20"/>
                  </a:lnTo>
                  <a:lnTo>
                    <a:pt x="191" y="13"/>
                  </a:lnTo>
                  <a:lnTo>
                    <a:pt x="177" y="9"/>
                  </a:lnTo>
                  <a:lnTo>
                    <a:pt x="163" y="4"/>
                  </a:lnTo>
                  <a:lnTo>
                    <a:pt x="147" y="1"/>
                  </a:lnTo>
                  <a:lnTo>
                    <a:pt x="133" y="0"/>
                  </a:lnTo>
                  <a:lnTo>
                    <a:pt x="119" y="1"/>
                  </a:lnTo>
                  <a:lnTo>
                    <a:pt x="104" y="2"/>
                  </a:lnTo>
                  <a:lnTo>
                    <a:pt x="92" y="6"/>
                  </a:lnTo>
                  <a:lnTo>
                    <a:pt x="77" y="9"/>
                  </a:lnTo>
                  <a:lnTo>
                    <a:pt x="66" y="15"/>
                  </a:lnTo>
                  <a:lnTo>
                    <a:pt x="52" y="22"/>
                  </a:lnTo>
                  <a:lnTo>
                    <a:pt x="43" y="31"/>
                  </a:lnTo>
                  <a:lnTo>
                    <a:pt x="33" y="39"/>
                  </a:lnTo>
                  <a:lnTo>
                    <a:pt x="22" y="50"/>
                  </a:lnTo>
                  <a:lnTo>
                    <a:pt x="16" y="64"/>
                  </a:lnTo>
                  <a:lnTo>
                    <a:pt x="10" y="76"/>
                  </a:lnTo>
                  <a:lnTo>
                    <a:pt x="6" y="89"/>
                  </a:lnTo>
                  <a:lnTo>
                    <a:pt x="3" y="102"/>
                  </a:lnTo>
                  <a:lnTo>
                    <a:pt x="0" y="117"/>
                  </a:lnTo>
                  <a:lnTo>
                    <a:pt x="0" y="132"/>
                  </a:lnTo>
                  <a:lnTo>
                    <a:pt x="1" y="146"/>
                  </a:lnTo>
                  <a:lnTo>
                    <a:pt x="4" y="158"/>
                  </a:lnTo>
                  <a:lnTo>
                    <a:pt x="9" y="175"/>
                  </a:lnTo>
                  <a:lnTo>
                    <a:pt x="14" y="188"/>
                  </a:lnTo>
                  <a:lnTo>
                    <a:pt x="19" y="203"/>
                  </a:lnTo>
                  <a:lnTo>
                    <a:pt x="27" y="215"/>
                  </a:lnTo>
                  <a:lnTo>
                    <a:pt x="37" y="229"/>
                  </a:lnTo>
                  <a:lnTo>
                    <a:pt x="48" y="241"/>
                  </a:lnTo>
                  <a:lnTo>
                    <a:pt x="58" y="252"/>
                  </a:lnTo>
                </a:path>
              </a:pathLst>
            </a:custGeom>
            <a:solidFill>
              <a:srgbClr val="ACACA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30" name="Freeform 162"/>
            <p:cNvSpPr>
              <a:spLocks/>
            </p:cNvSpPr>
            <p:nvPr/>
          </p:nvSpPr>
          <p:spPr bwMode="auto">
            <a:xfrm>
              <a:off x="2340" y="1072"/>
              <a:ext cx="289" cy="286"/>
            </a:xfrm>
            <a:custGeom>
              <a:avLst/>
              <a:gdLst>
                <a:gd name="T0" fmla="*/ 68 w 289"/>
                <a:gd name="T1" fmla="*/ 251 h 286"/>
                <a:gd name="T2" fmla="*/ 93 w 289"/>
                <a:gd name="T3" fmla="*/ 266 h 286"/>
                <a:gd name="T4" fmla="*/ 121 w 289"/>
                <a:gd name="T5" fmla="*/ 278 h 286"/>
                <a:gd name="T6" fmla="*/ 149 w 289"/>
                <a:gd name="T7" fmla="*/ 284 h 286"/>
                <a:gd name="T8" fmla="*/ 175 w 289"/>
                <a:gd name="T9" fmla="*/ 283 h 286"/>
                <a:gd name="T10" fmla="*/ 202 w 289"/>
                <a:gd name="T11" fmla="*/ 281 h 286"/>
                <a:gd name="T12" fmla="*/ 226 w 289"/>
                <a:gd name="T13" fmla="*/ 272 h 286"/>
                <a:gd name="T14" fmla="*/ 249 w 289"/>
                <a:gd name="T15" fmla="*/ 257 h 286"/>
                <a:gd name="T16" fmla="*/ 266 w 289"/>
                <a:gd name="T17" fmla="*/ 237 h 286"/>
                <a:gd name="T18" fmla="*/ 281 w 289"/>
                <a:gd name="T19" fmla="*/ 214 h 286"/>
                <a:gd name="T20" fmla="*/ 288 w 289"/>
                <a:gd name="T21" fmla="*/ 187 h 286"/>
                <a:gd name="T22" fmla="*/ 288 w 289"/>
                <a:gd name="T23" fmla="*/ 162 h 286"/>
                <a:gd name="T24" fmla="*/ 286 w 289"/>
                <a:gd name="T25" fmla="*/ 135 h 286"/>
                <a:gd name="T26" fmla="*/ 277 w 289"/>
                <a:gd name="T27" fmla="*/ 107 h 286"/>
                <a:gd name="T28" fmla="*/ 261 w 289"/>
                <a:gd name="T29" fmla="*/ 80 h 286"/>
                <a:gd name="T30" fmla="*/ 244 w 289"/>
                <a:gd name="T31" fmla="*/ 58 h 286"/>
                <a:gd name="T32" fmla="*/ 220 w 289"/>
                <a:gd name="T33" fmla="*/ 35 h 286"/>
                <a:gd name="T34" fmla="*/ 194 w 289"/>
                <a:gd name="T35" fmla="*/ 18 h 286"/>
                <a:gd name="T36" fmla="*/ 167 w 289"/>
                <a:gd name="T37" fmla="*/ 9 h 286"/>
                <a:gd name="T38" fmla="*/ 140 w 289"/>
                <a:gd name="T39" fmla="*/ 1 h 286"/>
                <a:gd name="T40" fmla="*/ 110 w 289"/>
                <a:gd name="T41" fmla="*/ 1 h 286"/>
                <a:gd name="T42" fmla="*/ 86 w 289"/>
                <a:gd name="T43" fmla="*/ 5 h 286"/>
                <a:gd name="T44" fmla="*/ 60 w 289"/>
                <a:gd name="T45" fmla="*/ 15 h 286"/>
                <a:gd name="T46" fmla="*/ 38 w 289"/>
                <a:gd name="T47" fmla="*/ 29 h 286"/>
                <a:gd name="T48" fmla="*/ 22 w 289"/>
                <a:gd name="T49" fmla="*/ 50 h 286"/>
                <a:gd name="T50" fmla="*/ 8 w 289"/>
                <a:gd name="T51" fmla="*/ 72 h 286"/>
                <a:gd name="T52" fmla="*/ 2 w 289"/>
                <a:gd name="T53" fmla="*/ 97 h 286"/>
                <a:gd name="T54" fmla="*/ 1 w 289"/>
                <a:gd name="T55" fmla="*/ 125 h 286"/>
                <a:gd name="T56" fmla="*/ 3 w 289"/>
                <a:gd name="T57" fmla="*/ 152 h 286"/>
                <a:gd name="T58" fmla="*/ 12 w 289"/>
                <a:gd name="T59" fmla="*/ 179 h 286"/>
                <a:gd name="T60" fmla="*/ 25 w 289"/>
                <a:gd name="T61" fmla="*/ 204 h 286"/>
                <a:gd name="T62" fmla="*/ 43 w 289"/>
                <a:gd name="T63" fmla="*/ 228 h 28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89"/>
                <a:gd name="T97" fmla="*/ 0 h 286"/>
                <a:gd name="T98" fmla="*/ 289 w 289"/>
                <a:gd name="T99" fmla="*/ 286 h 28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89" h="286">
                  <a:moveTo>
                    <a:pt x="55" y="240"/>
                  </a:moveTo>
                  <a:lnTo>
                    <a:pt x="68" y="251"/>
                  </a:lnTo>
                  <a:lnTo>
                    <a:pt x="79" y="259"/>
                  </a:lnTo>
                  <a:lnTo>
                    <a:pt x="93" y="266"/>
                  </a:lnTo>
                  <a:lnTo>
                    <a:pt x="107" y="272"/>
                  </a:lnTo>
                  <a:lnTo>
                    <a:pt x="121" y="278"/>
                  </a:lnTo>
                  <a:lnTo>
                    <a:pt x="134" y="281"/>
                  </a:lnTo>
                  <a:lnTo>
                    <a:pt x="149" y="284"/>
                  </a:lnTo>
                  <a:lnTo>
                    <a:pt x="163" y="285"/>
                  </a:lnTo>
                  <a:lnTo>
                    <a:pt x="175" y="283"/>
                  </a:lnTo>
                  <a:lnTo>
                    <a:pt x="190" y="282"/>
                  </a:lnTo>
                  <a:lnTo>
                    <a:pt x="202" y="281"/>
                  </a:lnTo>
                  <a:lnTo>
                    <a:pt x="216" y="275"/>
                  </a:lnTo>
                  <a:lnTo>
                    <a:pt x="226" y="272"/>
                  </a:lnTo>
                  <a:lnTo>
                    <a:pt x="239" y="264"/>
                  </a:lnTo>
                  <a:lnTo>
                    <a:pt x="249" y="257"/>
                  </a:lnTo>
                  <a:lnTo>
                    <a:pt x="259" y="246"/>
                  </a:lnTo>
                  <a:lnTo>
                    <a:pt x="266" y="237"/>
                  </a:lnTo>
                  <a:lnTo>
                    <a:pt x="275" y="225"/>
                  </a:lnTo>
                  <a:lnTo>
                    <a:pt x="281" y="214"/>
                  </a:lnTo>
                  <a:lnTo>
                    <a:pt x="283" y="200"/>
                  </a:lnTo>
                  <a:lnTo>
                    <a:pt x="288" y="187"/>
                  </a:lnTo>
                  <a:lnTo>
                    <a:pt x="288" y="175"/>
                  </a:lnTo>
                  <a:lnTo>
                    <a:pt x="288" y="162"/>
                  </a:lnTo>
                  <a:lnTo>
                    <a:pt x="287" y="147"/>
                  </a:lnTo>
                  <a:lnTo>
                    <a:pt x="286" y="135"/>
                  </a:lnTo>
                  <a:lnTo>
                    <a:pt x="281" y="120"/>
                  </a:lnTo>
                  <a:lnTo>
                    <a:pt x="277" y="107"/>
                  </a:lnTo>
                  <a:lnTo>
                    <a:pt x="269" y="93"/>
                  </a:lnTo>
                  <a:lnTo>
                    <a:pt x="261" y="80"/>
                  </a:lnTo>
                  <a:lnTo>
                    <a:pt x="253" y="68"/>
                  </a:lnTo>
                  <a:lnTo>
                    <a:pt x="244" y="58"/>
                  </a:lnTo>
                  <a:lnTo>
                    <a:pt x="231" y="45"/>
                  </a:lnTo>
                  <a:lnTo>
                    <a:pt x="220" y="35"/>
                  </a:lnTo>
                  <a:lnTo>
                    <a:pt x="208" y="27"/>
                  </a:lnTo>
                  <a:lnTo>
                    <a:pt x="194" y="18"/>
                  </a:lnTo>
                  <a:lnTo>
                    <a:pt x="180" y="13"/>
                  </a:lnTo>
                  <a:lnTo>
                    <a:pt x="167" y="9"/>
                  </a:lnTo>
                  <a:lnTo>
                    <a:pt x="153" y="4"/>
                  </a:lnTo>
                  <a:lnTo>
                    <a:pt x="140" y="1"/>
                  </a:lnTo>
                  <a:lnTo>
                    <a:pt x="126" y="0"/>
                  </a:lnTo>
                  <a:lnTo>
                    <a:pt x="110" y="1"/>
                  </a:lnTo>
                  <a:lnTo>
                    <a:pt x="98" y="3"/>
                  </a:lnTo>
                  <a:lnTo>
                    <a:pt x="86" y="5"/>
                  </a:lnTo>
                  <a:lnTo>
                    <a:pt x="72" y="8"/>
                  </a:lnTo>
                  <a:lnTo>
                    <a:pt x="60" y="15"/>
                  </a:lnTo>
                  <a:lnTo>
                    <a:pt x="50" y="20"/>
                  </a:lnTo>
                  <a:lnTo>
                    <a:pt x="38" y="29"/>
                  </a:lnTo>
                  <a:lnTo>
                    <a:pt x="31" y="38"/>
                  </a:lnTo>
                  <a:lnTo>
                    <a:pt x="22" y="50"/>
                  </a:lnTo>
                  <a:lnTo>
                    <a:pt x="14" y="61"/>
                  </a:lnTo>
                  <a:lnTo>
                    <a:pt x="8" y="72"/>
                  </a:lnTo>
                  <a:lnTo>
                    <a:pt x="3" y="84"/>
                  </a:lnTo>
                  <a:lnTo>
                    <a:pt x="2" y="97"/>
                  </a:lnTo>
                  <a:lnTo>
                    <a:pt x="0" y="110"/>
                  </a:lnTo>
                  <a:lnTo>
                    <a:pt x="1" y="125"/>
                  </a:lnTo>
                  <a:lnTo>
                    <a:pt x="1" y="139"/>
                  </a:lnTo>
                  <a:lnTo>
                    <a:pt x="3" y="152"/>
                  </a:lnTo>
                  <a:lnTo>
                    <a:pt x="7" y="165"/>
                  </a:lnTo>
                  <a:lnTo>
                    <a:pt x="12" y="179"/>
                  </a:lnTo>
                  <a:lnTo>
                    <a:pt x="18" y="191"/>
                  </a:lnTo>
                  <a:lnTo>
                    <a:pt x="25" y="204"/>
                  </a:lnTo>
                  <a:lnTo>
                    <a:pt x="33" y="216"/>
                  </a:lnTo>
                  <a:lnTo>
                    <a:pt x="43" y="228"/>
                  </a:lnTo>
                  <a:lnTo>
                    <a:pt x="55" y="240"/>
                  </a:lnTo>
                </a:path>
              </a:pathLst>
            </a:custGeom>
            <a:solidFill>
              <a:srgbClr val="B0B0B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31" name="Freeform 163"/>
            <p:cNvSpPr>
              <a:spLocks/>
            </p:cNvSpPr>
            <p:nvPr/>
          </p:nvSpPr>
          <p:spPr bwMode="auto">
            <a:xfrm>
              <a:off x="2345" y="1079"/>
              <a:ext cx="278" cy="270"/>
            </a:xfrm>
            <a:custGeom>
              <a:avLst/>
              <a:gdLst>
                <a:gd name="T0" fmla="*/ 66 w 278"/>
                <a:gd name="T1" fmla="*/ 237 h 270"/>
                <a:gd name="T2" fmla="*/ 89 w 278"/>
                <a:gd name="T3" fmla="*/ 253 h 270"/>
                <a:gd name="T4" fmla="*/ 117 w 278"/>
                <a:gd name="T5" fmla="*/ 265 h 270"/>
                <a:gd name="T6" fmla="*/ 143 w 278"/>
                <a:gd name="T7" fmla="*/ 269 h 270"/>
                <a:gd name="T8" fmla="*/ 168 w 278"/>
                <a:gd name="T9" fmla="*/ 269 h 270"/>
                <a:gd name="T10" fmla="*/ 194 w 278"/>
                <a:gd name="T11" fmla="*/ 267 h 270"/>
                <a:gd name="T12" fmla="*/ 217 w 278"/>
                <a:gd name="T13" fmla="*/ 257 h 270"/>
                <a:gd name="T14" fmla="*/ 238 w 278"/>
                <a:gd name="T15" fmla="*/ 244 h 270"/>
                <a:gd name="T16" fmla="*/ 255 w 278"/>
                <a:gd name="T17" fmla="*/ 223 h 270"/>
                <a:gd name="T18" fmla="*/ 266 w 278"/>
                <a:gd name="T19" fmla="*/ 203 h 270"/>
                <a:gd name="T20" fmla="*/ 275 w 278"/>
                <a:gd name="T21" fmla="*/ 177 h 270"/>
                <a:gd name="T22" fmla="*/ 275 w 278"/>
                <a:gd name="T23" fmla="*/ 154 h 270"/>
                <a:gd name="T24" fmla="*/ 273 w 278"/>
                <a:gd name="T25" fmla="*/ 127 h 270"/>
                <a:gd name="T26" fmla="*/ 265 w 278"/>
                <a:gd name="T27" fmla="*/ 102 h 270"/>
                <a:gd name="T28" fmla="*/ 252 w 278"/>
                <a:gd name="T29" fmla="*/ 78 h 270"/>
                <a:gd name="T30" fmla="*/ 234 w 278"/>
                <a:gd name="T31" fmla="*/ 54 h 270"/>
                <a:gd name="T32" fmla="*/ 211 w 278"/>
                <a:gd name="T33" fmla="*/ 35 h 270"/>
                <a:gd name="T34" fmla="*/ 186 w 278"/>
                <a:gd name="T35" fmla="*/ 18 h 270"/>
                <a:gd name="T36" fmla="*/ 161 w 278"/>
                <a:gd name="T37" fmla="*/ 7 h 270"/>
                <a:gd name="T38" fmla="*/ 134 w 278"/>
                <a:gd name="T39" fmla="*/ 2 h 270"/>
                <a:gd name="T40" fmla="*/ 107 w 278"/>
                <a:gd name="T41" fmla="*/ 1 h 270"/>
                <a:gd name="T42" fmla="*/ 84 w 278"/>
                <a:gd name="T43" fmla="*/ 5 h 270"/>
                <a:gd name="T44" fmla="*/ 61 w 278"/>
                <a:gd name="T45" fmla="*/ 14 h 270"/>
                <a:gd name="T46" fmla="*/ 40 w 278"/>
                <a:gd name="T47" fmla="*/ 29 h 270"/>
                <a:gd name="T48" fmla="*/ 24 w 278"/>
                <a:gd name="T49" fmla="*/ 47 h 270"/>
                <a:gd name="T50" fmla="*/ 10 w 278"/>
                <a:gd name="T51" fmla="*/ 68 h 270"/>
                <a:gd name="T52" fmla="*/ 4 w 278"/>
                <a:gd name="T53" fmla="*/ 92 h 270"/>
                <a:gd name="T54" fmla="*/ 1 w 278"/>
                <a:gd name="T55" fmla="*/ 118 h 270"/>
                <a:gd name="T56" fmla="*/ 4 w 278"/>
                <a:gd name="T57" fmla="*/ 145 h 270"/>
                <a:gd name="T58" fmla="*/ 13 w 278"/>
                <a:gd name="T59" fmla="*/ 170 h 270"/>
                <a:gd name="T60" fmla="*/ 27 w 278"/>
                <a:gd name="T61" fmla="*/ 195 h 270"/>
                <a:gd name="T62" fmla="*/ 44 w 278"/>
                <a:gd name="T63" fmla="*/ 217 h 27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78"/>
                <a:gd name="T97" fmla="*/ 0 h 270"/>
                <a:gd name="T98" fmla="*/ 278 w 278"/>
                <a:gd name="T99" fmla="*/ 270 h 27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78" h="270">
                  <a:moveTo>
                    <a:pt x="54" y="227"/>
                  </a:moveTo>
                  <a:lnTo>
                    <a:pt x="66" y="237"/>
                  </a:lnTo>
                  <a:lnTo>
                    <a:pt x="79" y="245"/>
                  </a:lnTo>
                  <a:lnTo>
                    <a:pt x="89" y="253"/>
                  </a:lnTo>
                  <a:lnTo>
                    <a:pt x="103" y="260"/>
                  </a:lnTo>
                  <a:lnTo>
                    <a:pt x="117" y="265"/>
                  </a:lnTo>
                  <a:lnTo>
                    <a:pt x="130" y="266"/>
                  </a:lnTo>
                  <a:lnTo>
                    <a:pt x="143" y="269"/>
                  </a:lnTo>
                  <a:lnTo>
                    <a:pt x="156" y="269"/>
                  </a:lnTo>
                  <a:lnTo>
                    <a:pt x="168" y="269"/>
                  </a:lnTo>
                  <a:lnTo>
                    <a:pt x="181" y="269"/>
                  </a:lnTo>
                  <a:lnTo>
                    <a:pt x="194" y="267"/>
                  </a:lnTo>
                  <a:lnTo>
                    <a:pt x="206" y="263"/>
                  </a:lnTo>
                  <a:lnTo>
                    <a:pt x="217" y="257"/>
                  </a:lnTo>
                  <a:lnTo>
                    <a:pt x="228" y="250"/>
                  </a:lnTo>
                  <a:lnTo>
                    <a:pt x="238" y="244"/>
                  </a:lnTo>
                  <a:lnTo>
                    <a:pt x="247" y="235"/>
                  </a:lnTo>
                  <a:lnTo>
                    <a:pt x="255" y="223"/>
                  </a:lnTo>
                  <a:lnTo>
                    <a:pt x="262" y="215"/>
                  </a:lnTo>
                  <a:lnTo>
                    <a:pt x="266" y="203"/>
                  </a:lnTo>
                  <a:lnTo>
                    <a:pt x="271" y="190"/>
                  </a:lnTo>
                  <a:lnTo>
                    <a:pt x="275" y="177"/>
                  </a:lnTo>
                  <a:lnTo>
                    <a:pt x="275" y="165"/>
                  </a:lnTo>
                  <a:lnTo>
                    <a:pt x="275" y="154"/>
                  </a:lnTo>
                  <a:lnTo>
                    <a:pt x="277" y="139"/>
                  </a:lnTo>
                  <a:lnTo>
                    <a:pt x="273" y="127"/>
                  </a:lnTo>
                  <a:lnTo>
                    <a:pt x="268" y="115"/>
                  </a:lnTo>
                  <a:lnTo>
                    <a:pt x="265" y="102"/>
                  </a:lnTo>
                  <a:lnTo>
                    <a:pt x="259" y="89"/>
                  </a:lnTo>
                  <a:lnTo>
                    <a:pt x="252" y="78"/>
                  </a:lnTo>
                  <a:lnTo>
                    <a:pt x="243" y="66"/>
                  </a:lnTo>
                  <a:lnTo>
                    <a:pt x="234" y="54"/>
                  </a:lnTo>
                  <a:lnTo>
                    <a:pt x="222" y="42"/>
                  </a:lnTo>
                  <a:lnTo>
                    <a:pt x="211" y="35"/>
                  </a:lnTo>
                  <a:lnTo>
                    <a:pt x="199" y="24"/>
                  </a:lnTo>
                  <a:lnTo>
                    <a:pt x="186" y="18"/>
                  </a:lnTo>
                  <a:lnTo>
                    <a:pt x="174" y="12"/>
                  </a:lnTo>
                  <a:lnTo>
                    <a:pt x="161" y="7"/>
                  </a:lnTo>
                  <a:lnTo>
                    <a:pt x="147" y="4"/>
                  </a:lnTo>
                  <a:lnTo>
                    <a:pt x="134" y="2"/>
                  </a:lnTo>
                  <a:lnTo>
                    <a:pt x="123" y="0"/>
                  </a:lnTo>
                  <a:lnTo>
                    <a:pt x="107" y="1"/>
                  </a:lnTo>
                  <a:lnTo>
                    <a:pt x="95" y="3"/>
                  </a:lnTo>
                  <a:lnTo>
                    <a:pt x="84" y="5"/>
                  </a:lnTo>
                  <a:lnTo>
                    <a:pt x="71" y="9"/>
                  </a:lnTo>
                  <a:lnTo>
                    <a:pt x="61" y="14"/>
                  </a:lnTo>
                  <a:lnTo>
                    <a:pt x="50" y="19"/>
                  </a:lnTo>
                  <a:lnTo>
                    <a:pt x="40" y="29"/>
                  </a:lnTo>
                  <a:lnTo>
                    <a:pt x="30" y="37"/>
                  </a:lnTo>
                  <a:lnTo>
                    <a:pt x="24" y="47"/>
                  </a:lnTo>
                  <a:lnTo>
                    <a:pt x="16" y="58"/>
                  </a:lnTo>
                  <a:lnTo>
                    <a:pt x="10" y="68"/>
                  </a:lnTo>
                  <a:lnTo>
                    <a:pt x="6" y="81"/>
                  </a:lnTo>
                  <a:lnTo>
                    <a:pt x="4" y="92"/>
                  </a:lnTo>
                  <a:lnTo>
                    <a:pt x="0" y="105"/>
                  </a:lnTo>
                  <a:lnTo>
                    <a:pt x="1" y="118"/>
                  </a:lnTo>
                  <a:lnTo>
                    <a:pt x="3" y="130"/>
                  </a:lnTo>
                  <a:lnTo>
                    <a:pt x="4" y="145"/>
                  </a:lnTo>
                  <a:lnTo>
                    <a:pt x="8" y="156"/>
                  </a:lnTo>
                  <a:lnTo>
                    <a:pt x="13" y="170"/>
                  </a:lnTo>
                  <a:lnTo>
                    <a:pt x="19" y="183"/>
                  </a:lnTo>
                  <a:lnTo>
                    <a:pt x="27" y="195"/>
                  </a:lnTo>
                  <a:lnTo>
                    <a:pt x="35" y="206"/>
                  </a:lnTo>
                  <a:lnTo>
                    <a:pt x="44" y="217"/>
                  </a:lnTo>
                  <a:lnTo>
                    <a:pt x="54" y="227"/>
                  </a:lnTo>
                </a:path>
              </a:pathLst>
            </a:custGeom>
            <a:solidFill>
              <a:srgbClr val="B4B4B4"/>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32" name="Freeform 164"/>
            <p:cNvSpPr>
              <a:spLocks/>
            </p:cNvSpPr>
            <p:nvPr/>
          </p:nvSpPr>
          <p:spPr bwMode="auto">
            <a:xfrm>
              <a:off x="2355" y="1087"/>
              <a:ext cx="259" cy="257"/>
            </a:xfrm>
            <a:custGeom>
              <a:avLst/>
              <a:gdLst>
                <a:gd name="T0" fmla="*/ 60 w 259"/>
                <a:gd name="T1" fmla="*/ 224 h 257"/>
                <a:gd name="T2" fmla="*/ 84 w 259"/>
                <a:gd name="T3" fmla="*/ 238 h 257"/>
                <a:gd name="T4" fmla="*/ 107 w 259"/>
                <a:gd name="T5" fmla="*/ 248 h 257"/>
                <a:gd name="T6" fmla="*/ 134 w 259"/>
                <a:gd name="T7" fmla="*/ 253 h 257"/>
                <a:gd name="T8" fmla="*/ 157 w 259"/>
                <a:gd name="T9" fmla="*/ 256 h 257"/>
                <a:gd name="T10" fmla="*/ 181 w 259"/>
                <a:gd name="T11" fmla="*/ 252 h 257"/>
                <a:gd name="T12" fmla="*/ 202 w 259"/>
                <a:gd name="T13" fmla="*/ 242 h 257"/>
                <a:gd name="T14" fmla="*/ 223 w 259"/>
                <a:gd name="T15" fmla="*/ 228 h 257"/>
                <a:gd name="T16" fmla="*/ 239 w 259"/>
                <a:gd name="T17" fmla="*/ 211 h 257"/>
                <a:gd name="T18" fmla="*/ 250 w 259"/>
                <a:gd name="T19" fmla="*/ 190 h 257"/>
                <a:gd name="T20" fmla="*/ 255 w 259"/>
                <a:gd name="T21" fmla="*/ 166 h 257"/>
                <a:gd name="T22" fmla="*/ 258 w 259"/>
                <a:gd name="T23" fmla="*/ 144 h 257"/>
                <a:gd name="T24" fmla="*/ 254 w 259"/>
                <a:gd name="T25" fmla="*/ 119 h 257"/>
                <a:gd name="T26" fmla="*/ 246 w 259"/>
                <a:gd name="T27" fmla="*/ 95 h 257"/>
                <a:gd name="T28" fmla="*/ 234 w 259"/>
                <a:gd name="T29" fmla="*/ 72 h 257"/>
                <a:gd name="T30" fmla="*/ 217 w 259"/>
                <a:gd name="T31" fmla="*/ 50 h 257"/>
                <a:gd name="T32" fmla="*/ 198 w 259"/>
                <a:gd name="T33" fmla="*/ 31 h 257"/>
                <a:gd name="T34" fmla="*/ 173 w 259"/>
                <a:gd name="T35" fmla="*/ 18 h 257"/>
                <a:gd name="T36" fmla="*/ 150 w 259"/>
                <a:gd name="T37" fmla="*/ 7 h 257"/>
                <a:gd name="T38" fmla="*/ 124 w 259"/>
                <a:gd name="T39" fmla="*/ 2 h 257"/>
                <a:gd name="T40" fmla="*/ 101 w 259"/>
                <a:gd name="T41" fmla="*/ 1 h 257"/>
                <a:gd name="T42" fmla="*/ 78 w 259"/>
                <a:gd name="T43" fmla="*/ 4 h 257"/>
                <a:gd name="T44" fmla="*/ 55 w 259"/>
                <a:gd name="T45" fmla="*/ 12 h 257"/>
                <a:gd name="T46" fmla="*/ 37 w 259"/>
                <a:gd name="T47" fmla="*/ 26 h 257"/>
                <a:gd name="T48" fmla="*/ 19 w 259"/>
                <a:gd name="T49" fmla="*/ 45 h 257"/>
                <a:gd name="T50" fmla="*/ 8 w 259"/>
                <a:gd name="T51" fmla="*/ 65 h 257"/>
                <a:gd name="T52" fmla="*/ 1 w 259"/>
                <a:gd name="T53" fmla="*/ 87 h 257"/>
                <a:gd name="T54" fmla="*/ 0 w 259"/>
                <a:gd name="T55" fmla="*/ 113 h 257"/>
                <a:gd name="T56" fmla="*/ 2 w 259"/>
                <a:gd name="T57" fmla="*/ 136 h 257"/>
                <a:gd name="T58" fmla="*/ 10 w 259"/>
                <a:gd name="T59" fmla="*/ 161 h 257"/>
                <a:gd name="T60" fmla="*/ 23 w 259"/>
                <a:gd name="T61" fmla="*/ 183 h 257"/>
                <a:gd name="T62" fmla="*/ 39 w 259"/>
                <a:gd name="T63" fmla="*/ 205 h 25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59"/>
                <a:gd name="T97" fmla="*/ 0 h 257"/>
                <a:gd name="T98" fmla="*/ 259 w 259"/>
                <a:gd name="T99" fmla="*/ 257 h 25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59" h="257">
                  <a:moveTo>
                    <a:pt x="49" y="214"/>
                  </a:moveTo>
                  <a:lnTo>
                    <a:pt x="60" y="224"/>
                  </a:lnTo>
                  <a:lnTo>
                    <a:pt x="72" y="232"/>
                  </a:lnTo>
                  <a:lnTo>
                    <a:pt x="84" y="238"/>
                  </a:lnTo>
                  <a:lnTo>
                    <a:pt x="96" y="244"/>
                  </a:lnTo>
                  <a:lnTo>
                    <a:pt x="107" y="248"/>
                  </a:lnTo>
                  <a:lnTo>
                    <a:pt x="120" y="250"/>
                  </a:lnTo>
                  <a:lnTo>
                    <a:pt x="134" y="253"/>
                  </a:lnTo>
                  <a:lnTo>
                    <a:pt x="145" y="255"/>
                  </a:lnTo>
                  <a:lnTo>
                    <a:pt x="157" y="256"/>
                  </a:lnTo>
                  <a:lnTo>
                    <a:pt x="170" y="254"/>
                  </a:lnTo>
                  <a:lnTo>
                    <a:pt x="181" y="252"/>
                  </a:lnTo>
                  <a:lnTo>
                    <a:pt x="191" y="247"/>
                  </a:lnTo>
                  <a:lnTo>
                    <a:pt x="202" y="242"/>
                  </a:lnTo>
                  <a:lnTo>
                    <a:pt x="211" y="236"/>
                  </a:lnTo>
                  <a:lnTo>
                    <a:pt x="223" y="228"/>
                  </a:lnTo>
                  <a:lnTo>
                    <a:pt x="231" y="221"/>
                  </a:lnTo>
                  <a:lnTo>
                    <a:pt x="239" y="211"/>
                  </a:lnTo>
                  <a:lnTo>
                    <a:pt x="244" y="201"/>
                  </a:lnTo>
                  <a:lnTo>
                    <a:pt x="250" y="190"/>
                  </a:lnTo>
                  <a:lnTo>
                    <a:pt x="253" y="180"/>
                  </a:lnTo>
                  <a:lnTo>
                    <a:pt x="255" y="166"/>
                  </a:lnTo>
                  <a:lnTo>
                    <a:pt x="258" y="155"/>
                  </a:lnTo>
                  <a:lnTo>
                    <a:pt x="258" y="144"/>
                  </a:lnTo>
                  <a:lnTo>
                    <a:pt x="256" y="133"/>
                  </a:lnTo>
                  <a:lnTo>
                    <a:pt x="254" y="119"/>
                  </a:lnTo>
                  <a:lnTo>
                    <a:pt x="252" y="106"/>
                  </a:lnTo>
                  <a:lnTo>
                    <a:pt x="246" y="95"/>
                  </a:lnTo>
                  <a:lnTo>
                    <a:pt x="242" y="83"/>
                  </a:lnTo>
                  <a:lnTo>
                    <a:pt x="234" y="72"/>
                  </a:lnTo>
                  <a:lnTo>
                    <a:pt x="226" y="61"/>
                  </a:lnTo>
                  <a:lnTo>
                    <a:pt x="217" y="50"/>
                  </a:lnTo>
                  <a:lnTo>
                    <a:pt x="209" y="41"/>
                  </a:lnTo>
                  <a:lnTo>
                    <a:pt x="198" y="31"/>
                  </a:lnTo>
                  <a:lnTo>
                    <a:pt x="186" y="24"/>
                  </a:lnTo>
                  <a:lnTo>
                    <a:pt x="173" y="18"/>
                  </a:lnTo>
                  <a:lnTo>
                    <a:pt x="162" y="11"/>
                  </a:lnTo>
                  <a:lnTo>
                    <a:pt x="150" y="7"/>
                  </a:lnTo>
                  <a:lnTo>
                    <a:pt x="136" y="2"/>
                  </a:lnTo>
                  <a:lnTo>
                    <a:pt x="124" y="2"/>
                  </a:lnTo>
                  <a:lnTo>
                    <a:pt x="113" y="0"/>
                  </a:lnTo>
                  <a:lnTo>
                    <a:pt x="101" y="1"/>
                  </a:lnTo>
                  <a:lnTo>
                    <a:pt x="89" y="2"/>
                  </a:lnTo>
                  <a:lnTo>
                    <a:pt x="78" y="4"/>
                  </a:lnTo>
                  <a:lnTo>
                    <a:pt x="66" y="8"/>
                  </a:lnTo>
                  <a:lnTo>
                    <a:pt x="55" y="12"/>
                  </a:lnTo>
                  <a:lnTo>
                    <a:pt x="44" y="19"/>
                  </a:lnTo>
                  <a:lnTo>
                    <a:pt x="37" y="26"/>
                  </a:lnTo>
                  <a:lnTo>
                    <a:pt x="27" y="35"/>
                  </a:lnTo>
                  <a:lnTo>
                    <a:pt x="19" y="45"/>
                  </a:lnTo>
                  <a:lnTo>
                    <a:pt x="13" y="56"/>
                  </a:lnTo>
                  <a:lnTo>
                    <a:pt x="8" y="65"/>
                  </a:lnTo>
                  <a:lnTo>
                    <a:pt x="4" y="76"/>
                  </a:lnTo>
                  <a:lnTo>
                    <a:pt x="1" y="87"/>
                  </a:lnTo>
                  <a:lnTo>
                    <a:pt x="1" y="99"/>
                  </a:lnTo>
                  <a:lnTo>
                    <a:pt x="0" y="113"/>
                  </a:lnTo>
                  <a:lnTo>
                    <a:pt x="1" y="123"/>
                  </a:lnTo>
                  <a:lnTo>
                    <a:pt x="2" y="136"/>
                  </a:lnTo>
                  <a:lnTo>
                    <a:pt x="6" y="148"/>
                  </a:lnTo>
                  <a:lnTo>
                    <a:pt x="10" y="161"/>
                  </a:lnTo>
                  <a:lnTo>
                    <a:pt x="15" y="172"/>
                  </a:lnTo>
                  <a:lnTo>
                    <a:pt x="23" y="183"/>
                  </a:lnTo>
                  <a:lnTo>
                    <a:pt x="31" y="194"/>
                  </a:lnTo>
                  <a:lnTo>
                    <a:pt x="39" y="205"/>
                  </a:lnTo>
                  <a:lnTo>
                    <a:pt x="49" y="214"/>
                  </a:lnTo>
                </a:path>
              </a:pathLst>
            </a:custGeom>
            <a:solidFill>
              <a:srgbClr val="B8B8B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33" name="Freeform 165"/>
            <p:cNvSpPr>
              <a:spLocks/>
            </p:cNvSpPr>
            <p:nvPr/>
          </p:nvSpPr>
          <p:spPr bwMode="auto">
            <a:xfrm>
              <a:off x="2362" y="1094"/>
              <a:ext cx="244" cy="241"/>
            </a:xfrm>
            <a:custGeom>
              <a:avLst/>
              <a:gdLst>
                <a:gd name="T0" fmla="*/ 57 w 244"/>
                <a:gd name="T1" fmla="*/ 210 h 241"/>
                <a:gd name="T2" fmla="*/ 79 w 244"/>
                <a:gd name="T3" fmla="*/ 224 h 241"/>
                <a:gd name="T4" fmla="*/ 103 w 244"/>
                <a:gd name="T5" fmla="*/ 235 h 241"/>
                <a:gd name="T6" fmla="*/ 124 w 244"/>
                <a:gd name="T7" fmla="*/ 240 h 241"/>
                <a:gd name="T8" fmla="*/ 149 w 244"/>
                <a:gd name="T9" fmla="*/ 240 h 241"/>
                <a:gd name="T10" fmla="*/ 171 w 244"/>
                <a:gd name="T11" fmla="*/ 235 h 241"/>
                <a:gd name="T12" fmla="*/ 191 w 244"/>
                <a:gd name="T13" fmla="*/ 228 h 241"/>
                <a:gd name="T14" fmla="*/ 209 w 244"/>
                <a:gd name="T15" fmla="*/ 216 h 241"/>
                <a:gd name="T16" fmla="*/ 225 w 244"/>
                <a:gd name="T17" fmla="*/ 199 h 241"/>
                <a:gd name="T18" fmla="*/ 237 w 244"/>
                <a:gd name="T19" fmla="*/ 179 h 241"/>
                <a:gd name="T20" fmla="*/ 241 w 244"/>
                <a:gd name="T21" fmla="*/ 158 h 241"/>
                <a:gd name="T22" fmla="*/ 243 w 244"/>
                <a:gd name="T23" fmla="*/ 135 h 241"/>
                <a:gd name="T24" fmla="*/ 242 w 244"/>
                <a:gd name="T25" fmla="*/ 112 h 241"/>
                <a:gd name="T26" fmla="*/ 233 w 244"/>
                <a:gd name="T27" fmla="*/ 89 h 241"/>
                <a:gd name="T28" fmla="*/ 223 w 244"/>
                <a:gd name="T29" fmla="*/ 68 h 241"/>
                <a:gd name="T30" fmla="*/ 205 w 244"/>
                <a:gd name="T31" fmla="*/ 47 h 241"/>
                <a:gd name="T32" fmla="*/ 186 w 244"/>
                <a:gd name="T33" fmla="*/ 31 h 241"/>
                <a:gd name="T34" fmla="*/ 164 w 244"/>
                <a:gd name="T35" fmla="*/ 17 h 241"/>
                <a:gd name="T36" fmla="*/ 143 w 244"/>
                <a:gd name="T37" fmla="*/ 8 h 241"/>
                <a:gd name="T38" fmla="*/ 118 w 244"/>
                <a:gd name="T39" fmla="*/ 2 h 241"/>
                <a:gd name="T40" fmla="*/ 96 w 244"/>
                <a:gd name="T41" fmla="*/ 2 h 241"/>
                <a:gd name="T42" fmla="*/ 73 w 244"/>
                <a:gd name="T43" fmla="*/ 4 h 241"/>
                <a:gd name="T44" fmla="*/ 54 w 244"/>
                <a:gd name="T45" fmla="*/ 14 h 241"/>
                <a:gd name="T46" fmla="*/ 35 w 244"/>
                <a:gd name="T47" fmla="*/ 25 h 241"/>
                <a:gd name="T48" fmla="*/ 19 w 244"/>
                <a:gd name="T49" fmla="*/ 42 h 241"/>
                <a:gd name="T50" fmla="*/ 8 w 244"/>
                <a:gd name="T51" fmla="*/ 63 h 241"/>
                <a:gd name="T52" fmla="*/ 3 w 244"/>
                <a:gd name="T53" fmla="*/ 83 h 241"/>
                <a:gd name="T54" fmla="*/ 0 w 244"/>
                <a:gd name="T55" fmla="*/ 106 h 241"/>
                <a:gd name="T56" fmla="*/ 3 w 244"/>
                <a:gd name="T57" fmla="*/ 129 h 241"/>
                <a:gd name="T58" fmla="*/ 9 w 244"/>
                <a:gd name="T59" fmla="*/ 152 h 241"/>
                <a:gd name="T60" fmla="*/ 22 w 244"/>
                <a:gd name="T61" fmla="*/ 172 h 241"/>
                <a:gd name="T62" fmla="*/ 37 w 244"/>
                <a:gd name="T63" fmla="*/ 193 h 24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4"/>
                <a:gd name="T97" fmla="*/ 0 h 241"/>
                <a:gd name="T98" fmla="*/ 244 w 244"/>
                <a:gd name="T99" fmla="*/ 241 h 24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4" h="241">
                  <a:moveTo>
                    <a:pt x="47" y="203"/>
                  </a:moveTo>
                  <a:lnTo>
                    <a:pt x="57" y="210"/>
                  </a:lnTo>
                  <a:lnTo>
                    <a:pt x="68" y="218"/>
                  </a:lnTo>
                  <a:lnTo>
                    <a:pt x="79" y="224"/>
                  </a:lnTo>
                  <a:lnTo>
                    <a:pt x="90" y="230"/>
                  </a:lnTo>
                  <a:lnTo>
                    <a:pt x="103" y="235"/>
                  </a:lnTo>
                  <a:lnTo>
                    <a:pt x="112" y="238"/>
                  </a:lnTo>
                  <a:lnTo>
                    <a:pt x="124" y="240"/>
                  </a:lnTo>
                  <a:lnTo>
                    <a:pt x="136" y="240"/>
                  </a:lnTo>
                  <a:lnTo>
                    <a:pt x="149" y="240"/>
                  </a:lnTo>
                  <a:lnTo>
                    <a:pt x="159" y="239"/>
                  </a:lnTo>
                  <a:lnTo>
                    <a:pt x="171" y="235"/>
                  </a:lnTo>
                  <a:lnTo>
                    <a:pt x="181" y="233"/>
                  </a:lnTo>
                  <a:lnTo>
                    <a:pt x="191" y="228"/>
                  </a:lnTo>
                  <a:lnTo>
                    <a:pt x="202" y="223"/>
                  </a:lnTo>
                  <a:lnTo>
                    <a:pt x="209" y="216"/>
                  </a:lnTo>
                  <a:lnTo>
                    <a:pt x="218" y="208"/>
                  </a:lnTo>
                  <a:lnTo>
                    <a:pt x="225" y="199"/>
                  </a:lnTo>
                  <a:lnTo>
                    <a:pt x="231" y="190"/>
                  </a:lnTo>
                  <a:lnTo>
                    <a:pt x="237" y="179"/>
                  </a:lnTo>
                  <a:lnTo>
                    <a:pt x="241" y="169"/>
                  </a:lnTo>
                  <a:lnTo>
                    <a:pt x="241" y="158"/>
                  </a:lnTo>
                  <a:lnTo>
                    <a:pt x="243" y="147"/>
                  </a:lnTo>
                  <a:lnTo>
                    <a:pt x="243" y="135"/>
                  </a:lnTo>
                  <a:lnTo>
                    <a:pt x="243" y="125"/>
                  </a:lnTo>
                  <a:lnTo>
                    <a:pt x="242" y="112"/>
                  </a:lnTo>
                  <a:lnTo>
                    <a:pt x="237" y="101"/>
                  </a:lnTo>
                  <a:lnTo>
                    <a:pt x="233" y="89"/>
                  </a:lnTo>
                  <a:lnTo>
                    <a:pt x="229" y="80"/>
                  </a:lnTo>
                  <a:lnTo>
                    <a:pt x="223" y="68"/>
                  </a:lnTo>
                  <a:lnTo>
                    <a:pt x="213" y="58"/>
                  </a:lnTo>
                  <a:lnTo>
                    <a:pt x="205" y="47"/>
                  </a:lnTo>
                  <a:lnTo>
                    <a:pt x="197" y="39"/>
                  </a:lnTo>
                  <a:lnTo>
                    <a:pt x="186" y="31"/>
                  </a:lnTo>
                  <a:lnTo>
                    <a:pt x="175" y="23"/>
                  </a:lnTo>
                  <a:lnTo>
                    <a:pt x="164" y="17"/>
                  </a:lnTo>
                  <a:lnTo>
                    <a:pt x="152" y="12"/>
                  </a:lnTo>
                  <a:lnTo>
                    <a:pt x="143" y="8"/>
                  </a:lnTo>
                  <a:lnTo>
                    <a:pt x="131" y="4"/>
                  </a:lnTo>
                  <a:lnTo>
                    <a:pt x="118" y="2"/>
                  </a:lnTo>
                  <a:lnTo>
                    <a:pt x="106" y="0"/>
                  </a:lnTo>
                  <a:lnTo>
                    <a:pt x="96" y="2"/>
                  </a:lnTo>
                  <a:lnTo>
                    <a:pt x="83" y="2"/>
                  </a:lnTo>
                  <a:lnTo>
                    <a:pt x="73" y="4"/>
                  </a:lnTo>
                  <a:lnTo>
                    <a:pt x="62" y="8"/>
                  </a:lnTo>
                  <a:lnTo>
                    <a:pt x="54" y="14"/>
                  </a:lnTo>
                  <a:lnTo>
                    <a:pt x="44" y="18"/>
                  </a:lnTo>
                  <a:lnTo>
                    <a:pt x="35" y="25"/>
                  </a:lnTo>
                  <a:lnTo>
                    <a:pt x="26" y="33"/>
                  </a:lnTo>
                  <a:lnTo>
                    <a:pt x="19" y="42"/>
                  </a:lnTo>
                  <a:lnTo>
                    <a:pt x="13" y="53"/>
                  </a:lnTo>
                  <a:lnTo>
                    <a:pt x="8" y="63"/>
                  </a:lnTo>
                  <a:lnTo>
                    <a:pt x="5" y="71"/>
                  </a:lnTo>
                  <a:lnTo>
                    <a:pt x="3" y="83"/>
                  </a:lnTo>
                  <a:lnTo>
                    <a:pt x="1" y="94"/>
                  </a:lnTo>
                  <a:lnTo>
                    <a:pt x="0" y="106"/>
                  </a:lnTo>
                  <a:lnTo>
                    <a:pt x="2" y="116"/>
                  </a:lnTo>
                  <a:lnTo>
                    <a:pt x="3" y="129"/>
                  </a:lnTo>
                  <a:lnTo>
                    <a:pt x="6" y="140"/>
                  </a:lnTo>
                  <a:lnTo>
                    <a:pt x="9" y="152"/>
                  </a:lnTo>
                  <a:lnTo>
                    <a:pt x="16" y="162"/>
                  </a:lnTo>
                  <a:lnTo>
                    <a:pt x="22" y="172"/>
                  </a:lnTo>
                  <a:lnTo>
                    <a:pt x="29" y="182"/>
                  </a:lnTo>
                  <a:lnTo>
                    <a:pt x="37" y="193"/>
                  </a:lnTo>
                  <a:lnTo>
                    <a:pt x="47" y="203"/>
                  </a:lnTo>
                </a:path>
              </a:pathLst>
            </a:custGeom>
            <a:solidFill>
              <a:srgbClr val="BCBCB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34" name="Freeform 166"/>
            <p:cNvSpPr>
              <a:spLocks/>
            </p:cNvSpPr>
            <p:nvPr/>
          </p:nvSpPr>
          <p:spPr bwMode="auto">
            <a:xfrm>
              <a:off x="2368" y="1101"/>
              <a:ext cx="231" cy="227"/>
            </a:xfrm>
            <a:custGeom>
              <a:avLst/>
              <a:gdLst>
                <a:gd name="T0" fmla="*/ 56 w 231"/>
                <a:gd name="T1" fmla="*/ 199 h 227"/>
                <a:gd name="T2" fmla="*/ 75 w 231"/>
                <a:gd name="T3" fmla="*/ 212 h 227"/>
                <a:gd name="T4" fmla="*/ 97 w 231"/>
                <a:gd name="T5" fmla="*/ 219 h 227"/>
                <a:gd name="T6" fmla="*/ 119 w 231"/>
                <a:gd name="T7" fmla="*/ 225 h 227"/>
                <a:gd name="T8" fmla="*/ 141 w 231"/>
                <a:gd name="T9" fmla="*/ 226 h 227"/>
                <a:gd name="T10" fmla="*/ 162 w 231"/>
                <a:gd name="T11" fmla="*/ 221 h 227"/>
                <a:gd name="T12" fmla="*/ 181 w 231"/>
                <a:gd name="T13" fmla="*/ 215 h 227"/>
                <a:gd name="T14" fmla="*/ 200 w 231"/>
                <a:gd name="T15" fmla="*/ 204 h 227"/>
                <a:gd name="T16" fmla="*/ 213 w 231"/>
                <a:gd name="T17" fmla="*/ 186 h 227"/>
                <a:gd name="T18" fmla="*/ 223 w 231"/>
                <a:gd name="T19" fmla="*/ 169 h 227"/>
                <a:gd name="T20" fmla="*/ 228 w 231"/>
                <a:gd name="T21" fmla="*/ 149 h 227"/>
                <a:gd name="T22" fmla="*/ 229 w 231"/>
                <a:gd name="T23" fmla="*/ 128 h 227"/>
                <a:gd name="T24" fmla="*/ 226 w 231"/>
                <a:gd name="T25" fmla="*/ 106 h 227"/>
                <a:gd name="T26" fmla="*/ 220 w 231"/>
                <a:gd name="T27" fmla="*/ 86 h 227"/>
                <a:gd name="T28" fmla="*/ 208 w 231"/>
                <a:gd name="T29" fmla="*/ 64 h 227"/>
                <a:gd name="T30" fmla="*/ 195 w 231"/>
                <a:gd name="T31" fmla="*/ 45 h 227"/>
                <a:gd name="T32" fmla="*/ 177 w 231"/>
                <a:gd name="T33" fmla="*/ 29 h 227"/>
                <a:gd name="T34" fmla="*/ 156 w 231"/>
                <a:gd name="T35" fmla="*/ 15 h 227"/>
                <a:gd name="T36" fmla="*/ 134 w 231"/>
                <a:gd name="T37" fmla="*/ 6 h 227"/>
                <a:gd name="T38" fmla="*/ 113 w 231"/>
                <a:gd name="T39" fmla="*/ 2 h 227"/>
                <a:gd name="T40" fmla="*/ 91 w 231"/>
                <a:gd name="T41" fmla="*/ 2 h 227"/>
                <a:gd name="T42" fmla="*/ 70 w 231"/>
                <a:gd name="T43" fmla="*/ 4 h 227"/>
                <a:gd name="T44" fmla="*/ 51 w 231"/>
                <a:gd name="T45" fmla="*/ 12 h 227"/>
                <a:gd name="T46" fmla="*/ 33 w 231"/>
                <a:gd name="T47" fmla="*/ 24 h 227"/>
                <a:gd name="T48" fmla="*/ 20 w 231"/>
                <a:gd name="T49" fmla="*/ 39 h 227"/>
                <a:gd name="T50" fmla="*/ 8 w 231"/>
                <a:gd name="T51" fmla="*/ 58 h 227"/>
                <a:gd name="T52" fmla="*/ 4 w 231"/>
                <a:gd name="T53" fmla="*/ 78 h 227"/>
                <a:gd name="T54" fmla="*/ 0 w 231"/>
                <a:gd name="T55" fmla="*/ 100 h 227"/>
                <a:gd name="T56" fmla="*/ 4 w 231"/>
                <a:gd name="T57" fmla="*/ 121 h 227"/>
                <a:gd name="T58" fmla="*/ 11 w 231"/>
                <a:gd name="T59" fmla="*/ 140 h 227"/>
                <a:gd name="T60" fmla="*/ 21 w 231"/>
                <a:gd name="T61" fmla="*/ 162 h 227"/>
                <a:gd name="T62" fmla="*/ 37 w 231"/>
                <a:gd name="T63" fmla="*/ 182 h 22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31"/>
                <a:gd name="T97" fmla="*/ 0 h 227"/>
                <a:gd name="T98" fmla="*/ 231 w 231"/>
                <a:gd name="T99" fmla="*/ 227 h 22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31" h="227">
                  <a:moveTo>
                    <a:pt x="46" y="190"/>
                  </a:moveTo>
                  <a:lnTo>
                    <a:pt x="56" y="199"/>
                  </a:lnTo>
                  <a:lnTo>
                    <a:pt x="65" y="206"/>
                  </a:lnTo>
                  <a:lnTo>
                    <a:pt x="75" y="212"/>
                  </a:lnTo>
                  <a:lnTo>
                    <a:pt x="86" y="216"/>
                  </a:lnTo>
                  <a:lnTo>
                    <a:pt x="97" y="219"/>
                  </a:lnTo>
                  <a:lnTo>
                    <a:pt x="107" y="222"/>
                  </a:lnTo>
                  <a:lnTo>
                    <a:pt x="119" y="225"/>
                  </a:lnTo>
                  <a:lnTo>
                    <a:pt x="131" y="226"/>
                  </a:lnTo>
                  <a:lnTo>
                    <a:pt x="141" y="226"/>
                  </a:lnTo>
                  <a:lnTo>
                    <a:pt x="151" y="224"/>
                  </a:lnTo>
                  <a:lnTo>
                    <a:pt x="162" y="221"/>
                  </a:lnTo>
                  <a:lnTo>
                    <a:pt x="172" y="219"/>
                  </a:lnTo>
                  <a:lnTo>
                    <a:pt x="181" y="215"/>
                  </a:lnTo>
                  <a:lnTo>
                    <a:pt x="189" y="209"/>
                  </a:lnTo>
                  <a:lnTo>
                    <a:pt x="200" y="204"/>
                  </a:lnTo>
                  <a:lnTo>
                    <a:pt x="206" y="194"/>
                  </a:lnTo>
                  <a:lnTo>
                    <a:pt x="213" y="186"/>
                  </a:lnTo>
                  <a:lnTo>
                    <a:pt x="217" y="178"/>
                  </a:lnTo>
                  <a:lnTo>
                    <a:pt x="223" y="169"/>
                  </a:lnTo>
                  <a:lnTo>
                    <a:pt x="227" y="160"/>
                  </a:lnTo>
                  <a:lnTo>
                    <a:pt x="228" y="149"/>
                  </a:lnTo>
                  <a:lnTo>
                    <a:pt x="229" y="138"/>
                  </a:lnTo>
                  <a:lnTo>
                    <a:pt x="229" y="128"/>
                  </a:lnTo>
                  <a:lnTo>
                    <a:pt x="230" y="118"/>
                  </a:lnTo>
                  <a:lnTo>
                    <a:pt x="226" y="106"/>
                  </a:lnTo>
                  <a:lnTo>
                    <a:pt x="224" y="96"/>
                  </a:lnTo>
                  <a:lnTo>
                    <a:pt x="220" y="86"/>
                  </a:lnTo>
                  <a:lnTo>
                    <a:pt x="216" y="75"/>
                  </a:lnTo>
                  <a:lnTo>
                    <a:pt x="208" y="64"/>
                  </a:lnTo>
                  <a:lnTo>
                    <a:pt x="202" y="56"/>
                  </a:lnTo>
                  <a:lnTo>
                    <a:pt x="195" y="45"/>
                  </a:lnTo>
                  <a:lnTo>
                    <a:pt x="186" y="36"/>
                  </a:lnTo>
                  <a:lnTo>
                    <a:pt x="177" y="29"/>
                  </a:lnTo>
                  <a:lnTo>
                    <a:pt x="165" y="21"/>
                  </a:lnTo>
                  <a:lnTo>
                    <a:pt x="156" y="15"/>
                  </a:lnTo>
                  <a:lnTo>
                    <a:pt x="144" y="11"/>
                  </a:lnTo>
                  <a:lnTo>
                    <a:pt x="134" y="6"/>
                  </a:lnTo>
                  <a:lnTo>
                    <a:pt x="122" y="4"/>
                  </a:lnTo>
                  <a:lnTo>
                    <a:pt x="113" y="2"/>
                  </a:lnTo>
                  <a:lnTo>
                    <a:pt x="102" y="0"/>
                  </a:lnTo>
                  <a:lnTo>
                    <a:pt x="91" y="2"/>
                  </a:lnTo>
                  <a:lnTo>
                    <a:pt x="80" y="4"/>
                  </a:lnTo>
                  <a:lnTo>
                    <a:pt x="70" y="4"/>
                  </a:lnTo>
                  <a:lnTo>
                    <a:pt x="61" y="9"/>
                  </a:lnTo>
                  <a:lnTo>
                    <a:pt x="51" y="12"/>
                  </a:lnTo>
                  <a:lnTo>
                    <a:pt x="41" y="18"/>
                  </a:lnTo>
                  <a:lnTo>
                    <a:pt x="33" y="24"/>
                  </a:lnTo>
                  <a:lnTo>
                    <a:pt x="26" y="32"/>
                  </a:lnTo>
                  <a:lnTo>
                    <a:pt x="20" y="39"/>
                  </a:lnTo>
                  <a:lnTo>
                    <a:pt x="14" y="50"/>
                  </a:lnTo>
                  <a:lnTo>
                    <a:pt x="8" y="58"/>
                  </a:lnTo>
                  <a:lnTo>
                    <a:pt x="6" y="68"/>
                  </a:lnTo>
                  <a:lnTo>
                    <a:pt x="4" y="78"/>
                  </a:lnTo>
                  <a:lnTo>
                    <a:pt x="2" y="88"/>
                  </a:lnTo>
                  <a:lnTo>
                    <a:pt x="0" y="100"/>
                  </a:lnTo>
                  <a:lnTo>
                    <a:pt x="4" y="111"/>
                  </a:lnTo>
                  <a:lnTo>
                    <a:pt x="4" y="121"/>
                  </a:lnTo>
                  <a:lnTo>
                    <a:pt x="7" y="132"/>
                  </a:lnTo>
                  <a:lnTo>
                    <a:pt x="11" y="140"/>
                  </a:lnTo>
                  <a:lnTo>
                    <a:pt x="17" y="154"/>
                  </a:lnTo>
                  <a:lnTo>
                    <a:pt x="21" y="162"/>
                  </a:lnTo>
                  <a:lnTo>
                    <a:pt x="28" y="172"/>
                  </a:lnTo>
                  <a:lnTo>
                    <a:pt x="37" y="182"/>
                  </a:lnTo>
                  <a:lnTo>
                    <a:pt x="46" y="190"/>
                  </a:lnTo>
                </a:path>
              </a:pathLst>
            </a:custGeom>
            <a:solidFill>
              <a:srgbClr val="C0C0C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35" name="Freeform 167"/>
            <p:cNvSpPr>
              <a:spLocks/>
            </p:cNvSpPr>
            <p:nvPr/>
          </p:nvSpPr>
          <p:spPr bwMode="auto">
            <a:xfrm>
              <a:off x="2378" y="1111"/>
              <a:ext cx="213" cy="210"/>
            </a:xfrm>
            <a:custGeom>
              <a:avLst/>
              <a:gdLst>
                <a:gd name="T0" fmla="*/ 41 w 213"/>
                <a:gd name="T1" fmla="*/ 175 h 210"/>
                <a:gd name="T2" fmla="*/ 50 w 213"/>
                <a:gd name="T3" fmla="*/ 183 h 210"/>
                <a:gd name="T4" fmla="*/ 61 w 213"/>
                <a:gd name="T5" fmla="*/ 189 h 210"/>
                <a:gd name="T6" fmla="*/ 68 w 213"/>
                <a:gd name="T7" fmla="*/ 192 h 210"/>
                <a:gd name="T8" fmla="*/ 79 w 213"/>
                <a:gd name="T9" fmla="*/ 198 h 210"/>
                <a:gd name="T10" fmla="*/ 99 w 213"/>
                <a:gd name="T11" fmla="*/ 205 h 210"/>
                <a:gd name="T12" fmla="*/ 119 w 213"/>
                <a:gd name="T13" fmla="*/ 209 h 210"/>
                <a:gd name="T14" fmla="*/ 129 w 213"/>
                <a:gd name="T15" fmla="*/ 208 h 210"/>
                <a:gd name="T16" fmla="*/ 139 w 213"/>
                <a:gd name="T17" fmla="*/ 207 h 210"/>
                <a:gd name="T18" fmla="*/ 149 w 213"/>
                <a:gd name="T19" fmla="*/ 204 h 210"/>
                <a:gd name="T20" fmla="*/ 159 w 213"/>
                <a:gd name="T21" fmla="*/ 201 h 210"/>
                <a:gd name="T22" fmla="*/ 166 w 213"/>
                <a:gd name="T23" fmla="*/ 196 h 210"/>
                <a:gd name="T24" fmla="*/ 175 w 213"/>
                <a:gd name="T25" fmla="*/ 193 h 210"/>
                <a:gd name="T26" fmla="*/ 182 w 213"/>
                <a:gd name="T27" fmla="*/ 186 h 210"/>
                <a:gd name="T28" fmla="*/ 190 w 213"/>
                <a:gd name="T29" fmla="*/ 180 h 210"/>
                <a:gd name="T30" fmla="*/ 195 w 213"/>
                <a:gd name="T31" fmla="*/ 171 h 210"/>
                <a:gd name="T32" fmla="*/ 202 w 213"/>
                <a:gd name="T33" fmla="*/ 165 h 210"/>
                <a:gd name="T34" fmla="*/ 205 w 213"/>
                <a:gd name="T35" fmla="*/ 155 h 210"/>
                <a:gd name="T36" fmla="*/ 208 w 213"/>
                <a:gd name="T37" fmla="*/ 146 h 210"/>
                <a:gd name="T38" fmla="*/ 212 w 213"/>
                <a:gd name="T39" fmla="*/ 137 h 210"/>
                <a:gd name="T40" fmla="*/ 210 w 213"/>
                <a:gd name="T41" fmla="*/ 127 h 210"/>
                <a:gd name="T42" fmla="*/ 212 w 213"/>
                <a:gd name="T43" fmla="*/ 117 h 210"/>
                <a:gd name="T44" fmla="*/ 211 w 213"/>
                <a:gd name="T45" fmla="*/ 107 h 210"/>
                <a:gd name="T46" fmla="*/ 206 w 213"/>
                <a:gd name="T47" fmla="*/ 88 h 210"/>
                <a:gd name="T48" fmla="*/ 198 w 213"/>
                <a:gd name="T49" fmla="*/ 68 h 210"/>
                <a:gd name="T50" fmla="*/ 192 w 213"/>
                <a:gd name="T51" fmla="*/ 58 h 210"/>
                <a:gd name="T52" fmla="*/ 187 w 213"/>
                <a:gd name="T53" fmla="*/ 50 h 210"/>
                <a:gd name="T54" fmla="*/ 178 w 213"/>
                <a:gd name="T55" fmla="*/ 41 h 210"/>
                <a:gd name="T56" fmla="*/ 170 w 213"/>
                <a:gd name="T57" fmla="*/ 32 h 210"/>
                <a:gd name="T58" fmla="*/ 161 w 213"/>
                <a:gd name="T59" fmla="*/ 25 h 210"/>
                <a:gd name="T60" fmla="*/ 153 w 213"/>
                <a:gd name="T61" fmla="*/ 18 h 210"/>
                <a:gd name="T62" fmla="*/ 143 w 213"/>
                <a:gd name="T63" fmla="*/ 13 h 210"/>
                <a:gd name="T64" fmla="*/ 131 w 213"/>
                <a:gd name="T65" fmla="*/ 8 h 210"/>
                <a:gd name="T66" fmla="*/ 112 w 213"/>
                <a:gd name="T67" fmla="*/ 2 h 210"/>
                <a:gd name="T68" fmla="*/ 93 w 213"/>
                <a:gd name="T69" fmla="*/ 0 h 210"/>
                <a:gd name="T70" fmla="*/ 82 w 213"/>
                <a:gd name="T71" fmla="*/ 0 h 210"/>
                <a:gd name="T72" fmla="*/ 72 w 213"/>
                <a:gd name="T73" fmla="*/ 0 h 210"/>
                <a:gd name="T74" fmla="*/ 63 w 213"/>
                <a:gd name="T75" fmla="*/ 4 h 210"/>
                <a:gd name="T76" fmla="*/ 54 w 213"/>
                <a:gd name="T77" fmla="*/ 7 h 210"/>
                <a:gd name="T78" fmla="*/ 45 w 213"/>
                <a:gd name="T79" fmla="*/ 9 h 210"/>
                <a:gd name="T80" fmla="*/ 37 w 213"/>
                <a:gd name="T81" fmla="*/ 14 h 210"/>
                <a:gd name="T82" fmla="*/ 29 w 213"/>
                <a:gd name="T83" fmla="*/ 20 h 210"/>
                <a:gd name="T84" fmla="*/ 23 w 213"/>
                <a:gd name="T85" fmla="*/ 28 h 210"/>
                <a:gd name="T86" fmla="*/ 15 w 213"/>
                <a:gd name="T87" fmla="*/ 35 h 210"/>
                <a:gd name="T88" fmla="*/ 11 w 213"/>
                <a:gd name="T89" fmla="*/ 43 h 210"/>
                <a:gd name="T90" fmla="*/ 8 w 213"/>
                <a:gd name="T91" fmla="*/ 53 h 210"/>
                <a:gd name="T92" fmla="*/ 4 w 213"/>
                <a:gd name="T93" fmla="*/ 62 h 210"/>
                <a:gd name="T94" fmla="*/ 2 w 213"/>
                <a:gd name="T95" fmla="*/ 70 h 210"/>
                <a:gd name="T96" fmla="*/ 0 w 213"/>
                <a:gd name="T97" fmla="*/ 81 h 210"/>
                <a:gd name="T98" fmla="*/ 1 w 213"/>
                <a:gd name="T99" fmla="*/ 90 h 210"/>
                <a:gd name="T100" fmla="*/ 2 w 213"/>
                <a:gd name="T101" fmla="*/ 101 h 210"/>
                <a:gd name="T102" fmla="*/ 4 w 213"/>
                <a:gd name="T103" fmla="*/ 121 h 210"/>
                <a:gd name="T104" fmla="*/ 14 w 213"/>
                <a:gd name="T105" fmla="*/ 139 h 210"/>
                <a:gd name="T106" fmla="*/ 18 w 213"/>
                <a:gd name="T107" fmla="*/ 150 h 210"/>
                <a:gd name="T108" fmla="*/ 27 w 213"/>
                <a:gd name="T109" fmla="*/ 157 h 210"/>
                <a:gd name="T110" fmla="*/ 33 w 213"/>
                <a:gd name="T111" fmla="*/ 166 h 210"/>
                <a:gd name="T112" fmla="*/ 41 w 213"/>
                <a:gd name="T113" fmla="*/ 175 h 2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13"/>
                <a:gd name="T172" fmla="*/ 0 h 210"/>
                <a:gd name="T173" fmla="*/ 213 w 213"/>
                <a:gd name="T174" fmla="*/ 210 h 2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13" h="210">
                  <a:moveTo>
                    <a:pt x="41" y="175"/>
                  </a:moveTo>
                  <a:lnTo>
                    <a:pt x="50" y="183"/>
                  </a:lnTo>
                  <a:lnTo>
                    <a:pt x="61" y="189"/>
                  </a:lnTo>
                  <a:lnTo>
                    <a:pt x="68" y="192"/>
                  </a:lnTo>
                  <a:lnTo>
                    <a:pt x="79" y="198"/>
                  </a:lnTo>
                  <a:lnTo>
                    <a:pt x="99" y="205"/>
                  </a:lnTo>
                  <a:lnTo>
                    <a:pt x="119" y="209"/>
                  </a:lnTo>
                  <a:lnTo>
                    <a:pt x="129" y="208"/>
                  </a:lnTo>
                  <a:lnTo>
                    <a:pt x="139" y="207"/>
                  </a:lnTo>
                  <a:lnTo>
                    <a:pt x="149" y="204"/>
                  </a:lnTo>
                  <a:lnTo>
                    <a:pt x="159" y="201"/>
                  </a:lnTo>
                  <a:lnTo>
                    <a:pt x="166" y="196"/>
                  </a:lnTo>
                  <a:lnTo>
                    <a:pt x="175" y="193"/>
                  </a:lnTo>
                  <a:lnTo>
                    <a:pt x="182" y="186"/>
                  </a:lnTo>
                  <a:lnTo>
                    <a:pt x="190" y="180"/>
                  </a:lnTo>
                  <a:lnTo>
                    <a:pt x="195" y="171"/>
                  </a:lnTo>
                  <a:lnTo>
                    <a:pt x="202" y="165"/>
                  </a:lnTo>
                  <a:lnTo>
                    <a:pt x="205" y="155"/>
                  </a:lnTo>
                  <a:lnTo>
                    <a:pt x="208" y="146"/>
                  </a:lnTo>
                  <a:lnTo>
                    <a:pt x="212" y="137"/>
                  </a:lnTo>
                  <a:lnTo>
                    <a:pt x="210" y="127"/>
                  </a:lnTo>
                  <a:lnTo>
                    <a:pt x="212" y="117"/>
                  </a:lnTo>
                  <a:lnTo>
                    <a:pt x="211" y="107"/>
                  </a:lnTo>
                  <a:lnTo>
                    <a:pt x="206" y="88"/>
                  </a:lnTo>
                  <a:lnTo>
                    <a:pt x="198" y="68"/>
                  </a:lnTo>
                  <a:lnTo>
                    <a:pt x="192" y="58"/>
                  </a:lnTo>
                  <a:lnTo>
                    <a:pt x="187" y="50"/>
                  </a:lnTo>
                  <a:lnTo>
                    <a:pt x="178" y="41"/>
                  </a:lnTo>
                  <a:lnTo>
                    <a:pt x="170" y="32"/>
                  </a:lnTo>
                  <a:lnTo>
                    <a:pt x="161" y="25"/>
                  </a:lnTo>
                  <a:lnTo>
                    <a:pt x="153" y="18"/>
                  </a:lnTo>
                  <a:lnTo>
                    <a:pt x="143" y="13"/>
                  </a:lnTo>
                  <a:lnTo>
                    <a:pt x="131" y="8"/>
                  </a:lnTo>
                  <a:lnTo>
                    <a:pt x="112" y="2"/>
                  </a:lnTo>
                  <a:lnTo>
                    <a:pt x="93" y="0"/>
                  </a:lnTo>
                  <a:lnTo>
                    <a:pt x="82" y="0"/>
                  </a:lnTo>
                  <a:lnTo>
                    <a:pt x="72" y="0"/>
                  </a:lnTo>
                  <a:lnTo>
                    <a:pt x="63" y="4"/>
                  </a:lnTo>
                  <a:lnTo>
                    <a:pt x="54" y="7"/>
                  </a:lnTo>
                  <a:lnTo>
                    <a:pt x="45" y="9"/>
                  </a:lnTo>
                  <a:lnTo>
                    <a:pt x="37" y="14"/>
                  </a:lnTo>
                  <a:lnTo>
                    <a:pt x="29" y="20"/>
                  </a:lnTo>
                  <a:lnTo>
                    <a:pt x="23" y="28"/>
                  </a:lnTo>
                  <a:lnTo>
                    <a:pt x="15" y="35"/>
                  </a:lnTo>
                  <a:lnTo>
                    <a:pt x="11" y="43"/>
                  </a:lnTo>
                  <a:lnTo>
                    <a:pt x="8" y="53"/>
                  </a:lnTo>
                  <a:lnTo>
                    <a:pt x="4" y="62"/>
                  </a:lnTo>
                  <a:lnTo>
                    <a:pt x="2" y="70"/>
                  </a:lnTo>
                  <a:lnTo>
                    <a:pt x="0" y="81"/>
                  </a:lnTo>
                  <a:lnTo>
                    <a:pt x="1" y="90"/>
                  </a:lnTo>
                  <a:lnTo>
                    <a:pt x="2" y="101"/>
                  </a:lnTo>
                  <a:lnTo>
                    <a:pt x="4" y="121"/>
                  </a:lnTo>
                  <a:lnTo>
                    <a:pt x="14" y="139"/>
                  </a:lnTo>
                  <a:lnTo>
                    <a:pt x="18" y="150"/>
                  </a:lnTo>
                  <a:lnTo>
                    <a:pt x="27" y="157"/>
                  </a:lnTo>
                  <a:lnTo>
                    <a:pt x="33" y="166"/>
                  </a:lnTo>
                  <a:lnTo>
                    <a:pt x="41" y="175"/>
                  </a:lnTo>
                </a:path>
              </a:pathLst>
            </a:custGeom>
            <a:solidFill>
              <a:srgbClr val="C4C4C4"/>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36" name="Freeform 168"/>
            <p:cNvSpPr>
              <a:spLocks/>
            </p:cNvSpPr>
            <p:nvPr/>
          </p:nvSpPr>
          <p:spPr bwMode="auto">
            <a:xfrm>
              <a:off x="2386" y="1118"/>
              <a:ext cx="197" cy="194"/>
            </a:xfrm>
            <a:custGeom>
              <a:avLst/>
              <a:gdLst>
                <a:gd name="T0" fmla="*/ 38 w 197"/>
                <a:gd name="T1" fmla="*/ 162 h 194"/>
                <a:gd name="T2" fmla="*/ 54 w 197"/>
                <a:gd name="T3" fmla="*/ 176 h 194"/>
                <a:gd name="T4" fmla="*/ 74 w 197"/>
                <a:gd name="T5" fmla="*/ 184 h 194"/>
                <a:gd name="T6" fmla="*/ 91 w 197"/>
                <a:gd name="T7" fmla="*/ 191 h 194"/>
                <a:gd name="T8" fmla="*/ 111 w 197"/>
                <a:gd name="T9" fmla="*/ 193 h 194"/>
                <a:gd name="T10" fmla="*/ 129 w 197"/>
                <a:gd name="T11" fmla="*/ 191 h 194"/>
                <a:gd name="T12" fmla="*/ 146 w 197"/>
                <a:gd name="T13" fmla="*/ 187 h 194"/>
                <a:gd name="T14" fmla="*/ 154 w 197"/>
                <a:gd name="T15" fmla="*/ 184 h 194"/>
                <a:gd name="T16" fmla="*/ 162 w 197"/>
                <a:gd name="T17" fmla="*/ 178 h 194"/>
                <a:gd name="T18" fmla="*/ 170 w 197"/>
                <a:gd name="T19" fmla="*/ 173 h 194"/>
                <a:gd name="T20" fmla="*/ 176 w 197"/>
                <a:gd name="T21" fmla="*/ 166 h 194"/>
                <a:gd name="T22" fmla="*/ 181 w 197"/>
                <a:gd name="T23" fmla="*/ 162 h 194"/>
                <a:gd name="T24" fmla="*/ 187 w 197"/>
                <a:gd name="T25" fmla="*/ 153 h 194"/>
                <a:gd name="T26" fmla="*/ 191 w 197"/>
                <a:gd name="T27" fmla="*/ 143 h 194"/>
                <a:gd name="T28" fmla="*/ 192 w 197"/>
                <a:gd name="T29" fmla="*/ 136 h 194"/>
                <a:gd name="T30" fmla="*/ 196 w 197"/>
                <a:gd name="T31" fmla="*/ 120 h 194"/>
                <a:gd name="T32" fmla="*/ 195 w 197"/>
                <a:gd name="T33" fmla="*/ 102 h 194"/>
                <a:gd name="T34" fmla="*/ 191 w 197"/>
                <a:gd name="T35" fmla="*/ 81 h 194"/>
                <a:gd name="T36" fmla="*/ 183 w 197"/>
                <a:gd name="T37" fmla="*/ 63 h 194"/>
                <a:gd name="T38" fmla="*/ 170 w 197"/>
                <a:gd name="T39" fmla="*/ 47 h 194"/>
                <a:gd name="T40" fmla="*/ 157 w 197"/>
                <a:gd name="T41" fmla="*/ 32 h 194"/>
                <a:gd name="T42" fmla="*/ 140 w 197"/>
                <a:gd name="T43" fmla="*/ 18 h 194"/>
                <a:gd name="T44" fmla="*/ 124 w 197"/>
                <a:gd name="T45" fmla="*/ 8 h 194"/>
                <a:gd name="T46" fmla="*/ 103 w 197"/>
                <a:gd name="T47" fmla="*/ 3 h 194"/>
                <a:gd name="T48" fmla="*/ 86 w 197"/>
                <a:gd name="T49" fmla="*/ 1 h 194"/>
                <a:gd name="T50" fmla="*/ 68 w 197"/>
                <a:gd name="T51" fmla="*/ 0 h 194"/>
                <a:gd name="T52" fmla="*/ 49 w 197"/>
                <a:gd name="T53" fmla="*/ 7 h 194"/>
                <a:gd name="T54" fmla="*/ 43 w 197"/>
                <a:gd name="T55" fmla="*/ 10 h 194"/>
                <a:gd name="T56" fmla="*/ 35 w 197"/>
                <a:gd name="T57" fmla="*/ 13 h 194"/>
                <a:gd name="T58" fmla="*/ 27 w 197"/>
                <a:gd name="T59" fmla="*/ 20 h 194"/>
                <a:gd name="T60" fmla="*/ 20 w 197"/>
                <a:gd name="T61" fmla="*/ 26 h 194"/>
                <a:gd name="T62" fmla="*/ 15 w 197"/>
                <a:gd name="T63" fmla="*/ 33 h 194"/>
                <a:gd name="T64" fmla="*/ 9 w 197"/>
                <a:gd name="T65" fmla="*/ 40 h 194"/>
                <a:gd name="T66" fmla="*/ 7 w 197"/>
                <a:gd name="T67" fmla="*/ 48 h 194"/>
                <a:gd name="T68" fmla="*/ 4 w 197"/>
                <a:gd name="T69" fmla="*/ 57 h 194"/>
                <a:gd name="T70" fmla="*/ 0 w 197"/>
                <a:gd name="T71" fmla="*/ 75 h 194"/>
                <a:gd name="T72" fmla="*/ 2 w 197"/>
                <a:gd name="T73" fmla="*/ 93 h 194"/>
                <a:gd name="T74" fmla="*/ 5 w 197"/>
                <a:gd name="T75" fmla="*/ 112 h 194"/>
                <a:gd name="T76" fmla="*/ 13 w 197"/>
                <a:gd name="T77" fmla="*/ 129 h 194"/>
                <a:gd name="T78" fmla="*/ 23 w 197"/>
                <a:gd name="T79" fmla="*/ 147 h 194"/>
                <a:gd name="T80" fmla="*/ 38 w 197"/>
                <a:gd name="T81" fmla="*/ 162 h 19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97"/>
                <a:gd name="T124" fmla="*/ 0 h 194"/>
                <a:gd name="T125" fmla="*/ 197 w 197"/>
                <a:gd name="T126" fmla="*/ 194 h 19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97" h="194">
                  <a:moveTo>
                    <a:pt x="38" y="162"/>
                  </a:moveTo>
                  <a:lnTo>
                    <a:pt x="54" y="176"/>
                  </a:lnTo>
                  <a:lnTo>
                    <a:pt x="74" y="184"/>
                  </a:lnTo>
                  <a:lnTo>
                    <a:pt x="91" y="191"/>
                  </a:lnTo>
                  <a:lnTo>
                    <a:pt x="111" y="193"/>
                  </a:lnTo>
                  <a:lnTo>
                    <a:pt x="129" y="191"/>
                  </a:lnTo>
                  <a:lnTo>
                    <a:pt x="146" y="187"/>
                  </a:lnTo>
                  <a:lnTo>
                    <a:pt x="154" y="184"/>
                  </a:lnTo>
                  <a:lnTo>
                    <a:pt x="162" y="178"/>
                  </a:lnTo>
                  <a:lnTo>
                    <a:pt x="170" y="173"/>
                  </a:lnTo>
                  <a:lnTo>
                    <a:pt x="176" y="166"/>
                  </a:lnTo>
                  <a:lnTo>
                    <a:pt x="181" y="162"/>
                  </a:lnTo>
                  <a:lnTo>
                    <a:pt x="187" y="153"/>
                  </a:lnTo>
                  <a:lnTo>
                    <a:pt x="191" y="143"/>
                  </a:lnTo>
                  <a:lnTo>
                    <a:pt x="192" y="136"/>
                  </a:lnTo>
                  <a:lnTo>
                    <a:pt x="196" y="120"/>
                  </a:lnTo>
                  <a:lnTo>
                    <a:pt x="195" y="102"/>
                  </a:lnTo>
                  <a:lnTo>
                    <a:pt x="191" y="81"/>
                  </a:lnTo>
                  <a:lnTo>
                    <a:pt x="183" y="63"/>
                  </a:lnTo>
                  <a:lnTo>
                    <a:pt x="170" y="47"/>
                  </a:lnTo>
                  <a:lnTo>
                    <a:pt x="157" y="32"/>
                  </a:lnTo>
                  <a:lnTo>
                    <a:pt x="140" y="18"/>
                  </a:lnTo>
                  <a:lnTo>
                    <a:pt x="124" y="8"/>
                  </a:lnTo>
                  <a:lnTo>
                    <a:pt x="103" y="3"/>
                  </a:lnTo>
                  <a:lnTo>
                    <a:pt x="86" y="1"/>
                  </a:lnTo>
                  <a:lnTo>
                    <a:pt x="68" y="0"/>
                  </a:lnTo>
                  <a:lnTo>
                    <a:pt x="49" y="7"/>
                  </a:lnTo>
                  <a:lnTo>
                    <a:pt x="43" y="10"/>
                  </a:lnTo>
                  <a:lnTo>
                    <a:pt x="35" y="13"/>
                  </a:lnTo>
                  <a:lnTo>
                    <a:pt x="27" y="20"/>
                  </a:lnTo>
                  <a:lnTo>
                    <a:pt x="20" y="26"/>
                  </a:lnTo>
                  <a:lnTo>
                    <a:pt x="15" y="33"/>
                  </a:lnTo>
                  <a:lnTo>
                    <a:pt x="9" y="40"/>
                  </a:lnTo>
                  <a:lnTo>
                    <a:pt x="7" y="48"/>
                  </a:lnTo>
                  <a:lnTo>
                    <a:pt x="4" y="57"/>
                  </a:lnTo>
                  <a:lnTo>
                    <a:pt x="0" y="75"/>
                  </a:lnTo>
                  <a:lnTo>
                    <a:pt x="2" y="93"/>
                  </a:lnTo>
                  <a:lnTo>
                    <a:pt x="5" y="112"/>
                  </a:lnTo>
                  <a:lnTo>
                    <a:pt x="13" y="129"/>
                  </a:lnTo>
                  <a:lnTo>
                    <a:pt x="23" y="147"/>
                  </a:lnTo>
                  <a:lnTo>
                    <a:pt x="38" y="162"/>
                  </a:lnTo>
                </a:path>
              </a:pathLst>
            </a:custGeom>
            <a:solidFill>
              <a:srgbClr val="C8C8C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37" name="Freeform 169"/>
            <p:cNvSpPr>
              <a:spLocks/>
            </p:cNvSpPr>
            <p:nvPr/>
          </p:nvSpPr>
          <p:spPr bwMode="auto">
            <a:xfrm>
              <a:off x="2393" y="1125"/>
              <a:ext cx="182" cy="180"/>
            </a:xfrm>
            <a:custGeom>
              <a:avLst/>
              <a:gdLst>
                <a:gd name="T0" fmla="*/ 34 w 182"/>
                <a:gd name="T1" fmla="*/ 150 h 180"/>
                <a:gd name="T2" fmla="*/ 51 w 182"/>
                <a:gd name="T3" fmla="*/ 161 h 180"/>
                <a:gd name="T4" fmla="*/ 69 w 182"/>
                <a:gd name="T5" fmla="*/ 171 h 180"/>
                <a:gd name="T6" fmla="*/ 85 w 182"/>
                <a:gd name="T7" fmla="*/ 176 h 180"/>
                <a:gd name="T8" fmla="*/ 102 w 182"/>
                <a:gd name="T9" fmla="*/ 179 h 180"/>
                <a:gd name="T10" fmla="*/ 119 w 182"/>
                <a:gd name="T11" fmla="*/ 177 h 180"/>
                <a:gd name="T12" fmla="*/ 136 w 182"/>
                <a:gd name="T13" fmla="*/ 173 h 180"/>
                <a:gd name="T14" fmla="*/ 143 w 182"/>
                <a:gd name="T15" fmla="*/ 169 h 180"/>
                <a:gd name="T16" fmla="*/ 151 w 182"/>
                <a:gd name="T17" fmla="*/ 166 h 180"/>
                <a:gd name="T18" fmla="*/ 157 w 182"/>
                <a:gd name="T19" fmla="*/ 160 h 180"/>
                <a:gd name="T20" fmla="*/ 163 w 182"/>
                <a:gd name="T21" fmla="*/ 154 h 180"/>
                <a:gd name="T22" fmla="*/ 169 w 182"/>
                <a:gd name="T23" fmla="*/ 148 h 180"/>
                <a:gd name="T24" fmla="*/ 173 w 182"/>
                <a:gd name="T25" fmla="*/ 142 h 180"/>
                <a:gd name="T26" fmla="*/ 176 w 182"/>
                <a:gd name="T27" fmla="*/ 134 h 180"/>
                <a:gd name="T28" fmla="*/ 178 w 182"/>
                <a:gd name="T29" fmla="*/ 127 h 180"/>
                <a:gd name="T30" fmla="*/ 179 w 182"/>
                <a:gd name="T31" fmla="*/ 110 h 180"/>
                <a:gd name="T32" fmla="*/ 181 w 182"/>
                <a:gd name="T33" fmla="*/ 93 h 180"/>
                <a:gd name="T34" fmla="*/ 176 w 182"/>
                <a:gd name="T35" fmla="*/ 76 h 180"/>
                <a:gd name="T36" fmla="*/ 169 w 182"/>
                <a:gd name="T37" fmla="*/ 59 h 180"/>
                <a:gd name="T38" fmla="*/ 158 w 182"/>
                <a:gd name="T39" fmla="*/ 43 h 180"/>
                <a:gd name="T40" fmla="*/ 145 w 182"/>
                <a:gd name="T41" fmla="*/ 29 h 180"/>
                <a:gd name="T42" fmla="*/ 129 w 182"/>
                <a:gd name="T43" fmla="*/ 17 h 180"/>
                <a:gd name="T44" fmla="*/ 114 w 182"/>
                <a:gd name="T45" fmla="*/ 8 h 180"/>
                <a:gd name="T46" fmla="*/ 96 w 182"/>
                <a:gd name="T47" fmla="*/ 4 h 180"/>
                <a:gd name="T48" fmla="*/ 79 w 182"/>
                <a:gd name="T49" fmla="*/ 0 h 180"/>
                <a:gd name="T50" fmla="*/ 62 w 182"/>
                <a:gd name="T51" fmla="*/ 3 h 180"/>
                <a:gd name="T52" fmla="*/ 46 w 182"/>
                <a:gd name="T53" fmla="*/ 6 h 180"/>
                <a:gd name="T54" fmla="*/ 39 w 182"/>
                <a:gd name="T55" fmla="*/ 8 h 180"/>
                <a:gd name="T56" fmla="*/ 32 w 182"/>
                <a:gd name="T57" fmla="*/ 14 h 180"/>
                <a:gd name="T58" fmla="*/ 27 w 182"/>
                <a:gd name="T59" fmla="*/ 18 h 180"/>
                <a:gd name="T60" fmla="*/ 20 w 182"/>
                <a:gd name="T61" fmla="*/ 24 h 180"/>
                <a:gd name="T62" fmla="*/ 14 w 182"/>
                <a:gd name="T63" fmla="*/ 30 h 180"/>
                <a:gd name="T64" fmla="*/ 9 w 182"/>
                <a:gd name="T65" fmla="*/ 38 h 180"/>
                <a:gd name="T66" fmla="*/ 7 w 182"/>
                <a:gd name="T67" fmla="*/ 46 h 180"/>
                <a:gd name="T68" fmla="*/ 4 w 182"/>
                <a:gd name="T69" fmla="*/ 53 h 180"/>
                <a:gd name="T70" fmla="*/ 0 w 182"/>
                <a:gd name="T71" fmla="*/ 70 h 180"/>
                <a:gd name="T72" fmla="*/ 1 w 182"/>
                <a:gd name="T73" fmla="*/ 86 h 180"/>
                <a:gd name="T74" fmla="*/ 5 w 182"/>
                <a:gd name="T75" fmla="*/ 103 h 180"/>
                <a:gd name="T76" fmla="*/ 11 w 182"/>
                <a:gd name="T77" fmla="*/ 120 h 180"/>
                <a:gd name="T78" fmla="*/ 21 w 182"/>
                <a:gd name="T79" fmla="*/ 136 h 180"/>
                <a:gd name="T80" fmla="*/ 34 w 182"/>
                <a:gd name="T81" fmla="*/ 150 h 18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82"/>
                <a:gd name="T124" fmla="*/ 0 h 180"/>
                <a:gd name="T125" fmla="*/ 182 w 182"/>
                <a:gd name="T126" fmla="*/ 180 h 18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82" h="180">
                  <a:moveTo>
                    <a:pt x="34" y="150"/>
                  </a:moveTo>
                  <a:lnTo>
                    <a:pt x="51" y="161"/>
                  </a:lnTo>
                  <a:lnTo>
                    <a:pt x="69" y="171"/>
                  </a:lnTo>
                  <a:lnTo>
                    <a:pt x="85" y="176"/>
                  </a:lnTo>
                  <a:lnTo>
                    <a:pt x="102" y="179"/>
                  </a:lnTo>
                  <a:lnTo>
                    <a:pt x="119" y="177"/>
                  </a:lnTo>
                  <a:lnTo>
                    <a:pt x="136" y="173"/>
                  </a:lnTo>
                  <a:lnTo>
                    <a:pt x="143" y="169"/>
                  </a:lnTo>
                  <a:lnTo>
                    <a:pt x="151" y="166"/>
                  </a:lnTo>
                  <a:lnTo>
                    <a:pt x="157" y="160"/>
                  </a:lnTo>
                  <a:lnTo>
                    <a:pt x="163" y="154"/>
                  </a:lnTo>
                  <a:lnTo>
                    <a:pt x="169" y="148"/>
                  </a:lnTo>
                  <a:lnTo>
                    <a:pt x="173" y="142"/>
                  </a:lnTo>
                  <a:lnTo>
                    <a:pt x="176" y="134"/>
                  </a:lnTo>
                  <a:lnTo>
                    <a:pt x="178" y="127"/>
                  </a:lnTo>
                  <a:lnTo>
                    <a:pt x="179" y="110"/>
                  </a:lnTo>
                  <a:lnTo>
                    <a:pt x="181" y="93"/>
                  </a:lnTo>
                  <a:lnTo>
                    <a:pt x="176" y="76"/>
                  </a:lnTo>
                  <a:lnTo>
                    <a:pt x="169" y="59"/>
                  </a:lnTo>
                  <a:lnTo>
                    <a:pt x="158" y="43"/>
                  </a:lnTo>
                  <a:lnTo>
                    <a:pt x="145" y="29"/>
                  </a:lnTo>
                  <a:lnTo>
                    <a:pt x="129" y="17"/>
                  </a:lnTo>
                  <a:lnTo>
                    <a:pt x="114" y="8"/>
                  </a:lnTo>
                  <a:lnTo>
                    <a:pt x="96" y="4"/>
                  </a:lnTo>
                  <a:lnTo>
                    <a:pt x="79" y="0"/>
                  </a:lnTo>
                  <a:lnTo>
                    <a:pt x="62" y="3"/>
                  </a:lnTo>
                  <a:lnTo>
                    <a:pt x="46" y="6"/>
                  </a:lnTo>
                  <a:lnTo>
                    <a:pt x="39" y="8"/>
                  </a:lnTo>
                  <a:lnTo>
                    <a:pt x="32" y="14"/>
                  </a:lnTo>
                  <a:lnTo>
                    <a:pt x="27" y="18"/>
                  </a:lnTo>
                  <a:lnTo>
                    <a:pt x="20" y="24"/>
                  </a:lnTo>
                  <a:lnTo>
                    <a:pt x="14" y="30"/>
                  </a:lnTo>
                  <a:lnTo>
                    <a:pt x="9" y="38"/>
                  </a:lnTo>
                  <a:lnTo>
                    <a:pt x="7" y="46"/>
                  </a:lnTo>
                  <a:lnTo>
                    <a:pt x="4" y="53"/>
                  </a:lnTo>
                  <a:lnTo>
                    <a:pt x="0" y="70"/>
                  </a:lnTo>
                  <a:lnTo>
                    <a:pt x="1" y="86"/>
                  </a:lnTo>
                  <a:lnTo>
                    <a:pt x="5" y="103"/>
                  </a:lnTo>
                  <a:lnTo>
                    <a:pt x="11" y="120"/>
                  </a:lnTo>
                  <a:lnTo>
                    <a:pt x="21" y="136"/>
                  </a:lnTo>
                  <a:lnTo>
                    <a:pt x="34" y="150"/>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38" name="Freeform 170"/>
            <p:cNvSpPr>
              <a:spLocks/>
            </p:cNvSpPr>
            <p:nvPr/>
          </p:nvSpPr>
          <p:spPr bwMode="auto">
            <a:xfrm>
              <a:off x="2402" y="1134"/>
              <a:ext cx="165" cy="163"/>
            </a:xfrm>
            <a:custGeom>
              <a:avLst/>
              <a:gdLst>
                <a:gd name="T0" fmla="*/ 32 w 165"/>
                <a:gd name="T1" fmla="*/ 137 h 163"/>
                <a:gd name="T2" fmla="*/ 44 w 165"/>
                <a:gd name="T3" fmla="*/ 146 h 163"/>
                <a:gd name="T4" fmla="*/ 60 w 165"/>
                <a:gd name="T5" fmla="*/ 154 h 163"/>
                <a:gd name="T6" fmla="*/ 76 w 165"/>
                <a:gd name="T7" fmla="*/ 161 h 163"/>
                <a:gd name="T8" fmla="*/ 91 w 165"/>
                <a:gd name="T9" fmla="*/ 162 h 163"/>
                <a:gd name="T10" fmla="*/ 107 w 165"/>
                <a:gd name="T11" fmla="*/ 162 h 163"/>
                <a:gd name="T12" fmla="*/ 123 w 165"/>
                <a:gd name="T13" fmla="*/ 156 h 163"/>
                <a:gd name="T14" fmla="*/ 136 w 165"/>
                <a:gd name="T15" fmla="*/ 149 h 163"/>
                <a:gd name="T16" fmla="*/ 148 w 165"/>
                <a:gd name="T17" fmla="*/ 140 h 163"/>
                <a:gd name="T18" fmla="*/ 157 w 165"/>
                <a:gd name="T19" fmla="*/ 127 h 163"/>
                <a:gd name="T20" fmla="*/ 161 w 165"/>
                <a:gd name="T21" fmla="*/ 113 h 163"/>
                <a:gd name="T22" fmla="*/ 164 w 165"/>
                <a:gd name="T23" fmla="*/ 99 h 163"/>
                <a:gd name="T24" fmla="*/ 163 w 165"/>
                <a:gd name="T25" fmla="*/ 83 h 163"/>
                <a:gd name="T26" fmla="*/ 160 w 165"/>
                <a:gd name="T27" fmla="*/ 68 h 163"/>
                <a:gd name="T28" fmla="*/ 154 w 165"/>
                <a:gd name="T29" fmla="*/ 53 h 163"/>
                <a:gd name="T30" fmla="*/ 145 w 165"/>
                <a:gd name="T31" fmla="*/ 39 h 163"/>
                <a:gd name="T32" fmla="*/ 133 w 165"/>
                <a:gd name="T33" fmla="*/ 25 h 163"/>
                <a:gd name="T34" fmla="*/ 118 w 165"/>
                <a:gd name="T35" fmla="*/ 14 h 163"/>
                <a:gd name="T36" fmla="*/ 103 w 165"/>
                <a:gd name="T37" fmla="*/ 6 h 163"/>
                <a:gd name="T38" fmla="*/ 88 w 165"/>
                <a:gd name="T39" fmla="*/ 1 h 163"/>
                <a:gd name="T40" fmla="*/ 71 w 165"/>
                <a:gd name="T41" fmla="*/ 0 h 163"/>
                <a:gd name="T42" fmla="*/ 56 w 165"/>
                <a:gd name="T43" fmla="*/ 0 h 163"/>
                <a:gd name="T44" fmla="*/ 41 w 165"/>
                <a:gd name="T45" fmla="*/ 5 h 163"/>
                <a:gd name="T46" fmla="*/ 28 w 165"/>
                <a:gd name="T47" fmla="*/ 11 h 163"/>
                <a:gd name="T48" fmla="*/ 17 w 165"/>
                <a:gd name="T49" fmla="*/ 21 h 163"/>
                <a:gd name="T50" fmla="*/ 9 w 165"/>
                <a:gd name="T51" fmla="*/ 35 h 163"/>
                <a:gd name="T52" fmla="*/ 2 w 165"/>
                <a:gd name="T53" fmla="*/ 48 h 163"/>
                <a:gd name="T54" fmla="*/ 1 w 165"/>
                <a:gd name="T55" fmla="*/ 62 h 163"/>
                <a:gd name="T56" fmla="*/ 0 w 165"/>
                <a:gd name="T57" fmla="*/ 78 h 163"/>
                <a:gd name="T58" fmla="*/ 4 w 165"/>
                <a:gd name="T59" fmla="*/ 93 h 163"/>
                <a:gd name="T60" fmla="*/ 9 w 165"/>
                <a:gd name="T61" fmla="*/ 110 h 163"/>
                <a:gd name="T62" fmla="*/ 19 w 165"/>
                <a:gd name="T63" fmla="*/ 122 h 163"/>
                <a:gd name="T64" fmla="*/ 32 w 165"/>
                <a:gd name="T65" fmla="*/ 137 h 16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5"/>
                <a:gd name="T100" fmla="*/ 0 h 163"/>
                <a:gd name="T101" fmla="*/ 165 w 165"/>
                <a:gd name="T102" fmla="*/ 163 h 16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5" h="163">
                  <a:moveTo>
                    <a:pt x="32" y="137"/>
                  </a:moveTo>
                  <a:lnTo>
                    <a:pt x="44" y="146"/>
                  </a:lnTo>
                  <a:lnTo>
                    <a:pt x="60" y="154"/>
                  </a:lnTo>
                  <a:lnTo>
                    <a:pt x="76" y="161"/>
                  </a:lnTo>
                  <a:lnTo>
                    <a:pt x="91" y="162"/>
                  </a:lnTo>
                  <a:lnTo>
                    <a:pt x="107" y="162"/>
                  </a:lnTo>
                  <a:lnTo>
                    <a:pt x="123" y="156"/>
                  </a:lnTo>
                  <a:lnTo>
                    <a:pt x="136" y="149"/>
                  </a:lnTo>
                  <a:lnTo>
                    <a:pt x="148" y="140"/>
                  </a:lnTo>
                  <a:lnTo>
                    <a:pt x="157" y="127"/>
                  </a:lnTo>
                  <a:lnTo>
                    <a:pt x="161" y="113"/>
                  </a:lnTo>
                  <a:lnTo>
                    <a:pt x="164" y="99"/>
                  </a:lnTo>
                  <a:lnTo>
                    <a:pt x="163" y="83"/>
                  </a:lnTo>
                  <a:lnTo>
                    <a:pt x="160" y="68"/>
                  </a:lnTo>
                  <a:lnTo>
                    <a:pt x="154" y="53"/>
                  </a:lnTo>
                  <a:lnTo>
                    <a:pt x="145" y="39"/>
                  </a:lnTo>
                  <a:lnTo>
                    <a:pt x="133" y="25"/>
                  </a:lnTo>
                  <a:lnTo>
                    <a:pt x="118" y="14"/>
                  </a:lnTo>
                  <a:lnTo>
                    <a:pt x="103" y="6"/>
                  </a:lnTo>
                  <a:lnTo>
                    <a:pt x="88" y="1"/>
                  </a:lnTo>
                  <a:lnTo>
                    <a:pt x="71" y="0"/>
                  </a:lnTo>
                  <a:lnTo>
                    <a:pt x="56" y="0"/>
                  </a:lnTo>
                  <a:lnTo>
                    <a:pt x="41" y="5"/>
                  </a:lnTo>
                  <a:lnTo>
                    <a:pt x="28" y="11"/>
                  </a:lnTo>
                  <a:lnTo>
                    <a:pt x="17" y="21"/>
                  </a:lnTo>
                  <a:lnTo>
                    <a:pt x="9" y="35"/>
                  </a:lnTo>
                  <a:lnTo>
                    <a:pt x="2" y="48"/>
                  </a:lnTo>
                  <a:lnTo>
                    <a:pt x="1" y="62"/>
                  </a:lnTo>
                  <a:lnTo>
                    <a:pt x="0" y="78"/>
                  </a:lnTo>
                  <a:lnTo>
                    <a:pt x="4" y="93"/>
                  </a:lnTo>
                  <a:lnTo>
                    <a:pt x="9" y="110"/>
                  </a:lnTo>
                  <a:lnTo>
                    <a:pt x="19" y="122"/>
                  </a:lnTo>
                  <a:lnTo>
                    <a:pt x="32" y="137"/>
                  </a:lnTo>
                </a:path>
              </a:pathLst>
            </a:custGeom>
            <a:solidFill>
              <a:srgbClr val="D0D0D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39" name="Freeform 171"/>
            <p:cNvSpPr>
              <a:spLocks/>
            </p:cNvSpPr>
            <p:nvPr/>
          </p:nvSpPr>
          <p:spPr bwMode="auto">
            <a:xfrm>
              <a:off x="2409" y="1141"/>
              <a:ext cx="151" cy="148"/>
            </a:xfrm>
            <a:custGeom>
              <a:avLst/>
              <a:gdLst>
                <a:gd name="T0" fmla="*/ 29 w 151"/>
                <a:gd name="T1" fmla="*/ 124 h 148"/>
                <a:gd name="T2" fmla="*/ 41 w 151"/>
                <a:gd name="T3" fmla="*/ 134 h 148"/>
                <a:gd name="T4" fmla="*/ 55 w 151"/>
                <a:gd name="T5" fmla="*/ 141 h 148"/>
                <a:gd name="T6" fmla="*/ 70 w 151"/>
                <a:gd name="T7" fmla="*/ 146 h 148"/>
                <a:gd name="T8" fmla="*/ 85 w 151"/>
                <a:gd name="T9" fmla="*/ 147 h 148"/>
                <a:gd name="T10" fmla="*/ 99 w 151"/>
                <a:gd name="T11" fmla="*/ 146 h 148"/>
                <a:gd name="T12" fmla="*/ 111 w 151"/>
                <a:gd name="T13" fmla="*/ 142 h 148"/>
                <a:gd name="T14" fmla="*/ 123 w 151"/>
                <a:gd name="T15" fmla="*/ 136 h 148"/>
                <a:gd name="T16" fmla="*/ 134 w 151"/>
                <a:gd name="T17" fmla="*/ 128 h 148"/>
                <a:gd name="T18" fmla="*/ 142 w 151"/>
                <a:gd name="T19" fmla="*/ 116 h 148"/>
                <a:gd name="T20" fmla="*/ 147 w 151"/>
                <a:gd name="T21" fmla="*/ 104 h 148"/>
                <a:gd name="T22" fmla="*/ 149 w 151"/>
                <a:gd name="T23" fmla="*/ 91 h 148"/>
                <a:gd name="T24" fmla="*/ 150 w 151"/>
                <a:gd name="T25" fmla="*/ 76 h 148"/>
                <a:gd name="T26" fmla="*/ 147 w 151"/>
                <a:gd name="T27" fmla="*/ 64 h 148"/>
                <a:gd name="T28" fmla="*/ 140 w 151"/>
                <a:gd name="T29" fmla="*/ 48 h 148"/>
                <a:gd name="T30" fmla="*/ 131 w 151"/>
                <a:gd name="T31" fmla="*/ 36 h 148"/>
                <a:gd name="T32" fmla="*/ 120 w 151"/>
                <a:gd name="T33" fmla="*/ 24 h 148"/>
                <a:gd name="T34" fmla="*/ 107 w 151"/>
                <a:gd name="T35" fmla="*/ 13 h 148"/>
                <a:gd name="T36" fmla="*/ 93 w 151"/>
                <a:gd name="T37" fmla="*/ 7 h 148"/>
                <a:gd name="T38" fmla="*/ 79 w 151"/>
                <a:gd name="T39" fmla="*/ 2 h 148"/>
                <a:gd name="T40" fmla="*/ 65 w 151"/>
                <a:gd name="T41" fmla="*/ 0 h 148"/>
                <a:gd name="T42" fmla="*/ 51 w 151"/>
                <a:gd name="T43" fmla="*/ 0 h 148"/>
                <a:gd name="T44" fmla="*/ 38 w 151"/>
                <a:gd name="T45" fmla="*/ 4 h 148"/>
                <a:gd name="T46" fmla="*/ 25 w 151"/>
                <a:gd name="T47" fmla="*/ 11 h 148"/>
                <a:gd name="T48" fmla="*/ 15 w 151"/>
                <a:gd name="T49" fmla="*/ 20 h 148"/>
                <a:gd name="T50" fmla="*/ 8 w 151"/>
                <a:gd name="T51" fmla="*/ 31 h 148"/>
                <a:gd name="T52" fmla="*/ 3 w 151"/>
                <a:gd name="T53" fmla="*/ 44 h 148"/>
                <a:gd name="T54" fmla="*/ 1 w 151"/>
                <a:gd name="T55" fmla="*/ 58 h 148"/>
                <a:gd name="T56" fmla="*/ 0 w 151"/>
                <a:gd name="T57" fmla="*/ 72 h 148"/>
                <a:gd name="T58" fmla="*/ 4 w 151"/>
                <a:gd name="T59" fmla="*/ 85 h 148"/>
                <a:gd name="T60" fmla="*/ 9 w 151"/>
                <a:gd name="T61" fmla="*/ 98 h 148"/>
                <a:gd name="T62" fmla="*/ 19 w 151"/>
                <a:gd name="T63" fmla="*/ 112 h 148"/>
                <a:gd name="T64" fmla="*/ 29 w 151"/>
                <a:gd name="T65" fmla="*/ 124 h 14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1"/>
                <a:gd name="T100" fmla="*/ 0 h 148"/>
                <a:gd name="T101" fmla="*/ 151 w 151"/>
                <a:gd name="T102" fmla="*/ 148 h 14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1" h="148">
                  <a:moveTo>
                    <a:pt x="29" y="124"/>
                  </a:moveTo>
                  <a:lnTo>
                    <a:pt x="41" y="134"/>
                  </a:lnTo>
                  <a:lnTo>
                    <a:pt x="55" y="141"/>
                  </a:lnTo>
                  <a:lnTo>
                    <a:pt x="70" y="146"/>
                  </a:lnTo>
                  <a:lnTo>
                    <a:pt x="85" y="147"/>
                  </a:lnTo>
                  <a:lnTo>
                    <a:pt x="99" y="146"/>
                  </a:lnTo>
                  <a:lnTo>
                    <a:pt x="111" y="142"/>
                  </a:lnTo>
                  <a:lnTo>
                    <a:pt x="123" y="136"/>
                  </a:lnTo>
                  <a:lnTo>
                    <a:pt x="134" y="128"/>
                  </a:lnTo>
                  <a:lnTo>
                    <a:pt x="142" y="116"/>
                  </a:lnTo>
                  <a:lnTo>
                    <a:pt x="147" y="104"/>
                  </a:lnTo>
                  <a:lnTo>
                    <a:pt x="149" y="91"/>
                  </a:lnTo>
                  <a:lnTo>
                    <a:pt x="150" y="76"/>
                  </a:lnTo>
                  <a:lnTo>
                    <a:pt x="147" y="64"/>
                  </a:lnTo>
                  <a:lnTo>
                    <a:pt x="140" y="48"/>
                  </a:lnTo>
                  <a:lnTo>
                    <a:pt x="131" y="36"/>
                  </a:lnTo>
                  <a:lnTo>
                    <a:pt x="120" y="24"/>
                  </a:lnTo>
                  <a:lnTo>
                    <a:pt x="107" y="13"/>
                  </a:lnTo>
                  <a:lnTo>
                    <a:pt x="93" y="7"/>
                  </a:lnTo>
                  <a:lnTo>
                    <a:pt x="79" y="2"/>
                  </a:lnTo>
                  <a:lnTo>
                    <a:pt x="65" y="0"/>
                  </a:lnTo>
                  <a:lnTo>
                    <a:pt x="51" y="0"/>
                  </a:lnTo>
                  <a:lnTo>
                    <a:pt x="38" y="4"/>
                  </a:lnTo>
                  <a:lnTo>
                    <a:pt x="25" y="11"/>
                  </a:lnTo>
                  <a:lnTo>
                    <a:pt x="15" y="20"/>
                  </a:lnTo>
                  <a:lnTo>
                    <a:pt x="8" y="31"/>
                  </a:lnTo>
                  <a:lnTo>
                    <a:pt x="3" y="44"/>
                  </a:lnTo>
                  <a:lnTo>
                    <a:pt x="1" y="58"/>
                  </a:lnTo>
                  <a:lnTo>
                    <a:pt x="0" y="72"/>
                  </a:lnTo>
                  <a:lnTo>
                    <a:pt x="4" y="85"/>
                  </a:lnTo>
                  <a:lnTo>
                    <a:pt x="9" y="98"/>
                  </a:lnTo>
                  <a:lnTo>
                    <a:pt x="19" y="112"/>
                  </a:lnTo>
                  <a:lnTo>
                    <a:pt x="29" y="124"/>
                  </a:lnTo>
                </a:path>
              </a:pathLst>
            </a:custGeom>
            <a:solidFill>
              <a:srgbClr val="D4D4D4"/>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40" name="Freeform 172"/>
            <p:cNvSpPr>
              <a:spLocks/>
            </p:cNvSpPr>
            <p:nvPr/>
          </p:nvSpPr>
          <p:spPr bwMode="auto">
            <a:xfrm>
              <a:off x="2417" y="1148"/>
              <a:ext cx="135" cy="133"/>
            </a:xfrm>
            <a:custGeom>
              <a:avLst/>
              <a:gdLst>
                <a:gd name="T0" fmla="*/ 25 w 135"/>
                <a:gd name="T1" fmla="*/ 111 h 133"/>
                <a:gd name="T2" fmla="*/ 38 w 135"/>
                <a:gd name="T3" fmla="*/ 120 h 133"/>
                <a:gd name="T4" fmla="*/ 50 w 135"/>
                <a:gd name="T5" fmla="*/ 127 h 133"/>
                <a:gd name="T6" fmla="*/ 62 w 135"/>
                <a:gd name="T7" fmla="*/ 131 h 133"/>
                <a:gd name="T8" fmla="*/ 75 w 135"/>
                <a:gd name="T9" fmla="*/ 132 h 133"/>
                <a:gd name="T10" fmla="*/ 88 w 135"/>
                <a:gd name="T11" fmla="*/ 132 h 133"/>
                <a:gd name="T12" fmla="*/ 100 w 135"/>
                <a:gd name="T13" fmla="*/ 127 h 133"/>
                <a:gd name="T14" fmla="*/ 110 w 135"/>
                <a:gd name="T15" fmla="*/ 123 h 133"/>
                <a:gd name="T16" fmla="*/ 120 w 135"/>
                <a:gd name="T17" fmla="*/ 115 h 133"/>
                <a:gd name="T18" fmla="*/ 126 w 135"/>
                <a:gd name="T19" fmla="*/ 104 h 133"/>
                <a:gd name="T20" fmla="*/ 131 w 135"/>
                <a:gd name="T21" fmla="*/ 94 h 133"/>
                <a:gd name="T22" fmla="*/ 134 w 135"/>
                <a:gd name="T23" fmla="*/ 81 h 133"/>
                <a:gd name="T24" fmla="*/ 133 w 135"/>
                <a:gd name="T25" fmla="*/ 68 h 133"/>
                <a:gd name="T26" fmla="*/ 131 w 135"/>
                <a:gd name="T27" fmla="*/ 56 h 133"/>
                <a:gd name="T28" fmla="*/ 125 w 135"/>
                <a:gd name="T29" fmla="*/ 44 h 133"/>
                <a:gd name="T30" fmla="*/ 116 w 135"/>
                <a:gd name="T31" fmla="*/ 33 h 133"/>
                <a:gd name="T32" fmla="*/ 108 w 135"/>
                <a:gd name="T33" fmla="*/ 22 h 133"/>
                <a:gd name="T34" fmla="*/ 96 w 135"/>
                <a:gd name="T35" fmla="*/ 14 h 133"/>
                <a:gd name="T36" fmla="*/ 85 w 135"/>
                <a:gd name="T37" fmla="*/ 7 h 133"/>
                <a:gd name="T38" fmla="*/ 72 w 135"/>
                <a:gd name="T39" fmla="*/ 3 h 133"/>
                <a:gd name="T40" fmla="*/ 58 w 135"/>
                <a:gd name="T41" fmla="*/ 0 h 133"/>
                <a:gd name="T42" fmla="*/ 46 w 135"/>
                <a:gd name="T43" fmla="*/ 2 h 133"/>
                <a:gd name="T44" fmla="*/ 35 w 135"/>
                <a:gd name="T45" fmla="*/ 4 h 133"/>
                <a:gd name="T46" fmla="*/ 23 w 135"/>
                <a:gd name="T47" fmla="*/ 11 h 133"/>
                <a:gd name="T48" fmla="*/ 14 w 135"/>
                <a:gd name="T49" fmla="*/ 20 h 133"/>
                <a:gd name="T50" fmla="*/ 6 w 135"/>
                <a:gd name="T51" fmla="*/ 28 h 133"/>
                <a:gd name="T52" fmla="*/ 2 w 135"/>
                <a:gd name="T53" fmla="*/ 39 h 133"/>
                <a:gd name="T54" fmla="*/ 0 w 135"/>
                <a:gd name="T55" fmla="*/ 53 h 133"/>
                <a:gd name="T56" fmla="*/ 1 w 135"/>
                <a:gd name="T57" fmla="*/ 65 h 133"/>
                <a:gd name="T58" fmla="*/ 3 w 135"/>
                <a:gd name="T59" fmla="*/ 78 h 133"/>
                <a:gd name="T60" fmla="*/ 8 w 135"/>
                <a:gd name="T61" fmla="*/ 90 h 133"/>
                <a:gd name="T62" fmla="*/ 16 w 135"/>
                <a:gd name="T63" fmla="*/ 101 h 133"/>
                <a:gd name="T64" fmla="*/ 25 w 135"/>
                <a:gd name="T65" fmla="*/ 111 h 13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5"/>
                <a:gd name="T100" fmla="*/ 0 h 133"/>
                <a:gd name="T101" fmla="*/ 135 w 135"/>
                <a:gd name="T102" fmla="*/ 133 h 13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5" h="133">
                  <a:moveTo>
                    <a:pt x="25" y="111"/>
                  </a:moveTo>
                  <a:lnTo>
                    <a:pt x="38" y="120"/>
                  </a:lnTo>
                  <a:lnTo>
                    <a:pt x="50" y="127"/>
                  </a:lnTo>
                  <a:lnTo>
                    <a:pt x="62" y="131"/>
                  </a:lnTo>
                  <a:lnTo>
                    <a:pt x="75" y="132"/>
                  </a:lnTo>
                  <a:lnTo>
                    <a:pt x="88" y="132"/>
                  </a:lnTo>
                  <a:lnTo>
                    <a:pt x="100" y="127"/>
                  </a:lnTo>
                  <a:lnTo>
                    <a:pt x="110" y="123"/>
                  </a:lnTo>
                  <a:lnTo>
                    <a:pt x="120" y="115"/>
                  </a:lnTo>
                  <a:lnTo>
                    <a:pt x="126" y="104"/>
                  </a:lnTo>
                  <a:lnTo>
                    <a:pt x="131" y="94"/>
                  </a:lnTo>
                  <a:lnTo>
                    <a:pt x="134" y="81"/>
                  </a:lnTo>
                  <a:lnTo>
                    <a:pt x="133" y="68"/>
                  </a:lnTo>
                  <a:lnTo>
                    <a:pt x="131" y="56"/>
                  </a:lnTo>
                  <a:lnTo>
                    <a:pt x="125" y="44"/>
                  </a:lnTo>
                  <a:lnTo>
                    <a:pt x="116" y="33"/>
                  </a:lnTo>
                  <a:lnTo>
                    <a:pt x="108" y="22"/>
                  </a:lnTo>
                  <a:lnTo>
                    <a:pt x="96" y="14"/>
                  </a:lnTo>
                  <a:lnTo>
                    <a:pt x="85" y="7"/>
                  </a:lnTo>
                  <a:lnTo>
                    <a:pt x="72" y="3"/>
                  </a:lnTo>
                  <a:lnTo>
                    <a:pt x="58" y="0"/>
                  </a:lnTo>
                  <a:lnTo>
                    <a:pt x="46" y="2"/>
                  </a:lnTo>
                  <a:lnTo>
                    <a:pt x="35" y="4"/>
                  </a:lnTo>
                  <a:lnTo>
                    <a:pt x="23" y="11"/>
                  </a:lnTo>
                  <a:lnTo>
                    <a:pt x="14" y="20"/>
                  </a:lnTo>
                  <a:lnTo>
                    <a:pt x="6" y="28"/>
                  </a:lnTo>
                  <a:lnTo>
                    <a:pt x="2" y="39"/>
                  </a:lnTo>
                  <a:lnTo>
                    <a:pt x="0" y="53"/>
                  </a:lnTo>
                  <a:lnTo>
                    <a:pt x="1" y="65"/>
                  </a:lnTo>
                  <a:lnTo>
                    <a:pt x="3" y="78"/>
                  </a:lnTo>
                  <a:lnTo>
                    <a:pt x="8" y="90"/>
                  </a:lnTo>
                  <a:lnTo>
                    <a:pt x="16" y="101"/>
                  </a:lnTo>
                  <a:lnTo>
                    <a:pt x="25" y="111"/>
                  </a:lnTo>
                </a:path>
              </a:pathLst>
            </a:custGeom>
            <a:solidFill>
              <a:srgbClr val="D8D8D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41" name="Freeform 173"/>
            <p:cNvSpPr>
              <a:spLocks/>
            </p:cNvSpPr>
            <p:nvPr/>
          </p:nvSpPr>
          <p:spPr bwMode="auto">
            <a:xfrm>
              <a:off x="2425" y="1157"/>
              <a:ext cx="119" cy="117"/>
            </a:xfrm>
            <a:custGeom>
              <a:avLst/>
              <a:gdLst>
                <a:gd name="T0" fmla="*/ 23 w 119"/>
                <a:gd name="T1" fmla="*/ 97 h 117"/>
                <a:gd name="T2" fmla="*/ 31 w 119"/>
                <a:gd name="T3" fmla="*/ 106 h 117"/>
                <a:gd name="T4" fmla="*/ 44 w 119"/>
                <a:gd name="T5" fmla="*/ 112 h 117"/>
                <a:gd name="T6" fmla="*/ 55 w 119"/>
                <a:gd name="T7" fmla="*/ 115 h 117"/>
                <a:gd name="T8" fmla="*/ 67 w 119"/>
                <a:gd name="T9" fmla="*/ 116 h 117"/>
                <a:gd name="T10" fmla="*/ 77 w 119"/>
                <a:gd name="T11" fmla="*/ 115 h 117"/>
                <a:gd name="T12" fmla="*/ 88 w 119"/>
                <a:gd name="T13" fmla="*/ 113 h 117"/>
                <a:gd name="T14" fmla="*/ 97 w 119"/>
                <a:gd name="T15" fmla="*/ 107 h 117"/>
                <a:gd name="T16" fmla="*/ 106 w 119"/>
                <a:gd name="T17" fmla="*/ 99 h 117"/>
                <a:gd name="T18" fmla="*/ 112 w 119"/>
                <a:gd name="T19" fmla="*/ 91 h 117"/>
                <a:gd name="T20" fmla="*/ 117 w 119"/>
                <a:gd name="T21" fmla="*/ 81 h 117"/>
                <a:gd name="T22" fmla="*/ 118 w 119"/>
                <a:gd name="T23" fmla="*/ 71 h 117"/>
                <a:gd name="T24" fmla="*/ 118 w 119"/>
                <a:gd name="T25" fmla="*/ 59 h 117"/>
                <a:gd name="T26" fmla="*/ 114 w 119"/>
                <a:gd name="T27" fmla="*/ 48 h 117"/>
                <a:gd name="T28" fmla="*/ 110 w 119"/>
                <a:gd name="T29" fmla="*/ 36 h 117"/>
                <a:gd name="T30" fmla="*/ 103 w 119"/>
                <a:gd name="T31" fmla="*/ 26 h 117"/>
                <a:gd name="T32" fmla="*/ 95 w 119"/>
                <a:gd name="T33" fmla="*/ 17 h 117"/>
                <a:gd name="T34" fmla="*/ 84 w 119"/>
                <a:gd name="T35" fmla="*/ 9 h 117"/>
                <a:gd name="T36" fmla="*/ 74 w 119"/>
                <a:gd name="T37" fmla="*/ 4 h 117"/>
                <a:gd name="T38" fmla="*/ 63 w 119"/>
                <a:gd name="T39" fmla="*/ 2 h 117"/>
                <a:gd name="T40" fmla="*/ 52 w 119"/>
                <a:gd name="T41" fmla="*/ 0 h 117"/>
                <a:gd name="T42" fmla="*/ 41 w 119"/>
                <a:gd name="T43" fmla="*/ 0 h 117"/>
                <a:gd name="T44" fmla="*/ 30 w 119"/>
                <a:gd name="T45" fmla="*/ 3 h 117"/>
                <a:gd name="T46" fmla="*/ 21 w 119"/>
                <a:gd name="T47" fmla="*/ 7 h 117"/>
                <a:gd name="T48" fmla="*/ 13 w 119"/>
                <a:gd name="T49" fmla="*/ 14 h 117"/>
                <a:gd name="T50" fmla="*/ 5 w 119"/>
                <a:gd name="T51" fmla="*/ 24 h 117"/>
                <a:gd name="T52" fmla="*/ 2 w 119"/>
                <a:gd name="T53" fmla="*/ 35 h 117"/>
                <a:gd name="T54" fmla="*/ 0 w 119"/>
                <a:gd name="T55" fmla="*/ 45 h 117"/>
                <a:gd name="T56" fmla="*/ 0 w 119"/>
                <a:gd name="T57" fmla="*/ 57 h 117"/>
                <a:gd name="T58" fmla="*/ 2 w 119"/>
                <a:gd name="T59" fmla="*/ 68 h 117"/>
                <a:gd name="T60" fmla="*/ 7 w 119"/>
                <a:gd name="T61" fmla="*/ 77 h 117"/>
                <a:gd name="T62" fmla="*/ 13 w 119"/>
                <a:gd name="T63" fmla="*/ 88 h 117"/>
                <a:gd name="T64" fmla="*/ 23 w 119"/>
                <a:gd name="T65" fmla="*/ 97 h 1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9"/>
                <a:gd name="T100" fmla="*/ 0 h 117"/>
                <a:gd name="T101" fmla="*/ 119 w 119"/>
                <a:gd name="T102" fmla="*/ 117 h 1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9" h="117">
                  <a:moveTo>
                    <a:pt x="23" y="97"/>
                  </a:moveTo>
                  <a:lnTo>
                    <a:pt x="31" y="106"/>
                  </a:lnTo>
                  <a:lnTo>
                    <a:pt x="44" y="112"/>
                  </a:lnTo>
                  <a:lnTo>
                    <a:pt x="55" y="115"/>
                  </a:lnTo>
                  <a:lnTo>
                    <a:pt x="67" y="116"/>
                  </a:lnTo>
                  <a:lnTo>
                    <a:pt x="77" y="115"/>
                  </a:lnTo>
                  <a:lnTo>
                    <a:pt x="88" y="113"/>
                  </a:lnTo>
                  <a:lnTo>
                    <a:pt x="97" y="107"/>
                  </a:lnTo>
                  <a:lnTo>
                    <a:pt x="106" y="99"/>
                  </a:lnTo>
                  <a:lnTo>
                    <a:pt x="112" y="91"/>
                  </a:lnTo>
                  <a:lnTo>
                    <a:pt x="117" y="81"/>
                  </a:lnTo>
                  <a:lnTo>
                    <a:pt x="118" y="71"/>
                  </a:lnTo>
                  <a:lnTo>
                    <a:pt x="118" y="59"/>
                  </a:lnTo>
                  <a:lnTo>
                    <a:pt x="114" y="48"/>
                  </a:lnTo>
                  <a:lnTo>
                    <a:pt x="110" y="36"/>
                  </a:lnTo>
                  <a:lnTo>
                    <a:pt x="103" y="26"/>
                  </a:lnTo>
                  <a:lnTo>
                    <a:pt x="95" y="17"/>
                  </a:lnTo>
                  <a:lnTo>
                    <a:pt x="84" y="9"/>
                  </a:lnTo>
                  <a:lnTo>
                    <a:pt x="74" y="4"/>
                  </a:lnTo>
                  <a:lnTo>
                    <a:pt x="63" y="2"/>
                  </a:lnTo>
                  <a:lnTo>
                    <a:pt x="52" y="0"/>
                  </a:lnTo>
                  <a:lnTo>
                    <a:pt x="41" y="0"/>
                  </a:lnTo>
                  <a:lnTo>
                    <a:pt x="30" y="3"/>
                  </a:lnTo>
                  <a:lnTo>
                    <a:pt x="21" y="7"/>
                  </a:lnTo>
                  <a:lnTo>
                    <a:pt x="13" y="14"/>
                  </a:lnTo>
                  <a:lnTo>
                    <a:pt x="5" y="24"/>
                  </a:lnTo>
                  <a:lnTo>
                    <a:pt x="2" y="35"/>
                  </a:lnTo>
                  <a:lnTo>
                    <a:pt x="0" y="45"/>
                  </a:lnTo>
                  <a:lnTo>
                    <a:pt x="0" y="57"/>
                  </a:lnTo>
                  <a:lnTo>
                    <a:pt x="2" y="68"/>
                  </a:lnTo>
                  <a:lnTo>
                    <a:pt x="7" y="77"/>
                  </a:lnTo>
                  <a:lnTo>
                    <a:pt x="13" y="88"/>
                  </a:lnTo>
                  <a:lnTo>
                    <a:pt x="23" y="97"/>
                  </a:lnTo>
                </a:path>
              </a:pathLst>
            </a:custGeom>
            <a:solidFill>
              <a:srgbClr val="DCDCD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42" name="Freeform 174"/>
            <p:cNvSpPr>
              <a:spLocks/>
            </p:cNvSpPr>
            <p:nvPr/>
          </p:nvSpPr>
          <p:spPr bwMode="auto">
            <a:xfrm>
              <a:off x="2432" y="1162"/>
              <a:ext cx="105" cy="105"/>
            </a:xfrm>
            <a:custGeom>
              <a:avLst/>
              <a:gdLst>
                <a:gd name="T0" fmla="*/ 19 w 105"/>
                <a:gd name="T1" fmla="*/ 87 h 105"/>
                <a:gd name="T2" fmla="*/ 29 w 105"/>
                <a:gd name="T3" fmla="*/ 94 h 105"/>
                <a:gd name="T4" fmla="*/ 39 w 105"/>
                <a:gd name="T5" fmla="*/ 100 h 105"/>
                <a:gd name="T6" fmla="*/ 48 w 105"/>
                <a:gd name="T7" fmla="*/ 103 h 105"/>
                <a:gd name="T8" fmla="*/ 58 w 105"/>
                <a:gd name="T9" fmla="*/ 104 h 105"/>
                <a:gd name="T10" fmla="*/ 67 w 105"/>
                <a:gd name="T11" fmla="*/ 104 h 105"/>
                <a:gd name="T12" fmla="*/ 77 w 105"/>
                <a:gd name="T13" fmla="*/ 101 h 105"/>
                <a:gd name="T14" fmla="*/ 85 w 105"/>
                <a:gd name="T15" fmla="*/ 96 h 105"/>
                <a:gd name="T16" fmla="*/ 92 w 105"/>
                <a:gd name="T17" fmla="*/ 90 h 105"/>
                <a:gd name="T18" fmla="*/ 98 w 105"/>
                <a:gd name="T19" fmla="*/ 82 h 105"/>
                <a:gd name="T20" fmla="*/ 102 w 105"/>
                <a:gd name="T21" fmla="*/ 73 h 105"/>
                <a:gd name="T22" fmla="*/ 104 w 105"/>
                <a:gd name="T23" fmla="*/ 63 h 105"/>
                <a:gd name="T24" fmla="*/ 103 w 105"/>
                <a:gd name="T25" fmla="*/ 53 h 105"/>
                <a:gd name="T26" fmla="*/ 100 w 105"/>
                <a:gd name="T27" fmla="*/ 44 h 105"/>
                <a:gd name="T28" fmla="*/ 97 w 105"/>
                <a:gd name="T29" fmla="*/ 36 h 105"/>
                <a:gd name="T30" fmla="*/ 91 w 105"/>
                <a:gd name="T31" fmla="*/ 24 h 105"/>
                <a:gd name="T32" fmla="*/ 83 w 105"/>
                <a:gd name="T33" fmla="*/ 18 h 105"/>
                <a:gd name="T34" fmla="*/ 74 w 105"/>
                <a:gd name="T35" fmla="*/ 10 h 105"/>
                <a:gd name="T36" fmla="*/ 65 w 105"/>
                <a:gd name="T37" fmla="*/ 7 h 105"/>
                <a:gd name="T38" fmla="*/ 56 w 105"/>
                <a:gd name="T39" fmla="*/ 3 h 105"/>
                <a:gd name="T40" fmla="*/ 45 w 105"/>
                <a:gd name="T41" fmla="*/ 0 h 105"/>
                <a:gd name="T42" fmla="*/ 36 w 105"/>
                <a:gd name="T43" fmla="*/ 2 h 105"/>
                <a:gd name="T44" fmla="*/ 28 w 105"/>
                <a:gd name="T45" fmla="*/ 5 h 105"/>
                <a:gd name="T46" fmla="*/ 18 w 105"/>
                <a:gd name="T47" fmla="*/ 10 h 105"/>
                <a:gd name="T48" fmla="*/ 11 w 105"/>
                <a:gd name="T49" fmla="*/ 16 h 105"/>
                <a:gd name="T50" fmla="*/ 5 w 105"/>
                <a:gd name="T51" fmla="*/ 23 h 105"/>
                <a:gd name="T52" fmla="*/ 1 w 105"/>
                <a:gd name="T53" fmla="*/ 32 h 105"/>
                <a:gd name="T54" fmla="*/ 0 w 105"/>
                <a:gd name="T55" fmla="*/ 42 h 105"/>
                <a:gd name="T56" fmla="*/ 1 w 105"/>
                <a:gd name="T57" fmla="*/ 52 h 105"/>
                <a:gd name="T58" fmla="*/ 2 w 105"/>
                <a:gd name="T59" fmla="*/ 60 h 105"/>
                <a:gd name="T60" fmla="*/ 7 w 105"/>
                <a:gd name="T61" fmla="*/ 71 h 105"/>
                <a:gd name="T62" fmla="*/ 12 w 105"/>
                <a:gd name="T63" fmla="*/ 78 h 105"/>
                <a:gd name="T64" fmla="*/ 19 w 105"/>
                <a:gd name="T65" fmla="*/ 87 h 1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5"/>
                <a:gd name="T100" fmla="*/ 0 h 105"/>
                <a:gd name="T101" fmla="*/ 105 w 105"/>
                <a:gd name="T102" fmla="*/ 105 h 1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5" h="105">
                  <a:moveTo>
                    <a:pt x="19" y="87"/>
                  </a:moveTo>
                  <a:lnTo>
                    <a:pt x="29" y="94"/>
                  </a:lnTo>
                  <a:lnTo>
                    <a:pt x="39" y="100"/>
                  </a:lnTo>
                  <a:lnTo>
                    <a:pt x="48" y="103"/>
                  </a:lnTo>
                  <a:lnTo>
                    <a:pt x="58" y="104"/>
                  </a:lnTo>
                  <a:lnTo>
                    <a:pt x="67" y="104"/>
                  </a:lnTo>
                  <a:lnTo>
                    <a:pt x="77" y="101"/>
                  </a:lnTo>
                  <a:lnTo>
                    <a:pt x="85" y="96"/>
                  </a:lnTo>
                  <a:lnTo>
                    <a:pt x="92" y="90"/>
                  </a:lnTo>
                  <a:lnTo>
                    <a:pt x="98" y="82"/>
                  </a:lnTo>
                  <a:lnTo>
                    <a:pt x="102" y="73"/>
                  </a:lnTo>
                  <a:lnTo>
                    <a:pt x="104" y="63"/>
                  </a:lnTo>
                  <a:lnTo>
                    <a:pt x="103" y="53"/>
                  </a:lnTo>
                  <a:lnTo>
                    <a:pt x="100" y="44"/>
                  </a:lnTo>
                  <a:lnTo>
                    <a:pt x="97" y="36"/>
                  </a:lnTo>
                  <a:lnTo>
                    <a:pt x="91" y="24"/>
                  </a:lnTo>
                  <a:lnTo>
                    <a:pt x="83" y="18"/>
                  </a:lnTo>
                  <a:lnTo>
                    <a:pt x="74" y="10"/>
                  </a:lnTo>
                  <a:lnTo>
                    <a:pt x="65" y="7"/>
                  </a:lnTo>
                  <a:lnTo>
                    <a:pt x="56" y="3"/>
                  </a:lnTo>
                  <a:lnTo>
                    <a:pt x="45" y="0"/>
                  </a:lnTo>
                  <a:lnTo>
                    <a:pt x="36" y="2"/>
                  </a:lnTo>
                  <a:lnTo>
                    <a:pt x="28" y="5"/>
                  </a:lnTo>
                  <a:lnTo>
                    <a:pt x="18" y="10"/>
                  </a:lnTo>
                  <a:lnTo>
                    <a:pt x="11" y="16"/>
                  </a:lnTo>
                  <a:lnTo>
                    <a:pt x="5" y="23"/>
                  </a:lnTo>
                  <a:lnTo>
                    <a:pt x="1" y="32"/>
                  </a:lnTo>
                  <a:lnTo>
                    <a:pt x="0" y="42"/>
                  </a:lnTo>
                  <a:lnTo>
                    <a:pt x="1" y="52"/>
                  </a:lnTo>
                  <a:lnTo>
                    <a:pt x="2" y="60"/>
                  </a:lnTo>
                  <a:lnTo>
                    <a:pt x="7" y="71"/>
                  </a:lnTo>
                  <a:lnTo>
                    <a:pt x="12" y="78"/>
                  </a:lnTo>
                  <a:lnTo>
                    <a:pt x="19" y="87"/>
                  </a:lnTo>
                </a:path>
              </a:pathLst>
            </a:custGeom>
            <a:solidFill>
              <a:srgbClr val="E0E0E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43" name="Freeform 175"/>
            <p:cNvSpPr>
              <a:spLocks/>
            </p:cNvSpPr>
            <p:nvPr/>
          </p:nvSpPr>
          <p:spPr bwMode="auto">
            <a:xfrm>
              <a:off x="2440" y="1171"/>
              <a:ext cx="88" cy="87"/>
            </a:xfrm>
            <a:custGeom>
              <a:avLst/>
              <a:gdLst>
                <a:gd name="T0" fmla="*/ 18 w 88"/>
                <a:gd name="T1" fmla="*/ 72 h 87"/>
                <a:gd name="T2" fmla="*/ 25 w 88"/>
                <a:gd name="T3" fmla="*/ 79 h 87"/>
                <a:gd name="T4" fmla="*/ 32 w 88"/>
                <a:gd name="T5" fmla="*/ 83 h 87"/>
                <a:gd name="T6" fmla="*/ 41 w 88"/>
                <a:gd name="T7" fmla="*/ 84 h 87"/>
                <a:gd name="T8" fmla="*/ 49 w 88"/>
                <a:gd name="T9" fmla="*/ 86 h 87"/>
                <a:gd name="T10" fmla="*/ 58 w 88"/>
                <a:gd name="T11" fmla="*/ 85 h 87"/>
                <a:gd name="T12" fmla="*/ 65 w 88"/>
                <a:gd name="T13" fmla="*/ 84 h 87"/>
                <a:gd name="T14" fmla="*/ 73 w 88"/>
                <a:gd name="T15" fmla="*/ 79 h 87"/>
                <a:gd name="T16" fmla="*/ 80 w 88"/>
                <a:gd name="T17" fmla="*/ 74 h 87"/>
                <a:gd name="T18" fmla="*/ 83 w 88"/>
                <a:gd name="T19" fmla="*/ 69 h 87"/>
                <a:gd name="T20" fmla="*/ 86 w 88"/>
                <a:gd name="T21" fmla="*/ 62 h 87"/>
                <a:gd name="T22" fmla="*/ 87 w 88"/>
                <a:gd name="T23" fmla="*/ 53 h 87"/>
                <a:gd name="T24" fmla="*/ 87 w 88"/>
                <a:gd name="T25" fmla="*/ 46 h 87"/>
                <a:gd name="T26" fmla="*/ 84 w 88"/>
                <a:gd name="T27" fmla="*/ 37 h 87"/>
                <a:gd name="T28" fmla="*/ 80 w 88"/>
                <a:gd name="T29" fmla="*/ 28 h 87"/>
                <a:gd name="T30" fmla="*/ 77 w 88"/>
                <a:gd name="T31" fmla="*/ 22 h 87"/>
                <a:gd name="T32" fmla="*/ 70 w 88"/>
                <a:gd name="T33" fmla="*/ 14 h 87"/>
                <a:gd name="T34" fmla="*/ 63 w 88"/>
                <a:gd name="T35" fmla="*/ 9 h 87"/>
                <a:gd name="T36" fmla="*/ 54 w 88"/>
                <a:gd name="T37" fmla="*/ 4 h 87"/>
                <a:gd name="T38" fmla="*/ 48 w 88"/>
                <a:gd name="T39" fmla="*/ 2 h 87"/>
                <a:gd name="T40" fmla="*/ 38 w 88"/>
                <a:gd name="T41" fmla="*/ 0 h 87"/>
                <a:gd name="T42" fmla="*/ 30 w 88"/>
                <a:gd name="T43" fmla="*/ 2 h 87"/>
                <a:gd name="T44" fmla="*/ 22 w 88"/>
                <a:gd name="T45" fmla="*/ 3 h 87"/>
                <a:gd name="T46" fmla="*/ 16 w 88"/>
                <a:gd name="T47" fmla="*/ 7 h 87"/>
                <a:gd name="T48" fmla="*/ 10 w 88"/>
                <a:gd name="T49" fmla="*/ 12 h 87"/>
                <a:gd name="T50" fmla="*/ 5 w 88"/>
                <a:gd name="T51" fmla="*/ 20 h 87"/>
                <a:gd name="T52" fmla="*/ 3 w 88"/>
                <a:gd name="T53" fmla="*/ 26 h 87"/>
                <a:gd name="T54" fmla="*/ 0 w 88"/>
                <a:gd name="T55" fmla="*/ 34 h 87"/>
                <a:gd name="T56" fmla="*/ 2 w 88"/>
                <a:gd name="T57" fmla="*/ 43 h 87"/>
                <a:gd name="T58" fmla="*/ 3 w 88"/>
                <a:gd name="T59" fmla="*/ 51 h 87"/>
                <a:gd name="T60" fmla="*/ 6 w 88"/>
                <a:gd name="T61" fmla="*/ 58 h 87"/>
                <a:gd name="T62" fmla="*/ 11 w 88"/>
                <a:gd name="T63" fmla="*/ 67 h 87"/>
                <a:gd name="T64" fmla="*/ 18 w 88"/>
                <a:gd name="T65" fmla="*/ 72 h 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8"/>
                <a:gd name="T100" fmla="*/ 0 h 87"/>
                <a:gd name="T101" fmla="*/ 88 w 88"/>
                <a:gd name="T102" fmla="*/ 87 h 8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8" h="87">
                  <a:moveTo>
                    <a:pt x="18" y="72"/>
                  </a:moveTo>
                  <a:lnTo>
                    <a:pt x="25" y="79"/>
                  </a:lnTo>
                  <a:lnTo>
                    <a:pt x="32" y="83"/>
                  </a:lnTo>
                  <a:lnTo>
                    <a:pt x="41" y="84"/>
                  </a:lnTo>
                  <a:lnTo>
                    <a:pt x="49" y="86"/>
                  </a:lnTo>
                  <a:lnTo>
                    <a:pt x="58" y="85"/>
                  </a:lnTo>
                  <a:lnTo>
                    <a:pt x="65" y="84"/>
                  </a:lnTo>
                  <a:lnTo>
                    <a:pt x="73" y="79"/>
                  </a:lnTo>
                  <a:lnTo>
                    <a:pt x="80" y="74"/>
                  </a:lnTo>
                  <a:lnTo>
                    <a:pt x="83" y="69"/>
                  </a:lnTo>
                  <a:lnTo>
                    <a:pt x="86" y="62"/>
                  </a:lnTo>
                  <a:lnTo>
                    <a:pt x="87" y="53"/>
                  </a:lnTo>
                  <a:lnTo>
                    <a:pt x="87" y="46"/>
                  </a:lnTo>
                  <a:lnTo>
                    <a:pt x="84" y="37"/>
                  </a:lnTo>
                  <a:lnTo>
                    <a:pt x="80" y="28"/>
                  </a:lnTo>
                  <a:lnTo>
                    <a:pt x="77" y="22"/>
                  </a:lnTo>
                  <a:lnTo>
                    <a:pt x="70" y="14"/>
                  </a:lnTo>
                  <a:lnTo>
                    <a:pt x="63" y="9"/>
                  </a:lnTo>
                  <a:lnTo>
                    <a:pt x="54" y="4"/>
                  </a:lnTo>
                  <a:lnTo>
                    <a:pt x="48" y="2"/>
                  </a:lnTo>
                  <a:lnTo>
                    <a:pt x="38" y="0"/>
                  </a:lnTo>
                  <a:lnTo>
                    <a:pt x="30" y="2"/>
                  </a:lnTo>
                  <a:lnTo>
                    <a:pt x="22" y="3"/>
                  </a:lnTo>
                  <a:lnTo>
                    <a:pt x="16" y="7"/>
                  </a:lnTo>
                  <a:lnTo>
                    <a:pt x="10" y="12"/>
                  </a:lnTo>
                  <a:lnTo>
                    <a:pt x="5" y="20"/>
                  </a:lnTo>
                  <a:lnTo>
                    <a:pt x="3" y="26"/>
                  </a:lnTo>
                  <a:lnTo>
                    <a:pt x="0" y="34"/>
                  </a:lnTo>
                  <a:lnTo>
                    <a:pt x="2" y="43"/>
                  </a:lnTo>
                  <a:lnTo>
                    <a:pt x="3" y="51"/>
                  </a:lnTo>
                  <a:lnTo>
                    <a:pt x="6" y="58"/>
                  </a:lnTo>
                  <a:lnTo>
                    <a:pt x="11" y="67"/>
                  </a:lnTo>
                  <a:lnTo>
                    <a:pt x="18" y="72"/>
                  </a:lnTo>
                </a:path>
              </a:pathLst>
            </a:custGeom>
            <a:solidFill>
              <a:srgbClr val="E4E4E4"/>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44" name="Freeform 176"/>
            <p:cNvSpPr>
              <a:spLocks/>
            </p:cNvSpPr>
            <p:nvPr/>
          </p:nvSpPr>
          <p:spPr bwMode="auto">
            <a:xfrm>
              <a:off x="2448" y="1180"/>
              <a:ext cx="72" cy="72"/>
            </a:xfrm>
            <a:custGeom>
              <a:avLst/>
              <a:gdLst>
                <a:gd name="T0" fmla="*/ 12 w 72"/>
                <a:gd name="T1" fmla="*/ 58 h 72"/>
                <a:gd name="T2" fmla="*/ 20 w 72"/>
                <a:gd name="T3" fmla="*/ 63 h 72"/>
                <a:gd name="T4" fmla="*/ 26 w 72"/>
                <a:gd name="T5" fmla="*/ 67 h 72"/>
                <a:gd name="T6" fmla="*/ 33 w 72"/>
                <a:gd name="T7" fmla="*/ 70 h 72"/>
                <a:gd name="T8" fmla="*/ 41 w 72"/>
                <a:gd name="T9" fmla="*/ 70 h 72"/>
                <a:gd name="T10" fmla="*/ 47 w 72"/>
                <a:gd name="T11" fmla="*/ 71 h 72"/>
                <a:gd name="T12" fmla="*/ 53 w 72"/>
                <a:gd name="T13" fmla="*/ 68 h 72"/>
                <a:gd name="T14" fmla="*/ 59 w 72"/>
                <a:gd name="T15" fmla="*/ 63 h 72"/>
                <a:gd name="T16" fmla="*/ 65 w 72"/>
                <a:gd name="T17" fmla="*/ 60 h 72"/>
                <a:gd name="T18" fmla="*/ 68 w 72"/>
                <a:gd name="T19" fmla="*/ 55 h 72"/>
                <a:gd name="T20" fmla="*/ 71 w 72"/>
                <a:gd name="T21" fmla="*/ 49 h 72"/>
                <a:gd name="T22" fmla="*/ 71 w 72"/>
                <a:gd name="T23" fmla="*/ 41 h 72"/>
                <a:gd name="T24" fmla="*/ 71 w 72"/>
                <a:gd name="T25" fmla="*/ 36 h 72"/>
                <a:gd name="T26" fmla="*/ 69 w 72"/>
                <a:gd name="T27" fmla="*/ 29 h 72"/>
                <a:gd name="T28" fmla="*/ 68 w 72"/>
                <a:gd name="T29" fmla="*/ 22 h 72"/>
                <a:gd name="T30" fmla="*/ 62 w 72"/>
                <a:gd name="T31" fmla="*/ 17 h 72"/>
                <a:gd name="T32" fmla="*/ 57 w 72"/>
                <a:gd name="T33" fmla="*/ 11 h 72"/>
                <a:gd name="T34" fmla="*/ 52 w 72"/>
                <a:gd name="T35" fmla="*/ 7 h 72"/>
                <a:gd name="T36" fmla="*/ 44 w 72"/>
                <a:gd name="T37" fmla="*/ 2 h 72"/>
                <a:gd name="T38" fmla="*/ 37 w 72"/>
                <a:gd name="T39" fmla="*/ 0 h 72"/>
                <a:gd name="T40" fmla="*/ 31 w 72"/>
                <a:gd name="T41" fmla="*/ 0 h 72"/>
                <a:gd name="T42" fmla="*/ 25 w 72"/>
                <a:gd name="T43" fmla="*/ 0 h 72"/>
                <a:gd name="T44" fmla="*/ 18 w 72"/>
                <a:gd name="T45" fmla="*/ 1 h 72"/>
                <a:gd name="T46" fmla="*/ 13 w 72"/>
                <a:gd name="T47" fmla="*/ 3 h 72"/>
                <a:gd name="T48" fmla="*/ 8 w 72"/>
                <a:gd name="T49" fmla="*/ 8 h 72"/>
                <a:gd name="T50" fmla="*/ 4 w 72"/>
                <a:gd name="T51" fmla="*/ 15 h 72"/>
                <a:gd name="T52" fmla="*/ 3 w 72"/>
                <a:gd name="T53" fmla="*/ 19 h 72"/>
                <a:gd name="T54" fmla="*/ 0 w 72"/>
                <a:gd name="T55" fmla="*/ 25 h 72"/>
                <a:gd name="T56" fmla="*/ 1 w 72"/>
                <a:gd name="T57" fmla="*/ 34 h 72"/>
                <a:gd name="T58" fmla="*/ 1 w 72"/>
                <a:gd name="T59" fmla="*/ 39 h 72"/>
                <a:gd name="T60" fmla="*/ 5 w 72"/>
                <a:gd name="T61" fmla="*/ 47 h 72"/>
                <a:gd name="T62" fmla="*/ 9 w 72"/>
                <a:gd name="T63" fmla="*/ 53 h 72"/>
                <a:gd name="T64" fmla="*/ 12 w 72"/>
                <a:gd name="T65" fmla="*/ 58 h 7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2"/>
                <a:gd name="T100" fmla="*/ 0 h 72"/>
                <a:gd name="T101" fmla="*/ 72 w 72"/>
                <a:gd name="T102" fmla="*/ 72 h 7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2" h="72">
                  <a:moveTo>
                    <a:pt x="12" y="58"/>
                  </a:moveTo>
                  <a:lnTo>
                    <a:pt x="20" y="63"/>
                  </a:lnTo>
                  <a:lnTo>
                    <a:pt x="26" y="67"/>
                  </a:lnTo>
                  <a:lnTo>
                    <a:pt x="33" y="70"/>
                  </a:lnTo>
                  <a:lnTo>
                    <a:pt x="41" y="70"/>
                  </a:lnTo>
                  <a:lnTo>
                    <a:pt x="47" y="71"/>
                  </a:lnTo>
                  <a:lnTo>
                    <a:pt x="53" y="68"/>
                  </a:lnTo>
                  <a:lnTo>
                    <a:pt x="59" y="63"/>
                  </a:lnTo>
                  <a:lnTo>
                    <a:pt x="65" y="60"/>
                  </a:lnTo>
                  <a:lnTo>
                    <a:pt x="68" y="55"/>
                  </a:lnTo>
                  <a:lnTo>
                    <a:pt x="71" y="49"/>
                  </a:lnTo>
                  <a:lnTo>
                    <a:pt x="71" y="41"/>
                  </a:lnTo>
                  <a:lnTo>
                    <a:pt x="71" y="36"/>
                  </a:lnTo>
                  <a:lnTo>
                    <a:pt x="69" y="29"/>
                  </a:lnTo>
                  <a:lnTo>
                    <a:pt x="68" y="22"/>
                  </a:lnTo>
                  <a:lnTo>
                    <a:pt x="62" y="17"/>
                  </a:lnTo>
                  <a:lnTo>
                    <a:pt x="57" y="11"/>
                  </a:lnTo>
                  <a:lnTo>
                    <a:pt x="52" y="7"/>
                  </a:lnTo>
                  <a:lnTo>
                    <a:pt x="44" y="2"/>
                  </a:lnTo>
                  <a:lnTo>
                    <a:pt x="37" y="0"/>
                  </a:lnTo>
                  <a:lnTo>
                    <a:pt x="31" y="0"/>
                  </a:lnTo>
                  <a:lnTo>
                    <a:pt x="25" y="0"/>
                  </a:lnTo>
                  <a:lnTo>
                    <a:pt x="18" y="1"/>
                  </a:lnTo>
                  <a:lnTo>
                    <a:pt x="13" y="3"/>
                  </a:lnTo>
                  <a:lnTo>
                    <a:pt x="8" y="8"/>
                  </a:lnTo>
                  <a:lnTo>
                    <a:pt x="4" y="15"/>
                  </a:lnTo>
                  <a:lnTo>
                    <a:pt x="3" y="19"/>
                  </a:lnTo>
                  <a:lnTo>
                    <a:pt x="0" y="25"/>
                  </a:lnTo>
                  <a:lnTo>
                    <a:pt x="1" y="34"/>
                  </a:lnTo>
                  <a:lnTo>
                    <a:pt x="1" y="39"/>
                  </a:lnTo>
                  <a:lnTo>
                    <a:pt x="5" y="47"/>
                  </a:lnTo>
                  <a:lnTo>
                    <a:pt x="9" y="53"/>
                  </a:lnTo>
                  <a:lnTo>
                    <a:pt x="12" y="58"/>
                  </a:lnTo>
                </a:path>
              </a:pathLst>
            </a:custGeom>
            <a:solidFill>
              <a:srgbClr val="E8E8E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45" name="Freeform 177"/>
            <p:cNvSpPr>
              <a:spLocks/>
            </p:cNvSpPr>
            <p:nvPr/>
          </p:nvSpPr>
          <p:spPr bwMode="auto">
            <a:xfrm>
              <a:off x="2456" y="1185"/>
              <a:ext cx="57" cy="58"/>
            </a:xfrm>
            <a:custGeom>
              <a:avLst/>
              <a:gdLst>
                <a:gd name="T0" fmla="*/ 10 w 57"/>
                <a:gd name="T1" fmla="*/ 49 h 58"/>
                <a:gd name="T2" fmla="*/ 15 w 57"/>
                <a:gd name="T3" fmla="*/ 53 h 58"/>
                <a:gd name="T4" fmla="*/ 21 w 57"/>
                <a:gd name="T5" fmla="*/ 54 h 58"/>
                <a:gd name="T6" fmla="*/ 26 w 57"/>
                <a:gd name="T7" fmla="*/ 57 h 58"/>
                <a:gd name="T8" fmla="*/ 32 w 57"/>
                <a:gd name="T9" fmla="*/ 56 h 58"/>
                <a:gd name="T10" fmla="*/ 36 w 57"/>
                <a:gd name="T11" fmla="*/ 55 h 58"/>
                <a:gd name="T12" fmla="*/ 41 w 57"/>
                <a:gd name="T13" fmla="*/ 55 h 58"/>
                <a:gd name="T14" fmla="*/ 46 w 57"/>
                <a:gd name="T15" fmla="*/ 53 h 58"/>
                <a:gd name="T16" fmla="*/ 50 w 57"/>
                <a:gd name="T17" fmla="*/ 49 h 58"/>
                <a:gd name="T18" fmla="*/ 52 w 57"/>
                <a:gd name="T19" fmla="*/ 45 h 58"/>
                <a:gd name="T20" fmla="*/ 54 w 57"/>
                <a:gd name="T21" fmla="*/ 40 h 58"/>
                <a:gd name="T22" fmla="*/ 55 w 57"/>
                <a:gd name="T23" fmla="*/ 36 h 58"/>
                <a:gd name="T24" fmla="*/ 56 w 57"/>
                <a:gd name="T25" fmla="*/ 31 h 58"/>
                <a:gd name="T26" fmla="*/ 55 w 57"/>
                <a:gd name="T27" fmla="*/ 27 h 58"/>
                <a:gd name="T28" fmla="*/ 52 w 57"/>
                <a:gd name="T29" fmla="*/ 21 h 58"/>
                <a:gd name="T30" fmla="*/ 48 w 57"/>
                <a:gd name="T31" fmla="*/ 15 h 58"/>
                <a:gd name="T32" fmla="*/ 44 w 57"/>
                <a:gd name="T33" fmla="*/ 10 h 58"/>
                <a:gd name="T34" fmla="*/ 39 w 57"/>
                <a:gd name="T35" fmla="*/ 7 h 58"/>
                <a:gd name="T36" fmla="*/ 35 w 57"/>
                <a:gd name="T37" fmla="*/ 5 h 58"/>
                <a:gd name="T38" fmla="*/ 31 w 57"/>
                <a:gd name="T39" fmla="*/ 3 h 58"/>
                <a:gd name="T40" fmla="*/ 25 w 57"/>
                <a:gd name="T41" fmla="*/ 0 h 58"/>
                <a:gd name="T42" fmla="*/ 21 w 57"/>
                <a:gd name="T43" fmla="*/ 2 h 58"/>
                <a:gd name="T44" fmla="*/ 14 w 57"/>
                <a:gd name="T45" fmla="*/ 4 h 58"/>
                <a:gd name="T46" fmla="*/ 11 w 57"/>
                <a:gd name="T47" fmla="*/ 7 h 58"/>
                <a:gd name="T48" fmla="*/ 6 w 57"/>
                <a:gd name="T49" fmla="*/ 9 h 58"/>
                <a:gd name="T50" fmla="*/ 3 w 57"/>
                <a:gd name="T51" fmla="*/ 13 h 58"/>
                <a:gd name="T52" fmla="*/ 0 w 57"/>
                <a:gd name="T53" fmla="*/ 19 h 58"/>
                <a:gd name="T54" fmla="*/ 1 w 57"/>
                <a:gd name="T55" fmla="*/ 24 h 58"/>
                <a:gd name="T56" fmla="*/ 1 w 57"/>
                <a:gd name="T57" fmla="*/ 30 h 58"/>
                <a:gd name="T58" fmla="*/ 1 w 57"/>
                <a:gd name="T59" fmla="*/ 34 h 58"/>
                <a:gd name="T60" fmla="*/ 4 w 57"/>
                <a:gd name="T61" fmla="*/ 38 h 58"/>
                <a:gd name="T62" fmla="*/ 7 w 57"/>
                <a:gd name="T63" fmla="*/ 43 h 58"/>
                <a:gd name="T64" fmla="*/ 10 w 57"/>
                <a:gd name="T65" fmla="*/ 49 h 5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7"/>
                <a:gd name="T100" fmla="*/ 0 h 58"/>
                <a:gd name="T101" fmla="*/ 57 w 57"/>
                <a:gd name="T102" fmla="*/ 58 h 5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7" h="58">
                  <a:moveTo>
                    <a:pt x="10" y="49"/>
                  </a:moveTo>
                  <a:lnTo>
                    <a:pt x="15" y="53"/>
                  </a:lnTo>
                  <a:lnTo>
                    <a:pt x="21" y="54"/>
                  </a:lnTo>
                  <a:lnTo>
                    <a:pt x="26" y="57"/>
                  </a:lnTo>
                  <a:lnTo>
                    <a:pt x="32" y="56"/>
                  </a:lnTo>
                  <a:lnTo>
                    <a:pt x="36" y="55"/>
                  </a:lnTo>
                  <a:lnTo>
                    <a:pt x="41" y="55"/>
                  </a:lnTo>
                  <a:lnTo>
                    <a:pt x="46" y="53"/>
                  </a:lnTo>
                  <a:lnTo>
                    <a:pt x="50" y="49"/>
                  </a:lnTo>
                  <a:lnTo>
                    <a:pt x="52" y="45"/>
                  </a:lnTo>
                  <a:lnTo>
                    <a:pt x="54" y="40"/>
                  </a:lnTo>
                  <a:lnTo>
                    <a:pt x="55" y="36"/>
                  </a:lnTo>
                  <a:lnTo>
                    <a:pt x="56" y="31"/>
                  </a:lnTo>
                  <a:lnTo>
                    <a:pt x="55" y="27"/>
                  </a:lnTo>
                  <a:lnTo>
                    <a:pt x="52" y="21"/>
                  </a:lnTo>
                  <a:lnTo>
                    <a:pt x="48" y="15"/>
                  </a:lnTo>
                  <a:lnTo>
                    <a:pt x="44" y="10"/>
                  </a:lnTo>
                  <a:lnTo>
                    <a:pt x="39" y="7"/>
                  </a:lnTo>
                  <a:lnTo>
                    <a:pt x="35" y="5"/>
                  </a:lnTo>
                  <a:lnTo>
                    <a:pt x="31" y="3"/>
                  </a:lnTo>
                  <a:lnTo>
                    <a:pt x="25" y="0"/>
                  </a:lnTo>
                  <a:lnTo>
                    <a:pt x="21" y="2"/>
                  </a:lnTo>
                  <a:lnTo>
                    <a:pt x="14" y="4"/>
                  </a:lnTo>
                  <a:lnTo>
                    <a:pt x="11" y="7"/>
                  </a:lnTo>
                  <a:lnTo>
                    <a:pt x="6" y="9"/>
                  </a:lnTo>
                  <a:lnTo>
                    <a:pt x="3" y="13"/>
                  </a:lnTo>
                  <a:lnTo>
                    <a:pt x="0" y="19"/>
                  </a:lnTo>
                  <a:lnTo>
                    <a:pt x="1" y="24"/>
                  </a:lnTo>
                  <a:lnTo>
                    <a:pt x="1" y="30"/>
                  </a:lnTo>
                  <a:lnTo>
                    <a:pt x="1" y="34"/>
                  </a:lnTo>
                  <a:lnTo>
                    <a:pt x="4" y="38"/>
                  </a:lnTo>
                  <a:lnTo>
                    <a:pt x="7" y="43"/>
                  </a:lnTo>
                  <a:lnTo>
                    <a:pt x="10" y="49"/>
                  </a:lnTo>
                </a:path>
              </a:pathLst>
            </a:custGeom>
            <a:solidFill>
              <a:srgbClr val="ECECE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46" name="Freeform 178"/>
            <p:cNvSpPr>
              <a:spLocks/>
            </p:cNvSpPr>
            <p:nvPr/>
          </p:nvSpPr>
          <p:spPr bwMode="auto">
            <a:xfrm>
              <a:off x="2464" y="1195"/>
              <a:ext cx="41" cy="40"/>
            </a:xfrm>
            <a:custGeom>
              <a:avLst/>
              <a:gdLst>
                <a:gd name="T0" fmla="*/ 7 w 41"/>
                <a:gd name="T1" fmla="*/ 32 h 40"/>
                <a:gd name="T2" fmla="*/ 10 w 41"/>
                <a:gd name="T3" fmla="*/ 35 h 40"/>
                <a:gd name="T4" fmla="*/ 15 w 41"/>
                <a:gd name="T5" fmla="*/ 37 h 40"/>
                <a:gd name="T6" fmla="*/ 19 w 41"/>
                <a:gd name="T7" fmla="*/ 39 h 40"/>
                <a:gd name="T8" fmla="*/ 22 w 41"/>
                <a:gd name="T9" fmla="*/ 39 h 40"/>
                <a:gd name="T10" fmla="*/ 26 w 41"/>
                <a:gd name="T11" fmla="*/ 39 h 40"/>
                <a:gd name="T12" fmla="*/ 29 w 41"/>
                <a:gd name="T13" fmla="*/ 37 h 40"/>
                <a:gd name="T14" fmla="*/ 34 w 41"/>
                <a:gd name="T15" fmla="*/ 36 h 40"/>
                <a:gd name="T16" fmla="*/ 37 w 41"/>
                <a:gd name="T17" fmla="*/ 35 h 40"/>
                <a:gd name="T18" fmla="*/ 38 w 41"/>
                <a:gd name="T19" fmla="*/ 31 h 40"/>
                <a:gd name="T20" fmla="*/ 39 w 41"/>
                <a:gd name="T21" fmla="*/ 27 h 40"/>
                <a:gd name="T22" fmla="*/ 40 w 41"/>
                <a:gd name="T23" fmla="*/ 23 h 40"/>
                <a:gd name="T24" fmla="*/ 40 w 41"/>
                <a:gd name="T25" fmla="*/ 19 h 40"/>
                <a:gd name="T26" fmla="*/ 38 w 41"/>
                <a:gd name="T27" fmla="*/ 17 h 40"/>
                <a:gd name="T28" fmla="*/ 37 w 41"/>
                <a:gd name="T29" fmla="*/ 13 h 40"/>
                <a:gd name="T30" fmla="*/ 34 w 41"/>
                <a:gd name="T31" fmla="*/ 10 h 40"/>
                <a:gd name="T32" fmla="*/ 32 w 41"/>
                <a:gd name="T33" fmla="*/ 7 h 40"/>
                <a:gd name="T34" fmla="*/ 29 w 41"/>
                <a:gd name="T35" fmla="*/ 3 h 40"/>
                <a:gd name="T36" fmla="*/ 25 w 41"/>
                <a:gd name="T37" fmla="*/ 2 h 40"/>
                <a:gd name="T38" fmla="*/ 22 w 41"/>
                <a:gd name="T39" fmla="*/ 1 h 40"/>
                <a:gd name="T40" fmla="*/ 18 w 41"/>
                <a:gd name="T41" fmla="*/ 0 h 40"/>
                <a:gd name="T42" fmla="*/ 13 w 41"/>
                <a:gd name="T43" fmla="*/ 0 h 40"/>
                <a:gd name="T44" fmla="*/ 10 w 41"/>
                <a:gd name="T45" fmla="*/ 1 h 40"/>
                <a:gd name="T46" fmla="*/ 7 w 41"/>
                <a:gd name="T47" fmla="*/ 3 h 40"/>
                <a:gd name="T48" fmla="*/ 4 w 41"/>
                <a:gd name="T49" fmla="*/ 6 h 40"/>
                <a:gd name="T50" fmla="*/ 3 w 41"/>
                <a:gd name="T51" fmla="*/ 9 h 40"/>
                <a:gd name="T52" fmla="*/ 0 w 41"/>
                <a:gd name="T53" fmla="*/ 11 h 40"/>
                <a:gd name="T54" fmla="*/ 1 w 41"/>
                <a:gd name="T55" fmla="*/ 16 h 40"/>
                <a:gd name="T56" fmla="*/ 0 w 41"/>
                <a:gd name="T57" fmla="*/ 20 h 40"/>
                <a:gd name="T58" fmla="*/ 0 w 41"/>
                <a:gd name="T59" fmla="*/ 22 h 40"/>
                <a:gd name="T60" fmla="*/ 2 w 41"/>
                <a:gd name="T61" fmla="*/ 28 h 40"/>
                <a:gd name="T62" fmla="*/ 3 w 41"/>
                <a:gd name="T63" fmla="*/ 29 h 40"/>
                <a:gd name="T64" fmla="*/ 7 w 41"/>
                <a:gd name="T65" fmla="*/ 32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1"/>
                <a:gd name="T100" fmla="*/ 0 h 40"/>
                <a:gd name="T101" fmla="*/ 41 w 41"/>
                <a:gd name="T102" fmla="*/ 40 h 4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1" h="40">
                  <a:moveTo>
                    <a:pt x="7" y="32"/>
                  </a:moveTo>
                  <a:lnTo>
                    <a:pt x="10" y="35"/>
                  </a:lnTo>
                  <a:lnTo>
                    <a:pt x="15" y="37"/>
                  </a:lnTo>
                  <a:lnTo>
                    <a:pt x="19" y="39"/>
                  </a:lnTo>
                  <a:lnTo>
                    <a:pt x="22" y="39"/>
                  </a:lnTo>
                  <a:lnTo>
                    <a:pt x="26" y="39"/>
                  </a:lnTo>
                  <a:lnTo>
                    <a:pt x="29" y="37"/>
                  </a:lnTo>
                  <a:lnTo>
                    <a:pt x="34" y="36"/>
                  </a:lnTo>
                  <a:lnTo>
                    <a:pt x="37" y="35"/>
                  </a:lnTo>
                  <a:lnTo>
                    <a:pt x="38" y="31"/>
                  </a:lnTo>
                  <a:lnTo>
                    <a:pt x="39" y="27"/>
                  </a:lnTo>
                  <a:lnTo>
                    <a:pt x="40" y="23"/>
                  </a:lnTo>
                  <a:lnTo>
                    <a:pt x="40" y="19"/>
                  </a:lnTo>
                  <a:lnTo>
                    <a:pt x="38" y="17"/>
                  </a:lnTo>
                  <a:lnTo>
                    <a:pt x="37" y="13"/>
                  </a:lnTo>
                  <a:lnTo>
                    <a:pt x="34" y="10"/>
                  </a:lnTo>
                  <a:lnTo>
                    <a:pt x="32" y="7"/>
                  </a:lnTo>
                  <a:lnTo>
                    <a:pt x="29" y="3"/>
                  </a:lnTo>
                  <a:lnTo>
                    <a:pt x="25" y="2"/>
                  </a:lnTo>
                  <a:lnTo>
                    <a:pt x="22" y="1"/>
                  </a:lnTo>
                  <a:lnTo>
                    <a:pt x="18" y="0"/>
                  </a:lnTo>
                  <a:lnTo>
                    <a:pt x="13" y="0"/>
                  </a:lnTo>
                  <a:lnTo>
                    <a:pt x="10" y="1"/>
                  </a:lnTo>
                  <a:lnTo>
                    <a:pt x="7" y="3"/>
                  </a:lnTo>
                  <a:lnTo>
                    <a:pt x="4" y="6"/>
                  </a:lnTo>
                  <a:lnTo>
                    <a:pt x="3" y="9"/>
                  </a:lnTo>
                  <a:lnTo>
                    <a:pt x="0" y="11"/>
                  </a:lnTo>
                  <a:lnTo>
                    <a:pt x="1" y="16"/>
                  </a:lnTo>
                  <a:lnTo>
                    <a:pt x="0" y="20"/>
                  </a:lnTo>
                  <a:lnTo>
                    <a:pt x="0" y="22"/>
                  </a:lnTo>
                  <a:lnTo>
                    <a:pt x="2" y="28"/>
                  </a:lnTo>
                  <a:lnTo>
                    <a:pt x="3" y="29"/>
                  </a:lnTo>
                  <a:lnTo>
                    <a:pt x="7" y="32"/>
                  </a:lnTo>
                </a:path>
              </a:pathLst>
            </a:custGeom>
            <a:solidFill>
              <a:srgbClr val="F0F0F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47" name="Freeform 179"/>
            <p:cNvSpPr>
              <a:spLocks/>
            </p:cNvSpPr>
            <p:nvPr/>
          </p:nvSpPr>
          <p:spPr bwMode="auto">
            <a:xfrm>
              <a:off x="2284" y="1018"/>
              <a:ext cx="399" cy="393"/>
            </a:xfrm>
            <a:custGeom>
              <a:avLst/>
              <a:gdLst>
                <a:gd name="T0" fmla="*/ 94 w 399"/>
                <a:gd name="T1" fmla="*/ 343 h 393"/>
                <a:gd name="T2" fmla="*/ 131 w 399"/>
                <a:gd name="T3" fmla="*/ 365 h 393"/>
                <a:gd name="T4" fmla="*/ 168 w 399"/>
                <a:gd name="T5" fmla="*/ 382 h 393"/>
                <a:gd name="T6" fmla="*/ 206 w 399"/>
                <a:gd name="T7" fmla="*/ 389 h 393"/>
                <a:gd name="T8" fmla="*/ 243 w 399"/>
                <a:gd name="T9" fmla="*/ 390 h 393"/>
                <a:gd name="T10" fmla="*/ 280 w 399"/>
                <a:gd name="T11" fmla="*/ 385 h 393"/>
                <a:gd name="T12" fmla="*/ 315 w 399"/>
                <a:gd name="T13" fmla="*/ 372 h 393"/>
                <a:gd name="T14" fmla="*/ 343 w 399"/>
                <a:gd name="T15" fmla="*/ 352 h 393"/>
                <a:gd name="T16" fmla="*/ 369 w 399"/>
                <a:gd name="T17" fmla="*/ 325 h 393"/>
                <a:gd name="T18" fmla="*/ 386 w 399"/>
                <a:gd name="T19" fmla="*/ 293 h 393"/>
                <a:gd name="T20" fmla="*/ 396 w 399"/>
                <a:gd name="T21" fmla="*/ 259 h 393"/>
                <a:gd name="T22" fmla="*/ 398 w 399"/>
                <a:gd name="T23" fmla="*/ 222 h 393"/>
                <a:gd name="T24" fmla="*/ 393 w 399"/>
                <a:gd name="T25" fmla="*/ 184 h 393"/>
                <a:gd name="T26" fmla="*/ 382 w 399"/>
                <a:gd name="T27" fmla="*/ 147 h 393"/>
                <a:gd name="T28" fmla="*/ 362 w 399"/>
                <a:gd name="T29" fmla="*/ 111 h 393"/>
                <a:gd name="T30" fmla="*/ 336 w 399"/>
                <a:gd name="T31" fmla="*/ 78 h 393"/>
                <a:gd name="T32" fmla="*/ 304 w 399"/>
                <a:gd name="T33" fmla="*/ 49 h 393"/>
                <a:gd name="T34" fmla="*/ 270 w 399"/>
                <a:gd name="T35" fmla="*/ 26 h 393"/>
                <a:gd name="T36" fmla="*/ 231 w 399"/>
                <a:gd name="T37" fmla="*/ 10 h 393"/>
                <a:gd name="T38" fmla="*/ 193 w 399"/>
                <a:gd name="T39" fmla="*/ 2 h 393"/>
                <a:gd name="T40" fmla="*/ 155 w 399"/>
                <a:gd name="T41" fmla="*/ 1 h 393"/>
                <a:gd name="T42" fmla="*/ 119 w 399"/>
                <a:gd name="T43" fmla="*/ 7 h 393"/>
                <a:gd name="T44" fmla="*/ 87 w 399"/>
                <a:gd name="T45" fmla="*/ 20 h 393"/>
                <a:gd name="T46" fmla="*/ 55 w 399"/>
                <a:gd name="T47" fmla="*/ 39 h 393"/>
                <a:gd name="T48" fmla="*/ 29 w 399"/>
                <a:gd name="T49" fmla="*/ 66 h 393"/>
                <a:gd name="T50" fmla="*/ 13 w 399"/>
                <a:gd name="T51" fmla="*/ 100 h 393"/>
                <a:gd name="T52" fmla="*/ 3 w 399"/>
                <a:gd name="T53" fmla="*/ 134 h 393"/>
                <a:gd name="T54" fmla="*/ 0 w 399"/>
                <a:gd name="T55" fmla="*/ 169 h 393"/>
                <a:gd name="T56" fmla="*/ 5 w 399"/>
                <a:gd name="T57" fmla="*/ 208 h 393"/>
                <a:gd name="T58" fmla="*/ 17 w 399"/>
                <a:gd name="T59" fmla="*/ 245 h 393"/>
                <a:gd name="T60" fmla="*/ 37 w 399"/>
                <a:gd name="T61" fmla="*/ 282 h 393"/>
                <a:gd name="T62" fmla="*/ 61 w 399"/>
                <a:gd name="T63" fmla="*/ 314 h 39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99"/>
                <a:gd name="T97" fmla="*/ 0 h 393"/>
                <a:gd name="T98" fmla="*/ 399 w 399"/>
                <a:gd name="T99" fmla="*/ 393 h 39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99" h="393">
                  <a:moveTo>
                    <a:pt x="78" y="330"/>
                  </a:moveTo>
                  <a:lnTo>
                    <a:pt x="94" y="343"/>
                  </a:lnTo>
                  <a:lnTo>
                    <a:pt x="112" y="355"/>
                  </a:lnTo>
                  <a:lnTo>
                    <a:pt x="131" y="365"/>
                  </a:lnTo>
                  <a:lnTo>
                    <a:pt x="147" y="376"/>
                  </a:lnTo>
                  <a:lnTo>
                    <a:pt x="168" y="382"/>
                  </a:lnTo>
                  <a:lnTo>
                    <a:pt x="185" y="386"/>
                  </a:lnTo>
                  <a:lnTo>
                    <a:pt x="206" y="389"/>
                  </a:lnTo>
                  <a:lnTo>
                    <a:pt x="225" y="392"/>
                  </a:lnTo>
                  <a:lnTo>
                    <a:pt x="243" y="390"/>
                  </a:lnTo>
                  <a:lnTo>
                    <a:pt x="262" y="389"/>
                  </a:lnTo>
                  <a:lnTo>
                    <a:pt x="280" y="385"/>
                  </a:lnTo>
                  <a:lnTo>
                    <a:pt x="298" y="380"/>
                  </a:lnTo>
                  <a:lnTo>
                    <a:pt x="315" y="372"/>
                  </a:lnTo>
                  <a:lnTo>
                    <a:pt x="329" y="364"/>
                  </a:lnTo>
                  <a:lnTo>
                    <a:pt x="343" y="352"/>
                  </a:lnTo>
                  <a:lnTo>
                    <a:pt x="358" y="339"/>
                  </a:lnTo>
                  <a:lnTo>
                    <a:pt x="369" y="325"/>
                  </a:lnTo>
                  <a:lnTo>
                    <a:pt x="378" y="309"/>
                  </a:lnTo>
                  <a:lnTo>
                    <a:pt x="386" y="293"/>
                  </a:lnTo>
                  <a:lnTo>
                    <a:pt x="392" y="276"/>
                  </a:lnTo>
                  <a:lnTo>
                    <a:pt x="396" y="259"/>
                  </a:lnTo>
                  <a:lnTo>
                    <a:pt x="398" y="240"/>
                  </a:lnTo>
                  <a:lnTo>
                    <a:pt x="398" y="222"/>
                  </a:lnTo>
                  <a:lnTo>
                    <a:pt x="397" y="204"/>
                  </a:lnTo>
                  <a:lnTo>
                    <a:pt x="393" y="184"/>
                  </a:lnTo>
                  <a:lnTo>
                    <a:pt x="387" y="166"/>
                  </a:lnTo>
                  <a:lnTo>
                    <a:pt x="382" y="147"/>
                  </a:lnTo>
                  <a:lnTo>
                    <a:pt x="374" y="129"/>
                  </a:lnTo>
                  <a:lnTo>
                    <a:pt x="362" y="111"/>
                  </a:lnTo>
                  <a:lnTo>
                    <a:pt x="352" y="94"/>
                  </a:lnTo>
                  <a:lnTo>
                    <a:pt x="336" y="78"/>
                  </a:lnTo>
                  <a:lnTo>
                    <a:pt x="321" y="62"/>
                  </a:lnTo>
                  <a:lnTo>
                    <a:pt x="304" y="49"/>
                  </a:lnTo>
                  <a:lnTo>
                    <a:pt x="286" y="36"/>
                  </a:lnTo>
                  <a:lnTo>
                    <a:pt x="270" y="26"/>
                  </a:lnTo>
                  <a:lnTo>
                    <a:pt x="250" y="17"/>
                  </a:lnTo>
                  <a:lnTo>
                    <a:pt x="231" y="10"/>
                  </a:lnTo>
                  <a:lnTo>
                    <a:pt x="213" y="4"/>
                  </a:lnTo>
                  <a:lnTo>
                    <a:pt x="193" y="2"/>
                  </a:lnTo>
                  <a:lnTo>
                    <a:pt x="174" y="0"/>
                  </a:lnTo>
                  <a:lnTo>
                    <a:pt x="155" y="1"/>
                  </a:lnTo>
                  <a:lnTo>
                    <a:pt x="137" y="3"/>
                  </a:lnTo>
                  <a:lnTo>
                    <a:pt x="119" y="7"/>
                  </a:lnTo>
                  <a:lnTo>
                    <a:pt x="101" y="12"/>
                  </a:lnTo>
                  <a:lnTo>
                    <a:pt x="87" y="20"/>
                  </a:lnTo>
                  <a:lnTo>
                    <a:pt x="69" y="28"/>
                  </a:lnTo>
                  <a:lnTo>
                    <a:pt x="55" y="39"/>
                  </a:lnTo>
                  <a:lnTo>
                    <a:pt x="42" y="52"/>
                  </a:lnTo>
                  <a:lnTo>
                    <a:pt x="29" y="66"/>
                  </a:lnTo>
                  <a:lnTo>
                    <a:pt x="21" y="82"/>
                  </a:lnTo>
                  <a:lnTo>
                    <a:pt x="13" y="100"/>
                  </a:lnTo>
                  <a:lnTo>
                    <a:pt x="7" y="115"/>
                  </a:lnTo>
                  <a:lnTo>
                    <a:pt x="3" y="134"/>
                  </a:lnTo>
                  <a:lnTo>
                    <a:pt x="0" y="151"/>
                  </a:lnTo>
                  <a:lnTo>
                    <a:pt x="0" y="169"/>
                  </a:lnTo>
                  <a:lnTo>
                    <a:pt x="3" y="188"/>
                  </a:lnTo>
                  <a:lnTo>
                    <a:pt x="5" y="208"/>
                  </a:lnTo>
                  <a:lnTo>
                    <a:pt x="11" y="228"/>
                  </a:lnTo>
                  <a:lnTo>
                    <a:pt x="17" y="245"/>
                  </a:lnTo>
                  <a:lnTo>
                    <a:pt x="28" y="263"/>
                  </a:lnTo>
                  <a:lnTo>
                    <a:pt x="37" y="282"/>
                  </a:lnTo>
                  <a:lnTo>
                    <a:pt x="49" y="300"/>
                  </a:lnTo>
                  <a:lnTo>
                    <a:pt x="61" y="314"/>
                  </a:lnTo>
                  <a:lnTo>
                    <a:pt x="78" y="33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48" name="Freeform 180"/>
            <p:cNvSpPr>
              <a:spLocks/>
            </p:cNvSpPr>
            <p:nvPr/>
          </p:nvSpPr>
          <p:spPr bwMode="auto">
            <a:xfrm>
              <a:off x="1814" y="836"/>
              <a:ext cx="337" cy="97"/>
            </a:xfrm>
            <a:custGeom>
              <a:avLst/>
              <a:gdLst>
                <a:gd name="T0" fmla="*/ 0 w 337"/>
                <a:gd name="T1" fmla="*/ 76 h 97"/>
                <a:gd name="T2" fmla="*/ 3 w 337"/>
                <a:gd name="T3" fmla="*/ 69 h 97"/>
                <a:gd name="T4" fmla="*/ 7 w 337"/>
                <a:gd name="T5" fmla="*/ 63 h 97"/>
                <a:gd name="T6" fmla="*/ 20 w 337"/>
                <a:gd name="T7" fmla="*/ 56 h 97"/>
                <a:gd name="T8" fmla="*/ 35 w 337"/>
                <a:gd name="T9" fmla="*/ 46 h 97"/>
                <a:gd name="T10" fmla="*/ 56 w 337"/>
                <a:gd name="T11" fmla="*/ 37 h 97"/>
                <a:gd name="T12" fmla="*/ 79 w 337"/>
                <a:gd name="T13" fmla="*/ 30 h 97"/>
                <a:gd name="T14" fmla="*/ 104 w 337"/>
                <a:gd name="T15" fmla="*/ 21 h 97"/>
                <a:gd name="T16" fmla="*/ 133 w 337"/>
                <a:gd name="T17" fmla="*/ 14 h 97"/>
                <a:gd name="T18" fmla="*/ 161 w 337"/>
                <a:gd name="T19" fmla="*/ 8 h 97"/>
                <a:gd name="T20" fmla="*/ 192 w 337"/>
                <a:gd name="T21" fmla="*/ 6 h 97"/>
                <a:gd name="T22" fmla="*/ 218 w 337"/>
                <a:gd name="T23" fmla="*/ 1 h 97"/>
                <a:gd name="T24" fmla="*/ 246 w 337"/>
                <a:gd name="T25" fmla="*/ 0 h 97"/>
                <a:gd name="T26" fmla="*/ 271 w 337"/>
                <a:gd name="T27" fmla="*/ 0 h 97"/>
                <a:gd name="T28" fmla="*/ 292 w 337"/>
                <a:gd name="T29" fmla="*/ 3 h 97"/>
                <a:gd name="T30" fmla="*/ 309 w 337"/>
                <a:gd name="T31" fmla="*/ 6 h 97"/>
                <a:gd name="T32" fmla="*/ 324 w 337"/>
                <a:gd name="T33" fmla="*/ 9 h 97"/>
                <a:gd name="T34" fmla="*/ 331 w 337"/>
                <a:gd name="T35" fmla="*/ 13 h 97"/>
                <a:gd name="T36" fmla="*/ 336 w 337"/>
                <a:gd name="T37" fmla="*/ 19 h 97"/>
                <a:gd name="T38" fmla="*/ 333 w 337"/>
                <a:gd name="T39" fmla="*/ 26 h 97"/>
                <a:gd name="T40" fmla="*/ 328 w 337"/>
                <a:gd name="T41" fmla="*/ 34 h 97"/>
                <a:gd name="T42" fmla="*/ 314 w 337"/>
                <a:gd name="T43" fmla="*/ 41 h 97"/>
                <a:gd name="T44" fmla="*/ 300 w 337"/>
                <a:gd name="T45" fmla="*/ 50 h 97"/>
                <a:gd name="T46" fmla="*/ 280 w 337"/>
                <a:gd name="T47" fmla="*/ 59 h 97"/>
                <a:gd name="T48" fmla="*/ 255 w 337"/>
                <a:gd name="T49" fmla="*/ 66 h 97"/>
                <a:gd name="T50" fmla="*/ 231 w 337"/>
                <a:gd name="T51" fmla="*/ 75 h 97"/>
                <a:gd name="T52" fmla="*/ 203 w 337"/>
                <a:gd name="T53" fmla="*/ 81 h 97"/>
                <a:gd name="T54" fmla="*/ 175 w 337"/>
                <a:gd name="T55" fmla="*/ 87 h 97"/>
                <a:gd name="T56" fmla="*/ 145 w 337"/>
                <a:gd name="T57" fmla="*/ 89 h 97"/>
                <a:gd name="T58" fmla="*/ 117 w 337"/>
                <a:gd name="T59" fmla="*/ 94 h 97"/>
                <a:gd name="T60" fmla="*/ 90 w 337"/>
                <a:gd name="T61" fmla="*/ 96 h 97"/>
                <a:gd name="T62" fmla="*/ 65 w 337"/>
                <a:gd name="T63" fmla="*/ 95 h 97"/>
                <a:gd name="T64" fmla="*/ 43 w 337"/>
                <a:gd name="T65" fmla="*/ 95 h 97"/>
                <a:gd name="T66" fmla="*/ 25 w 337"/>
                <a:gd name="T67" fmla="*/ 91 h 97"/>
                <a:gd name="T68" fmla="*/ 12 w 337"/>
                <a:gd name="T69" fmla="*/ 87 h 97"/>
                <a:gd name="T70" fmla="*/ 4 w 337"/>
                <a:gd name="T71" fmla="*/ 84 h 97"/>
                <a:gd name="T72" fmla="*/ 0 w 337"/>
                <a:gd name="T73" fmla="*/ 76 h 9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37"/>
                <a:gd name="T112" fmla="*/ 0 h 97"/>
                <a:gd name="T113" fmla="*/ 337 w 337"/>
                <a:gd name="T114" fmla="*/ 97 h 9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37" h="97">
                  <a:moveTo>
                    <a:pt x="0" y="76"/>
                  </a:moveTo>
                  <a:lnTo>
                    <a:pt x="3" y="69"/>
                  </a:lnTo>
                  <a:lnTo>
                    <a:pt x="7" y="63"/>
                  </a:lnTo>
                  <a:lnTo>
                    <a:pt x="20" y="56"/>
                  </a:lnTo>
                  <a:lnTo>
                    <a:pt x="35" y="46"/>
                  </a:lnTo>
                  <a:lnTo>
                    <a:pt x="56" y="37"/>
                  </a:lnTo>
                  <a:lnTo>
                    <a:pt x="79" y="30"/>
                  </a:lnTo>
                  <a:lnTo>
                    <a:pt x="104" y="21"/>
                  </a:lnTo>
                  <a:lnTo>
                    <a:pt x="133" y="14"/>
                  </a:lnTo>
                  <a:lnTo>
                    <a:pt x="161" y="8"/>
                  </a:lnTo>
                  <a:lnTo>
                    <a:pt x="192" y="6"/>
                  </a:lnTo>
                  <a:lnTo>
                    <a:pt x="218" y="1"/>
                  </a:lnTo>
                  <a:lnTo>
                    <a:pt x="246" y="0"/>
                  </a:lnTo>
                  <a:lnTo>
                    <a:pt x="271" y="0"/>
                  </a:lnTo>
                  <a:lnTo>
                    <a:pt x="292" y="3"/>
                  </a:lnTo>
                  <a:lnTo>
                    <a:pt x="309" y="6"/>
                  </a:lnTo>
                  <a:lnTo>
                    <a:pt x="324" y="9"/>
                  </a:lnTo>
                  <a:lnTo>
                    <a:pt x="331" y="13"/>
                  </a:lnTo>
                  <a:lnTo>
                    <a:pt x="336" y="19"/>
                  </a:lnTo>
                  <a:lnTo>
                    <a:pt x="333" y="26"/>
                  </a:lnTo>
                  <a:lnTo>
                    <a:pt x="328" y="34"/>
                  </a:lnTo>
                  <a:lnTo>
                    <a:pt x="314" y="41"/>
                  </a:lnTo>
                  <a:lnTo>
                    <a:pt x="300" y="50"/>
                  </a:lnTo>
                  <a:lnTo>
                    <a:pt x="280" y="59"/>
                  </a:lnTo>
                  <a:lnTo>
                    <a:pt x="255" y="66"/>
                  </a:lnTo>
                  <a:lnTo>
                    <a:pt x="231" y="75"/>
                  </a:lnTo>
                  <a:lnTo>
                    <a:pt x="203" y="81"/>
                  </a:lnTo>
                  <a:lnTo>
                    <a:pt x="175" y="87"/>
                  </a:lnTo>
                  <a:lnTo>
                    <a:pt x="145" y="89"/>
                  </a:lnTo>
                  <a:lnTo>
                    <a:pt x="117" y="94"/>
                  </a:lnTo>
                  <a:lnTo>
                    <a:pt x="90" y="96"/>
                  </a:lnTo>
                  <a:lnTo>
                    <a:pt x="65" y="95"/>
                  </a:lnTo>
                  <a:lnTo>
                    <a:pt x="43" y="95"/>
                  </a:lnTo>
                  <a:lnTo>
                    <a:pt x="25" y="91"/>
                  </a:lnTo>
                  <a:lnTo>
                    <a:pt x="12" y="87"/>
                  </a:lnTo>
                  <a:lnTo>
                    <a:pt x="4" y="84"/>
                  </a:lnTo>
                  <a:lnTo>
                    <a:pt x="0" y="76"/>
                  </a:lnTo>
                </a:path>
              </a:pathLst>
            </a:custGeom>
            <a:solidFill>
              <a:srgbClr val="96969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49" name="Freeform 181"/>
            <p:cNvSpPr>
              <a:spLocks/>
            </p:cNvSpPr>
            <p:nvPr/>
          </p:nvSpPr>
          <p:spPr bwMode="auto">
            <a:xfrm>
              <a:off x="1847" y="844"/>
              <a:ext cx="270" cy="80"/>
            </a:xfrm>
            <a:custGeom>
              <a:avLst/>
              <a:gdLst>
                <a:gd name="T0" fmla="*/ 0 w 270"/>
                <a:gd name="T1" fmla="*/ 62 h 80"/>
                <a:gd name="T2" fmla="*/ 1 w 270"/>
                <a:gd name="T3" fmla="*/ 57 h 80"/>
                <a:gd name="T4" fmla="*/ 4 w 270"/>
                <a:gd name="T5" fmla="*/ 52 h 80"/>
                <a:gd name="T6" fmla="*/ 16 w 270"/>
                <a:gd name="T7" fmla="*/ 45 h 80"/>
                <a:gd name="T8" fmla="*/ 27 w 270"/>
                <a:gd name="T9" fmla="*/ 37 h 80"/>
                <a:gd name="T10" fmla="*/ 45 w 270"/>
                <a:gd name="T11" fmla="*/ 31 h 80"/>
                <a:gd name="T12" fmla="*/ 62 w 270"/>
                <a:gd name="T13" fmla="*/ 25 h 80"/>
                <a:gd name="T14" fmla="*/ 85 w 270"/>
                <a:gd name="T15" fmla="*/ 18 h 80"/>
                <a:gd name="T16" fmla="*/ 105 w 270"/>
                <a:gd name="T17" fmla="*/ 13 h 80"/>
                <a:gd name="T18" fmla="*/ 129 w 270"/>
                <a:gd name="T19" fmla="*/ 9 h 80"/>
                <a:gd name="T20" fmla="*/ 154 w 270"/>
                <a:gd name="T21" fmla="*/ 5 h 80"/>
                <a:gd name="T22" fmla="*/ 175 w 270"/>
                <a:gd name="T23" fmla="*/ 4 h 80"/>
                <a:gd name="T24" fmla="*/ 198 w 270"/>
                <a:gd name="T25" fmla="*/ 0 h 80"/>
                <a:gd name="T26" fmla="*/ 217 w 270"/>
                <a:gd name="T27" fmla="*/ 2 h 80"/>
                <a:gd name="T28" fmla="*/ 234 w 270"/>
                <a:gd name="T29" fmla="*/ 2 h 80"/>
                <a:gd name="T30" fmla="*/ 249 w 270"/>
                <a:gd name="T31" fmla="*/ 5 h 80"/>
                <a:gd name="T32" fmla="*/ 260 w 270"/>
                <a:gd name="T33" fmla="*/ 9 h 80"/>
                <a:gd name="T34" fmla="*/ 267 w 270"/>
                <a:gd name="T35" fmla="*/ 13 h 80"/>
                <a:gd name="T36" fmla="*/ 269 w 270"/>
                <a:gd name="T37" fmla="*/ 17 h 80"/>
                <a:gd name="T38" fmla="*/ 268 w 270"/>
                <a:gd name="T39" fmla="*/ 22 h 80"/>
                <a:gd name="T40" fmla="*/ 264 w 270"/>
                <a:gd name="T41" fmla="*/ 28 h 80"/>
                <a:gd name="T42" fmla="*/ 254 w 270"/>
                <a:gd name="T43" fmla="*/ 37 h 80"/>
                <a:gd name="T44" fmla="*/ 243 w 270"/>
                <a:gd name="T45" fmla="*/ 42 h 80"/>
                <a:gd name="T46" fmla="*/ 224 w 270"/>
                <a:gd name="T47" fmla="*/ 48 h 80"/>
                <a:gd name="T48" fmla="*/ 206 w 270"/>
                <a:gd name="T49" fmla="*/ 56 h 80"/>
                <a:gd name="T50" fmla="*/ 185 w 270"/>
                <a:gd name="T51" fmla="*/ 61 h 80"/>
                <a:gd name="T52" fmla="*/ 164 w 270"/>
                <a:gd name="T53" fmla="*/ 66 h 80"/>
                <a:gd name="T54" fmla="*/ 141 w 270"/>
                <a:gd name="T55" fmla="*/ 69 h 80"/>
                <a:gd name="T56" fmla="*/ 116 w 270"/>
                <a:gd name="T57" fmla="*/ 74 h 80"/>
                <a:gd name="T58" fmla="*/ 94 w 270"/>
                <a:gd name="T59" fmla="*/ 76 h 80"/>
                <a:gd name="T60" fmla="*/ 71 w 270"/>
                <a:gd name="T61" fmla="*/ 79 h 80"/>
                <a:gd name="T62" fmla="*/ 53 w 270"/>
                <a:gd name="T63" fmla="*/ 77 h 80"/>
                <a:gd name="T64" fmla="*/ 35 w 270"/>
                <a:gd name="T65" fmla="*/ 78 h 80"/>
                <a:gd name="T66" fmla="*/ 21 w 270"/>
                <a:gd name="T67" fmla="*/ 75 h 80"/>
                <a:gd name="T68" fmla="*/ 9 w 270"/>
                <a:gd name="T69" fmla="*/ 71 h 80"/>
                <a:gd name="T70" fmla="*/ 3 w 270"/>
                <a:gd name="T71" fmla="*/ 67 h 80"/>
                <a:gd name="T72" fmla="*/ 0 w 270"/>
                <a:gd name="T73" fmla="*/ 62 h 8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70"/>
                <a:gd name="T112" fmla="*/ 0 h 80"/>
                <a:gd name="T113" fmla="*/ 270 w 270"/>
                <a:gd name="T114" fmla="*/ 80 h 8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70" h="80">
                  <a:moveTo>
                    <a:pt x="0" y="62"/>
                  </a:moveTo>
                  <a:lnTo>
                    <a:pt x="1" y="57"/>
                  </a:lnTo>
                  <a:lnTo>
                    <a:pt x="4" y="52"/>
                  </a:lnTo>
                  <a:lnTo>
                    <a:pt x="16" y="45"/>
                  </a:lnTo>
                  <a:lnTo>
                    <a:pt x="27" y="37"/>
                  </a:lnTo>
                  <a:lnTo>
                    <a:pt x="45" y="31"/>
                  </a:lnTo>
                  <a:lnTo>
                    <a:pt x="62" y="25"/>
                  </a:lnTo>
                  <a:lnTo>
                    <a:pt x="85" y="18"/>
                  </a:lnTo>
                  <a:lnTo>
                    <a:pt x="105" y="13"/>
                  </a:lnTo>
                  <a:lnTo>
                    <a:pt x="129" y="9"/>
                  </a:lnTo>
                  <a:lnTo>
                    <a:pt x="154" y="5"/>
                  </a:lnTo>
                  <a:lnTo>
                    <a:pt x="175" y="4"/>
                  </a:lnTo>
                  <a:lnTo>
                    <a:pt x="198" y="0"/>
                  </a:lnTo>
                  <a:lnTo>
                    <a:pt x="217" y="2"/>
                  </a:lnTo>
                  <a:lnTo>
                    <a:pt x="234" y="2"/>
                  </a:lnTo>
                  <a:lnTo>
                    <a:pt x="249" y="5"/>
                  </a:lnTo>
                  <a:lnTo>
                    <a:pt x="260" y="9"/>
                  </a:lnTo>
                  <a:lnTo>
                    <a:pt x="267" y="13"/>
                  </a:lnTo>
                  <a:lnTo>
                    <a:pt x="269" y="17"/>
                  </a:lnTo>
                  <a:lnTo>
                    <a:pt x="268" y="22"/>
                  </a:lnTo>
                  <a:lnTo>
                    <a:pt x="264" y="28"/>
                  </a:lnTo>
                  <a:lnTo>
                    <a:pt x="254" y="37"/>
                  </a:lnTo>
                  <a:lnTo>
                    <a:pt x="243" y="42"/>
                  </a:lnTo>
                  <a:lnTo>
                    <a:pt x="224" y="48"/>
                  </a:lnTo>
                  <a:lnTo>
                    <a:pt x="206" y="56"/>
                  </a:lnTo>
                  <a:lnTo>
                    <a:pt x="185" y="61"/>
                  </a:lnTo>
                  <a:lnTo>
                    <a:pt x="164" y="66"/>
                  </a:lnTo>
                  <a:lnTo>
                    <a:pt x="141" y="69"/>
                  </a:lnTo>
                  <a:lnTo>
                    <a:pt x="116" y="74"/>
                  </a:lnTo>
                  <a:lnTo>
                    <a:pt x="94" y="76"/>
                  </a:lnTo>
                  <a:lnTo>
                    <a:pt x="71" y="79"/>
                  </a:lnTo>
                  <a:lnTo>
                    <a:pt x="53" y="77"/>
                  </a:lnTo>
                  <a:lnTo>
                    <a:pt x="35" y="78"/>
                  </a:lnTo>
                  <a:lnTo>
                    <a:pt x="21" y="75"/>
                  </a:lnTo>
                  <a:lnTo>
                    <a:pt x="9" y="71"/>
                  </a:lnTo>
                  <a:lnTo>
                    <a:pt x="3" y="67"/>
                  </a:lnTo>
                  <a:lnTo>
                    <a:pt x="0" y="62"/>
                  </a:lnTo>
                </a:path>
              </a:pathLst>
            </a:custGeom>
            <a:solidFill>
              <a:srgbClr val="A8A8A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50" name="Freeform 182"/>
            <p:cNvSpPr>
              <a:spLocks/>
            </p:cNvSpPr>
            <p:nvPr/>
          </p:nvSpPr>
          <p:spPr bwMode="auto">
            <a:xfrm>
              <a:off x="1859" y="848"/>
              <a:ext cx="245" cy="72"/>
            </a:xfrm>
            <a:custGeom>
              <a:avLst/>
              <a:gdLst>
                <a:gd name="T0" fmla="*/ 0 w 245"/>
                <a:gd name="T1" fmla="*/ 57 h 72"/>
                <a:gd name="T2" fmla="*/ 2 w 245"/>
                <a:gd name="T3" fmla="*/ 51 h 72"/>
                <a:gd name="T4" fmla="*/ 7 w 245"/>
                <a:gd name="T5" fmla="*/ 46 h 72"/>
                <a:gd name="T6" fmla="*/ 13 w 245"/>
                <a:gd name="T7" fmla="*/ 40 h 72"/>
                <a:gd name="T8" fmla="*/ 25 w 245"/>
                <a:gd name="T9" fmla="*/ 34 h 72"/>
                <a:gd name="T10" fmla="*/ 40 w 245"/>
                <a:gd name="T11" fmla="*/ 28 h 72"/>
                <a:gd name="T12" fmla="*/ 58 w 245"/>
                <a:gd name="T13" fmla="*/ 23 h 72"/>
                <a:gd name="T14" fmla="*/ 76 w 245"/>
                <a:gd name="T15" fmla="*/ 18 h 72"/>
                <a:gd name="T16" fmla="*/ 96 w 245"/>
                <a:gd name="T17" fmla="*/ 12 h 72"/>
                <a:gd name="T18" fmla="*/ 118 w 245"/>
                <a:gd name="T19" fmla="*/ 8 h 72"/>
                <a:gd name="T20" fmla="*/ 139 w 245"/>
                <a:gd name="T21" fmla="*/ 5 h 72"/>
                <a:gd name="T22" fmla="*/ 160 w 245"/>
                <a:gd name="T23" fmla="*/ 2 h 72"/>
                <a:gd name="T24" fmla="*/ 179 w 245"/>
                <a:gd name="T25" fmla="*/ 1 h 72"/>
                <a:gd name="T26" fmla="*/ 197 w 245"/>
                <a:gd name="T27" fmla="*/ 0 h 72"/>
                <a:gd name="T28" fmla="*/ 213 w 245"/>
                <a:gd name="T29" fmla="*/ 1 h 72"/>
                <a:gd name="T30" fmla="*/ 225 w 245"/>
                <a:gd name="T31" fmla="*/ 5 h 72"/>
                <a:gd name="T32" fmla="*/ 238 w 245"/>
                <a:gd name="T33" fmla="*/ 7 h 72"/>
                <a:gd name="T34" fmla="*/ 243 w 245"/>
                <a:gd name="T35" fmla="*/ 10 h 72"/>
                <a:gd name="T36" fmla="*/ 244 w 245"/>
                <a:gd name="T37" fmla="*/ 12 h 72"/>
                <a:gd name="T38" fmla="*/ 242 w 245"/>
                <a:gd name="T39" fmla="*/ 20 h 72"/>
                <a:gd name="T40" fmla="*/ 240 w 245"/>
                <a:gd name="T41" fmla="*/ 25 h 72"/>
                <a:gd name="T42" fmla="*/ 231 w 245"/>
                <a:gd name="T43" fmla="*/ 31 h 72"/>
                <a:gd name="T44" fmla="*/ 219 w 245"/>
                <a:gd name="T45" fmla="*/ 37 h 72"/>
                <a:gd name="T46" fmla="*/ 205 w 245"/>
                <a:gd name="T47" fmla="*/ 44 h 72"/>
                <a:gd name="T48" fmla="*/ 187 w 245"/>
                <a:gd name="T49" fmla="*/ 49 h 72"/>
                <a:gd name="T50" fmla="*/ 168 w 245"/>
                <a:gd name="T51" fmla="*/ 55 h 72"/>
                <a:gd name="T52" fmla="*/ 149 w 245"/>
                <a:gd name="T53" fmla="*/ 59 h 72"/>
                <a:gd name="T54" fmla="*/ 127 w 245"/>
                <a:gd name="T55" fmla="*/ 63 h 72"/>
                <a:gd name="T56" fmla="*/ 106 w 245"/>
                <a:gd name="T57" fmla="*/ 66 h 72"/>
                <a:gd name="T58" fmla="*/ 85 w 245"/>
                <a:gd name="T59" fmla="*/ 68 h 72"/>
                <a:gd name="T60" fmla="*/ 66 w 245"/>
                <a:gd name="T61" fmla="*/ 71 h 72"/>
                <a:gd name="T62" fmla="*/ 47 w 245"/>
                <a:gd name="T63" fmla="*/ 71 h 72"/>
                <a:gd name="T64" fmla="*/ 32 w 245"/>
                <a:gd name="T65" fmla="*/ 71 h 72"/>
                <a:gd name="T66" fmla="*/ 21 w 245"/>
                <a:gd name="T67" fmla="*/ 67 h 72"/>
                <a:gd name="T68" fmla="*/ 9 w 245"/>
                <a:gd name="T69" fmla="*/ 65 h 72"/>
                <a:gd name="T70" fmla="*/ 6 w 245"/>
                <a:gd name="T71" fmla="*/ 61 h 72"/>
                <a:gd name="T72" fmla="*/ 0 w 245"/>
                <a:gd name="T73" fmla="*/ 57 h 7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45"/>
                <a:gd name="T112" fmla="*/ 0 h 72"/>
                <a:gd name="T113" fmla="*/ 245 w 245"/>
                <a:gd name="T114" fmla="*/ 72 h 7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45" h="72">
                  <a:moveTo>
                    <a:pt x="0" y="57"/>
                  </a:moveTo>
                  <a:lnTo>
                    <a:pt x="2" y="51"/>
                  </a:lnTo>
                  <a:lnTo>
                    <a:pt x="7" y="46"/>
                  </a:lnTo>
                  <a:lnTo>
                    <a:pt x="13" y="40"/>
                  </a:lnTo>
                  <a:lnTo>
                    <a:pt x="25" y="34"/>
                  </a:lnTo>
                  <a:lnTo>
                    <a:pt x="40" y="28"/>
                  </a:lnTo>
                  <a:lnTo>
                    <a:pt x="58" y="23"/>
                  </a:lnTo>
                  <a:lnTo>
                    <a:pt x="76" y="18"/>
                  </a:lnTo>
                  <a:lnTo>
                    <a:pt x="96" y="12"/>
                  </a:lnTo>
                  <a:lnTo>
                    <a:pt x="118" y="8"/>
                  </a:lnTo>
                  <a:lnTo>
                    <a:pt x="139" y="5"/>
                  </a:lnTo>
                  <a:lnTo>
                    <a:pt x="160" y="2"/>
                  </a:lnTo>
                  <a:lnTo>
                    <a:pt x="179" y="1"/>
                  </a:lnTo>
                  <a:lnTo>
                    <a:pt x="197" y="0"/>
                  </a:lnTo>
                  <a:lnTo>
                    <a:pt x="213" y="1"/>
                  </a:lnTo>
                  <a:lnTo>
                    <a:pt x="225" y="5"/>
                  </a:lnTo>
                  <a:lnTo>
                    <a:pt x="238" y="7"/>
                  </a:lnTo>
                  <a:lnTo>
                    <a:pt x="243" y="10"/>
                  </a:lnTo>
                  <a:lnTo>
                    <a:pt x="244" y="12"/>
                  </a:lnTo>
                  <a:lnTo>
                    <a:pt x="242" y="20"/>
                  </a:lnTo>
                  <a:lnTo>
                    <a:pt x="240" y="25"/>
                  </a:lnTo>
                  <a:lnTo>
                    <a:pt x="231" y="31"/>
                  </a:lnTo>
                  <a:lnTo>
                    <a:pt x="219" y="37"/>
                  </a:lnTo>
                  <a:lnTo>
                    <a:pt x="205" y="44"/>
                  </a:lnTo>
                  <a:lnTo>
                    <a:pt x="187" y="49"/>
                  </a:lnTo>
                  <a:lnTo>
                    <a:pt x="168" y="55"/>
                  </a:lnTo>
                  <a:lnTo>
                    <a:pt x="149" y="59"/>
                  </a:lnTo>
                  <a:lnTo>
                    <a:pt x="127" y="63"/>
                  </a:lnTo>
                  <a:lnTo>
                    <a:pt x="106" y="66"/>
                  </a:lnTo>
                  <a:lnTo>
                    <a:pt x="85" y="68"/>
                  </a:lnTo>
                  <a:lnTo>
                    <a:pt x="66" y="71"/>
                  </a:lnTo>
                  <a:lnTo>
                    <a:pt x="47" y="71"/>
                  </a:lnTo>
                  <a:lnTo>
                    <a:pt x="32" y="71"/>
                  </a:lnTo>
                  <a:lnTo>
                    <a:pt x="21" y="67"/>
                  </a:lnTo>
                  <a:lnTo>
                    <a:pt x="9" y="65"/>
                  </a:lnTo>
                  <a:lnTo>
                    <a:pt x="6" y="61"/>
                  </a:lnTo>
                  <a:lnTo>
                    <a:pt x="0" y="57"/>
                  </a:lnTo>
                </a:path>
              </a:pathLst>
            </a:custGeom>
            <a:solidFill>
              <a:srgbClr val="B0B0B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51" name="Freeform 183"/>
            <p:cNvSpPr>
              <a:spLocks/>
            </p:cNvSpPr>
            <p:nvPr/>
          </p:nvSpPr>
          <p:spPr bwMode="auto">
            <a:xfrm>
              <a:off x="1867" y="851"/>
              <a:ext cx="232" cy="67"/>
            </a:xfrm>
            <a:custGeom>
              <a:avLst/>
              <a:gdLst>
                <a:gd name="T0" fmla="*/ 0 w 232"/>
                <a:gd name="T1" fmla="*/ 54 h 67"/>
                <a:gd name="T2" fmla="*/ 0 w 232"/>
                <a:gd name="T3" fmla="*/ 48 h 67"/>
                <a:gd name="T4" fmla="*/ 4 w 232"/>
                <a:gd name="T5" fmla="*/ 42 h 67"/>
                <a:gd name="T6" fmla="*/ 12 w 232"/>
                <a:gd name="T7" fmla="*/ 38 h 67"/>
                <a:gd name="T8" fmla="*/ 24 w 232"/>
                <a:gd name="T9" fmla="*/ 32 h 67"/>
                <a:gd name="T10" fmla="*/ 36 w 232"/>
                <a:gd name="T11" fmla="*/ 26 h 67"/>
                <a:gd name="T12" fmla="*/ 54 w 232"/>
                <a:gd name="T13" fmla="*/ 20 h 67"/>
                <a:gd name="T14" fmla="*/ 70 w 232"/>
                <a:gd name="T15" fmla="*/ 16 h 67"/>
                <a:gd name="T16" fmla="*/ 90 w 232"/>
                <a:gd name="T17" fmla="*/ 10 h 67"/>
                <a:gd name="T18" fmla="*/ 109 w 232"/>
                <a:gd name="T19" fmla="*/ 7 h 67"/>
                <a:gd name="T20" fmla="*/ 130 w 232"/>
                <a:gd name="T21" fmla="*/ 4 h 67"/>
                <a:gd name="T22" fmla="*/ 150 w 232"/>
                <a:gd name="T23" fmla="*/ 2 h 67"/>
                <a:gd name="T24" fmla="*/ 168 w 232"/>
                <a:gd name="T25" fmla="*/ 1 h 67"/>
                <a:gd name="T26" fmla="*/ 184 w 232"/>
                <a:gd name="T27" fmla="*/ 0 h 67"/>
                <a:gd name="T28" fmla="*/ 200 w 232"/>
                <a:gd name="T29" fmla="*/ 1 h 67"/>
                <a:gd name="T30" fmla="*/ 212 w 232"/>
                <a:gd name="T31" fmla="*/ 3 h 67"/>
                <a:gd name="T32" fmla="*/ 221 w 232"/>
                <a:gd name="T33" fmla="*/ 4 h 67"/>
                <a:gd name="T34" fmla="*/ 228 w 232"/>
                <a:gd name="T35" fmla="*/ 9 h 67"/>
                <a:gd name="T36" fmla="*/ 231 w 232"/>
                <a:gd name="T37" fmla="*/ 12 h 67"/>
                <a:gd name="T38" fmla="*/ 229 w 232"/>
                <a:gd name="T39" fmla="*/ 18 h 67"/>
                <a:gd name="T40" fmla="*/ 226 w 232"/>
                <a:gd name="T41" fmla="*/ 23 h 67"/>
                <a:gd name="T42" fmla="*/ 216 w 232"/>
                <a:gd name="T43" fmla="*/ 29 h 67"/>
                <a:gd name="T44" fmla="*/ 206 w 232"/>
                <a:gd name="T45" fmla="*/ 36 h 67"/>
                <a:gd name="T46" fmla="*/ 192 w 232"/>
                <a:gd name="T47" fmla="*/ 40 h 67"/>
                <a:gd name="T48" fmla="*/ 177 w 232"/>
                <a:gd name="T49" fmla="*/ 46 h 67"/>
                <a:gd name="T50" fmla="*/ 158 w 232"/>
                <a:gd name="T51" fmla="*/ 51 h 67"/>
                <a:gd name="T52" fmla="*/ 139 w 232"/>
                <a:gd name="T53" fmla="*/ 55 h 67"/>
                <a:gd name="T54" fmla="*/ 120 w 232"/>
                <a:gd name="T55" fmla="*/ 58 h 67"/>
                <a:gd name="T56" fmla="*/ 98 w 232"/>
                <a:gd name="T57" fmla="*/ 62 h 67"/>
                <a:gd name="T58" fmla="*/ 79 w 232"/>
                <a:gd name="T59" fmla="*/ 65 h 67"/>
                <a:gd name="T60" fmla="*/ 61 w 232"/>
                <a:gd name="T61" fmla="*/ 64 h 67"/>
                <a:gd name="T62" fmla="*/ 44 w 232"/>
                <a:gd name="T63" fmla="*/ 65 h 67"/>
                <a:gd name="T64" fmla="*/ 28 w 232"/>
                <a:gd name="T65" fmla="*/ 66 h 67"/>
                <a:gd name="T66" fmla="*/ 17 w 232"/>
                <a:gd name="T67" fmla="*/ 63 h 67"/>
                <a:gd name="T68" fmla="*/ 8 w 232"/>
                <a:gd name="T69" fmla="*/ 60 h 67"/>
                <a:gd name="T70" fmla="*/ 3 w 232"/>
                <a:gd name="T71" fmla="*/ 57 h 67"/>
                <a:gd name="T72" fmla="*/ 0 w 232"/>
                <a:gd name="T73" fmla="*/ 54 h 6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32"/>
                <a:gd name="T112" fmla="*/ 0 h 67"/>
                <a:gd name="T113" fmla="*/ 232 w 232"/>
                <a:gd name="T114" fmla="*/ 67 h 6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32" h="67">
                  <a:moveTo>
                    <a:pt x="0" y="54"/>
                  </a:moveTo>
                  <a:lnTo>
                    <a:pt x="0" y="48"/>
                  </a:lnTo>
                  <a:lnTo>
                    <a:pt x="4" y="42"/>
                  </a:lnTo>
                  <a:lnTo>
                    <a:pt x="12" y="38"/>
                  </a:lnTo>
                  <a:lnTo>
                    <a:pt x="24" y="32"/>
                  </a:lnTo>
                  <a:lnTo>
                    <a:pt x="36" y="26"/>
                  </a:lnTo>
                  <a:lnTo>
                    <a:pt x="54" y="20"/>
                  </a:lnTo>
                  <a:lnTo>
                    <a:pt x="70" y="16"/>
                  </a:lnTo>
                  <a:lnTo>
                    <a:pt x="90" y="10"/>
                  </a:lnTo>
                  <a:lnTo>
                    <a:pt x="109" y="7"/>
                  </a:lnTo>
                  <a:lnTo>
                    <a:pt x="130" y="4"/>
                  </a:lnTo>
                  <a:lnTo>
                    <a:pt x="150" y="2"/>
                  </a:lnTo>
                  <a:lnTo>
                    <a:pt x="168" y="1"/>
                  </a:lnTo>
                  <a:lnTo>
                    <a:pt x="184" y="0"/>
                  </a:lnTo>
                  <a:lnTo>
                    <a:pt x="200" y="1"/>
                  </a:lnTo>
                  <a:lnTo>
                    <a:pt x="212" y="3"/>
                  </a:lnTo>
                  <a:lnTo>
                    <a:pt x="221" y="4"/>
                  </a:lnTo>
                  <a:lnTo>
                    <a:pt x="228" y="9"/>
                  </a:lnTo>
                  <a:lnTo>
                    <a:pt x="231" y="12"/>
                  </a:lnTo>
                  <a:lnTo>
                    <a:pt x="229" y="18"/>
                  </a:lnTo>
                  <a:lnTo>
                    <a:pt x="226" y="23"/>
                  </a:lnTo>
                  <a:lnTo>
                    <a:pt x="216" y="29"/>
                  </a:lnTo>
                  <a:lnTo>
                    <a:pt x="206" y="36"/>
                  </a:lnTo>
                  <a:lnTo>
                    <a:pt x="192" y="40"/>
                  </a:lnTo>
                  <a:lnTo>
                    <a:pt x="177" y="46"/>
                  </a:lnTo>
                  <a:lnTo>
                    <a:pt x="158" y="51"/>
                  </a:lnTo>
                  <a:lnTo>
                    <a:pt x="139" y="55"/>
                  </a:lnTo>
                  <a:lnTo>
                    <a:pt x="120" y="58"/>
                  </a:lnTo>
                  <a:lnTo>
                    <a:pt x="98" y="62"/>
                  </a:lnTo>
                  <a:lnTo>
                    <a:pt x="79" y="65"/>
                  </a:lnTo>
                  <a:lnTo>
                    <a:pt x="61" y="64"/>
                  </a:lnTo>
                  <a:lnTo>
                    <a:pt x="44" y="65"/>
                  </a:lnTo>
                  <a:lnTo>
                    <a:pt x="28" y="66"/>
                  </a:lnTo>
                  <a:lnTo>
                    <a:pt x="17" y="63"/>
                  </a:lnTo>
                  <a:lnTo>
                    <a:pt x="8" y="60"/>
                  </a:lnTo>
                  <a:lnTo>
                    <a:pt x="3" y="57"/>
                  </a:lnTo>
                  <a:lnTo>
                    <a:pt x="0" y="54"/>
                  </a:lnTo>
                </a:path>
              </a:pathLst>
            </a:custGeom>
            <a:solidFill>
              <a:srgbClr val="B4B4B4"/>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52" name="Freeform 184"/>
            <p:cNvSpPr>
              <a:spLocks/>
            </p:cNvSpPr>
            <p:nvPr/>
          </p:nvSpPr>
          <p:spPr bwMode="auto">
            <a:xfrm>
              <a:off x="1879" y="845"/>
              <a:ext cx="218" cy="62"/>
            </a:xfrm>
            <a:custGeom>
              <a:avLst/>
              <a:gdLst>
                <a:gd name="T0" fmla="*/ 0 w 218"/>
                <a:gd name="T1" fmla="*/ 49 h 62"/>
                <a:gd name="T2" fmla="*/ 0 w 218"/>
                <a:gd name="T3" fmla="*/ 44 h 62"/>
                <a:gd name="T4" fmla="*/ 3 w 218"/>
                <a:gd name="T5" fmla="*/ 41 h 62"/>
                <a:gd name="T6" fmla="*/ 11 w 218"/>
                <a:gd name="T7" fmla="*/ 36 h 62"/>
                <a:gd name="T8" fmla="*/ 20 w 218"/>
                <a:gd name="T9" fmla="*/ 29 h 62"/>
                <a:gd name="T10" fmla="*/ 35 w 218"/>
                <a:gd name="T11" fmla="*/ 23 h 62"/>
                <a:gd name="T12" fmla="*/ 51 w 218"/>
                <a:gd name="T13" fmla="*/ 19 h 62"/>
                <a:gd name="T14" fmla="*/ 67 w 218"/>
                <a:gd name="T15" fmla="*/ 14 h 62"/>
                <a:gd name="T16" fmla="*/ 83 w 218"/>
                <a:gd name="T17" fmla="*/ 11 h 62"/>
                <a:gd name="T18" fmla="*/ 103 w 218"/>
                <a:gd name="T19" fmla="*/ 7 h 62"/>
                <a:gd name="T20" fmla="*/ 122 w 218"/>
                <a:gd name="T21" fmla="*/ 2 h 62"/>
                <a:gd name="T22" fmla="*/ 141 w 218"/>
                <a:gd name="T23" fmla="*/ 2 h 62"/>
                <a:gd name="T24" fmla="*/ 158 w 218"/>
                <a:gd name="T25" fmla="*/ 1 h 62"/>
                <a:gd name="T26" fmla="*/ 174 w 218"/>
                <a:gd name="T27" fmla="*/ 0 h 62"/>
                <a:gd name="T28" fmla="*/ 187 w 218"/>
                <a:gd name="T29" fmla="*/ 2 h 62"/>
                <a:gd name="T30" fmla="*/ 199 w 218"/>
                <a:gd name="T31" fmla="*/ 4 h 62"/>
                <a:gd name="T32" fmla="*/ 208 w 218"/>
                <a:gd name="T33" fmla="*/ 4 h 62"/>
                <a:gd name="T34" fmla="*/ 214 w 218"/>
                <a:gd name="T35" fmla="*/ 9 h 62"/>
                <a:gd name="T36" fmla="*/ 217 w 218"/>
                <a:gd name="T37" fmla="*/ 12 h 62"/>
                <a:gd name="T38" fmla="*/ 215 w 218"/>
                <a:gd name="T39" fmla="*/ 17 h 62"/>
                <a:gd name="T40" fmla="*/ 211 w 218"/>
                <a:gd name="T41" fmla="*/ 21 h 62"/>
                <a:gd name="T42" fmla="*/ 203 w 218"/>
                <a:gd name="T43" fmla="*/ 27 h 62"/>
                <a:gd name="T44" fmla="*/ 194 w 218"/>
                <a:gd name="T45" fmla="*/ 31 h 62"/>
                <a:gd name="T46" fmla="*/ 182 w 218"/>
                <a:gd name="T47" fmla="*/ 37 h 62"/>
                <a:gd name="T48" fmla="*/ 166 w 218"/>
                <a:gd name="T49" fmla="*/ 42 h 62"/>
                <a:gd name="T50" fmla="*/ 149 w 218"/>
                <a:gd name="T51" fmla="*/ 49 h 62"/>
                <a:gd name="T52" fmla="*/ 130 w 218"/>
                <a:gd name="T53" fmla="*/ 52 h 62"/>
                <a:gd name="T54" fmla="*/ 112 w 218"/>
                <a:gd name="T55" fmla="*/ 57 h 62"/>
                <a:gd name="T56" fmla="*/ 92 w 218"/>
                <a:gd name="T57" fmla="*/ 58 h 62"/>
                <a:gd name="T58" fmla="*/ 76 w 218"/>
                <a:gd name="T59" fmla="*/ 59 h 62"/>
                <a:gd name="T60" fmla="*/ 56 w 218"/>
                <a:gd name="T61" fmla="*/ 61 h 62"/>
                <a:gd name="T62" fmla="*/ 40 w 218"/>
                <a:gd name="T63" fmla="*/ 61 h 62"/>
                <a:gd name="T64" fmla="*/ 27 w 218"/>
                <a:gd name="T65" fmla="*/ 61 h 62"/>
                <a:gd name="T66" fmla="*/ 15 w 218"/>
                <a:gd name="T67" fmla="*/ 59 h 62"/>
                <a:gd name="T68" fmla="*/ 6 w 218"/>
                <a:gd name="T69" fmla="*/ 55 h 62"/>
                <a:gd name="T70" fmla="*/ 0 w 218"/>
                <a:gd name="T71" fmla="*/ 54 h 62"/>
                <a:gd name="T72" fmla="*/ 0 w 218"/>
                <a:gd name="T73" fmla="*/ 49 h 6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18"/>
                <a:gd name="T112" fmla="*/ 0 h 62"/>
                <a:gd name="T113" fmla="*/ 218 w 218"/>
                <a:gd name="T114" fmla="*/ 62 h 6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18" h="62">
                  <a:moveTo>
                    <a:pt x="0" y="49"/>
                  </a:moveTo>
                  <a:lnTo>
                    <a:pt x="0" y="44"/>
                  </a:lnTo>
                  <a:lnTo>
                    <a:pt x="3" y="41"/>
                  </a:lnTo>
                  <a:lnTo>
                    <a:pt x="11" y="36"/>
                  </a:lnTo>
                  <a:lnTo>
                    <a:pt x="20" y="29"/>
                  </a:lnTo>
                  <a:lnTo>
                    <a:pt x="35" y="23"/>
                  </a:lnTo>
                  <a:lnTo>
                    <a:pt x="51" y="19"/>
                  </a:lnTo>
                  <a:lnTo>
                    <a:pt x="67" y="14"/>
                  </a:lnTo>
                  <a:lnTo>
                    <a:pt x="83" y="11"/>
                  </a:lnTo>
                  <a:lnTo>
                    <a:pt x="103" y="7"/>
                  </a:lnTo>
                  <a:lnTo>
                    <a:pt x="122" y="2"/>
                  </a:lnTo>
                  <a:lnTo>
                    <a:pt x="141" y="2"/>
                  </a:lnTo>
                  <a:lnTo>
                    <a:pt x="158" y="1"/>
                  </a:lnTo>
                  <a:lnTo>
                    <a:pt x="174" y="0"/>
                  </a:lnTo>
                  <a:lnTo>
                    <a:pt x="187" y="2"/>
                  </a:lnTo>
                  <a:lnTo>
                    <a:pt x="199" y="4"/>
                  </a:lnTo>
                  <a:lnTo>
                    <a:pt x="208" y="4"/>
                  </a:lnTo>
                  <a:lnTo>
                    <a:pt x="214" y="9"/>
                  </a:lnTo>
                  <a:lnTo>
                    <a:pt x="217" y="12"/>
                  </a:lnTo>
                  <a:lnTo>
                    <a:pt x="215" y="17"/>
                  </a:lnTo>
                  <a:lnTo>
                    <a:pt x="211" y="21"/>
                  </a:lnTo>
                  <a:lnTo>
                    <a:pt x="203" y="27"/>
                  </a:lnTo>
                  <a:lnTo>
                    <a:pt x="194" y="31"/>
                  </a:lnTo>
                  <a:lnTo>
                    <a:pt x="182" y="37"/>
                  </a:lnTo>
                  <a:lnTo>
                    <a:pt x="166" y="42"/>
                  </a:lnTo>
                  <a:lnTo>
                    <a:pt x="149" y="49"/>
                  </a:lnTo>
                  <a:lnTo>
                    <a:pt x="130" y="52"/>
                  </a:lnTo>
                  <a:lnTo>
                    <a:pt x="112" y="57"/>
                  </a:lnTo>
                  <a:lnTo>
                    <a:pt x="92" y="58"/>
                  </a:lnTo>
                  <a:lnTo>
                    <a:pt x="76" y="59"/>
                  </a:lnTo>
                  <a:lnTo>
                    <a:pt x="56" y="61"/>
                  </a:lnTo>
                  <a:lnTo>
                    <a:pt x="40" y="61"/>
                  </a:lnTo>
                  <a:lnTo>
                    <a:pt x="27" y="61"/>
                  </a:lnTo>
                  <a:lnTo>
                    <a:pt x="15" y="59"/>
                  </a:lnTo>
                  <a:lnTo>
                    <a:pt x="6" y="55"/>
                  </a:lnTo>
                  <a:lnTo>
                    <a:pt x="0" y="54"/>
                  </a:lnTo>
                  <a:lnTo>
                    <a:pt x="0" y="49"/>
                  </a:lnTo>
                </a:path>
              </a:pathLst>
            </a:custGeom>
            <a:solidFill>
              <a:srgbClr val="B8B8B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53" name="Freeform 185"/>
            <p:cNvSpPr>
              <a:spLocks/>
            </p:cNvSpPr>
            <p:nvPr/>
          </p:nvSpPr>
          <p:spPr bwMode="auto">
            <a:xfrm>
              <a:off x="1878" y="854"/>
              <a:ext cx="207" cy="60"/>
            </a:xfrm>
            <a:custGeom>
              <a:avLst/>
              <a:gdLst>
                <a:gd name="T0" fmla="*/ 0 w 207"/>
                <a:gd name="T1" fmla="*/ 49 h 60"/>
                <a:gd name="T2" fmla="*/ 2 w 207"/>
                <a:gd name="T3" fmla="*/ 43 h 60"/>
                <a:gd name="T4" fmla="*/ 6 w 207"/>
                <a:gd name="T5" fmla="*/ 39 h 60"/>
                <a:gd name="T6" fmla="*/ 13 w 207"/>
                <a:gd name="T7" fmla="*/ 35 h 60"/>
                <a:gd name="T8" fmla="*/ 24 w 207"/>
                <a:gd name="T9" fmla="*/ 27 h 60"/>
                <a:gd name="T10" fmla="*/ 35 w 207"/>
                <a:gd name="T11" fmla="*/ 24 h 60"/>
                <a:gd name="T12" fmla="*/ 48 w 207"/>
                <a:gd name="T13" fmla="*/ 18 h 60"/>
                <a:gd name="T14" fmla="*/ 66 w 207"/>
                <a:gd name="T15" fmla="*/ 15 h 60"/>
                <a:gd name="T16" fmla="*/ 82 w 207"/>
                <a:gd name="T17" fmla="*/ 10 h 60"/>
                <a:gd name="T18" fmla="*/ 99 w 207"/>
                <a:gd name="T19" fmla="*/ 7 h 60"/>
                <a:gd name="T20" fmla="*/ 117 w 207"/>
                <a:gd name="T21" fmla="*/ 4 h 60"/>
                <a:gd name="T22" fmla="*/ 136 w 207"/>
                <a:gd name="T23" fmla="*/ 2 h 60"/>
                <a:gd name="T24" fmla="*/ 152 w 207"/>
                <a:gd name="T25" fmla="*/ 2 h 60"/>
                <a:gd name="T26" fmla="*/ 166 w 207"/>
                <a:gd name="T27" fmla="*/ 0 h 60"/>
                <a:gd name="T28" fmla="*/ 180 w 207"/>
                <a:gd name="T29" fmla="*/ 1 h 60"/>
                <a:gd name="T30" fmla="*/ 190 w 207"/>
                <a:gd name="T31" fmla="*/ 3 h 60"/>
                <a:gd name="T32" fmla="*/ 198 w 207"/>
                <a:gd name="T33" fmla="*/ 5 h 60"/>
                <a:gd name="T34" fmla="*/ 203 w 207"/>
                <a:gd name="T35" fmla="*/ 8 h 60"/>
                <a:gd name="T36" fmla="*/ 206 w 207"/>
                <a:gd name="T37" fmla="*/ 12 h 60"/>
                <a:gd name="T38" fmla="*/ 205 w 207"/>
                <a:gd name="T39" fmla="*/ 16 h 60"/>
                <a:gd name="T40" fmla="*/ 201 w 207"/>
                <a:gd name="T41" fmla="*/ 21 h 60"/>
                <a:gd name="T42" fmla="*/ 194 w 207"/>
                <a:gd name="T43" fmla="*/ 26 h 60"/>
                <a:gd name="T44" fmla="*/ 184 w 207"/>
                <a:gd name="T45" fmla="*/ 32 h 60"/>
                <a:gd name="T46" fmla="*/ 172 w 207"/>
                <a:gd name="T47" fmla="*/ 35 h 60"/>
                <a:gd name="T48" fmla="*/ 158 w 207"/>
                <a:gd name="T49" fmla="*/ 43 h 60"/>
                <a:gd name="T50" fmla="*/ 143 w 207"/>
                <a:gd name="T51" fmla="*/ 45 h 60"/>
                <a:gd name="T52" fmla="*/ 124 w 207"/>
                <a:gd name="T53" fmla="*/ 49 h 60"/>
                <a:gd name="T54" fmla="*/ 108 w 207"/>
                <a:gd name="T55" fmla="*/ 52 h 60"/>
                <a:gd name="T56" fmla="*/ 89 w 207"/>
                <a:gd name="T57" fmla="*/ 55 h 60"/>
                <a:gd name="T58" fmla="*/ 74 w 207"/>
                <a:gd name="T59" fmla="*/ 58 h 60"/>
                <a:gd name="T60" fmla="*/ 54 w 207"/>
                <a:gd name="T61" fmla="*/ 59 h 60"/>
                <a:gd name="T62" fmla="*/ 41 w 207"/>
                <a:gd name="T63" fmla="*/ 59 h 60"/>
                <a:gd name="T64" fmla="*/ 27 w 207"/>
                <a:gd name="T65" fmla="*/ 58 h 60"/>
                <a:gd name="T66" fmla="*/ 18 w 207"/>
                <a:gd name="T67" fmla="*/ 56 h 60"/>
                <a:gd name="T68" fmla="*/ 9 w 207"/>
                <a:gd name="T69" fmla="*/ 55 h 60"/>
                <a:gd name="T70" fmla="*/ 5 w 207"/>
                <a:gd name="T71" fmla="*/ 52 h 60"/>
                <a:gd name="T72" fmla="*/ 0 w 207"/>
                <a:gd name="T73" fmla="*/ 49 h 6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07"/>
                <a:gd name="T112" fmla="*/ 0 h 60"/>
                <a:gd name="T113" fmla="*/ 207 w 207"/>
                <a:gd name="T114" fmla="*/ 60 h 6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07" h="60">
                  <a:moveTo>
                    <a:pt x="0" y="49"/>
                  </a:moveTo>
                  <a:lnTo>
                    <a:pt x="2" y="43"/>
                  </a:lnTo>
                  <a:lnTo>
                    <a:pt x="6" y="39"/>
                  </a:lnTo>
                  <a:lnTo>
                    <a:pt x="13" y="35"/>
                  </a:lnTo>
                  <a:lnTo>
                    <a:pt x="24" y="27"/>
                  </a:lnTo>
                  <a:lnTo>
                    <a:pt x="35" y="24"/>
                  </a:lnTo>
                  <a:lnTo>
                    <a:pt x="48" y="18"/>
                  </a:lnTo>
                  <a:lnTo>
                    <a:pt x="66" y="15"/>
                  </a:lnTo>
                  <a:lnTo>
                    <a:pt x="82" y="10"/>
                  </a:lnTo>
                  <a:lnTo>
                    <a:pt x="99" y="7"/>
                  </a:lnTo>
                  <a:lnTo>
                    <a:pt x="117" y="4"/>
                  </a:lnTo>
                  <a:lnTo>
                    <a:pt x="136" y="2"/>
                  </a:lnTo>
                  <a:lnTo>
                    <a:pt x="152" y="2"/>
                  </a:lnTo>
                  <a:lnTo>
                    <a:pt x="166" y="0"/>
                  </a:lnTo>
                  <a:lnTo>
                    <a:pt x="180" y="1"/>
                  </a:lnTo>
                  <a:lnTo>
                    <a:pt x="190" y="3"/>
                  </a:lnTo>
                  <a:lnTo>
                    <a:pt x="198" y="5"/>
                  </a:lnTo>
                  <a:lnTo>
                    <a:pt x="203" y="8"/>
                  </a:lnTo>
                  <a:lnTo>
                    <a:pt x="206" y="12"/>
                  </a:lnTo>
                  <a:lnTo>
                    <a:pt x="205" y="16"/>
                  </a:lnTo>
                  <a:lnTo>
                    <a:pt x="201" y="21"/>
                  </a:lnTo>
                  <a:lnTo>
                    <a:pt x="194" y="26"/>
                  </a:lnTo>
                  <a:lnTo>
                    <a:pt x="184" y="32"/>
                  </a:lnTo>
                  <a:lnTo>
                    <a:pt x="172" y="35"/>
                  </a:lnTo>
                  <a:lnTo>
                    <a:pt x="158" y="43"/>
                  </a:lnTo>
                  <a:lnTo>
                    <a:pt x="143" y="45"/>
                  </a:lnTo>
                  <a:lnTo>
                    <a:pt x="124" y="49"/>
                  </a:lnTo>
                  <a:lnTo>
                    <a:pt x="108" y="52"/>
                  </a:lnTo>
                  <a:lnTo>
                    <a:pt x="89" y="55"/>
                  </a:lnTo>
                  <a:lnTo>
                    <a:pt x="74" y="58"/>
                  </a:lnTo>
                  <a:lnTo>
                    <a:pt x="54" y="59"/>
                  </a:lnTo>
                  <a:lnTo>
                    <a:pt x="41" y="59"/>
                  </a:lnTo>
                  <a:lnTo>
                    <a:pt x="27" y="58"/>
                  </a:lnTo>
                  <a:lnTo>
                    <a:pt x="18" y="56"/>
                  </a:lnTo>
                  <a:lnTo>
                    <a:pt x="9" y="55"/>
                  </a:lnTo>
                  <a:lnTo>
                    <a:pt x="5" y="52"/>
                  </a:lnTo>
                  <a:lnTo>
                    <a:pt x="0" y="49"/>
                  </a:lnTo>
                </a:path>
              </a:pathLst>
            </a:custGeom>
            <a:solidFill>
              <a:srgbClr val="BCBCB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54" name="Freeform 186"/>
            <p:cNvSpPr>
              <a:spLocks/>
            </p:cNvSpPr>
            <p:nvPr/>
          </p:nvSpPr>
          <p:spPr bwMode="auto">
            <a:xfrm>
              <a:off x="1887" y="856"/>
              <a:ext cx="192" cy="57"/>
            </a:xfrm>
            <a:custGeom>
              <a:avLst/>
              <a:gdLst>
                <a:gd name="T0" fmla="*/ 0 w 192"/>
                <a:gd name="T1" fmla="*/ 45 h 57"/>
                <a:gd name="T2" fmla="*/ 0 w 192"/>
                <a:gd name="T3" fmla="*/ 39 h 57"/>
                <a:gd name="T4" fmla="*/ 3 w 192"/>
                <a:gd name="T5" fmla="*/ 37 h 57"/>
                <a:gd name="T6" fmla="*/ 10 w 192"/>
                <a:gd name="T7" fmla="*/ 31 h 57"/>
                <a:gd name="T8" fmla="*/ 21 w 192"/>
                <a:gd name="T9" fmla="*/ 26 h 57"/>
                <a:gd name="T10" fmla="*/ 30 w 192"/>
                <a:gd name="T11" fmla="*/ 21 h 57"/>
                <a:gd name="T12" fmla="*/ 44 w 192"/>
                <a:gd name="T13" fmla="*/ 16 h 57"/>
                <a:gd name="T14" fmla="*/ 58 w 192"/>
                <a:gd name="T15" fmla="*/ 13 h 57"/>
                <a:gd name="T16" fmla="*/ 75 w 192"/>
                <a:gd name="T17" fmla="*/ 11 h 57"/>
                <a:gd name="T18" fmla="*/ 90 w 192"/>
                <a:gd name="T19" fmla="*/ 6 h 57"/>
                <a:gd name="T20" fmla="*/ 108 w 192"/>
                <a:gd name="T21" fmla="*/ 4 h 57"/>
                <a:gd name="T22" fmla="*/ 124 w 192"/>
                <a:gd name="T23" fmla="*/ 1 h 57"/>
                <a:gd name="T24" fmla="*/ 141 w 192"/>
                <a:gd name="T25" fmla="*/ 0 h 57"/>
                <a:gd name="T26" fmla="*/ 152 w 192"/>
                <a:gd name="T27" fmla="*/ 1 h 57"/>
                <a:gd name="T28" fmla="*/ 167 w 192"/>
                <a:gd name="T29" fmla="*/ 2 h 57"/>
                <a:gd name="T30" fmla="*/ 176 w 192"/>
                <a:gd name="T31" fmla="*/ 3 h 57"/>
                <a:gd name="T32" fmla="*/ 182 w 192"/>
                <a:gd name="T33" fmla="*/ 6 h 57"/>
                <a:gd name="T34" fmla="*/ 188 w 192"/>
                <a:gd name="T35" fmla="*/ 7 h 57"/>
                <a:gd name="T36" fmla="*/ 191 w 192"/>
                <a:gd name="T37" fmla="*/ 13 h 57"/>
                <a:gd name="T38" fmla="*/ 190 w 192"/>
                <a:gd name="T39" fmla="*/ 17 h 57"/>
                <a:gd name="T40" fmla="*/ 186 w 192"/>
                <a:gd name="T41" fmla="*/ 18 h 57"/>
                <a:gd name="T42" fmla="*/ 178 w 192"/>
                <a:gd name="T43" fmla="*/ 24 h 57"/>
                <a:gd name="T44" fmla="*/ 171 w 192"/>
                <a:gd name="T45" fmla="*/ 30 h 57"/>
                <a:gd name="T46" fmla="*/ 159 w 192"/>
                <a:gd name="T47" fmla="*/ 33 h 57"/>
                <a:gd name="T48" fmla="*/ 145 w 192"/>
                <a:gd name="T49" fmla="*/ 39 h 57"/>
                <a:gd name="T50" fmla="*/ 132 w 192"/>
                <a:gd name="T51" fmla="*/ 44 h 57"/>
                <a:gd name="T52" fmla="*/ 113 w 192"/>
                <a:gd name="T53" fmla="*/ 46 h 57"/>
                <a:gd name="T54" fmla="*/ 99 w 192"/>
                <a:gd name="T55" fmla="*/ 50 h 57"/>
                <a:gd name="T56" fmla="*/ 81 w 192"/>
                <a:gd name="T57" fmla="*/ 51 h 57"/>
                <a:gd name="T58" fmla="*/ 66 w 192"/>
                <a:gd name="T59" fmla="*/ 54 h 57"/>
                <a:gd name="T60" fmla="*/ 51 w 192"/>
                <a:gd name="T61" fmla="*/ 55 h 57"/>
                <a:gd name="T62" fmla="*/ 36 w 192"/>
                <a:gd name="T63" fmla="*/ 56 h 57"/>
                <a:gd name="T64" fmla="*/ 23 w 192"/>
                <a:gd name="T65" fmla="*/ 53 h 57"/>
                <a:gd name="T66" fmla="*/ 16 w 192"/>
                <a:gd name="T67" fmla="*/ 52 h 57"/>
                <a:gd name="T68" fmla="*/ 6 w 192"/>
                <a:gd name="T69" fmla="*/ 50 h 57"/>
                <a:gd name="T70" fmla="*/ 1 w 192"/>
                <a:gd name="T71" fmla="*/ 47 h 57"/>
                <a:gd name="T72" fmla="*/ 0 w 192"/>
                <a:gd name="T73" fmla="*/ 45 h 5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92"/>
                <a:gd name="T112" fmla="*/ 0 h 57"/>
                <a:gd name="T113" fmla="*/ 192 w 192"/>
                <a:gd name="T114" fmla="*/ 57 h 5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92" h="57">
                  <a:moveTo>
                    <a:pt x="0" y="45"/>
                  </a:moveTo>
                  <a:lnTo>
                    <a:pt x="0" y="39"/>
                  </a:lnTo>
                  <a:lnTo>
                    <a:pt x="3" y="37"/>
                  </a:lnTo>
                  <a:lnTo>
                    <a:pt x="10" y="31"/>
                  </a:lnTo>
                  <a:lnTo>
                    <a:pt x="21" y="26"/>
                  </a:lnTo>
                  <a:lnTo>
                    <a:pt x="30" y="21"/>
                  </a:lnTo>
                  <a:lnTo>
                    <a:pt x="44" y="16"/>
                  </a:lnTo>
                  <a:lnTo>
                    <a:pt x="58" y="13"/>
                  </a:lnTo>
                  <a:lnTo>
                    <a:pt x="75" y="11"/>
                  </a:lnTo>
                  <a:lnTo>
                    <a:pt x="90" y="6"/>
                  </a:lnTo>
                  <a:lnTo>
                    <a:pt x="108" y="4"/>
                  </a:lnTo>
                  <a:lnTo>
                    <a:pt x="124" y="1"/>
                  </a:lnTo>
                  <a:lnTo>
                    <a:pt x="141" y="0"/>
                  </a:lnTo>
                  <a:lnTo>
                    <a:pt x="152" y="1"/>
                  </a:lnTo>
                  <a:lnTo>
                    <a:pt x="167" y="2"/>
                  </a:lnTo>
                  <a:lnTo>
                    <a:pt x="176" y="3"/>
                  </a:lnTo>
                  <a:lnTo>
                    <a:pt x="182" y="6"/>
                  </a:lnTo>
                  <a:lnTo>
                    <a:pt x="188" y="7"/>
                  </a:lnTo>
                  <a:lnTo>
                    <a:pt x="191" y="13"/>
                  </a:lnTo>
                  <a:lnTo>
                    <a:pt x="190" y="17"/>
                  </a:lnTo>
                  <a:lnTo>
                    <a:pt x="186" y="18"/>
                  </a:lnTo>
                  <a:lnTo>
                    <a:pt x="178" y="24"/>
                  </a:lnTo>
                  <a:lnTo>
                    <a:pt x="171" y="30"/>
                  </a:lnTo>
                  <a:lnTo>
                    <a:pt x="159" y="33"/>
                  </a:lnTo>
                  <a:lnTo>
                    <a:pt x="145" y="39"/>
                  </a:lnTo>
                  <a:lnTo>
                    <a:pt x="132" y="44"/>
                  </a:lnTo>
                  <a:lnTo>
                    <a:pt x="113" y="46"/>
                  </a:lnTo>
                  <a:lnTo>
                    <a:pt x="99" y="50"/>
                  </a:lnTo>
                  <a:lnTo>
                    <a:pt x="81" y="51"/>
                  </a:lnTo>
                  <a:lnTo>
                    <a:pt x="66" y="54"/>
                  </a:lnTo>
                  <a:lnTo>
                    <a:pt x="51" y="55"/>
                  </a:lnTo>
                  <a:lnTo>
                    <a:pt x="36" y="56"/>
                  </a:lnTo>
                  <a:lnTo>
                    <a:pt x="23" y="53"/>
                  </a:lnTo>
                  <a:lnTo>
                    <a:pt x="16" y="52"/>
                  </a:lnTo>
                  <a:lnTo>
                    <a:pt x="6" y="50"/>
                  </a:lnTo>
                  <a:lnTo>
                    <a:pt x="1" y="47"/>
                  </a:lnTo>
                  <a:lnTo>
                    <a:pt x="0" y="45"/>
                  </a:lnTo>
                </a:path>
              </a:pathLst>
            </a:custGeom>
            <a:solidFill>
              <a:srgbClr val="C0C0C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55" name="Freeform 187"/>
            <p:cNvSpPr>
              <a:spLocks/>
            </p:cNvSpPr>
            <p:nvPr/>
          </p:nvSpPr>
          <p:spPr bwMode="auto">
            <a:xfrm>
              <a:off x="1891" y="859"/>
              <a:ext cx="182" cy="52"/>
            </a:xfrm>
            <a:custGeom>
              <a:avLst/>
              <a:gdLst>
                <a:gd name="T0" fmla="*/ 0 w 182"/>
                <a:gd name="T1" fmla="*/ 40 h 52"/>
                <a:gd name="T2" fmla="*/ 2 w 182"/>
                <a:gd name="T3" fmla="*/ 37 h 52"/>
                <a:gd name="T4" fmla="*/ 5 w 182"/>
                <a:gd name="T5" fmla="*/ 32 h 52"/>
                <a:gd name="T6" fmla="*/ 12 w 182"/>
                <a:gd name="T7" fmla="*/ 27 h 52"/>
                <a:gd name="T8" fmla="*/ 20 w 182"/>
                <a:gd name="T9" fmla="*/ 24 h 52"/>
                <a:gd name="T10" fmla="*/ 32 w 182"/>
                <a:gd name="T11" fmla="*/ 19 h 52"/>
                <a:gd name="T12" fmla="*/ 43 w 182"/>
                <a:gd name="T13" fmla="*/ 15 h 52"/>
                <a:gd name="T14" fmla="*/ 56 w 182"/>
                <a:gd name="T15" fmla="*/ 12 h 52"/>
                <a:gd name="T16" fmla="*/ 72 w 182"/>
                <a:gd name="T17" fmla="*/ 9 h 52"/>
                <a:gd name="T18" fmla="*/ 87 w 182"/>
                <a:gd name="T19" fmla="*/ 5 h 52"/>
                <a:gd name="T20" fmla="*/ 101 w 182"/>
                <a:gd name="T21" fmla="*/ 3 h 52"/>
                <a:gd name="T22" fmla="*/ 117 w 182"/>
                <a:gd name="T23" fmla="*/ 2 h 52"/>
                <a:gd name="T24" fmla="*/ 133 w 182"/>
                <a:gd name="T25" fmla="*/ 1 h 52"/>
                <a:gd name="T26" fmla="*/ 145 w 182"/>
                <a:gd name="T27" fmla="*/ 0 h 52"/>
                <a:gd name="T28" fmla="*/ 155 w 182"/>
                <a:gd name="T29" fmla="*/ 0 h 52"/>
                <a:gd name="T30" fmla="*/ 165 w 182"/>
                <a:gd name="T31" fmla="*/ 2 h 52"/>
                <a:gd name="T32" fmla="*/ 172 w 182"/>
                <a:gd name="T33" fmla="*/ 3 h 52"/>
                <a:gd name="T34" fmla="*/ 177 w 182"/>
                <a:gd name="T35" fmla="*/ 6 h 52"/>
                <a:gd name="T36" fmla="*/ 181 w 182"/>
                <a:gd name="T37" fmla="*/ 9 h 52"/>
                <a:gd name="T38" fmla="*/ 179 w 182"/>
                <a:gd name="T39" fmla="*/ 14 h 52"/>
                <a:gd name="T40" fmla="*/ 176 w 182"/>
                <a:gd name="T41" fmla="*/ 18 h 52"/>
                <a:gd name="T42" fmla="*/ 168 w 182"/>
                <a:gd name="T43" fmla="*/ 21 h 52"/>
                <a:gd name="T44" fmla="*/ 160 w 182"/>
                <a:gd name="T45" fmla="*/ 27 h 52"/>
                <a:gd name="T46" fmla="*/ 151 w 182"/>
                <a:gd name="T47" fmla="*/ 31 h 52"/>
                <a:gd name="T48" fmla="*/ 137 w 182"/>
                <a:gd name="T49" fmla="*/ 35 h 52"/>
                <a:gd name="T50" fmla="*/ 124 w 182"/>
                <a:gd name="T51" fmla="*/ 39 h 52"/>
                <a:gd name="T52" fmla="*/ 110 w 182"/>
                <a:gd name="T53" fmla="*/ 41 h 52"/>
                <a:gd name="T54" fmla="*/ 93 w 182"/>
                <a:gd name="T55" fmla="*/ 46 h 52"/>
                <a:gd name="T56" fmla="*/ 79 w 182"/>
                <a:gd name="T57" fmla="*/ 46 h 52"/>
                <a:gd name="T58" fmla="*/ 63 w 182"/>
                <a:gd name="T59" fmla="*/ 49 h 52"/>
                <a:gd name="T60" fmla="*/ 49 w 182"/>
                <a:gd name="T61" fmla="*/ 51 h 52"/>
                <a:gd name="T62" fmla="*/ 38 w 182"/>
                <a:gd name="T63" fmla="*/ 50 h 52"/>
                <a:gd name="T64" fmla="*/ 25 w 182"/>
                <a:gd name="T65" fmla="*/ 50 h 52"/>
                <a:gd name="T66" fmla="*/ 17 w 182"/>
                <a:gd name="T67" fmla="*/ 47 h 52"/>
                <a:gd name="T68" fmla="*/ 8 w 182"/>
                <a:gd name="T69" fmla="*/ 46 h 52"/>
                <a:gd name="T70" fmla="*/ 3 w 182"/>
                <a:gd name="T71" fmla="*/ 43 h 52"/>
                <a:gd name="T72" fmla="*/ 0 w 182"/>
                <a:gd name="T73" fmla="*/ 40 h 5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82"/>
                <a:gd name="T112" fmla="*/ 0 h 52"/>
                <a:gd name="T113" fmla="*/ 182 w 182"/>
                <a:gd name="T114" fmla="*/ 52 h 5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82" h="52">
                  <a:moveTo>
                    <a:pt x="0" y="40"/>
                  </a:moveTo>
                  <a:lnTo>
                    <a:pt x="2" y="37"/>
                  </a:lnTo>
                  <a:lnTo>
                    <a:pt x="5" y="32"/>
                  </a:lnTo>
                  <a:lnTo>
                    <a:pt x="12" y="27"/>
                  </a:lnTo>
                  <a:lnTo>
                    <a:pt x="20" y="24"/>
                  </a:lnTo>
                  <a:lnTo>
                    <a:pt x="32" y="19"/>
                  </a:lnTo>
                  <a:lnTo>
                    <a:pt x="43" y="15"/>
                  </a:lnTo>
                  <a:lnTo>
                    <a:pt x="56" y="12"/>
                  </a:lnTo>
                  <a:lnTo>
                    <a:pt x="72" y="9"/>
                  </a:lnTo>
                  <a:lnTo>
                    <a:pt x="87" y="5"/>
                  </a:lnTo>
                  <a:lnTo>
                    <a:pt x="101" y="3"/>
                  </a:lnTo>
                  <a:lnTo>
                    <a:pt x="117" y="2"/>
                  </a:lnTo>
                  <a:lnTo>
                    <a:pt x="133" y="1"/>
                  </a:lnTo>
                  <a:lnTo>
                    <a:pt x="145" y="0"/>
                  </a:lnTo>
                  <a:lnTo>
                    <a:pt x="155" y="0"/>
                  </a:lnTo>
                  <a:lnTo>
                    <a:pt x="165" y="2"/>
                  </a:lnTo>
                  <a:lnTo>
                    <a:pt x="172" y="3"/>
                  </a:lnTo>
                  <a:lnTo>
                    <a:pt x="177" y="6"/>
                  </a:lnTo>
                  <a:lnTo>
                    <a:pt x="181" y="9"/>
                  </a:lnTo>
                  <a:lnTo>
                    <a:pt x="179" y="14"/>
                  </a:lnTo>
                  <a:lnTo>
                    <a:pt x="176" y="18"/>
                  </a:lnTo>
                  <a:lnTo>
                    <a:pt x="168" y="21"/>
                  </a:lnTo>
                  <a:lnTo>
                    <a:pt x="160" y="27"/>
                  </a:lnTo>
                  <a:lnTo>
                    <a:pt x="151" y="31"/>
                  </a:lnTo>
                  <a:lnTo>
                    <a:pt x="137" y="35"/>
                  </a:lnTo>
                  <a:lnTo>
                    <a:pt x="124" y="39"/>
                  </a:lnTo>
                  <a:lnTo>
                    <a:pt x="110" y="41"/>
                  </a:lnTo>
                  <a:lnTo>
                    <a:pt x="93" y="46"/>
                  </a:lnTo>
                  <a:lnTo>
                    <a:pt x="79" y="46"/>
                  </a:lnTo>
                  <a:lnTo>
                    <a:pt x="63" y="49"/>
                  </a:lnTo>
                  <a:lnTo>
                    <a:pt x="49" y="51"/>
                  </a:lnTo>
                  <a:lnTo>
                    <a:pt x="38" y="50"/>
                  </a:lnTo>
                  <a:lnTo>
                    <a:pt x="25" y="50"/>
                  </a:lnTo>
                  <a:lnTo>
                    <a:pt x="17" y="47"/>
                  </a:lnTo>
                  <a:lnTo>
                    <a:pt x="8" y="46"/>
                  </a:lnTo>
                  <a:lnTo>
                    <a:pt x="3" y="43"/>
                  </a:lnTo>
                  <a:lnTo>
                    <a:pt x="0" y="40"/>
                  </a:lnTo>
                </a:path>
              </a:pathLst>
            </a:custGeom>
            <a:solidFill>
              <a:srgbClr val="C4C4C4"/>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56" name="Freeform 188"/>
            <p:cNvSpPr>
              <a:spLocks/>
            </p:cNvSpPr>
            <p:nvPr/>
          </p:nvSpPr>
          <p:spPr bwMode="auto">
            <a:xfrm>
              <a:off x="1899" y="860"/>
              <a:ext cx="167" cy="49"/>
            </a:xfrm>
            <a:custGeom>
              <a:avLst/>
              <a:gdLst>
                <a:gd name="T0" fmla="*/ 0 w 167"/>
                <a:gd name="T1" fmla="*/ 38 h 49"/>
                <a:gd name="T2" fmla="*/ 0 w 167"/>
                <a:gd name="T3" fmla="*/ 34 h 49"/>
                <a:gd name="T4" fmla="*/ 3 w 167"/>
                <a:gd name="T5" fmla="*/ 30 h 49"/>
                <a:gd name="T6" fmla="*/ 9 w 167"/>
                <a:gd name="T7" fmla="*/ 26 h 49"/>
                <a:gd name="T8" fmla="*/ 17 w 167"/>
                <a:gd name="T9" fmla="*/ 21 h 49"/>
                <a:gd name="T10" fmla="*/ 28 w 167"/>
                <a:gd name="T11" fmla="*/ 19 h 49"/>
                <a:gd name="T12" fmla="*/ 39 w 167"/>
                <a:gd name="T13" fmla="*/ 15 h 49"/>
                <a:gd name="T14" fmla="*/ 52 w 167"/>
                <a:gd name="T15" fmla="*/ 12 h 49"/>
                <a:gd name="T16" fmla="*/ 66 w 167"/>
                <a:gd name="T17" fmla="*/ 8 h 49"/>
                <a:gd name="T18" fmla="*/ 79 w 167"/>
                <a:gd name="T19" fmla="*/ 4 h 49"/>
                <a:gd name="T20" fmla="*/ 93 w 167"/>
                <a:gd name="T21" fmla="*/ 4 h 49"/>
                <a:gd name="T22" fmla="*/ 106 w 167"/>
                <a:gd name="T23" fmla="*/ 2 h 49"/>
                <a:gd name="T24" fmla="*/ 120 w 167"/>
                <a:gd name="T25" fmla="*/ 1 h 49"/>
                <a:gd name="T26" fmla="*/ 133 w 167"/>
                <a:gd name="T27" fmla="*/ 0 h 49"/>
                <a:gd name="T28" fmla="*/ 142 w 167"/>
                <a:gd name="T29" fmla="*/ 1 h 49"/>
                <a:gd name="T30" fmla="*/ 152 w 167"/>
                <a:gd name="T31" fmla="*/ 4 h 49"/>
                <a:gd name="T32" fmla="*/ 159 w 167"/>
                <a:gd name="T33" fmla="*/ 6 h 49"/>
                <a:gd name="T34" fmla="*/ 163 w 167"/>
                <a:gd name="T35" fmla="*/ 8 h 49"/>
                <a:gd name="T36" fmla="*/ 166 w 167"/>
                <a:gd name="T37" fmla="*/ 10 h 49"/>
                <a:gd name="T38" fmla="*/ 164 w 167"/>
                <a:gd name="T39" fmla="*/ 14 h 49"/>
                <a:gd name="T40" fmla="*/ 161 w 167"/>
                <a:gd name="T41" fmla="*/ 16 h 49"/>
                <a:gd name="T42" fmla="*/ 155 w 167"/>
                <a:gd name="T43" fmla="*/ 23 h 49"/>
                <a:gd name="T44" fmla="*/ 149 w 167"/>
                <a:gd name="T45" fmla="*/ 26 h 49"/>
                <a:gd name="T46" fmla="*/ 136 w 167"/>
                <a:gd name="T47" fmla="*/ 30 h 49"/>
                <a:gd name="T48" fmla="*/ 126 w 167"/>
                <a:gd name="T49" fmla="*/ 35 h 49"/>
                <a:gd name="T50" fmla="*/ 115 w 167"/>
                <a:gd name="T51" fmla="*/ 36 h 49"/>
                <a:gd name="T52" fmla="*/ 101 w 167"/>
                <a:gd name="T53" fmla="*/ 40 h 49"/>
                <a:gd name="T54" fmla="*/ 85 w 167"/>
                <a:gd name="T55" fmla="*/ 43 h 49"/>
                <a:gd name="T56" fmla="*/ 72 w 167"/>
                <a:gd name="T57" fmla="*/ 43 h 49"/>
                <a:gd name="T58" fmla="*/ 58 w 167"/>
                <a:gd name="T59" fmla="*/ 45 h 49"/>
                <a:gd name="T60" fmla="*/ 44 w 167"/>
                <a:gd name="T61" fmla="*/ 47 h 49"/>
                <a:gd name="T62" fmla="*/ 33 w 167"/>
                <a:gd name="T63" fmla="*/ 48 h 49"/>
                <a:gd name="T64" fmla="*/ 22 w 167"/>
                <a:gd name="T65" fmla="*/ 47 h 49"/>
                <a:gd name="T66" fmla="*/ 13 w 167"/>
                <a:gd name="T67" fmla="*/ 43 h 49"/>
                <a:gd name="T68" fmla="*/ 5 w 167"/>
                <a:gd name="T69" fmla="*/ 43 h 49"/>
                <a:gd name="T70" fmla="*/ 2 w 167"/>
                <a:gd name="T71" fmla="*/ 39 h 49"/>
                <a:gd name="T72" fmla="*/ 0 w 167"/>
                <a:gd name="T73" fmla="*/ 38 h 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67"/>
                <a:gd name="T112" fmla="*/ 0 h 49"/>
                <a:gd name="T113" fmla="*/ 167 w 167"/>
                <a:gd name="T114" fmla="*/ 49 h 4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67" h="49">
                  <a:moveTo>
                    <a:pt x="0" y="38"/>
                  </a:moveTo>
                  <a:lnTo>
                    <a:pt x="0" y="34"/>
                  </a:lnTo>
                  <a:lnTo>
                    <a:pt x="3" y="30"/>
                  </a:lnTo>
                  <a:lnTo>
                    <a:pt x="9" y="26"/>
                  </a:lnTo>
                  <a:lnTo>
                    <a:pt x="17" y="21"/>
                  </a:lnTo>
                  <a:lnTo>
                    <a:pt x="28" y="19"/>
                  </a:lnTo>
                  <a:lnTo>
                    <a:pt x="39" y="15"/>
                  </a:lnTo>
                  <a:lnTo>
                    <a:pt x="52" y="12"/>
                  </a:lnTo>
                  <a:lnTo>
                    <a:pt x="66" y="8"/>
                  </a:lnTo>
                  <a:lnTo>
                    <a:pt x="79" y="4"/>
                  </a:lnTo>
                  <a:lnTo>
                    <a:pt x="93" y="4"/>
                  </a:lnTo>
                  <a:lnTo>
                    <a:pt x="106" y="2"/>
                  </a:lnTo>
                  <a:lnTo>
                    <a:pt x="120" y="1"/>
                  </a:lnTo>
                  <a:lnTo>
                    <a:pt x="133" y="0"/>
                  </a:lnTo>
                  <a:lnTo>
                    <a:pt x="142" y="1"/>
                  </a:lnTo>
                  <a:lnTo>
                    <a:pt x="152" y="4"/>
                  </a:lnTo>
                  <a:lnTo>
                    <a:pt x="159" y="6"/>
                  </a:lnTo>
                  <a:lnTo>
                    <a:pt x="163" y="8"/>
                  </a:lnTo>
                  <a:lnTo>
                    <a:pt x="166" y="10"/>
                  </a:lnTo>
                  <a:lnTo>
                    <a:pt x="164" y="14"/>
                  </a:lnTo>
                  <a:lnTo>
                    <a:pt x="161" y="16"/>
                  </a:lnTo>
                  <a:lnTo>
                    <a:pt x="155" y="23"/>
                  </a:lnTo>
                  <a:lnTo>
                    <a:pt x="149" y="26"/>
                  </a:lnTo>
                  <a:lnTo>
                    <a:pt x="136" y="30"/>
                  </a:lnTo>
                  <a:lnTo>
                    <a:pt x="126" y="35"/>
                  </a:lnTo>
                  <a:lnTo>
                    <a:pt x="115" y="36"/>
                  </a:lnTo>
                  <a:lnTo>
                    <a:pt x="101" y="40"/>
                  </a:lnTo>
                  <a:lnTo>
                    <a:pt x="85" y="43"/>
                  </a:lnTo>
                  <a:lnTo>
                    <a:pt x="72" y="43"/>
                  </a:lnTo>
                  <a:lnTo>
                    <a:pt x="58" y="45"/>
                  </a:lnTo>
                  <a:lnTo>
                    <a:pt x="44" y="47"/>
                  </a:lnTo>
                  <a:lnTo>
                    <a:pt x="33" y="48"/>
                  </a:lnTo>
                  <a:lnTo>
                    <a:pt x="22" y="47"/>
                  </a:lnTo>
                  <a:lnTo>
                    <a:pt x="13" y="43"/>
                  </a:lnTo>
                  <a:lnTo>
                    <a:pt x="5" y="43"/>
                  </a:lnTo>
                  <a:lnTo>
                    <a:pt x="2" y="39"/>
                  </a:lnTo>
                  <a:lnTo>
                    <a:pt x="0" y="38"/>
                  </a:lnTo>
                </a:path>
              </a:pathLst>
            </a:custGeom>
            <a:solidFill>
              <a:srgbClr val="C8C8C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57" name="Freeform 189"/>
            <p:cNvSpPr>
              <a:spLocks/>
            </p:cNvSpPr>
            <p:nvPr/>
          </p:nvSpPr>
          <p:spPr bwMode="auto">
            <a:xfrm>
              <a:off x="1906" y="861"/>
              <a:ext cx="152" cy="46"/>
            </a:xfrm>
            <a:custGeom>
              <a:avLst/>
              <a:gdLst>
                <a:gd name="T0" fmla="*/ 0 w 152"/>
                <a:gd name="T1" fmla="*/ 38 h 46"/>
                <a:gd name="T2" fmla="*/ 2 w 152"/>
                <a:gd name="T3" fmla="*/ 34 h 46"/>
                <a:gd name="T4" fmla="*/ 5 w 152"/>
                <a:gd name="T5" fmla="*/ 30 h 46"/>
                <a:gd name="T6" fmla="*/ 8 w 152"/>
                <a:gd name="T7" fmla="*/ 25 h 46"/>
                <a:gd name="T8" fmla="*/ 14 w 152"/>
                <a:gd name="T9" fmla="*/ 23 h 46"/>
                <a:gd name="T10" fmla="*/ 24 w 152"/>
                <a:gd name="T11" fmla="*/ 19 h 46"/>
                <a:gd name="T12" fmla="*/ 36 w 152"/>
                <a:gd name="T13" fmla="*/ 15 h 46"/>
                <a:gd name="T14" fmla="*/ 47 w 152"/>
                <a:gd name="T15" fmla="*/ 11 h 46"/>
                <a:gd name="T16" fmla="*/ 60 w 152"/>
                <a:gd name="T17" fmla="*/ 10 h 46"/>
                <a:gd name="T18" fmla="*/ 74 w 152"/>
                <a:gd name="T19" fmla="*/ 6 h 46"/>
                <a:gd name="T20" fmla="*/ 85 w 152"/>
                <a:gd name="T21" fmla="*/ 5 h 46"/>
                <a:gd name="T22" fmla="*/ 99 w 152"/>
                <a:gd name="T23" fmla="*/ 3 h 46"/>
                <a:gd name="T24" fmla="*/ 111 w 152"/>
                <a:gd name="T25" fmla="*/ 0 h 46"/>
                <a:gd name="T26" fmla="*/ 123 w 152"/>
                <a:gd name="T27" fmla="*/ 0 h 46"/>
                <a:gd name="T28" fmla="*/ 131 w 152"/>
                <a:gd name="T29" fmla="*/ 1 h 46"/>
                <a:gd name="T30" fmla="*/ 139 w 152"/>
                <a:gd name="T31" fmla="*/ 1 h 46"/>
                <a:gd name="T32" fmla="*/ 147 w 152"/>
                <a:gd name="T33" fmla="*/ 4 h 46"/>
                <a:gd name="T34" fmla="*/ 150 w 152"/>
                <a:gd name="T35" fmla="*/ 7 h 46"/>
                <a:gd name="T36" fmla="*/ 150 w 152"/>
                <a:gd name="T37" fmla="*/ 10 h 46"/>
                <a:gd name="T38" fmla="*/ 151 w 152"/>
                <a:gd name="T39" fmla="*/ 12 h 46"/>
                <a:gd name="T40" fmla="*/ 148 w 152"/>
                <a:gd name="T41" fmla="*/ 15 h 46"/>
                <a:gd name="T42" fmla="*/ 143 w 152"/>
                <a:gd name="T43" fmla="*/ 20 h 46"/>
                <a:gd name="T44" fmla="*/ 136 w 152"/>
                <a:gd name="T45" fmla="*/ 23 h 46"/>
                <a:gd name="T46" fmla="*/ 126 w 152"/>
                <a:gd name="T47" fmla="*/ 27 h 46"/>
                <a:gd name="T48" fmla="*/ 117 w 152"/>
                <a:gd name="T49" fmla="*/ 31 h 46"/>
                <a:gd name="T50" fmla="*/ 104 w 152"/>
                <a:gd name="T51" fmla="*/ 34 h 46"/>
                <a:gd name="T52" fmla="*/ 93 w 152"/>
                <a:gd name="T53" fmla="*/ 38 h 46"/>
                <a:gd name="T54" fmla="*/ 79 w 152"/>
                <a:gd name="T55" fmla="*/ 40 h 46"/>
                <a:gd name="T56" fmla="*/ 65 w 152"/>
                <a:gd name="T57" fmla="*/ 40 h 46"/>
                <a:gd name="T58" fmla="*/ 52 w 152"/>
                <a:gd name="T59" fmla="*/ 42 h 46"/>
                <a:gd name="T60" fmla="*/ 40 w 152"/>
                <a:gd name="T61" fmla="*/ 45 h 46"/>
                <a:gd name="T62" fmla="*/ 29 w 152"/>
                <a:gd name="T63" fmla="*/ 45 h 46"/>
                <a:gd name="T64" fmla="*/ 20 w 152"/>
                <a:gd name="T65" fmla="*/ 44 h 46"/>
                <a:gd name="T66" fmla="*/ 12 w 152"/>
                <a:gd name="T67" fmla="*/ 44 h 46"/>
                <a:gd name="T68" fmla="*/ 5 w 152"/>
                <a:gd name="T69" fmla="*/ 41 h 46"/>
                <a:gd name="T70" fmla="*/ 1 w 152"/>
                <a:gd name="T71" fmla="*/ 40 h 46"/>
                <a:gd name="T72" fmla="*/ 0 w 152"/>
                <a:gd name="T73" fmla="*/ 38 h 4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2"/>
                <a:gd name="T112" fmla="*/ 0 h 46"/>
                <a:gd name="T113" fmla="*/ 152 w 152"/>
                <a:gd name="T114" fmla="*/ 46 h 4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2" h="46">
                  <a:moveTo>
                    <a:pt x="0" y="38"/>
                  </a:moveTo>
                  <a:lnTo>
                    <a:pt x="2" y="34"/>
                  </a:lnTo>
                  <a:lnTo>
                    <a:pt x="5" y="30"/>
                  </a:lnTo>
                  <a:lnTo>
                    <a:pt x="8" y="25"/>
                  </a:lnTo>
                  <a:lnTo>
                    <a:pt x="14" y="23"/>
                  </a:lnTo>
                  <a:lnTo>
                    <a:pt x="24" y="19"/>
                  </a:lnTo>
                  <a:lnTo>
                    <a:pt x="36" y="15"/>
                  </a:lnTo>
                  <a:lnTo>
                    <a:pt x="47" y="11"/>
                  </a:lnTo>
                  <a:lnTo>
                    <a:pt x="60" y="10"/>
                  </a:lnTo>
                  <a:lnTo>
                    <a:pt x="74" y="6"/>
                  </a:lnTo>
                  <a:lnTo>
                    <a:pt x="85" y="5"/>
                  </a:lnTo>
                  <a:lnTo>
                    <a:pt x="99" y="3"/>
                  </a:lnTo>
                  <a:lnTo>
                    <a:pt x="111" y="0"/>
                  </a:lnTo>
                  <a:lnTo>
                    <a:pt x="123" y="0"/>
                  </a:lnTo>
                  <a:lnTo>
                    <a:pt x="131" y="1"/>
                  </a:lnTo>
                  <a:lnTo>
                    <a:pt x="139" y="1"/>
                  </a:lnTo>
                  <a:lnTo>
                    <a:pt x="147" y="4"/>
                  </a:lnTo>
                  <a:lnTo>
                    <a:pt x="150" y="7"/>
                  </a:lnTo>
                  <a:lnTo>
                    <a:pt x="150" y="10"/>
                  </a:lnTo>
                  <a:lnTo>
                    <a:pt x="151" y="12"/>
                  </a:lnTo>
                  <a:lnTo>
                    <a:pt x="148" y="15"/>
                  </a:lnTo>
                  <a:lnTo>
                    <a:pt x="143" y="20"/>
                  </a:lnTo>
                  <a:lnTo>
                    <a:pt x="136" y="23"/>
                  </a:lnTo>
                  <a:lnTo>
                    <a:pt x="126" y="27"/>
                  </a:lnTo>
                  <a:lnTo>
                    <a:pt x="117" y="31"/>
                  </a:lnTo>
                  <a:lnTo>
                    <a:pt x="104" y="34"/>
                  </a:lnTo>
                  <a:lnTo>
                    <a:pt x="93" y="38"/>
                  </a:lnTo>
                  <a:lnTo>
                    <a:pt x="79" y="40"/>
                  </a:lnTo>
                  <a:lnTo>
                    <a:pt x="65" y="40"/>
                  </a:lnTo>
                  <a:lnTo>
                    <a:pt x="52" y="42"/>
                  </a:lnTo>
                  <a:lnTo>
                    <a:pt x="40" y="45"/>
                  </a:lnTo>
                  <a:lnTo>
                    <a:pt x="29" y="45"/>
                  </a:lnTo>
                  <a:lnTo>
                    <a:pt x="20" y="44"/>
                  </a:lnTo>
                  <a:lnTo>
                    <a:pt x="12" y="44"/>
                  </a:lnTo>
                  <a:lnTo>
                    <a:pt x="5" y="41"/>
                  </a:lnTo>
                  <a:lnTo>
                    <a:pt x="1" y="40"/>
                  </a:lnTo>
                  <a:lnTo>
                    <a:pt x="0" y="38"/>
                  </a:lnTo>
                </a:path>
              </a:pathLst>
            </a:custGeom>
            <a:solidFill>
              <a:srgbClr val="CCCC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58" name="Freeform 190"/>
            <p:cNvSpPr>
              <a:spLocks/>
            </p:cNvSpPr>
            <p:nvPr/>
          </p:nvSpPr>
          <p:spPr bwMode="auto">
            <a:xfrm>
              <a:off x="1913" y="862"/>
              <a:ext cx="139" cy="44"/>
            </a:xfrm>
            <a:custGeom>
              <a:avLst/>
              <a:gdLst>
                <a:gd name="T0" fmla="*/ 0 w 139"/>
                <a:gd name="T1" fmla="*/ 34 h 44"/>
                <a:gd name="T2" fmla="*/ 1 w 139"/>
                <a:gd name="T3" fmla="*/ 30 h 44"/>
                <a:gd name="T4" fmla="*/ 2 w 139"/>
                <a:gd name="T5" fmla="*/ 28 h 44"/>
                <a:gd name="T6" fmla="*/ 6 w 139"/>
                <a:gd name="T7" fmla="*/ 24 h 44"/>
                <a:gd name="T8" fmla="*/ 13 w 139"/>
                <a:gd name="T9" fmla="*/ 21 h 44"/>
                <a:gd name="T10" fmla="*/ 22 w 139"/>
                <a:gd name="T11" fmla="*/ 18 h 44"/>
                <a:gd name="T12" fmla="*/ 31 w 139"/>
                <a:gd name="T13" fmla="*/ 12 h 44"/>
                <a:gd name="T14" fmla="*/ 42 w 139"/>
                <a:gd name="T15" fmla="*/ 11 h 44"/>
                <a:gd name="T16" fmla="*/ 54 w 139"/>
                <a:gd name="T17" fmla="*/ 9 h 44"/>
                <a:gd name="T18" fmla="*/ 66 w 139"/>
                <a:gd name="T19" fmla="*/ 7 h 44"/>
                <a:gd name="T20" fmla="*/ 78 w 139"/>
                <a:gd name="T21" fmla="*/ 5 h 44"/>
                <a:gd name="T22" fmla="*/ 89 w 139"/>
                <a:gd name="T23" fmla="*/ 2 h 44"/>
                <a:gd name="T24" fmla="*/ 101 w 139"/>
                <a:gd name="T25" fmla="*/ 2 h 44"/>
                <a:gd name="T26" fmla="*/ 112 w 139"/>
                <a:gd name="T27" fmla="*/ 2 h 44"/>
                <a:gd name="T28" fmla="*/ 120 w 139"/>
                <a:gd name="T29" fmla="*/ 0 h 44"/>
                <a:gd name="T30" fmla="*/ 127 w 139"/>
                <a:gd name="T31" fmla="*/ 3 h 44"/>
                <a:gd name="T32" fmla="*/ 133 w 139"/>
                <a:gd name="T33" fmla="*/ 5 h 44"/>
                <a:gd name="T34" fmla="*/ 137 w 139"/>
                <a:gd name="T35" fmla="*/ 7 h 44"/>
                <a:gd name="T36" fmla="*/ 138 w 139"/>
                <a:gd name="T37" fmla="*/ 9 h 44"/>
                <a:gd name="T38" fmla="*/ 138 w 139"/>
                <a:gd name="T39" fmla="*/ 14 h 44"/>
                <a:gd name="T40" fmla="*/ 136 w 139"/>
                <a:gd name="T41" fmla="*/ 15 h 44"/>
                <a:gd name="T42" fmla="*/ 130 w 139"/>
                <a:gd name="T43" fmla="*/ 19 h 44"/>
                <a:gd name="T44" fmla="*/ 123 w 139"/>
                <a:gd name="T45" fmla="*/ 22 h 44"/>
                <a:gd name="T46" fmla="*/ 114 w 139"/>
                <a:gd name="T47" fmla="*/ 27 h 44"/>
                <a:gd name="T48" fmla="*/ 106 w 139"/>
                <a:gd name="T49" fmla="*/ 31 h 44"/>
                <a:gd name="T50" fmla="*/ 95 w 139"/>
                <a:gd name="T51" fmla="*/ 32 h 44"/>
                <a:gd name="T52" fmla="*/ 85 w 139"/>
                <a:gd name="T53" fmla="*/ 35 h 44"/>
                <a:gd name="T54" fmla="*/ 70 w 139"/>
                <a:gd name="T55" fmla="*/ 38 h 44"/>
                <a:gd name="T56" fmla="*/ 58 w 139"/>
                <a:gd name="T57" fmla="*/ 39 h 44"/>
                <a:gd name="T58" fmla="*/ 47 w 139"/>
                <a:gd name="T59" fmla="*/ 40 h 44"/>
                <a:gd name="T60" fmla="*/ 35 w 139"/>
                <a:gd name="T61" fmla="*/ 43 h 44"/>
                <a:gd name="T62" fmla="*/ 25 w 139"/>
                <a:gd name="T63" fmla="*/ 41 h 44"/>
                <a:gd name="T64" fmla="*/ 17 w 139"/>
                <a:gd name="T65" fmla="*/ 42 h 44"/>
                <a:gd name="T66" fmla="*/ 10 w 139"/>
                <a:gd name="T67" fmla="*/ 40 h 44"/>
                <a:gd name="T68" fmla="*/ 4 w 139"/>
                <a:gd name="T69" fmla="*/ 37 h 44"/>
                <a:gd name="T70" fmla="*/ 0 w 139"/>
                <a:gd name="T71" fmla="*/ 36 h 44"/>
                <a:gd name="T72" fmla="*/ 0 w 139"/>
                <a:gd name="T73" fmla="*/ 34 h 4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39"/>
                <a:gd name="T112" fmla="*/ 0 h 44"/>
                <a:gd name="T113" fmla="*/ 139 w 139"/>
                <a:gd name="T114" fmla="*/ 44 h 4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39" h="44">
                  <a:moveTo>
                    <a:pt x="0" y="34"/>
                  </a:moveTo>
                  <a:lnTo>
                    <a:pt x="1" y="30"/>
                  </a:lnTo>
                  <a:lnTo>
                    <a:pt x="2" y="28"/>
                  </a:lnTo>
                  <a:lnTo>
                    <a:pt x="6" y="24"/>
                  </a:lnTo>
                  <a:lnTo>
                    <a:pt x="13" y="21"/>
                  </a:lnTo>
                  <a:lnTo>
                    <a:pt x="22" y="18"/>
                  </a:lnTo>
                  <a:lnTo>
                    <a:pt x="31" y="12"/>
                  </a:lnTo>
                  <a:lnTo>
                    <a:pt x="42" y="11"/>
                  </a:lnTo>
                  <a:lnTo>
                    <a:pt x="54" y="9"/>
                  </a:lnTo>
                  <a:lnTo>
                    <a:pt x="66" y="7"/>
                  </a:lnTo>
                  <a:lnTo>
                    <a:pt x="78" y="5"/>
                  </a:lnTo>
                  <a:lnTo>
                    <a:pt x="89" y="2"/>
                  </a:lnTo>
                  <a:lnTo>
                    <a:pt x="101" y="2"/>
                  </a:lnTo>
                  <a:lnTo>
                    <a:pt x="112" y="2"/>
                  </a:lnTo>
                  <a:lnTo>
                    <a:pt x="120" y="0"/>
                  </a:lnTo>
                  <a:lnTo>
                    <a:pt x="127" y="3"/>
                  </a:lnTo>
                  <a:lnTo>
                    <a:pt x="133" y="5"/>
                  </a:lnTo>
                  <a:lnTo>
                    <a:pt x="137" y="7"/>
                  </a:lnTo>
                  <a:lnTo>
                    <a:pt x="138" y="9"/>
                  </a:lnTo>
                  <a:lnTo>
                    <a:pt x="138" y="14"/>
                  </a:lnTo>
                  <a:lnTo>
                    <a:pt x="136" y="15"/>
                  </a:lnTo>
                  <a:lnTo>
                    <a:pt x="130" y="19"/>
                  </a:lnTo>
                  <a:lnTo>
                    <a:pt x="123" y="22"/>
                  </a:lnTo>
                  <a:lnTo>
                    <a:pt x="114" y="27"/>
                  </a:lnTo>
                  <a:lnTo>
                    <a:pt x="106" y="31"/>
                  </a:lnTo>
                  <a:lnTo>
                    <a:pt x="95" y="32"/>
                  </a:lnTo>
                  <a:lnTo>
                    <a:pt x="85" y="35"/>
                  </a:lnTo>
                  <a:lnTo>
                    <a:pt x="70" y="38"/>
                  </a:lnTo>
                  <a:lnTo>
                    <a:pt x="58" y="39"/>
                  </a:lnTo>
                  <a:lnTo>
                    <a:pt x="47" y="40"/>
                  </a:lnTo>
                  <a:lnTo>
                    <a:pt x="35" y="43"/>
                  </a:lnTo>
                  <a:lnTo>
                    <a:pt x="25" y="41"/>
                  </a:lnTo>
                  <a:lnTo>
                    <a:pt x="17" y="42"/>
                  </a:lnTo>
                  <a:lnTo>
                    <a:pt x="10" y="40"/>
                  </a:lnTo>
                  <a:lnTo>
                    <a:pt x="4" y="37"/>
                  </a:lnTo>
                  <a:lnTo>
                    <a:pt x="0" y="36"/>
                  </a:lnTo>
                  <a:lnTo>
                    <a:pt x="0" y="34"/>
                  </a:lnTo>
                </a:path>
              </a:pathLst>
            </a:custGeom>
            <a:solidFill>
              <a:srgbClr val="D0D0D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59" name="Freeform 191"/>
            <p:cNvSpPr>
              <a:spLocks/>
            </p:cNvSpPr>
            <p:nvPr/>
          </p:nvSpPr>
          <p:spPr bwMode="auto">
            <a:xfrm>
              <a:off x="1919" y="866"/>
              <a:ext cx="126" cy="37"/>
            </a:xfrm>
            <a:custGeom>
              <a:avLst/>
              <a:gdLst>
                <a:gd name="T0" fmla="*/ 0 w 126"/>
                <a:gd name="T1" fmla="*/ 29 h 37"/>
                <a:gd name="T2" fmla="*/ 1 w 126"/>
                <a:gd name="T3" fmla="*/ 27 h 37"/>
                <a:gd name="T4" fmla="*/ 2 w 126"/>
                <a:gd name="T5" fmla="*/ 23 h 37"/>
                <a:gd name="T6" fmla="*/ 7 w 126"/>
                <a:gd name="T7" fmla="*/ 20 h 37"/>
                <a:gd name="T8" fmla="*/ 13 w 126"/>
                <a:gd name="T9" fmla="*/ 16 h 37"/>
                <a:gd name="T10" fmla="*/ 22 w 126"/>
                <a:gd name="T11" fmla="*/ 14 h 37"/>
                <a:gd name="T12" fmla="*/ 29 w 126"/>
                <a:gd name="T13" fmla="*/ 10 h 37"/>
                <a:gd name="T14" fmla="*/ 39 w 126"/>
                <a:gd name="T15" fmla="*/ 8 h 37"/>
                <a:gd name="T16" fmla="*/ 50 w 126"/>
                <a:gd name="T17" fmla="*/ 5 h 37"/>
                <a:gd name="T18" fmla="*/ 60 w 126"/>
                <a:gd name="T19" fmla="*/ 3 h 37"/>
                <a:gd name="T20" fmla="*/ 72 w 126"/>
                <a:gd name="T21" fmla="*/ 3 h 37"/>
                <a:gd name="T22" fmla="*/ 82 w 126"/>
                <a:gd name="T23" fmla="*/ 2 h 37"/>
                <a:gd name="T24" fmla="*/ 93 w 126"/>
                <a:gd name="T25" fmla="*/ 0 h 37"/>
                <a:gd name="T26" fmla="*/ 101 w 126"/>
                <a:gd name="T27" fmla="*/ 1 h 37"/>
                <a:gd name="T28" fmla="*/ 109 w 126"/>
                <a:gd name="T29" fmla="*/ 1 h 37"/>
                <a:gd name="T30" fmla="*/ 116 w 126"/>
                <a:gd name="T31" fmla="*/ 2 h 37"/>
                <a:gd name="T32" fmla="*/ 120 w 126"/>
                <a:gd name="T33" fmla="*/ 3 h 37"/>
                <a:gd name="T34" fmla="*/ 124 w 126"/>
                <a:gd name="T35" fmla="*/ 4 h 37"/>
                <a:gd name="T36" fmla="*/ 125 w 126"/>
                <a:gd name="T37" fmla="*/ 6 h 37"/>
                <a:gd name="T38" fmla="*/ 125 w 126"/>
                <a:gd name="T39" fmla="*/ 11 h 37"/>
                <a:gd name="T40" fmla="*/ 122 w 126"/>
                <a:gd name="T41" fmla="*/ 14 h 37"/>
                <a:gd name="T42" fmla="*/ 118 w 126"/>
                <a:gd name="T43" fmla="*/ 16 h 37"/>
                <a:gd name="T44" fmla="*/ 113 w 126"/>
                <a:gd name="T45" fmla="*/ 18 h 37"/>
                <a:gd name="T46" fmla="*/ 105 w 126"/>
                <a:gd name="T47" fmla="*/ 22 h 37"/>
                <a:gd name="T48" fmla="*/ 96 w 126"/>
                <a:gd name="T49" fmla="*/ 25 h 37"/>
                <a:gd name="T50" fmla="*/ 85 w 126"/>
                <a:gd name="T51" fmla="*/ 27 h 37"/>
                <a:gd name="T52" fmla="*/ 77 w 126"/>
                <a:gd name="T53" fmla="*/ 30 h 37"/>
                <a:gd name="T54" fmla="*/ 65 w 126"/>
                <a:gd name="T55" fmla="*/ 33 h 37"/>
                <a:gd name="T56" fmla="*/ 55 w 126"/>
                <a:gd name="T57" fmla="*/ 33 h 37"/>
                <a:gd name="T58" fmla="*/ 44 w 126"/>
                <a:gd name="T59" fmla="*/ 33 h 37"/>
                <a:gd name="T60" fmla="*/ 34 w 126"/>
                <a:gd name="T61" fmla="*/ 36 h 37"/>
                <a:gd name="T62" fmla="*/ 24 w 126"/>
                <a:gd name="T63" fmla="*/ 34 h 37"/>
                <a:gd name="T64" fmla="*/ 16 w 126"/>
                <a:gd name="T65" fmla="*/ 34 h 37"/>
                <a:gd name="T66" fmla="*/ 8 w 126"/>
                <a:gd name="T67" fmla="*/ 33 h 37"/>
                <a:gd name="T68" fmla="*/ 5 w 126"/>
                <a:gd name="T69" fmla="*/ 32 h 37"/>
                <a:gd name="T70" fmla="*/ 2 w 126"/>
                <a:gd name="T71" fmla="*/ 31 h 37"/>
                <a:gd name="T72" fmla="*/ 0 w 126"/>
                <a:gd name="T73" fmla="*/ 29 h 3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6"/>
                <a:gd name="T112" fmla="*/ 0 h 37"/>
                <a:gd name="T113" fmla="*/ 126 w 126"/>
                <a:gd name="T114" fmla="*/ 37 h 3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6" h="37">
                  <a:moveTo>
                    <a:pt x="0" y="29"/>
                  </a:moveTo>
                  <a:lnTo>
                    <a:pt x="1" y="27"/>
                  </a:lnTo>
                  <a:lnTo>
                    <a:pt x="2" y="23"/>
                  </a:lnTo>
                  <a:lnTo>
                    <a:pt x="7" y="20"/>
                  </a:lnTo>
                  <a:lnTo>
                    <a:pt x="13" y="16"/>
                  </a:lnTo>
                  <a:lnTo>
                    <a:pt x="22" y="14"/>
                  </a:lnTo>
                  <a:lnTo>
                    <a:pt x="29" y="10"/>
                  </a:lnTo>
                  <a:lnTo>
                    <a:pt x="39" y="8"/>
                  </a:lnTo>
                  <a:lnTo>
                    <a:pt x="50" y="5"/>
                  </a:lnTo>
                  <a:lnTo>
                    <a:pt x="60" y="3"/>
                  </a:lnTo>
                  <a:lnTo>
                    <a:pt x="72" y="3"/>
                  </a:lnTo>
                  <a:lnTo>
                    <a:pt x="82" y="2"/>
                  </a:lnTo>
                  <a:lnTo>
                    <a:pt x="93" y="0"/>
                  </a:lnTo>
                  <a:lnTo>
                    <a:pt x="101" y="1"/>
                  </a:lnTo>
                  <a:lnTo>
                    <a:pt x="109" y="1"/>
                  </a:lnTo>
                  <a:lnTo>
                    <a:pt x="116" y="2"/>
                  </a:lnTo>
                  <a:lnTo>
                    <a:pt x="120" y="3"/>
                  </a:lnTo>
                  <a:lnTo>
                    <a:pt x="124" y="4"/>
                  </a:lnTo>
                  <a:lnTo>
                    <a:pt x="125" y="6"/>
                  </a:lnTo>
                  <a:lnTo>
                    <a:pt x="125" y="11"/>
                  </a:lnTo>
                  <a:lnTo>
                    <a:pt x="122" y="14"/>
                  </a:lnTo>
                  <a:lnTo>
                    <a:pt x="118" y="16"/>
                  </a:lnTo>
                  <a:lnTo>
                    <a:pt x="113" y="18"/>
                  </a:lnTo>
                  <a:lnTo>
                    <a:pt x="105" y="22"/>
                  </a:lnTo>
                  <a:lnTo>
                    <a:pt x="96" y="25"/>
                  </a:lnTo>
                  <a:lnTo>
                    <a:pt x="85" y="27"/>
                  </a:lnTo>
                  <a:lnTo>
                    <a:pt x="77" y="30"/>
                  </a:lnTo>
                  <a:lnTo>
                    <a:pt x="65" y="33"/>
                  </a:lnTo>
                  <a:lnTo>
                    <a:pt x="55" y="33"/>
                  </a:lnTo>
                  <a:lnTo>
                    <a:pt x="44" y="33"/>
                  </a:lnTo>
                  <a:lnTo>
                    <a:pt x="34" y="36"/>
                  </a:lnTo>
                  <a:lnTo>
                    <a:pt x="24" y="34"/>
                  </a:lnTo>
                  <a:lnTo>
                    <a:pt x="16" y="34"/>
                  </a:lnTo>
                  <a:lnTo>
                    <a:pt x="8" y="33"/>
                  </a:lnTo>
                  <a:lnTo>
                    <a:pt x="5" y="32"/>
                  </a:lnTo>
                  <a:lnTo>
                    <a:pt x="2" y="31"/>
                  </a:lnTo>
                  <a:lnTo>
                    <a:pt x="0" y="29"/>
                  </a:lnTo>
                </a:path>
              </a:pathLst>
            </a:custGeom>
            <a:solidFill>
              <a:srgbClr val="D4D4D4"/>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60" name="Freeform 192"/>
            <p:cNvSpPr>
              <a:spLocks/>
            </p:cNvSpPr>
            <p:nvPr/>
          </p:nvSpPr>
          <p:spPr bwMode="auto">
            <a:xfrm>
              <a:off x="1926" y="867"/>
              <a:ext cx="113" cy="34"/>
            </a:xfrm>
            <a:custGeom>
              <a:avLst/>
              <a:gdLst>
                <a:gd name="T0" fmla="*/ 0 w 113"/>
                <a:gd name="T1" fmla="*/ 25 h 34"/>
                <a:gd name="T2" fmla="*/ 1 w 113"/>
                <a:gd name="T3" fmla="*/ 23 h 34"/>
                <a:gd name="T4" fmla="*/ 1 w 113"/>
                <a:gd name="T5" fmla="*/ 21 h 34"/>
                <a:gd name="T6" fmla="*/ 6 w 113"/>
                <a:gd name="T7" fmla="*/ 19 h 34"/>
                <a:gd name="T8" fmla="*/ 12 w 113"/>
                <a:gd name="T9" fmla="*/ 16 h 34"/>
                <a:gd name="T10" fmla="*/ 18 w 113"/>
                <a:gd name="T11" fmla="*/ 13 h 34"/>
                <a:gd name="T12" fmla="*/ 25 w 113"/>
                <a:gd name="T13" fmla="*/ 10 h 34"/>
                <a:gd name="T14" fmla="*/ 34 w 113"/>
                <a:gd name="T15" fmla="*/ 7 h 34"/>
                <a:gd name="T16" fmla="*/ 42 w 113"/>
                <a:gd name="T17" fmla="*/ 6 h 34"/>
                <a:gd name="T18" fmla="*/ 53 w 113"/>
                <a:gd name="T19" fmla="*/ 4 h 34"/>
                <a:gd name="T20" fmla="*/ 64 w 113"/>
                <a:gd name="T21" fmla="*/ 2 h 34"/>
                <a:gd name="T22" fmla="*/ 73 w 113"/>
                <a:gd name="T23" fmla="*/ 2 h 34"/>
                <a:gd name="T24" fmla="*/ 83 w 113"/>
                <a:gd name="T25" fmla="*/ 2 h 34"/>
                <a:gd name="T26" fmla="*/ 91 w 113"/>
                <a:gd name="T27" fmla="*/ 0 h 34"/>
                <a:gd name="T28" fmla="*/ 97 w 113"/>
                <a:gd name="T29" fmla="*/ 1 h 34"/>
                <a:gd name="T30" fmla="*/ 103 w 113"/>
                <a:gd name="T31" fmla="*/ 3 h 34"/>
                <a:gd name="T32" fmla="*/ 108 w 113"/>
                <a:gd name="T33" fmla="*/ 5 h 34"/>
                <a:gd name="T34" fmla="*/ 110 w 113"/>
                <a:gd name="T35" fmla="*/ 5 h 34"/>
                <a:gd name="T36" fmla="*/ 112 w 113"/>
                <a:gd name="T37" fmla="*/ 8 h 34"/>
                <a:gd name="T38" fmla="*/ 112 w 113"/>
                <a:gd name="T39" fmla="*/ 10 h 34"/>
                <a:gd name="T40" fmla="*/ 109 w 113"/>
                <a:gd name="T41" fmla="*/ 14 h 34"/>
                <a:gd name="T42" fmla="*/ 106 w 113"/>
                <a:gd name="T43" fmla="*/ 15 h 34"/>
                <a:gd name="T44" fmla="*/ 102 w 113"/>
                <a:gd name="T45" fmla="*/ 18 h 34"/>
                <a:gd name="T46" fmla="*/ 94 w 113"/>
                <a:gd name="T47" fmla="*/ 22 h 34"/>
                <a:gd name="T48" fmla="*/ 85 w 113"/>
                <a:gd name="T49" fmla="*/ 25 h 34"/>
                <a:gd name="T50" fmla="*/ 77 w 113"/>
                <a:gd name="T51" fmla="*/ 25 h 34"/>
                <a:gd name="T52" fmla="*/ 68 w 113"/>
                <a:gd name="T53" fmla="*/ 27 h 34"/>
                <a:gd name="T54" fmla="*/ 59 w 113"/>
                <a:gd name="T55" fmla="*/ 30 h 34"/>
                <a:gd name="T56" fmla="*/ 48 w 113"/>
                <a:gd name="T57" fmla="*/ 32 h 34"/>
                <a:gd name="T58" fmla="*/ 37 w 113"/>
                <a:gd name="T59" fmla="*/ 32 h 34"/>
                <a:gd name="T60" fmla="*/ 30 w 113"/>
                <a:gd name="T61" fmla="*/ 33 h 34"/>
                <a:gd name="T62" fmla="*/ 21 w 113"/>
                <a:gd name="T63" fmla="*/ 33 h 34"/>
                <a:gd name="T64" fmla="*/ 13 w 113"/>
                <a:gd name="T65" fmla="*/ 32 h 34"/>
                <a:gd name="T66" fmla="*/ 8 w 113"/>
                <a:gd name="T67" fmla="*/ 31 h 34"/>
                <a:gd name="T68" fmla="*/ 3 w 113"/>
                <a:gd name="T69" fmla="*/ 28 h 34"/>
                <a:gd name="T70" fmla="*/ 2 w 113"/>
                <a:gd name="T71" fmla="*/ 28 h 34"/>
                <a:gd name="T72" fmla="*/ 0 w 113"/>
                <a:gd name="T73" fmla="*/ 25 h 3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13"/>
                <a:gd name="T112" fmla="*/ 0 h 34"/>
                <a:gd name="T113" fmla="*/ 113 w 113"/>
                <a:gd name="T114" fmla="*/ 34 h 3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13" h="34">
                  <a:moveTo>
                    <a:pt x="0" y="25"/>
                  </a:moveTo>
                  <a:lnTo>
                    <a:pt x="1" y="23"/>
                  </a:lnTo>
                  <a:lnTo>
                    <a:pt x="1" y="21"/>
                  </a:lnTo>
                  <a:lnTo>
                    <a:pt x="6" y="19"/>
                  </a:lnTo>
                  <a:lnTo>
                    <a:pt x="12" y="16"/>
                  </a:lnTo>
                  <a:lnTo>
                    <a:pt x="18" y="13"/>
                  </a:lnTo>
                  <a:lnTo>
                    <a:pt x="25" y="10"/>
                  </a:lnTo>
                  <a:lnTo>
                    <a:pt x="34" y="7"/>
                  </a:lnTo>
                  <a:lnTo>
                    <a:pt x="42" y="6"/>
                  </a:lnTo>
                  <a:lnTo>
                    <a:pt x="53" y="4"/>
                  </a:lnTo>
                  <a:lnTo>
                    <a:pt x="64" y="2"/>
                  </a:lnTo>
                  <a:lnTo>
                    <a:pt x="73" y="2"/>
                  </a:lnTo>
                  <a:lnTo>
                    <a:pt x="83" y="2"/>
                  </a:lnTo>
                  <a:lnTo>
                    <a:pt x="91" y="0"/>
                  </a:lnTo>
                  <a:lnTo>
                    <a:pt x="97" y="1"/>
                  </a:lnTo>
                  <a:lnTo>
                    <a:pt x="103" y="3"/>
                  </a:lnTo>
                  <a:lnTo>
                    <a:pt x="108" y="5"/>
                  </a:lnTo>
                  <a:lnTo>
                    <a:pt x="110" y="5"/>
                  </a:lnTo>
                  <a:lnTo>
                    <a:pt x="112" y="8"/>
                  </a:lnTo>
                  <a:lnTo>
                    <a:pt x="112" y="10"/>
                  </a:lnTo>
                  <a:lnTo>
                    <a:pt x="109" y="14"/>
                  </a:lnTo>
                  <a:lnTo>
                    <a:pt x="106" y="15"/>
                  </a:lnTo>
                  <a:lnTo>
                    <a:pt x="102" y="18"/>
                  </a:lnTo>
                  <a:lnTo>
                    <a:pt x="94" y="22"/>
                  </a:lnTo>
                  <a:lnTo>
                    <a:pt x="85" y="25"/>
                  </a:lnTo>
                  <a:lnTo>
                    <a:pt x="77" y="25"/>
                  </a:lnTo>
                  <a:lnTo>
                    <a:pt x="68" y="27"/>
                  </a:lnTo>
                  <a:lnTo>
                    <a:pt x="59" y="30"/>
                  </a:lnTo>
                  <a:lnTo>
                    <a:pt x="48" y="32"/>
                  </a:lnTo>
                  <a:lnTo>
                    <a:pt x="37" y="32"/>
                  </a:lnTo>
                  <a:lnTo>
                    <a:pt x="30" y="33"/>
                  </a:lnTo>
                  <a:lnTo>
                    <a:pt x="21" y="33"/>
                  </a:lnTo>
                  <a:lnTo>
                    <a:pt x="13" y="32"/>
                  </a:lnTo>
                  <a:lnTo>
                    <a:pt x="8" y="31"/>
                  </a:lnTo>
                  <a:lnTo>
                    <a:pt x="3" y="28"/>
                  </a:lnTo>
                  <a:lnTo>
                    <a:pt x="2" y="28"/>
                  </a:lnTo>
                  <a:lnTo>
                    <a:pt x="0" y="25"/>
                  </a:lnTo>
                </a:path>
              </a:pathLst>
            </a:custGeom>
            <a:solidFill>
              <a:srgbClr val="D8D8D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61" name="Freeform 193"/>
            <p:cNvSpPr>
              <a:spLocks/>
            </p:cNvSpPr>
            <p:nvPr/>
          </p:nvSpPr>
          <p:spPr bwMode="auto">
            <a:xfrm>
              <a:off x="1932" y="870"/>
              <a:ext cx="100" cy="29"/>
            </a:xfrm>
            <a:custGeom>
              <a:avLst/>
              <a:gdLst>
                <a:gd name="T0" fmla="*/ 0 w 100"/>
                <a:gd name="T1" fmla="*/ 22 h 29"/>
                <a:gd name="T2" fmla="*/ 1 w 100"/>
                <a:gd name="T3" fmla="*/ 21 h 29"/>
                <a:gd name="T4" fmla="*/ 1 w 100"/>
                <a:gd name="T5" fmla="*/ 19 h 29"/>
                <a:gd name="T6" fmla="*/ 6 w 100"/>
                <a:gd name="T7" fmla="*/ 17 h 29"/>
                <a:gd name="T8" fmla="*/ 10 w 100"/>
                <a:gd name="T9" fmla="*/ 14 h 29"/>
                <a:gd name="T10" fmla="*/ 16 w 100"/>
                <a:gd name="T11" fmla="*/ 10 h 29"/>
                <a:gd name="T12" fmla="*/ 23 w 100"/>
                <a:gd name="T13" fmla="*/ 8 h 29"/>
                <a:gd name="T14" fmla="*/ 32 w 100"/>
                <a:gd name="T15" fmla="*/ 7 h 29"/>
                <a:gd name="T16" fmla="*/ 38 w 100"/>
                <a:gd name="T17" fmla="*/ 4 h 29"/>
                <a:gd name="T18" fmla="*/ 47 w 100"/>
                <a:gd name="T19" fmla="*/ 3 h 29"/>
                <a:gd name="T20" fmla="*/ 57 w 100"/>
                <a:gd name="T21" fmla="*/ 1 h 29"/>
                <a:gd name="T22" fmla="*/ 64 w 100"/>
                <a:gd name="T23" fmla="*/ 0 h 29"/>
                <a:gd name="T24" fmla="*/ 73 w 100"/>
                <a:gd name="T25" fmla="*/ 0 h 29"/>
                <a:gd name="T26" fmla="*/ 80 w 100"/>
                <a:gd name="T27" fmla="*/ 0 h 29"/>
                <a:gd name="T28" fmla="*/ 87 w 100"/>
                <a:gd name="T29" fmla="*/ 0 h 29"/>
                <a:gd name="T30" fmla="*/ 91 w 100"/>
                <a:gd name="T31" fmla="*/ 0 h 29"/>
                <a:gd name="T32" fmla="*/ 97 w 100"/>
                <a:gd name="T33" fmla="*/ 1 h 29"/>
                <a:gd name="T34" fmla="*/ 98 w 100"/>
                <a:gd name="T35" fmla="*/ 2 h 29"/>
                <a:gd name="T36" fmla="*/ 99 w 100"/>
                <a:gd name="T37" fmla="*/ 4 h 29"/>
                <a:gd name="T38" fmla="*/ 98 w 100"/>
                <a:gd name="T39" fmla="*/ 8 h 29"/>
                <a:gd name="T40" fmla="*/ 98 w 100"/>
                <a:gd name="T41" fmla="*/ 8 h 29"/>
                <a:gd name="T42" fmla="*/ 93 w 100"/>
                <a:gd name="T43" fmla="*/ 12 h 29"/>
                <a:gd name="T44" fmla="*/ 88 w 100"/>
                <a:gd name="T45" fmla="*/ 15 h 29"/>
                <a:gd name="T46" fmla="*/ 82 w 100"/>
                <a:gd name="T47" fmla="*/ 17 h 29"/>
                <a:gd name="T48" fmla="*/ 75 w 100"/>
                <a:gd name="T49" fmla="*/ 19 h 29"/>
                <a:gd name="T50" fmla="*/ 69 w 100"/>
                <a:gd name="T51" fmla="*/ 22 h 29"/>
                <a:gd name="T52" fmla="*/ 60 w 100"/>
                <a:gd name="T53" fmla="*/ 23 h 29"/>
                <a:gd name="T54" fmla="*/ 52 w 100"/>
                <a:gd name="T55" fmla="*/ 24 h 29"/>
                <a:gd name="T56" fmla="*/ 44 w 100"/>
                <a:gd name="T57" fmla="*/ 26 h 29"/>
                <a:gd name="T58" fmla="*/ 35 w 100"/>
                <a:gd name="T59" fmla="*/ 27 h 29"/>
                <a:gd name="T60" fmla="*/ 27 w 100"/>
                <a:gd name="T61" fmla="*/ 27 h 29"/>
                <a:gd name="T62" fmla="*/ 21 w 100"/>
                <a:gd name="T63" fmla="*/ 27 h 29"/>
                <a:gd name="T64" fmla="*/ 11 w 100"/>
                <a:gd name="T65" fmla="*/ 28 h 29"/>
                <a:gd name="T66" fmla="*/ 9 w 100"/>
                <a:gd name="T67" fmla="*/ 27 h 29"/>
                <a:gd name="T68" fmla="*/ 4 w 100"/>
                <a:gd name="T69" fmla="*/ 26 h 29"/>
                <a:gd name="T70" fmla="*/ 2 w 100"/>
                <a:gd name="T71" fmla="*/ 25 h 29"/>
                <a:gd name="T72" fmla="*/ 0 w 100"/>
                <a:gd name="T73" fmla="*/ 22 h 2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00"/>
                <a:gd name="T112" fmla="*/ 0 h 29"/>
                <a:gd name="T113" fmla="*/ 100 w 100"/>
                <a:gd name="T114" fmla="*/ 29 h 2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00" h="29">
                  <a:moveTo>
                    <a:pt x="0" y="22"/>
                  </a:moveTo>
                  <a:lnTo>
                    <a:pt x="1" y="21"/>
                  </a:lnTo>
                  <a:lnTo>
                    <a:pt x="1" y="19"/>
                  </a:lnTo>
                  <a:lnTo>
                    <a:pt x="6" y="17"/>
                  </a:lnTo>
                  <a:lnTo>
                    <a:pt x="10" y="14"/>
                  </a:lnTo>
                  <a:lnTo>
                    <a:pt x="16" y="10"/>
                  </a:lnTo>
                  <a:lnTo>
                    <a:pt x="23" y="8"/>
                  </a:lnTo>
                  <a:lnTo>
                    <a:pt x="32" y="7"/>
                  </a:lnTo>
                  <a:lnTo>
                    <a:pt x="38" y="4"/>
                  </a:lnTo>
                  <a:lnTo>
                    <a:pt x="47" y="3"/>
                  </a:lnTo>
                  <a:lnTo>
                    <a:pt x="57" y="1"/>
                  </a:lnTo>
                  <a:lnTo>
                    <a:pt x="64" y="0"/>
                  </a:lnTo>
                  <a:lnTo>
                    <a:pt x="73" y="0"/>
                  </a:lnTo>
                  <a:lnTo>
                    <a:pt x="80" y="0"/>
                  </a:lnTo>
                  <a:lnTo>
                    <a:pt x="87" y="0"/>
                  </a:lnTo>
                  <a:lnTo>
                    <a:pt x="91" y="0"/>
                  </a:lnTo>
                  <a:lnTo>
                    <a:pt x="97" y="1"/>
                  </a:lnTo>
                  <a:lnTo>
                    <a:pt x="98" y="2"/>
                  </a:lnTo>
                  <a:lnTo>
                    <a:pt x="99" y="4"/>
                  </a:lnTo>
                  <a:lnTo>
                    <a:pt x="98" y="8"/>
                  </a:lnTo>
                  <a:lnTo>
                    <a:pt x="93" y="12"/>
                  </a:lnTo>
                  <a:lnTo>
                    <a:pt x="88" y="15"/>
                  </a:lnTo>
                  <a:lnTo>
                    <a:pt x="82" y="17"/>
                  </a:lnTo>
                  <a:lnTo>
                    <a:pt x="75" y="19"/>
                  </a:lnTo>
                  <a:lnTo>
                    <a:pt x="69" y="22"/>
                  </a:lnTo>
                  <a:lnTo>
                    <a:pt x="60" y="23"/>
                  </a:lnTo>
                  <a:lnTo>
                    <a:pt x="52" y="24"/>
                  </a:lnTo>
                  <a:lnTo>
                    <a:pt x="44" y="26"/>
                  </a:lnTo>
                  <a:lnTo>
                    <a:pt x="35" y="27"/>
                  </a:lnTo>
                  <a:lnTo>
                    <a:pt x="27" y="27"/>
                  </a:lnTo>
                  <a:lnTo>
                    <a:pt x="21" y="27"/>
                  </a:lnTo>
                  <a:lnTo>
                    <a:pt x="11" y="28"/>
                  </a:lnTo>
                  <a:lnTo>
                    <a:pt x="9" y="27"/>
                  </a:lnTo>
                  <a:lnTo>
                    <a:pt x="4" y="26"/>
                  </a:lnTo>
                  <a:lnTo>
                    <a:pt x="2" y="25"/>
                  </a:lnTo>
                  <a:lnTo>
                    <a:pt x="0" y="22"/>
                  </a:lnTo>
                </a:path>
              </a:pathLst>
            </a:custGeom>
            <a:solidFill>
              <a:srgbClr val="DCDCD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62" name="Freeform 194"/>
            <p:cNvSpPr>
              <a:spLocks/>
            </p:cNvSpPr>
            <p:nvPr/>
          </p:nvSpPr>
          <p:spPr bwMode="auto">
            <a:xfrm>
              <a:off x="1938" y="871"/>
              <a:ext cx="87" cy="26"/>
            </a:xfrm>
            <a:custGeom>
              <a:avLst/>
              <a:gdLst>
                <a:gd name="T0" fmla="*/ 0 w 87"/>
                <a:gd name="T1" fmla="*/ 19 h 26"/>
                <a:gd name="T2" fmla="*/ 1 w 87"/>
                <a:gd name="T3" fmla="*/ 18 h 26"/>
                <a:gd name="T4" fmla="*/ 3 w 87"/>
                <a:gd name="T5" fmla="*/ 17 h 26"/>
                <a:gd name="T6" fmla="*/ 6 w 87"/>
                <a:gd name="T7" fmla="*/ 14 h 26"/>
                <a:gd name="T8" fmla="*/ 10 w 87"/>
                <a:gd name="T9" fmla="*/ 11 h 26"/>
                <a:gd name="T10" fmla="*/ 16 w 87"/>
                <a:gd name="T11" fmla="*/ 11 h 26"/>
                <a:gd name="T12" fmla="*/ 21 w 87"/>
                <a:gd name="T13" fmla="*/ 8 h 26"/>
                <a:gd name="T14" fmla="*/ 27 w 87"/>
                <a:gd name="T15" fmla="*/ 7 h 26"/>
                <a:gd name="T16" fmla="*/ 34 w 87"/>
                <a:gd name="T17" fmla="*/ 5 h 26"/>
                <a:gd name="T18" fmla="*/ 42 w 87"/>
                <a:gd name="T19" fmla="*/ 4 h 26"/>
                <a:gd name="T20" fmla="*/ 49 w 87"/>
                <a:gd name="T21" fmla="*/ 2 h 26"/>
                <a:gd name="T22" fmla="*/ 57 w 87"/>
                <a:gd name="T23" fmla="*/ 1 h 26"/>
                <a:gd name="T24" fmla="*/ 63 w 87"/>
                <a:gd name="T25" fmla="*/ 1 h 26"/>
                <a:gd name="T26" fmla="*/ 71 w 87"/>
                <a:gd name="T27" fmla="*/ 0 h 26"/>
                <a:gd name="T28" fmla="*/ 75 w 87"/>
                <a:gd name="T29" fmla="*/ 2 h 26"/>
                <a:gd name="T30" fmla="*/ 79 w 87"/>
                <a:gd name="T31" fmla="*/ 1 h 26"/>
                <a:gd name="T32" fmla="*/ 82 w 87"/>
                <a:gd name="T33" fmla="*/ 5 h 26"/>
                <a:gd name="T34" fmla="*/ 84 w 87"/>
                <a:gd name="T35" fmla="*/ 5 h 26"/>
                <a:gd name="T36" fmla="*/ 86 w 87"/>
                <a:gd name="T37" fmla="*/ 6 h 26"/>
                <a:gd name="T38" fmla="*/ 86 w 87"/>
                <a:gd name="T39" fmla="*/ 7 h 26"/>
                <a:gd name="T40" fmla="*/ 85 w 87"/>
                <a:gd name="T41" fmla="*/ 11 h 26"/>
                <a:gd name="T42" fmla="*/ 83 w 87"/>
                <a:gd name="T43" fmla="*/ 12 h 26"/>
                <a:gd name="T44" fmla="*/ 78 w 87"/>
                <a:gd name="T45" fmla="*/ 14 h 26"/>
                <a:gd name="T46" fmla="*/ 72 w 87"/>
                <a:gd name="T47" fmla="*/ 17 h 26"/>
                <a:gd name="T48" fmla="*/ 66 w 87"/>
                <a:gd name="T49" fmla="*/ 19 h 26"/>
                <a:gd name="T50" fmla="*/ 59 w 87"/>
                <a:gd name="T51" fmla="*/ 20 h 26"/>
                <a:gd name="T52" fmla="*/ 52 w 87"/>
                <a:gd name="T53" fmla="*/ 22 h 26"/>
                <a:gd name="T54" fmla="*/ 46 w 87"/>
                <a:gd name="T55" fmla="*/ 23 h 26"/>
                <a:gd name="T56" fmla="*/ 38 w 87"/>
                <a:gd name="T57" fmla="*/ 23 h 26"/>
                <a:gd name="T58" fmla="*/ 32 w 87"/>
                <a:gd name="T59" fmla="*/ 25 h 26"/>
                <a:gd name="T60" fmla="*/ 23 w 87"/>
                <a:gd name="T61" fmla="*/ 24 h 26"/>
                <a:gd name="T62" fmla="*/ 18 w 87"/>
                <a:gd name="T63" fmla="*/ 25 h 26"/>
                <a:gd name="T64" fmla="*/ 12 w 87"/>
                <a:gd name="T65" fmla="*/ 23 h 26"/>
                <a:gd name="T66" fmla="*/ 7 w 87"/>
                <a:gd name="T67" fmla="*/ 23 h 26"/>
                <a:gd name="T68" fmla="*/ 4 w 87"/>
                <a:gd name="T69" fmla="*/ 22 h 26"/>
                <a:gd name="T70" fmla="*/ 2 w 87"/>
                <a:gd name="T71" fmla="*/ 22 h 26"/>
                <a:gd name="T72" fmla="*/ 0 w 87"/>
                <a:gd name="T73" fmla="*/ 19 h 2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7"/>
                <a:gd name="T112" fmla="*/ 0 h 26"/>
                <a:gd name="T113" fmla="*/ 87 w 87"/>
                <a:gd name="T114" fmla="*/ 26 h 2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7" h="26">
                  <a:moveTo>
                    <a:pt x="0" y="19"/>
                  </a:moveTo>
                  <a:lnTo>
                    <a:pt x="1" y="18"/>
                  </a:lnTo>
                  <a:lnTo>
                    <a:pt x="3" y="17"/>
                  </a:lnTo>
                  <a:lnTo>
                    <a:pt x="6" y="14"/>
                  </a:lnTo>
                  <a:lnTo>
                    <a:pt x="10" y="11"/>
                  </a:lnTo>
                  <a:lnTo>
                    <a:pt x="16" y="11"/>
                  </a:lnTo>
                  <a:lnTo>
                    <a:pt x="21" y="8"/>
                  </a:lnTo>
                  <a:lnTo>
                    <a:pt x="27" y="7"/>
                  </a:lnTo>
                  <a:lnTo>
                    <a:pt x="34" y="5"/>
                  </a:lnTo>
                  <a:lnTo>
                    <a:pt x="42" y="4"/>
                  </a:lnTo>
                  <a:lnTo>
                    <a:pt x="49" y="2"/>
                  </a:lnTo>
                  <a:lnTo>
                    <a:pt x="57" y="1"/>
                  </a:lnTo>
                  <a:lnTo>
                    <a:pt x="63" y="1"/>
                  </a:lnTo>
                  <a:lnTo>
                    <a:pt x="71" y="0"/>
                  </a:lnTo>
                  <a:lnTo>
                    <a:pt x="75" y="2"/>
                  </a:lnTo>
                  <a:lnTo>
                    <a:pt x="79" y="1"/>
                  </a:lnTo>
                  <a:lnTo>
                    <a:pt x="82" y="5"/>
                  </a:lnTo>
                  <a:lnTo>
                    <a:pt x="84" y="5"/>
                  </a:lnTo>
                  <a:lnTo>
                    <a:pt x="86" y="6"/>
                  </a:lnTo>
                  <a:lnTo>
                    <a:pt x="86" y="7"/>
                  </a:lnTo>
                  <a:lnTo>
                    <a:pt x="85" y="11"/>
                  </a:lnTo>
                  <a:lnTo>
                    <a:pt x="83" y="12"/>
                  </a:lnTo>
                  <a:lnTo>
                    <a:pt x="78" y="14"/>
                  </a:lnTo>
                  <a:lnTo>
                    <a:pt x="72" y="17"/>
                  </a:lnTo>
                  <a:lnTo>
                    <a:pt x="66" y="19"/>
                  </a:lnTo>
                  <a:lnTo>
                    <a:pt x="59" y="20"/>
                  </a:lnTo>
                  <a:lnTo>
                    <a:pt x="52" y="22"/>
                  </a:lnTo>
                  <a:lnTo>
                    <a:pt x="46" y="23"/>
                  </a:lnTo>
                  <a:lnTo>
                    <a:pt x="38" y="23"/>
                  </a:lnTo>
                  <a:lnTo>
                    <a:pt x="32" y="25"/>
                  </a:lnTo>
                  <a:lnTo>
                    <a:pt x="23" y="24"/>
                  </a:lnTo>
                  <a:lnTo>
                    <a:pt x="18" y="25"/>
                  </a:lnTo>
                  <a:lnTo>
                    <a:pt x="12" y="23"/>
                  </a:lnTo>
                  <a:lnTo>
                    <a:pt x="7" y="23"/>
                  </a:lnTo>
                  <a:lnTo>
                    <a:pt x="4" y="22"/>
                  </a:lnTo>
                  <a:lnTo>
                    <a:pt x="2" y="22"/>
                  </a:lnTo>
                  <a:lnTo>
                    <a:pt x="0" y="19"/>
                  </a:lnTo>
                </a:path>
              </a:pathLst>
            </a:custGeom>
            <a:solidFill>
              <a:srgbClr val="E0E0E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63" name="Freeform 195"/>
            <p:cNvSpPr>
              <a:spLocks/>
            </p:cNvSpPr>
            <p:nvPr/>
          </p:nvSpPr>
          <p:spPr bwMode="auto">
            <a:xfrm>
              <a:off x="1944" y="873"/>
              <a:ext cx="75" cy="23"/>
            </a:xfrm>
            <a:custGeom>
              <a:avLst/>
              <a:gdLst>
                <a:gd name="T0" fmla="*/ 0 w 75"/>
                <a:gd name="T1" fmla="*/ 18 h 23"/>
                <a:gd name="T2" fmla="*/ 1 w 75"/>
                <a:gd name="T3" fmla="*/ 16 h 23"/>
                <a:gd name="T4" fmla="*/ 1 w 75"/>
                <a:gd name="T5" fmla="*/ 14 h 23"/>
                <a:gd name="T6" fmla="*/ 4 w 75"/>
                <a:gd name="T7" fmla="*/ 12 h 23"/>
                <a:gd name="T8" fmla="*/ 9 w 75"/>
                <a:gd name="T9" fmla="*/ 11 h 23"/>
                <a:gd name="T10" fmla="*/ 13 w 75"/>
                <a:gd name="T11" fmla="*/ 8 h 23"/>
                <a:gd name="T12" fmla="*/ 20 w 75"/>
                <a:gd name="T13" fmla="*/ 6 h 23"/>
                <a:gd name="T14" fmla="*/ 23 w 75"/>
                <a:gd name="T15" fmla="*/ 5 h 23"/>
                <a:gd name="T16" fmla="*/ 29 w 75"/>
                <a:gd name="T17" fmla="*/ 4 h 23"/>
                <a:gd name="T18" fmla="*/ 36 w 75"/>
                <a:gd name="T19" fmla="*/ 2 h 23"/>
                <a:gd name="T20" fmla="*/ 43 w 75"/>
                <a:gd name="T21" fmla="*/ 2 h 23"/>
                <a:gd name="T22" fmla="*/ 49 w 75"/>
                <a:gd name="T23" fmla="*/ 0 h 23"/>
                <a:gd name="T24" fmla="*/ 55 w 75"/>
                <a:gd name="T25" fmla="*/ 0 h 23"/>
                <a:gd name="T26" fmla="*/ 61 w 75"/>
                <a:gd name="T27" fmla="*/ 1 h 23"/>
                <a:gd name="T28" fmla="*/ 66 w 75"/>
                <a:gd name="T29" fmla="*/ 0 h 23"/>
                <a:gd name="T30" fmla="*/ 68 w 75"/>
                <a:gd name="T31" fmla="*/ 1 h 23"/>
                <a:gd name="T32" fmla="*/ 72 w 75"/>
                <a:gd name="T33" fmla="*/ 2 h 23"/>
                <a:gd name="T34" fmla="*/ 74 w 75"/>
                <a:gd name="T35" fmla="*/ 2 h 23"/>
                <a:gd name="T36" fmla="*/ 74 w 75"/>
                <a:gd name="T37" fmla="*/ 4 h 23"/>
                <a:gd name="T38" fmla="*/ 73 w 75"/>
                <a:gd name="T39" fmla="*/ 6 h 23"/>
                <a:gd name="T40" fmla="*/ 73 w 75"/>
                <a:gd name="T41" fmla="*/ 8 h 23"/>
                <a:gd name="T42" fmla="*/ 70 w 75"/>
                <a:gd name="T43" fmla="*/ 9 h 23"/>
                <a:gd name="T44" fmla="*/ 66 w 75"/>
                <a:gd name="T45" fmla="*/ 13 h 23"/>
                <a:gd name="T46" fmla="*/ 62 w 75"/>
                <a:gd name="T47" fmla="*/ 14 h 23"/>
                <a:gd name="T48" fmla="*/ 56 w 75"/>
                <a:gd name="T49" fmla="*/ 15 h 23"/>
                <a:gd name="T50" fmla="*/ 51 w 75"/>
                <a:gd name="T51" fmla="*/ 17 h 23"/>
                <a:gd name="T52" fmla="*/ 45 w 75"/>
                <a:gd name="T53" fmla="*/ 16 h 23"/>
                <a:gd name="T54" fmla="*/ 38 w 75"/>
                <a:gd name="T55" fmla="*/ 19 h 23"/>
                <a:gd name="T56" fmla="*/ 33 w 75"/>
                <a:gd name="T57" fmla="*/ 19 h 23"/>
                <a:gd name="T58" fmla="*/ 26 w 75"/>
                <a:gd name="T59" fmla="*/ 21 h 23"/>
                <a:gd name="T60" fmla="*/ 20 w 75"/>
                <a:gd name="T61" fmla="*/ 21 h 23"/>
                <a:gd name="T62" fmla="*/ 15 w 75"/>
                <a:gd name="T63" fmla="*/ 21 h 23"/>
                <a:gd name="T64" fmla="*/ 12 w 75"/>
                <a:gd name="T65" fmla="*/ 22 h 23"/>
                <a:gd name="T66" fmla="*/ 6 w 75"/>
                <a:gd name="T67" fmla="*/ 21 h 23"/>
                <a:gd name="T68" fmla="*/ 2 w 75"/>
                <a:gd name="T69" fmla="*/ 18 h 23"/>
                <a:gd name="T70" fmla="*/ 0 w 75"/>
                <a:gd name="T71" fmla="*/ 18 h 23"/>
                <a:gd name="T72" fmla="*/ 0 w 75"/>
                <a:gd name="T73" fmla="*/ 18 h 23"/>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5"/>
                <a:gd name="T112" fmla="*/ 0 h 23"/>
                <a:gd name="T113" fmla="*/ 75 w 75"/>
                <a:gd name="T114" fmla="*/ 23 h 23"/>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5" h="23">
                  <a:moveTo>
                    <a:pt x="0" y="18"/>
                  </a:moveTo>
                  <a:lnTo>
                    <a:pt x="1" y="16"/>
                  </a:lnTo>
                  <a:lnTo>
                    <a:pt x="1" y="14"/>
                  </a:lnTo>
                  <a:lnTo>
                    <a:pt x="4" y="12"/>
                  </a:lnTo>
                  <a:lnTo>
                    <a:pt x="9" y="11"/>
                  </a:lnTo>
                  <a:lnTo>
                    <a:pt x="13" y="8"/>
                  </a:lnTo>
                  <a:lnTo>
                    <a:pt x="20" y="6"/>
                  </a:lnTo>
                  <a:lnTo>
                    <a:pt x="23" y="5"/>
                  </a:lnTo>
                  <a:lnTo>
                    <a:pt x="29" y="4"/>
                  </a:lnTo>
                  <a:lnTo>
                    <a:pt x="36" y="2"/>
                  </a:lnTo>
                  <a:lnTo>
                    <a:pt x="43" y="2"/>
                  </a:lnTo>
                  <a:lnTo>
                    <a:pt x="49" y="0"/>
                  </a:lnTo>
                  <a:lnTo>
                    <a:pt x="55" y="0"/>
                  </a:lnTo>
                  <a:lnTo>
                    <a:pt x="61" y="1"/>
                  </a:lnTo>
                  <a:lnTo>
                    <a:pt x="66" y="0"/>
                  </a:lnTo>
                  <a:lnTo>
                    <a:pt x="68" y="1"/>
                  </a:lnTo>
                  <a:lnTo>
                    <a:pt x="72" y="2"/>
                  </a:lnTo>
                  <a:lnTo>
                    <a:pt x="74" y="2"/>
                  </a:lnTo>
                  <a:lnTo>
                    <a:pt x="74" y="4"/>
                  </a:lnTo>
                  <a:lnTo>
                    <a:pt x="73" y="6"/>
                  </a:lnTo>
                  <a:lnTo>
                    <a:pt x="73" y="8"/>
                  </a:lnTo>
                  <a:lnTo>
                    <a:pt x="70" y="9"/>
                  </a:lnTo>
                  <a:lnTo>
                    <a:pt x="66" y="13"/>
                  </a:lnTo>
                  <a:lnTo>
                    <a:pt x="62" y="14"/>
                  </a:lnTo>
                  <a:lnTo>
                    <a:pt x="56" y="15"/>
                  </a:lnTo>
                  <a:lnTo>
                    <a:pt x="51" y="17"/>
                  </a:lnTo>
                  <a:lnTo>
                    <a:pt x="45" y="16"/>
                  </a:lnTo>
                  <a:lnTo>
                    <a:pt x="38" y="19"/>
                  </a:lnTo>
                  <a:lnTo>
                    <a:pt x="33" y="19"/>
                  </a:lnTo>
                  <a:lnTo>
                    <a:pt x="26" y="21"/>
                  </a:lnTo>
                  <a:lnTo>
                    <a:pt x="20" y="21"/>
                  </a:lnTo>
                  <a:lnTo>
                    <a:pt x="15" y="21"/>
                  </a:lnTo>
                  <a:lnTo>
                    <a:pt x="12" y="22"/>
                  </a:lnTo>
                  <a:lnTo>
                    <a:pt x="6" y="21"/>
                  </a:lnTo>
                  <a:lnTo>
                    <a:pt x="2" y="18"/>
                  </a:lnTo>
                  <a:lnTo>
                    <a:pt x="0" y="18"/>
                  </a:lnTo>
                </a:path>
              </a:pathLst>
            </a:custGeom>
            <a:solidFill>
              <a:srgbClr val="E4E4E4"/>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64" name="Freeform 196"/>
            <p:cNvSpPr>
              <a:spLocks/>
            </p:cNvSpPr>
            <p:nvPr/>
          </p:nvSpPr>
          <p:spPr bwMode="auto">
            <a:xfrm>
              <a:off x="1953" y="863"/>
              <a:ext cx="61" cy="19"/>
            </a:xfrm>
            <a:custGeom>
              <a:avLst/>
              <a:gdLst>
                <a:gd name="T0" fmla="*/ 0 w 61"/>
                <a:gd name="T1" fmla="*/ 15 h 19"/>
                <a:gd name="T2" fmla="*/ 1 w 61"/>
                <a:gd name="T3" fmla="*/ 13 h 19"/>
                <a:gd name="T4" fmla="*/ 1 w 61"/>
                <a:gd name="T5" fmla="*/ 11 h 19"/>
                <a:gd name="T6" fmla="*/ 4 w 61"/>
                <a:gd name="T7" fmla="*/ 10 h 19"/>
                <a:gd name="T8" fmla="*/ 6 w 61"/>
                <a:gd name="T9" fmla="*/ 9 h 19"/>
                <a:gd name="T10" fmla="*/ 10 w 61"/>
                <a:gd name="T11" fmla="*/ 6 h 19"/>
                <a:gd name="T12" fmla="*/ 15 w 61"/>
                <a:gd name="T13" fmla="*/ 6 h 19"/>
                <a:gd name="T14" fmla="*/ 18 w 61"/>
                <a:gd name="T15" fmla="*/ 4 h 19"/>
                <a:gd name="T16" fmla="*/ 25 w 61"/>
                <a:gd name="T17" fmla="*/ 3 h 19"/>
                <a:gd name="T18" fmla="*/ 29 w 61"/>
                <a:gd name="T19" fmla="*/ 2 h 19"/>
                <a:gd name="T20" fmla="*/ 36 w 61"/>
                <a:gd name="T21" fmla="*/ 1 h 19"/>
                <a:gd name="T22" fmla="*/ 38 w 61"/>
                <a:gd name="T23" fmla="*/ 3 h 19"/>
                <a:gd name="T24" fmla="*/ 45 w 61"/>
                <a:gd name="T25" fmla="*/ 0 h 19"/>
                <a:gd name="T26" fmla="*/ 49 w 61"/>
                <a:gd name="T27" fmla="*/ 1 h 19"/>
                <a:gd name="T28" fmla="*/ 54 w 61"/>
                <a:gd name="T29" fmla="*/ 1 h 19"/>
                <a:gd name="T30" fmla="*/ 55 w 61"/>
                <a:gd name="T31" fmla="*/ 2 h 19"/>
                <a:gd name="T32" fmla="*/ 60 w 61"/>
                <a:gd name="T33" fmla="*/ 1 h 19"/>
                <a:gd name="T34" fmla="*/ 60 w 61"/>
                <a:gd name="T35" fmla="*/ 3 h 19"/>
                <a:gd name="T36" fmla="*/ 60 w 61"/>
                <a:gd name="T37" fmla="*/ 3 h 19"/>
                <a:gd name="T38" fmla="*/ 60 w 61"/>
                <a:gd name="T39" fmla="*/ 5 h 19"/>
                <a:gd name="T40" fmla="*/ 59 w 61"/>
                <a:gd name="T41" fmla="*/ 7 h 19"/>
                <a:gd name="T42" fmla="*/ 57 w 61"/>
                <a:gd name="T43" fmla="*/ 9 h 19"/>
                <a:gd name="T44" fmla="*/ 55 w 61"/>
                <a:gd name="T45" fmla="*/ 9 h 19"/>
                <a:gd name="T46" fmla="*/ 52 w 61"/>
                <a:gd name="T47" fmla="*/ 13 h 19"/>
                <a:gd name="T48" fmla="*/ 45 w 61"/>
                <a:gd name="T49" fmla="*/ 12 h 19"/>
                <a:gd name="T50" fmla="*/ 40 w 61"/>
                <a:gd name="T51" fmla="*/ 15 h 19"/>
                <a:gd name="T52" fmla="*/ 36 w 61"/>
                <a:gd name="T53" fmla="*/ 15 h 19"/>
                <a:gd name="T54" fmla="*/ 33 w 61"/>
                <a:gd name="T55" fmla="*/ 16 h 19"/>
                <a:gd name="T56" fmla="*/ 26 w 61"/>
                <a:gd name="T57" fmla="*/ 18 h 19"/>
                <a:gd name="T58" fmla="*/ 22 w 61"/>
                <a:gd name="T59" fmla="*/ 17 h 19"/>
                <a:gd name="T60" fmla="*/ 15 w 61"/>
                <a:gd name="T61" fmla="*/ 18 h 19"/>
                <a:gd name="T62" fmla="*/ 11 w 61"/>
                <a:gd name="T63" fmla="*/ 18 h 19"/>
                <a:gd name="T64" fmla="*/ 8 w 61"/>
                <a:gd name="T65" fmla="*/ 17 h 19"/>
                <a:gd name="T66" fmla="*/ 4 w 61"/>
                <a:gd name="T67" fmla="*/ 16 h 19"/>
                <a:gd name="T68" fmla="*/ 2 w 61"/>
                <a:gd name="T69" fmla="*/ 17 h 19"/>
                <a:gd name="T70" fmla="*/ 0 w 61"/>
                <a:gd name="T71" fmla="*/ 15 h 19"/>
                <a:gd name="T72" fmla="*/ 0 w 61"/>
                <a:gd name="T73" fmla="*/ 15 h 1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1"/>
                <a:gd name="T112" fmla="*/ 0 h 19"/>
                <a:gd name="T113" fmla="*/ 61 w 61"/>
                <a:gd name="T114" fmla="*/ 19 h 1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1" h="19">
                  <a:moveTo>
                    <a:pt x="0" y="15"/>
                  </a:moveTo>
                  <a:lnTo>
                    <a:pt x="1" y="13"/>
                  </a:lnTo>
                  <a:lnTo>
                    <a:pt x="1" y="11"/>
                  </a:lnTo>
                  <a:lnTo>
                    <a:pt x="4" y="10"/>
                  </a:lnTo>
                  <a:lnTo>
                    <a:pt x="6" y="9"/>
                  </a:lnTo>
                  <a:lnTo>
                    <a:pt x="10" y="6"/>
                  </a:lnTo>
                  <a:lnTo>
                    <a:pt x="15" y="6"/>
                  </a:lnTo>
                  <a:lnTo>
                    <a:pt x="18" y="4"/>
                  </a:lnTo>
                  <a:lnTo>
                    <a:pt x="25" y="3"/>
                  </a:lnTo>
                  <a:lnTo>
                    <a:pt x="29" y="2"/>
                  </a:lnTo>
                  <a:lnTo>
                    <a:pt x="36" y="1"/>
                  </a:lnTo>
                  <a:lnTo>
                    <a:pt x="38" y="3"/>
                  </a:lnTo>
                  <a:lnTo>
                    <a:pt x="45" y="0"/>
                  </a:lnTo>
                  <a:lnTo>
                    <a:pt x="49" y="1"/>
                  </a:lnTo>
                  <a:lnTo>
                    <a:pt x="54" y="1"/>
                  </a:lnTo>
                  <a:lnTo>
                    <a:pt x="55" y="2"/>
                  </a:lnTo>
                  <a:lnTo>
                    <a:pt x="60" y="1"/>
                  </a:lnTo>
                  <a:lnTo>
                    <a:pt x="60" y="3"/>
                  </a:lnTo>
                  <a:lnTo>
                    <a:pt x="60" y="5"/>
                  </a:lnTo>
                  <a:lnTo>
                    <a:pt x="59" y="7"/>
                  </a:lnTo>
                  <a:lnTo>
                    <a:pt x="57" y="9"/>
                  </a:lnTo>
                  <a:lnTo>
                    <a:pt x="55" y="9"/>
                  </a:lnTo>
                  <a:lnTo>
                    <a:pt x="52" y="13"/>
                  </a:lnTo>
                  <a:lnTo>
                    <a:pt x="45" y="12"/>
                  </a:lnTo>
                  <a:lnTo>
                    <a:pt x="40" y="15"/>
                  </a:lnTo>
                  <a:lnTo>
                    <a:pt x="36" y="15"/>
                  </a:lnTo>
                  <a:lnTo>
                    <a:pt x="33" y="16"/>
                  </a:lnTo>
                  <a:lnTo>
                    <a:pt x="26" y="18"/>
                  </a:lnTo>
                  <a:lnTo>
                    <a:pt x="22" y="17"/>
                  </a:lnTo>
                  <a:lnTo>
                    <a:pt x="15" y="18"/>
                  </a:lnTo>
                  <a:lnTo>
                    <a:pt x="11" y="18"/>
                  </a:lnTo>
                  <a:lnTo>
                    <a:pt x="8" y="17"/>
                  </a:lnTo>
                  <a:lnTo>
                    <a:pt x="4" y="16"/>
                  </a:lnTo>
                  <a:lnTo>
                    <a:pt x="2" y="17"/>
                  </a:lnTo>
                  <a:lnTo>
                    <a:pt x="0" y="15"/>
                  </a:lnTo>
                </a:path>
              </a:pathLst>
            </a:custGeom>
            <a:solidFill>
              <a:srgbClr val="E8E8E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65" name="Freeform 197"/>
            <p:cNvSpPr>
              <a:spLocks/>
            </p:cNvSpPr>
            <p:nvPr/>
          </p:nvSpPr>
          <p:spPr bwMode="auto">
            <a:xfrm>
              <a:off x="1958" y="876"/>
              <a:ext cx="49" cy="17"/>
            </a:xfrm>
            <a:custGeom>
              <a:avLst/>
              <a:gdLst>
                <a:gd name="T0" fmla="*/ 2 w 49"/>
                <a:gd name="T1" fmla="*/ 12 h 17"/>
                <a:gd name="T2" fmla="*/ 0 w 49"/>
                <a:gd name="T3" fmla="*/ 11 h 17"/>
                <a:gd name="T4" fmla="*/ 1 w 49"/>
                <a:gd name="T5" fmla="*/ 9 h 17"/>
                <a:gd name="T6" fmla="*/ 3 w 49"/>
                <a:gd name="T7" fmla="*/ 9 h 17"/>
                <a:gd name="T8" fmla="*/ 5 w 49"/>
                <a:gd name="T9" fmla="*/ 7 h 17"/>
                <a:gd name="T10" fmla="*/ 8 w 49"/>
                <a:gd name="T11" fmla="*/ 6 h 17"/>
                <a:gd name="T12" fmla="*/ 12 w 49"/>
                <a:gd name="T13" fmla="*/ 5 h 17"/>
                <a:gd name="T14" fmla="*/ 15 w 49"/>
                <a:gd name="T15" fmla="*/ 4 h 17"/>
                <a:gd name="T16" fmla="*/ 19 w 49"/>
                <a:gd name="T17" fmla="*/ 5 h 17"/>
                <a:gd name="T18" fmla="*/ 23 w 49"/>
                <a:gd name="T19" fmla="*/ 4 h 17"/>
                <a:gd name="T20" fmla="*/ 28 w 49"/>
                <a:gd name="T21" fmla="*/ 1 h 17"/>
                <a:gd name="T22" fmla="*/ 29 w 49"/>
                <a:gd name="T23" fmla="*/ 1 h 17"/>
                <a:gd name="T24" fmla="*/ 35 w 49"/>
                <a:gd name="T25" fmla="*/ 2 h 17"/>
                <a:gd name="T26" fmla="*/ 38 w 49"/>
                <a:gd name="T27" fmla="*/ 0 h 17"/>
                <a:gd name="T28" fmla="*/ 40 w 49"/>
                <a:gd name="T29" fmla="*/ 1 h 17"/>
                <a:gd name="T30" fmla="*/ 44 w 49"/>
                <a:gd name="T31" fmla="*/ 2 h 17"/>
                <a:gd name="T32" fmla="*/ 46 w 49"/>
                <a:gd name="T33" fmla="*/ 2 h 17"/>
                <a:gd name="T34" fmla="*/ 46 w 49"/>
                <a:gd name="T35" fmla="*/ 2 h 17"/>
                <a:gd name="T36" fmla="*/ 48 w 49"/>
                <a:gd name="T37" fmla="*/ 4 h 17"/>
                <a:gd name="T38" fmla="*/ 47 w 49"/>
                <a:gd name="T39" fmla="*/ 6 h 17"/>
                <a:gd name="T40" fmla="*/ 47 w 49"/>
                <a:gd name="T41" fmla="*/ 6 h 17"/>
                <a:gd name="T42" fmla="*/ 45 w 49"/>
                <a:gd name="T43" fmla="*/ 6 h 17"/>
                <a:gd name="T44" fmla="*/ 42 w 49"/>
                <a:gd name="T45" fmla="*/ 8 h 17"/>
                <a:gd name="T46" fmla="*/ 38 w 49"/>
                <a:gd name="T47" fmla="*/ 11 h 17"/>
                <a:gd name="T48" fmla="*/ 36 w 49"/>
                <a:gd name="T49" fmla="*/ 12 h 17"/>
                <a:gd name="T50" fmla="*/ 32 w 49"/>
                <a:gd name="T51" fmla="*/ 12 h 17"/>
                <a:gd name="T52" fmla="*/ 27 w 49"/>
                <a:gd name="T53" fmla="*/ 12 h 17"/>
                <a:gd name="T54" fmla="*/ 24 w 49"/>
                <a:gd name="T55" fmla="*/ 12 h 17"/>
                <a:gd name="T56" fmla="*/ 21 w 49"/>
                <a:gd name="T57" fmla="*/ 15 h 17"/>
                <a:gd name="T58" fmla="*/ 17 w 49"/>
                <a:gd name="T59" fmla="*/ 14 h 17"/>
                <a:gd name="T60" fmla="*/ 13 w 49"/>
                <a:gd name="T61" fmla="*/ 14 h 17"/>
                <a:gd name="T62" fmla="*/ 9 w 49"/>
                <a:gd name="T63" fmla="*/ 15 h 17"/>
                <a:gd name="T64" fmla="*/ 6 w 49"/>
                <a:gd name="T65" fmla="*/ 16 h 17"/>
                <a:gd name="T66" fmla="*/ 4 w 49"/>
                <a:gd name="T67" fmla="*/ 16 h 17"/>
                <a:gd name="T68" fmla="*/ 1 w 49"/>
                <a:gd name="T69" fmla="*/ 14 h 17"/>
                <a:gd name="T70" fmla="*/ 1 w 49"/>
                <a:gd name="T71" fmla="*/ 14 h 17"/>
                <a:gd name="T72" fmla="*/ 2 w 49"/>
                <a:gd name="T73" fmla="*/ 12 h 1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9"/>
                <a:gd name="T112" fmla="*/ 0 h 17"/>
                <a:gd name="T113" fmla="*/ 49 w 49"/>
                <a:gd name="T114" fmla="*/ 17 h 1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9" h="17">
                  <a:moveTo>
                    <a:pt x="2" y="12"/>
                  </a:moveTo>
                  <a:lnTo>
                    <a:pt x="0" y="11"/>
                  </a:lnTo>
                  <a:lnTo>
                    <a:pt x="1" y="9"/>
                  </a:lnTo>
                  <a:lnTo>
                    <a:pt x="3" y="9"/>
                  </a:lnTo>
                  <a:lnTo>
                    <a:pt x="5" y="7"/>
                  </a:lnTo>
                  <a:lnTo>
                    <a:pt x="8" y="6"/>
                  </a:lnTo>
                  <a:lnTo>
                    <a:pt x="12" y="5"/>
                  </a:lnTo>
                  <a:lnTo>
                    <a:pt x="15" y="4"/>
                  </a:lnTo>
                  <a:lnTo>
                    <a:pt x="19" y="5"/>
                  </a:lnTo>
                  <a:lnTo>
                    <a:pt x="23" y="4"/>
                  </a:lnTo>
                  <a:lnTo>
                    <a:pt x="28" y="1"/>
                  </a:lnTo>
                  <a:lnTo>
                    <a:pt x="29" y="1"/>
                  </a:lnTo>
                  <a:lnTo>
                    <a:pt x="35" y="2"/>
                  </a:lnTo>
                  <a:lnTo>
                    <a:pt x="38" y="0"/>
                  </a:lnTo>
                  <a:lnTo>
                    <a:pt x="40" y="1"/>
                  </a:lnTo>
                  <a:lnTo>
                    <a:pt x="44" y="2"/>
                  </a:lnTo>
                  <a:lnTo>
                    <a:pt x="46" y="2"/>
                  </a:lnTo>
                  <a:lnTo>
                    <a:pt x="48" y="4"/>
                  </a:lnTo>
                  <a:lnTo>
                    <a:pt x="47" y="6"/>
                  </a:lnTo>
                  <a:lnTo>
                    <a:pt x="45" y="6"/>
                  </a:lnTo>
                  <a:lnTo>
                    <a:pt x="42" y="8"/>
                  </a:lnTo>
                  <a:lnTo>
                    <a:pt x="38" y="11"/>
                  </a:lnTo>
                  <a:lnTo>
                    <a:pt x="36" y="12"/>
                  </a:lnTo>
                  <a:lnTo>
                    <a:pt x="32" y="12"/>
                  </a:lnTo>
                  <a:lnTo>
                    <a:pt x="27" y="12"/>
                  </a:lnTo>
                  <a:lnTo>
                    <a:pt x="24" y="12"/>
                  </a:lnTo>
                  <a:lnTo>
                    <a:pt x="21" y="15"/>
                  </a:lnTo>
                  <a:lnTo>
                    <a:pt x="17" y="14"/>
                  </a:lnTo>
                  <a:lnTo>
                    <a:pt x="13" y="14"/>
                  </a:lnTo>
                  <a:lnTo>
                    <a:pt x="9" y="15"/>
                  </a:lnTo>
                  <a:lnTo>
                    <a:pt x="6" y="16"/>
                  </a:lnTo>
                  <a:lnTo>
                    <a:pt x="4" y="16"/>
                  </a:lnTo>
                  <a:lnTo>
                    <a:pt x="1" y="14"/>
                  </a:lnTo>
                  <a:lnTo>
                    <a:pt x="2" y="12"/>
                  </a:lnTo>
                </a:path>
              </a:pathLst>
            </a:custGeom>
            <a:solidFill>
              <a:srgbClr val="ECECE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66" name="Freeform 198"/>
            <p:cNvSpPr>
              <a:spLocks/>
            </p:cNvSpPr>
            <p:nvPr/>
          </p:nvSpPr>
          <p:spPr bwMode="auto">
            <a:xfrm>
              <a:off x="1963" y="879"/>
              <a:ext cx="37" cy="17"/>
            </a:xfrm>
            <a:custGeom>
              <a:avLst/>
              <a:gdLst>
                <a:gd name="T0" fmla="*/ 0 w 37"/>
                <a:gd name="T1" fmla="*/ 12 h 17"/>
                <a:gd name="T2" fmla="*/ 1 w 37"/>
                <a:gd name="T3" fmla="*/ 9 h 17"/>
                <a:gd name="T4" fmla="*/ 1 w 37"/>
                <a:gd name="T5" fmla="*/ 9 h 17"/>
                <a:gd name="T6" fmla="*/ 3 w 37"/>
                <a:gd name="T7" fmla="*/ 7 h 17"/>
                <a:gd name="T8" fmla="*/ 5 w 37"/>
                <a:gd name="T9" fmla="*/ 5 h 17"/>
                <a:gd name="T10" fmla="*/ 6 w 37"/>
                <a:gd name="T11" fmla="*/ 6 h 17"/>
                <a:gd name="T12" fmla="*/ 9 w 37"/>
                <a:gd name="T13" fmla="*/ 5 h 17"/>
                <a:gd name="T14" fmla="*/ 12 w 37"/>
                <a:gd name="T15" fmla="*/ 3 h 17"/>
                <a:gd name="T16" fmla="*/ 16 w 37"/>
                <a:gd name="T17" fmla="*/ 3 h 17"/>
                <a:gd name="T18" fmla="*/ 18 w 37"/>
                <a:gd name="T19" fmla="*/ 4 h 17"/>
                <a:gd name="T20" fmla="*/ 22 w 37"/>
                <a:gd name="T21" fmla="*/ 3 h 17"/>
                <a:gd name="T22" fmla="*/ 24 w 37"/>
                <a:gd name="T23" fmla="*/ 1 h 17"/>
                <a:gd name="T24" fmla="*/ 26 w 37"/>
                <a:gd name="T25" fmla="*/ 0 h 17"/>
                <a:gd name="T26" fmla="*/ 28 w 37"/>
                <a:gd name="T27" fmla="*/ 0 h 17"/>
                <a:gd name="T28" fmla="*/ 30 w 37"/>
                <a:gd name="T29" fmla="*/ 2 h 17"/>
                <a:gd name="T30" fmla="*/ 34 w 37"/>
                <a:gd name="T31" fmla="*/ 3 h 17"/>
                <a:gd name="T32" fmla="*/ 34 w 37"/>
                <a:gd name="T33" fmla="*/ 1 h 17"/>
                <a:gd name="T34" fmla="*/ 36 w 37"/>
                <a:gd name="T35" fmla="*/ 1 h 17"/>
                <a:gd name="T36" fmla="*/ 36 w 37"/>
                <a:gd name="T37" fmla="*/ 3 h 17"/>
                <a:gd name="T38" fmla="*/ 36 w 37"/>
                <a:gd name="T39" fmla="*/ 3 h 17"/>
                <a:gd name="T40" fmla="*/ 35 w 37"/>
                <a:gd name="T41" fmla="*/ 6 h 17"/>
                <a:gd name="T42" fmla="*/ 35 w 37"/>
                <a:gd name="T43" fmla="*/ 6 h 17"/>
                <a:gd name="T44" fmla="*/ 32 w 37"/>
                <a:gd name="T45" fmla="*/ 8 h 17"/>
                <a:gd name="T46" fmla="*/ 29 w 37"/>
                <a:gd name="T47" fmla="*/ 9 h 17"/>
                <a:gd name="T48" fmla="*/ 27 w 37"/>
                <a:gd name="T49" fmla="*/ 9 h 17"/>
                <a:gd name="T50" fmla="*/ 25 w 37"/>
                <a:gd name="T51" fmla="*/ 11 h 17"/>
                <a:gd name="T52" fmla="*/ 23 w 37"/>
                <a:gd name="T53" fmla="*/ 10 h 17"/>
                <a:gd name="T54" fmla="*/ 19 w 37"/>
                <a:gd name="T55" fmla="*/ 12 h 17"/>
                <a:gd name="T56" fmla="*/ 17 w 37"/>
                <a:gd name="T57" fmla="*/ 13 h 17"/>
                <a:gd name="T58" fmla="*/ 13 w 37"/>
                <a:gd name="T59" fmla="*/ 11 h 17"/>
                <a:gd name="T60" fmla="*/ 11 w 37"/>
                <a:gd name="T61" fmla="*/ 13 h 17"/>
                <a:gd name="T62" fmla="*/ 8 w 37"/>
                <a:gd name="T63" fmla="*/ 16 h 17"/>
                <a:gd name="T64" fmla="*/ 6 w 37"/>
                <a:gd name="T65" fmla="*/ 13 h 17"/>
                <a:gd name="T66" fmla="*/ 4 w 37"/>
                <a:gd name="T67" fmla="*/ 13 h 17"/>
                <a:gd name="T68" fmla="*/ 2 w 37"/>
                <a:gd name="T69" fmla="*/ 12 h 17"/>
                <a:gd name="T70" fmla="*/ 0 w 37"/>
                <a:gd name="T71" fmla="*/ 12 h 17"/>
                <a:gd name="T72" fmla="*/ 0 w 37"/>
                <a:gd name="T73" fmla="*/ 12 h 1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7"/>
                <a:gd name="T112" fmla="*/ 0 h 17"/>
                <a:gd name="T113" fmla="*/ 37 w 37"/>
                <a:gd name="T114" fmla="*/ 17 h 1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7" h="17">
                  <a:moveTo>
                    <a:pt x="0" y="12"/>
                  </a:moveTo>
                  <a:lnTo>
                    <a:pt x="1" y="9"/>
                  </a:lnTo>
                  <a:lnTo>
                    <a:pt x="3" y="7"/>
                  </a:lnTo>
                  <a:lnTo>
                    <a:pt x="5" y="5"/>
                  </a:lnTo>
                  <a:lnTo>
                    <a:pt x="6" y="6"/>
                  </a:lnTo>
                  <a:lnTo>
                    <a:pt x="9" y="5"/>
                  </a:lnTo>
                  <a:lnTo>
                    <a:pt x="12" y="3"/>
                  </a:lnTo>
                  <a:lnTo>
                    <a:pt x="16" y="3"/>
                  </a:lnTo>
                  <a:lnTo>
                    <a:pt x="18" y="4"/>
                  </a:lnTo>
                  <a:lnTo>
                    <a:pt x="22" y="3"/>
                  </a:lnTo>
                  <a:lnTo>
                    <a:pt x="24" y="1"/>
                  </a:lnTo>
                  <a:lnTo>
                    <a:pt x="26" y="0"/>
                  </a:lnTo>
                  <a:lnTo>
                    <a:pt x="28" y="0"/>
                  </a:lnTo>
                  <a:lnTo>
                    <a:pt x="30" y="2"/>
                  </a:lnTo>
                  <a:lnTo>
                    <a:pt x="34" y="3"/>
                  </a:lnTo>
                  <a:lnTo>
                    <a:pt x="34" y="1"/>
                  </a:lnTo>
                  <a:lnTo>
                    <a:pt x="36" y="1"/>
                  </a:lnTo>
                  <a:lnTo>
                    <a:pt x="36" y="3"/>
                  </a:lnTo>
                  <a:lnTo>
                    <a:pt x="35" y="6"/>
                  </a:lnTo>
                  <a:lnTo>
                    <a:pt x="32" y="8"/>
                  </a:lnTo>
                  <a:lnTo>
                    <a:pt x="29" y="9"/>
                  </a:lnTo>
                  <a:lnTo>
                    <a:pt x="27" y="9"/>
                  </a:lnTo>
                  <a:lnTo>
                    <a:pt x="25" y="11"/>
                  </a:lnTo>
                  <a:lnTo>
                    <a:pt x="23" y="10"/>
                  </a:lnTo>
                  <a:lnTo>
                    <a:pt x="19" y="12"/>
                  </a:lnTo>
                  <a:lnTo>
                    <a:pt x="17" y="13"/>
                  </a:lnTo>
                  <a:lnTo>
                    <a:pt x="13" y="11"/>
                  </a:lnTo>
                  <a:lnTo>
                    <a:pt x="11" y="13"/>
                  </a:lnTo>
                  <a:lnTo>
                    <a:pt x="8" y="16"/>
                  </a:lnTo>
                  <a:lnTo>
                    <a:pt x="6" y="13"/>
                  </a:lnTo>
                  <a:lnTo>
                    <a:pt x="4" y="13"/>
                  </a:lnTo>
                  <a:lnTo>
                    <a:pt x="2" y="12"/>
                  </a:lnTo>
                  <a:lnTo>
                    <a:pt x="0" y="12"/>
                  </a:lnTo>
                </a:path>
              </a:pathLst>
            </a:custGeom>
            <a:solidFill>
              <a:srgbClr val="F0F0F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67" name="Freeform 199"/>
            <p:cNvSpPr>
              <a:spLocks/>
            </p:cNvSpPr>
            <p:nvPr/>
          </p:nvSpPr>
          <p:spPr bwMode="auto">
            <a:xfrm>
              <a:off x="2750" y="511"/>
              <a:ext cx="337" cy="215"/>
            </a:xfrm>
            <a:custGeom>
              <a:avLst/>
              <a:gdLst>
                <a:gd name="T0" fmla="*/ 176 w 337"/>
                <a:gd name="T1" fmla="*/ 10 h 215"/>
                <a:gd name="T2" fmla="*/ 336 w 337"/>
                <a:gd name="T3" fmla="*/ 127 h 215"/>
                <a:gd name="T4" fmla="*/ 169 w 337"/>
                <a:gd name="T5" fmla="*/ 214 h 215"/>
                <a:gd name="T6" fmla="*/ 0 w 337"/>
                <a:gd name="T7" fmla="*/ 80 h 215"/>
                <a:gd name="T8" fmla="*/ 169 w 337"/>
                <a:gd name="T9" fmla="*/ 2 h 215"/>
                <a:gd name="T10" fmla="*/ 162 w 337"/>
                <a:gd name="T11" fmla="*/ 7 h 215"/>
                <a:gd name="T12" fmla="*/ 165 w 337"/>
                <a:gd name="T13" fmla="*/ 0 h 215"/>
                <a:gd name="T14" fmla="*/ 176 w 337"/>
                <a:gd name="T15" fmla="*/ 10 h 215"/>
                <a:gd name="T16" fmla="*/ 0 60000 65536"/>
                <a:gd name="T17" fmla="*/ 0 60000 65536"/>
                <a:gd name="T18" fmla="*/ 0 60000 65536"/>
                <a:gd name="T19" fmla="*/ 0 60000 65536"/>
                <a:gd name="T20" fmla="*/ 0 60000 65536"/>
                <a:gd name="T21" fmla="*/ 0 60000 65536"/>
                <a:gd name="T22" fmla="*/ 0 60000 65536"/>
                <a:gd name="T23" fmla="*/ 0 60000 65536"/>
                <a:gd name="T24" fmla="*/ 0 w 337"/>
                <a:gd name="T25" fmla="*/ 0 h 215"/>
                <a:gd name="T26" fmla="*/ 337 w 337"/>
                <a:gd name="T27" fmla="*/ 215 h 21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7" h="215">
                  <a:moveTo>
                    <a:pt x="176" y="10"/>
                  </a:moveTo>
                  <a:lnTo>
                    <a:pt x="336" y="127"/>
                  </a:lnTo>
                  <a:lnTo>
                    <a:pt x="169" y="214"/>
                  </a:lnTo>
                  <a:lnTo>
                    <a:pt x="0" y="80"/>
                  </a:lnTo>
                  <a:lnTo>
                    <a:pt x="169" y="2"/>
                  </a:lnTo>
                  <a:lnTo>
                    <a:pt x="162" y="7"/>
                  </a:lnTo>
                  <a:lnTo>
                    <a:pt x="165" y="0"/>
                  </a:lnTo>
                  <a:lnTo>
                    <a:pt x="176" y="10"/>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68" name="Freeform 200"/>
            <p:cNvSpPr>
              <a:spLocks/>
            </p:cNvSpPr>
            <p:nvPr/>
          </p:nvSpPr>
          <p:spPr bwMode="auto">
            <a:xfrm>
              <a:off x="2901" y="512"/>
              <a:ext cx="28" cy="18"/>
            </a:xfrm>
            <a:custGeom>
              <a:avLst/>
              <a:gdLst>
                <a:gd name="T0" fmla="*/ 27 w 28"/>
                <a:gd name="T1" fmla="*/ 17 h 18"/>
                <a:gd name="T2" fmla="*/ 0 w 28"/>
                <a:gd name="T3" fmla="*/ 14 h 18"/>
                <a:gd name="T4" fmla="*/ 18 w 28"/>
                <a:gd name="T5" fmla="*/ 2 h 18"/>
                <a:gd name="T6" fmla="*/ 10 w 28"/>
                <a:gd name="T7" fmla="*/ 11 h 18"/>
                <a:gd name="T8" fmla="*/ 14 w 28"/>
                <a:gd name="T9" fmla="*/ 0 h 18"/>
                <a:gd name="T10" fmla="*/ 24 w 28"/>
                <a:gd name="T11" fmla="*/ 13 h 18"/>
                <a:gd name="T12" fmla="*/ 27 w 28"/>
                <a:gd name="T13" fmla="*/ 17 h 18"/>
                <a:gd name="T14" fmla="*/ 0 60000 65536"/>
                <a:gd name="T15" fmla="*/ 0 60000 65536"/>
                <a:gd name="T16" fmla="*/ 0 60000 65536"/>
                <a:gd name="T17" fmla="*/ 0 60000 65536"/>
                <a:gd name="T18" fmla="*/ 0 60000 65536"/>
                <a:gd name="T19" fmla="*/ 0 60000 65536"/>
                <a:gd name="T20" fmla="*/ 0 60000 65536"/>
                <a:gd name="T21" fmla="*/ 0 w 28"/>
                <a:gd name="T22" fmla="*/ 0 h 18"/>
                <a:gd name="T23" fmla="*/ 28 w 28"/>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 h="18">
                  <a:moveTo>
                    <a:pt x="27" y="17"/>
                  </a:moveTo>
                  <a:lnTo>
                    <a:pt x="0" y="14"/>
                  </a:lnTo>
                  <a:lnTo>
                    <a:pt x="18" y="2"/>
                  </a:lnTo>
                  <a:lnTo>
                    <a:pt x="10" y="11"/>
                  </a:lnTo>
                  <a:lnTo>
                    <a:pt x="14" y="0"/>
                  </a:lnTo>
                  <a:lnTo>
                    <a:pt x="24" y="13"/>
                  </a:lnTo>
                  <a:lnTo>
                    <a:pt x="27" y="17"/>
                  </a:lnTo>
                </a:path>
              </a:pathLst>
            </a:custGeom>
            <a:solidFill>
              <a:srgbClr val="848C9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69" name="Freeform 201"/>
            <p:cNvSpPr>
              <a:spLocks/>
            </p:cNvSpPr>
            <p:nvPr/>
          </p:nvSpPr>
          <p:spPr bwMode="auto">
            <a:xfrm>
              <a:off x="2881" y="519"/>
              <a:ext cx="72" cy="22"/>
            </a:xfrm>
            <a:custGeom>
              <a:avLst/>
              <a:gdLst>
                <a:gd name="T0" fmla="*/ 21 w 72"/>
                <a:gd name="T1" fmla="*/ 0 h 22"/>
                <a:gd name="T2" fmla="*/ 48 w 72"/>
                <a:gd name="T3" fmla="*/ 5 h 22"/>
                <a:gd name="T4" fmla="*/ 71 w 72"/>
                <a:gd name="T5" fmla="*/ 21 h 22"/>
                <a:gd name="T6" fmla="*/ 0 w 72"/>
                <a:gd name="T7" fmla="*/ 11 h 22"/>
                <a:gd name="T8" fmla="*/ 21 w 72"/>
                <a:gd name="T9" fmla="*/ 0 h 22"/>
                <a:gd name="T10" fmla="*/ 0 60000 65536"/>
                <a:gd name="T11" fmla="*/ 0 60000 65536"/>
                <a:gd name="T12" fmla="*/ 0 60000 65536"/>
                <a:gd name="T13" fmla="*/ 0 60000 65536"/>
                <a:gd name="T14" fmla="*/ 0 60000 65536"/>
                <a:gd name="T15" fmla="*/ 0 w 72"/>
                <a:gd name="T16" fmla="*/ 0 h 22"/>
                <a:gd name="T17" fmla="*/ 72 w 72"/>
                <a:gd name="T18" fmla="*/ 22 h 22"/>
              </a:gdLst>
              <a:ahLst/>
              <a:cxnLst>
                <a:cxn ang="T10">
                  <a:pos x="T0" y="T1"/>
                </a:cxn>
                <a:cxn ang="T11">
                  <a:pos x="T2" y="T3"/>
                </a:cxn>
                <a:cxn ang="T12">
                  <a:pos x="T4" y="T5"/>
                </a:cxn>
                <a:cxn ang="T13">
                  <a:pos x="T6" y="T7"/>
                </a:cxn>
                <a:cxn ang="T14">
                  <a:pos x="T8" y="T9"/>
                </a:cxn>
              </a:cxnLst>
              <a:rect l="T15" t="T16" r="T17" b="T18"/>
              <a:pathLst>
                <a:path w="72" h="22">
                  <a:moveTo>
                    <a:pt x="21" y="0"/>
                  </a:moveTo>
                  <a:lnTo>
                    <a:pt x="48" y="5"/>
                  </a:lnTo>
                  <a:lnTo>
                    <a:pt x="71" y="21"/>
                  </a:lnTo>
                  <a:lnTo>
                    <a:pt x="0" y="11"/>
                  </a:lnTo>
                  <a:lnTo>
                    <a:pt x="21" y="0"/>
                  </a:lnTo>
                </a:path>
              </a:pathLst>
            </a:custGeom>
            <a:solidFill>
              <a:srgbClr val="80889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70" name="Freeform 202"/>
            <p:cNvSpPr>
              <a:spLocks/>
            </p:cNvSpPr>
            <p:nvPr/>
          </p:nvSpPr>
          <p:spPr bwMode="auto">
            <a:xfrm>
              <a:off x="2859" y="530"/>
              <a:ext cx="117" cy="26"/>
            </a:xfrm>
            <a:custGeom>
              <a:avLst/>
              <a:gdLst>
                <a:gd name="T0" fmla="*/ 22 w 117"/>
                <a:gd name="T1" fmla="*/ 0 h 26"/>
                <a:gd name="T2" fmla="*/ 93 w 117"/>
                <a:gd name="T3" fmla="*/ 10 h 26"/>
                <a:gd name="T4" fmla="*/ 116 w 117"/>
                <a:gd name="T5" fmla="*/ 25 h 26"/>
                <a:gd name="T6" fmla="*/ 0 w 117"/>
                <a:gd name="T7" fmla="*/ 10 h 26"/>
                <a:gd name="T8" fmla="*/ 22 w 117"/>
                <a:gd name="T9" fmla="*/ 0 h 26"/>
                <a:gd name="T10" fmla="*/ 0 60000 65536"/>
                <a:gd name="T11" fmla="*/ 0 60000 65536"/>
                <a:gd name="T12" fmla="*/ 0 60000 65536"/>
                <a:gd name="T13" fmla="*/ 0 60000 65536"/>
                <a:gd name="T14" fmla="*/ 0 60000 65536"/>
                <a:gd name="T15" fmla="*/ 0 w 117"/>
                <a:gd name="T16" fmla="*/ 0 h 26"/>
                <a:gd name="T17" fmla="*/ 117 w 117"/>
                <a:gd name="T18" fmla="*/ 26 h 26"/>
              </a:gdLst>
              <a:ahLst/>
              <a:cxnLst>
                <a:cxn ang="T10">
                  <a:pos x="T0" y="T1"/>
                </a:cxn>
                <a:cxn ang="T11">
                  <a:pos x="T2" y="T3"/>
                </a:cxn>
                <a:cxn ang="T12">
                  <a:pos x="T4" y="T5"/>
                </a:cxn>
                <a:cxn ang="T13">
                  <a:pos x="T6" y="T7"/>
                </a:cxn>
                <a:cxn ang="T14">
                  <a:pos x="T8" y="T9"/>
                </a:cxn>
              </a:cxnLst>
              <a:rect l="T15" t="T16" r="T17" b="T18"/>
              <a:pathLst>
                <a:path w="117" h="26">
                  <a:moveTo>
                    <a:pt x="22" y="0"/>
                  </a:moveTo>
                  <a:lnTo>
                    <a:pt x="93" y="10"/>
                  </a:lnTo>
                  <a:lnTo>
                    <a:pt x="116" y="25"/>
                  </a:lnTo>
                  <a:lnTo>
                    <a:pt x="0" y="10"/>
                  </a:lnTo>
                  <a:lnTo>
                    <a:pt x="22" y="0"/>
                  </a:lnTo>
                </a:path>
              </a:pathLst>
            </a:custGeom>
            <a:solidFill>
              <a:srgbClr val="7C849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71" name="Freeform 203"/>
            <p:cNvSpPr>
              <a:spLocks/>
            </p:cNvSpPr>
            <p:nvPr/>
          </p:nvSpPr>
          <p:spPr bwMode="auto">
            <a:xfrm>
              <a:off x="2837" y="540"/>
              <a:ext cx="161" cy="35"/>
            </a:xfrm>
            <a:custGeom>
              <a:avLst/>
              <a:gdLst>
                <a:gd name="T0" fmla="*/ 22 w 161"/>
                <a:gd name="T1" fmla="*/ 0 h 35"/>
                <a:gd name="T2" fmla="*/ 138 w 161"/>
                <a:gd name="T3" fmla="*/ 15 h 35"/>
                <a:gd name="T4" fmla="*/ 160 w 161"/>
                <a:gd name="T5" fmla="*/ 34 h 35"/>
                <a:gd name="T6" fmla="*/ 0 w 161"/>
                <a:gd name="T7" fmla="*/ 11 h 35"/>
                <a:gd name="T8" fmla="*/ 22 w 161"/>
                <a:gd name="T9" fmla="*/ 0 h 35"/>
                <a:gd name="T10" fmla="*/ 0 60000 65536"/>
                <a:gd name="T11" fmla="*/ 0 60000 65536"/>
                <a:gd name="T12" fmla="*/ 0 60000 65536"/>
                <a:gd name="T13" fmla="*/ 0 60000 65536"/>
                <a:gd name="T14" fmla="*/ 0 60000 65536"/>
                <a:gd name="T15" fmla="*/ 0 w 161"/>
                <a:gd name="T16" fmla="*/ 0 h 35"/>
                <a:gd name="T17" fmla="*/ 161 w 161"/>
                <a:gd name="T18" fmla="*/ 35 h 35"/>
              </a:gdLst>
              <a:ahLst/>
              <a:cxnLst>
                <a:cxn ang="T10">
                  <a:pos x="T0" y="T1"/>
                </a:cxn>
                <a:cxn ang="T11">
                  <a:pos x="T2" y="T3"/>
                </a:cxn>
                <a:cxn ang="T12">
                  <a:pos x="T4" y="T5"/>
                </a:cxn>
                <a:cxn ang="T13">
                  <a:pos x="T6" y="T7"/>
                </a:cxn>
                <a:cxn ang="T14">
                  <a:pos x="T8" y="T9"/>
                </a:cxn>
              </a:cxnLst>
              <a:rect l="T15" t="T16" r="T17" b="T18"/>
              <a:pathLst>
                <a:path w="161" h="35">
                  <a:moveTo>
                    <a:pt x="22" y="0"/>
                  </a:moveTo>
                  <a:lnTo>
                    <a:pt x="138" y="15"/>
                  </a:lnTo>
                  <a:lnTo>
                    <a:pt x="160" y="34"/>
                  </a:lnTo>
                  <a:lnTo>
                    <a:pt x="0" y="11"/>
                  </a:lnTo>
                  <a:lnTo>
                    <a:pt x="22" y="0"/>
                  </a:lnTo>
                </a:path>
              </a:pathLst>
            </a:custGeom>
            <a:solidFill>
              <a:srgbClr val="78848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72" name="Freeform 204"/>
            <p:cNvSpPr>
              <a:spLocks/>
            </p:cNvSpPr>
            <p:nvPr/>
          </p:nvSpPr>
          <p:spPr bwMode="auto">
            <a:xfrm>
              <a:off x="2815" y="551"/>
              <a:ext cx="205" cy="40"/>
            </a:xfrm>
            <a:custGeom>
              <a:avLst/>
              <a:gdLst>
                <a:gd name="T0" fmla="*/ 22 w 205"/>
                <a:gd name="T1" fmla="*/ 0 h 40"/>
                <a:gd name="T2" fmla="*/ 182 w 205"/>
                <a:gd name="T3" fmla="*/ 23 h 40"/>
                <a:gd name="T4" fmla="*/ 204 w 205"/>
                <a:gd name="T5" fmla="*/ 39 h 40"/>
                <a:gd name="T6" fmla="*/ 0 w 205"/>
                <a:gd name="T7" fmla="*/ 11 h 40"/>
                <a:gd name="T8" fmla="*/ 22 w 205"/>
                <a:gd name="T9" fmla="*/ 0 h 40"/>
                <a:gd name="T10" fmla="*/ 0 60000 65536"/>
                <a:gd name="T11" fmla="*/ 0 60000 65536"/>
                <a:gd name="T12" fmla="*/ 0 60000 65536"/>
                <a:gd name="T13" fmla="*/ 0 60000 65536"/>
                <a:gd name="T14" fmla="*/ 0 60000 65536"/>
                <a:gd name="T15" fmla="*/ 0 w 205"/>
                <a:gd name="T16" fmla="*/ 0 h 40"/>
                <a:gd name="T17" fmla="*/ 205 w 205"/>
                <a:gd name="T18" fmla="*/ 40 h 40"/>
              </a:gdLst>
              <a:ahLst/>
              <a:cxnLst>
                <a:cxn ang="T10">
                  <a:pos x="T0" y="T1"/>
                </a:cxn>
                <a:cxn ang="T11">
                  <a:pos x="T2" y="T3"/>
                </a:cxn>
                <a:cxn ang="T12">
                  <a:pos x="T4" y="T5"/>
                </a:cxn>
                <a:cxn ang="T13">
                  <a:pos x="T6" y="T7"/>
                </a:cxn>
                <a:cxn ang="T14">
                  <a:pos x="T8" y="T9"/>
                </a:cxn>
              </a:cxnLst>
              <a:rect l="T15" t="T16" r="T17" b="T18"/>
              <a:pathLst>
                <a:path w="205" h="40">
                  <a:moveTo>
                    <a:pt x="22" y="0"/>
                  </a:moveTo>
                  <a:lnTo>
                    <a:pt x="182" y="23"/>
                  </a:lnTo>
                  <a:lnTo>
                    <a:pt x="204" y="39"/>
                  </a:lnTo>
                  <a:lnTo>
                    <a:pt x="0" y="11"/>
                  </a:lnTo>
                  <a:lnTo>
                    <a:pt x="22" y="0"/>
                  </a:lnTo>
                </a:path>
              </a:pathLst>
            </a:custGeom>
            <a:solidFill>
              <a:srgbClr val="74808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73" name="Freeform 205"/>
            <p:cNvSpPr>
              <a:spLocks/>
            </p:cNvSpPr>
            <p:nvPr/>
          </p:nvSpPr>
          <p:spPr bwMode="auto">
            <a:xfrm>
              <a:off x="2794" y="562"/>
              <a:ext cx="248" cy="46"/>
            </a:xfrm>
            <a:custGeom>
              <a:avLst/>
              <a:gdLst>
                <a:gd name="T0" fmla="*/ 21 w 248"/>
                <a:gd name="T1" fmla="*/ 0 h 46"/>
                <a:gd name="T2" fmla="*/ 225 w 248"/>
                <a:gd name="T3" fmla="*/ 28 h 46"/>
                <a:gd name="T4" fmla="*/ 247 w 248"/>
                <a:gd name="T5" fmla="*/ 45 h 46"/>
                <a:gd name="T6" fmla="*/ 0 w 248"/>
                <a:gd name="T7" fmla="*/ 9 h 46"/>
                <a:gd name="T8" fmla="*/ 21 w 248"/>
                <a:gd name="T9" fmla="*/ 0 h 46"/>
                <a:gd name="T10" fmla="*/ 0 60000 65536"/>
                <a:gd name="T11" fmla="*/ 0 60000 65536"/>
                <a:gd name="T12" fmla="*/ 0 60000 65536"/>
                <a:gd name="T13" fmla="*/ 0 60000 65536"/>
                <a:gd name="T14" fmla="*/ 0 60000 65536"/>
                <a:gd name="T15" fmla="*/ 0 w 248"/>
                <a:gd name="T16" fmla="*/ 0 h 46"/>
                <a:gd name="T17" fmla="*/ 248 w 248"/>
                <a:gd name="T18" fmla="*/ 46 h 46"/>
              </a:gdLst>
              <a:ahLst/>
              <a:cxnLst>
                <a:cxn ang="T10">
                  <a:pos x="T0" y="T1"/>
                </a:cxn>
                <a:cxn ang="T11">
                  <a:pos x="T2" y="T3"/>
                </a:cxn>
                <a:cxn ang="T12">
                  <a:pos x="T4" y="T5"/>
                </a:cxn>
                <a:cxn ang="T13">
                  <a:pos x="T6" y="T7"/>
                </a:cxn>
                <a:cxn ang="T14">
                  <a:pos x="T8" y="T9"/>
                </a:cxn>
              </a:cxnLst>
              <a:rect l="T15" t="T16" r="T17" b="T18"/>
              <a:pathLst>
                <a:path w="248" h="46">
                  <a:moveTo>
                    <a:pt x="21" y="0"/>
                  </a:moveTo>
                  <a:lnTo>
                    <a:pt x="225" y="28"/>
                  </a:lnTo>
                  <a:lnTo>
                    <a:pt x="247" y="45"/>
                  </a:lnTo>
                  <a:lnTo>
                    <a:pt x="0" y="9"/>
                  </a:lnTo>
                  <a:lnTo>
                    <a:pt x="21" y="0"/>
                  </a:lnTo>
                </a:path>
              </a:pathLst>
            </a:custGeom>
            <a:solidFill>
              <a:srgbClr val="707C8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74" name="Freeform 206"/>
            <p:cNvSpPr>
              <a:spLocks/>
            </p:cNvSpPr>
            <p:nvPr/>
          </p:nvSpPr>
          <p:spPr bwMode="auto">
            <a:xfrm>
              <a:off x="2773" y="571"/>
              <a:ext cx="292" cy="54"/>
            </a:xfrm>
            <a:custGeom>
              <a:avLst/>
              <a:gdLst>
                <a:gd name="T0" fmla="*/ 21 w 292"/>
                <a:gd name="T1" fmla="*/ 0 h 54"/>
                <a:gd name="T2" fmla="*/ 268 w 292"/>
                <a:gd name="T3" fmla="*/ 36 h 54"/>
                <a:gd name="T4" fmla="*/ 291 w 292"/>
                <a:gd name="T5" fmla="*/ 53 h 54"/>
                <a:gd name="T6" fmla="*/ 0 w 292"/>
                <a:gd name="T7" fmla="*/ 10 h 54"/>
                <a:gd name="T8" fmla="*/ 21 w 292"/>
                <a:gd name="T9" fmla="*/ 0 h 54"/>
                <a:gd name="T10" fmla="*/ 0 60000 65536"/>
                <a:gd name="T11" fmla="*/ 0 60000 65536"/>
                <a:gd name="T12" fmla="*/ 0 60000 65536"/>
                <a:gd name="T13" fmla="*/ 0 60000 65536"/>
                <a:gd name="T14" fmla="*/ 0 60000 65536"/>
                <a:gd name="T15" fmla="*/ 0 w 292"/>
                <a:gd name="T16" fmla="*/ 0 h 54"/>
                <a:gd name="T17" fmla="*/ 292 w 292"/>
                <a:gd name="T18" fmla="*/ 54 h 54"/>
              </a:gdLst>
              <a:ahLst/>
              <a:cxnLst>
                <a:cxn ang="T10">
                  <a:pos x="T0" y="T1"/>
                </a:cxn>
                <a:cxn ang="T11">
                  <a:pos x="T2" y="T3"/>
                </a:cxn>
                <a:cxn ang="T12">
                  <a:pos x="T4" y="T5"/>
                </a:cxn>
                <a:cxn ang="T13">
                  <a:pos x="T6" y="T7"/>
                </a:cxn>
                <a:cxn ang="T14">
                  <a:pos x="T8" y="T9"/>
                </a:cxn>
              </a:cxnLst>
              <a:rect l="T15" t="T16" r="T17" b="T18"/>
              <a:pathLst>
                <a:path w="292" h="54">
                  <a:moveTo>
                    <a:pt x="21" y="0"/>
                  </a:moveTo>
                  <a:lnTo>
                    <a:pt x="268" y="36"/>
                  </a:lnTo>
                  <a:lnTo>
                    <a:pt x="291" y="53"/>
                  </a:lnTo>
                  <a:lnTo>
                    <a:pt x="0" y="10"/>
                  </a:lnTo>
                  <a:lnTo>
                    <a:pt x="21" y="0"/>
                  </a:lnTo>
                </a:path>
              </a:pathLst>
            </a:custGeom>
            <a:solidFill>
              <a:srgbClr val="6C7C8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75" name="Freeform 207"/>
            <p:cNvSpPr>
              <a:spLocks/>
            </p:cNvSpPr>
            <p:nvPr/>
          </p:nvSpPr>
          <p:spPr bwMode="auto">
            <a:xfrm>
              <a:off x="2750" y="581"/>
              <a:ext cx="337" cy="58"/>
            </a:xfrm>
            <a:custGeom>
              <a:avLst/>
              <a:gdLst>
                <a:gd name="T0" fmla="*/ 23 w 337"/>
                <a:gd name="T1" fmla="*/ 0 h 58"/>
                <a:gd name="T2" fmla="*/ 314 w 337"/>
                <a:gd name="T3" fmla="*/ 43 h 58"/>
                <a:gd name="T4" fmla="*/ 336 w 337"/>
                <a:gd name="T5" fmla="*/ 57 h 58"/>
                <a:gd name="T6" fmla="*/ 0 w 337"/>
                <a:gd name="T7" fmla="*/ 10 h 58"/>
                <a:gd name="T8" fmla="*/ 23 w 337"/>
                <a:gd name="T9" fmla="*/ 0 h 58"/>
                <a:gd name="T10" fmla="*/ 0 60000 65536"/>
                <a:gd name="T11" fmla="*/ 0 60000 65536"/>
                <a:gd name="T12" fmla="*/ 0 60000 65536"/>
                <a:gd name="T13" fmla="*/ 0 60000 65536"/>
                <a:gd name="T14" fmla="*/ 0 60000 65536"/>
                <a:gd name="T15" fmla="*/ 0 w 337"/>
                <a:gd name="T16" fmla="*/ 0 h 58"/>
                <a:gd name="T17" fmla="*/ 337 w 337"/>
                <a:gd name="T18" fmla="*/ 58 h 58"/>
              </a:gdLst>
              <a:ahLst/>
              <a:cxnLst>
                <a:cxn ang="T10">
                  <a:pos x="T0" y="T1"/>
                </a:cxn>
                <a:cxn ang="T11">
                  <a:pos x="T2" y="T3"/>
                </a:cxn>
                <a:cxn ang="T12">
                  <a:pos x="T4" y="T5"/>
                </a:cxn>
                <a:cxn ang="T13">
                  <a:pos x="T6" y="T7"/>
                </a:cxn>
                <a:cxn ang="T14">
                  <a:pos x="T8" y="T9"/>
                </a:cxn>
              </a:cxnLst>
              <a:rect l="T15" t="T16" r="T17" b="T18"/>
              <a:pathLst>
                <a:path w="337" h="58">
                  <a:moveTo>
                    <a:pt x="23" y="0"/>
                  </a:moveTo>
                  <a:lnTo>
                    <a:pt x="314" y="43"/>
                  </a:lnTo>
                  <a:lnTo>
                    <a:pt x="336" y="57"/>
                  </a:lnTo>
                  <a:lnTo>
                    <a:pt x="0" y="10"/>
                  </a:lnTo>
                  <a:lnTo>
                    <a:pt x="23" y="0"/>
                  </a:lnTo>
                </a:path>
              </a:pathLst>
            </a:custGeom>
            <a:solidFill>
              <a:srgbClr val="68788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76" name="Freeform 208"/>
            <p:cNvSpPr>
              <a:spLocks/>
            </p:cNvSpPr>
            <p:nvPr/>
          </p:nvSpPr>
          <p:spPr bwMode="auto">
            <a:xfrm>
              <a:off x="2750" y="591"/>
              <a:ext cx="337" cy="60"/>
            </a:xfrm>
            <a:custGeom>
              <a:avLst/>
              <a:gdLst>
                <a:gd name="T0" fmla="*/ 0 w 337"/>
                <a:gd name="T1" fmla="*/ 0 h 60"/>
                <a:gd name="T2" fmla="*/ 336 w 337"/>
                <a:gd name="T3" fmla="*/ 47 h 60"/>
                <a:gd name="T4" fmla="*/ 314 w 337"/>
                <a:gd name="T5" fmla="*/ 59 h 60"/>
                <a:gd name="T6" fmla="*/ 21 w 337"/>
                <a:gd name="T7" fmla="*/ 16 h 60"/>
                <a:gd name="T8" fmla="*/ 0 w 337"/>
                <a:gd name="T9" fmla="*/ 0 h 60"/>
                <a:gd name="T10" fmla="*/ 0 60000 65536"/>
                <a:gd name="T11" fmla="*/ 0 60000 65536"/>
                <a:gd name="T12" fmla="*/ 0 60000 65536"/>
                <a:gd name="T13" fmla="*/ 0 60000 65536"/>
                <a:gd name="T14" fmla="*/ 0 60000 65536"/>
                <a:gd name="T15" fmla="*/ 0 w 337"/>
                <a:gd name="T16" fmla="*/ 0 h 60"/>
                <a:gd name="T17" fmla="*/ 337 w 337"/>
                <a:gd name="T18" fmla="*/ 60 h 60"/>
              </a:gdLst>
              <a:ahLst/>
              <a:cxnLst>
                <a:cxn ang="T10">
                  <a:pos x="T0" y="T1"/>
                </a:cxn>
                <a:cxn ang="T11">
                  <a:pos x="T2" y="T3"/>
                </a:cxn>
                <a:cxn ang="T12">
                  <a:pos x="T4" y="T5"/>
                </a:cxn>
                <a:cxn ang="T13">
                  <a:pos x="T6" y="T7"/>
                </a:cxn>
                <a:cxn ang="T14">
                  <a:pos x="T8" y="T9"/>
                </a:cxn>
              </a:cxnLst>
              <a:rect l="T15" t="T16" r="T17" b="T18"/>
              <a:pathLst>
                <a:path w="337" h="60">
                  <a:moveTo>
                    <a:pt x="0" y="0"/>
                  </a:moveTo>
                  <a:lnTo>
                    <a:pt x="336" y="47"/>
                  </a:lnTo>
                  <a:lnTo>
                    <a:pt x="314" y="59"/>
                  </a:lnTo>
                  <a:lnTo>
                    <a:pt x="21" y="16"/>
                  </a:lnTo>
                  <a:lnTo>
                    <a:pt x="0" y="0"/>
                  </a:lnTo>
                </a:path>
              </a:pathLst>
            </a:custGeom>
            <a:solidFill>
              <a:srgbClr val="68788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77" name="Freeform 209"/>
            <p:cNvSpPr>
              <a:spLocks/>
            </p:cNvSpPr>
            <p:nvPr/>
          </p:nvSpPr>
          <p:spPr bwMode="auto">
            <a:xfrm>
              <a:off x="2771" y="607"/>
              <a:ext cx="294" cy="54"/>
            </a:xfrm>
            <a:custGeom>
              <a:avLst/>
              <a:gdLst>
                <a:gd name="T0" fmla="*/ 0 w 294"/>
                <a:gd name="T1" fmla="*/ 0 h 54"/>
                <a:gd name="T2" fmla="*/ 293 w 294"/>
                <a:gd name="T3" fmla="*/ 43 h 54"/>
                <a:gd name="T4" fmla="*/ 275 w 294"/>
                <a:gd name="T5" fmla="*/ 53 h 54"/>
                <a:gd name="T6" fmla="*/ 21 w 294"/>
                <a:gd name="T7" fmla="*/ 17 h 54"/>
                <a:gd name="T8" fmla="*/ 0 w 294"/>
                <a:gd name="T9" fmla="*/ 0 h 54"/>
                <a:gd name="T10" fmla="*/ 0 60000 65536"/>
                <a:gd name="T11" fmla="*/ 0 60000 65536"/>
                <a:gd name="T12" fmla="*/ 0 60000 65536"/>
                <a:gd name="T13" fmla="*/ 0 60000 65536"/>
                <a:gd name="T14" fmla="*/ 0 60000 65536"/>
                <a:gd name="T15" fmla="*/ 0 w 294"/>
                <a:gd name="T16" fmla="*/ 0 h 54"/>
                <a:gd name="T17" fmla="*/ 294 w 294"/>
                <a:gd name="T18" fmla="*/ 54 h 54"/>
              </a:gdLst>
              <a:ahLst/>
              <a:cxnLst>
                <a:cxn ang="T10">
                  <a:pos x="T0" y="T1"/>
                </a:cxn>
                <a:cxn ang="T11">
                  <a:pos x="T2" y="T3"/>
                </a:cxn>
                <a:cxn ang="T12">
                  <a:pos x="T4" y="T5"/>
                </a:cxn>
                <a:cxn ang="T13">
                  <a:pos x="T6" y="T7"/>
                </a:cxn>
                <a:cxn ang="T14">
                  <a:pos x="T8" y="T9"/>
                </a:cxn>
              </a:cxnLst>
              <a:rect l="T15" t="T16" r="T17" b="T18"/>
              <a:pathLst>
                <a:path w="294" h="54">
                  <a:moveTo>
                    <a:pt x="0" y="0"/>
                  </a:moveTo>
                  <a:lnTo>
                    <a:pt x="293" y="43"/>
                  </a:lnTo>
                  <a:lnTo>
                    <a:pt x="275" y="53"/>
                  </a:lnTo>
                  <a:lnTo>
                    <a:pt x="21" y="17"/>
                  </a:lnTo>
                  <a:lnTo>
                    <a:pt x="0" y="0"/>
                  </a:lnTo>
                </a:path>
              </a:pathLst>
            </a:custGeom>
            <a:solidFill>
              <a:srgbClr val="6C7C8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78" name="Freeform 210"/>
            <p:cNvSpPr>
              <a:spLocks/>
            </p:cNvSpPr>
            <p:nvPr/>
          </p:nvSpPr>
          <p:spPr bwMode="auto">
            <a:xfrm>
              <a:off x="2792" y="624"/>
              <a:ext cx="255" cy="47"/>
            </a:xfrm>
            <a:custGeom>
              <a:avLst/>
              <a:gdLst>
                <a:gd name="T0" fmla="*/ 0 w 255"/>
                <a:gd name="T1" fmla="*/ 0 h 47"/>
                <a:gd name="T2" fmla="*/ 254 w 255"/>
                <a:gd name="T3" fmla="*/ 36 h 47"/>
                <a:gd name="T4" fmla="*/ 234 w 255"/>
                <a:gd name="T5" fmla="*/ 46 h 47"/>
                <a:gd name="T6" fmla="*/ 21 w 255"/>
                <a:gd name="T7" fmla="*/ 15 h 47"/>
                <a:gd name="T8" fmla="*/ 0 w 255"/>
                <a:gd name="T9" fmla="*/ 0 h 47"/>
                <a:gd name="T10" fmla="*/ 0 60000 65536"/>
                <a:gd name="T11" fmla="*/ 0 60000 65536"/>
                <a:gd name="T12" fmla="*/ 0 60000 65536"/>
                <a:gd name="T13" fmla="*/ 0 60000 65536"/>
                <a:gd name="T14" fmla="*/ 0 60000 65536"/>
                <a:gd name="T15" fmla="*/ 0 w 255"/>
                <a:gd name="T16" fmla="*/ 0 h 47"/>
                <a:gd name="T17" fmla="*/ 255 w 255"/>
                <a:gd name="T18" fmla="*/ 47 h 47"/>
              </a:gdLst>
              <a:ahLst/>
              <a:cxnLst>
                <a:cxn ang="T10">
                  <a:pos x="T0" y="T1"/>
                </a:cxn>
                <a:cxn ang="T11">
                  <a:pos x="T2" y="T3"/>
                </a:cxn>
                <a:cxn ang="T12">
                  <a:pos x="T4" y="T5"/>
                </a:cxn>
                <a:cxn ang="T13">
                  <a:pos x="T6" y="T7"/>
                </a:cxn>
                <a:cxn ang="T14">
                  <a:pos x="T8" y="T9"/>
                </a:cxn>
              </a:cxnLst>
              <a:rect l="T15" t="T16" r="T17" b="T18"/>
              <a:pathLst>
                <a:path w="255" h="47">
                  <a:moveTo>
                    <a:pt x="0" y="0"/>
                  </a:moveTo>
                  <a:lnTo>
                    <a:pt x="254" y="36"/>
                  </a:lnTo>
                  <a:lnTo>
                    <a:pt x="234" y="46"/>
                  </a:lnTo>
                  <a:lnTo>
                    <a:pt x="21" y="15"/>
                  </a:lnTo>
                  <a:lnTo>
                    <a:pt x="0" y="0"/>
                  </a:lnTo>
                </a:path>
              </a:pathLst>
            </a:custGeom>
            <a:solidFill>
              <a:srgbClr val="707C8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79" name="Freeform 211"/>
            <p:cNvSpPr>
              <a:spLocks/>
            </p:cNvSpPr>
            <p:nvPr/>
          </p:nvSpPr>
          <p:spPr bwMode="auto">
            <a:xfrm>
              <a:off x="2813" y="639"/>
              <a:ext cx="214" cy="43"/>
            </a:xfrm>
            <a:custGeom>
              <a:avLst/>
              <a:gdLst>
                <a:gd name="T0" fmla="*/ 0 w 214"/>
                <a:gd name="T1" fmla="*/ 0 h 43"/>
                <a:gd name="T2" fmla="*/ 213 w 214"/>
                <a:gd name="T3" fmla="*/ 31 h 43"/>
                <a:gd name="T4" fmla="*/ 191 w 214"/>
                <a:gd name="T5" fmla="*/ 42 h 43"/>
                <a:gd name="T6" fmla="*/ 18 w 214"/>
                <a:gd name="T7" fmla="*/ 18 h 43"/>
                <a:gd name="T8" fmla="*/ 0 w 214"/>
                <a:gd name="T9" fmla="*/ 0 h 43"/>
                <a:gd name="T10" fmla="*/ 0 60000 65536"/>
                <a:gd name="T11" fmla="*/ 0 60000 65536"/>
                <a:gd name="T12" fmla="*/ 0 60000 65536"/>
                <a:gd name="T13" fmla="*/ 0 60000 65536"/>
                <a:gd name="T14" fmla="*/ 0 60000 65536"/>
                <a:gd name="T15" fmla="*/ 0 w 214"/>
                <a:gd name="T16" fmla="*/ 0 h 43"/>
                <a:gd name="T17" fmla="*/ 214 w 214"/>
                <a:gd name="T18" fmla="*/ 43 h 43"/>
              </a:gdLst>
              <a:ahLst/>
              <a:cxnLst>
                <a:cxn ang="T10">
                  <a:pos x="T0" y="T1"/>
                </a:cxn>
                <a:cxn ang="T11">
                  <a:pos x="T2" y="T3"/>
                </a:cxn>
                <a:cxn ang="T12">
                  <a:pos x="T4" y="T5"/>
                </a:cxn>
                <a:cxn ang="T13">
                  <a:pos x="T6" y="T7"/>
                </a:cxn>
                <a:cxn ang="T14">
                  <a:pos x="T8" y="T9"/>
                </a:cxn>
              </a:cxnLst>
              <a:rect l="T15" t="T16" r="T17" b="T18"/>
              <a:pathLst>
                <a:path w="214" h="43">
                  <a:moveTo>
                    <a:pt x="0" y="0"/>
                  </a:moveTo>
                  <a:lnTo>
                    <a:pt x="213" y="31"/>
                  </a:lnTo>
                  <a:lnTo>
                    <a:pt x="191" y="42"/>
                  </a:lnTo>
                  <a:lnTo>
                    <a:pt x="18" y="18"/>
                  </a:lnTo>
                  <a:lnTo>
                    <a:pt x="0" y="0"/>
                  </a:lnTo>
                </a:path>
              </a:pathLst>
            </a:custGeom>
            <a:solidFill>
              <a:srgbClr val="74808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80" name="Freeform 212"/>
            <p:cNvSpPr>
              <a:spLocks/>
            </p:cNvSpPr>
            <p:nvPr/>
          </p:nvSpPr>
          <p:spPr bwMode="auto">
            <a:xfrm>
              <a:off x="2831" y="657"/>
              <a:ext cx="174" cy="34"/>
            </a:xfrm>
            <a:custGeom>
              <a:avLst/>
              <a:gdLst>
                <a:gd name="T0" fmla="*/ 0 w 174"/>
                <a:gd name="T1" fmla="*/ 0 h 34"/>
                <a:gd name="T2" fmla="*/ 173 w 174"/>
                <a:gd name="T3" fmla="*/ 24 h 34"/>
                <a:gd name="T4" fmla="*/ 153 w 174"/>
                <a:gd name="T5" fmla="*/ 33 h 34"/>
                <a:gd name="T6" fmla="*/ 21 w 174"/>
                <a:gd name="T7" fmla="*/ 14 h 34"/>
                <a:gd name="T8" fmla="*/ 0 w 174"/>
                <a:gd name="T9" fmla="*/ 0 h 34"/>
                <a:gd name="T10" fmla="*/ 0 60000 65536"/>
                <a:gd name="T11" fmla="*/ 0 60000 65536"/>
                <a:gd name="T12" fmla="*/ 0 60000 65536"/>
                <a:gd name="T13" fmla="*/ 0 60000 65536"/>
                <a:gd name="T14" fmla="*/ 0 60000 65536"/>
                <a:gd name="T15" fmla="*/ 0 w 174"/>
                <a:gd name="T16" fmla="*/ 0 h 34"/>
                <a:gd name="T17" fmla="*/ 174 w 174"/>
                <a:gd name="T18" fmla="*/ 34 h 34"/>
              </a:gdLst>
              <a:ahLst/>
              <a:cxnLst>
                <a:cxn ang="T10">
                  <a:pos x="T0" y="T1"/>
                </a:cxn>
                <a:cxn ang="T11">
                  <a:pos x="T2" y="T3"/>
                </a:cxn>
                <a:cxn ang="T12">
                  <a:pos x="T4" y="T5"/>
                </a:cxn>
                <a:cxn ang="T13">
                  <a:pos x="T6" y="T7"/>
                </a:cxn>
                <a:cxn ang="T14">
                  <a:pos x="T8" y="T9"/>
                </a:cxn>
              </a:cxnLst>
              <a:rect l="T15" t="T16" r="T17" b="T18"/>
              <a:pathLst>
                <a:path w="174" h="34">
                  <a:moveTo>
                    <a:pt x="0" y="0"/>
                  </a:moveTo>
                  <a:lnTo>
                    <a:pt x="173" y="24"/>
                  </a:lnTo>
                  <a:lnTo>
                    <a:pt x="153" y="33"/>
                  </a:lnTo>
                  <a:lnTo>
                    <a:pt x="21" y="14"/>
                  </a:lnTo>
                  <a:lnTo>
                    <a:pt x="0" y="0"/>
                  </a:lnTo>
                </a:path>
              </a:pathLst>
            </a:custGeom>
            <a:solidFill>
              <a:srgbClr val="78848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81" name="Freeform 213"/>
            <p:cNvSpPr>
              <a:spLocks/>
            </p:cNvSpPr>
            <p:nvPr/>
          </p:nvSpPr>
          <p:spPr bwMode="auto">
            <a:xfrm>
              <a:off x="2852" y="671"/>
              <a:ext cx="133" cy="32"/>
            </a:xfrm>
            <a:custGeom>
              <a:avLst/>
              <a:gdLst>
                <a:gd name="T0" fmla="*/ 0 w 133"/>
                <a:gd name="T1" fmla="*/ 0 h 32"/>
                <a:gd name="T2" fmla="*/ 132 w 133"/>
                <a:gd name="T3" fmla="*/ 19 h 32"/>
                <a:gd name="T4" fmla="*/ 113 w 133"/>
                <a:gd name="T5" fmla="*/ 31 h 32"/>
                <a:gd name="T6" fmla="*/ 20 w 133"/>
                <a:gd name="T7" fmla="*/ 18 h 32"/>
                <a:gd name="T8" fmla="*/ 0 w 133"/>
                <a:gd name="T9" fmla="*/ 0 h 32"/>
                <a:gd name="T10" fmla="*/ 0 60000 65536"/>
                <a:gd name="T11" fmla="*/ 0 60000 65536"/>
                <a:gd name="T12" fmla="*/ 0 60000 65536"/>
                <a:gd name="T13" fmla="*/ 0 60000 65536"/>
                <a:gd name="T14" fmla="*/ 0 60000 65536"/>
                <a:gd name="T15" fmla="*/ 0 w 133"/>
                <a:gd name="T16" fmla="*/ 0 h 32"/>
                <a:gd name="T17" fmla="*/ 133 w 133"/>
                <a:gd name="T18" fmla="*/ 32 h 32"/>
              </a:gdLst>
              <a:ahLst/>
              <a:cxnLst>
                <a:cxn ang="T10">
                  <a:pos x="T0" y="T1"/>
                </a:cxn>
                <a:cxn ang="T11">
                  <a:pos x="T2" y="T3"/>
                </a:cxn>
                <a:cxn ang="T12">
                  <a:pos x="T4" y="T5"/>
                </a:cxn>
                <a:cxn ang="T13">
                  <a:pos x="T6" y="T7"/>
                </a:cxn>
                <a:cxn ang="T14">
                  <a:pos x="T8" y="T9"/>
                </a:cxn>
              </a:cxnLst>
              <a:rect l="T15" t="T16" r="T17" b="T18"/>
              <a:pathLst>
                <a:path w="133" h="32">
                  <a:moveTo>
                    <a:pt x="0" y="0"/>
                  </a:moveTo>
                  <a:lnTo>
                    <a:pt x="132" y="19"/>
                  </a:lnTo>
                  <a:lnTo>
                    <a:pt x="113" y="31"/>
                  </a:lnTo>
                  <a:lnTo>
                    <a:pt x="20" y="18"/>
                  </a:lnTo>
                  <a:lnTo>
                    <a:pt x="0" y="0"/>
                  </a:lnTo>
                </a:path>
              </a:pathLst>
            </a:custGeom>
            <a:solidFill>
              <a:srgbClr val="7C849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82" name="Freeform 214"/>
            <p:cNvSpPr>
              <a:spLocks/>
            </p:cNvSpPr>
            <p:nvPr/>
          </p:nvSpPr>
          <p:spPr bwMode="auto">
            <a:xfrm>
              <a:off x="2872" y="689"/>
              <a:ext cx="94" cy="25"/>
            </a:xfrm>
            <a:custGeom>
              <a:avLst/>
              <a:gdLst>
                <a:gd name="T0" fmla="*/ 0 w 94"/>
                <a:gd name="T1" fmla="*/ 0 h 25"/>
                <a:gd name="T2" fmla="*/ 93 w 94"/>
                <a:gd name="T3" fmla="*/ 13 h 25"/>
                <a:gd name="T4" fmla="*/ 71 w 94"/>
                <a:gd name="T5" fmla="*/ 24 h 25"/>
                <a:gd name="T6" fmla="*/ 20 w 94"/>
                <a:gd name="T7" fmla="*/ 16 h 25"/>
                <a:gd name="T8" fmla="*/ 0 w 94"/>
                <a:gd name="T9" fmla="*/ 0 h 25"/>
                <a:gd name="T10" fmla="*/ 0 60000 65536"/>
                <a:gd name="T11" fmla="*/ 0 60000 65536"/>
                <a:gd name="T12" fmla="*/ 0 60000 65536"/>
                <a:gd name="T13" fmla="*/ 0 60000 65536"/>
                <a:gd name="T14" fmla="*/ 0 60000 65536"/>
                <a:gd name="T15" fmla="*/ 0 w 94"/>
                <a:gd name="T16" fmla="*/ 0 h 25"/>
                <a:gd name="T17" fmla="*/ 94 w 94"/>
                <a:gd name="T18" fmla="*/ 25 h 25"/>
              </a:gdLst>
              <a:ahLst/>
              <a:cxnLst>
                <a:cxn ang="T10">
                  <a:pos x="T0" y="T1"/>
                </a:cxn>
                <a:cxn ang="T11">
                  <a:pos x="T2" y="T3"/>
                </a:cxn>
                <a:cxn ang="T12">
                  <a:pos x="T4" y="T5"/>
                </a:cxn>
                <a:cxn ang="T13">
                  <a:pos x="T6" y="T7"/>
                </a:cxn>
                <a:cxn ang="T14">
                  <a:pos x="T8" y="T9"/>
                </a:cxn>
              </a:cxnLst>
              <a:rect l="T15" t="T16" r="T17" b="T18"/>
              <a:pathLst>
                <a:path w="94" h="25">
                  <a:moveTo>
                    <a:pt x="0" y="0"/>
                  </a:moveTo>
                  <a:lnTo>
                    <a:pt x="93" y="13"/>
                  </a:lnTo>
                  <a:lnTo>
                    <a:pt x="71" y="24"/>
                  </a:lnTo>
                  <a:lnTo>
                    <a:pt x="20" y="16"/>
                  </a:lnTo>
                  <a:lnTo>
                    <a:pt x="0" y="0"/>
                  </a:lnTo>
                </a:path>
              </a:pathLst>
            </a:custGeom>
            <a:solidFill>
              <a:srgbClr val="80889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83" name="Freeform 215"/>
            <p:cNvSpPr>
              <a:spLocks/>
            </p:cNvSpPr>
            <p:nvPr/>
          </p:nvSpPr>
          <p:spPr bwMode="auto">
            <a:xfrm>
              <a:off x="2892" y="706"/>
              <a:ext cx="52" cy="19"/>
            </a:xfrm>
            <a:custGeom>
              <a:avLst/>
              <a:gdLst>
                <a:gd name="T0" fmla="*/ 0 w 52"/>
                <a:gd name="T1" fmla="*/ 0 h 19"/>
                <a:gd name="T2" fmla="*/ 51 w 52"/>
                <a:gd name="T3" fmla="*/ 7 h 19"/>
                <a:gd name="T4" fmla="*/ 32 w 52"/>
                <a:gd name="T5" fmla="*/ 18 h 19"/>
                <a:gd name="T6" fmla="*/ 21 w 52"/>
                <a:gd name="T7" fmla="*/ 16 h 19"/>
                <a:gd name="T8" fmla="*/ 0 w 52"/>
                <a:gd name="T9" fmla="*/ 0 h 19"/>
                <a:gd name="T10" fmla="*/ 0 60000 65536"/>
                <a:gd name="T11" fmla="*/ 0 60000 65536"/>
                <a:gd name="T12" fmla="*/ 0 60000 65536"/>
                <a:gd name="T13" fmla="*/ 0 60000 65536"/>
                <a:gd name="T14" fmla="*/ 0 60000 65536"/>
                <a:gd name="T15" fmla="*/ 0 w 52"/>
                <a:gd name="T16" fmla="*/ 0 h 19"/>
                <a:gd name="T17" fmla="*/ 52 w 52"/>
                <a:gd name="T18" fmla="*/ 19 h 19"/>
              </a:gdLst>
              <a:ahLst/>
              <a:cxnLst>
                <a:cxn ang="T10">
                  <a:pos x="T0" y="T1"/>
                </a:cxn>
                <a:cxn ang="T11">
                  <a:pos x="T2" y="T3"/>
                </a:cxn>
                <a:cxn ang="T12">
                  <a:pos x="T4" y="T5"/>
                </a:cxn>
                <a:cxn ang="T13">
                  <a:pos x="T6" y="T7"/>
                </a:cxn>
                <a:cxn ang="T14">
                  <a:pos x="T8" y="T9"/>
                </a:cxn>
              </a:cxnLst>
              <a:rect l="T15" t="T16" r="T17" b="T18"/>
              <a:pathLst>
                <a:path w="52" h="19">
                  <a:moveTo>
                    <a:pt x="0" y="0"/>
                  </a:moveTo>
                  <a:lnTo>
                    <a:pt x="51" y="7"/>
                  </a:lnTo>
                  <a:lnTo>
                    <a:pt x="32" y="18"/>
                  </a:lnTo>
                  <a:lnTo>
                    <a:pt x="21" y="16"/>
                  </a:lnTo>
                  <a:lnTo>
                    <a:pt x="0" y="0"/>
                  </a:lnTo>
                </a:path>
              </a:pathLst>
            </a:custGeom>
            <a:solidFill>
              <a:srgbClr val="848C9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84" name="Freeform 216"/>
            <p:cNvSpPr>
              <a:spLocks/>
            </p:cNvSpPr>
            <p:nvPr/>
          </p:nvSpPr>
          <p:spPr bwMode="auto">
            <a:xfrm>
              <a:off x="2912" y="724"/>
              <a:ext cx="18" cy="17"/>
            </a:xfrm>
            <a:custGeom>
              <a:avLst/>
              <a:gdLst>
                <a:gd name="T0" fmla="*/ 0 w 18"/>
                <a:gd name="T1" fmla="*/ 3 h 17"/>
                <a:gd name="T2" fmla="*/ 17 w 18"/>
                <a:gd name="T3" fmla="*/ 0 h 17"/>
                <a:gd name="T4" fmla="*/ 6 w 18"/>
                <a:gd name="T5" fmla="*/ 16 h 17"/>
                <a:gd name="T6" fmla="*/ 0 w 18"/>
                <a:gd name="T7" fmla="*/ 3 h 17"/>
                <a:gd name="T8" fmla="*/ 0 60000 65536"/>
                <a:gd name="T9" fmla="*/ 0 60000 65536"/>
                <a:gd name="T10" fmla="*/ 0 60000 65536"/>
                <a:gd name="T11" fmla="*/ 0 60000 65536"/>
                <a:gd name="T12" fmla="*/ 0 w 18"/>
                <a:gd name="T13" fmla="*/ 0 h 17"/>
                <a:gd name="T14" fmla="*/ 18 w 18"/>
                <a:gd name="T15" fmla="*/ 17 h 17"/>
              </a:gdLst>
              <a:ahLst/>
              <a:cxnLst>
                <a:cxn ang="T8">
                  <a:pos x="T0" y="T1"/>
                </a:cxn>
                <a:cxn ang="T9">
                  <a:pos x="T2" y="T3"/>
                </a:cxn>
                <a:cxn ang="T10">
                  <a:pos x="T4" y="T5"/>
                </a:cxn>
                <a:cxn ang="T11">
                  <a:pos x="T6" y="T7"/>
                </a:cxn>
              </a:cxnLst>
              <a:rect l="T12" t="T13" r="T14" b="T15"/>
              <a:pathLst>
                <a:path w="18" h="17">
                  <a:moveTo>
                    <a:pt x="0" y="3"/>
                  </a:moveTo>
                  <a:lnTo>
                    <a:pt x="17" y="0"/>
                  </a:lnTo>
                  <a:lnTo>
                    <a:pt x="6" y="16"/>
                  </a:lnTo>
                  <a:lnTo>
                    <a:pt x="0" y="3"/>
                  </a:lnTo>
                </a:path>
              </a:pathLst>
            </a:custGeom>
            <a:solidFill>
              <a:srgbClr val="888C9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85" name="Freeform 217"/>
            <p:cNvSpPr>
              <a:spLocks/>
            </p:cNvSpPr>
            <p:nvPr/>
          </p:nvSpPr>
          <p:spPr bwMode="auto">
            <a:xfrm>
              <a:off x="2750" y="511"/>
              <a:ext cx="337" cy="215"/>
            </a:xfrm>
            <a:custGeom>
              <a:avLst/>
              <a:gdLst>
                <a:gd name="T0" fmla="*/ 176 w 337"/>
                <a:gd name="T1" fmla="*/ 10 h 215"/>
                <a:gd name="T2" fmla="*/ 336 w 337"/>
                <a:gd name="T3" fmla="*/ 127 h 215"/>
                <a:gd name="T4" fmla="*/ 169 w 337"/>
                <a:gd name="T5" fmla="*/ 214 h 215"/>
                <a:gd name="T6" fmla="*/ 0 w 337"/>
                <a:gd name="T7" fmla="*/ 80 h 215"/>
                <a:gd name="T8" fmla="*/ 169 w 337"/>
                <a:gd name="T9" fmla="*/ 2 h 215"/>
                <a:gd name="T10" fmla="*/ 162 w 337"/>
                <a:gd name="T11" fmla="*/ 7 h 215"/>
                <a:gd name="T12" fmla="*/ 165 w 337"/>
                <a:gd name="T13" fmla="*/ 0 h 215"/>
                <a:gd name="T14" fmla="*/ 0 60000 65536"/>
                <a:gd name="T15" fmla="*/ 0 60000 65536"/>
                <a:gd name="T16" fmla="*/ 0 60000 65536"/>
                <a:gd name="T17" fmla="*/ 0 60000 65536"/>
                <a:gd name="T18" fmla="*/ 0 60000 65536"/>
                <a:gd name="T19" fmla="*/ 0 60000 65536"/>
                <a:gd name="T20" fmla="*/ 0 60000 65536"/>
                <a:gd name="T21" fmla="*/ 0 w 337"/>
                <a:gd name="T22" fmla="*/ 0 h 215"/>
                <a:gd name="T23" fmla="*/ 337 w 337"/>
                <a:gd name="T24" fmla="*/ 215 h 2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7" h="215">
                  <a:moveTo>
                    <a:pt x="176" y="10"/>
                  </a:moveTo>
                  <a:lnTo>
                    <a:pt x="336" y="127"/>
                  </a:lnTo>
                  <a:lnTo>
                    <a:pt x="169" y="214"/>
                  </a:lnTo>
                  <a:lnTo>
                    <a:pt x="0" y="80"/>
                  </a:lnTo>
                  <a:lnTo>
                    <a:pt x="169" y="2"/>
                  </a:lnTo>
                  <a:lnTo>
                    <a:pt x="162" y="7"/>
                  </a:lnTo>
                  <a:lnTo>
                    <a:pt x="165"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786" name="Freeform 218"/>
            <p:cNvSpPr>
              <a:spLocks/>
            </p:cNvSpPr>
            <p:nvPr/>
          </p:nvSpPr>
          <p:spPr bwMode="auto">
            <a:xfrm>
              <a:off x="2562" y="610"/>
              <a:ext cx="338" cy="214"/>
            </a:xfrm>
            <a:custGeom>
              <a:avLst/>
              <a:gdLst>
                <a:gd name="T0" fmla="*/ 177 w 338"/>
                <a:gd name="T1" fmla="*/ 10 h 214"/>
                <a:gd name="T2" fmla="*/ 337 w 338"/>
                <a:gd name="T3" fmla="*/ 128 h 214"/>
                <a:gd name="T4" fmla="*/ 170 w 338"/>
                <a:gd name="T5" fmla="*/ 213 h 214"/>
                <a:gd name="T6" fmla="*/ 0 w 338"/>
                <a:gd name="T7" fmla="*/ 81 h 214"/>
                <a:gd name="T8" fmla="*/ 169 w 338"/>
                <a:gd name="T9" fmla="*/ 2 h 214"/>
                <a:gd name="T10" fmla="*/ 163 w 338"/>
                <a:gd name="T11" fmla="*/ 7 h 214"/>
                <a:gd name="T12" fmla="*/ 165 w 338"/>
                <a:gd name="T13" fmla="*/ 0 h 214"/>
                <a:gd name="T14" fmla="*/ 177 w 338"/>
                <a:gd name="T15" fmla="*/ 10 h 214"/>
                <a:gd name="T16" fmla="*/ 0 60000 65536"/>
                <a:gd name="T17" fmla="*/ 0 60000 65536"/>
                <a:gd name="T18" fmla="*/ 0 60000 65536"/>
                <a:gd name="T19" fmla="*/ 0 60000 65536"/>
                <a:gd name="T20" fmla="*/ 0 60000 65536"/>
                <a:gd name="T21" fmla="*/ 0 60000 65536"/>
                <a:gd name="T22" fmla="*/ 0 60000 65536"/>
                <a:gd name="T23" fmla="*/ 0 60000 65536"/>
                <a:gd name="T24" fmla="*/ 0 w 338"/>
                <a:gd name="T25" fmla="*/ 0 h 214"/>
                <a:gd name="T26" fmla="*/ 338 w 338"/>
                <a:gd name="T27" fmla="*/ 214 h 2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8" h="214">
                  <a:moveTo>
                    <a:pt x="177" y="10"/>
                  </a:moveTo>
                  <a:lnTo>
                    <a:pt x="337" y="128"/>
                  </a:lnTo>
                  <a:lnTo>
                    <a:pt x="170" y="213"/>
                  </a:lnTo>
                  <a:lnTo>
                    <a:pt x="0" y="81"/>
                  </a:lnTo>
                  <a:lnTo>
                    <a:pt x="169" y="2"/>
                  </a:lnTo>
                  <a:lnTo>
                    <a:pt x="163" y="7"/>
                  </a:lnTo>
                  <a:lnTo>
                    <a:pt x="165" y="0"/>
                  </a:lnTo>
                  <a:lnTo>
                    <a:pt x="177" y="10"/>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87" name="Freeform 219"/>
            <p:cNvSpPr>
              <a:spLocks/>
            </p:cNvSpPr>
            <p:nvPr/>
          </p:nvSpPr>
          <p:spPr bwMode="auto">
            <a:xfrm>
              <a:off x="2713" y="610"/>
              <a:ext cx="27" cy="18"/>
            </a:xfrm>
            <a:custGeom>
              <a:avLst/>
              <a:gdLst>
                <a:gd name="T0" fmla="*/ 26 w 27"/>
                <a:gd name="T1" fmla="*/ 17 h 18"/>
                <a:gd name="T2" fmla="*/ 0 w 27"/>
                <a:gd name="T3" fmla="*/ 13 h 18"/>
                <a:gd name="T4" fmla="*/ 18 w 27"/>
                <a:gd name="T5" fmla="*/ 2 h 18"/>
                <a:gd name="T6" fmla="*/ 11 w 27"/>
                <a:gd name="T7" fmla="*/ 12 h 18"/>
                <a:gd name="T8" fmla="*/ 14 w 27"/>
                <a:gd name="T9" fmla="*/ 0 h 18"/>
                <a:gd name="T10" fmla="*/ 25 w 27"/>
                <a:gd name="T11" fmla="*/ 13 h 18"/>
                <a:gd name="T12" fmla="*/ 26 w 27"/>
                <a:gd name="T13" fmla="*/ 17 h 18"/>
                <a:gd name="T14" fmla="*/ 0 60000 65536"/>
                <a:gd name="T15" fmla="*/ 0 60000 65536"/>
                <a:gd name="T16" fmla="*/ 0 60000 65536"/>
                <a:gd name="T17" fmla="*/ 0 60000 65536"/>
                <a:gd name="T18" fmla="*/ 0 60000 65536"/>
                <a:gd name="T19" fmla="*/ 0 60000 65536"/>
                <a:gd name="T20" fmla="*/ 0 60000 65536"/>
                <a:gd name="T21" fmla="*/ 0 w 27"/>
                <a:gd name="T22" fmla="*/ 0 h 18"/>
                <a:gd name="T23" fmla="*/ 27 w 27"/>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 h="18">
                  <a:moveTo>
                    <a:pt x="26" y="17"/>
                  </a:moveTo>
                  <a:lnTo>
                    <a:pt x="0" y="13"/>
                  </a:lnTo>
                  <a:lnTo>
                    <a:pt x="18" y="2"/>
                  </a:lnTo>
                  <a:lnTo>
                    <a:pt x="11" y="12"/>
                  </a:lnTo>
                  <a:lnTo>
                    <a:pt x="14" y="0"/>
                  </a:lnTo>
                  <a:lnTo>
                    <a:pt x="25" y="13"/>
                  </a:lnTo>
                  <a:lnTo>
                    <a:pt x="26" y="17"/>
                  </a:lnTo>
                </a:path>
              </a:pathLst>
            </a:custGeom>
            <a:solidFill>
              <a:srgbClr val="848C9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88" name="Freeform 220"/>
            <p:cNvSpPr>
              <a:spLocks/>
            </p:cNvSpPr>
            <p:nvPr/>
          </p:nvSpPr>
          <p:spPr bwMode="auto">
            <a:xfrm>
              <a:off x="2692" y="617"/>
              <a:ext cx="74" cy="23"/>
            </a:xfrm>
            <a:custGeom>
              <a:avLst/>
              <a:gdLst>
                <a:gd name="T0" fmla="*/ 23 w 74"/>
                <a:gd name="T1" fmla="*/ 0 h 23"/>
                <a:gd name="T2" fmla="*/ 49 w 74"/>
                <a:gd name="T3" fmla="*/ 6 h 23"/>
                <a:gd name="T4" fmla="*/ 73 w 74"/>
                <a:gd name="T5" fmla="*/ 22 h 23"/>
                <a:gd name="T6" fmla="*/ 0 w 74"/>
                <a:gd name="T7" fmla="*/ 12 h 23"/>
                <a:gd name="T8" fmla="*/ 23 w 74"/>
                <a:gd name="T9" fmla="*/ 0 h 23"/>
                <a:gd name="T10" fmla="*/ 0 60000 65536"/>
                <a:gd name="T11" fmla="*/ 0 60000 65536"/>
                <a:gd name="T12" fmla="*/ 0 60000 65536"/>
                <a:gd name="T13" fmla="*/ 0 60000 65536"/>
                <a:gd name="T14" fmla="*/ 0 60000 65536"/>
                <a:gd name="T15" fmla="*/ 0 w 74"/>
                <a:gd name="T16" fmla="*/ 0 h 23"/>
                <a:gd name="T17" fmla="*/ 74 w 74"/>
                <a:gd name="T18" fmla="*/ 23 h 23"/>
              </a:gdLst>
              <a:ahLst/>
              <a:cxnLst>
                <a:cxn ang="T10">
                  <a:pos x="T0" y="T1"/>
                </a:cxn>
                <a:cxn ang="T11">
                  <a:pos x="T2" y="T3"/>
                </a:cxn>
                <a:cxn ang="T12">
                  <a:pos x="T4" y="T5"/>
                </a:cxn>
                <a:cxn ang="T13">
                  <a:pos x="T6" y="T7"/>
                </a:cxn>
                <a:cxn ang="T14">
                  <a:pos x="T8" y="T9"/>
                </a:cxn>
              </a:cxnLst>
              <a:rect l="T15" t="T16" r="T17" b="T18"/>
              <a:pathLst>
                <a:path w="74" h="23">
                  <a:moveTo>
                    <a:pt x="23" y="0"/>
                  </a:moveTo>
                  <a:lnTo>
                    <a:pt x="49" y="6"/>
                  </a:lnTo>
                  <a:lnTo>
                    <a:pt x="73" y="22"/>
                  </a:lnTo>
                  <a:lnTo>
                    <a:pt x="0" y="12"/>
                  </a:lnTo>
                  <a:lnTo>
                    <a:pt x="23" y="0"/>
                  </a:lnTo>
                </a:path>
              </a:pathLst>
            </a:custGeom>
            <a:solidFill>
              <a:srgbClr val="80889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89" name="Freeform 221"/>
            <p:cNvSpPr>
              <a:spLocks/>
            </p:cNvSpPr>
            <p:nvPr/>
          </p:nvSpPr>
          <p:spPr bwMode="auto">
            <a:xfrm>
              <a:off x="2671" y="629"/>
              <a:ext cx="117" cy="27"/>
            </a:xfrm>
            <a:custGeom>
              <a:avLst/>
              <a:gdLst>
                <a:gd name="T0" fmla="*/ 21 w 117"/>
                <a:gd name="T1" fmla="*/ 0 h 27"/>
                <a:gd name="T2" fmla="*/ 94 w 117"/>
                <a:gd name="T3" fmla="*/ 10 h 27"/>
                <a:gd name="T4" fmla="*/ 116 w 117"/>
                <a:gd name="T5" fmla="*/ 26 h 27"/>
                <a:gd name="T6" fmla="*/ 0 w 117"/>
                <a:gd name="T7" fmla="*/ 10 h 27"/>
                <a:gd name="T8" fmla="*/ 21 w 117"/>
                <a:gd name="T9" fmla="*/ 0 h 27"/>
                <a:gd name="T10" fmla="*/ 0 60000 65536"/>
                <a:gd name="T11" fmla="*/ 0 60000 65536"/>
                <a:gd name="T12" fmla="*/ 0 60000 65536"/>
                <a:gd name="T13" fmla="*/ 0 60000 65536"/>
                <a:gd name="T14" fmla="*/ 0 60000 65536"/>
                <a:gd name="T15" fmla="*/ 0 w 117"/>
                <a:gd name="T16" fmla="*/ 0 h 27"/>
                <a:gd name="T17" fmla="*/ 117 w 117"/>
                <a:gd name="T18" fmla="*/ 27 h 27"/>
              </a:gdLst>
              <a:ahLst/>
              <a:cxnLst>
                <a:cxn ang="T10">
                  <a:pos x="T0" y="T1"/>
                </a:cxn>
                <a:cxn ang="T11">
                  <a:pos x="T2" y="T3"/>
                </a:cxn>
                <a:cxn ang="T12">
                  <a:pos x="T4" y="T5"/>
                </a:cxn>
                <a:cxn ang="T13">
                  <a:pos x="T6" y="T7"/>
                </a:cxn>
                <a:cxn ang="T14">
                  <a:pos x="T8" y="T9"/>
                </a:cxn>
              </a:cxnLst>
              <a:rect l="T15" t="T16" r="T17" b="T18"/>
              <a:pathLst>
                <a:path w="117" h="27">
                  <a:moveTo>
                    <a:pt x="21" y="0"/>
                  </a:moveTo>
                  <a:lnTo>
                    <a:pt x="94" y="10"/>
                  </a:lnTo>
                  <a:lnTo>
                    <a:pt x="116" y="26"/>
                  </a:lnTo>
                  <a:lnTo>
                    <a:pt x="0" y="10"/>
                  </a:lnTo>
                  <a:lnTo>
                    <a:pt x="21" y="0"/>
                  </a:lnTo>
                </a:path>
              </a:pathLst>
            </a:custGeom>
            <a:solidFill>
              <a:srgbClr val="7C849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90" name="Freeform 222"/>
            <p:cNvSpPr>
              <a:spLocks/>
            </p:cNvSpPr>
            <p:nvPr/>
          </p:nvSpPr>
          <p:spPr bwMode="auto">
            <a:xfrm>
              <a:off x="2649" y="639"/>
              <a:ext cx="161" cy="34"/>
            </a:xfrm>
            <a:custGeom>
              <a:avLst/>
              <a:gdLst>
                <a:gd name="T0" fmla="*/ 22 w 161"/>
                <a:gd name="T1" fmla="*/ 0 h 34"/>
                <a:gd name="T2" fmla="*/ 138 w 161"/>
                <a:gd name="T3" fmla="*/ 16 h 34"/>
                <a:gd name="T4" fmla="*/ 160 w 161"/>
                <a:gd name="T5" fmla="*/ 33 h 34"/>
                <a:gd name="T6" fmla="*/ 0 w 161"/>
                <a:gd name="T7" fmla="*/ 11 h 34"/>
                <a:gd name="T8" fmla="*/ 22 w 161"/>
                <a:gd name="T9" fmla="*/ 0 h 34"/>
                <a:gd name="T10" fmla="*/ 0 60000 65536"/>
                <a:gd name="T11" fmla="*/ 0 60000 65536"/>
                <a:gd name="T12" fmla="*/ 0 60000 65536"/>
                <a:gd name="T13" fmla="*/ 0 60000 65536"/>
                <a:gd name="T14" fmla="*/ 0 60000 65536"/>
                <a:gd name="T15" fmla="*/ 0 w 161"/>
                <a:gd name="T16" fmla="*/ 0 h 34"/>
                <a:gd name="T17" fmla="*/ 161 w 161"/>
                <a:gd name="T18" fmla="*/ 34 h 34"/>
              </a:gdLst>
              <a:ahLst/>
              <a:cxnLst>
                <a:cxn ang="T10">
                  <a:pos x="T0" y="T1"/>
                </a:cxn>
                <a:cxn ang="T11">
                  <a:pos x="T2" y="T3"/>
                </a:cxn>
                <a:cxn ang="T12">
                  <a:pos x="T4" y="T5"/>
                </a:cxn>
                <a:cxn ang="T13">
                  <a:pos x="T6" y="T7"/>
                </a:cxn>
                <a:cxn ang="T14">
                  <a:pos x="T8" y="T9"/>
                </a:cxn>
              </a:cxnLst>
              <a:rect l="T15" t="T16" r="T17" b="T18"/>
              <a:pathLst>
                <a:path w="161" h="34">
                  <a:moveTo>
                    <a:pt x="22" y="0"/>
                  </a:moveTo>
                  <a:lnTo>
                    <a:pt x="138" y="16"/>
                  </a:lnTo>
                  <a:lnTo>
                    <a:pt x="160" y="33"/>
                  </a:lnTo>
                  <a:lnTo>
                    <a:pt x="0" y="11"/>
                  </a:lnTo>
                  <a:lnTo>
                    <a:pt x="22" y="0"/>
                  </a:lnTo>
                </a:path>
              </a:pathLst>
            </a:custGeom>
            <a:solidFill>
              <a:srgbClr val="78848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91" name="Freeform 223"/>
            <p:cNvSpPr>
              <a:spLocks/>
            </p:cNvSpPr>
            <p:nvPr/>
          </p:nvSpPr>
          <p:spPr bwMode="auto">
            <a:xfrm>
              <a:off x="2629" y="650"/>
              <a:ext cx="203" cy="39"/>
            </a:xfrm>
            <a:custGeom>
              <a:avLst/>
              <a:gdLst>
                <a:gd name="T0" fmla="*/ 20 w 203"/>
                <a:gd name="T1" fmla="*/ 0 h 39"/>
                <a:gd name="T2" fmla="*/ 180 w 203"/>
                <a:gd name="T3" fmla="*/ 22 h 39"/>
                <a:gd name="T4" fmla="*/ 202 w 203"/>
                <a:gd name="T5" fmla="*/ 38 h 39"/>
                <a:gd name="T6" fmla="*/ 0 w 203"/>
                <a:gd name="T7" fmla="*/ 9 h 39"/>
                <a:gd name="T8" fmla="*/ 20 w 203"/>
                <a:gd name="T9" fmla="*/ 0 h 39"/>
                <a:gd name="T10" fmla="*/ 0 60000 65536"/>
                <a:gd name="T11" fmla="*/ 0 60000 65536"/>
                <a:gd name="T12" fmla="*/ 0 60000 65536"/>
                <a:gd name="T13" fmla="*/ 0 60000 65536"/>
                <a:gd name="T14" fmla="*/ 0 60000 65536"/>
                <a:gd name="T15" fmla="*/ 0 w 203"/>
                <a:gd name="T16" fmla="*/ 0 h 39"/>
                <a:gd name="T17" fmla="*/ 203 w 203"/>
                <a:gd name="T18" fmla="*/ 39 h 39"/>
              </a:gdLst>
              <a:ahLst/>
              <a:cxnLst>
                <a:cxn ang="T10">
                  <a:pos x="T0" y="T1"/>
                </a:cxn>
                <a:cxn ang="T11">
                  <a:pos x="T2" y="T3"/>
                </a:cxn>
                <a:cxn ang="T12">
                  <a:pos x="T4" y="T5"/>
                </a:cxn>
                <a:cxn ang="T13">
                  <a:pos x="T6" y="T7"/>
                </a:cxn>
                <a:cxn ang="T14">
                  <a:pos x="T8" y="T9"/>
                </a:cxn>
              </a:cxnLst>
              <a:rect l="T15" t="T16" r="T17" b="T18"/>
              <a:pathLst>
                <a:path w="203" h="39">
                  <a:moveTo>
                    <a:pt x="20" y="0"/>
                  </a:moveTo>
                  <a:lnTo>
                    <a:pt x="180" y="22"/>
                  </a:lnTo>
                  <a:lnTo>
                    <a:pt x="202" y="38"/>
                  </a:lnTo>
                  <a:lnTo>
                    <a:pt x="0" y="9"/>
                  </a:lnTo>
                  <a:lnTo>
                    <a:pt x="20" y="0"/>
                  </a:lnTo>
                </a:path>
              </a:pathLst>
            </a:custGeom>
            <a:solidFill>
              <a:srgbClr val="74808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92" name="Freeform 224"/>
            <p:cNvSpPr>
              <a:spLocks/>
            </p:cNvSpPr>
            <p:nvPr/>
          </p:nvSpPr>
          <p:spPr bwMode="auto">
            <a:xfrm>
              <a:off x="2607" y="659"/>
              <a:ext cx="248" cy="46"/>
            </a:xfrm>
            <a:custGeom>
              <a:avLst/>
              <a:gdLst>
                <a:gd name="T0" fmla="*/ 22 w 248"/>
                <a:gd name="T1" fmla="*/ 0 h 46"/>
                <a:gd name="T2" fmla="*/ 224 w 248"/>
                <a:gd name="T3" fmla="*/ 29 h 46"/>
                <a:gd name="T4" fmla="*/ 247 w 248"/>
                <a:gd name="T5" fmla="*/ 45 h 46"/>
                <a:gd name="T6" fmla="*/ 0 w 248"/>
                <a:gd name="T7" fmla="*/ 10 h 46"/>
                <a:gd name="T8" fmla="*/ 22 w 248"/>
                <a:gd name="T9" fmla="*/ 0 h 46"/>
                <a:gd name="T10" fmla="*/ 0 60000 65536"/>
                <a:gd name="T11" fmla="*/ 0 60000 65536"/>
                <a:gd name="T12" fmla="*/ 0 60000 65536"/>
                <a:gd name="T13" fmla="*/ 0 60000 65536"/>
                <a:gd name="T14" fmla="*/ 0 60000 65536"/>
                <a:gd name="T15" fmla="*/ 0 w 248"/>
                <a:gd name="T16" fmla="*/ 0 h 46"/>
                <a:gd name="T17" fmla="*/ 248 w 248"/>
                <a:gd name="T18" fmla="*/ 46 h 46"/>
              </a:gdLst>
              <a:ahLst/>
              <a:cxnLst>
                <a:cxn ang="T10">
                  <a:pos x="T0" y="T1"/>
                </a:cxn>
                <a:cxn ang="T11">
                  <a:pos x="T2" y="T3"/>
                </a:cxn>
                <a:cxn ang="T12">
                  <a:pos x="T4" y="T5"/>
                </a:cxn>
                <a:cxn ang="T13">
                  <a:pos x="T6" y="T7"/>
                </a:cxn>
                <a:cxn ang="T14">
                  <a:pos x="T8" y="T9"/>
                </a:cxn>
              </a:cxnLst>
              <a:rect l="T15" t="T16" r="T17" b="T18"/>
              <a:pathLst>
                <a:path w="248" h="46">
                  <a:moveTo>
                    <a:pt x="22" y="0"/>
                  </a:moveTo>
                  <a:lnTo>
                    <a:pt x="224" y="29"/>
                  </a:lnTo>
                  <a:lnTo>
                    <a:pt x="247" y="45"/>
                  </a:lnTo>
                  <a:lnTo>
                    <a:pt x="0" y="10"/>
                  </a:lnTo>
                  <a:lnTo>
                    <a:pt x="22" y="0"/>
                  </a:lnTo>
                </a:path>
              </a:pathLst>
            </a:custGeom>
            <a:solidFill>
              <a:srgbClr val="707C8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93" name="Freeform 225"/>
            <p:cNvSpPr>
              <a:spLocks/>
            </p:cNvSpPr>
            <p:nvPr/>
          </p:nvSpPr>
          <p:spPr bwMode="auto">
            <a:xfrm>
              <a:off x="2585" y="669"/>
              <a:ext cx="293" cy="54"/>
            </a:xfrm>
            <a:custGeom>
              <a:avLst/>
              <a:gdLst>
                <a:gd name="T0" fmla="*/ 22 w 293"/>
                <a:gd name="T1" fmla="*/ 0 h 54"/>
                <a:gd name="T2" fmla="*/ 269 w 293"/>
                <a:gd name="T3" fmla="*/ 35 h 54"/>
                <a:gd name="T4" fmla="*/ 292 w 293"/>
                <a:gd name="T5" fmla="*/ 53 h 54"/>
                <a:gd name="T6" fmla="*/ 0 w 293"/>
                <a:gd name="T7" fmla="*/ 11 h 54"/>
                <a:gd name="T8" fmla="*/ 22 w 293"/>
                <a:gd name="T9" fmla="*/ 0 h 54"/>
                <a:gd name="T10" fmla="*/ 0 60000 65536"/>
                <a:gd name="T11" fmla="*/ 0 60000 65536"/>
                <a:gd name="T12" fmla="*/ 0 60000 65536"/>
                <a:gd name="T13" fmla="*/ 0 60000 65536"/>
                <a:gd name="T14" fmla="*/ 0 60000 65536"/>
                <a:gd name="T15" fmla="*/ 0 w 293"/>
                <a:gd name="T16" fmla="*/ 0 h 54"/>
                <a:gd name="T17" fmla="*/ 293 w 293"/>
                <a:gd name="T18" fmla="*/ 54 h 54"/>
              </a:gdLst>
              <a:ahLst/>
              <a:cxnLst>
                <a:cxn ang="T10">
                  <a:pos x="T0" y="T1"/>
                </a:cxn>
                <a:cxn ang="T11">
                  <a:pos x="T2" y="T3"/>
                </a:cxn>
                <a:cxn ang="T12">
                  <a:pos x="T4" y="T5"/>
                </a:cxn>
                <a:cxn ang="T13">
                  <a:pos x="T6" y="T7"/>
                </a:cxn>
                <a:cxn ang="T14">
                  <a:pos x="T8" y="T9"/>
                </a:cxn>
              </a:cxnLst>
              <a:rect l="T15" t="T16" r="T17" b="T18"/>
              <a:pathLst>
                <a:path w="293" h="54">
                  <a:moveTo>
                    <a:pt x="22" y="0"/>
                  </a:moveTo>
                  <a:lnTo>
                    <a:pt x="269" y="35"/>
                  </a:lnTo>
                  <a:lnTo>
                    <a:pt x="292" y="53"/>
                  </a:lnTo>
                  <a:lnTo>
                    <a:pt x="0" y="11"/>
                  </a:lnTo>
                  <a:lnTo>
                    <a:pt x="22" y="0"/>
                  </a:lnTo>
                </a:path>
              </a:pathLst>
            </a:custGeom>
            <a:solidFill>
              <a:srgbClr val="6C7C8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94" name="Freeform 226"/>
            <p:cNvSpPr>
              <a:spLocks/>
            </p:cNvSpPr>
            <p:nvPr/>
          </p:nvSpPr>
          <p:spPr bwMode="auto">
            <a:xfrm>
              <a:off x="2562" y="680"/>
              <a:ext cx="338" cy="59"/>
            </a:xfrm>
            <a:custGeom>
              <a:avLst/>
              <a:gdLst>
                <a:gd name="T0" fmla="*/ 23 w 338"/>
                <a:gd name="T1" fmla="*/ 0 h 59"/>
                <a:gd name="T2" fmla="*/ 315 w 338"/>
                <a:gd name="T3" fmla="*/ 42 h 59"/>
                <a:gd name="T4" fmla="*/ 337 w 338"/>
                <a:gd name="T5" fmla="*/ 58 h 59"/>
                <a:gd name="T6" fmla="*/ 0 w 338"/>
                <a:gd name="T7" fmla="*/ 11 h 59"/>
                <a:gd name="T8" fmla="*/ 23 w 338"/>
                <a:gd name="T9" fmla="*/ 0 h 59"/>
                <a:gd name="T10" fmla="*/ 0 60000 65536"/>
                <a:gd name="T11" fmla="*/ 0 60000 65536"/>
                <a:gd name="T12" fmla="*/ 0 60000 65536"/>
                <a:gd name="T13" fmla="*/ 0 60000 65536"/>
                <a:gd name="T14" fmla="*/ 0 60000 65536"/>
                <a:gd name="T15" fmla="*/ 0 w 338"/>
                <a:gd name="T16" fmla="*/ 0 h 59"/>
                <a:gd name="T17" fmla="*/ 338 w 338"/>
                <a:gd name="T18" fmla="*/ 59 h 59"/>
              </a:gdLst>
              <a:ahLst/>
              <a:cxnLst>
                <a:cxn ang="T10">
                  <a:pos x="T0" y="T1"/>
                </a:cxn>
                <a:cxn ang="T11">
                  <a:pos x="T2" y="T3"/>
                </a:cxn>
                <a:cxn ang="T12">
                  <a:pos x="T4" y="T5"/>
                </a:cxn>
                <a:cxn ang="T13">
                  <a:pos x="T6" y="T7"/>
                </a:cxn>
                <a:cxn ang="T14">
                  <a:pos x="T8" y="T9"/>
                </a:cxn>
              </a:cxnLst>
              <a:rect l="T15" t="T16" r="T17" b="T18"/>
              <a:pathLst>
                <a:path w="338" h="59">
                  <a:moveTo>
                    <a:pt x="23" y="0"/>
                  </a:moveTo>
                  <a:lnTo>
                    <a:pt x="315" y="42"/>
                  </a:lnTo>
                  <a:lnTo>
                    <a:pt x="337" y="58"/>
                  </a:lnTo>
                  <a:lnTo>
                    <a:pt x="0" y="11"/>
                  </a:lnTo>
                  <a:lnTo>
                    <a:pt x="23" y="0"/>
                  </a:lnTo>
                </a:path>
              </a:pathLst>
            </a:custGeom>
            <a:solidFill>
              <a:srgbClr val="68788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95" name="Freeform 227"/>
            <p:cNvSpPr>
              <a:spLocks/>
            </p:cNvSpPr>
            <p:nvPr/>
          </p:nvSpPr>
          <p:spPr bwMode="auto">
            <a:xfrm>
              <a:off x="2562" y="691"/>
              <a:ext cx="338" cy="59"/>
            </a:xfrm>
            <a:custGeom>
              <a:avLst/>
              <a:gdLst>
                <a:gd name="T0" fmla="*/ 0 w 338"/>
                <a:gd name="T1" fmla="*/ 0 h 59"/>
                <a:gd name="T2" fmla="*/ 337 w 338"/>
                <a:gd name="T3" fmla="*/ 47 h 59"/>
                <a:gd name="T4" fmla="*/ 317 w 338"/>
                <a:gd name="T5" fmla="*/ 58 h 59"/>
                <a:gd name="T6" fmla="*/ 21 w 338"/>
                <a:gd name="T7" fmla="*/ 14 h 59"/>
                <a:gd name="T8" fmla="*/ 0 w 338"/>
                <a:gd name="T9" fmla="*/ 0 h 59"/>
                <a:gd name="T10" fmla="*/ 0 60000 65536"/>
                <a:gd name="T11" fmla="*/ 0 60000 65536"/>
                <a:gd name="T12" fmla="*/ 0 60000 65536"/>
                <a:gd name="T13" fmla="*/ 0 60000 65536"/>
                <a:gd name="T14" fmla="*/ 0 60000 65536"/>
                <a:gd name="T15" fmla="*/ 0 w 338"/>
                <a:gd name="T16" fmla="*/ 0 h 59"/>
                <a:gd name="T17" fmla="*/ 338 w 338"/>
                <a:gd name="T18" fmla="*/ 59 h 59"/>
              </a:gdLst>
              <a:ahLst/>
              <a:cxnLst>
                <a:cxn ang="T10">
                  <a:pos x="T0" y="T1"/>
                </a:cxn>
                <a:cxn ang="T11">
                  <a:pos x="T2" y="T3"/>
                </a:cxn>
                <a:cxn ang="T12">
                  <a:pos x="T4" y="T5"/>
                </a:cxn>
                <a:cxn ang="T13">
                  <a:pos x="T6" y="T7"/>
                </a:cxn>
                <a:cxn ang="T14">
                  <a:pos x="T8" y="T9"/>
                </a:cxn>
              </a:cxnLst>
              <a:rect l="T15" t="T16" r="T17" b="T18"/>
              <a:pathLst>
                <a:path w="338" h="59">
                  <a:moveTo>
                    <a:pt x="0" y="0"/>
                  </a:moveTo>
                  <a:lnTo>
                    <a:pt x="337" y="47"/>
                  </a:lnTo>
                  <a:lnTo>
                    <a:pt x="317" y="58"/>
                  </a:lnTo>
                  <a:lnTo>
                    <a:pt x="21" y="14"/>
                  </a:lnTo>
                  <a:lnTo>
                    <a:pt x="0" y="0"/>
                  </a:lnTo>
                </a:path>
              </a:pathLst>
            </a:custGeom>
            <a:solidFill>
              <a:srgbClr val="68788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96" name="Freeform 228"/>
            <p:cNvSpPr>
              <a:spLocks/>
            </p:cNvSpPr>
            <p:nvPr/>
          </p:nvSpPr>
          <p:spPr bwMode="auto">
            <a:xfrm>
              <a:off x="2583" y="705"/>
              <a:ext cx="297" cy="54"/>
            </a:xfrm>
            <a:custGeom>
              <a:avLst/>
              <a:gdLst>
                <a:gd name="T0" fmla="*/ 0 w 297"/>
                <a:gd name="T1" fmla="*/ 0 h 54"/>
                <a:gd name="T2" fmla="*/ 296 w 297"/>
                <a:gd name="T3" fmla="*/ 44 h 54"/>
                <a:gd name="T4" fmla="*/ 275 w 297"/>
                <a:gd name="T5" fmla="*/ 53 h 54"/>
                <a:gd name="T6" fmla="*/ 21 w 297"/>
                <a:gd name="T7" fmla="*/ 18 h 54"/>
                <a:gd name="T8" fmla="*/ 0 w 297"/>
                <a:gd name="T9" fmla="*/ 0 h 54"/>
                <a:gd name="T10" fmla="*/ 0 60000 65536"/>
                <a:gd name="T11" fmla="*/ 0 60000 65536"/>
                <a:gd name="T12" fmla="*/ 0 60000 65536"/>
                <a:gd name="T13" fmla="*/ 0 60000 65536"/>
                <a:gd name="T14" fmla="*/ 0 60000 65536"/>
                <a:gd name="T15" fmla="*/ 0 w 297"/>
                <a:gd name="T16" fmla="*/ 0 h 54"/>
                <a:gd name="T17" fmla="*/ 297 w 297"/>
                <a:gd name="T18" fmla="*/ 54 h 54"/>
              </a:gdLst>
              <a:ahLst/>
              <a:cxnLst>
                <a:cxn ang="T10">
                  <a:pos x="T0" y="T1"/>
                </a:cxn>
                <a:cxn ang="T11">
                  <a:pos x="T2" y="T3"/>
                </a:cxn>
                <a:cxn ang="T12">
                  <a:pos x="T4" y="T5"/>
                </a:cxn>
                <a:cxn ang="T13">
                  <a:pos x="T6" y="T7"/>
                </a:cxn>
                <a:cxn ang="T14">
                  <a:pos x="T8" y="T9"/>
                </a:cxn>
              </a:cxnLst>
              <a:rect l="T15" t="T16" r="T17" b="T18"/>
              <a:pathLst>
                <a:path w="297" h="54">
                  <a:moveTo>
                    <a:pt x="0" y="0"/>
                  </a:moveTo>
                  <a:lnTo>
                    <a:pt x="296" y="44"/>
                  </a:lnTo>
                  <a:lnTo>
                    <a:pt x="275" y="53"/>
                  </a:lnTo>
                  <a:lnTo>
                    <a:pt x="21" y="18"/>
                  </a:lnTo>
                  <a:lnTo>
                    <a:pt x="0" y="0"/>
                  </a:lnTo>
                </a:path>
              </a:pathLst>
            </a:custGeom>
            <a:solidFill>
              <a:srgbClr val="6C7C8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97" name="Freeform 229"/>
            <p:cNvSpPr>
              <a:spLocks/>
            </p:cNvSpPr>
            <p:nvPr/>
          </p:nvSpPr>
          <p:spPr bwMode="auto">
            <a:xfrm>
              <a:off x="2604" y="723"/>
              <a:ext cx="255" cy="46"/>
            </a:xfrm>
            <a:custGeom>
              <a:avLst/>
              <a:gdLst>
                <a:gd name="T0" fmla="*/ 0 w 255"/>
                <a:gd name="T1" fmla="*/ 0 h 46"/>
                <a:gd name="T2" fmla="*/ 254 w 255"/>
                <a:gd name="T3" fmla="*/ 35 h 46"/>
                <a:gd name="T4" fmla="*/ 235 w 255"/>
                <a:gd name="T5" fmla="*/ 45 h 46"/>
                <a:gd name="T6" fmla="*/ 21 w 255"/>
                <a:gd name="T7" fmla="*/ 14 h 46"/>
                <a:gd name="T8" fmla="*/ 0 w 255"/>
                <a:gd name="T9" fmla="*/ 0 h 46"/>
                <a:gd name="T10" fmla="*/ 0 60000 65536"/>
                <a:gd name="T11" fmla="*/ 0 60000 65536"/>
                <a:gd name="T12" fmla="*/ 0 60000 65536"/>
                <a:gd name="T13" fmla="*/ 0 60000 65536"/>
                <a:gd name="T14" fmla="*/ 0 60000 65536"/>
                <a:gd name="T15" fmla="*/ 0 w 255"/>
                <a:gd name="T16" fmla="*/ 0 h 46"/>
                <a:gd name="T17" fmla="*/ 255 w 255"/>
                <a:gd name="T18" fmla="*/ 46 h 46"/>
              </a:gdLst>
              <a:ahLst/>
              <a:cxnLst>
                <a:cxn ang="T10">
                  <a:pos x="T0" y="T1"/>
                </a:cxn>
                <a:cxn ang="T11">
                  <a:pos x="T2" y="T3"/>
                </a:cxn>
                <a:cxn ang="T12">
                  <a:pos x="T4" y="T5"/>
                </a:cxn>
                <a:cxn ang="T13">
                  <a:pos x="T6" y="T7"/>
                </a:cxn>
                <a:cxn ang="T14">
                  <a:pos x="T8" y="T9"/>
                </a:cxn>
              </a:cxnLst>
              <a:rect l="T15" t="T16" r="T17" b="T18"/>
              <a:pathLst>
                <a:path w="255" h="46">
                  <a:moveTo>
                    <a:pt x="0" y="0"/>
                  </a:moveTo>
                  <a:lnTo>
                    <a:pt x="254" y="35"/>
                  </a:lnTo>
                  <a:lnTo>
                    <a:pt x="235" y="45"/>
                  </a:lnTo>
                  <a:lnTo>
                    <a:pt x="21" y="14"/>
                  </a:lnTo>
                  <a:lnTo>
                    <a:pt x="0" y="0"/>
                  </a:lnTo>
                </a:path>
              </a:pathLst>
            </a:custGeom>
            <a:solidFill>
              <a:srgbClr val="707C8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98" name="Freeform 230"/>
            <p:cNvSpPr>
              <a:spLocks/>
            </p:cNvSpPr>
            <p:nvPr/>
          </p:nvSpPr>
          <p:spPr bwMode="auto">
            <a:xfrm>
              <a:off x="2625" y="737"/>
              <a:ext cx="215" cy="45"/>
            </a:xfrm>
            <a:custGeom>
              <a:avLst/>
              <a:gdLst>
                <a:gd name="T0" fmla="*/ 0 w 215"/>
                <a:gd name="T1" fmla="*/ 0 h 45"/>
                <a:gd name="T2" fmla="*/ 214 w 215"/>
                <a:gd name="T3" fmla="*/ 31 h 45"/>
                <a:gd name="T4" fmla="*/ 193 w 215"/>
                <a:gd name="T5" fmla="*/ 44 h 45"/>
                <a:gd name="T6" fmla="*/ 21 w 215"/>
                <a:gd name="T7" fmla="*/ 18 h 45"/>
                <a:gd name="T8" fmla="*/ 0 w 215"/>
                <a:gd name="T9" fmla="*/ 0 h 45"/>
                <a:gd name="T10" fmla="*/ 0 60000 65536"/>
                <a:gd name="T11" fmla="*/ 0 60000 65536"/>
                <a:gd name="T12" fmla="*/ 0 60000 65536"/>
                <a:gd name="T13" fmla="*/ 0 60000 65536"/>
                <a:gd name="T14" fmla="*/ 0 60000 65536"/>
                <a:gd name="T15" fmla="*/ 0 w 215"/>
                <a:gd name="T16" fmla="*/ 0 h 45"/>
                <a:gd name="T17" fmla="*/ 215 w 215"/>
                <a:gd name="T18" fmla="*/ 45 h 45"/>
              </a:gdLst>
              <a:ahLst/>
              <a:cxnLst>
                <a:cxn ang="T10">
                  <a:pos x="T0" y="T1"/>
                </a:cxn>
                <a:cxn ang="T11">
                  <a:pos x="T2" y="T3"/>
                </a:cxn>
                <a:cxn ang="T12">
                  <a:pos x="T4" y="T5"/>
                </a:cxn>
                <a:cxn ang="T13">
                  <a:pos x="T6" y="T7"/>
                </a:cxn>
                <a:cxn ang="T14">
                  <a:pos x="T8" y="T9"/>
                </a:cxn>
              </a:cxnLst>
              <a:rect l="T15" t="T16" r="T17" b="T18"/>
              <a:pathLst>
                <a:path w="215" h="45">
                  <a:moveTo>
                    <a:pt x="0" y="0"/>
                  </a:moveTo>
                  <a:lnTo>
                    <a:pt x="214" y="31"/>
                  </a:lnTo>
                  <a:lnTo>
                    <a:pt x="193" y="44"/>
                  </a:lnTo>
                  <a:lnTo>
                    <a:pt x="21" y="18"/>
                  </a:lnTo>
                  <a:lnTo>
                    <a:pt x="0" y="0"/>
                  </a:lnTo>
                </a:path>
              </a:pathLst>
            </a:custGeom>
            <a:solidFill>
              <a:srgbClr val="74808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799" name="Freeform 231"/>
            <p:cNvSpPr>
              <a:spLocks/>
            </p:cNvSpPr>
            <p:nvPr/>
          </p:nvSpPr>
          <p:spPr bwMode="auto">
            <a:xfrm>
              <a:off x="2646" y="755"/>
              <a:ext cx="173" cy="36"/>
            </a:xfrm>
            <a:custGeom>
              <a:avLst/>
              <a:gdLst>
                <a:gd name="T0" fmla="*/ 0 w 173"/>
                <a:gd name="T1" fmla="*/ 0 h 36"/>
                <a:gd name="T2" fmla="*/ 172 w 173"/>
                <a:gd name="T3" fmla="*/ 26 h 36"/>
                <a:gd name="T4" fmla="*/ 151 w 173"/>
                <a:gd name="T5" fmla="*/ 35 h 36"/>
                <a:gd name="T6" fmla="*/ 20 w 173"/>
                <a:gd name="T7" fmla="*/ 15 h 36"/>
                <a:gd name="T8" fmla="*/ 0 w 173"/>
                <a:gd name="T9" fmla="*/ 0 h 36"/>
                <a:gd name="T10" fmla="*/ 0 60000 65536"/>
                <a:gd name="T11" fmla="*/ 0 60000 65536"/>
                <a:gd name="T12" fmla="*/ 0 60000 65536"/>
                <a:gd name="T13" fmla="*/ 0 60000 65536"/>
                <a:gd name="T14" fmla="*/ 0 60000 65536"/>
                <a:gd name="T15" fmla="*/ 0 w 173"/>
                <a:gd name="T16" fmla="*/ 0 h 36"/>
                <a:gd name="T17" fmla="*/ 173 w 173"/>
                <a:gd name="T18" fmla="*/ 36 h 36"/>
              </a:gdLst>
              <a:ahLst/>
              <a:cxnLst>
                <a:cxn ang="T10">
                  <a:pos x="T0" y="T1"/>
                </a:cxn>
                <a:cxn ang="T11">
                  <a:pos x="T2" y="T3"/>
                </a:cxn>
                <a:cxn ang="T12">
                  <a:pos x="T4" y="T5"/>
                </a:cxn>
                <a:cxn ang="T13">
                  <a:pos x="T6" y="T7"/>
                </a:cxn>
                <a:cxn ang="T14">
                  <a:pos x="T8" y="T9"/>
                </a:cxn>
              </a:cxnLst>
              <a:rect l="T15" t="T16" r="T17" b="T18"/>
              <a:pathLst>
                <a:path w="173" h="36">
                  <a:moveTo>
                    <a:pt x="0" y="0"/>
                  </a:moveTo>
                  <a:lnTo>
                    <a:pt x="172" y="26"/>
                  </a:lnTo>
                  <a:lnTo>
                    <a:pt x="151" y="35"/>
                  </a:lnTo>
                  <a:lnTo>
                    <a:pt x="20" y="15"/>
                  </a:lnTo>
                  <a:lnTo>
                    <a:pt x="0" y="0"/>
                  </a:lnTo>
                </a:path>
              </a:pathLst>
            </a:custGeom>
            <a:solidFill>
              <a:srgbClr val="78848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00" name="Freeform 232"/>
            <p:cNvSpPr>
              <a:spLocks/>
            </p:cNvSpPr>
            <p:nvPr/>
          </p:nvSpPr>
          <p:spPr bwMode="auto">
            <a:xfrm>
              <a:off x="2666" y="770"/>
              <a:ext cx="132" cy="31"/>
            </a:xfrm>
            <a:custGeom>
              <a:avLst/>
              <a:gdLst>
                <a:gd name="T0" fmla="*/ 0 w 132"/>
                <a:gd name="T1" fmla="*/ 0 h 31"/>
                <a:gd name="T2" fmla="*/ 131 w 132"/>
                <a:gd name="T3" fmla="*/ 20 h 31"/>
                <a:gd name="T4" fmla="*/ 111 w 132"/>
                <a:gd name="T5" fmla="*/ 30 h 31"/>
                <a:gd name="T6" fmla="*/ 21 w 132"/>
                <a:gd name="T7" fmla="*/ 17 h 31"/>
                <a:gd name="T8" fmla="*/ 0 w 132"/>
                <a:gd name="T9" fmla="*/ 0 h 31"/>
                <a:gd name="T10" fmla="*/ 0 60000 65536"/>
                <a:gd name="T11" fmla="*/ 0 60000 65536"/>
                <a:gd name="T12" fmla="*/ 0 60000 65536"/>
                <a:gd name="T13" fmla="*/ 0 60000 65536"/>
                <a:gd name="T14" fmla="*/ 0 60000 65536"/>
                <a:gd name="T15" fmla="*/ 0 w 132"/>
                <a:gd name="T16" fmla="*/ 0 h 31"/>
                <a:gd name="T17" fmla="*/ 132 w 132"/>
                <a:gd name="T18" fmla="*/ 31 h 31"/>
              </a:gdLst>
              <a:ahLst/>
              <a:cxnLst>
                <a:cxn ang="T10">
                  <a:pos x="T0" y="T1"/>
                </a:cxn>
                <a:cxn ang="T11">
                  <a:pos x="T2" y="T3"/>
                </a:cxn>
                <a:cxn ang="T12">
                  <a:pos x="T4" y="T5"/>
                </a:cxn>
                <a:cxn ang="T13">
                  <a:pos x="T6" y="T7"/>
                </a:cxn>
                <a:cxn ang="T14">
                  <a:pos x="T8" y="T9"/>
                </a:cxn>
              </a:cxnLst>
              <a:rect l="T15" t="T16" r="T17" b="T18"/>
              <a:pathLst>
                <a:path w="132" h="31">
                  <a:moveTo>
                    <a:pt x="0" y="0"/>
                  </a:moveTo>
                  <a:lnTo>
                    <a:pt x="131" y="20"/>
                  </a:lnTo>
                  <a:lnTo>
                    <a:pt x="111" y="30"/>
                  </a:lnTo>
                  <a:lnTo>
                    <a:pt x="21" y="17"/>
                  </a:lnTo>
                  <a:lnTo>
                    <a:pt x="0" y="0"/>
                  </a:lnTo>
                </a:path>
              </a:pathLst>
            </a:custGeom>
            <a:solidFill>
              <a:srgbClr val="7C849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01" name="Freeform 233"/>
            <p:cNvSpPr>
              <a:spLocks/>
            </p:cNvSpPr>
            <p:nvPr/>
          </p:nvSpPr>
          <p:spPr bwMode="auto">
            <a:xfrm>
              <a:off x="2687" y="787"/>
              <a:ext cx="91" cy="24"/>
            </a:xfrm>
            <a:custGeom>
              <a:avLst/>
              <a:gdLst>
                <a:gd name="T0" fmla="*/ 0 w 91"/>
                <a:gd name="T1" fmla="*/ 0 h 24"/>
                <a:gd name="T2" fmla="*/ 90 w 91"/>
                <a:gd name="T3" fmla="*/ 13 h 24"/>
                <a:gd name="T4" fmla="*/ 71 w 91"/>
                <a:gd name="T5" fmla="*/ 23 h 24"/>
                <a:gd name="T6" fmla="*/ 21 w 91"/>
                <a:gd name="T7" fmla="*/ 16 h 24"/>
                <a:gd name="T8" fmla="*/ 0 w 91"/>
                <a:gd name="T9" fmla="*/ 0 h 24"/>
                <a:gd name="T10" fmla="*/ 0 60000 65536"/>
                <a:gd name="T11" fmla="*/ 0 60000 65536"/>
                <a:gd name="T12" fmla="*/ 0 60000 65536"/>
                <a:gd name="T13" fmla="*/ 0 60000 65536"/>
                <a:gd name="T14" fmla="*/ 0 60000 65536"/>
                <a:gd name="T15" fmla="*/ 0 w 91"/>
                <a:gd name="T16" fmla="*/ 0 h 24"/>
                <a:gd name="T17" fmla="*/ 91 w 91"/>
                <a:gd name="T18" fmla="*/ 24 h 24"/>
              </a:gdLst>
              <a:ahLst/>
              <a:cxnLst>
                <a:cxn ang="T10">
                  <a:pos x="T0" y="T1"/>
                </a:cxn>
                <a:cxn ang="T11">
                  <a:pos x="T2" y="T3"/>
                </a:cxn>
                <a:cxn ang="T12">
                  <a:pos x="T4" y="T5"/>
                </a:cxn>
                <a:cxn ang="T13">
                  <a:pos x="T6" y="T7"/>
                </a:cxn>
                <a:cxn ang="T14">
                  <a:pos x="T8" y="T9"/>
                </a:cxn>
              </a:cxnLst>
              <a:rect l="T15" t="T16" r="T17" b="T18"/>
              <a:pathLst>
                <a:path w="91" h="24">
                  <a:moveTo>
                    <a:pt x="0" y="0"/>
                  </a:moveTo>
                  <a:lnTo>
                    <a:pt x="90" y="13"/>
                  </a:lnTo>
                  <a:lnTo>
                    <a:pt x="71" y="23"/>
                  </a:lnTo>
                  <a:lnTo>
                    <a:pt x="21" y="16"/>
                  </a:lnTo>
                  <a:lnTo>
                    <a:pt x="0" y="0"/>
                  </a:lnTo>
                </a:path>
              </a:pathLst>
            </a:custGeom>
            <a:solidFill>
              <a:srgbClr val="80889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02" name="Freeform 234"/>
            <p:cNvSpPr>
              <a:spLocks/>
            </p:cNvSpPr>
            <p:nvPr/>
          </p:nvSpPr>
          <p:spPr bwMode="auto">
            <a:xfrm>
              <a:off x="2708" y="804"/>
              <a:ext cx="51" cy="19"/>
            </a:xfrm>
            <a:custGeom>
              <a:avLst/>
              <a:gdLst>
                <a:gd name="T0" fmla="*/ 0 w 51"/>
                <a:gd name="T1" fmla="*/ 0 h 19"/>
                <a:gd name="T2" fmla="*/ 50 w 51"/>
                <a:gd name="T3" fmla="*/ 7 h 19"/>
                <a:gd name="T4" fmla="*/ 29 w 51"/>
                <a:gd name="T5" fmla="*/ 18 h 19"/>
                <a:gd name="T6" fmla="*/ 20 w 51"/>
                <a:gd name="T7" fmla="*/ 17 h 19"/>
                <a:gd name="T8" fmla="*/ 0 w 51"/>
                <a:gd name="T9" fmla="*/ 0 h 19"/>
                <a:gd name="T10" fmla="*/ 0 60000 65536"/>
                <a:gd name="T11" fmla="*/ 0 60000 65536"/>
                <a:gd name="T12" fmla="*/ 0 60000 65536"/>
                <a:gd name="T13" fmla="*/ 0 60000 65536"/>
                <a:gd name="T14" fmla="*/ 0 60000 65536"/>
                <a:gd name="T15" fmla="*/ 0 w 51"/>
                <a:gd name="T16" fmla="*/ 0 h 19"/>
                <a:gd name="T17" fmla="*/ 51 w 51"/>
                <a:gd name="T18" fmla="*/ 19 h 19"/>
              </a:gdLst>
              <a:ahLst/>
              <a:cxnLst>
                <a:cxn ang="T10">
                  <a:pos x="T0" y="T1"/>
                </a:cxn>
                <a:cxn ang="T11">
                  <a:pos x="T2" y="T3"/>
                </a:cxn>
                <a:cxn ang="T12">
                  <a:pos x="T4" y="T5"/>
                </a:cxn>
                <a:cxn ang="T13">
                  <a:pos x="T6" y="T7"/>
                </a:cxn>
                <a:cxn ang="T14">
                  <a:pos x="T8" y="T9"/>
                </a:cxn>
              </a:cxnLst>
              <a:rect l="T15" t="T16" r="T17" b="T18"/>
              <a:pathLst>
                <a:path w="51" h="19">
                  <a:moveTo>
                    <a:pt x="0" y="0"/>
                  </a:moveTo>
                  <a:lnTo>
                    <a:pt x="50" y="7"/>
                  </a:lnTo>
                  <a:lnTo>
                    <a:pt x="29" y="18"/>
                  </a:lnTo>
                  <a:lnTo>
                    <a:pt x="20" y="17"/>
                  </a:lnTo>
                  <a:lnTo>
                    <a:pt x="0" y="0"/>
                  </a:lnTo>
                </a:path>
              </a:pathLst>
            </a:custGeom>
            <a:solidFill>
              <a:srgbClr val="848C9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03" name="Freeform 235"/>
            <p:cNvSpPr>
              <a:spLocks/>
            </p:cNvSpPr>
            <p:nvPr/>
          </p:nvSpPr>
          <p:spPr bwMode="auto">
            <a:xfrm>
              <a:off x="2726" y="824"/>
              <a:ext cx="19" cy="17"/>
            </a:xfrm>
            <a:custGeom>
              <a:avLst/>
              <a:gdLst>
                <a:gd name="T0" fmla="*/ 0 w 19"/>
                <a:gd name="T1" fmla="*/ 3 h 17"/>
                <a:gd name="T2" fmla="*/ 18 w 19"/>
                <a:gd name="T3" fmla="*/ 0 h 17"/>
                <a:gd name="T4" fmla="*/ 6 w 19"/>
                <a:gd name="T5" fmla="*/ 16 h 17"/>
                <a:gd name="T6" fmla="*/ 0 w 19"/>
                <a:gd name="T7" fmla="*/ 3 h 17"/>
                <a:gd name="T8" fmla="*/ 0 60000 65536"/>
                <a:gd name="T9" fmla="*/ 0 60000 65536"/>
                <a:gd name="T10" fmla="*/ 0 60000 65536"/>
                <a:gd name="T11" fmla="*/ 0 60000 65536"/>
                <a:gd name="T12" fmla="*/ 0 w 19"/>
                <a:gd name="T13" fmla="*/ 0 h 17"/>
                <a:gd name="T14" fmla="*/ 19 w 19"/>
                <a:gd name="T15" fmla="*/ 17 h 17"/>
              </a:gdLst>
              <a:ahLst/>
              <a:cxnLst>
                <a:cxn ang="T8">
                  <a:pos x="T0" y="T1"/>
                </a:cxn>
                <a:cxn ang="T9">
                  <a:pos x="T2" y="T3"/>
                </a:cxn>
                <a:cxn ang="T10">
                  <a:pos x="T4" y="T5"/>
                </a:cxn>
                <a:cxn ang="T11">
                  <a:pos x="T6" y="T7"/>
                </a:cxn>
              </a:cxnLst>
              <a:rect l="T12" t="T13" r="T14" b="T15"/>
              <a:pathLst>
                <a:path w="19" h="17">
                  <a:moveTo>
                    <a:pt x="0" y="3"/>
                  </a:moveTo>
                  <a:lnTo>
                    <a:pt x="18" y="0"/>
                  </a:lnTo>
                  <a:lnTo>
                    <a:pt x="6" y="16"/>
                  </a:lnTo>
                  <a:lnTo>
                    <a:pt x="0" y="3"/>
                  </a:lnTo>
                </a:path>
              </a:pathLst>
            </a:custGeom>
            <a:solidFill>
              <a:srgbClr val="888C9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04" name="Freeform 236"/>
            <p:cNvSpPr>
              <a:spLocks/>
            </p:cNvSpPr>
            <p:nvPr/>
          </p:nvSpPr>
          <p:spPr bwMode="auto">
            <a:xfrm>
              <a:off x="2562" y="610"/>
              <a:ext cx="338" cy="214"/>
            </a:xfrm>
            <a:custGeom>
              <a:avLst/>
              <a:gdLst>
                <a:gd name="T0" fmla="*/ 177 w 338"/>
                <a:gd name="T1" fmla="*/ 10 h 214"/>
                <a:gd name="T2" fmla="*/ 337 w 338"/>
                <a:gd name="T3" fmla="*/ 128 h 214"/>
                <a:gd name="T4" fmla="*/ 170 w 338"/>
                <a:gd name="T5" fmla="*/ 213 h 214"/>
                <a:gd name="T6" fmla="*/ 0 w 338"/>
                <a:gd name="T7" fmla="*/ 81 h 214"/>
                <a:gd name="T8" fmla="*/ 169 w 338"/>
                <a:gd name="T9" fmla="*/ 2 h 214"/>
                <a:gd name="T10" fmla="*/ 163 w 338"/>
                <a:gd name="T11" fmla="*/ 7 h 214"/>
                <a:gd name="T12" fmla="*/ 165 w 338"/>
                <a:gd name="T13" fmla="*/ 0 h 214"/>
                <a:gd name="T14" fmla="*/ 0 60000 65536"/>
                <a:gd name="T15" fmla="*/ 0 60000 65536"/>
                <a:gd name="T16" fmla="*/ 0 60000 65536"/>
                <a:gd name="T17" fmla="*/ 0 60000 65536"/>
                <a:gd name="T18" fmla="*/ 0 60000 65536"/>
                <a:gd name="T19" fmla="*/ 0 60000 65536"/>
                <a:gd name="T20" fmla="*/ 0 60000 65536"/>
                <a:gd name="T21" fmla="*/ 0 w 338"/>
                <a:gd name="T22" fmla="*/ 0 h 214"/>
                <a:gd name="T23" fmla="*/ 338 w 338"/>
                <a:gd name="T24" fmla="*/ 214 h 2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8" h="214">
                  <a:moveTo>
                    <a:pt x="177" y="10"/>
                  </a:moveTo>
                  <a:lnTo>
                    <a:pt x="337" y="128"/>
                  </a:lnTo>
                  <a:lnTo>
                    <a:pt x="170" y="213"/>
                  </a:lnTo>
                  <a:lnTo>
                    <a:pt x="0" y="81"/>
                  </a:lnTo>
                  <a:lnTo>
                    <a:pt x="169" y="2"/>
                  </a:lnTo>
                  <a:lnTo>
                    <a:pt x="163" y="7"/>
                  </a:lnTo>
                  <a:lnTo>
                    <a:pt x="165"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805" name="Freeform 237"/>
            <p:cNvSpPr>
              <a:spLocks/>
            </p:cNvSpPr>
            <p:nvPr/>
          </p:nvSpPr>
          <p:spPr bwMode="auto">
            <a:xfrm>
              <a:off x="1582" y="1084"/>
              <a:ext cx="338" cy="214"/>
            </a:xfrm>
            <a:custGeom>
              <a:avLst/>
              <a:gdLst>
                <a:gd name="T0" fmla="*/ 175 w 338"/>
                <a:gd name="T1" fmla="*/ 9 h 214"/>
                <a:gd name="T2" fmla="*/ 337 w 338"/>
                <a:gd name="T3" fmla="*/ 126 h 214"/>
                <a:gd name="T4" fmla="*/ 171 w 338"/>
                <a:gd name="T5" fmla="*/ 213 h 214"/>
                <a:gd name="T6" fmla="*/ 0 w 338"/>
                <a:gd name="T7" fmla="*/ 79 h 214"/>
                <a:gd name="T8" fmla="*/ 171 w 338"/>
                <a:gd name="T9" fmla="*/ 1 h 214"/>
                <a:gd name="T10" fmla="*/ 165 w 338"/>
                <a:gd name="T11" fmla="*/ 7 h 214"/>
                <a:gd name="T12" fmla="*/ 167 w 338"/>
                <a:gd name="T13" fmla="*/ 0 h 214"/>
                <a:gd name="T14" fmla="*/ 175 w 338"/>
                <a:gd name="T15" fmla="*/ 9 h 214"/>
                <a:gd name="T16" fmla="*/ 0 60000 65536"/>
                <a:gd name="T17" fmla="*/ 0 60000 65536"/>
                <a:gd name="T18" fmla="*/ 0 60000 65536"/>
                <a:gd name="T19" fmla="*/ 0 60000 65536"/>
                <a:gd name="T20" fmla="*/ 0 60000 65536"/>
                <a:gd name="T21" fmla="*/ 0 60000 65536"/>
                <a:gd name="T22" fmla="*/ 0 60000 65536"/>
                <a:gd name="T23" fmla="*/ 0 60000 65536"/>
                <a:gd name="T24" fmla="*/ 0 w 338"/>
                <a:gd name="T25" fmla="*/ 0 h 214"/>
                <a:gd name="T26" fmla="*/ 338 w 338"/>
                <a:gd name="T27" fmla="*/ 214 h 2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38" h="214">
                  <a:moveTo>
                    <a:pt x="175" y="9"/>
                  </a:moveTo>
                  <a:lnTo>
                    <a:pt x="337" y="126"/>
                  </a:lnTo>
                  <a:lnTo>
                    <a:pt x="171" y="213"/>
                  </a:lnTo>
                  <a:lnTo>
                    <a:pt x="0" y="79"/>
                  </a:lnTo>
                  <a:lnTo>
                    <a:pt x="171" y="1"/>
                  </a:lnTo>
                  <a:lnTo>
                    <a:pt x="165" y="7"/>
                  </a:lnTo>
                  <a:lnTo>
                    <a:pt x="167" y="0"/>
                  </a:lnTo>
                  <a:lnTo>
                    <a:pt x="175" y="9"/>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06" name="Freeform 238"/>
            <p:cNvSpPr>
              <a:spLocks/>
            </p:cNvSpPr>
            <p:nvPr/>
          </p:nvSpPr>
          <p:spPr bwMode="auto">
            <a:xfrm>
              <a:off x="1734" y="1085"/>
              <a:ext cx="29" cy="18"/>
            </a:xfrm>
            <a:custGeom>
              <a:avLst/>
              <a:gdLst>
                <a:gd name="T0" fmla="*/ 28 w 29"/>
                <a:gd name="T1" fmla="*/ 17 h 18"/>
                <a:gd name="T2" fmla="*/ 0 w 29"/>
                <a:gd name="T3" fmla="*/ 15 h 18"/>
                <a:gd name="T4" fmla="*/ 19 w 29"/>
                <a:gd name="T5" fmla="*/ 2 h 18"/>
                <a:gd name="T6" fmla="*/ 11 w 29"/>
                <a:gd name="T7" fmla="*/ 11 h 18"/>
                <a:gd name="T8" fmla="*/ 15 w 29"/>
                <a:gd name="T9" fmla="*/ 0 h 18"/>
                <a:gd name="T10" fmla="*/ 23 w 29"/>
                <a:gd name="T11" fmla="*/ 11 h 18"/>
                <a:gd name="T12" fmla="*/ 28 w 29"/>
                <a:gd name="T13" fmla="*/ 17 h 18"/>
                <a:gd name="T14" fmla="*/ 0 60000 65536"/>
                <a:gd name="T15" fmla="*/ 0 60000 65536"/>
                <a:gd name="T16" fmla="*/ 0 60000 65536"/>
                <a:gd name="T17" fmla="*/ 0 60000 65536"/>
                <a:gd name="T18" fmla="*/ 0 60000 65536"/>
                <a:gd name="T19" fmla="*/ 0 60000 65536"/>
                <a:gd name="T20" fmla="*/ 0 60000 65536"/>
                <a:gd name="T21" fmla="*/ 0 w 29"/>
                <a:gd name="T22" fmla="*/ 0 h 18"/>
                <a:gd name="T23" fmla="*/ 29 w 29"/>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18">
                  <a:moveTo>
                    <a:pt x="28" y="17"/>
                  </a:moveTo>
                  <a:lnTo>
                    <a:pt x="0" y="15"/>
                  </a:lnTo>
                  <a:lnTo>
                    <a:pt x="19" y="2"/>
                  </a:lnTo>
                  <a:lnTo>
                    <a:pt x="11" y="11"/>
                  </a:lnTo>
                  <a:lnTo>
                    <a:pt x="15" y="0"/>
                  </a:lnTo>
                  <a:lnTo>
                    <a:pt x="23" y="11"/>
                  </a:lnTo>
                  <a:lnTo>
                    <a:pt x="28" y="17"/>
                  </a:lnTo>
                </a:path>
              </a:pathLst>
            </a:custGeom>
            <a:solidFill>
              <a:srgbClr val="848C9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07" name="Freeform 239"/>
            <p:cNvSpPr>
              <a:spLocks/>
            </p:cNvSpPr>
            <p:nvPr/>
          </p:nvSpPr>
          <p:spPr bwMode="auto">
            <a:xfrm>
              <a:off x="1715" y="1093"/>
              <a:ext cx="71" cy="21"/>
            </a:xfrm>
            <a:custGeom>
              <a:avLst/>
              <a:gdLst>
                <a:gd name="T0" fmla="*/ 20 w 71"/>
                <a:gd name="T1" fmla="*/ 0 h 21"/>
                <a:gd name="T2" fmla="*/ 47 w 71"/>
                <a:gd name="T3" fmla="*/ 3 h 21"/>
                <a:gd name="T4" fmla="*/ 70 w 71"/>
                <a:gd name="T5" fmla="*/ 20 h 21"/>
                <a:gd name="T6" fmla="*/ 0 w 71"/>
                <a:gd name="T7" fmla="*/ 9 h 21"/>
                <a:gd name="T8" fmla="*/ 20 w 71"/>
                <a:gd name="T9" fmla="*/ 0 h 21"/>
                <a:gd name="T10" fmla="*/ 0 60000 65536"/>
                <a:gd name="T11" fmla="*/ 0 60000 65536"/>
                <a:gd name="T12" fmla="*/ 0 60000 65536"/>
                <a:gd name="T13" fmla="*/ 0 60000 65536"/>
                <a:gd name="T14" fmla="*/ 0 60000 65536"/>
                <a:gd name="T15" fmla="*/ 0 w 71"/>
                <a:gd name="T16" fmla="*/ 0 h 21"/>
                <a:gd name="T17" fmla="*/ 71 w 71"/>
                <a:gd name="T18" fmla="*/ 21 h 21"/>
              </a:gdLst>
              <a:ahLst/>
              <a:cxnLst>
                <a:cxn ang="T10">
                  <a:pos x="T0" y="T1"/>
                </a:cxn>
                <a:cxn ang="T11">
                  <a:pos x="T2" y="T3"/>
                </a:cxn>
                <a:cxn ang="T12">
                  <a:pos x="T4" y="T5"/>
                </a:cxn>
                <a:cxn ang="T13">
                  <a:pos x="T6" y="T7"/>
                </a:cxn>
                <a:cxn ang="T14">
                  <a:pos x="T8" y="T9"/>
                </a:cxn>
              </a:cxnLst>
              <a:rect l="T15" t="T16" r="T17" b="T18"/>
              <a:pathLst>
                <a:path w="71" h="21">
                  <a:moveTo>
                    <a:pt x="20" y="0"/>
                  </a:moveTo>
                  <a:lnTo>
                    <a:pt x="47" y="3"/>
                  </a:lnTo>
                  <a:lnTo>
                    <a:pt x="70" y="20"/>
                  </a:lnTo>
                  <a:lnTo>
                    <a:pt x="0" y="9"/>
                  </a:lnTo>
                  <a:lnTo>
                    <a:pt x="20" y="0"/>
                  </a:lnTo>
                </a:path>
              </a:pathLst>
            </a:custGeom>
            <a:solidFill>
              <a:srgbClr val="80889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08" name="Freeform 240"/>
            <p:cNvSpPr>
              <a:spLocks/>
            </p:cNvSpPr>
            <p:nvPr/>
          </p:nvSpPr>
          <p:spPr bwMode="auto">
            <a:xfrm>
              <a:off x="1693" y="1102"/>
              <a:ext cx="116" cy="29"/>
            </a:xfrm>
            <a:custGeom>
              <a:avLst/>
              <a:gdLst>
                <a:gd name="T0" fmla="*/ 22 w 116"/>
                <a:gd name="T1" fmla="*/ 0 h 29"/>
                <a:gd name="T2" fmla="*/ 92 w 116"/>
                <a:gd name="T3" fmla="*/ 11 h 29"/>
                <a:gd name="T4" fmla="*/ 115 w 116"/>
                <a:gd name="T5" fmla="*/ 28 h 29"/>
                <a:gd name="T6" fmla="*/ 0 w 116"/>
                <a:gd name="T7" fmla="*/ 10 h 29"/>
                <a:gd name="T8" fmla="*/ 22 w 116"/>
                <a:gd name="T9" fmla="*/ 0 h 29"/>
                <a:gd name="T10" fmla="*/ 0 60000 65536"/>
                <a:gd name="T11" fmla="*/ 0 60000 65536"/>
                <a:gd name="T12" fmla="*/ 0 60000 65536"/>
                <a:gd name="T13" fmla="*/ 0 60000 65536"/>
                <a:gd name="T14" fmla="*/ 0 60000 65536"/>
                <a:gd name="T15" fmla="*/ 0 w 116"/>
                <a:gd name="T16" fmla="*/ 0 h 29"/>
                <a:gd name="T17" fmla="*/ 116 w 116"/>
                <a:gd name="T18" fmla="*/ 29 h 29"/>
              </a:gdLst>
              <a:ahLst/>
              <a:cxnLst>
                <a:cxn ang="T10">
                  <a:pos x="T0" y="T1"/>
                </a:cxn>
                <a:cxn ang="T11">
                  <a:pos x="T2" y="T3"/>
                </a:cxn>
                <a:cxn ang="T12">
                  <a:pos x="T4" y="T5"/>
                </a:cxn>
                <a:cxn ang="T13">
                  <a:pos x="T6" y="T7"/>
                </a:cxn>
                <a:cxn ang="T14">
                  <a:pos x="T8" y="T9"/>
                </a:cxn>
              </a:cxnLst>
              <a:rect l="T15" t="T16" r="T17" b="T18"/>
              <a:pathLst>
                <a:path w="116" h="29">
                  <a:moveTo>
                    <a:pt x="22" y="0"/>
                  </a:moveTo>
                  <a:lnTo>
                    <a:pt x="92" y="11"/>
                  </a:lnTo>
                  <a:lnTo>
                    <a:pt x="115" y="28"/>
                  </a:lnTo>
                  <a:lnTo>
                    <a:pt x="0" y="10"/>
                  </a:lnTo>
                  <a:lnTo>
                    <a:pt x="22" y="0"/>
                  </a:lnTo>
                </a:path>
              </a:pathLst>
            </a:custGeom>
            <a:solidFill>
              <a:srgbClr val="7C849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09" name="Freeform 241"/>
            <p:cNvSpPr>
              <a:spLocks/>
            </p:cNvSpPr>
            <p:nvPr/>
          </p:nvSpPr>
          <p:spPr bwMode="auto">
            <a:xfrm>
              <a:off x="1671" y="1112"/>
              <a:ext cx="160" cy="35"/>
            </a:xfrm>
            <a:custGeom>
              <a:avLst/>
              <a:gdLst>
                <a:gd name="T0" fmla="*/ 22 w 160"/>
                <a:gd name="T1" fmla="*/ 0 h 35"/>
                <a:gd name="T2" fmla="*/ 137 w 160"/>
                <a:gd name="T3" fmla="*/ 18 h 35"/>
                <a:gd name="T4" fmla="*/ 159 w 160"/>
                <a:gd name="T5" fmla="*/ 34 h 35"/>
                <a:gd name="T6" fmla="*/ 0 w 160"/>
                <a:gd name="T7" fmla="*/ 11 h 35"/>
                <a:gd name="T8" fmla="*/ 22 w 160"/>
                <a:gd name="T9" fmla="*/ 0 h 35"/>
                <a:gd name="T10" fmla="*/ 0 60000 65536"/>
                <a:gd name="T11" fmla="*/ 0 60000 65536"/>
                <a:gd name="T12" fmla="*/ 0 60000 65536"/>
                <a:gd name="T13" fmla="*/ 0 60000 65536"/>
                <a:gd name="T14" fmla="*/ 0 60000 65536"/>
                <a:gd name="T15" fmla="*/ 0 w 160"/>
                <a:gd name="T16" fmla="*/ 0 h 35"/>
                <a:gd name="T17" fmla="*/ 160 w 160"/>
                <a:gd name="T18" fmla="*/ 35 h 35"/>
              </a:gdLst>
              <a:ahLst/>
              <a:cxnLst>
                <a:cxn ang="T10">
                  <a:pos x="T0" y="T1"/>
                </a:cxn>
                <a:cxn ang="T11">
                  <a:pos x="T2" y="T3"/>
                </a:cxn>
                <a:cxn ang="T12">
                  <a:pos x="T4" y="T5"/>
                </a:cxn>
                <a:cxn ang="T13">
                  <a:pos x="T6" y="T7"/>
                </a:cxn>
                <a:cxn ang="T14">
                  <a:pos x="T8" y="T9"/>
                </a:cxn>
              </a:cxnLst>
              <a:rect l="T15" t="T16" r="T17" b="T18"/>
              <a:pathLst>
                <a:path w="160" h="35">
                  <a:moveTo>
                    <a:pt x="22" y="0"/>
                  </a:moveTo>
                  <a:lnTo>
                    <a:pt x="137" y="18"/>
                  </a:lnTo>
                  <a:lnTo>
                    <a:pt x="159" y="34"/>
                  </a:lnTo>
                  <a:lnTo>
                    <a:pt x="0" y="11"/>
                  </a:lnTo>
                  <a:lnTo>
                    <a:pt x="22" y="0"/>
                  </a:lnTo>
                </a:path>
              </a:pathLst>
            </a:custGeom>
            <a:solidFill>
              <a:srgbClr val="78848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10" name="Freeform 242"/>
            <p:cNvSpPr>
              <a:spLocks/>
            </p:cNvSpPr>
            <p:nvPr/>
          </p:nvSpPr>
          <p:spPr bwMode="auto">
            <a:xfrm>
              <a:off x="1649" y="1123"/>
              <a:ext cx="205" cy="41"/>
            </a:xfrm>
            <a:custGeom>
              <a:avLst/>
              <a:gdLst>
                <a:gd name="T0" fmla="*/ 22 w 205"/>
                <a:gd name="T1" fmla="*/ 0 h 41"/>
                <a:gd name="T2" fmla="*/ 181 w 205"/>
                <a:gd name="T3" fmla="*/ 23 h 41"/>
                <a:gd name="T4" fmla="*/ 204 w 205"/>
                <a:gd name="T5" fmla="*/ 40 h 41"/>
                <a:gd name="T6" fmla="*/ 0 w 205"/>
                <a:gd name="T7" fmla="*/ 11 h 41"/>
                <a:gd name="T8" fmla="*/ 22 w 205"/>
                <a:gd name="T9" fmla="*/ 0 h 41"/>
                <a:gd name="T10" fmla="*/ 0 60000 65536"/>
                <a:gd name="T11" fmla="*/ 0 60000 65536"/>
                <a:gd name="T12" fmla="*/ 0 60000 65536"/>
                <a:gd name="T13" fmla="*/ 0 60000 65536"/>
                <a:gd name="T14" fmla="*/ 0 60000 65536"/>
                <a:gd name="T15" fmla="*/ 0 w 205"/>
                <a:gd name="T16" fmla="*/ 0 h 41"/>
                <a:gd name="T17" fmla="*/ 205 w 205"/>
                <a:gd name="T18" fmla="*/ 41 h 41"/>
              </a:gdLst>
              <a:ahLst/>
              <a:cxnLst>
                <a:cxn ang="T10">
                  <a:pos x="T0" y="T1"/>
                </a:cxn>
                <a:cxn ang="T11">
                  <a:pos x="T2" y="T3"/>
                </a:cxn>
                <a:cxn ang="T12">
                  <a:pos x="T4" y="T5"/>
                </a:cxn>
                <a:cxn ang="T13">
                  <a:pos x="T6" y="T7"/>
                </a:cxn>
                <a:cxn ang="T14">
                  <a:pos x="T8" y="T9"/>
                </a:cxn>
              </a:cxnLst>
              <a:rect l="T15" t="T16" r="T17" b="T18"/>
              <a:pathLst>
                <a:path w="205" h="41">
                  <a:moveTo>
                    <a:pt x="22" y="0"/>
                  </a:moveTo>
                  <a:lnTo>
                    <a:pt x="181" y="23"/>
                  </a:lnTo>
                  <a:lnTo>
                    <a:pt x="204" y="40"/>
                  </a:lnTo>
                  <a:lnTo>
                    <a:pt x="0" y="11"/>
                  </a:lnTo>
                  <a:lnTo>
                    <a:pt x="22" y="0"/>
                  </a:lnTo>
                </a:path>
              </a:pathLst>
            </a:custGeom>
            <a:solidFill>
              <a:srgbClr val="74808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11" name="Freeform 243"/>
            <p:cNvSpPr>
              <a:spLocks/>
            </p:cNvSpPr>
            <p:nvPr/>
          </p:nvSpPr>
          <p:spPr bwMode="auto">
            <a:xfrm>
              <a:off x="1628" y="1134"/>
              <a:ext cx="249" cy="46"/>
            </a:xfrm>
            <a:custGeom>
              <a:avLst/>
              <a:gdLst>
                <a:gd name="T0" fmla="*/ 21 w 249"/>
                <a:gd name="T1" fmla="*/ 0 h 46"/>
                <a:gd name="T2" fmla="*/ 225 w 249"/>
                <a:gd name="T3" fmla="*/ 29 h 46"/>
                <a:gd name="T4" fmla="*/ 248 w 249"/>
                <a:gd name="T5" fmla="*/ 45 h 46"/>
                <a:gd name="T6" fmla="*/ 0 w 249"/>
                <a:gd name="T7" fmla="*/ 9 h 46"/>
                <a:gd name="T8" fmla="*/ 21 w 249"/>
                <a:gd name="T9" fmla="*/ 0 h 46"/>
                <a:gd name="T10" fmla="*/ 0 60000 65536"/>
                <a:gd name="T11" fmla="*/ 0 60000 65536"/>
                <a:gd name="T12" fmla="*/ 0 60000 65536"/>
                <a:gd name="T13" fmla="*/ 0 60000 65536"/>
                <a:gd name="T14" fmla="*/ 0 60000 65536"/>
                <a:gd name="T15" fmla="*/ 0 w 249"/>
                <a:gd name="T16" fmla="*/ 0 h 46"/>
                <a:gd name="T17" fmla="*/ 249 w 249"/>
                <a:gd name="T18" fmla="*/ 46 h 46"/>
              </a:gdLst>
              <a:ahLst/>
              <a:cxnLst>
                <a:cxn ang="T10">
                  <a:pos x="T0" y="T1"/>
                </a:cxn>
                <a:cxn ang="T11">
                  <a:pos x="T2" y="T3"/>
                </a:cxn>
                <a:cxn ang="T12">
                  <a:pos x="T4" y="T5"/>
                </a:cxn>
                <a:cxn ang="T13">
                  <a:pos x="T6" y="T7"/>
                </a:cxn>
                <a:cxn ang="T14">
                  <a:pos x="T8" y="T9"/>
                </a:cxn>
              </a:cxnLst>
              <a:rect l="T15" t="T16" r="T17" b="T18"/>
              <a:pathLst>
                <a:path w="249" h="46">
                  <a:moveTo>
                    <a:pt x="21" y="0"/>
                  </a:moveTo>
                  <a:lnTo>
                    <a:pt x="225" y="29"/>
                  </a:lnTo>
                  <a:lnTo>
                    <a:pt x="248" y="45"/>
                  </a:lnTo>
                  <a:lnTo>
                    <a:pt x="0" y="9"/>
                  </a:lnTo>
                  <a:lnTo>
                    <a:pt x="21" y="0"/>
                  </a:lnTo>
                </a:path>
              </a:pathLst>
            </a:custGeom>
            <a:solidFill>
              <a:srgbClr val="707C8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12" name="Freeform 244"/>
            <p:cNvSpPr>
              <a:spLocks/>
            </p:cNvSpPr>
            <p:nvPr/>
          </p:nvSpPr>
          <p:spPr bwMode="auto">
            <a:xfrm>
              <a:off x="1605" y="1143"/>
              <a:ext cx="293" cy="54"/>
            </a:xfrm>
            <a:custGeom>
              <a:avLst/>
              <a:gdLst>
                <a:gd name="T0" fmla="*/ 23 w 293"/>
                <a:gd name="T1" fmla="*/ 0 h 54"/>
                <a:gd name="T2" fmla="*/ 271 w 293"/>
                <a:gd name="T3" fmla="*/ 36 h 54"/>
                <a:gd name="T4" fmla="*/ 292 w 293"/>
                <a:gd name="T5" fmla="*/ 53 h 54"/>
                <a:gd name="T6" fmla="*/ 0 w 293"/>
                <a:gd name="T7" fmla="*/ 10 h 54"/>
                <a:gd name="T8" fmla="*/ 23 w 293"/>
                <a:gd name="T9" fmla="*/ 0 h 54"/>
                <a:gd name="T10" fmla="*/ 0 60000 65536"/>
                <a:gd name="T11" fmla="*/ 0 60000 65536"/>
                <a:gd name="T12" fmla="*/ 0 60000 65536"/>
                <a:gd name="T13" fmla="*/ 0 60000 65536"/>
                <a:gd name="T14" fmla="*/ 0 60000 65536"/>
                <a:gd name="T15" fmla="*/ 0 w 293"/>
                <a:gd name="T16" fmla="*/ 0 h 54"/>
                <a:gd name="T17" fmla="*/ 293 w 293"/>
                <a:gd name="T18" fmla="*/ 54 h 54"/>
              </a:gdLst>
              <a:ahLst/>
              <a:cxnLst>
                <a:cxn ang="T10">
                  <a:pos x="T0" y="T1"/>
                </a:cxn>
                <a:cxn ang="T11">
                  <a:pos x="T2" y="T3"/>
                </a:cxn>
                <a:cxn ang="T12">
                  <a:pos x="T4" y="T5"/>
                </a:cxn>
                <a:cxn ang="T13">
                  <a:pos x="T6" y="T7"/>
                </a:cxn>
                <a:cxn ang="T14">
                  <a:pos x="T8" y="T9"/>
                </a:cxn>
              </a:cxnLst>
              <a:rect l="T15" t="T16" r="T17" b="T18"/>
              <a:pathLst>
                <a:path w="293" h="54">
                  <a:moveTo>
                    <a:pt x="23" y="0"/>
                  </a:moveTo>
                  <a:lnTo>
                    <a:pt x="271" y="36"/>
                  </a:lnTo>
                  <a:lnTo>
                    <a:pt x="292" y="53"/>
                  </a:lnTo>
                  <a:lnTo>
                    <a:pt x="0" y="10"/>
                  </a:lnTo>
                  <a:lnTo>
                    <a:pt x="23" y="0"/>
                  </a:lnTo>
                </a:path>
              </a:pathLst>
            </a:custGeom>
            <a:solidFill>
              <a:srgbClr val="6C7C8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13" name="Freeform 245"/>
            <p:cNvSpPr>
              <a:spLocks/>
            </p:cNvSpPr>
            <p:nvPr/>
          </p:nvSpPr>
          <p:spPr bwMode="auto">
            <a:xfrm>
              <a:off x="1582" y="1153"/>
              <a:ext cx="338" cy="58"/>
            </a:xfrm>
            <a:custGeom>
              <a:avLst/>
              <a:gdLst>
                <a:gd name="T0" fmla="*/ 23 w 338"/>
                <a:gd name="T1" fmla="*/ 0 h 58"/>
                <a:gd name="T2" fmla="*/ 315 w 338"/>
                <a:gd name="T3" fmla="*/ 43 h 58"/>
                <a:gd name="T4" fmla="*/ 337 w 338"/>
                <a:gd name="T5" fmla="*/ 57 h 58"/>
                <a:gd name="T6" fmla="*/ 0 w 338"/>
                <a:gd name="T7" fmla="*/ 10 h 58"/>
                <a:gd name="T8" fmla="*/ 23 w 338"/>
                <a:gd name="T9" fmla="*/ 0 h 58"/>
                <a:gd name="T10" fmla="*/ 0 60000 65536"/>
                <a:gd name="T11" fmla="*/ 0 60000 65536"/>
                <a:gd name="T12" fmla="*/ 0 60000 65536"/>
                <a:gd name="T13" fmla="*/ 0 60000 65536"/>
                <a:gd name="T14" fmla="*/ 0 60000 65536"/>
                <a:gd name="T15" fmla="*/ 0 w 338"/>
                <a:gd name="T16" fmla="*/ 0 h 58"/>
                <a:gd name="T17" fmla="*/ 338 w 338"/>
                <a:gd name="T18" fmla="*/ 58 h 58"/>
              </a:gdLst>
              <a:ahLst/>
              <a:cxnLst>
                <a:cxn ang="T10">
                  <a:pos x="T0" y="T1"/>
                </a:cxn>
                <a:cxn ang="T11">
                  <a:pos x="T2" y="T3"/>
                </a:cxn>
                <a:cxn ang="T12">
                  <a:pos x="T4" y="T5"/>
                </a:cxn>
                <a:cxn ang="T13">
                  <a:pos x="T6" y="T7"/>
                </a:cxn>
                <a:cxn ang="T14">
                  <a:pos x="T8" y="T9"/>
                </a:cxn>
              </a:cxnLst>
              <a:rect l="T15" t="T16" r="T17" b="T18"/>
              <a:pathLst>
                <a:path w="338" h="58">
                  <a:moveTo>
                    <a:pt x="23" y="0"/>
                  </a:moveTo>
                  <a:lnTo>
                    <a:pt x="315" y="43"/>
                  </a:lnTo>
                  <a:lnTo>
                    <a:pt x="337" y="57"/>
                  </a:lnTo>
                  <a:lnTo>
                    <a:pt x="0" y="10"/>
                  </a:lnTo>
                  <a:lnTo>
                    <a:pt x="23" y="0"/>
                  </a:lnTo>
                </a:path>
              </a:pathLst>
            </a:custGeom>
            <a:solidFill>
              <a:srgbClr val="68788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14" name="Freeform 246"/>
            <p:cNvSpPr>
              <a:spLocks/>
            </p:cNvSpPr>
            <p:nvPr/>
          </p:nvSpPr>
          <p:spPr bwMode="auto">
            <a:xfrm>
              <a:off x="1582" y="1163"/>
              <a:ext cx="338" cy="61"/>
            </a:xfrm>
            <a:custGeom>
              <a:avLst/>
              <a:gdLst>
                <a:gd name="T0" fmla="*/ 0 w 338"/>
                <a:gd name="T1" fmla="*/ 0 h 61"/>
                <a:gd name="T2" fmla="*/ 337 w 338"/>
                <a:gd name="T3" fmla="*/ 47 h 61"/>
                <a:gd name="T4" fmla="*/ 317 w 338"/>
                <a:gd name="T5" fmla="*/ 60 h 61"/>
                <a:gd name="T6" fmla="*/ 21 w 338"/>
                <a:gd name="T7" fmla="*/ 16 h 61"/>
                <a:gd name="T8" fmla="*/ 0 w 338"/>
                <a:gd name="T9" fmla="*/ 0 h 61"/>
                <a:gd name="T10" fmla="*/ 0 60000 65536"/>
                <a:gd name="T11" fmla="*/ 0 60000 65536"/>
                <a:gd name="T12" fmla="*/ 0 60000 65536"/>
                <a:gd name="T13" fmla="*/ 0 60000 65536"/>
                <a:gd name="T14" fmla="*/ 0 60000 65536"/>
                <a:gd name="T15" fmla="*/ 0 w 338"/>
                <a:gd name="T16" fmla="*/ 0 h 61"/>
                <a:gd name="T17" fmla="*/ 338 w 338"/>
                <a:gd name="T18" fmla="*/ 61 h 61"/>
              </a:gdLst>
              <a:ahLst/>
              <a:cxnLst>
                <a:cxn ang="T10">
                  <a:pos x="T0" y="T1"/>
                </a:cxn>
                <a:cxn ang="T11">
                  <a:pos x="T2" y="T3"/>
                </a:cxn>
                <a:cxn ang="T12">
                  <a:pos x="T4" y="T5"/>
                </a:cxn>
                <a:cxn ang="T13">
                  <a:pos x="T6" y="T7"/>
                </a:cxn>
                <a:cxn ang="T14">
                  <a:pos x="T8" y="T9"/>
                </a:cxn>
              </a:cxnLst>
              <a:rect l="T15" t="T16" r="T17" b="T18"/>
              <a:pathLst>
                <a:path w="338" h="61">
                  <a:moveTo>
                    <a:pt x="0" y="0"/>
                  </a:moveTo>
                  <a:lnTo>
                    <a:pt x="337" y="47"/>
                  </a:lnTo>
                  <a:lnTo>
                    <a:pt x="317" y="60"/>
                  </a:lnTo>
                  <a:lnTo>
                    <a:pt x="21" y="16"/>
                  </a:lnTo>
                  <a:lnTo>
                    <a:pt x="0" y="0"/>
                  </a:lnTo>
                </a:path>
              </a:pathLst>
            </a:custGeom>
            <a:solidFill>
              <a:srgbClr val="68788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15" name="Freeform 247"/>
            <p:cNvSpPr>
              <a:spLocks/>
            </p:cNvSpPr>
            <p:nvPr/>
          </p:nvSpPr>
          <p:spPr bwMode="auto">
            <a:xfrm>
              <a:off x="1603" y="1179"/>
              <a:ext cx="297" cy="56"/>
            </a:xfrm>
            <a:custGeom>
              <a:avLst/>
              <a:gdLst>
                <a:gd name="T0" fmla="*/ 0 w 297"/>
                <a:gd name="T1" fmla="*/ 0 h 56"/>
                <a:gd name="T2" fmla="*/ 296 w 297"/>
                <a:gd name="T3" fmla="*/ 44 h 56"/>
                <a:gd name="T4" fmla="*/ 276 w 297"/>
                <a:gd name="T5" fmla="*/ 55 h 56"/>
                <a:gd name="T6" fmla="*/ 21 w 297"/>
                <a:gd name="T7" fmla="*/ 17 h 56"/>
                <a:gd name="T8" fmla="*/ 0 w 297"/>
                <a:gd name="T9" fmla="*/ 0 h 56"/>
                <a:gd name="T10" fmla="*/ 0 60000 65536"/>
                <a:gd name="T11" fmla="*/ 0 60000 65536"/>
                <a:gd name="T12" fmla="*/ 0 60000 65536"/>
                <a:gd name="T13" fmla="*/ 0 60000 65536"/>
                <a:gd name="T14" fmla="*/ 0 60000 65536"/>
                <a:gd name="T15" fmla="*/ 0 w 297"/>
                <a:gd name="T16" fmla="*/ 0 h 56"/>
                <a:gd name="T17" fmla="*/ 297 w 297"/>
                <a:gd name="T18" fmla="*/ 56 h 56"/>
              </a:gdLst>
              <a:ahLst/>
              <a:cxnLst>
                <a:cxn ang="T10">
                  <a:pos x="T0" y="T1"/>
                </a:cxn>
                <a:cxn ang="T11">
                  <a:pos x="T2" y="T3"/>
                </a:cxn>
                <a:cxn ang="T12">
                  <a:pos x="T4" y="T5"/>
                </a:cxn>
                <a:cxn ang="T13">
                  <a:pos x="T6" y="T7"/>
                </a:cxn>
                <a:cxn ang="T14">
                  <a:pos x="T8" y="T9"/>
                </a:cxn>
              </a:cxnLst>
              <a:rect l="T15" t="T16" r="T17" b="T18"/>
              <a:pathLst>
                <a:path w="297" h="56">
                  <a:moveTo>
                    <a:pt x="0" y="0"/>
                  </a:moveTo>
                  <a:lnTo>
                    <a:pt x="296" y="44"/>
                  </a:lnTo>
                  <a:lnTo>
                    <a:pt x="276" y="55"/>
                  </a:lnTo>
                  <a:lnTo>
                    <a:pt x="21" y="17"/>
                  </a:lnTo>
                  <a:lnTo>
                    <a:pt x="0" y="0"/>
                  </a:lnTo>
                </a:path>
              </a:pathLst>
            </a:custGeom>
            <a:solidFill>
              <a:srgbClr val="6C7C8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16" name="Freeform 248"/>
            <p:cNvSpPr>
              <a:spLocks/>
            </p:cNvSpPr>
            <p:nvPr/>
          </p:nvSpPr>
          <p:spPr bwMode="auto">
            <a:xfrm>
              <a:off x="1624" y="1196"/>
              <a:ext cx="256" cy="47"/>
            </a:xfrm>
            <a:custGeom>
              <a:avLst/>
              <a:gdLst>
                <a:gd name="T0" fmla="*/ 0 w 256"/>
                <a:gd name="T1" fmla="*/ 0 h 47"/>
                <a:gd name="T2" fmla="*/ 255 w 256"/>
                <a:gd name="T3" fmla="*/ 38 h 47"/>
                <a:gd name="T4" fmla="*/ 234 w 256"/>
                <a:gd name="T5" fmla="*/ 46 h 47"/>
                <a:gd name="T6" fmla="*/ 21 w 256"/>
                <a:gd name="T7" fmla="*/ 15 h 47"/>
                <a:gd name="T8" fmla="*/ 0 w 256"/>
                <a:gd name="T9" fmla="*/ 0 h 47"/>
                <a:gd name="T10" fmla="*/ 0 60000 65536"/>
                <a:gd name="T11" fmla="*/ 0 60000 65536"/>
                <a:gd name="T12" fmla="*/ 0 60000 65536"/>
                <a:gd name="T13" fmla="*/ 0 60000 65536"/>
                <a:gd name="T14" fmla="*/ 0 60000 65536"/>
                <a:gd name="T15" fmla="*/ 0 w 256"/>
                <a:gd name="T16" fmla="*/ 0 h 47"/>
                <a:gd name="T17" fmla="*/ 256 w 256"/>
                <a:gd name="T18" fmla="*/ 47 h 47"/>
              </a:gdLst>
              <a:ahLst/>
              <a:cxnLst>
                <a:cxn ang="T10">
                  <a:pos x="T0" y="T1"/>
                </a:cxn>
                <a:cxn ang="T11">
                  <a:pos x="T2" y="T3"/>
                </a:cxn>
                <a:cxn ang="T12">
                  <a:pos x="T4" y="T5"/>
                </a:cxn>
                <a:cxn ang="T13">
                  <a:pos x="T6" y="T7"/>
                </a:cxn>
                <a:cxn ang="T14">
                  <a:pos x="T8" y="T9"/>
                </a:cxn>
              </a:cxnLst>
              <a:rect l="T15" t="T16" r="T17" b="T18"/>
              <a:pathLst>
                <a:path w="256" h="47">
                  <a:moveTo>
                    <a:pt x="0" y="0"/>
                  </a:moveTo>
                  <a:lnTo>
                    <a:pt x="255" y="38"/>
                  </a:lnTo>
                  <a:lnTo>
                    <a:pt x="234" y="46"/>
                  </a:lnTo>
                  <a:lnTo>
                    <a:pt x="21" y="15"/>
                  </a:lnTo>
                  <a:lnTo>
                    <a:pt x="0" y="0"/>
                  </a:lnTo>
                </a:path>
              </a:pathLst>
            </a:custGeom>
            <a:solidFill>
              <a:srgbClr val="707C8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17" name="Freeform 249"/>
            <p:cNvSpPr>
              <a:spLocks/>
            </p:cNvSpPr>
            <p:nvPr/>
          </p:nvSpPr>
          <p:spPr bwMode="auto">
            <a:xfrm>
              <a:off x="1645" y="1211"/>
              <a:ext cx="214" cy="44"/>
            </a:xfrm>
            <a:custGeom>
              <a:avLst/>
              <a:gdLst>
                <a:gd name="T0" fmla="*/ 0 w 214"/>
                <a:gd name="T1" fmla="*/ 0 h 44"/>
                <a:gd name="T2" fmla="*/ 213 w 214"/>
                <a:gd name="T3" fmla="*/ 31 h 44"/>
                <a:gd name="T4" fmla="*/ 192 w 214"/>
                <a:gd name="T5" fmla="*/ 43 h 44"/>
                <a:gd name="T6" fmla="*/ 20 w 214"/>
                <a:gd name="T7" fmla="*/ 18 h 44"/>
                <a:gd name="T8" fmla="*/ 0 w 214"/>
                <a:gd name="T9" fmla="*/ 0 h 44"/>
                <a:gd name="T10" fmla="*/ 0 60000 65536"/>
                <a:gd name="T11" fmla="*/ 0 60000 65536"/>
                <a:gd name="T12" fmla="*/ 0 60000 65536"/>
                <a:gd name="T13" fmla="*/ 0 60000 65536"/>
                <a:gd name="T14" fmla="*/ 0 60000 65536"/>
                <a:gd name="T15" fmla="*/ 0 w 214"/>
                <a:gd name="T16" fmla="*/ 0 h 44"/>
                <a:gd name="T17" fmla="*/ 214 w 214"/>
                <a:gd name="T18" fmla="*/ 44 h 44"/>
              </a:gdLst>
              <a:ahLst/>
              <a:cxnLst>
                <a:cxn ang="T10">
                  <a:pos x="T0" y="T1"/>
                </a:cxn>
                <a:cxn ang="T11">
                  <a:pos x="T2" y="T3"/>
                </a:cxn>
                <a:cxn ang="T12">
                  <a:pos x="T4" y="T5"/>
                </a:cxn>
                <a:cxn ang="T13">
                  <a:pos x="T6" y="T7"/>
                </a:cxn>
                <a:cxn ang="T14">
                  <a:pos x="T8" y="T9"/>
                </a:cxn>
              </a:cxnLst>
              <a:rect l="T15" t="T16" r="T17" b="T18"/>
              <a:pathLst>
                <a:path w="214" h="44">
                  <a:moveTo>
                    <a:pt x="0" y="0"/>
                  </a:moveTo>
                  <a:lnTo>
                    <a:pt x="213" y="31"/>
                  </a:lnTo>
                  <a:lnTo>
                    <a:pt x="192" y="43"/>
                  </a:lnTo>
                  <a:lnTo>
                    <a:pt x="20" y="18"/>
                  </a:lnTo>
                  <a:lnTo>
                    <a:pt x="0" y="0"/>
                  </a:lnTo>
                </a:path>
              </a:pathLst>
            </a:custGeom>
            <a:solidFill>
              <a:srgbClr val="74808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18" name="Freeform 250"/>
            <p:cNvSpPr>
              <a:spLocks/>
            </p:cNvSpPr>
            <p:nvPr/>
          </p:nvSpPr>
          <p:spPr bwMode="auto">
            <a:xfrm>
              <a:off x="1665" y="1229"/>
              <a:ext cx="173" cy="34"/>
            </a:xfrm>
            <a:custGeom>
              <a:avLst/>
              <a:gdLst>
                <a:gd name="T0" fmla="*/ 0 w 173"/>
                <a:gd name="T1" fmla="*/ 0 h 34"/>
                <a:gd name="T2" fmla="*/ 172 w 173"/>
                <a:gd name="T3" fmla="*/ 25 h 34"/>
                <a:gd name="T4" fmla="*/ 154 w 173"/>
                <a:gd name="T5" fmla="*/ 33 h 34"/>
                <a:gd name="T6" fmla="*/ 20 w 173"/>
                <a:gd name="T7" fmla="*/ 16 h 34"/>
                <a:gd name="T8" fmla="*/ 0 w 173"/>
                <a:gd name="T9" fmla="*/ 0 h 34"/>
                <a:gd name="T10" fmla="*/ 0 60000 65536"/>
                <a:gd name="T11" fmla="*/ 0 60000 65536"/>
                <a:gd name="T12" fmla="*/ 0 60000 65536"/>
                <a:gd name="T13" fmla="*/ 0 60000 65536"/>
                <a:gd name="T14" fmla="*/ 0 60000 65536"/>
                <a:gd name="T15" fmla="*/ 0 w 173"/>
                <a:gd name="T16" fmla="*/ 0 h 34"/>
                <a:gd name="T17" fmla="*/ 173 w 173"/>
                <a:gd name="T18" fmla="*/ 34 h 34"/>
              </a:gdLst>
              <a:ahLst/>
              <a:cxnLst>
                <a:cxn ang="T10">
                  <a:pos x="T0" y="T1"/>
                </a:cxn>
                <a:cxn ang="T11">
                  <a:pos x="T2" y="T3"/>
                </a:cxn>
                <a:cxn ang="T12">
                  <a:pos x="T4" y="T5"/>
                </a:cxn>
                <a:cxn ang="T13">
                  <a:pos x="T6" y="T7"/>
                </a:cxn>
                <a:cxn ang="T14">
                  <a:pos x="T8" y="T9"/>
                </a:cxn>
              </a:cxnLst>
              <a:rect l="T15" t="T16" r="T17" b="T18"/>
              <a:pathLst>
                <a:path w="173" h="34">
                  <a:moveTo>
                    <a:pt x="0" y="0"/>
                  </a:moveTo>
                  <a:lnTo>
                    <a:pt x="172" y="25"/>
                  </a:lnTo>
                  <a:lnTo>
                    <a:pt x="154" y="33"/>
                  </a:lnTo>
                  <a:lnTo>
                    <a:pt x="20" y="16"/>
                  </a:lnTo>
                  <a:lnTo>
                    <a:pt x="0" y="0"/>
                  </a:lnTo>
                </a:path>
              </a:pathLst>
            </a:custGeom>
            <a:solidFill>
              <a:srgbClr val="78848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19" name="Freeform 251"/>
            <p:cNvSpPr>
              <a:spLocks/>
            </p:cNvSpPr>
            <p:nvPr/>
          </p:nvSpPr>
          <p:spPr bwMode="auto">
            <a:xfrm>
              <a:off x="1685" y="1245"/>
              <a:ext cx="135" cy="30"/>
            </a:xfrm>
            <a:custGeom>
              <a:avLst/>
              <a:gdLst>
                <a:gd name="T0" fmla="*/ 0 w 135"/>
                <a:gd name="T1" fmla="*/ 0 h 30"/>
                <a:gd name="T2" fmla="*/ 134 w 135"/>
                <a:gd name="T3" fmla="*/ 17 h 30"/>
                <a:gd name="T4" fmla="*/ 112 w 135"/>
                <a:gd name="T5" fmla="*/ 29 h 30"/>
                <a:gd name="T6" fmla="*/ 21 w 135"/>
                <a:gd name="T7" fmla="*/ 16 h 30"/>
                <a:gd name="T8" fmla="*/ 0 w 135"/>
                <a:gd name="T9" fmla="*/ 0 h 30"/>
                <a:gd name="T10" fmla="*/ 0 60000 65536"/>
                <a:gd name="T11" fmla="*/ 0 60000 65536"/>
                <a:gd name="T12" fmla="*/ 0 60000 65536"/>
                <a:gd name="T13" fmla="*/ 0 60000 65536"/>
                <a:gd name="T14" fmla="*/ 0 60000 65536"/>
                <a:gd name="T15" fmla="*/ 0 w 135"/>
                <a:gd name="T16" fmla="*/ 0 h 30"/>
                <a:gd name="T17" fmla="*/ 135 w 135"/>
                <a:gd name="T18" fmla="*/ 30 h 30"/>
              </a:gdLst>
              <a:ahLst/>
              <a:cxnLst>
                <a:cxn ang="T10">
                  <a:pos x="T0" y="T1"/>
                </a:cxn>
                <a:cxn ang="T11">
                  <a:pos x="T2" y="T3"/>
                </a:cxn>
                <a:cxn ang="T12">
                  <a:pos x="T4" y="T5"/>
                </a:cxn>
                <a:cxn ang="T13">
                  <a:pos x="T6" y="T7"/>
                </a:cxn>
                <a:cxn ang="T14">
                  <a:pos x="T8" y="T9"/>
                </a:cxn>
              </a:cxnLst>
              <a:rect l="T15" t="T16" r="T17" b="T18"/>
              <a:pathLst>
                <a:path w="135" h="30">
                  <a:moveTo>
                    <a:pt x="0" y="0"/>
                  </a:moveTo>
                  <a:lnTo>
                    <a:pt x="134" y="17"/>
                  </a:lnTo>
                  <a:lnTo>
                    <a:pt x="112" y="29"/>
                  </a:lnTo>
                  <a:lnTo>
                    <a:pt x="21" y="16"/>
                  </a:lnTo>
                  <a:lnTo>
                    <a:pt x="0" y="0"/>
                  </a:lnTo>
                </a:path>
              </a:pathLst>
            </a:custGeom>
            <a:solidFill>
              <a:srgbClr val="7C849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20" name="Freeform 252"/>
            <p:cNvSpPr>
              <a:spLocks/>
            </p:cNvSpPr>
            <p:nvPr/>
          </p:nvSpPr>
          <p:spPr bwMode="auto">
            <a:xfrm>
              <a:off x="1706" y="1261"/>
              <a:ext cx="92" cy="26"/>
            </a:xfrm>
            <a:custGeom>
              <a:avLst/>
              <a:gdLst>
                <a:gd name="T0" fmla="*/ 0 w 92"/>
                <a:gd name="T1" fmla="*/ 0 h 26"/>
                <a:gd name="T2" fmla="*/ 91 w 92"/>
                <a:gd name="T3" fmla="*/ 13 h 26"/>
                <a:gd name="T4" fmla="*/ 71 w 92"/>
                <a:gd name="T5" fmla="*/ 25 h 26"/>
                <a:gd name="T6" fmla="*/ 21 w 92"/>
                <a:gd name="T7" fmla="*/ 16 h 26"/>
                <a:gd name="T8" fmla="*/ 0 w 92"/>
                <a:gd name="T9" fmla="*/ 0 h 26"/>
                <a:gd name="T10" fmla="*/ 0 60000 65536"/>
                <a:gd name="T11" fmla="*/ 0 60000 65536"/>
                <a:gd name="T12" fmla="*/ 0 60000 65536"/>
                <a:gd name="T13" fmla="*/ 0 60000 65536"/>
                <a:gd name="T14" fmla="*/ 0 60000 65536"/>
                <a:gd name="T15" fmla="*/ 0 w 92"/>
                <a:gd name="T16" fmla="*/ 0 h 26"/>
                <a:gd name="T17" fmla="*/ 92 w 92"/>
                <a:gd name="T18" fmla="*/ 26 h 26"/>
              </a:gdLst>
              <a:ahLst/>
              <a:cxnLst>
                <a:cxn ang="T10">
                  <a:pos x="T0" y="T1"/>
                </a:cxn>
                <a:cxn ang="T11">
                  <a:pos x="T2" y="T3"/>
                </a:cxn>
                <a:cxn ang="T12">
                  <a:pos x="T4" y="T5"/>
                </a:cxn>
                <a:cxn ang="T13">
                  <a:pos x="T6" y="T7"/>
                </a:cxn>
                <a:cxn ang="T14">
                  <a:pos x="T8" y="T9"/>
                </a:cxn>
              </a:cxnLst>
              <a:rect l="T15" t="T16" r="T17" b="T18"/>
              <a:pathLst>
                <a:path w="92" h="26">
                  <a:moveTo>
                    <a:pt x="0" y="0"/>
                  </a:moveTo>
                  <a:lnTo>
                    <a:pt x="91" y="13"/>
                  </a:lnTo>
                  <a:lnTo>
                    <a:pt x="71" y="25"/>
                  </a:lnTo>
                  <a:lnTo>
                    <a:pt x="21" y="16"/>
                  </a:lnTo>
                  <a:lnTo>
                    <a:pt x="0" y="0"/>
                  </a:lnTo>
                </a:path>
              </a:pathLst>
            </a:custGeom>
            <a:solidFill>
              <a:srgbClr val="80889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21" name="Freeform 253"/>
            <p:cNvSpPr>
              <a:spLocks/>
            </p:cNvSpPr>
            <p:nvPr/>
          </p:nvSpPr>
          <p:spPr bwMode="auto">
            <a:xfrm>
              <a:off x="1726" y="1278"/>
              <a:ext cx="52" cy="19"/>
            </a:xfrm>
            <a:custGeom>
              <a:avLst/>
              <a:gdLst>
                <a:gd name="T0" fmla="*/ 0 w 52"/>
                <a:gd name="T1" fmla="*/ 0 h 19"/>
                <a:gd name="T2" fmla="*/ 51 w 52"/>
                <a:gd name="T3" fmla="*/ 9 h 19"/>
                <a:gd name="T4" fmla="*/ 31 w 52"/>
                <a:gd name="T5" fmla="*/ 18 h 19"/>
                <a:gd name="T6" fmla="*/ 21 w 52"/>
                <a:gd name="T7" fmla="*/ 17 h 19"/>
                <a:gd name="T8" fmla="*/ 0 w 52"/>
                <a:gd name="T9" fmla="*/ 0 h 19"/>
                <a:gd name="T10" fmla="*/ 0 60000 65536"/>
                <a:gd name="T11" fmla="*/ 0 60000 65536"/>
                <a:gd name="T12" fmla="*/ 0 60000 65536"/>
                <a:gd name="T13" fmla="*/ 0 60000 65536"/>
                <a:gd name="T14" fmla="*/ 0 60000 65536"/>
                <a:gd name="T15" fmla="*/ 0 w 52"/>
                <a:gd name="T16" fmla="*/ 0 h 19"/>
                <a:gd name="T17" fmla="*/ 52 w 52"/>
                <a:gd name="T18" fmla="*/ 19 h 19"/>
              </a:gdLst>
              <a:ahLst/>
              <a:cxnLst>
                <a:cxn ang="T10">
                  <a:pos x="T0" y="T1"/>
                </a:cxn>
                <a:cxn ang="T11">
                  <a:pos x="T2" y="T3"/>
                </a:cxn>
                <a:cxn ang="T12">
                  <a:pos x="T4" y="T5"/>
                </a:cxn>
                <a:cxn ang="T13">
                  <a:pos x="T6" y="T7"/>
                </a:cxn>
                <a:cxn ang="T14">
                  <a:pos x="T8" y="T9"/>
                </a:cxn>
              </a:cxnLst>
              <a:rect l="T15" t="T16" r="T17" b="T18"/>
              <a:pathLst>
                <a:path w="52" h="19">
                  <a:moveTo>
                    <a:pt x="0" y="0"/>
                  </a:moveTo>
                  <a:lnTo>
                    <a:pt x="51" y="9"/>
                  </a:lnTo>
                  <a:lnTo>
                    <a:pt x="31" y="18"/>
                  </a:lnTo>
                  <a:lnTo>
                    <a:pt x="21" y="17"/>
                  </a:lnTo>
                  <a:lnTo>
                    <a:pt x="0" y="0"/>
                  </a:lnTo>
                </a:path>
              </a:pathLst>
            </a:custGeom>
            <a:solidFill>
              <a:srgbClr val="848C9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22" name="Freeform 254"/>
            <p:cNvSpPr>
              <a:spLocks/>
            </p:cNvSpPr>
            <p:nvPr/>
          </p:nvSpPr>
          <p:spPr bwMode="auto">
            <a:xfrm>
              <a:off x="1747" y="1297"/>
              <a:ext cx="18" cy="17"/>
            </a:xfrm>
            <a:custGeom>
              <a:avLst/>
              <a:gdLst>
                <a:gd name="T0" fmla="*/ 0 w 18"/>
                <a:gd name="T1" fmla="*/ 3 h 17"/>
                <a:gd name="T2" fmla="*/ 17 w 18"/>
                <a:gd name="T3" fmla="*/ 0 h 17"/>
                <a:gd name="T4" fmla="*/ 7 w 18"/>
                <a:gd name="T5" fmla="*/ 16 h 17"/>
                <a:gd name="T6" fmla="*/ 0 w 18"/>
                <a:gd name="T7" fmla="*/ 3 h 17"/>
                <a:gd name="T8" fmla="*/ 0 60000 65536"/>
                <a:gd name="T9" fmla="*/ 0 60000 65536"/>
                <a:gd name="T10" fmla="*/ 0 60000 65536"/>
                <a:gd name="T11" fmla="*/ 0 60000 65536"/>
                <a:gd name="T12" fmla="*/ 0 w 18"/>
                <a:gd name="T13" fmla="*/ 0 h 17"/>
                <a:gd name="T14" fmla="*/ 18 w 18"/>
                <a:gd name="T15" fmla="*/ 17 h 17"/>
              </a:gdLst>
              <a:ahLst/>
              <a:cxnLst>
                <a:cxn ang="T8">
                  <a:pos x="T0" y="T1"/>
                </a:cxn>
                <a:cxn ang="T9">
                  <a:pos x="T2" y="T3"/>
                </a:cxn>
                <a:cxn ang="T10">
                  <a:pos x="T4" y="T5"/>
                </a:cxn>
                <a:cxn ang="T11">
                  <a:pos x="T6" y="T7"/>
                </a:cxn>
              </a:cxnLst>
              <a:rect l="T12" t="T13" r="T14" b="T15"/>
              <a:pathLst>
                <a:path w="18" h="17">
                  <a:moveTo>
                    <a:pt x="0" y="3"/>
                  </a:moveTo>
                  <a:lnTo>
                    <a:pt x="17" y="0"/>
                  </a:lnTo>
                  <a:lnTo>
                    <a:pt x="7" y="16"/>
                  </a:lnTo>
                  <a:lnTo>
                    <a:pt x="0" y="3"/>
                  </a:lnTo>
                </a:path>
              </a:pathLst>
            </a:custGeom>
            <a:solidFill>
              <a:srgbClr val="888C9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23" name="Freeform 255"/>
            <p:cNvSpPr>
              <a:spLocks/>
            </p:cNvSpPr>
            <p:nvPr/>
          </p:nvSpPr>
          <p:spPr bwMode="auto">
            <a:xfrm>
              <a:off x="1582" y="1084"/>
              <a:ext cx="338" cy="214"/>
            </a:xfrm>
            <a:custGeom>
              <a:avLst/>
              <a:gdLst>
                <a:gd name="T0" fmla="*/ 175 w 338"/>
                <a:gd name="T1" fmla="*/ 9 h 214"/>
                <a:gd name="T2" fmla="*/ 337 w 338"/>
                <a:gd name="T3" fmla="*/ 126 h 214"/>
                <a:gd name="T4" fmla="*/ 171 w 338"/>
                <a:gd name="T5" fmla="*/ 213 h 214"/>
                <a:gd name="T6" fmla="*/ 0 w 338"/>
                <a:gd name="T7" fmla="*/ 79 h 214"/>
                <a:gd name="T8" fmla="*/ 171 w 338"/>
                <a:gd name="T9" fmla="*/ 1 h 214"/>
                <a:gd name="T10" fmla="*/ 165 w 338"/>
                <a:gd name="T11" fmla="*/ 7 h 214"/>
                <a:gd name="T12" fmla="*/ 167 w 338"/>
                <a:gd name="T13" fmla="*/ 0 h 214"/>
                <a:gd name="T14" fmla="*/ 0 60000 65536"/>
                <a:gd name="T15" fmla="*/ 0 60000 65536"/>
                <a:gd name="T16" fmla="*/ 0 60000 65536"/>
                <a:gd name="T17" fmla="*/ 0 60000 65536"/>
                <a:gd name="T18" fmla="*/ 0 60000 65536"/>
                <a:gd name="T19" fmla="*/ 0 60000 65536"/>
                <a:gd name="T20" fmla="*/ 0 60000 65536"/>
                <a:gd name="T21" fmla="*/ 0 w 338"/>
                <a:gd name="T22" fmla="*/ 0 h 214"/>
                <a:gd name="T23" fmla="*/ 338 w 338"/>
                <a:gd name="T24" fmla="*/ 214 h 2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8" h="214">
                  <a:moveTo>
                    <a:pt x="175" y="9"/>
                  </a:moveTo>
                  <a:lnTo>
                    <a:pt x="337" y="126"/>
                  </a:lnTo>
                  <a:lnTo>
                    <a:pt x="171" y="213"/>
                  </a:lnTo>
                  <a:lnTo>
                    <a:pt x="0" y="79"/>
                  </a:lnTo>
                  <a:lnTo>
                    <a:pt x="171" y="1"/>
                  </a:lnTo>
                  <a:lnTo>
                    <a:pt x="165" y="7"/>
                  </a:lnTo>
                  <a:lnTo>
                    <a:pt x="167" y="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824" name="Freeform 256"/>
            <p:cNvSpPr>
              <a:spLocks/>
            </p:cNvSpPr>
            <p:nvPr/>
          </p:nvSpPr>
          <p:spPr bwMode="auto">
            <a:xfrm>
              <a:off x="2328" y="1065"/>
              <a:ext cx="26" cy="24"/>
            </a:xfrm>
            <a:custGeom>
              <a:avLst/>
              <a:gdLst>
                <a:gd name="T0" fmla="*/ 25 w 26"/>
                <a:gd name="T1" fmla="*/ 0 h 24"/>
                <a:gd name="T2" fmla="*/ 17 w 26"/>
                <a:gd name="T3" fmla="*/ 7 h 24"/>
                <a:gd name="T4" fmla="*/ 0 w 26"/>
                <a:gd name="T5" fmla="*/ 23 h 24"/>
                <a:gd name="T6" fmla="*/ 1 w 26"/>
                <a:gd name="T7" fmla="*/ 19 h 24"/>
                <a:gd name="T8" fmla="*/ 5 w 26"/>
                <a:gd name="T9" fmla="*/ 16 h 24"/>
                <a:gd name="T10" fmla="*/ 8 w 26"/>
                <a:gd name="T11" fmla="*/ 15 h 24"/>
                <a:gd name="T12" fmla="*/ 11 w 26"/>
                <a:gd name="T13" fmla="*/ 12 h 24"/>
                <a:gd name="T14" fmla="*/ 14 w 26"/>
                <a:gd name="T15" fmla="*/ 9 h 24"/>
                <a:gd name="T16" fmla="*/ 17 w 26"/>
                <a:gd name="T17" fmla="*/ 7 h 24"/>
                <a:gd name="T18" fmla="*/ 21 w 26"/>
                <a:gd name="T19" fmla="*/ 4 h 24"/>
                <a:gd name="T20" fmla="*/ 25 w 26"/>
                <a:gd name="T21" fmla="*/ 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
                <a:gd name="T34" fmla="*/ 0 h 24"/>
                <a:gd name="T35" fmla="*/ 26 w 26"/>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 h="24">
                  <a:moveTo>
                    <a:pt x="25" y="0"/>
                  </a:moveTo>
                  <a:lnTo>
                    <a:pt x="17" y="7"/>
                  </a:lnTo>
                  <a:lnTo>
                    <a:pt x="0" y="23"/>
                  </a:lnTo>
                  <a:lnTo>
                    <a:pt x="1" y="19"/>
                  </a:lnTo>
                  <a:lnTo>
                    <a:pt x="5" y="16"/>
                  </a:lnTo>
                  <a:lnTo>
                    <a:pt x="8" y="15"/>
                  </a:lnTo>
                  <a:lnTo>
                    <a:pt x="11" y="12"/>
                  </a:lnTo>
                  <a:lnTo>
                    <a:pt x="14" y="9"/>
                  </a:lnTo>
                  <a:lnTo>
                    <a:pt x="17" y="7"/>
                  </a:lnTo>
                  <a:lnTo>
                    <a:pt x="21" y="4"/>
                  </a:lnTo>
                  <a:lnTo>
                    <a:pt x="25" y="0"/>
                  </a:lnTo>
                </a:path>
              </a:pathLst>
            </a:custGeom>
            <a:solidFill>
              <a:srgbClr val="46649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25" name="Freeform 257"/>
            <p:cNvSpPr>
              <a:spLocks/>
            </p:cNvSpPr>
            <p:nvPr/>
          </p:nvSpPr>
          <p:spPr bwMode="auto">
            <a:xfrm>
              <a:off x="2313" y="1056"/>
              <a:ext cx="50" cy="51"/>
            </a:xfrm>
            <a:custGeom>
              <a:avLst/>
              <a:gdLst>
                <a:gd name="T0" fmla="*/ 36 w 50"/>
                <a:gd name="T1" fmla="*/ 8 h 51"/>
                <a:gd name="T2" fmla="*/ 29 w 50"/>
                <a:gd name="T3" fmla="*/ 15 h 51"/>
                <a:gd name="T4" fmla="*/ 14 w 50"/>
                <a:gd name="T5" fmla="*/ 32 h 51"/>
                <a:gd name="T6" fmla="*/ 12 w 50"/>
                <a:gd name="T7" fmla="*/ 32 h 51"/>
                <a:gd name="T8" fmla="*/ 12 w 50"/>
                <a:gd name="T9" fmla="*/ 32 h 51"/>
                <a:gd name="T10" fmla="*/ 12 w 50"/>
                <a:gd name="T11" fmla="*/ 32 h 51"/>
                <a:gd name="T12" fmla="*/ 12 w 50"/>
                <a:gd name="T13" fmla="*/ 32 h 51"/>
                <a:gd name="T14" fmla="*/ 12 w 50"/>
                <a:gd name="T15" fmla="*/ 32 h 51"/>
                <a:gd name="T16" fmla="*/ 11 w 50"/>
                <a:gd name="T17" fmla="*/ 34 h 51"/>
                <a:gd name="T18" fmla="*/ 11 w 50"/>
                <a:gd name="T19" fmla="*/ 34 h 51"/>
                <a:gd name="T20" fmla="*/ 11 w 50"/>
                <a:gd name="T21" fmla="*/ 34 h 51"/>
                <a:gd name="T22" fmla="*/ 9 w 50"/>
                <a:gd name="T23" fmla="*/ 35 h 51"/>
                <a:gd name="T24" fmla="*/ 8 w 50"/>
                <a:gd name="T25" fmla="*/ 39 h 51"/>
                <a:gd name="T26" fmla="*/ 7 w 50"/>
                <a:gd name="T27" fmla="*/ 41 h 51"/>
                <a:gd name="T28" fmla="*/ 4 w 50"/>
                <a:gd name="T29" fmla="*/ 42 h 51"/>
                <a:gd name="T30" fmla="*/ 3 w 50"/>
                <a:gd name="T31" fmla="*/ 44 h 51"/>
                <a:gd name="T32" fmla="*/ 3 w 50"/>
                <a:gd name="T33" fmla="*/ 46 h 51"/>
                <a:gd name="T34" fmla="*/ 0 w 50"/>
                <a:gd name="T35" fmla="*/ 49 h 51"/>
                <a:gd name="T36" fmla="*/ 0 w 50"/>
                <a:gd name="T37" fmla="*/ 50 h 51"/>
                <a:gd name="T38" fmla="*/ 13 w 50"/>
                <a:gd name="T39" fmla="*/ 34 h 51"/>
                <a:gd name="T40" fmla="*/ 31 w 50"/>
                <a:gd name="T41" fmla="*/ 17 h 51"/>
                <a:gd name="T42" fmla="*/ 49 w 50"/>
                <a:gd name="T43" fmla="*/ 0 h 51"/>
                <a:gd name="T44" fmla="*/ 49 w 50"/>
                <a:gd name="T45" fmla="*/ 1 h 51"/>
                <a:gd name="T46" fmla="*/ 46 w 50"/>
                <a:gd name="T47" fmla="*/ 2 h 51"/>
                <a:gd name="T48" fmla="*/ 44 w 50"/>
                <a:gd name="T49" fmla="*/ 3 h 51"/>
                <a:gd name="T50" fmla="*/ 43 w 50"/>
                <a:gd name="T51" fmla="*/ 4 h 51"/>
                <a:gd name="T52" fmla="*/ 41 w 50"/>
                <a:gd name="T53" fmla="*/ 6 h 51"/>
                <a:gd name="T54" fmla="*/ 39 w 50"/>
                <a:gd name="T55" fmla="*/ 7 h 51"/>
                <a:gd name="T56" fmla="*/ 38 w 50"/>
                <a:gd name="T57" fmla="*/ 9 h 51"/>
                <a:gd name="T58" fmla="*/ 36 w 50"/>
                <a:gd name="T59" fmla="*/ 8 h 5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0"/>
                <a:gd name="T91" fmla="*/ 0 h 51"/>
                <a:gd name="T92" fmla="*/ 50 w 50"/>
                <a:gd name="T93" fmla="*/ 51 h 51"/>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0" h="51">
                  <a:moveTo>
                    <a:pt x="36" y="8"/>
                  </a:moveTo>
                  <a:lnTo>
                    <a:pt x="29" y="15"/>
                  </a:lnTo>
                  <a:lnTo>
                    <a:pt x="14" y="32"/>
                  </a:lnTo>
                  <a:lnTo>
                    <a:pt x="12" y="32"/>
                  </a:lnTo>
                  <a:lnTo>
                    <a:pt x="11" y="34"/>
                  </a:lnTo>
                  <a:lnTo>
                    <a:pt x="9" y="35"/>
                  </a:lnTo>
                  <a:lnTo>
                    <a:pt x="8" y="39"/>
                  </a:lnTo>
                  <a:lnTo>
                    <a:pt x="7" y="41"/>
                  </a:lnTo>
                  <a:lnTo>
                    <a:pt x="4" y="42"/>
                  </a:lnTo>
                  <a:lnTo>
                    <a:pt x="3" y="44"/>
                  </a:lnTo>
                  <a:lnTo>
                    <a:pt x="3" y="46"/>
                  </a:lnTo>
                  <a:lnTo>
                    <a:pt x="0" y="49"/>
                  </a:lnTo>
                  <a:lnTo>
                    <a:pt x="0" y="50"/>
                  </a:lnTo>
                  <a:lnTo>
                    <a:pt x="13" y="34"/>
                  </a:lnTo>
                  <a:lnTo>
                    <a:pt x="31" y="17"/>
                  </a:lnTo>
                  <a:lnTo>
                    <a:pt x="49" y="0"/>
                  </a:lnTo>
                  <a:lnTo>
                    <a:pt x="49" y="1"/>
                  </a:lnTo>
                  <a:lnTo>
                    <a:pt x="46" y="2"/>
                  </a:lnTo>
                  <a:lnTo>
                    <a:pt x="44" y="3"/>
                  </a:lnTo>
                  <a:lnTo>
                    <a:pt x="43" y="4"/>
                  </a:lnTo>
                  <a:lnTo>
                    <a:pt x="41" y="6"/>
                  </a:lnTo>
                  <a:lnTo>
                    <a:pt x="39" y="7"/>
                  </a:lnTo>
                  <a:lnTo>
                    <a:pt x="38" y="9"/>
                  </a:lnTo>
                  <a:lnTo>
                    <a:pt x="36" y="8"/>
                  </a:lnTo>
                </a:path>
              </a:pathLst>
            </a:custGeom>
            <a:solidFill>
              <a:srgbClr val="47659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26" name="Freeform 258"/>
            <p:cNvSpPr>
              <a:spLocks/>
            </p:cNvSpPr>
            <p:nvPr/>
          </p:nvSpPr>
          <p:spPr bwMode="auto">
            <a:xfrm>
              <a:off x="2306" y="1048"/>
              <a:ext cx="72" cy="71"/>
            </a:xfrm>
            <a:custGeom>
              <a:avLst/>
              <a:gdLst>
                <a:gd name="T0" fmla="*/ 56 w 72"/>
                <a:gd name="T1" fmla="*/ 8 h 71"/>
                <a:gd name="T2" fmla="*/ 38 w 72"/>
                <a:gd name="T3" fmla="*/ 25 h 71"/>
                <a:gd name="T4" fmla="*/ 20 w 72"/>
                <a:gd name="T5" fmla="*/ 42 h 71"/>
                <a:gd name="T6" fmla="*/ 7 w 72"/>
                <a:gd name="T7" fmla="*/ 58 h 71"/>
                <a:gd name="T8" fmla="*/ 6 w 72"/>
                <a:gd name="T9" fmla="*/ 60 h 71"/>
                <a:gd name="T10" fmla="*/ 6 w 72"/>
                <a:gd name="T11" fmla="*/ 61 h 71"/>
                <a:gd name="T12" fmla="*/ 4 w 72"/>
                <a:gd name="T13" fmla="*/ 61 h 71"/>
                <a:gd name="T14" fmla="*/ 2 w 72"/>
                <a:gd name="T15" fmla="*/ 63 h 71"/>
                <a:gd name="T16" fmla="*/ 2 w 72"/>
                <a:gd name="T17" fmla="*/ 65 h 71"/>
                <a:gd name="T18" fmla="*/ 1 w 72"/>
                <a:gd name="T19" fmla="*/ 66 h 71"/>
                <a:gd name="T20" fmla="*/ 1 w 72"/>
                <a:gd name="T21" fmla="*/ 68 h 71"/>
                <a:gd name="T22" fmla="*/ 0 w 72"/>
                <a:gd name="T23" fmla="*/ 70 h 71"/>
                <a:gd name="T24" fmla="*/ 4 w 72"/>
                <a:gd name="T25" fmla="*/ 63 h 71"/>
                <a:gd name="T26" fmla="*/ 20 w 72"/>
                <a:gd name="T27" fmla="*/ 42 h 71"/>
                <a:gd name="T28" fmla="*/ 38 w 72"/>
                <a:gd name="T29" fmla="*/ 25 h 71"/>
                <a:gd name="T30" fmla="*/ 58 w 72"/>
                <a:gd name="T31" fmla="*/ 8 h 71"/>
                <a:gd name="T32" fmla="*/ 71 w 72"/>
                <a:gd name="T33" fmla="*/ 0 h 71"/>
                <a:gd name="T34" fmla="*/ 68 w 72"/>
                <a:gd name="T35" fmla="*/ 1 h 71"/>
                <a:gd name="T36" fmla="*/ 68 w 72"/>
                <a:gd name="T37" fmla="*/ 3 h 71"/>
                <a:gd name="T38" fmla="*/ 66 w 72"/>
                <a:gd name="T39" fmla="*/ 3 h 71"/>
                <a:gd name="T40" fmla="*/ 63 w 72"/>
                <a:gd name="T41" fmla="*/ 3 h 71"/>
                <a:gd name="T42" fmla="*/ 62 w 72"/>
                <a:gd name="T43" fmla="*/ 5 h 71"/>
                <a:gd name="T44" fmla="*/ 61 w 72"/>
                <a:gd name="T45" fmla="*/ 7 h 71"/>
                <a:gd name="T46" fmla="*/ 60 w 72"/>
                <a:gd name="T47" fmla="*/ 6 h 71"/>
                <a:gd name="T48" fmla="*/ 56 w 72"/>
                <a:gd name="T49" fmla="*/ 8 h 7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2"/>
                <a:gd name="T76" fmla="*/ 0 h 71"/>
                <a:gd name="T77" fmla="*/ 72 w 72"/>
                <a:gd name="T78" fmla="*/ 71 h 7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2" h="71">
                  <a:moveTo>
                    <a:pt x="56" y="8"/>
                  </a:moveTo>
                  <a:lnTo>
                    <a:pt x="38" y="25"/>
                  </a:lnTo>
                  <a:lnTo>
                    <a:pt x="20" y="42"/>
                  </a:lnTo>
                  <a:lnTo>
                    <a:pt x="7" y="58"/>
                  </a:lnTo>
                  <a:lnTo>
                    <a:pt x="6" y="60"/>
                  </a:lnTo>
                  <a:lnTo>
                    <a:pt x="6" y="61"/>
                  </a:lnTo>
                  <a:lnTo>
                    <a:pt x="4" y="61"/>
                  </a:lnTo>
                  <a:lnTo>
                    <a:pt x="2" y="63"/>
                  </a:lnTo>
                  <a:lnTo>
                    <a:pt x="2" y="65"/>
                  </a:lnTo>
                  <a:lnTo>
                    <a:pt x="1" y="66"/>
                  </a:lnTo>
                  <a:lnTo>
                    <a:pt x="1" y="68"/>
                  </a:lnTo>
                  <a:lnTo>
                    <a:pt x="0" y="70"/>
                  </a:lnTo>
                  <a:lnTo>
                    <a:pt x="4" y="63"/>
                  </a:lnTo>
                  <a:lnTo>
                    <a:pt x="20" y="42"/>
                  </a:lnTo>
                  <a:lnTo>
                    <a:pt x="38" y="25"/>
                  </a:lnTo>
                  <a:lnTo>
                    <a:pt x="58" y="8"/>
                  </a:lnTo>
                  <a:lnTo>
                    <a:pt x="71" y="0"/>
                  </a:lnTo>
                  <a:lnTo>
                    <a:pt x="68" y="1"/>
                  </a:lnTo>
                  <a:lnTo>
                    <a:pt x="68" y="3"/>
                  </a:lnTo>
                  <a:lnTo>
                    <a:pt x="66" y="3"/>
                  </a:lnTo>
                  <a:lnTo>
                    <a:pt x="63" y="3"/>
                  </a:lnTo>
                  <a:lnTo>
                    <a:pt x="62" y="5"/>
                  </a:lnTo>
                  <a:lnTo>
                    <a:pt x="61" y="7"/>
                  </a:lnTo>
                  <a:lnTo>
                    <a:pt x="60" y="6"/>
                  </a:lnTo>
                  <a:lnTo>
                    <a:pt x="56" y="8"/>
                  </a:lnTo>
                </a:path>
              </a:pathLst>
            </a:custGeom>
            <a:solidFill>
              <a:srgbClr val="4866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27" name="Freeform 259"/>
            <p:cNvSpPr>
              <a:spLocks/>
            </p:cNvSpPr>
            <p:nvPr/>
          </p:nvSpPr>
          <p:spPr bwMode="auto">
            <a:xfrm>
              <a:off x="2301" y="1044"/>
              <a:ext cx="84" cy="84"/>
            </a:xfrm>
            <a:custGeom>
              <a:avLst/>
              <a:gdLst>
                <a:gd name="T0" fmla="*/ 76 w 84"/>
                <a:gd name="T1" fmla="*/ 4 h 84"/>
                <a:gd name="T2" fmla="*/ 63 w 84"/>
                <a:gd name="T3" fmla="*/ 12 h 84"/>
                <a:gd name="T4" fmla="*/ 43 w 84"/>
                <a:gd name="T5" fmla="*/ 29 h 84"/>
                <a:gd name="T6" fmla="*/ 25 w 84"/>
                <a:gd name="T7" fmla="*/ 46 h 84"/>
                <a:gd name="T8" fmla="*/ 9 w 84"/>
                <a:gd name="T9" fmla="*/ 67 h 84"/>
                <a:gd name="T10" fmla="*/ 5 w 84"/>
                <a:gd name="T11" fmla="*/ 74 h 84"/>
                <a:gd name="T12" fmla="*/ 5 w 84"/>
                <a:gd name="T13" fmla="*/ 74 h 84"/>
                <a:gd name="T14" fmla="*/ 5 w 84"/>
                <a:gd name="T15" fmla="*/ 76 h 84"/>
                <a:gd name="T16" fmla="*/ 4 w 84"/>
                <a:gd name="T17" fmla="*/ 78 h 84"/>
                <a:gd name="T18" fmla="*/ 2 w 84"/>
                <a:gd name="T19" fmla="*/ 78 h 84"/>
                <a:gd name="T20" fmla="*/ 2 w 84"/>
                <a:gd name="T21" fmla="*/ 80 h 84"/>
                <a:gd name="T22" fmla="*/ 1 w 84"/>
                <a:gd name="T23" fmla="*/ 81 h 84"/>
                <a:gd name="T24" fmla="*/ 1 w 84"/>
                <a:gd name="T25" fmla="*/ 81 h 84"/>
                <a:gd name="T26" fmla="*/ 0 w 84"/>
                <a:gd name="T27" fmla="*/ 83 h 84"/>
                <a:gd name="T28" fmla="*/ 9 w 84"/>
                <a:gd name="T29" fmla="*/ 67 h 84"/>
                <a:gd name="T30" fmla="*/ 27 w 84"/>
                <a:gd name="T31" fmla="*/ 48 h 84"/>
                <a:gd name="T32" fmla="*/ 45 w 84"/>
                <a:gd name="T33" fmla="*/ 29 h 84"/>
                <a:gd name="T34" fmla="*/ 64 w 84"/>
                <a:gd name="T35" fmla="*/ 14 h 84"/>
                <a:gd name="T36" fmla="*/ 83 w 84"/>
                <a:gd name="T37" fmla="*/ 0 h 84"/>
                <a:gd name="T38" fmla="*/ 83 w 84"/>
                <a:gd name="T39" fmla="*/ 0 h 84"/>
                <a:gd name="T40" fmla="*/ 81 w 84"/>
                <a:gd name="T41" fmla="*/ 1 h 84"/>
                <a:gd name="T42" fmla="*/ 81 w 84"/>
                <a:gd name="T43" fmla="*/ 1 h 84"/>
                <a:gd name="T44" fmla="*/ 81 w 84"/>
                <a:gd name="T45" fmla="*/ 1 h 84"/>
                <a:gd name="T46" fmla="*/ 78 w 84"/>
                <a:gd name="T47" fmla="*/ 2 h 84"/>
                <a:gd name="T48" fmla="*/ 78 w 84"/>
                <a:gd name="T49" fmla="*/ 2 h 84"/>
                <a:gd name="T50" fmla="*/ 76 w 84"/>
                <a:gd name="T51" fmla="*/ 4 h 84"/>
                <a:gd name="T52" fmla="*/ 76 w 84"/>
                <a:gd name="T53" fmla="*/ 4 h 8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84"/>
                <a:gd name="T82" fmla="*/ 0 h 84"/>
                <a:gd name="T83" fmla="*/ 84 w 84"/>
                <a:gd name="T84" fmla="*/ 84 h 8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84" h="84">
                  <a:moveTo>
                    <a:pt x="76" y="4"/>
                  </a:moveTo>
                  <a:lnTo>
                    <a:pt x="63" y="12"/>
                  </a:lnTo>
                  <a:lnTo>
                    <a:pt x="43" y="29"/>
                  </a:lnTo>
                  <a:lnTo>
                    <a:pt x="25" y="46"/>
                  </a:lnTo>
                  <a:lnTo>
                    <a:pt x="9" y="67"/>
                  </a:lnTo>
                  <a:lnTo>
                    <a:pt x="5" y="74"/>
                  </a:lnTo>
                  <a:lnTo>
                    <a:pt x="5" y="76"/>
                  </a:lnTo>
                  <a:lnTo>
                    <a:pt x="4" y="78"/>
                  </a:lnTo>
                  <a:lnTo>
                    <a:pt x="2" y="78"/>
                  </a:lnTo>
                  <a:lnTo>
                    <a:pt x="2" y="80"/>
                  </a:lnTo>
                  <a:lnTo>
                    <a:pt x="1" y="81"/>
                  </a:lnTo>
                  <a:lnTo>
                    <a:pt x="0" y="83"/>
                  </a:lnTo>
                  <a:lnTo>
                    <a:pt x="9" y="67"/>
                  </a:lnTo>
                  <a:lnTo>
                    <a:pt x="27" y="48"/>
                  </a:lnTo>
                  <a:lnTo>
                    <a:pt x="45" y="29"/>
                  </a:lnTo>
                  <a:lnTo>
                    <a:pt x="64" y="14"/>
                  </a:lnTo>
                  <a:lnTo>
                    <a:pt x="83" y="0"/>
                  </a:lnTo>
                  <a:lnTo>
                    <a:pt x="81" y="1"/>
                  </a:lnTo>
                  <a:lnTo>
                    <a:pt x="78" y="2"/>
                  </a:lnTo>
                  <a:lnTo>
                    <a:pt x="76" y="4"/>
                  </a:lnTo>
                </a:path>
              </a:pathLst>
            </a:custGeom>
            <a:solidFill>
              <a:srgbClr val="4966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28" name="Freeform 260"/>
            <p:cNvSpPr>
              <a:spLocks/>
            </p:cNvSpPr>
            <p:nvPr/>
          </p:nvSpPr>
          <p:spPr bwMode="auto">
            <a:xfrm>
              <a:off x="2299" y="1040"/>
              <a:ext cx="97" cy="95"/>
            </a:xfrm>
            <a:custGeom>
              <a:avLst/>
              <a:gdLst>
                <a:gd name="T0" fmla="*/ 85 w 97"/>
                <a:gd name="T1" fmla="*/ 4 h 95"/>
                <a:gd name="T2" fmla="*/ 66 w 97"/>
                <a:gd name="T3" fmla="*/ 18 h 95"/>
                <a:gd name="T4" fmla="*/ 47 w 97"/>
                <a:gd name="T5" fmla="*/ 33 h 95"/>
                <a:gd name="T6" fmla="*/ 29 w 97"/>
                <a:gd name="T7" fmla="*/ 52 h 95"/>
                <a:gd name="T8" fmla="*/ 11 w 97"/>
                <a:gd name="T9" fmla="*/ 71 h 95"/>
                <a:gd name="T10" fmla="*/ 2 w 97"/>
                <a:gd name="T11" fmla="*/ 87 h 95"/>
                <a:gd name="T12" fmla="*/ 2 w 97"/>
                <a:gd name="T13" fmla="*/ 87 h 95"/>
                <a:gd name="T14" fmla="*/ 1 w 97"/>
                <a:gd name="T15" fmla="*/ 88 h 95"/>
                <a:gd name="T16" fmla="*/ 1 w 97"/>
                <a:gd name="T17" fmla="*/ 88 h 95"/>
                <a:gd name="T18" fmla="*/ 1 w 97"/>
                <a:gd name="T19" fmla="*/ 90 h 95"/>
                <a:gd name="T20" fmla="*/ 1 w 97"/>
                <a:gd name="T21" fmla="*/ 90 h 95"/>
                <a:gd name="T22" fmla="*/ 0 w 97"/>
                <a:gd name="T23" fmla="*/ 92 h 95"/>
                <a:gd name="T24" fmla="*/ 0 w 97"/>
                <a:gd name="T25" fmla="*/ 92 h 95"/>
                <a:gd name="T26" fmla="*/ 0 w 97"/>
                <a:gd name="T27" fmla="*/ 94 h 95"/>
                <a:gd name="T28" fmla="*/ 13 w 97"/>
                <a:gd name="T29" fmla="*/ 73 h 95"/>
                <a:gd name="T30" fmla="*/ 31 w 97"/>
                <a:gd name="T31" fmla="*/ 54 h 95"/>
                <a:gd name="T32" fmla="*/ 48 w 97"/>
                <a:gd name="T33" fmla="*/ 36 h 95"/>
                <a:gd name="T34" fmla="*/ 67 w 97"/>
                <a:gd name="T35" fmla="*/ 19 h 95"/>
                <a:gd name="T36" fmla="*/ 87 w 97"/>
                <a:gd name="T37" fmla="*/ 5 h 95"/>
                <a:gd name="T38" fmla="*/ 96 w 97"/>
                <a:gd name="T39" fmla="*/ 0 h 95"/>
                <a:gd name="T40" fmla="*/ 95 w 97"/>
                <a:gd name="T41" fmla="*/ 2 h 95"/>
                <a:gd name="T42" fmla="*/ 93 w 97"/>
                <a:gd name="T43" fmla="*/ 1 h 95"/>
                <a:gd name="T44" fmla="*/ 92 w 97"/>
                <a:gd name="T45" fmla="*/ 3 h 95"/>
                <a:gd name="T46" fmla="*/ 90 w 97"/>
                <a:gd name="T47" fmla="*/ 3 h 95"/>
                <a:gd name="T48" fmla="*/ 89 w 97"/>
                <a:gd name="T49" fmla="*/ 5 h 95"/>
                <a:gd name="T50" fmla="*/ 87 w 97"/>
                <a:gd name="T51" fmla="*/ 4 h 95"/>
                <a:gd name="T52" fmla="*/ 87 w 97"/>
                <a:gd name="T53" fmla="*/ 4 h 95"/>
                <a:gd name="T54" fmla="*/ 85 w 97"/>
                <a:gd name="T55" fmla="*/ 4 h 9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97"/>
                <a:gd name="T85" fmla="*/ 0 h 95"/>
                <a:gd name="T86" fmla="*/ 97 w 97"/>
                <a:gd name="T87" fmla="*/ 95 h 9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97" h="95">
                  <a:moveTo>
                    <a:pt x="85" y="4"/>
                  </a:moveTo>
                  <a:lnTo>
                    <a:pt x="66" y="18"/>
                  </a:lnTo>
                  <a:lnTo>
                    <a:pt x="47" y="33"/>
                  </a:lnTo>
                  <a:lnTo>
                    <a:pt x="29" y="52"/>
                  </a:lnTo>
                  <a:lnTo>
                    <a:pt x="11" y="71"/>
                  </a:lnTo>
                  <a:lnTo>
                    <a:pt x="2" y="87"/>
                  </a:lnTo>
                  <a:lnTo>
                    <a:pt x="1" y="88"/>
                  </a:lnTo>
                  <a:lnTo>
                    <a:pt x="1" y="90"/>
                  </a:lnTo>
                  <a:lnTo>
                    <a:pt x="0" y="92"/>
                  </a:lnTo>
                  <a:lnTo>
                    <a:pt x="0" y="94"/>
                  </a:lnTo>
                  <a:lnTo>
                    <a:pt x="13" y="73"/>
                  </a:lnTo>
                  <a:lnTo>
                    <a:pt x="31" y="54"/>
                  </a:lnTo>
                  <a:lnTo>
                    <a:pt x="48" y="36"/>
                  </a:lnTo>
                  <a:lnTo>
                    <a:pt x="67" y="19"/>
                  </a:lnTo>
                  <a:lnTo>
                    <a:pt x="87" y="5"/>
                  </a:lnTo>
                  <a:lnTo>
                    <a:pt x="96" y="0"/>
                  </a:lnTo>
                  <a:lnTo>
                    <a:pt x="95" y="2"/>
                  </a:lnTo>
                  <a:lnTo>
                    <a:pt x="93" y="1"/>
                  </a:lnTo>
                  <a:lnTo>
                    <a:pt x="92" y="3"/>
                  </a:lnTo>
                  <a:lnTo>
                    <a:pt x="90" y="3"/>
                  </a:lnTo>
                  <a:lnTo>
                    <a:pt x="89" y="5"/>
                  </a:lnTo>
                  <a:lnTo>
                    <a:pt x="87" y="4"/>
                  </a:lnTo>
                  <a:lnTo>
                    <a:pt x="85" y="4"/>
                  </a:lnTo>
                </a:path>
              </a:pathLst>
            </a:custGeom>
            <a:solidFill>
              <a:srgbClr val="4A679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29" name="Freeform 261"/>
            <p:cNvSpPr>
              <a:spLocks/>
            </p:cNvSpPr>
            <p:nvPr/>
          </p:nvSpPr>
          <p:spPr bwMode="auto">
            <a:xfrm>
              <a:off x="2296" y="1038"/>
              <a:ext cx="108" cy="105"/>
            </a:xfrm>
            <a:custGeom>
              <a:avLst/>
              <a:gdLst>
                <a:gd name="T0" fmla="*/ 99 w 108"/>
                <a:gd name="T1" fmla="*/ 2 h 105"/>
                <a:gd name="T2" fmla="*/ 90 w 108"/>
                <a:gd name="T3" fmla="*/ 7 h 105"/>
                <a:gd name="T4" fmla="*/ 70 w 108"/>
                <a:gd name="T5" fmla="*/ 21 h 105"/>
                <a:gd name="T6" fmla="*/ 51 w 108"/>
                <a:gd name="T7" fmla="*/ 38 h 105"/>
                <a:gd name="T8" fmla="*/ 34 w 108"/>
                <a:gd name="T9" fmla="*/ 56 h 105"/>
                <a:gd name="T10" fmla="*/ 16 w 108"/>
                <a:gd name="T11" fmla="*/ 75 h 105"/>
                <a:gd name="T12" fmla="*/ 3 w 108"/>
                <a:gd name="T13" fmla="*/ 96 h 105"/>
                <a:gd name="T14" fmla="*/ 3 w 108"/>
                <a:gd name="T15" fmla="*/ 96 h 105"/>
                <a:gd name="T16" fmla="*/ 2 w 108"/>
                <a:gd name="T17" fmla="*/ 98 h 105"/>
                <a:gd name="T18" fmla="*/ 2 w 108"/>
                <a:gd name="T19" fmla="*/ 98 h 105"/>
                <a:gd name="T20" fmla="*/ 2 w 108"/>
                <a:gd name="T21" fmla="*/ 100 h 105"/>
                <a:gd name="T22" fmla="*/ 0 w 108"/>
                <a:gd name="T23" fmla="*/ 102 h 105"/>
                <a:gd name="T24" fmla="*/ 0 w 108"/>
                <a:gd name="T25" fmla="*/ 102 h 105"/>
                <a:gd name="T26" fmla="*/ 0 w 108"/>
                <a:gd name="T27" fmla="*/ 104 h 105"/>
                <a:gd name="T28" fmla="*/ 0 w 108"/>
                <a:gd name="T29" fmla="*/ 104 h 105"/>
                <a:gd name="T30" fmla="*/ 2 w 108"/>
                <a:gd name="T31" fmla="*/ 98 h 105"/>
                <a:gd name="T32" fmla="*/ 17 w 108"/>
                <a:gd name="T33" fmla="*/ 77 h 105"/>
                <a:gd name="T34" fmla="*/ 34 w 108"/>
                <a:gd name="T35" fmla="*/ 56 h 105"/>
                <a:gd name="T36" fmla="*/ 51 w 108"/>
                <a:gd name="T37" fmla="*/ 38 h 105"/>
                <a:gd name="T38" fmla="*/ 70 w 108"/>
                <a:gd name="T39" fmla="*/ 22 h 105"/>
                <a:gd name="T40" fmla="*/ 92 w 108"/>
                <a:gd name="T41" fmla="*/ 8 h 105"/>
                <a:gd name="T42" fmla="*/ 107 w 108"/>
                <a:gd name="T43" fmla="*/ 1 h 105"/>
                <a:gd name="T44" fmla="*/ 105 w 108"/>
                <a:gd name="T45" fmla="*/ 0 h 105"/>
                <a:gd name="T46" fmla="*/ 105 w 108"/>
                <a:gd name="T47" fmla="*/ 0 h 105"/>
                <a:gd name="T48" fmla="*/ 102 w 108"/>
                <a:gd name="T49" fmla="*/ 1 h 105"/>
                <a:gd name="T50" fmla="*/ 102 w 108"/>
                <a:gd name="T51" fmla="*/ 1 h 105"/>
                <a:gd name="T52" fmla="*/ 102 w 108"/>
                <a:gd name="T53" fmla="*/ 1 h 105"/>
                <a:gd name="T54" fmla="*/ 100 w 108"/>
                <a:gd name="T55" fmla="*/ 2 h 105"/>
                <a:gd name="T56" fmla="*/ 100 w 108"/>
                <a:gd name="T57" fmla="*/ 2 h 105"/>
                <a:gd name="T58" fmla="*/ 99 w 108"/>
                <a:gd name="T59" fmla="*/ 2 h 10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08"/>
                <a:gd name="T91" fmla="*/ 0 h 105"/>
                <a:gd name="T92" fmla="*/ 108 w 108"/>
                <a:gd name="T93" fmla="*/ 105 h 105"/>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08" h="105">
                  <a:moveTo>
                    <a:pt x="99" y="2"/>
                  </a:moveTo>
                  <a:lnTo>
                    <a:pt x="90" y="7"/>
                  </a:lnTo>
                  <a:lnTo>
                    <a:pt x="70" y="21"/>
                  </a:lnTo>
                  <a:lnTo>
                    <a:pt x="51" y="38"/>
                  </a:lnTo>
                  <a:lnTo>
                    <a:pt x="34" y="56"/>
                  </a:lnTo>
                  <a:lnTo>
                    <a:pt x="16" y="75"/>
                  </a:lnTo>
                  <a:lnTo>
                    <a:pt x="3" y="96"/>
                  </a:lnTo>
                  <a:lnTo>
                    <a:pt x="2" y="98"/>
                  </a:lnTo>
                  <a:lnTo>
                    <a:pt x="2" y="100"/>
                  </a:lnTo>
                  <a:lnTo>
                    <a:pt x="0" y="102"/>
                  </a:lnTo>
                  <a:lnTo>
                    <a:pt x="0" y="104"/>
                  </a:lnTo>
                  <a:lnTo>
                    <a:pt x="2" y="98"/>
                  </a:lnTo>
                  <a:lnTo>
                    <a:pt x="17" y="77"/>
                  </a:lnTo>
                  <a:lnTo>
                    <a:pt x="34" y="56"/>
                  </a:lnTo>
                  <a:lnTo>
                    <a:pt x="51" y="38"/>
                  </a:lnTo>
                  <a:lnTo>
                    <a:pt x="70" y="22"/>
                  </a:lnTo>
                  <a:lnTo>
                    <a:pt x="92" y="8"/>
                  </a:lnTo>
                  <a:lnTo>
                    <a:pt x="107" y="1"/>
                  </a:lnTo>
                  <a:lnTo>
                    <a:pt x="105" y="0"/>
                  </a:lnTo>
                  <a:lnTo>
                    <a:pt x="102" y="1"/>
                  </a:lnTo>
                  <a:lnTo>
                    <a:pt x="100" y="2"/>
                  </a:lnTo>
                  <a:lnTo>
                    <a:pt x="99" y="2"/>
                  </a:lnTo>
                </a:path>
              </a:pathLst>
            </a:custGeom>
            <a:solidFill>
              <a:srgbClr val="4B689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30" name="Freeform 262"/>
            <p:cNvSpPr>
              <a:spLocks/>
            </p:cNvSpPr>
            <p:nvPr/>
          </p:nvSpPr>
          <p:spPr bwMode="auto">
            <a:xfrm>
              <a:off x="2294" y="1036"/>
              <a:ext cx="116" cy="113"/>
            </a:xfrm>
            <a:custGeom>
              <a:avLst/>
              <a:gdLst>
                <a:gd name="T0" fmla="*/ 109 w 116"/>
                <a:gd name="T1" fmla="*/ 3 h 113"/>
                <a:gd name="T2" fmla="*/ 94 w 116"/>
                <a:gd name="T3" fmla="*/ 10 h 113"/>
                <a:gd name="T4" fmla="*/ 72 w 116"/>
                <a:gd name="T5" fmla="*/ 24 h 113"/>
                <a:gd name="T6" fmla="*/ 53 w 116"/>
                <a:gd name="T7" fmla="*/ 40 h 113"/>
                <a:gd name="T8" fmla="*/ 36 w 116"/>
                <a:gd name="T9" fmla="*/ 58 h 113"/>
                <a:gd name="T10" fmla="*/ 19 w 116"/>
                <a:gd name="T11" fmla="*/ 79 h 113"/>
                <a:gd name="T12" fmla="*/ 4 w 116"/>
                <a:gd name="T13" fmla="*/ 100 h 113"/>
                <a:gd name="T14" fmla="*/ 2 w 116"/>
                <a:gd name="T15" fmla="*/ 106 h 113"/>
                <a:gd name="T16" fmla="*/ 1 w 116"/>
                <a:gd name="T17" fmla="*/ 106 h 113"/>
                <a:gd name="T18" fmla="*/ 1 w 116"/>
                <a:gd name="T19" fmla="*/ 106 h 113"/>
                <a:gd name="T20" fmla="*/ 1 w 116"/>
                <a:gd name="T21" fmla="*/ 108 h 113"/>
                <a:gd name="T22" fmla="*/ 1 w 116"/>
                <a:gd name="T23" fmla="*/ 108 h 113"/>
                <a:gd name="T24" fmla="*/ 0 w 116"/>
                <a:gd name="T25" fmla="*/ 110 h 113"/>
                <a:gd name="T26" fmla="*/ 0 w 116"/>
                <a:gd name="T27" fmla="*/ 110 h 113"/>
                <a:gd name="T28" fmla="*/ 0 w 116"/>
                <a:gd name="T29" fmla="*/ 112 h 113"/>
                <a:gd name="T30" fmla="*/ 0 w 116"/>
                <a:gd name="T31" fmla="*/ 112 h 113"/>
                <a:gd name="T32" fmla="*/ 6 w 116"/>
                <a:gd name="T33" fmla="*/ 101 h 113"/>
                <a:gd name="T34" fmla="*/ 21 w 116"/>
                <a:gd name="T35" fmla="*/ 80 h 113"/>
                <a:gd name="T36" fmla="*/ 38 w 116"/>
                <a:gd name="T37" fmla="*/ 59 h 113"/>
                <a:gd name="T38" fmla="*/ 55 w 116"/>
                <a:gd name="T39" fmla="*/ 40 h 113"/>
                <a:gd name="T40" fmla="*/ 74 w 116"/>
                <a:gd name="T41" fmla="*/ 24 h 113"/>
                <a:gd name="T42" fmla="*/ 95 w 116"/>
                <a:gd name="T43" fmla="*/ 12 h 113"/>
                <a:gd name="T44" fmla="*/ 115 w 116"/>
                <a:gd name="T45" fmla="*/ 0 h 113"/>
                <a:gd name="T46" fmla="*/ 113 w 116"/>
                <a:gd name="T47" fmla="*/ 0 h 113"/>
                <a:gd name="T48" fmla="*/ 113 w 116"/>
                <a:gd name="T49" fmla="*/ 0 h 113"/>
                <a:gd name="T50" fmla="*/ 111 w 116"/>
                <a:gd name="T51" fmla="*/ 1 h 113"/>
                <a:gd name="T52" fmla="*/ 111 w 116"/>
                <a:gd name="T53" fmla="*/ 1 h 113"/>
                <a:gd name="T54" fmla="*/ 111 w 116"/>
                <a:gd name="T55" fmla="*/ 1 h 113"/>
                <a:gd name="T56" fmla="*/ 109 w 116"/>
                <a:gd name="T57" fmla="*/ 1 h 113"/>
                <a:gd name="T58" fmla="*/ 109 w 116"/>
                <a:gd name="T59" fmla="*/ 3 h 113"/>
                <a:gd name="T60" fmla="*/ 109 w 116"/>
                <a:gd name="T61" fmla="*/ 3 h 11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16"/>
                <a:gd name="T94" fmla="*/ 0 h 113"/>
                <a:gd name="T95" fmla="*/ 116 w 116"/>
                <a:gd name="T96" fmla="*/ 113 h 11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16" h="113">
                  <a:moveTo>
                    <a:pt x="109" y="3"/>
                  </a:moveTo>
                  <a:lnTo>
                    <a:pt x="94" y="10"/>
                  </a:lnTo>
                  <a:lnTo>
                    <a:pt x="72" y="24"/>
                  </a:lnTo>
                  <a:lnTo>
                    <a:pt x="53" y="40"/>
                  </a:lnTo>
                  <a:lnTo>
                    <a:pt x="36" y="58"/>
                  </a:lnTo>
                  <a:lnTo>
                    <a:pt x="19" y="79"/>
                  </a:lnTo>
                  <a:lnTo>
                    <a:pt x="4" y="100"/>
                  </a:lnTo>
                  <a:lnTo>
                    <a:pt x="2" y="106"/>
                  </a:lnTo>
                  <a:lnTo>
                    <a:pt x="1" y="106"/>
                  </a:lnTo>
                  <a:lnTo>
                    <a:pt x="1" y="108"/>
                  </a:lnTo>
                  <a:lnTo>
                    <a:pt x="0" y="110"/>
                  </a:lnTo>
                  <a:lnTo>
                    <a:pt x="0" y="112"/>
                  </a:lnTo>
                  <a:lnTo>
                    <a:pt x="6" y="101"/>
                  </a:lnTo>
                  <a:lnTo>
                    <a:pt x="21" y="80"/>
                  </a:lnTo>
                  <a:lnTo>
                    <a:pt x="38" y="59"/>
                  </a:lnTo>
                  <a:lnTo>
                    <a:pt x="55" y="40"/>
                  </a:lnTo>
                  <a:lnTo>
                    <a:pt x="74" y="24"/>
                  </a:lnTo>
                  <a:lnTo>
                    <a:pt x="95" y="12"/>
                  </a:lnTo>
                  <a:lnTo>
                    <a:pt x="115" y="0"/>
                  </a:lnTo>
                  <a:lnTo>
                    <a:pt x="113" y="0"/>
                  </a:lnTo>
                  <a:lnTo>
                    <a:pt x="111" y="1"/>
                  </a:lnTo>
                  <a:lnTo>
                    <a:pt x="109" y="1"/>
                  </a:lnTo>
                  <a:lnTo>
                    <a:pt x="109" y="3"/>
                  </a:lnTo>
                </a:path>
              </a:pathLst>
            </a:custGeom>
            <a:solidFill>
              <a:srgbClr val="4C699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31" name="Freeform 263"/>
            <p:cNvSpPr>
              <a:spLocks/>
            </p:cNvSpPr>
            <p:nvPr/>
          </p:nvSpPr>
          <p:spPr bwMode="auto">
            <a:xfrm>
              <a:off x="2291" y="1034"/>
              <a:ext cx="126" cy="121"/>
            </a:xfrm>
            <a:custGeom>
              <a:avLst/>
              <a:gdLst>
                <a:gd name="T0" fmla="*/ 118 w 126"/>
                <a:gd name="T1" fmla="*/ 2 h 121"/>
                <a:gd name="T2" fmla="*/ 98 w 126"/>
                <a:gd name="T3" fmla="*/ 14 h 121"/>
                <a:gd name="T4" fmla="*/ 77 w 126"/>
                <a:gd name="T5" fmla="*/ 26 h 121"/>
                <a:gd name="T6" fmla="*/ 58 w 126"/>
                <a:gd name="T7" fmla="*/ 42 h 121"/>
                <a:gd name="T8" fmla="*/ 41 w 126"/>
                <a:gd name="T9" fmla="*/ 61 h 121"/>
                <a:gd name="T10" fmla="*/ 24 w 126"/>
                <a:gd name="T11" fmla="*/ 82 h 121"/>
                <a:gd name="T12" fmla="*/ 9 w 126"/>
                <a:gd name="T13" fmla="*/ 103 h 121"/>
                <a:gd name="T14" fmla="*/ 3 w 126"/>
                <a:gd name="T15" fmla="*/ 114 h 121"/>
                <a:gd name="T16" fmla="*/ 2 w 126"/>
                <a:gd name="T17" fmla="*/ 116 h 121"/>
                <a:gd name="T18" fmla="*/ 2 w 126"/>
                <a:gd name="T19" fmla="*/ 116 h 121"/>
                <a:gd name="T20" fmla="*/ 2 w 126"/>
                <a:gd name="T21" fmla="*/ 116 h 121"/>
                <a:gd name="T22" fmla="*/ 2 w 126"/>
                <a:gd name="T23" fmla="*/ 118 h 121"/>
                <a:gd name="T24" fmla="*/ 2 w 126"/>
                <a:gd name="T25" fmla="*/ 118 h 121"/>
                <a:gd name="T26" fmla="*/ 0 w 126"/>
                <a:gd name="T27" fmla="*/ 120 h 121"/>
                <a:gd name="T28" fmla="*/ 0 w 126"/>
                <a:gd name="T29" fmla="*/ 120 h 121"/>
                <a:gd name="T30" fmla="*/ 0 w 126"/>
                <a:gd name="T31" fmla="*/ 120 h 121"/>
                <a:gd name="T32" fmla="*/ 11 w 126"/>
                <a:gd name="T33" fmla="*/ 103 h 121"/>
                <a:gd name="T34" fmla="*/ 24 w 126"/>
                <a:gd name="T35" fmla="*/ 82 h 121"/>
                <a:gd name="T36" fmla="*/ 41 w 126"/>
                <a:gd name="T37" fmla="*/ 63 h 121"/>
                <a:gd name="T38" fmla="*/ 60 w 126"/>
                <a:gd name="T39" fmla="*/ 45 h 121"/>
                <a:gd name="T40" fmla="*/ 77 w 126"/>
                <a:gd name="T41" fmla="*/ 26 h 121"/>
                <a:gd name="T42" fmla="*/ 98 w 126"/>
                <a:gd name="T43" fmla="*/ 14 h 121"/>
                <a:gd name="T44" fmla="*/ 121 w 126"/>
                <a:gd name="T45" fmla="*/ 1 h 121"/>
                <a:gd name="T46" fmla="*/ 125 w 126"/>
                <a:gd name="T47" fmla="*/ 1 h 121"/>
                <a:gd name="T48" fmla="*/ 123 w 126"/>
                <a:gd name="T49" fmla="*/ 0 h 121"/>
                <a:gd name="T50" fmla="*/ 123 w 126"/>
                <a:gd name="T51" fmla="*/ 0 h 121"/>
                <a:gd name="T52" fmla="*/ 123 w 126"/>
                <a:gd name="T53" fmla="*/ 2 h 121"/>
                <a:gd name="T54" fmla="*/ 121 w 126"/>
                <a:gd name="T55" fmla="*/ 1 h 121"/>
                <a:gd name="T56" fmla="*/ 121 w 126"/>
                <a:gd name="T57" fmla="*/ 1 h 121"/>
                <a:gd name="T58" fmla="*/ 119 w 126"/>
                <a:gd name="T59" fmla="*/ 1 h 121"/>
                <a:gd name="T60" fmla="*/ 118 w 126"/>
                <a:gd name="T61" fmla="*/ 2 h 121"/>
                <a:gd name="T62" fmla="*/ 118 w 126"/>
                <a:gd name="T63" fmla="*/ 2 h 12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26"/>
                <a:gd name="T97" fmla="*/ 0 h 121"/>
                <a:gd name="T98" fmla="*/ 126 w 126"/>
                <a:gd name="T99" fmla="*/ 121 h 12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26" h="121">
                  <a:moveTo>
                    <a:pt x="118" y="2"/>
                  </a:moveTo>
                  <a:lnTo>
                    <a:pt x="98" y="14"/>
                  </a:lnTo>
                  <a:lnTo>
                    <a:pt x="77" y="26"/>
                  </a:lnTo>
                  <a:lnTo>
                    <a:pt x="58" y="42"/>
                  </a:lnTo>
                  <a:lnTo>
                    <a:pt x="41" y="61"/>
                  </a:lnTo>
                  <a:lnTo>
                    <a:pt x="24" y="82"/>
                  </a:lnTo>
                  <a:lnTo>
                    <a:pt x="9" y="103"/>
                  </a:lnTo>
                  <a:lnTo>
                    <a:pt x="3" y="114"/>
                  </a:lnTo>
                  <a:lnTo>
                    <a:pt x="2" y="116"/>
                  </a:lnTo>
                  <a:lnTo>
                    <a:pt x="2" y="118"/>
                  </a:lnTo>
                  <a:lnTo>
                    <a:pt x="0" y="120"/>
                  </a:lnTo>
                  <a:lnTo>
                    <a:pt x="11" y="103"/>
                  </a:lnTo>
                  <a:lnTo>
                    <a:pt x="24" y="82"/>
                  </a:lnTo>
                  <a:lnTo>
                    <a:pt x="41" y="63"/>
                  </a:lnTo>
                  <a:lnTo>
                    <a:pt x="60" y="45"/>
                  </a:lnTo>
                  <a:lnTo>
                    <a:pt x="77" y="26"/>
                  </a:lnTo>
                  <a:lnTo>
                    <a:pt x="98" y="14"/>
                  </a:lnTo>
                  <a:lnTo>
                    <a:pt x="121" y="1"/>
                  </a:lnTo>
                  <a:lnTo>
                    <a:pt x="125" y="1"/>
                  </a:lnTo>
                  <a:lnTo>
                    <a:pt x="123" y="0"/>
                  </a:lnTo>
                  <a:lnTo>
                    <a:pt x="123" y="2"/>
                  </a:lnTo>
                  <a:lnTo>
                    <a:pt x="121" y="1"/>
                  </a:lnTo>
                  <a:lnTo>
                    <a:pt x="119" y="1"/>
                  </a:lnTo>
                  <a:lnTo>
                    <a:pt x="118" y="2"/>
                  </a:lnTo>
                </a:path>
              </a:pathLst>
            </a:custGeom>
            <a:solidFill>
              <a:srgbClr val="4D6A9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32" name="Freeform 264"/>
            <p:cNvSpPr>
              <a:spLocks/>
            </p:cNvSpPr>
            <p:nvPr/>
          </p:nvSpPr>
          <p:spPr bwMode="auto">
            <a:xfrm>
              <a:off x="2291" y="1033"/>
              <a:ext cx="132" cy="128"/>
            </a:xfrm>
            <a:custGeom>
              <a:avLst/>
              <a:gdLst>
                <a:gd name="T0" fmla="*/ 125 w 132"/>
                <a:gd name="T1" fmla="*/ 2 h 128"/>
                <a:gd name="T2" fmla="*/ 121 w 132"/>
                <a:gd name="T3" fmla="*/ 2 h 128"/>
                <a:gd name="T4" fmla="*/ 98 w 132"/>
                <a:gd name="T5" fmla="*/ 15 h 128"/>
                <a:gd name="T6" fmla="*/ 77 w 132"/>
                <a:gd name="T7" fmla="*/ 27 h 128"/>
                <a:gd name="T8" fmla="*/ 60 w 132"/>
                <a:gd name="T9" fmla="*/ 46 h 128"/>
                <a:gd name="T10" fmla="*/ 41 w 132"/>
                <a:gd name="T11" fmla="*/ 64 h 128"/>
                <a:gd name="T12" fmla="*/ 24 w 132"/>
                <a:gd name="T13" fmla="*/ 83 h 128"/>
                <a:gd name="T14" fmla="*/ 11 w 132"/>
                <a:gd name="T15" fmla="*/ 104 h 128"/>
                <a:gd name="T16" fmla="*/ 0 w 132"/>
                <a:gd name="T17" fmla="*/ 121 h 128"/>
                <a:gd name="T18" fmla="*/ 0 w 132"/>
                <a:gd name="T19" fmla="*/ 122 h 128"/>
                <a:gd name="T20" fmla="*/ 0 w 132"/>
                <a:gd name="T21" fmla="*/ 122 h 128"/>
                <a:gd name="T22" fmla="*/ 2 w 132"/>
                <a:gd name="T23" fmla="*/ 123 h 128"/>
                <a:gd name="T24" fmla="*/ 1 w 132"/>
                <a:gd name="T25" fmla="*/ 125 h 128"/>
                <a:gd name="T26" fmla="*/ 1 w 132"/>
                <a:gd name="T27" fmla="*/ 125 h 128"/>
                <a:gd name="T28" fmla="*/ 1 w 132"/>
                <a:gd name="T29" fmla="*/ 125 h 128"/>
                <a:gd name="T30" fmla="*/ 1 w 132"/>
                <a:gd name="T31" fmla="*/ 127 h 128"/>
                <a:gd name="T32" fmla="*/ 1 w 132"/>
                <a:gd name="T33" fmla="*/ 127 h 128"/>
                <a:gd name="T34" fmla="*/ 13 w 132"/>
                <a:gd name="T35" fmla="*/ 105 h 128"/>
                <a:gd name="T36" fmla="*/ 26 w 132"/>
                <a:gd name="T37" fmla="*/ 83 h 128"/>
                <a:gd name="T38" fmla="*/ 43 w 132"/>
                <a:gd name="T39" fmla="*/ 64 h 128"/>
                <a:gd name="T40" fmla="*/ 60 w 132"/>
                <a:gd name="T41" fmla="*/ 46 h 128"/>
                <a:gd name="T42" fmla="*/ 78 w 132"/>
                <a:gd name="T43" fmla="*/ 30 h 128"/>
                <a:gd name="T44" fmla="*/ 100 w 132"/>
                <a:gd name="T45" fmla="*/ 16 h 128"/>
                <a:gd name="T46" fmla="*/ 122 w 132"/>
                <a:gd name="T47" fmla="*/ 5 h 128"/>
                <a:gd name="T48" fmla="*/ 131 w 132"/>
                <a:gd name="T49" fmla="*/ 1 h 128"/>
                <a:gd name="T50" fmla="*/ 131 w 132"/>
                <a:gd name="T51" fmla="*/ 1 h 128"/>
                <a:gd name="T52" fmla="*/ 129 w 132"/>
                <a:gd name="T53" fmla="*/ 0 h 128"/>
                <a:gd name="T54" fmla="*/ 129 w 132"/>
                <a:gd name="T55" fmla="*/ 1 h 128"/>
                <a:gd name="T56" fmla="*/ 128 w 132"/>
                <a:gd name="T57" fmla="*/ 1 h 128"/>
                <a:gd name="T58" fmla="*/ 128 w 132"/>
                <a:gd name="T59" fmla="*/ 1 h 128"/>
                <a:gd name="T60" fmla="*/ 128 w 132"/>
                <a:gd name="T61" fmla="*/ 1 h 128"/>
                <a:gd name="T62" fmla="*/ 125 w 132"/>
                <a:gd name="T63" fmla="*/ 2 h 128"/>
                <a:gd name="T64" fmla="*/ 125 w 132"/>
                <a:gd name="T65" fmla="*/ 2 h 1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2"/>
                <a:gd name="T100" fmla="*/ 0 h 128"/>
                <a:gd name="T101" fmla="*/ 132 w 132"/>
                <a:gd name="T102" fmla="*/ 128 h 1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2" h="128">
                  <a:moveTo>
                    <a:pt x="125" y="2"/>
                  </a:moveTo>
                  <a:lnTo>
                    <a:pt x="121" y="2"/>
                  </a:lnTo>
                  <a:lnTo>
                    <a:pt x="98" y="15"/>
                  </a:lnTo>
                  <a:lnTo>
                    <a:pt x="77" y="27"/>
                  </a:lnTo>
                  <a:lnTo>
                    <a:pt x="60" y="46"/>
                  </a:lnTo>
                  <a:lnTo>
                    <a:pt x="41" y="64"/>
                  </a:lnTo>
                  <a:lnTo>
                    <a:pt x="24" y="83"/>
                  </a:lnTo>
                  <a:lnTo>
                    <a:pt x="11" y="104"/>
                  </a:lnTo>
                  <a:lnTo>
                    <a:pt x="0" y="121"/>
                  </a:lnTo>
                  <a:lnTo>
                    <a:pt x="0" y="122"/>
                  </a:lnTo>
                  <a:lnTo>
                    <a:pt x="2" y="123"/>
                  </a:lnTo>
                  <a:lnTo>
                    <a:pt x="1" y="125"/>
                  </a:lnTo>
                  <a:lnTo>
                    <a:pt x="1" y="127"/>
                  </a:lnTo>
                  <a:lnTo>
                    <a:pt x="13" y="105"/>
                  </a:lnTo>
                  <a:lnTo>
                    <a:pt x="26" y="83"/>
                  </a:lnTo>
                  <a:lnTo>
                    <a:pt x="43" y="64"/>
                  </a:lnTo>
                  <a:lnTo>
                    <a:pt x="60" y="46"/>
                  </a:lnTo>
                  <a:lnTo>
                    <a:pt x="78" y="30"/>
                  </a:lnTo>
                  <a:lnTo>
                    <a:pt x="100" y="16"/>
                  </a:lnTo>
                  <a:lnTo>
                    <a:pt x="122" y="5"/>
                  </a:lnTo>
                  <a:lnTo>
                    <a:pt x="131" y="1"/>
                  </a:lnTo>
                  <a:lnTo>
                    <a:pt x="129" y="0"/>
                  </a:lnTo>
                  <a:lnTo>
                    <a:pt x="129" y="1"/>
                  </a:lnTo>
                  <a:lnTo>
                    <a:pt x="128" y="1"/>
                  </a:lnTo>
                  <a:lnTo>
                    <a:pt x="125" y="2"/>
                  </a:lnTo>
                </a:path>
              </a:pathLst>
            </a:custGeom>
            <a:solidFill>
              <a:srgbClr val="4E6B9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33" name="Freeform 265"/>
            <p:cNvSpPr>
              <a:spLocks/>
            </p:cNvSpPr>
            <p:nvPr/>
          </p:nvSpPr>
          <p:spPr bwMode="auto">
            <a:xfrm>
              <a:off x="2290" y="1031"/>
              <a:ext cx="140" cy="137"/>
            </a:xfrm>
            <a:custGeom>
              <a:avLst/>
              <a:gdLst>
                <a:gd name="T0" fmla="*/ 132 w 140"/>
                <a:gd name="T1" fmla="*/ 3 h 137"/>
                <a:gd name="T2" fmla="*/ 123 w 140"/>
                <a:gd name="T3" fmla="*/ 7 h 137"/>
                <a:gd name="T4" fmla="*/ 101 w 140"/>
                <a:gd name="T5" fmla="*/ 18 h 137"/>
                <a:gd name="T6" fmla="*/ 79 w 140"/>
                <a:gd name="T7" fmla="*/ 32 h 137"/>
                <a:gd name="T8" fmla="*/ 61 w 140"/>
                <a:gd name="T9" fmla="*/ 48 h 137"/>
                <a:gd name="T10" fmla="*/ 44 w 140"/>
                <a:gd name="T11" fmla="*/ 66 h 137"/>
                <a:gd name="T12" fmla="*/ 27 w 140"/>
                <a:gd name="T13" fmla="*/ 85 h 137"/>
                <a:gd name="T14" fmla="*/ 14 w 140"/>
                <a:gd name="T15" fmla="*/ 107 h 137"/>
                <a:gd name="T16" fmla="*/ 2 w 140"/>
                <a:gd name="T17" fmla="*/ 129 h 137"/>
                <a:gd name="T18" fmla="*/ 1 w 140"/>
                <a:gd name="T19" fmla="*/ 131 h 137"/>
                <a:gd name="T20" fmla="*/ 1 w 140"/>
                <a:gd name="T21" fmla="*/ 131 h 137"/>
                <a:gd name="T22" fmla="*/ 1 w 140"/>
                <a:gd name="T23" fmla="*/ 131 h 137"/>
                <a:gd name="T24" fmla="*/ 1 w 140"/>
                <a:gd name="T25" fmla="*/ 132 h 137"/>
                <a:gd name="T26" fmla="*/ 1 w 140"/>
                <a:gd name="T27" fmla="*/ 132 h 137"/>
                <a:gd name="T28" fmla="*/ 0 w 140"/>
                <a:gd name="T29" fmla="*/ 134 h 137"/>
                <a:gd name="T30" fmla="*/ 0 w 140"/>
                <a:gd name="T31" fmla="*/ 134 h 137"/>
                <a:gd name="T32" fmla="*/ 0 w 140"/>
                <a:gd name="T33" fmla="*/ 136 h 137"/>
                <a:gd name="T34" fmla="*/ 1 w 140"/>
                <a:gd name="T35" fmla="*/ 131 h 137"/>
                <a:gd name="T36" fmla="*/ 14 w 140"/>
                <a:gd name="T37" fmla="*/ 107 h 137"/>
                <a:gd name="T38" fmla="*/ 29 w 140"/>
                <a:gd name="T39" fmla="*/ 88 h 137"/>
                <a:gd name="T40" fmla="*/ 44 w 140"/>
                <a:gd name="T41" fmla="*/ 66 h 137"/>
                <a:gd name="T42" fmla="*/ 62 w 140"/>
                <a:gd name="T43" fmla="*/ 48 h 137"/>
                <a:gd name="T44" fmla="*/ 81 w 140"/>
                <a:gd name="T45" fmla="*/ 33 h 137"/>
                <a:gd name="T46" fmla="*/ 101 w 140"/>
                <a:gd name="T47" fmla="*/ 19 h 137"/>
                <a:gd name="T48" fmla="*/ 123 w 140"/>
                <a:gd name="T49" fmla="*/ 7 h 137"/>
                <a:gd name="T50" fmla="*/ 139 w 140"/>
                <a:gd name="T51" fmla="*/ 1 h 137"/>
                <a:gd name="T52" fmla="*/ 137 w 140"/>
                <a:gd name="T53" fmla="*/ 0 h 137"/>
                <a:gd name="T54" fmla="*/ 136 w 140"/>
                <a:gd name="T55" fmla="*/ 2 h 137"/>
                <a:gd name="T56" fmla="*/ 136 w 140"/>
                <a:gd name="T57" fmla="*/ 2 h 137"/>
                <a:gd name="T58" fmla="*/ 134 w 140"/>
                <a:gd name="T59" fmla="*/ 1 h 137"/>
                <a:gd name="T60" fmla="*/ 134 w 140"/>
                <a:gd name="T61" fmla="*/ 1 h 137"/>
                <a:gd name="T62" fmla="*/ 134 w 140"/>
                <a:gd name="T63" fmla="*/ 1 h 137"/>
                <a:gd name="T64" fmla="*/ 132 w 140"/>
                <a:gd name="T65" fmla="*/ 3 h 137"/>
                <a:gd name="T66" fmla="*/ 132 w 140"/>
                <a:gd name="T67" fmla="*/ 3 h 13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40"/>
                <a:gd name="T103" fmla="*/ 0 h 137"/>
                <a:gd name="T104" fmla="*/ 140 w 140"/>
                <a:gd name="T105" fmla="*/ 137 h 13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40" h="137">
                  <a:moveTo>
                    <a:pt x="132" y="3"/>
                  </a:moveTo>
                  <a:lnTo>
                    <a:pt x="123" y="7"/>
                  </a:lnTo>
                  <a:lnTo>
                    <a:pt x="101" y="18"/>
                  </a:lnTo>
                  <a:lnTo>
                    <a:pt x="79" y="32"/>
                  </a:lnTo>
                  <a:lnTo>
                    <a:pt x="61" y="48"/>
                  </a:lnTo>
                  <a:lnTo>
                    <a:pt x="44" y="66"/>
                  </a:lnTo>
                  <a:lnTo>
                    <a:pt x="27" y="85"/>
                  </a:lnTo>
                  <a:lnTo>
                    <a:pt x="14" y="107"/>
                  </a:lnTo>
                  <a:lnTo>
                    <a:pt x="2" y="129"/>
                  </a:lnTo>
                  <a:lnTo>
                    <a:pt x="1" y="131"/>
                  </a:lnTo>
                  <a:lnTo>
                    <a:pt x="1" y="132"/>
                  </a:lnTo>
                  <a:lnTo>
                    <a:pt x="0" y="134"/>
                  </a:lnTo>
                  <a:lnTo>
                    <a:pt x="0" y="136"/>
                  </a:lnTo>
                  <a:lnTo>
                    <a:pt x="1" y="131"/>
                  </a:lnTo>
                  <a:lnTo>
                    <a:pt x="14" y="107"/>
                  </a:lnTo>
                  <a:lnTo>
                    <a:pt x="29" y="88"/>
                  </a:lnTo>
                  <a:lnTo>
                    <a:pt x="44" y="66"/>
                  </a:lnTo>
                  <a:lnTo>
                    <a:pt x="62" y="48"/>
                  </a:lnTo>
                  <a:lnTo>
                    <a:pt x="81" y="33"/>
                  </a:lnTo>
                  <a:lnTo>
                    <a:pt x="101" y="19"/>
                  </a:lnTo>
                  <a:lnTo>
                    <a:pt x="123" y="7"/>
                  </a:lnTo>
                  <a:lnTo>
                    <a:pt x="139" y="1"/>
                  </a:lnTo>
                  <a:lnTo>
                    <a:pt x="137" y="0"/>
                  </a:lnTo>
                  <a:lnTo>
                    <a:pt x="136" y="2"/>
                  </a:lnTo>
                  <a:lnTo>
                    <a:pt x="134" y="1"/>
                  </a:lnTo>
                  <a:lnTo>
                    <a:pt x="132" y="3"/>
                  </a:lnTo>
                </a:path>
              </a:pathLst>
            </a:custGeom>
            <a:solidFill>
              <a:srgbClr val="4F6B9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34" name="Freeform 266"/>
            <p:cNvSpPr>
              <a:spLocks/>
            </p:cNvSpPr>
            <p:nvPr/>
          </p:nvSpPr>
          <p:spPr bwMode="auto">
            <a:xfrm>
              <a:off x="2288" y="1031"/>
              <a:ext cx="146" cy="143"/>
            </a:xfrm>
            <a:custGeom>
              <a:avLst/>
              <a:gdLst>
                <a:gd name="T0" fmla="*/ 141 w 146"/>
                <a:gd name="T1" fmla="*/ 1 h 143"/>
                <a:gd name="T2" fmla="*/ 125 w 146"/>
                <a:gd name="T3" fmla="*/ 7 h 143"/>
                <a:gd name="T4" fmla="*/ 103 w 146"/>
                <a:gd name="T5" fmla="*/ 19 h 143"/>
                <a:gd name="T6" fmla="*/ 83 w 146"/>
                <a:gd name="T7" fmla="*/ 33 h 143"/>
                <a:gd name="T8" fmla="*/ 64 w 146"/>
                <a:gd name="T9" fmla="*/ 48 h 143"/>
                <a:gd name="T10" fmla="*/ 46 w 146"/>
                <a:gd name="T11" fmla="*/ 66 h 143"/>
                <a:gd name="T12" fmla="*/ 31 w 146"/>
                <a:gd name="T13" fmla="*/ 88 h 143"/>
                <a:gd name="T14" fmla="*/ 16 w 146"/>
                <a:gd name="T15" fmla="*/ 107 h 143"/>
                <a:gd name="T16" fmla="*/ 3 w 146"/>
                <a:gd name="T17" fmla="*/ 131 h 143"/>
                <a:gd name="T18" fmla="*/ 2 w 146"/>
                <a:gd name="T19" fmla="*/ 136 h 143"/>
                <a:gd name="T20" fmla="*/ 2 w 146"/>
                <a:gd name="T21" fmla="*/ 136 h 143"/>
                <a:gd name="T22" fmla="*/ 2 w 146"/>
                <a:gd name="T23" fmla="*/ 136 h 143"/>
                <a:gd name="T24" fmla="*/ 0 w 146"/>
                <a:gd name="T25" fmla="*/ 138 h 143"/>
                <a:gd name="T26" fmla="*/ 2 w 146"/>
                <a:gd name="T27" fmla="*/ 138 h 143"/>
                <a:gd name="T28" fmla="*/ 2 w 146"/>
                <a:gd name="T29" fmla="*/ 138 h 143"/>
                <a:gd name="T30" fmla="*/ 2 w 146"/>
                <a:gd name="T31" fmla="*/ 140 h 143"/>
                <a:gd name="T32" fmla="*/ 2 w 146"/>
                <a:gd name="T33" fmla="*/ 140 h 143"/>
                <a:gd name="T34" fmla="*/ 1 w 146"/>
                <a:gd name="T35" fmla="*/ 142 h 143"/>
                <a:gd name="T36" fmla="*/ 5 w 146"/>
                <a:gd name="T37" fmla="*/ 131 h 143"/>
                <a:gd name="T38" fmla="*/ 16 w 146"/>
                <a:gd name="T39" fmla="*/ 109 h 143"/>
                <a:gd name="T40" fmla="*/ 31 w 146"/>
                <a:gd name="T41" fmla="*/ 88 h 143"/>
                <a:gd name="T42" fmla="*/ 47 w 146"/>
                <a:gd name="T43" fmla="*/ 67 h 143"/>
                <a:gd name="T44" fmla="*/ 66 w 146"/>
                <a:gd name="T45" fmla="*/ 51 h 143"/>
                <a:gd name="T46" fmla="*/ 83 w 146"/>
                <a:gd name="T47" fmla="*/ 35 h 143"/>
                <a:gd name="T48" fmla="*/ 104 w 146"/>
                <a:gd name="T49" fmla="*/ 20 h 143"/>
                <a:gd name="T50" fmla="*/ 127 w 146"/>
                <a:gd name="T51" fmla="*/ 10 h 143"/>
                <a:gd name="T52" fmla="*/ 145 w 146"/>
                <a:gd name="T53" fmla="*/ 0 h 143"/>
                <a:gd name="T54" fmla="*/ 145 w 146"/>
                <a:gd name="T55" fmla="*/ 0 h 143"/>
                <a:gd name="T56" fmla="*/ 145 w 146"/>
                <a:gd name="T57" fmla="*/ 0 h 143"/>
                <a:gd name="T58" fmla="*/ 143 w 146"/>
                <a:gd name="T59" fmla="*/ 0 h 143"/>
                <a:gd name="T60" fmla="*/ 143 w 146"/>
                <a:gd name="T61" fmla="*/ 2 h 143"/>
                <a:gd name="T62" fmla="*/ 143 w 146"/>
                <a:gd name="T63" fmla="*/ 2 h 143"/>
                <a:gd name="T64" fmla="*/ 141 w 146"/>
                <a:gd name="T65" fmla="*/ 1 h 143"/>
                <a:gd name="T66" fmla="*/ 141 w 146"/>
                <a:gd name="T67" fmla="*/ 1 h 143"/>
                <a:gd name="T68" fmla="*/ 141 w 146"/>
                <a:gd name="T69" fmla="*/ 1 h 1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46"/>
                <a:gd name="T106" fmla="*/ 0 h 143"/>
                <a:gd name="T107" fmla="*/ 146 w 146"/>
                <a:gd name="T108" fmla="*/ 143 h 14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46" h="143">
                  <a:moveTo>
                    <a:pt x="141" y="1"/>
                  </a:moveTo>
                  <a:lnTo>
                    <a:pt x="125" y="7"/>
                  </a:lnTo>
                  <a:lnTo>
                    <a:pt x="103" y="19"/>
                  </a:lnTo>
                  <a:lnTo>
                    <a:pt x="83" y="33"/>
                  </a:lnTo>
                  <a:lnTo>
                    <a:pt x="64" y="48"/>
                  </a:lnTo>
                  <a:lnTo>
                    <a:pt x="46" y="66"/>
                  </a:lnTo>
                  <a:lnTo>
                    <a:pt x="31" y="88"/>
                  </a:lnTo>
                  <a:lnTo>
                    <a:pt x="16" y="107"/>
                  </a:lnTo>
                  <a:lnTo>
                    <a:pt x="3" y="131"/>
                  </a:lnTo>
                  <a:lnTo>
                    <a:pt x="2" y="136"/>
                  </a:lnTo>
                  <a:lnTo>
                    <a:pt x="0" y="138"/>
                  </a:lnTo>
                  <a:lnTo>
                    <a:pt x="2" y="138"/>
                  </a:lnTo>
                  <a:lnTo>
                    <a:pt x="2" y="140"/>
                  </a:lnTo>
                  <a:lnTo>
                    <a:pt x="1" y="142"/>
                  </a:lnTo>
                  <a:lnTo>
                    <a:pt x="5" y="131"/>
                  </a:lnTo>
                  <a:lnTo>
                    <a:pt x="16" y="109"/>
                  </a:lnTo>
                  <a:lnTo>
                    <a:pt x="31" y="88"/>
                  </a:lnTo>
                  <a:lnTo>
                    <a:pt x="47" y="67"/>
                  </a:lnTo>
                  <a:lnTo>
                    <a:pt x="66" y="51"/>
                  </a:lnTo>
                  <a:lnTo>
                    <a:pt x="83" y="35"/>
                  </a:lnTo>
                  <a:lnTo>
                    <a:pt x="104" y="20"/>
                  </a:lnTo>
                  <a:lnTo>
                    <a:pt x="127" y="10"/>
                  </a:lnTo>
                  <a:lnTo>
                    <a:pt x="145" y="0"/>
                  </a:lnTo>
                  <a:lnTo>
                    <a:pt x="143" y="0"/>
                  </a:lnTo>
                  <a:lnTo>
                    <a:pt x="143" y="2"/>
                  </a:lnTo>
                  <a:lnTo>
                    <a:pt x="141" y="1"/>
                  </a:lnTo>
                </a:path>
              </a:pathLst>
            </a:custGeom>
            <a:solidFill>
              <a:srgbClr val="506C9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35" name="Freeform 267"/>
            <p:cNvSpPr>
              <a:spLocks/>
            </p:cNvSpPr>
            <p:nvPr/>
          </p:nvSpPr>
          <p:spPr bwMode="auto">
            <a:xfrm>
              <a:off x="2288" y="1030"/>
              <a:ext cx="152" cy="148"/>
            </a:xfrm>
            <a:custGeom>
              <a:avLst/>
              <a:gdLst>
                <a:gd name="T0" fmla="*/ 145 w 152"/>
                <a:gd name="T1" fmla="*/ 1 h 148"/>
                <a:gd name="T2" fmla="*/ 127 w 152"/>
                <a:gd name="T3" fmla="*/ 11 h 148"/>
                <a:gd name="T4" fmla="*/ 104 w 152"/>
                <a:gd name="T5" fmla="*/ 21 h 148"/>
                <a:gd name="T6" fmla="*/ 83 w 152"/>
                <a:gd name="T7" fmla="*/ 36 h 148"/>
                <a:gd name="T8" fmla="*/ 66 w 152"/>
                <a:gd name="T9" fmla="*/ 52 h 148"/>
                <a:gd name="T10" fmla="*/ 47 w 152"/>
                <a:gd name="T11" fmla="*/ 68 h 148"/>
                <a:gd name="T12" fmla="*/ 31 w 152"/>
                <a:gd name="T13" fmla="*/ 89 h 148"/>
                <a:gd name="T14" fmla="*/ 16 w 152"/>
                <a:gd name="T15" fmla="*/ 110 h 148"/>
                <a:gd name="T16" fmla="*/ 5 w 152"/>
                <a:gd name="T17" fmla="*/ 132 h 148"/>
                <a:gd name="T18" fmla="*/ 1 w 152"/>
                <a:gd name="T19" fmla="*/ 143 h 148"/>
                <a:gd name="T20" fmla="*/ 1 w 152"/>
                <a:gd name="T21" fmla="*/ 143 h 148"/>
                <a:gd name="T22" fmla="*/ 1 w 152"/>
                <a:gd name="T23" fmla="*/ 143 h 148"/>
                <a:gd name="T24" fmla="*/ 1 w 152"/>
                <a:gd name="T25" fmla="*/ 145 h 148"/>
                <a:gd name="T26" fmla="*/ 1 w 152"/>
                <a:gd name="T27" fmla="*/ 145 h 148"/>
                <a:gd name="T28" fmla="*/ 1 w 152"/>
                <a:gd name="T29" fmla="*/ 145 h 148"/>
                <a:gd name="T30" fmla="*/ 0 w 152"/>
                <a:gd name="T31" fmla="*/ 147 h 148"/>
                <a:gd name="T32" fmla="*/ 0 w 152"/>
                <a:gd name="T33" fmla="*/ 147 h 148"/>
                <a:gd name="T34" fmla="*/ 2 w 152"/>
                <a:gd name="T35" fmla="*/ 147 h 148"/>
                <a:gd name="T36" fmla="*/ 7 w 152"/>
                <a:gd name="T37" fmla="*/ 133 h 148"/>
                <a:gd name="T38" fmla="*/ 18 w 152"/>
                <a:gd name="T39" fmla="*/ 111 h 148"/>
                <a:gd name="T40" fmla="*/ 33 w 152"/>
                <a:gd name="T41" fmla="*/ 89 h 148"/>
                <a:gd name="T42" fmla="*/ 48 w 152"/>
                <a:gd name="T43" fmla="*/ 70 h 148"/>
                <a:gd name="T44" fmla="*/ 66 w 152"/>
                <a:gd name="T45" fmla="*/ 52 h 148"/>
                <a:gd name="T46" fmla="*/ 85 w 152"/>
                <a:gd name="T47" fmla="*/ 37 h 148"/>
                <a:gd name="T48" fmla="*/ 105 w 152"/>
                <a:gd name="T49" fmla="*/ 23 h 148"/>
                <a:gd name="T50" fmla="*/ 127 w 152"/>
                <a:gd name="T51" fmla="*/ 11 h 148"/>
                <a:gd name="T52" fmla="*/ 149 w 152"/>
                <a:gd name="T53" fmla="*/ 2 h 148"/>
                <a:gd name="T54" fmla="*/ 151 w 152"/>
                <a:gd name="T55" fmla="*/ 1 h 148"/>
                <a:gd name="T56" fmla="*/ 151 w 152"/>
                <a:gd name="T57" fmla="*/ 1 h 148"/>
                <a:gd name="T58" fmla="*/ 151 w 152"/>
                <a:gd name="T59" fmla="*/ 1 h 148"/>
                <a:gd name="T60" fmla="*/ 149 w 152"/>
                <a:gd name="T61" fmla="*/ 0 h 148"/>
                <a:gd name="T62" fmla="*/ 149 w 152"/>
                <a:gd name="T63" fmla="*/ 0 h 148"/>
                <a:gd name="T64" fmla="*/ 147 w 152"/>
                <a:gd name="T65" fmla="*/ 2 h 148"/>
                <a:gd name="T66" fmla="*/ 147 w 152"/>
                <a:gd name="T67" fmla="*/ 2 h 148"/>
                <a:gd name="T68" fmla="*/ 147 w 152"/>
                <a:gd name="T69" fmla="*/ 2 h 148"/>
                <a:gd name="T70" fmla="*/ 145 w 152"/>
                <a:gd name="T71" fmla="*/ 1 h 14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2"/>
                <a:gd name="T109" fmla="*/ 0 h 148"/>
                <a:gd name="T110" fmla="*/ 152 w 152"/>
                <a:gd name="T111" fmla="*/ 148 h 14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2" h="148">
                  <a:moveTo>
                    <a:pt x="145" y="1"/>
                  </a:moveTo>
                  <a:lnTo>
                    <a:pt x="127" y="11"/>
                  </a:lnTo>
                  <a:lnTo>
                    <a:pt x="104" y="21"/>
                  </a:lnTo>
                  <a:lnTo>
                    <a:pt x="83" y="36"/>
                  </a:lnTo>
                  <a:lnTo>
                    <a:pt x="66" y="52"/>
                  </a:lnTo>
                  <a:lnTo>
                    <a:pt x="47" y="68"/>
                  </a:lnTo>
                  <a:lnTo>
                    <a:pt x="31" y="89"/>
                  </a:lnTo>
                  <a:lnTo>
                    <a:pt x="16" y="110"/>
                  </a:lnTo>
                  <a:lnTo>
                    <a:pt x="5" y="132"/>
                  </a:lnTo>
                  <a:lnTo>
                    <a:pt x="1" y="143"/>
                  </a:lnTo>
                  <a:lnTo>
                    <a:pt x="1" y="145"/>
                  </a:lnTo>
                  <a:lnTo>
                    <a:pt x="0" y="147"/>
                  </a:lnTo>
                  <a:lnTo>
                    <a:pt x="2" y="147"/>
                  </a:lnTo>
                  <a:lnTo>
                    <a:pt x="7" y="133"/>
                  </a:lnTo>
                  <a:lnTo>
                    <a:pt x="18" y="111"/>
                  </a:lnTo>
                  <a:lnTo>
                    <a:pt x="33" y="89"/>
                  </a:lnTo>
                  <a:lnTo>
                    <a:pt x="48" y="70"/>
                  </a:lnTo>
                  <a:lnTo>
                    <a:pt x="66" y="52"/>
                  </a:lnTo>
                  <a:lnTo>
                    <a:pt x="85" y="37"/>
                  </a:lnTo>
                  <a:lnTo>
                    <a:pt x="105" y="23"/>
                  </a:lnTo>
                  <a:lnTo>
                    <a:pt x="127" y="11"/>
                  </a:lnTo>
                  <a:lnTo>
                    <a:pt x="149" y="2"/>
                  </a:lnTo>
                  <a:lnTo>
                    <a:pt x="151" y="1"/>
                  </a:lnTo>
                  <a:lnTo>
                    <a:pt x="149" y="0"/>
                  </a:lnTo>
                  <a:lnTo>
                    <a:pt x="147" y="2"/>
                  </a:lnTo>
                  <a:lnTo>
                    <a:pt x="145" y="1"/>
                  </a:lnTo>
                </a:path>
              </a:pathLst>
            </a:custGeom>
            <a:solidFill>
              <a:srgbClr val="516DA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36" name="Freeform 268"/>
            <p:cNvSpPr>
              <a:spLocks/>
            </p:cNvSpPr>
            <p:nvPr/>
          </p:nvSpPr>
          <p:spPr bwMode="auto">
            <a:xfrm>
              <a:off x="2288" y="1029"/>
              <a:ext cx="159" cy="155"/>
            </a:xfrm>
            <a:custGeom>
              <a:avLst/>
              <a:gdLst>
                <a:gd name="T0" fmla="*/ 151 w 159"/>
                <a:gd name="T1" fmla="*/ 2 h 155"/>
                <a:gd name="T2" fmla="*/ 149 w 159"/>
                <a:gd name="T3" fmla="*/ 3 h 155"/>
                <a:gd name="T4" fmla="*/ 127 w 159"/>
                <a:gd name="T5" fmla="*/ 12 h 155"/>
                <a:gd name="T6" fmla="*/ 105 w 159"/>
                <a:gd name="T7" fmla="*/ 24 h 155"/>
                <a:gd name="T8" fmla="*/ 85 w 159"/>
                <a:gd name="T9" fmla="*/ 38 h 155"/>
                <a:gd name="T10" fmla="*/ 66 w 159"/>
                <a:gd name="T11" fmla="*/ 53 h 155"/>
                <a:gd name="T12" fmla="*/ 48 w 159"/>
                <a:gd name="T13" fmla="*/ 71 h 155"/>
                <a:gd name="T14" fmla="*/ 33 w 159"/>
                <a:gd name="T15" fmla="*/ 90 h 155"/>
                <a:gd name="T16" fmla="*/ 18 w 159"/>
                <a:gd name="T17" fmla="*/ 112 h 155"/>
                <a:gd name="T18" fmla="*/ 7 w 159"/>
                <a:gd name="T19" fmla="*/ 134 h 155"/>
                <a:gd name="T20" fmla="*/ 2 w 159"/>
                <a:gd name="T21" fmla="*/ 148 h 155"/>
                <a:gd name="T22" fmla="*/ 2 w 159"/>
                <a:gd name="T23" fmla="*/ 150 h 155"/>
                <a:gd name="T24" fmla="*/ 2 w 159"/>
                <a:gd name="T25" fmla="*/ 150 h 155"/>
                <a:gd name="T26" fmla="*/ 2 w 159"/>
                <a:gd name="T27" fmla="*/ 150 h 155"/>
                <a:gd name="T28" fmla="*/ 1 w 159"/>
                <a:gd name="T29" fmla="*/ 152 h 155"/>
                <a:gd name="T30" fmla="*/ 1 w 159"/>
                <a:gd name="T31" fmla="*/ 152 h 155"/>
                <a:gd name="T32" fmla="*/ 1 w 159"/>
                <a:gd name="T33" fmla="*/ 152 h 155"/>
                <a:gd name="T34" fmla="*/ 1 w 159"/>
                <a:gd name="T35" fmla="*/ 152 h 155"/>
                <a:gd name="T36" fmla="*/ 0 w 159"/>
                <a:gd name="T37" fmla="*/ 154 h 155"/>
                <a:gd name="T38" fmla="*/ 9 w 159"/>
                <a:gd name="T39" fmla="*/ 135 h 155"/>
                <a:gd name="T40" fmla="*/ 20 w 159"/>
                <a:gd name="T41" fmla="*/ 112 h 155"/>
                <a:gd name="T42" fmla="*/ 35 w 159"/>
                <a:gd name="T43" fmla="*/ 91 h 155"/>
                <a:gd name="T44" fmla="*/ 48 w 159"/>
                <a:gd name="T45" fmla="*/ 71 h 155"/>
                <a:gd name="T46" fmla="*/ 68 w 159"/>
                <a:gd name="T47" fmla="*/ 54 h 155"/>
                <a:gd name="T48" fmla="*/ 86 w 159"/>
                <a:gd name="T49" fmla="*/ 40 h 155"/>
                <a:gd name="T50" fmla="*/ 105 w 159"/>
                <a:gd name="T51" fmla="*/ 24 h 155"/>
                <a:gd name="T52" fmla="*/ 128 w 159"/>
                <a:gd name="T53" fmla="*/ 14 h 155"/>
                <a:gd name="T54" fmla="*/ 149 w 159"/>
                <a:gd name="T55" fmla="*/ 3 h 155"/>
                <a:gd name="T56" fmla="*/ 158 w 159"/>
                <a:gd name="T57" fmla="*/ 0 h 155"/>
                <a:gd name="T58" fmla="*/ 157 w 159"/>
                <a:gd name="T59" fmla="*/ 2 h 155"/>
                <a:gd name="T60" fmla="*/ 157 w 159"/>
                <a:gd name="T61" fmla="*/ 2 h 155"/>
                <a:gd name="T62" fmla="*/ 155 w 159"/>
                <a:gd name="T63" fmla="*/ 2 h 155"/>
                <a:gd name="T64" fmla="*/ 155 w 159"/>
                <a:gd name="T65" fmla="*/ 2 h 155"/>
                <a:gd name="T66" fmla="*/ 154 w 159"/>
                <a:gd name="T67" fmla="*/ 1 h 155"/>
                <a:gd name="T68" fmla="*/ 154 w 159"/>
                <a:gd name="T69" fmla="*/ 1 h 155"/>
                <a:gd name="T70" fmla="*/ 154 w 159"/>
                <a:gd name="T71" fmla="*/ 1 h 155"/>
                <a:gd name="T72" fmla="*/ 151 w 159"/>
                <a:gd name="T73" fmla="*/ 2 h 15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59"/>
                <a:gd name="T112" fmla="*/ 0 h 155"/>
                <a:gd name="T113" fmla="*/ 159 w 159"/>
                <a:gd name="T114" fmla="*/ 155 h 15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59" h="155">
                  <a:moveTo>
                    <a:pt x="151" y="2"/>
                  </a:moveTo>
                  <a:lnTo>
                    <a:pt x="149" y="3"/>
                  </a:lnTo>
                  <a:lnTo>
                    <a:pt x="127" y="12"/>
                  </a:lnTo>
                  <a:lnTo>
                    <a:pt x="105" y="24"/>
                  </a:lnTo>
                  <a:lnTo>
                    <a:pt x="85" y="38"/>
                  </a:lnTo>
                  <a:lnTo>
                    <a:pt x="66" y="53"/>
                  </a:lnTo>
                  <a:lnTo>
                    <a:pt x="48" y="71"/>
                  </a:lnTo>
                  <a:lnTo>
                    <a:pt x="33" y="90"/>
                  </a:lnTo>
                  <a:lnTo>
                    <a:pt x="18" y="112"/>
                  </a:lnTo>
                  <a:lnTo>
                    <a:pt x="7" y="134"/>
                  </a:lnTo>
                  <a:lnTo>
                    <a:pt x="2" y="148"/>
                  </a:lnTo>
                  <a:lnTo>
                    <a:pt x="2" y="150"/>
                  </a:lnTo>
                  <a:lnTo>
                    <a:pt x="1" y="152"/>
                  </a:lnTo>
                  <a:lnTo>
                    <a:pt x="0" y="154"/>
                  </a:lnTo>
                  <a:lnTo>
                    <a:pt x="9" y="135"/>
                  </a:lnTo>
                  <a:lnTo>
                    <a:pt x="20" y="112"/>
                  </a:lnTo>
                  <a:lnTo>
                    <a:pt x="35" y="91"/>
                  </a:lnTo>
                  <a:lnTo>
                    <a:pt x="48" y="71"/>
                  </a:lnTo>
                  <a:lnTo>
                    <a:pt x="68" y="54"/>
                  </a:lnTo>
                  <a:lnTo>
                    <a:pt x="86" y="40"/>
                  </a:lnTo>
                  <a:lnTo>
                    <a:pt x="105" y="24"/>
                  </a:lnTo>
                  <a:lnTo>
                    <a:pt x="128" y="14"/>
                  </a:lnTo>
                  <a:lnTo>
                    <a:pt x="149" y="3"/>
                  </a:lnTo>
                  <a:lnTo>
                    <a:pt x="158" y="0"/>
                  </a:lnTo>
                  <a:lnTo>
                    <a:pt x="157" y="2"/>
                  </a:lnTo>
                  <a:lnTo>
                    <a:pt x="155" y="2"/>
                  </a:lnTo>
                  <a:lnTo>
                    <a:pt x="154" y="1"/>
                  </a:lnTo>
                  <a:lnTo>
                    <a:pt x="151" y="2"/>
                  </a:lnTo>
                </a:path>
              </a:pathLst>
            </a:custGeom>
            <a:solidFill>
              <a:srgbClr val="526EA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37" name="Freeform 269"/>
            <p:cNvSpPr>
              <a:spLocks/>
            </p:cNvSpPr>
            <p:nvPr/>
          </p:nvSpPr>
          <p:spPr bwMode="auto">
            <a:xfrm>
              <a:off x="2287" y="1029"/>
              <a:ext cx="166" cy="158"/>
            </a:xfrm>
            <a:custGeom>
              <a:avLst/>
              <a:gdLst>
                <a:gd name="T0" fmla="*/ 159 w 166"/>
                <a:gd name="T1" fmla="*/ 0 h 158"/>
                <a:gd name="T2" fmla="*/ 150 w 166"/>
                <a:gd name="T3" fmla="*/ 3 h 158"/>
                <a:gd name="T4" fmla="*/ 129 w 166"/>
                <a:gd name="T5" fmla="*/ 14 h 158"/>
                <a:gd name="T6" fmla="*/ 106 w 166"/>
                <a:gd name="T7" fmla="*/ 24 h 158"/>
                <a:gd name="T8" fmla="*/ 87 w 166"/>
                <a:gd name="T9" fmla="*/ 40 h 158"/>
                <a:gd name="T10" fmla="*/ 69 w 166"/>
                <a:gd name="T11" fmla="*/ 54 h 158"/>
                <a:gd name="T12" fmla="*/ 49 w 166"/>
                <a:gd name="T13" fmla="*/ 71 h 158"/>
                <a:gd name="T14" fmla="*/ 36 w 166"/>
                <a:gd name="T15" fmla="*/ 91 h 158"/>
                <a:gd name="T16" fmla="*/ 21 w 166"/>
                <a:gd name="T17" fmla="*/ 112 h 158"/>
                <a:gd name="T18" fmla="*/ 10 w 166"/>
                <a:gd name="T19" fmla="*/ 135 h 158"/>
                <a:gd name="T20" fmla="*/ 1 w 166"/>
                <a:gd name="T21" fmla="*/ 154 h 158"/>
                <a:gd name="T22" fmla="*/ 1 w 166"/>
                <a:gd name="T23" fmla="*/ 154 h 158"/>
                <a:gd name="T24" fmla="*/ 1 w 166"/>
                <a:gd name="T25" fmla="*/ 154 h 158"/>
                <a:gd name="T26" fmla="*/ 0 w 166"/>
                <a:gd name="T27" fmla="*/ 155 h 158"/>
                <a:gd name="T28" fmla="*/ 0 w 166"/>
                <a:gd name="T29" fmla="*/ 155 h 158"/>
                <a:gd name="T30" fmla="*/ 2 w 166"/>
                <a:gd name="T31" fmla="*/ 156 h 158"/>
                <a:gd name="T32" fmla="*/ 2 w 166"/>
                <a:gd name="T33" fmla="*/ 156 h 158"/>
                <a:gd name="T34" fmla="*/ 2 w 166"/>
                <a:gd name="T35" fmla="*/ 157 h 158"/>
                <a:gd name="T36" fmla="*/ 2 w 166"/>
                <a:gd name="T37" fmla="*/ 157 h 158"/>
                <a:gd name="T38" fmla="*/ 10 w 166"/>
                <a:gd name="T39" fmla="*/ 135 h 158"/>
                <a:gd name="T40" fmla="*/ 21 w 166"/>
                <a:gd name="T41" fmla="*/ 112 h 158"/>
                <a:gd name="T42" fmla="*/ 36 w 166"/>
                <a:gd name="T43" fmla="*/ 91 h 158"/>
                <a:gd name="T44" fmla="*/ 51 w 166"/>
                <a:gd name="T45" fmla="*/ 72 h 158"/>
                <a:gd name="T46" fmla="*/ 69 w 166"/>
                <a:gd name="T47" fmla="*/ 57 h 158"/>
                <a:gd name="T48" fmla="*/ 87 w 166"/>
                <a:gd name="T49" fmla="*/ 40 h 158"/>
                <a:gd name="T50" fmla="*/ 108 w 166"/>
                <a:gd name="T51" fmla="*/ 27 h 158"/>
                <a:gd name="T52" fmla="*/ 128 w 166"/>
                <a:gd name="T53" fmla="*/ 16 h 158"/>
                <a:gd name="T54" fmla="*/ 151 w 166"/>
                <a:gd name="T55" fmla="*/ 6 h 158"/>
                <a:gd name="T56" fmla="*/ 165 w 166"/>
                <a:gd name="T57" fmla="*/ 0 h 158"/>
                <a:gd name="T58" fmla="*/ 165 w 166"/>
                <a:gd name="T59" fmla="*/ 0 h 158"/>
                <a:gd name="T60" fmla="*/ 162 w 166"/>
                <a:gd name="T61" fmla="*/ 1 h 158"/>
                <a:gd name="T62" fmla="*/ 162 w 166"/>
                <a:gd name="T63" fmla="*/ 1 h 158"/>
                <a:gd name="T64" fmla="*/ 162 w 166"/>
                <a:gd name="T65" fmla="*/ 1 h 158"/>
                <a:gd name="T66" fmla="*/ 160 w 166"/>
                <a:gd name="T67" fmla="*/ 1 h 158"/>
                <a:gd name="T68" fmla="*/ 160 w 166"/>
                <a:gd name="T69" fmla="*/ 1 h 158"/>
                <a:gd name="T70" fmla="*/ 160 w 166"/>
                <a:gd name="T71" fmla="*/ 1 h 158"/>
                <a:gd name="T72" fmla="*/ 159 w 166"/>
                <a:gd name="T73" fmla="*/ 0 h 15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66"/>
                <a:gd name="T112" fmla="*/ 0 h 158"/>
                <a:gd name="T113" fmla="*/ 166 w 166"/>
                <a:gd name="T114" fmla="*/ 158 h 15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66" h="158">
                  <a:moveTo>
                    <a:pt x="159" y="0"/>
                  </a:moveTo>
                  <a:lnTo>
                    <a:pt x="150" y="3"/>
                  </a:lnTo>
                  <a:lnTo>
                    <a:pt x="129" y="14"/>
                  </a:lnTo>
                  <a:lnTo>
                    <a:pt x="106" y="24"/>
                  </a:lnTo>
                  <a:lnTo>
                    <a:pt x="87" y="40"/>
                  </a:lnTo>
                  <a:lnTo>
                    <a:pt x="69" y="54"/>
                  </a:lnTo>
                  <a:lnTo>
                    <a:pt x="49" y="71"/>
                  </a:lnTo>
                  <a:lnTo>
                    <a:pt x="36" y="91"/>
                  </a:lnTo>
                  <a:lnTo>
                    <a:pt x="21" y="112"/>
                  </a:lnTo>
                  <a:lnTo>
                    <a:pt x="10" y="135"/>
                  </a:lnTo>
                  <a:lnTo>
                    <a:pt x="1" y="154"/>
                  </a:lnTo>
                  <a:lnTo>
                    <a:pt x="0" y="155"/>
                  </a:lnTo>
                  <a:lnTo>
                    <a:pt x="2" y="156"/>
                  </a:lnTo>
                  <a:lnTo>
                    <a:pt x="2" y="157"/>
                  </a:lnTo>
                  <a:lnTo>
                    <a:pt x="10" y="135"/>
                  </a:lnTo>
                  <a:lnTo>
                    <a:pt x="21" y="112"/>
                  </a:lnTo>
                  <a:lnTo>
                    <a:pt x="36" y="91"/>
                  </a:lnTo>
                  <a:lnTo>
                    <a:pt x="51" y="72"/>
                  </a:lnTo>
                  <a:lnTo>
                    <a:pt x="69" y="57"/>
                  </a:lnTo>
                  <a:lnTo>
                    <a:pt x="87" y="40"/>
                  </a:lnTo>
                  <a:lnTo>
                    <a:pt x="108" y="27"/>
                  </a:lnTo>
                  <a:lnTo>
                    <a:pt x="128" y="16"/>
                  </a:lnTo>
                  <a:lnTo>
                    <a:pt x="151" y="6"/>
                  </a:lnTo>
                  <a:lnTo>
                    <a:pt x="165" y="0"/>
                  </a:lnTo>
                  <a:lnTo>
                    <a:pt x="162" y="1"/>
                  </a:lnTo>
                  <a:lnTo>
                    <a:pt x="160" y="1"/>
                  </a:lnTo>
                  <a:lnTo>
                    <a:pt x="159" y="0"/>
                  </a:lnTo>
                </a:path>
              </a:pathLst>
            </a:custGeom>
            <a:solidFill>
              <a:srgbClr val="536FA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38" name="Freeform 270"/>
            <p:cNvSpPr>
              <a:spLocks/>
            </p:cNvSpPr>
            <p:nvPr/>
          </p:nvSpPr>
          <p:spPr bwMode="auto">
            <a:xfrm>
              <a:off x="2288" y="1028"/>
              <a:ext cx="170" cy="166"/>
            </a:xfrm>
            <a:custGeom>
              <a:avLst/>
              <a:gdLst>
                <a:gd name="T0" fmla="*/ 164 w 170"/>
                <a:gd name="T1" fmla="*/ 1 h 166"/>
                <a:gd name="T2" fmla="*/ 150 w 170"/>
                <a:gd name="T3" fmla="*/ 7 h 166"/>
                <a:gd name="T4" fmla="*/ 127 w 170"/>
                <a:gd name="T5" fmla="*/ 17 h 166"/>
                <a:gd name="T6" fmla="*/ 107 w 170"/>
                <a:gd name="T7" fmla="*/ 28 h 166"/>
                <a:gd name="T8" fmla="*/ 86 w 170"/>
                <a:gd name="T9" fmla="*/ 41 h 166"/>
                <a:gd name="T10" fmla="*/ 68 w 170"/>
                <a:gd name="T11" fmla="*/ 58 h 166"/>
                <a:gd name="T12" fmla="*/ 50 w 170"/>
                <a:gd name="T13" fmla="*/ 73 h 166"/>
                <a:gd name="T14" fmla="*/ 35 w 170"/>
                <a:gd name="T15" fmla="*/ 92 h 166"/>
                <a:gd name="T16" fmla="*/ 20 w 170"/>
                <a:gd name="T17" fmla="*/ 113 h 166"/>
                <a:gd name="T18" fmla="*/ 9 w 170"/>
                <a:gd name="T19" fmla="*/ 136 h 166"/>
                <a:gd name="T20" fmla="*/ 1 w 170"/>
                <a:gd name="T21" fmla="*/ 158 h 166"/>
                <a:gd name="T22" fmla="*/ 1 w 170"/>
                <a:gd name="T23" fmla="*/ 158 h 166"/>
                <a:gd name="T24" fmla="*/ 0 w 170"/>
                <a:gd name="T25" fmla="*/ 160 h 166"/>
                <a:gd name="T26" fmla="*/ 0 w 170"/>
                <a:gd name="T27" fmla="*/ 160 h 166"/>
                <a:gd name="T28" fmla="*/ 0 w 170"/>
                <a:gd name="T29" fmla="*/ 160 h 166"/>
                <a:gd name="T30" fmla="*/ 0 w 170"/>
                <a:gd name="T31" fmla="*/ 162 h 166"/>
                <a:gd name="T32" fmla="*/ 0 w 170"/>
                <a:gd name="T33" fmla="*/ 162 h 166"/>
                <a:gd name="T34" fmla="*/ 2 w 170"/>
                <a:gd name="T35" fmla="*/ 163 h 166"/>
                <a:gd name="T36" fmla="*/ 1 w 170"/>
                <a:gd name="T37" fmla="*/ 165 h 166"/>
                <a:gd name="T38" fmla="*/ 3 w 170"/>
                <a:gd name="T39" fmla="*/ 159 h 166"/>
                <a:gd name="T40" fmla="*/ 11 w 170"/>
                <a:gd name="T41" fmla="*/ 137 h 166"/>
                <a:gd name="T42" fmla="*/ 22 w 170"/>
                <a:gd name="T43" fmla="*/ 114 h 166"/>
                <a:gd name="T44" fmla="*/ 35 w 170"/>
                <a:gd name="T45" fmla="*/ 94 h 166"/>
                <a:gd name="T46" fmla="*/ 52 w 170"/>
                <a:gd name="T47" fmla="*/ 75 h 166"/>
                <a:gd name="T48" fmla="*/ 68 w 170"/>
                <a:gd name="T49" fmla="*/ 58 h 166"/>
                <a:gd name="T50" fmla="*/ 88 w 170"/>
                <a:gd name="T51" fmla="*/ 42 h 166"/>
                <a:gd name="T52" fmla="*/ 107 w 170"/>
                <a:gd name="T53" fmla="*/ 28 h 166"/>
                <a:gd name="T54" fmla="*/ 127 w 170"/>
                <a:gd name="T55" fmla="*/ 18 h 166"/>
                <a:gd name="T56" fmla="*/ 150 w 170"/>
                <a:gd name="T57" fmla="*/ 9 h 166"/>
                <a:gd name="T58" fmla="*/ 169 w 170"/>
                <a:gd name="T59" fmla="*/ 0 h 166"/>
                <a:gd name="T60" fmla="*/ 167 w 170"/>
                <a:gd name="T61" fmla="*/ 2 h 166"/>
                <a:gd name="T62" fmla="*/ 167 w 170"/>
                <a:gd name="T63" fmla="*/ 2 h 166"/>
                <a:gd name="T64" fmla="*/ 165 w 170"/>
                <a:gd name="T65" fmla="*/ 2 h 166"/>
                <a:gd name="T66" fmla="*/ 165 w 170"/>
                <a:gd name="T67" fmla="*/ 2 h 166"/>
                <a:gd name="T68" fmla="*/ 165 w 170"/>
                <a:gd name="T69" fmla="*/ 2 h 166"/>
                <a:gd name="T70" fmla="*/ 165 w 170"/>
                <a:gd name="T71" fmla="*/ 2 h 166"/>
                <a:gd name="T72" fmla="*/ 164 w 170"/>
                <a:gd name="T73" fmla="*/ 1 h 166"/>
                <a:gd name="T74" fmla="*/ 164 w 170"/>
                <a:gd name="T75" fmla="*/ 1 h 16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70"/>
                <a:gd name="T115" fmla="*/ 0 h 166"/>
                <a:gd name="T116" fmla="*/ 170 w 170"/>
                <a:gd name="T117" fmla="*/ 166 h 16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70" h="166">
                  <a:moveTo>
                    <a:pt x="164" y="1"/>
                  </a:moveTo>
                  <a:lnTo>
                    <a:pt x="150" y="7"/>
                  </a:lnTo>
                  <a:lnTo>
                    <a:pt x="127" y="17"/>
                  </a:lnTo>
                  <a:lnTo>
                    <a:pt x="107" y="28"/>
                  </a:lnTo>
                  <a:lnTo>
                    <a:pt x="86" y="41"/>
                  </a:lnTo>
                  <a:lnTo>
                    <a:pt x="68" y="58"/>
                  </a:lnTo>
                  <a:lnTo>
                    <a:pt x="50" y="73"/>
                  </a:lnTo>
                  <a:lnTo>
                    <a:pt x="35" y="92"/>
                  </a:lnTo>
                  <a:lnTo>
                    <a:pt x="20" y="113"/>
                  </a:lnTo>
                  <a:lnTo>
                    <a:pt x="9" y="136"/>
                  </a:lnTo>
                  <a:lnTo>
                    <a:pt x="1" y="158"/>
                  </a:lnTo>
                  <a:lnTo>
                    <a:pt x="0" y="160"/>
                  </a:lnTo>
                  <a:lnTo>
                    <a:pt x="0" y="162"/>
                  </a:lnTo>
                  <a:lnTo>
                    <a:pt x="2" y="163"/>
                  </a:lnTo>
                  <a:lnTo>
                    <a:pt x="1" y="165"/>
                  </a:lnTo>
                  <a:lnTo>
                    <a:pt x="3" y="159"/>
                  </a:lnTo>
                  <a:lnTo>
                    <a:pt x="11" y="137"/>
                  </a:lnTo>
                  <a:lnTo>
                    <a:pt x="22" y="114"/>
                  </a:lnTo>
                  <a:lnTo>
                    <a:pt x="35" y="94"/>
                  </a:lnTo>
                  <a:lnTo>
                    <a:pt x="52" y="75"/>
                  </a:lnTo>
                  <a:lnTo>
                    <a:pt x="68" y="58"/>
                  </a:lnTo>
                  <a:lnTo>
                    <a:pt x="88" y="42"/>
                  </a:lnTo>
                  <a:lnTo>
                    <a:pt x="107" y="28"/>
                  </a:lnTo>
                  <a:lnTo>
                    <a:pt x="127" y="18"/>
                  </a:lnTo>
                  <a:lnTo>
                    <a:pt x="150" y="9"/>
                  </a:lnTo>
                  <a:lnTo>
                    <a:pt x="169" y="0"/>
                  </a:lnTo>
                  <a:lnTo>
                    <a:pt x="167" y="2"/>
                  </a:lnTo>
                  <a:lnTo>
                    <a:pt x="165" y="2"/>
                  </a:lnTo>
                  <a:lnTo>
                    <a:pt x="164" y="1"/>
                  </a:lnTo>
                </a:path>
              </a:pathLst>
            </a:custGeom>
            <a:solidFill>
              <a:srgbClr val="5470A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39" name="Freeform 271"/>
            <p:cNvSpPr>
              <a:spLocks/>
            </p:cNvSpPr>
            <p:nvPr/>
          </p:nvSpPr>
          <p:spPr bwMode="auto">
            <a:xfrm>
              <a:off x="2287" y="1028"/>
              <a:ext cx="176" cy="170"/>
            </a:xfrm>
            <a:custGeom>
              <a:avLst/>
              <a:gdLst>
                <a:gd name="T0" fmla="*/ 170 w 176"/>
                <a:gd name="T1" fmla="*/ 0 h 170"/>
                <a:gd name="T2" fmla="*/ 151 w 176"/>
                <a:gd name="T3" fmla="*/ 9 h 170"/>
                <a:gd name="T4" fmla="*/ 128 w 176"/>
                <a:gd name="T5" fmla="*/ 18 h 170"/>
                <a:gd name="T6" fmla="*/ 108 w 176"/>
                <a:gd name="T7" fmla="*/ 28 h 170"/>
                <a:gd name="T8" fmla="*/ 89 w 176"/>
                <a:gd name="T9" fmla="*/ 42 h 170"/>
                <a:gd name="T10" fmla="*/ 69 w 176"/>
                <a:gd name="T11" fmla="*/ 58 h 170"/>
                <a:gd name="T12" fmla="*/ 53 w 176"/>
                <a:gd name="T13" fmla="*/ 75 h 170"/>
                <a:gd name="T14" fmla="*/ 36 w 176"/>
                <a:gd name="T15" fmla="*/ 94 h 170"/>
                <a:gd name="T16" fmla="*/ 23 w 176"/>
                <a:gd name="T17" fmla="*/ 114 h 170"/>
                <a:gd name="T18" fmla="*/ 12 w 176"/>
                <a:gd name="T19" fmla="*/ 137 h 170"/>
                <a:gd name="T20" fmla="*/ 4 w 176"/>
                <a:gd name="T21" fmla="*/ 159 h 170"/>
                <a:gd name="T22" fmla="*/ 2 w 176"/>
                <a:gd name="T23" fmla="*/ 165 h 170"/>
                <a:gd name="T24" fmla="*/ 2 w 176"/>
                <a:gd name="T25" fmla="*/ 165 h 170"/>
                <a:gd name="T26" fmla="*/ 2 w 176"/>
                <a:gd name="T27" fmla="*/ 165 h 170"/>
                <a:gd name="T28" fmla="*/ 2 w 176"/>
                <a:gd name="T29" fmla="*/ 167 h 170"/>
                <a:gd name="T30" fmla="*/ 2 w 176"/>
                <a:gd name="T31" fmla="*/ 167 h 170"/>
                <a:gd name="T32" fmla="*/ 2 w 176"/>
                <a:gd name="T33" fmla="*/ 167 h 170"/>
                <a:gd name="T34" fmla="*/ 0 w 176"/>
                <a:gd name="T35" fmla="*/ 169 h 170"/>
                <a:gd name="T36" fmla="*/ 0 w 176"/>
                <a:gd name="T37" fmla="*/ 169 h 170"/>
                <a:gd name="T38" fmla="*/ 2 w 176"/>
                <a:gd name="T39" fmla="*/ 169 h 170"/>
                <a:gd name="T40" fmla="*/ 4 w 176"/>
                <a:gd name="T41" fmla="*/ 159 h 170"/>
                <a:gd name="T42" fmla="*/ 14 w 176"/>
                <a:gd name="T43" fmla="*/ 137 h 170"/>
                <a:gd name="T44" fmla="*/ 25 w 176"/>
                <a:gd name="T45" fmla="*/ 115 h 170"/>
                <a:gd name="T46" fmla="*/ 38 w 176"/>
                <a:gd name="T47" fmla="*/ 94 h 170"/>
                <a:gd name="T48" fmla="*/ 53 w 176"/>
                <a:gd name="T49" fmla="*/ 75 h 170"/>
                <a:gd name="T50" fmla="*/ 70 w 176"/>
                <a:gd name="T51" fmla="*/ 60 h 170"/>
                <a:gd name="T52" fmla="*/ 88 w 176"/>
                <a:gd name="T53" fmla="*/ 44 h 170"/>
                <a:gd name="T54" fmla="*/ 108 w 176"/>
                <a:gd name="T55" fmla="*/ 30 h 170"/>
                <a:gd name="T56" fmla="*/ 128 w 176"/>
                <a:gd name="T57" fmla="*/ 20 h 170"/>
                <a:gd name="T58" fmla="*/ 153 w 176"/>
                <a:gd name="T59" fmla="*/ 9 h 170"/>
                <a:gd name="T60" fmla="*/ 175 w 176"/>
                <a:gd name="T61" fmla="*/ 3 h 170"/>
                <a:gd name="T62" fmla="*/ 175 w 176"/>
                <a:gd name="T63" fmla="*/ 3 h 170"/>
                <a:gd name="T64" fmla="*/ 175 w 176"/>
                <a:gd name="T65" fmla="*/ 3 h 170"/>
                <a:gd name="T66" fmla="*/ 174 w 176"/>
                <a:gd name="T67" fmla="*/ 2 h 170"/>
                <a:gd name="T68" fmla="*/ 174 w 176"/>
                <a:gd name="T69" fmla="*/ 2 h 170"/>
                <a:gd name="T70" fmla="*/ 174 w 176"/>
                <a:gd name="T71" fmla="*/ 2 h 170"/>
                <a:gd name="T72" fmla="*/ 172 w 176"/>
                <a:gd name="T73" fmla="*/ 2 h 170"/>
                <a:gd name="T74" fmla="*/ 172 w 176"/>
                <a:gd name="T75" fmla="*/ 2 h 170"/>
                <a:gd name="T76" fmla="*/ 172 w 176"/>
                <a:gd name="T77" fmla="*/ 2 h 170"/>
                <a:gd name="T78" fmla="*/ 170 w 176"/>
                <a:gd name="T79" fmla="*/ 0 h 17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76"/>
                <a:gd name="T121" fmla="*/ 0 h 170"/>
                <a:gd name="T122" fmla="*/ 176 w 176"/>
                <a:gd name="T123" fmla="*/ 170 h 17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76" h="170">
                  <a:moveTo>
                    <a:pt x="170" y="0"/>
                  </a:moveTo>
                  <a:lnTo>
                    <a:pt x="151" y="9"/>
                  </a:lnTo>
                  <a:lnTo>
                    <a:pt x="128" y="18"/>
                  </a:lnTo>
                  <a:lnTo>
                    <a:pt x="108" y="28"/>
                  </a:lnTo>
                  <a:lnTo>
                    <a:pt x="89" y="42"/>
                  </a:lnTo>
                  <a:lnTo>
                    <a:pt x="69" y="58"/>
                  </a:lnTo>
                  <a:lnTo>
                    <a:pt x="53" y="75"/>
                  </a:lnTo>
                  <a:lnTo>
                    <a:pt x="36" y="94"/>
                  </a:lnTo>
                  <a:lnTo>
                    <a:pt x="23" y="114"/>
                  </a:lnTo>
                  <a:lnTo>
                    <a:pt x="12" y="137"/>
                  </a:lnTo>
                  <a:lnTo>
                    <a:pt x="4" y="159"/>
                  </a:lnTo>
                  <a:lnTo>
                    <a:pt x="2" y="165"/>
                  </a:lnTo>
                  <a:lnTo>
                    <a:pt x="2" y="167"/>
                  </a:lnTo>
                  <a:lnTo>
                    <a:pt x="0" y="169"/>
                  </a:lnTo>
                  <a:lnTo>
                    <a:pt x="2" y="169"/>
                  </a:lnTo>
                  <a:lnTo>
                    <a:pt x="4" y="159"/>
                  </a:lnTo>
                  <a:lnTo>
                    <a:pt x="14" y="137"/>
                  </a:lnTo>
                  <a:lnTo>
                    <a:pt x="25" y="115"/>
                  </a:lnTo>
                  <a:lnTo>
                    <a:pt x="38" y="94"/>
                  </a:lnTo>
                  <a:lnTo>
                    <a:pt x="53" y="75"/>
                  </a:lnTo>
                  <a:lnTo>
                    <a:pt x="70" y="60"/>
                  </a:lnTo>
                  <a:lnTo>
                    <a:pt x="88" y="44"/>
                  </a:lnTo>
                  <a:lnTo>
                    <a:pt x="108" y="30"/>
                  </a:lnTo>
                  <a:lnTo>
                    <a:pt x="128" y="20"/>
                  </a:lnTo>
                  <a:lnTo>
                    <a:pt x="153" y="9"/>
                  </a:lnTo>
                  <a:lnTo>
                    <a:pt x="175" y="3"/>
                  </a:lnTo>
                  <a:lnTo>
                    <a:pt x="174" y="2"/>
                  </a:lnTo>
                  <a:lnTo>
                    <a:pt x="172" y="2"/>
                  </a:lnTo>
                  <a:lnTo>
                    <a:pt x="170" y="0"/>
                  </a:lnTo>
                </a:path>
              </a:pathLst>
            </a:custGeom>
            <a:solidFill>
              <a:srgbClr val="5570A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40" name="Freeform 272"/>
            <p:cNvSpPr>
              <a:spLocks/>
            </p:cNvSpPr>
            <p:nvPr/>
          </p:nvSpPr>
          <p:spPr bwMode="auto">
            <a:xfrm>
              <a:off x="2287" y="1029"/>
              <a:ext cx="182" cy="175"/>
            </a:xfrm>
            <a:custGeom>
              <a:avLst/>
              <a:gdLst>
                <a:gd name="T0" fmla="*/ 175 w 182"/>
                <a:gd name="T1" fmla="*/ 2 h 175"/>
                <a:gd name="T2" fmla="*/ 175 w 182"/>
                <a:gd name="T3" fmla="*/ 2 h 175"/>
                <a:gd name="T4" fmla="*/ 153 w 182"/>
                <a:gd name="T5" fmla="*/ 8 h 175"/>
                <a:gd name="T6" fmla="*/ 128 w 182"/>
                <a:gd name="T7" fmla="*/ 19 h 175"/>
                <a:gd name="T8" fmla="*/ 108 w 182"/>
                <a:gd name="T9" fmla="*/ 29 h 175"/>
                <a:gd name="T10" fmla="*/ 88 w 182"/>
                <a:gd name="T11" fmla="*/ 43 h 175"/>
                <a:gd name="T12" fmla="*/ 70 w 182"/>
                <a:gd name="T13" fmla="*/ 59 h 175"/>
                <a:gd name="T14" fmla="*/ 53 w 182"/>
                <a:gd name="T15" fmla="*/ 74 h 175"/>
                <a:gd name="T16" fmla="*/ 38 w 182"/>
                <a:gd name="T17" fmla="*/ 93 h 175"/>
                <a:gd name="T18" fmla="*/ 25 w 182"/>
                <a:gd name="T19" fmla="*/ 114 h 175"/>
                <a:gd name="T20" fmla="*/ 14 w 182"/>
                <a:gd name="T21" fmla="*/ 136 h 175"/>
                <a:gd name="T22" fmla="*/ 4 w 182"/>
                <a:gd name="T23" fmla="*/ 158 h 175"/>
                <a:gd name="T24" fmla="*/ 2 w 182"/>
                <a:gd name="T25" fmla="*/ 168 h 175"/>
                <a:gd name="T26" fmla="*/ 1 w 182"/>
                <a:gd name="T27" fmla="*/ 170 h 175"/>
                <a:gd name="T28" fmla="*/ 1 w 182"/>
                <a:gd name="T29" fmla="*/ 170 h 175"/>
                <a:gd name="T30" fmla="*/ 1 w 182"/>
                <a:gd name="T31" fmla="*/ 170 h 175"/>
                <a:gd name="T32" fmla="*/ 1 w 182"/>
                <a:gd name="T33" fmla="*/ 170 h 175"/>
                <a:gd name="T34" fmla="*/ 1 w 182"/>
                <a:gd name="T35" fmla="*/ 172 h 175"/>
                <a:gd name="T36" fmla="*/ 1 w 182"/>
                <a:gd name="T37" fmla="*/ 172 h 175"/>
                <a:gd name="T38" fmla="*/ 1 w 182"/>
                <a:gd name="T39" fmla="*/ 172 h 175"/>
                <a:gd name="T40" fmla="*/ 0 w 182"/>
                <a:gd name="T41" fmla="*/ 174 h 175"/>
                <a:gd name="T42" fmla="*/ 6 w 182"/>
                <a:gd name="T43" fmla="*/ 159 h 175"/>
                <a:gd name="T44" fmla="*/ 16 w 182"/>
                <a:gd name="T45" fmla="*/ 137 h 175"/>
                <a:gd name="T46" fmla="*/ 27 w 182"/>
                <a:gd name="T47" fmla="*/ 115 h 175"/>
                <a:gd name="T48" fmla="*/ 40 w 182"/>
                <a:gd name="T49" fmla="*/ 95 h 175"/>
                <a:gd name="T50" fmla="*/ 55 w 182"/>
                <a:gd name="T51" fmla="*/ 76 h 175"/>
                <a:gd name="T52" fmla="*/ 72 w 182"/>
                <a:gd name="T53" fmla="*/ 59 h 175"/>
                <a:gd name="T54" fmla="*/ 90 w 182"/>
                <a:gd name="T55" fmla="*/ 43 h 175"/>
                <a:gd name="T56" fmla="*/ 110 w 182"/>
                <a:gd name="T57" fmla="*/ 30 h 175"/>
                <a:gd name="T58" fmla="*/ 130 w 182"/>
                <a:gd name="T59" fmla="*/ 19 h 175"/>
                <a:gd name="T60" fmla="*/ 152 w 182"/>
                <a:gd name="T61" fmla="*/ 10 h 175"/>
                <a:gd name="T62" fmla="*/ 175 w 182"/>
                <a:gd name="T63" fmla="*/ 2 h 175"/>
                <a:gd name="T64" fmla="*/ 181 w 182"/>
                <a:gd name="T65" fmla="*/ 1 h 175"/>
                <a:gd name="T66" fmla="*/ 179 w 182"/>
                <a:gd name="T67" fmla="*/ 1 h 175"/>
                <a:gd name="T68" fmla="*/ 179 w 182"/>
                <a:gd name="T69" fmla="*/ 1 h 175"/>
                <a:gd name="T70" fmla="*/ 179 w 182"/>
                <a:gd name="T71" fmla="*/ 1 h 175"/>
                <a:gd name="T72" fmla="*/ 178 w 182"/>
                <a:gd name="T73" fmla="*/ 0 h 175"/>
                <a:gd name="T74" fmla="*/ 178 w 182"/>
                <a:gd name="T75" fmla="*/ 0 h 175"/>
                <a:gd name="T76" fmla="*/ 178 w 182"/>
                <a:gd name="T77" fmla="*/ 0 h 175"/>
                <a:gd name="T78" fmla="*/ 175 w 182"/>
                <a:gd name="T79" fmla="*/ 2 h 175"/>
                <a:gd name="T80" fmla="*/ 175 w 182"/>
                <a:gd name="T81" fmla="*/ 2 h 17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82"/>
                <a:gd name="T124" fmla="*/ 0 h 175"/>
                <a:gd name="T125" fmla="*/ 182 w 182"/>
                <a:gd name="T126" fmla="*/ 175 h 17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82" h="175">
                  <a:moveTo>
                    <a:pt x="175" y="2"/>
                  </a:moveTo>
                  <a:lnTo>
                    <a:pt x="175" y="2"/>
                  </a:lnTo>
                  <a:lnTo>
                    <a:pt x="153" y="8"/>
                  </a:lnTo>
                  <a:lnTo>
                    <a:pt x="128" y="19"/>
                  </a:lnTo>
                  <a:lnTo>
                    <a:pt x="108" y="29"/>
                  </a:lnTo>
                  <a:lnTo>
                    <a:pt x="88" y="43"/>
                  </a:lnTo>
                  <a:lnTo>
                    <a:pt x="70" y="59"/>
                  </a:lnTo>
                  <a:lnTo>
                    <a:pt x="53" y="74"/>
                  </a:lnTo>
                  <a:lnTo>
                    <a:pt x="38" y="93"/>
                  </a:lnTo>
                  <a:lnTo>
                    <a:pt x="25" y="114"/>
                  </a:lnTo>
                  <a:lnTo>
                    <a:pt x="14" y="136"/>
                  </a:lnTo>
                  <a:lnTo>
                    <a:pt x="4" y="158"/>
                  </a:lnTo>
                  <a:lnTo>
                    <a:pt x="2" y="168"/>
                  </a:lnTo>
                  <a:lnTo>
                    <a:pt x="1" y="170"/>
                  </a:lnTo>
                  <a:lnTo>
                    <a:pt x="1" y="172"/>
                  </a:lnTo>
                  <a:lnTo>
                    <a:pt x="0" y="174"/>
                  </a:lnTo>
                  <a:lnTo>
                    <a:pt x="6" y="159"/>
                  </a:lnTo>
                  <a:lnTo>
                    <a:pt x="16" y="137"/>
                  </a:lnTo>
                  <a:lnTo>
                    <a:pt x="27" y="115"/>
                  </a:lnTo>
                  <a:lnTo>
                    <a:pt x="40" y="95"/>
                  </a:lnTo>
                  <a:lnTo>
                    <a:pt x="55" y="76"/>
                  </a:lnTo>
                  <a:lnTo>
                    <a:pt x="72" y="59"/>
                  </a:lnTo>
                  <a:lnTo>
                    <a:pt x="90" y="43"/>
                  </a:lnTo>
                  <a:lnTo>
                    <a:pt x="110" y="30"/>
                  </a:lnTo>
                  <a:lnTo>
                    <a:pt x="130" y="19"/>
                  </a:lnTo>
                  <a:lnTo>
                    <a:pt x="152" y="10"/>
                  </a:lnTo>
                  <a:lnTo>
                    <a:pt x="175" y="2"/>
                  </a:lnTo>
                  <a:lnTo>
                    <a:pt x="181" y="1"/>
                  </a:lnTo>
                  <a:lnTo>
                    <a:pt x="179" y="1"/>
                  </a:lnTo>
                  <a:lnTo>
                    <a:pt x="178" y="0"/>
                  </a:lnTo>
                  <a:lnTo>
                    <a:pt x="175" y="2"/>
                  </a:lnTo>
                </a:path>
              </a:pathLst>
            </a:custGeom>
            <a:solidFill>
              <a:srgbClr val="5671A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41" name="Freeform 273"/>
            <p:cNvSpPr>
              <a:spLocks/>
            </p:cNvSpPr>
            <p:nvPr/>
          </p:nvSpPr>
          <p:spPr bwMode="auto">
            <a:xfrm>
              <a:off x="2287" y="1030"/>
              <a:ext cx="186" cy="177"/>
            </a:xfrm>
            <a:custGeom>
              <a:avLst/>
              <a:gdLst>
                <a:gd name="T0" fmla="*/ 181 w 186"/>
                <a:gd name="T1" fmla="*/ 0 h 177"/>
                <a:gd name="T2" fmla="*/ 175 w 186"/>
                <a:gd name="T3" fmla="*/ 1 h 177"/>
                <a:gd name="T4" fmla="*/ 152 w 186"/>
                <a:gd name="T5" fmla="*/ 9 h 177"/>
                <a:gd name="T6" fmla="*/ 130 w 186"/>
                <a:gd name="T7" fmla="*/ 18 h 177"/>
                <a:gd name="T8" fmla="*/ 110 w 186"/>
                <a:gd name="T9" fmla="*/ 29 h 177"/>
                <a:gd name="T10" fmla="*/ 90 w 186"/>
                <a:gd name="T11" fmla="*/ 42 h 177"/>
                <a:gd name="T12" fmla="*/ 72 w 186"/>
                <a:gd name="T13" fmla="*/ 58 h 177"/>
                <a:gd name="T14" fmla="*/ 55 w 186"/>
                <a:gd name="T15" fmla="*/ 75 h 177"/>
                <a:gd name="T16" fmla="*/ 40 w 186"/>
                <a:gd name="T17" fmla="*/ 94 h 177"/>
                <a:gd name="T18" fmla="*/ 27 w 186"/>
                <a:gd name="T19" fmla="*/ 114 h 177"/>
                <a:gd name="T20" fmla="*/ 16 w 186"/>
                <a:gd name="T21" fmla="*/ 136 h 177"/>
                <a:gd name="T22" fmla="*/ 6 w 186"/>
                <a:gd name="T23" fmla="*/ 158 h 177"/>
                <a:gd name="T24" fmla="*/ 0 w 186"/>
                <a:gd name="T25" fmla="*/ 173 h 177"/>
                <a:gd name="T26" fmla="*/ 2 w 186"/>
                <a:gd name="T27" fmla="*/ 174 h 177"/>
                <a:gd name="T28" fmla="*/ 2 w 186"/>
                <a:gd name="T29" fmla="*/ 174 h 177"/>
                <a:gd name="T30" fmla="*/ 2 w 186"/>
                <a:gd name="T31" fmla="*/ 174 h 177"/>
                <a:gd name="T32" fmla="*/ 2 w 186"/>
                <a:gd name="T33" fmla="*/ 175 h 177"/>
                <a:gd name="T34" fmla="*/ 2 w 186"/>
                <a:gd name="T35" fmla="*/ 175 h 177"/>
                <a:gd name="T36" fmla="*/ 2 w 186"/>
                <a:gd name="T37" fmla="*/ 175 h 177"/>
                <a:gd name="T38" fmla="*/ 2 w 186"/>
                <a:gd name="T39" fmla="*/ 175 h 177"/>
                <a:gd name="T40" fmla="*/ 2 w 186"/>
                <a:gd name="T41" fmla="*/ 176 h 177"/>
                <a:gd name="T42" fmla="*/ 8 w 186"/>
                <a:gd name="T43" fmla="*/ 159 h 177"/>
                <a:gd name="T44" fmla="*/ 16 w 186"/>
                <a:gd name="T45" fmla="*/ 136 h 177"/>
                <a:gd name="T46" fmla="*/ 27 w 186"/>
                <a:gd name="T47" fmla="*/ 116 h 177"/>
                <a:gd name="T48" fmla="*/ 42 w 186"/>
                <a:gd name="T49" fmla="*/ 94 h 177"/>
                <a:gd name="T50" fmla="*/ 56 w 186"/>
                <a:gd name="T51" fmla="*/ 77 h 177"/>
                <a:gd name="T52" fmla="*/ 72 w 186"/>
                <a:gd name="T53" fmla="*/ 58 h 177"/>
                <a:gd name="T54" fmla="*/ 91 w 186"/>
                <a:gd name="T55" fmla="*/ 45 h 177"/>
                <a:gd name="T56" fmla="*/ 109 w 186"/>
                <a:gd name="T57" fmla="*/ 31 h 177"/>
                <a:gd name="T58" fmla="*/ 129 w 186"/>
                <a:gd name="T59" fmla="*/ 20 h 177"/>
                <a:gd name="T60" fmla="*/ 153 w 186"/>
                <a:gd name="T61" fmla="*/ 9 h 177"/>
                <a:gd name="T62" fmla="*/ 174 w 186"/>
                <a:gd name="T63" fmla="*/ 3 h 177"/>
                <a:gd name="T64" fmla="*/ 185 w 186"/>
                <a:gd name="T65" fmla="*/ 0 h 177"/>
                <a:gd name="T66" fmla="*/ 185 w 186"/>
                <a:gd name="T67" fmla="*/ 0 h 177"/>
                <a:gd name="T68" fmla="*/ 185 w 186"/>
                <a:gd name="T69" fmla="*/ 0 h 177"/>
                <a:gd name="T70" fmla="*/ 183 w 186"/>
                <a:gd name="T71" fmla="*/ 0 h 177"/>
                <a:gd name="T72" fmla="*/ 183 w 186"/>
                <a:gd name="T73" fmla="*/ 0 h 177"/>
                <a:gd name="T74" fmla="*/ 183 w 186"/>
                <a:gd name="T75" fmla="*/ 0 h 177"/>
                <a:gd name="T76" fmla="*/ 181 w 186"/>
                <a:gd name="T77" fmla="*/ 0 h 177"/>
                <a:gd name="T78" fmla="*/ 181 w 186"/>
                <a:gd name="T79" fmla="*/ 0 h 177"/>
                <a:gd name="T80" fmla="*/ 181 w 186"/>
                <a:gd name="T81" fmla="*/ 0 h 177"/>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86"/>
                <a:gd name="T124" fmla="*/ 0 h 177"/>
                <a:gd name="T125" fmla="*/ 186 w 186"/>
                <a:gd name="T126" fmla="*/ 177 h 177"/>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86" h="177">
                  <a:moveTo>
                    <a:pt x="181" y="0"/>
                  </a:moveTo>
                  <a:lnTo>
                    <a:pt x="175" y="1"/>
                  </a:lnTo>
                  <a:lnTo>
                    <a:pt x="152" y="9"/>
                  </a:lnTo>
                  <a:lnTo>
                    <a:pt x="130" y="18"/>
                  </a:lnTo>
                  <a:lnTo>
                    <a:pt x="110" y="29"/>
                  </a:lnTo>
                  <a:lnTo>
                    <a:pt x="90" y="42"/>
                  </a:lnTo>
                  <a:lnTo>
                    <a:pt x="72" y="58"/>
                  </a:lnTo>
                  <a:lnTo>
                    <a:pt x="55" y="75"/>
                  </a:lnTo>
                  <a:lnTo>
                    <a:pt x="40" y="94"/>
                  </a:lnTo>
                  <a:lnTo>
                    <a:pt x="27" y="114"/>
                  </a:lnTo>
                  <a:lnTo>
                    <a:pt x="16" y="136"/>
                  </a:lnTo>
                  <a:lnTo>
                    <a:pt x="6" y="158"/>
                  </a:lnTo>
                  <a:lnTo>
                    <a:pt x="0" y="173"/>
                  </a:lnTo>
                  <a:lnTo>
                    <a:pt x="2" y="174"/>
                  </a:lnTo>
                  <a:lnTo>
                    <a:pt x="2" y="175"/>
                  </a:lnTo>
                  <a:lnTo>
                    <a:pt x="2" y="176"/>
                  </a:lnTo>
                  <a:lnTo>
                    <a:pt x="8" y="159"/>
                  </a:lnTo>
                  <a:lnTo>
                    <a:pt x="16" y="136"/>
                  </a:lnTo>
                  <a:lnTo>
                    <a:pt x="27" y="116"/>
                  </a:lnTo>
                  <a:lnTo>
                    <a:pt x="42" y="94"/>
                  </a:lnTo>
                  <a:lnTo>
                    <a:pt x="56" y="77"/>
                  </a:lnTo>
                  <a:lnTo>
                    <a:pt x="72" y="58"/>
                  </a:lnTo>
                  <a:lnTo>
                    <a:pt x="91" y="45"/>
                  </a:lnTo>
                  <a:lnTo>
                    <a:pt x="109" y="31"/>
                  </a:lnTo>
                  <a:lnTo>
                    <a:pt x="129" y="20"/>
                  </a:lnTo>
                  <a:lnTo>
                    <a:pt x="153" y="9"/>
                  </a:lnTo>
                  <a:lnTo>
                    <a:pt x="174" y="3"/>
                  </a:lnTo>
                  <a:lnTo>
                    <a:pt x="185" y="0"/>
                  </a:lnTo>
                  <a:lnTo>
                    <a:pt x="183" y="0"/>
                  </a:lnTo>
                  <a:lnTo>
                    <a:pt x="181" y="0"/>
                  </a:lnTo>
                </a:path>
              </a:pathLst>
            </a:custGeom>
            <a:solidFill>
              <a:srgbClr val="5772A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42" name="Freeform 274"/>
            <p:cNvSpPr>
              <a:spLocks/>
            </p:cNvSpPr>
            <p:nvPr/>
          </p:nvSpPr>
          <p:spPr bwMode="auto">
            <a:xfrm>
              <a:off x="2288" y="1030"/>
              <a:ext cx="190" cy="182"/>
            </a:xfrm>
            <a:custGeom>
              <a:avLst/>
              <a:gdLst>
                <a:gd name="T0" fmla="*/ 184 w 190"/>
                <a:gd name="T1" fmla="*/ 0 h 182"/>
                <a:gd name="T2" fmla="*/ 173 w 190"/>
                <a:gd name="T3" fmla="*/ 3 h 182"/>
                <a:gd name="T4" fmla="*/ 152 w 190"/>
                <a:gd name="T5" fmla="*/ 9 h 182"/>
                <a:gd name="T6" fmla="*/ 128 w 190"/>
                <a:gd name="T7" fmla="*/ 20 h 182"/>
                <a:gd name="T8" fmla="*/ 108 w 190"/>
                <a:gd name="T9" fmla="*/ 31 h 182"/>
                <a:gd name="T10" fmla="*/ 90 w 190"/>
                <a:gd name="T11" fmla="*/ 45 h 182"/>
                <a:gd name="T12" fmla="*/ 71 w 190"/>
                <a:gd name="T13" fmla="*/ 58 h 182"/>
                <a:gd name="T14" fmla="*/ 55 w 190"/>
                <a:gd name="T15" fmla="*/ 77 h 182"/>
                <a:gd name="T16" fmla="*/ 41 w 190"/>
                <a:gd name="T17" fmla="*/ 94 h 182"/>
                <a:gd name="T18" fmla="*/ 26 w 190"/>
                <a:gd name="T19" fmla="*/ 116 h 182"/>
                <a:gd name="T20" fmla="*/ 15 w 190"/>
                <a:gd name="T21" fmla="*/ 136 h 182"/>
                <a:gd name="T22" fmla="*/ 7 w 190"/>
                <a:gd name="T23" fmla="*/ 159 h 182"/>
                <a:gd name="T24" fmla="*/ 1 w 190"/>
                <a:gd name="T25" fmla="*/ 176 h 182"/>
                <a:gd name="T26" fmla="*/ 1 w 190"/>
                <a:gd name="T27" fmla="*/ 176 h 182"/>
                <a:gd name="T28" fmla="*/ 1 w 190"/>
                <a:gd name="T29" fmla="*/ 176 h 182"/>
                <a:gd name="T30" fmla="*/ 3 w 190"/>
                <a:gd name="T31" fmla="*/ 177 h 182"/>
                <a:gd name="T32" fmla="*/ 2 w 190"/>
                <a:gd name="T33" fmla="*/ 179 h 182"/>
                <a:gd name="T34" fmla="*/ 2 w 190"/>
                <a:gd name="T35" fmla="*/ 179 h 182"/>
                <a:gd name="T36" fmla="*/ 2 w 190"/>
                <a:gd name="T37" fmla="*/ 179 h 182"/>
                <a:gd name="T38" fmla="*/ 2 w 190"/>
                <a:gd name="T39" fmla="*/ 179 h 182"/>
                <a:gd name="T40" fmla="*/ 0 w 190"/>
                <a:gd name="T41" fmla="*/ 181 h 182"/>
                <a:gd name="T42" fmla="*/ 8 w 190"/>
                <a:gd name="T43" fmla="*/ 160 h 182"/>
                <a:gd name="T44" fmla="*/ 17 w 190"/>
                <a:gd name="T45" fmla="*/ 136 h 182"/>
                <a:gd name="T46" fmla="*/ 27 w 190"/>
                <a:gd name="T47" fmla="*/ 116 h 182"/>
                <a:gd name="T48" fmla="*/ 40 w 190"/>
                <a:gd name="T49" fmla="*/ 96 h 182"/>
                <a:gd name="T50" fmla="*/ 57 w 190"/>
                <a:gd name="T51" fmla="*/ 78 h 182"/>
                <a:gd name="T52" fmla="*/ 72 w 190"/>
                <a:gd name="T53" fmla="*/ 61 h 182"/>
                <a:gd name="T54" fmla="*/ 90 w 190"/>
                <a:gd name="T55" fmla="*/ 45 h 182"/>
                <a:gd name="T56" fmla="*/ 110 w 190"/>
                <a:gd name="T57" fmla="*/ 31 h 182"/>
                <a:gd name="T58" fmla="*/ 130 w 190"/>
                <a:gd name="T59" fmla="*/ 21 h 182"/>
                <a:gd name="T60" fmla="*/ 152 w 190"/>
                <a:gd name="T61" fmla="*/ 10 h 182"/>
                <a:gd name="T62" fmla="*/ 175 w 190"/>
                <a:gd name="T63" fmla="*/ 5 h 182"/>
                <a:gd name="T64" fmla="*/ 189 w 190"/>
                <a:gd name="T65" fmla="*/ 1 h 182"/>
                <a:gd name="T66" fmla="*/ 189 w 190"/>
                <a:gd name="T67" fmla="*/ 1 h 182"/>
                <a:gd name="T68" fmla="*/ 187 w 190"/>
                <a:gd name="T69" fmla="*/ 2 h 182"/>
                <a:gd name="T70" fmla="*/ 187 w 190"/>
                <a:gd name="T71" fmla="*/ 2 h 182"/>
                <a:gd name="T72" fmla="*/ 187 w 190"/>
                <a:gd name="T73" fmla="*/ 2 h 182"/>
                <a:gd name="T74" fmla="*/ 185 w 190"/>
                <a:gd name="T75" fmla="*/ 2 h 182"/>
                <a:gd name="T76" fmla="*/ 185 w 190"/>
                <a:gd name="T77" fmla="*/ 2 h 182"/>
                <a:gd name="T78" fmla="*/ 185 w 190"/>
                <a:gd name="T79" fmla="*/ 2 h 182"/>
                <a:gd name="T80" fmla="*/ 184 w 190"/>
                <a:gd name="T81" fmla="*/ 0 h 18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90"/>
                <a:gd name="T124" fmla="*/ 0 h 182"/>
                <a:gd name="T125" fmla="*/ 190 w 190"/>
                <a:gd name="T126" fmla="*/ 182 h 18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90" h="182">
                  <a:moveTo>
                    <a:pt x="184" y="0"/>
                  </a:moveTo>
                  <a:lnTo>
                    <a:pt x="173" y="3"/>
                  </a:lnTo>
                  <a:lnTo>
                    <a:pt x="152" y="9"/>
                  </a:lnTo>
                  <a:lnTo>
                    <a:pt x="128" y="20"/>
                  </a:lnTo>
                  <a:lnTo>
                    <a:pt x="108" y="31"/>
                  </a:lnTo>
                  <a:lnTo>
                    <a:pt x="90" y="45"/>
                  </a:lnTo>
                  <a:lnTo>
                    <a:pt x="71" y="58"/>
                  </a:lnTo>
                  <a:lnTo>
                    <a:pt x="55" y="77"/>
                  </a:lnTo>
                  <a:lnTo>
                    <a:pt x="41" y="94"/>
                  </a:lnTo>
                  <a:lnTo>
                    <a:pt x="26" y="116"/>
                  </a:lnTo>
                  <a:lnTo>
                    <a:pt x="15" y="136"/>
                  </a:lnTo>
                  <a:lnTo>
                    <a:pt x="7" y="159"/>
                  </a:lnTo>
                  <a:lnTo>
                    <a:pt x="1" y="176"/>
                  </a:lnTo>
                  <a:lnTo>
                    <a:pt x="3" y="177"/>
                  </a:lnTo>
                  <a:lnTo>
                    <a:pt x="2" y="179"/>
                  </a:lnTo>
                  <a:lnTo>
                    <a:pt x="0" y="181"/>
                  </a:lnTo>
                  <a:lnTo>
                    <a:pt x="8" y="160"/>
                  </a:lnTo>
                  <a:lnTo>
                    <a:pt x="17" y="136"/>
                  </a:lnTo>
                  <a:lnTo>
                    <a:pt x="27" y="116"/>
                  </a:lnTo>
                  <a:lnTo>
                    <a:pt x="40" y="96"/>
                  </a:lnTo>
                  <a:lnTo>
                    <a:pt x="57" y="78"/>
                  </a:lnTo>
                  <a:lnTo>
                    <a:pt x="72" y="61"/>
                  </a:lnTo>
                  <a:lnTo>
                    <a:pt x="90" y="45"/>
                  </a:lnTo>
                  <a:lnTo>
                    <a:pt x="110" y="31"/>
                  </a:lnTo>
                  <a:lnTo>
                    <a:pt x="130" y="21"/>
                  </a:lnTo>
                  <a:lnTo>
                    <a:pt x="152" y="10"/>
                  </a:lnTo>
                  <a:lnTo>
                    <a:pt x="175" y="5"/>
                  </a:lnTo>
                  <a:lnTo>
                    <a:pt x="189" y="1"/>
                  </a:lnTo>
                  <a:lnTo>
                    <a:pt x="187" y="2"/>
                  </a:lnTo>
                  <a:lnTo>
                    <a:pt x="185" y="2"/>
                  </a:lnTo>
                  <a:lnTo>
                    <a:pt x="184" y="0"/>
                  </a:lnTo>
                </a:path>
              </a:pathLst>
            </a:custGeom>
            <a:solidFill>
              <a:srgbClr val="5873A4"/>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43" name="Freeform 275"/>
            <p:cNvSpPr>
              <a:spLocks/>
            </p:cNvSpPr>
            <p:nvPr/>
          </p:nvSpPr>
          <p:spPr bwMode="auto">
            <a:xfrm>
              <a:off x="2288" y="1031"/>
              <a:ext cx="194" cy="183"/>
            </a:xfrm>
            <a:custGeom>
              <a:avLst/>
              <a:gdLst>
                <a:gd name="T0" fmla="*/ 189 w 194"/>
                <a:gd name="T1" fmla="*/ 0 h 183"/>
                <a:gd name="T2" fmla="*/ 175 w 194"/>
                <a:gd name="T3" fmla="*/ 4 h 183"/>
                <a:gd name="T4" fmla="*/ 152 w 194"/>
                <a:gd name="T5" fmla="*/ 9 h 183"/>
                <a:gd name="T6" fmla="*/ 130 w 194"/>
                <a:gd name="T7" fmla="*/ 20 h 183"/>
                <a:gd name="T8" fmla="*/ 110 w 194"/>
                <a:gd name="T9" fmla="*/ 30 h 183"/>
                <a:gd name="T10" fmla="*/ 90 w 194"/>
                <a:gd name="T11" fmla="*/ 44 h 183"/>
                <a:gd name="T12" fmla="*/ 72 w 194"/>
                <a:gd name="T13" fmla="*/ 60 h 183"/>
                <a:gd name="T14" fmla="*/ 57 w 194"/>
                <a:gd name="T15" fmla="*/ 77 h 183"/>
                <a:gd name="T16" fmla="*/ 40 w 194"/>
                <a:gd name="T17" fmla="*/ 95 h 183"/>
                <a:gd name="T18" fmla="*/ 27 w 194"/>
                <a:gd name="T19" fmla="*/ 115 h 183"/>
                <a:gd name="T20" fmla="*/ 17 w 194"/>
                <a:gd name="T21" fmla="*/ 135 h 183"/>
                <a:gd name="T22" fmla="*/ 8 w 194"/>
                <a:gd name="T23" fmla="*/ 159 h 183"/>
                <a:gd name="T24" fmla="*/ 0 w 194"/>
                <a:gd name="T25" fmla="*/ 180 h 183"/>
                <a:gd name="T26" fmla="*/ 0 w 194"/>
                <a:gd name="T27" fmla="*/ 180 h 183"/>
                <a:gd name="T28" fmla="*/ 0 w 194"/>
                <a:gd name="T29" fmla="*/ 180 h 183"/>
                <a:gd name="T30" fmla="*/ 0 w 194"/>
                <a:gd name="T31" fmla="*/ 180 h 183"/>
                <a:gd name="T32" fmla="*/ 2 w 194"/>
                <a:gd name="T33" fmla="*/ 182 h 183"/>
                <a:gd name="T34" fmla="*/ 2 w 194"/>
                <a:gd name="T35" fmla="*/ 182 h 183"/>
                <a:gd name="T36" fmla="*/ 2 w 194"/>
                <a:gd name="T37" fmla="*/ 182 h 183"/>
                <a:gd name="T38" fmla="*/ 2 w 194"/>
                <a:gd name="T39" fmla="*/ 182 h 183"/>
                <a:gd name="T40" fmla="*/ 2 w 194"/>
                <a:gd name="T41" fmla="*/ 182 h 183"/>
                <a:gd name="T42" fmla="*/ 2 w 194"/>
                <a:gd name="T43" fmla="*/ 182 h 183"/>
                <a:gd name="T44" fmla="*/ 8 w 194"/>
                <a:gd name="T45" fmla="*/ 159 h 183"/>
                <a:gd name="T46" fmla="*/ 18 w 194"/>
                <a:gd name="T47" fmla="*/ 137 h 183"/>
                <a:gd name="T48" fmla="*/ 28 w 194"/>
                <a:gd name="T49" fmla="*/ 115 h 183"/>
                <a:gd name="T50" fmla="*/ 41 w 194"/>
                <a:gd name="T51" fmla="*/ 96 h 183"/>
                <a:gd name="T52" fmla="*/ 57 w 194"/>
                <a:gd name="T53" fmla="*/ 77 h 183"/>
                <a:gd name="T54" fmla="*/ 74 w 194"/>
                <a:gd name="T55" fmla="*/ 60 h 183"/>
                <a:gd name="T56" fmla="*/ 91 w 194"/>
                <a:gd name="T57" fmla="*/ 46 h 183"/>
                <a:gd name="T58" fmla="*/ 110 w 194"/>
                <a:gd name="T59" fmla="*/ 32 h 183"/>
                <a:gd name="T60" fmla="*/ 130 w 194"/>
                <a:gd name="T61" fmla="*/ 21 h 183"/>
                <a:gd name="T62" fmla="*/ 151 w 194"/>
                <a:gd name="T63" fmla="*/ 11 h 183"/>
                <a:gd name="T64" fmla="*/ 175 w 194"/>
                <a:gd name="T65" fmla="*/ 4 h 183"/>
                <a:gd name="T66" fmla="*/ 193 w 194"/>
                <a:gd name="T67" fmla="*/ 1 h 183"/>
                <a:gd name="T68" fmla="*/ 193 w 194"/>
                <a:gd name="T69" fmla="*/ 1 h 183"/>
                <a:gd name="T70" fmla="*/ 193 w 194"/>
                <a:gd name="T71" fmla="*/ 1 h 183"/>
                <a:gd name="T72" fmla="*/ 191 w 194"/>
                <a:gd name="T73" fmla="*/ 0 h 183"/>
                <a:gd name="T74" fmla="*/ 191 w 194"/>
                <a:gd name="T75" fmla="*/ 0 h 183"/>
                <a:gd name="T76" fmla="*/ 191 w 194"/>
                <a:gd name="T77" fmla="*/ 0 h 183"/>
                <a:gd name="T78" fmla="*/ 189 w 194"/>
                <a:gd name="T79" fmla="*/ 0 h 183"/>
                <a:gd name="T80" fmla="*/ 189 w 194"/>
                <a:gd name="T81" fmla="*/ 0 h 183"/>
                <a:gd name="T82" fmla="*/ 189 w 194"/>
                <a:gd name="T83" fmla="*/ 0 h 183"/>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94"/>
                <a:gd name="T127" fmla="*/ 0 h 183"/>
                <a:gd name="T128" fmla="*/ 194 w 194"/>
                <a:gd name="T129" fmla="*/ 183 h 183"/>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94" h="183">
                  <a:moveTo>
                    <a:pt x="189" y="0"/>
                  </a:moveTo>
                  <a:lnTo>
                    <a:pt x="175" y="4"/>
                  </a:lnTo>
                  <a:lnTo>
                    <a:pt x="152" y="9"/>
                  </a:lnTo>
                  <a:lnTo>
                    <a:pt x="130" y="20"/>
                  </a:lnTo>
                  <a:lnTo>
                    <a:pt x="110" y="30"/>
                  </a:lnTo>
                  <a:lnTo>
                    <a:pt x="90" y="44"/>
                  </a:lnTo>
                  <a:lnTo>
                    <a:pt x="72" y="60"/>
                  </a:lnTo>
                  <a:lnTo>
                    <a:pt x="57" y="77"/>
                  </a:lnTo>
                  <a:lnTo>
                    <a:pt x="40" y="95"/>
                  </a:lnTo>
                  <a:lnTo>
                    <a:pt x="27" y="115"/>
                  </a:lnTo>
                  <a:lnTo>
                    <a:pt x="17" y="135"/>
                  </a:lnTo>
                  <a:lnTo>
                    <a:pt x="8" y="159"/>
                  </a:lnTo>
                  <a:lnTo>
                    <a:pt x="0" y="180"/>
                  </a:lnTo>
                  <a:lnTo>
                    <a:pt x="2" y="182"/>
                  </a:lnTo>
                  <a:lnTo>
                    <a:pt x="8" y="159"/>
                  </a:lnTo>
                  <a:lnTo>
                    <a:pt x="18" y="137"/>
                  </a:lnTo>
                  <a:lnTo>
                    <a:pt x="28" y="115"/>
                  </a:lnTo>
                  <a:lnTo>
                    <a:pt x="41" y="96"/>
                  </a:lnTo>
                  <a:lnTo>
                    <a:pt x="57" y="77"/>
                  </a:lnTo>
                  <a:lnTo>
                    <a:pt x="74" y="60"/>
                  </a:lnTo>
                  <a:lnTo>
                    <a:pt x="91" y="46"/>
                  </a:lnTo>
                  <a:lnTo>
                    <a:pt x="110" y="32"/>
                  </a:lnTo>
                  <a:lnTo>
                    <a:pt x="130" y="21"/>
                  </a:lnTo>
                  <a:lnTo>
                    <a:pt x="151" y="11"/>
                  </a:lnTo>
                  <a:lnTo>
                    <a:pt x="175" y="4"/>
                  </a:lnTo>
                  <a:lnTo>
                    <a:pt x="193" y="1"/>
                  </a:lnTo>
                  <a:lnTo>
                    <a:pt x="191" y="0"/>
                  </a:lnTo>
                  <a:lnTo>
                    <a:pt x="189" y="0"/>
                  </a:lnTo>
                </a:path>
              </a:pathLst>
            </a:custGeom>
            <a:solidFill>
              <a:srgbClr val="5974A4"/>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44" name="Freeform 276"/>
            <p:cNvSpPr>
              <a:spLocks/>
            </p:cNvSpPr>
            <p:nvPr/>
          </p:nvSpPr>
          <p:spPr bwMode="auto">
            <a:xfrm>
              <a:off x="2289" y="1032"/>
              <a:ext cx="199" cy="188"/>
            </a:xfrm>
            <a:custGeom>
              <a:avLst/>
              <a:gdLst>
                <a:gd name="T0" fmla="*/ 192 w 199"/>
                <a:gd name="T1" fmla="*/ 0 h 188"/>
                <a:gd name="T2" fmla="*/ 174 w 199"/>
                <a:gd name="T3" fmla="*/ 3 h 188"/>
                <a:gd name="T4" fmla="*/ 150 w 199"/>
                <a:gd name="T5" fmla="*/ 10 h 188"/>
                <a:gd name="T6" fmla="*/ 129 w 199"/>
                <a:gd name="T7" fmla="*/ 20 h 188"/>
                <a:gd name="T8" fmla="*/ 109 w 199"/>
                <a:gd name="T9" fmla="*/ 31 h 188"/>
                <a:gd name="T10" fmla="*/ 90 w 199"/>
                <a:gd name="T11" fmla="*/ 45 h 188"/>
                <a:gd name="T12" fmla="*/ 73 w 199"/>
                <a:gd name="T13" fmla="*/ 59 h 188"/>
                <a:gd name="T14" fmla="*/ 56 w 199"/>
                <a:gd name="T15" fmla="*/ 76 h 188"/>
                <a:gd name="T16" fmla="*/ 40 w 199"/>
                <a:gd name="T17" fmla="*/ 95 h 188"/>
                <a:gd name="T18" fmla="*/ 27 w 199"/>
                <a:gd name="T19" fmla="*/ 114 h 188"/>
                <a:gd name="T20" fmla="*/ 17 w 199"/>
                <a:gd name="T21" fmla="*/ 136 h 188"/>
                <a:gd name="T22" fmla="*/ 7 w 199"/>
                <a:gd name="T23" fmla="*/ 158 h 188"/>
                <a:gd name="T24" fmla="*/ 1 w 199"/>
                <a:gd name="T25" fmla="*/ 181 h 188"/>
                <a:gd name="T26" fmla="*/ 1 w 199"/>
                <a:gd name="T27" fmla="*/ 181 h 188"/>
                <a:gd name="T28" fmla="*/ 0 w 199"/>
                <a:gd name="T29" fmla="*/ 183 h 188"/>
                <a:gd name="T30" fmla="*/ 0 w 199"/>
                <a:gd name="T31" fmla="*/ 183 h 188"/>
                <a:gd name="T32" fmla="*/ 0 w 199"/>
                <a:gd name="T33" fmla="*/ 183 h 188"/>
                <a:gd name="T34" fmla="*/ 1 w 199"/>
                <a:gd name="T35" fmla="*/ 185 h 188"/>
                <a:gd name="T36" fmla="*/ 1 w 199"/>
                <a:gd name="T37" fmla="*/ 185 h 188"/>
                <a:gd name="T38" fmla="*/ 1 w 199"/>
                <a:gd name="T39" fmla="*/ 185 h 188"/>
                <a:gd name="T40" fmla="*/ 1 w 199"/>
                <a:gd name="T41" fmla="*/ 185 h 188"/>
                <a:gd name="T42" fmla="*/ 0 w 199"/>
                <a:gd name="T43" fmla="*/ 187 h 188"/>
                <a:gd name="T44" fmla="*/ 2 w 199"/>
                <a:gd name="T45" fmla="*/ 181 h 188"/>
                <a:gd name="T46" fmla="*/ 9 w 199"/>
                <a:gd name="T47" fmla="*/ 158 h 188"/>
                <a:gd name="T48" fmla="*/ 18 w 199"/>
                <a:gd name="T49" fmla="*/ 136 h 188"/>
                <a:gd name="T50" fmla="*/ 29 w 199"/>
                <a:gd name="T51" fmla="*/ 115 h 188"/>
                <a:gd name="T52" fmla="*/ 42 w 199"/>
                <a:gd name="T53" fmla="*/ 95 h 188"/>
                <a:gd name="T54" fmla="*/ 58 w 199"/>
                <a:gd name="T55" fmla="*/ 76 h 188"/>
                <a:gd name="T56" fmla="*/ 73 w 199"/>
                <a:gd name="T57" fmla="*/ 59 h 188"/>
                <a:gd name="T58" fmla="*/ 92 w 199"/>
                <a:gd name="T59" fmla="*/ 45 h 188"/>
                <a:gd name="T60" fmla="*/ 111 w 199"/>
                <a:gd name="T61" fmla="*/ 32 h 188"/>
                <a:gd name="T62" fmla="*/ 131 w 199"/>
                <a:gd name="T63" fmla="*/ 21 h 188"/>
                <a:gd name="T64" fmla="*/ 152 w 199"/>
                <a:gd name="T65" fmla="*/ 11 h 188"/>
                <a:gd name="T66" fmla="*/ 174 w 199"/>
                <a:gd name="T67" fmla="*/ 5 h 188"/>
                <a:gd name="T68" fmla="*/ 196 w 199"/>
                <a:gd name="T69" fmla="*/ 1 h 188"/>
                <a:gd name="T70" fmla="*/ 198 w 199"/>
                <a:gd name="T71" fmla="*/ 0 h 188"/>
                <a:gd name="T72" fmla="*/ 197 w 199"/>
                <a:gd name="T73" fmla="*/ 0 h 188"/>
                <a:gd name="T74" fmla="*/ 197 w 199"/>
                <a:gd name="T75" fmla="*/ 0 h 188"/>
                <a:gd name="T76" fmla="*/ 196 w 199"/>
                <a:gd name="T77" fmla="*/ 1 h 188"/>
                <a:gd name="T78" fmla="*/ 194 w 199"/>
                <a:gd name="T79" fmla="*/ 0 h 188"/>
                <a:gd name="T80" fmla="*/ 194 w 199"/>
                <a:gd name="T81" fmla="*/ 0 h 188"/>
                <a:gd name="T82" fmla="*/ 194 w 199"/>
                <a:gd name="T83" fmla="*/ 0 h 188"/>
                <a:gd name="T84" fmla="*/ 194 w 199"/>
                <a:gd name="T85" fmla="*/ 0 h 188"/>
                <a:gd name="T86" fmla="*/ 192 w 199"/>
                <a:gd name="T87" fmla="*/ 0 h 18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99"/>
                <a:gd name="T133" fmla="*/ 0 h 188"/>
                <a:gd name="T134" fmla="*/ 199 w 199"/>
                <a:gd name="T135" fmla="*/ 188 h 18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99" h="188">
                  <a:moveTo>
                    <a:pt x="192" y="0"/>
                  </a:moveTo>
                  <a:lnTo>
                    <a:pt x="174" y="3"/>
                  </a:lnTo>
                  <a:lnTo>
                    <a:pt x="150" y="10"/>
                  </a:lnTo>
                  <a:lnTo>
                    <a:pt x="129" y="20"/>
                  </a:lnTo>
                  <a:lnTo>
                    <a:pt x="109" y="31"/>
                  </a:lnTo>
                  <a:lnTo>
                    <a:pt x="90" y="45"/>
                  </a:lnTo>
                  <a:lnTo>
                    <a:pt x="73" y="59"/>
                  </a:lnTo>
                  <a:lnTo>
                    <a:pt x="56" y="76"/>
                  </a:lnTo>
                  <a:lnTo>
                    <a:pt x="40" y="95"/>
                  </a:lnTo>
                  <a:lnTo>
                    <a:pt x="27" y="114"/>
                  </a:lnTo>
                  <a:lnTo>
                    <a:pt x="17" y="136"/>
                  </a:lnTo>
                  <a:lnTo>
                    <a:pt x="7" y="158"/>
                  </a:lnTo>
                  <a:lnTo>
                    <a:pt x="1" y="181"/>
                  </a:lnTo>
                  <a:lnTo>
                    <a:pt x="0" y="183"/>
                  </a:lnTo>
                  <a:lnTo>
                    <a:pt x="1" y="185"/>
                  </a:lnTo>
                  <a:lnTo>
                    <a:pt x="0" y="187"/>
                  </a:lnTo>
                  <a:lnTo>
                    <a:pt x="2" y="181"/>
                  </a:lnTo>
                  <a:lnTo>
                    <a:pt x="9" y="158"/>
                  </a:lnTo>
                  <a:lnTo>
                    <a:pt x="18" y="136"/>
                  </a:lnTo>
                  <a:lnTo>
                    <a:pt x="29" y="115"/>
                  </a:lnTo>
                  <a:lnTo>
                    <a:pt x="42" y="95"/>
                  </a:lnTo>
                  <a:lnTo>
                    <a:pt x="58" y="76"/>
                  </a:lnTo>
                  <a:lnTo>
                    <a:pt x="73" y="59"/>
                  </a:lnTo>
                  <a:lnTo>
                    <a:pt x="92" y="45"/>
                  </a:lnTo>
                  <a:lnTo>
                    <a:pt x="111" y="32"/>
                  </a:lnTo>
                  <a:lnTo>
                    <a:pt x="131" y="21"/>
                  </a:lnTo>
                  <a:lnTo>
                    <a:pt x="152" y="11"/>
                  </a:lnTo>
                  <a:lnTo>
                    <a:pt x="174" y="5"/>
                  </a:lnTo>
                  <a:lnTo>
                    <a:pt x="196" y="1"/>
                  </a:lnTo>
                  <a:lnTo>
                    <a:pt x="198" y="0"/>
                  </a:lnTo>
                  <a:lnTo>
                    <a:pt x="197" y="0"/>
                  </a:lnTo>
                  <a:lnTo>
                    <a:pt x="196" y="1"/>
                  </a:lnTo>
                  <a:lnTo>
                    <a:pt x="194" y="0"/>
                  </a:lnTo>
                  <a:lnTo>
                    <a:pt x="192" y="0"/>
                  </a:lnTo>
                </a:path>
              </a:pathLst>
            </a:custGeom>
            <a:solidFill>
              <a:srgbClr val="5A74A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45" name="Freeform 277"/>
            <p:cNvSpPr>
              <a:spLocks/>
            </p:cNvSpPr>
            <p:nvPr/>
          </p:nvSpPr>
          <p:spPr bwMode="auto">
            <a:xfrm>
              <a:off x="2289" y="1032"/>
              <a:ext cx="203" cy="193"/>
            </a:xfrm>
            <a:custGeom>
              <a:avLst/>
              <a:gdLst>
                <a:gd name="T0" fmla="*/ 198 w 203"/>
                <a:gd name="T1" fmla="*/ 0 h 193"/>
                <a:gd name="T2" fmla="*/ 196 w 203"/>
                <a:gd name="T3" fmla="*/ 1 h 193"/>
                <a:gd name="T4" fmla="*/ 174 w 203"/>
                <a:gd name="T5" fmla="*/ 5 h 193"/>
                <a:gd name="T6" fmla="*/ 152 w 203"/>
                <a:gd name="T7" fmla="*/ 11 h 193"/>
                <a:gd name="T8" fmla="*/ 131 w 203"/>
                <a:gd name="T9" fmla="*/ 21 h 193"/>
                <a:gd name="T10" fmla="*/ 111 w 203"/>
                <a:gd name="T11" fmla="*/ 32 h 193"/>
                <a:gd name="T12" fmla="*/ 92 w 203"/>
                <a:gd name="T13" fmla="*/ 45 h 193"/>
                <a:gd name="T14" fmla="*/ 73 w 203"/>
                <a:gd name="T15" fmla="*/ 59 h 193"/>
                <a:gd name="T16" fmla="*/ 58 w 203"/>
                <a:gd name="T17" fmla="*/ 76 h 193"/>
                <a:gd name="T18" fmla="*/ 42 w 203"/>
                <a:gd name="T19" fmla="*/ 95 h 193"/>
                <a:gd name="T20" fmla="*/ 29 w 203"/>
                <a:gd name="T21" fmla="*/ 115 h 193"/>
                <a:gd name="T22" fmla="*/ 18 w 203"/>
                <a:gd name="T23" fmla="*/ 136 h 193"/>
                <a:gd name="T24" fmla="*/ 9 w 203"/>
                <a:gd name="T25" fmla="*/ 158 h 193"/>
                <a:gd name="T26" fmla="*/ 2 w 203"/>
                <a:gd name="T27" fmla="*/ 181 h 193"/>
                <a:gd name="T28" fmla="*/ 0 w 203"/>
                <a:gd name="T29" fmla="*/ 187 h 193"/>
                <a:gd name="T30" fmla="*/ 0 w 203"/>
                <a:gd name="T31" fmla="*/ 187 h 193"/>
                <a:gd name="T32" fmla="*/ 0 w 203"/>
                <a:gd name="T33" fmla="*/ 187 h 193"/>
                <a:gd name="T34" fmla="*/ 0 w 203"/>
                <a:gd name="T35" fmla="*/ 189 h 193"/>
                <a:gd name="T36" fmla="*/ 2 w 203"/>
                <a:gd name="T37" fmla="*/ 190 h 193"/>
                <a:gd name="T38" fmla="*/ 2 w 203"/>
                <a:gd name="T39" fmla="*/ 190 h 193"/>
                <a:gd name="T40" fmla="*/ 2 w 203"/>
                <a:gd name="T41" fmla="*/ 190 h 193"/>
                <a:gd name="T42" fmla="*/ 1 w 203"/>
                <a:gd name="T43" fmla="*/ 192 h 193"/>
                <a:gd name="T44" fmla="*/ 1 w 203"/>
                <a:gd name="T45" fmla="*/ 192 h 193"/>
                <a:gd name="T46" fmla="*/ 2 w 203"/>
                <a:gd name="T47" fmla="*/ 181 h 193"/>
                <a:gd name="T48" fmla="*/ 10 w 203"/>
                <a:gd name="T49" fmla="*/ 158 h 193"/>
                <a:gd name="T50" fmla="*/ 18 w 203"/>
                <a:gd name="T51" fmla="*/ 136 h 193"/>
                <a:gd name="T52" fmla="*/ 29 w 203"/>
                <a:gd name="T53" fmla="*/ 115 h 193"/>
                <a:gd name="T54" fmla="*/ 42 w 203"/>
                <a:gd name="T55" fmla="*/ 95 h 193"/>
                <a:gd name="T56" fmla="*/ 59 w 203"/>
                <a:gd name="T57" fmla="*/ 79 h 193"/>
                <a:gd name="T58" fmla="*/ 74 w 203"/>
                <a:gd name="T59" fmla="*/ 62 h 193"/>
                <a:gd name="T60" fmla="*/ 92 w 203"/>
                <a:gd name="T61" fmla="*/ 45 h 193"/>
                <a:gd name="T62" fmla="*/ 110 w 203"/>
                <a:gd name="T63" fmla="*/ 33 h 193"/>
                <a:gd name="T64" fmla="*/ 132 w 203"/>
                <a:gd name="T65" fmla="*/ 23 h 193"/>
                <a:gd name="T66" fmla="*/ 151 w 203"/>
                <a:gd name="T67" fmla="*/ 13 h 193"/>
                <a:gd name="T68" fmla="*/ 173 w 203"/>
                <a:gd name="T69" fmla="*/ 7 h 193"/>
                <a:gd name="T70" fmla="*/ 196 w 203"/>
                <a:gd name="T71" fmla="*/ 1 h 193"/>
                <a:gd name="T72" fmla="*/ 202 w 203"/>
                <a:gd name="T73" fmla="*/ 1 h 193"/>
                <a:gd name="T74" fmla="*/ 202 w 203"/>
                <a:gd name="T75" fmla="*/ 1 h 193"/>
                <a:gd name="T76" fmla="*/ 202 w 203"/>
                <a:gd name="T77" fmla="*/ 1 h 193"/>
                <a:gd name="T78" fmla="*/ 200 w 203"/>
                <a:gd name="T79" fmla="*/ 1 h 193"/>
                <a:gd name="T80" fmla="*/ 200 w 203"/>
                <a:gd name="T81" fmla="*/ 1 h 193"/>
                <a:gd name="T82" fmla="*/ 200 w 203"/>
                <a:gd name="T83" fmla="*/ 1 h 193"/>
                <a:gd name="T84" fmla="*/ 198 w 203"/>
                <a:gd name="T85" fmla="*/ 0 h 193"/>
                <a:gd name="T86" fmla="*/ 198 w 203"/>
                <a:gd name="T87" fmla="*/ 0 h 193"/>
                <a:gd name="T88" fmla="*/ 198 w 203"/>
                <a:gd name="T89" fmla="*/ 0 h 19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03"/>
                <a:gd name="T136" fmla="*/ 0 h 193"/>
                <a:gd name="T137" fmla="*/ 203 w 203"/>
                <a:gd name="T138" fmla="*/ 193 h 19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03" h="193">
                  <a:moveTo>
                    <a:pt x="198" y="0"/>
                  </a:moveTo>
                  <a:lnTo>
                    <a:pt x="196" y="1"/>
                  </a:lnTo>
                  <a:lnTo>
                    <a:pt x="174" y="5"/>
                  </a:lnTo>
                  <a:lnTo>
                    <a:pt x="152" y="11"/>
                  </a:lnTo>
                  <a:lnTo>
                    <a:pt x="131" y="21"/>
                  </a:lnTo>
                  <a:lnTo>
                    <a:pt x="111" y="32"/>
                  </a:lnTo>
                  <a:lnTo>
                    <a:pt x="92" y="45"/>
                  </a:lnTo>
                  <a:lnTo>
                    <a:pt x="73" y="59"/>
                  </a:lnTo>
                  <a:lnTo>
                    <a:pt x="58" y="76"/>
                  </a:lnTo>
                  <a:lnTo>
                    <a:pt x="42" y="95"/>
                  </a:lnTo>
                  <a:lnTo>
                    <a:pt x="29" y="115"/>
                  </a:lnTo>
                  <a:lnTo>
                    <a:pt x="18" y="136"/>
                  </a:lnTo>
                  <a:lnTo>
                    <a:pt x="9" y="158"/>
                  </a:lnTo>
                  <a:lnTo>
                    <a:pt x="2" y="181"/>
                  </a:lnTo>
                  <a:lnTo>
                    <a:pt x="0" y="187"/>
                  </a:lnTo>
                  <a:lnTo>
                    <a:pt x="0" y="189"/>
                  </a:lnTo>
                  <a:lnTo>
                    <a:pt x="2" y="190"/>
                  </a:lnTo>
                  <a:lnTo>
                    <a:pt x="1" y="192"/>
                  </a:lnTo>
                  <a:lnTo>
                    <a:pt x="2" y="181"/>
                  </a:lnTo>
                  <a:lnTo>
                    <a:pt x="10" y="158"/>
                  </a:lnTo>
                  <a:lnTo>
                    <a:pt x="18" y="136"/>
                  </a:lnTo>
                  <a:lnTo>
                    <a:pt x="29" y="115"/>
                  </a:lnTo>
                  <a:lnTo>
                    <a:pt x="42" y="95"/>
                  </a:lnTo>
                  <a:lnTo>
                    <a:pt x="59" y="79"/>
                  </a:lnTo>
                  <a:lnTo>
                    <a:pt x="74" y="62"/>
                  </a:lnTo>
                  <a:lnTo>
                    <a:pt x="92" y="45"/>
                  </a:lnTo>
                  <a:lnTo>
                    <a:pt x="110" y="33"/>
                  </a:lnTo>
                  <a:lnTo>
                    <a:pt x="132" y="23"/>
                  </a:lnTo>
                  <a:lnTo>
                    <a:pt x="151" y="13"/>
                  </a:lnTo>
                  <a:lnTo>
                    <a:pt x="173" y="7"/>
                  </a:lnTo>
                  <a:lnTo>
                    <a:pt x="196" y="1"/>
                  </a:lnTo>
                  <a:lnTo>
                    <a:pt x="202" y="1"/>
                  </a:lnTo>
                  <a:lnTo>
                    <a:pt x="200" y="1"/>
                  </a:lnTo>
                  <a:lnTo>
                    <a:pt x="198" y="0"/>
                  </a:lnTo>
                </a:path>
              </a:pathLst>
            </a:custGeom>
            <a:solidFill>
              <a:srgbClr val="5B75A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46" name="Freeform 278"/>
            <p:cNvSpPr>
              <a:spLocks/>
            </p:cNvSpPr>
            <p:nvPr/>
          </p:nvSpPr>
          <p:spPr bwMode="auto">
            <a:xfrm>
              <a:off x="2290" y="1033"/>
              <a:ext cx="208" cy="195"/>
            </a:xfrm>
            <a:custGeom>
              <a:avLst/>
              <a:gdLst>
                <a:gd name="T0" fmla="*/ 201 w 208"/>
                <a:gd name="T1" fmla="*/ 0 h 195"/>
                <a:gd name="T2" fmla="*/ 195 w 208"/>
                <a:gd name="T3" fmla="*/ 0 h 195"/>
                <a:gd name="T4" fmla="*/ 172 w 208"/>
                <a:gd name="T5" fmla="*/ 6 h 195"/>
                <a:gd name="T6" fmla="*/ 150 w 208"/>
                <a:gd name="T7" fmla="*/ 12 h 195"/>
                <a:gd name="T8" fmla="*/ 131 w 208"/>
                <a:gd name="T9" fmla="*/ 22 h 195"/>
                <a:gd name="T10" fmla="*/ 109 w 208"/>
                <a:gd name="T11" fmla="*/ 32 h 195"/>
                <a:gd name="T12" fmla="*/ 91 w 208"/>
                <a:gd name="T13" fmla="*/ 44 h 195"/>
                <a:gd name="T14" fmla="*/ 73 w 208"/>
                <a:gd name="T15" fmla="*/ 61 h 195"/>
                <a:gd name="T16" fmla="*/ 58 w 208"/>
                <a:gd name="T17" fmla="*/ 78 h 195"/>
                <a:gd name="T18" fmla="*/ 41 w 208"/>
                <a:gd name="T19" fmla="*/ 94 h 195"/>
                <a:gd name="T20" fmla="*/ 28 w 208"/>
                <a:gd name="T21" fmla="*/ 114 h 195"/>
                <a:gd name="T22" fmla="*/ 17 w 208"/>
                <a:gd name="T23" fmla="*/ 135 h 195"/>
                <a:gd name="T24" fmla="*/ 9 w 208"/>
                <a:gd name="T25" fmla="*/ 157 h 195"/>
                <a:gd name="T26" fmla="*/ 1 w 208"/>
                <a:gd name="T27" fmla="*/ 180 h 195"/>
                <a:gd name="T28" fmla="*/ 0 w 208"/>
                <a:gd name="T29" fmla="*/ 191 h 195"/>
                <a:gd name="T30" fmla="*/ 0 w 208"/>
                <a:gd name="T31" fmla="*/ 191 h 195"/>
                <a:gd name="T32" fmla="*/ 0 w 208"/>
                <a:gd name="T33" fmla="*/ 191 h 195"/>
                <a:gd name="T34" fmla="*/ 1 w 208"/>
                <a:gd name="T35" fmla="*/ 193 h 195"/>
                <a:gd name="T36" fmla="*/ 1 w 208"/>
                <a:gd name="T37" fmla="*/ 193 h 195"/>
                <a:gd name="T38" fmla="*/ 1 w 208"/>
                <a:gd name="T39" fmla="*/ 193 h 195"/>
                <a:gd name="T40" fmla="*/ 1 w 208"/>
                <a:gd name="T41" fmla="*/ 193 h 195"/>
                <a:gd name="T42" fmla="*/ 0 w 208"/>
                <a:gd name="T43" fmla="*/ 194 h 195"/>
                <a:gd name="T44" fmla="*/ 0 w 208"/>
                <a:gd name="T45" fmla="*/ 194 h 195"/>
                <a:gd name="T46" fmla="*/ 3 w 208"/>
                <a:gd name="T47" fmla="*/ 181 h 195"/>
                <a:gd name="T48" fmla="*/ 11 w 208"/>
                <a:gd name="T49" fmla="*/ 158 h 195"/>
                <a:gd name="T50" fmla="*/ 18 w 208"/>
                <a:gd name="T51" fmla="*/ 136 h 195"/>
                <a:gd name="T52" fmla="*/ 30 w 208"/>
                <a:gd name="T53" fmla="*/ 114 h 195"/>
                <a:gd name="T54" fmla="*/ 43 w 208"/>
                <a:gd name="T55" fmla="*/ 95 h 195"/>
                <a:gd name="T56" fmla="*/ 58 w 208"/>
                <a:gd name="T57" fmla="*/ 78 h 195"/>
                <a:gd name="T58" fmla="*/ 75 w 208"/>
                <a:gd name="T59" fmla="*/ 61 h 195"/>
                <a:gd name="T60" fmla="*/ 92 w 208"/>
                <a:gd name="T61" fmla="*/ 47 h 195"/>
                <a:gd name="T62" fmla="*/ 111 w 208"/>
                <a:gd name="T63" fmla="*/ 34 h 195"/>
                <a:gd name="T64" fmla="*/ 131 w 208"/>
                <a:gd name="T65" fmla="*/ 22 h 195"/>
                <a:gd name="T66" fmla="*/ 152 w 208"/>
                <a:gd name="T67" fmla="*/ 12 h 195"/>
                <a:gd name="T68" fmla="*/ 174 w 208"/>
                <a:gd name="T69" fmla="*/ 7 h 195"/>
                <a:gd name="T70" fmla="*/ 196 w 208"/>
                <a:gd name="T71" fmla="*/ 2 h 195"/>
                <a:gd name="T72" fmla="*/ 207 w 208"/>
                <a:gd name="T73" fmla="*/ 0 h 195"/>
                <a:gd name="T74" fmla="*/ 206 w 208"/>
                <a:gd name="T75" fmla="*/ 2 h 195"/>
                <a:gd name="T76" fmla="*/ 204 w 208"/>
                <a:gd name="T77" fmla="*/ 1 h 195"/>
                <a:gd name="T78" fmla="*/ 204 w 208"/>
                <a:gd name="T79" fmla="*/ 1 h 195"/>
                <a:gd name="T80" fmla="*/ 204 w 208"/>
                <a:gd name="T81" fmla="*/ 1 h 195"/>
                <a:gd name="T82" fmla="*/ 202 w 208"/>
                <a:gd name="T83" fmla="*/ 1 h 195"/>
                <a:gd name="T84" fmla="*/ 202 w 208"/>
                <a:gd name="T85" fmla="*/ 1 h 195"/>
                <a:gd name="T86" fmla="*/ 202 w 208"/>
                <a:gd name="T87" fmla="*/ 1 h 195"/>
                <a:gd name="T88" fmla="*/ 201 w 208"/>
                <a:gd name="T89" fmla="*/ 0 h 19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08"/>
                <a:gd name="T136" fmla="*/ 0 h 195"/>
                <a:gd name="T137" fmla="*/ 208 w 208"/>
                <a:gd name="T138" fmla="*/ 195 h 19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08" h="195">
                  <a:moveTo>
                    <a:pt x="201" y="0"/>
                  </a:moveTo>
                  <a:lnTo>
                    <a:pt x="195" y="0"/>
                  </a:lnTo>
                  <a:lnTo>
                    <a:pt x="172" y="6"/>
                  </a:lnTo>
                  <a:lnTo>
                    <a:pt x="150" y="12"/>
                  </a:lnTo>
                  <a:lnTo>
                    <a:pt x="131" y="22"/>
                  </a:lnTo>
                  <a:lnTo>
                    <a:pt x="109" y="32"/>
                  </a:lnTo>
                  <a:lnTo>
                    <a:pt x="91" y="44"/>
                  </a:lnTo>
                  <a:lnTo>
                    <a:pt x="73" y="61"/>
                  </a:lnTo>
                  <a:lnTo>
                    <a:pt x="58" y="78"/>
                  </a:lnTo>
                  <a:lnTo>
                    <a:pt x="41" y="94"/>
                  </a:lnTo>
                  <a:lnTo>
                    <a:pt x="28" y="114"/>
                  </a:lnTo>
                  <a:lnTo>
                    <a:pt x="17" y="135"/>
                  </a:lnTo>
                  <a:lnTo>
                    <a:pt x="9" y="157"/>
                  </a:lnTo>
                  <a:lnTo>
                    <a:pt x="1" y="180"/>
                  </a:lnTo>
                  <a:lnTo>
                    <a:pt x="0" y="191"/>
                  </a:lnTo>
                  <a:lnTo>
                    <a:pt x="1" y="193"/>
                  </a:lnTo>
                  <a:lnTo>
                    <a:pt x="0" y="194"/>
                  </a:lnTo>
                  <a:lnTo>
                    <a:pt x="3" y="181"/>
                  </a:lnTo>
                  <a:lnTo>
                    <a:pt x="11" y="158"/>
                  </a:lnTo>
                  <a:lnTo>
                    <a:pt x="18" y="136"/>
                  </a:lnTo>
                  <a:lnTo>
                    <a:pt x="30" y="114"/>
                  </a:lnTo>
                  <a:lnTo>
                    <a:pt x="43" y="95"/>
                  </a:lnTo>
                  <a:lnTo>
                    <a:pt x="58" y="78"/>
                  </a:lnTo>
                  <a:lnTo>
                    <a:pt x="75" y="61"/>
                  </a:lnTo>
                  <a:lnTo>
                    <a:pt x="92" y="47"/>
                  </a:lnTo>
                  <a:lnTo>
                    <a:pt x="111" y="34"/>
                  </a:lnTo>
                  <a:lnTo>
                    <a:pt x="131" y="22"/>
                  </a:lnTo>
                  <a:lnTo>
                    <a:pt x="152" y="12"/>
                  </a:lnTo>
                  <a:lnTo>
                    <a:pt x="174" y="7"/>
                  </a:lnTo>
                  <a:lnTo>
                    <a:pt x="196" y="2"/>
                  </a:lnTo>
                  <a:lnTo>
                    <a:pt x="207" y="0"/>
                  </a:lnTo>
                  <a:lnTo>
                    <a:pt x="206" y="2"/>
                  </a:lnTo>
                  <a:lnTo>
                    <a:pt x="204" y="1"/>
                  </a:lnTo>
                  <a:lnTo>
                    <a:pt x="202" y="1"/>
                  </a:lnTo>
                  <a:lnTo>
                    <a:pt x="201" y="0"/>
                  </a:lnTo>
                </a:path>
              </a:pathLst>
            </a:custGeom>
            <a:solidFill>
              <a:srgbClr val="5C76A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47" name="Freeform 279"/>
            <p:cNvSpPr>
              <a:spLocks/>
            </p:cNvSpPr>
            <p:nvPr/>
          </p:nvSpPr>
          <p:spPr bwMode="auto">
            <a:xfrm>
              <a:off x="2290" y="1033"/>
              <a:ext cx="212" cy="199"/>
            </a:xfrm>
            <a:custGeom>
              <a:avLst/>
              <a:gdLst>
                <a:gd name="T0" fmla="*/ 207 w 212"/>
                <a:gd name="T1" fmla="*/ 0 h 199"/>
                <a:gd name="T2" fmla="*/ 196 w 212"/>
                <a:gd name="T3" fmla="*/ 2 h 199"/>
                <a:gd name="T4" fmla="*/ 174 w 212"/>
                <a:gd name="T5" fmla="*/ 7 h 199"/>
                <a:gd name="T6" fmla="*/ 152 w 212"/>
                <a:gd name="T7" fmla="*/ 12 h 199"/>
                <a:gd name="T8" fmla="*/ 131 w 212"/>
                <a:gd name="T9" fmla="*/ 22 h 199"/>
                <a:gd name="T10" fmla="*/ 111 w 212"/>
                <a:gd name="T11" fmla="*/ 34 h 199"/>
                <a:gd name="T12" fmla="*/ 92 w 212"/>
                <a:gd name="T13" fmla="*/ 47 h 199"/>
                <a:gd name="T14" fmla="*/ 75 w 212"/>
                <a:gd name="T15" fmla="*/ 61 h 199"/>
                <a:gd name="T16" fmla="*/ 58 w 212"/>
                <a:gd name="T17" fmla="*/ 78 h 199"/>
                <a:gd name="T18" fmla="*/ 43 w 212"/>
                <a:gd name="T19" fmla="*/ 95 h 199"/>
                <a:gd name="T20" fmla="*/ 30 w 212"/>
                <a:gd name="T21" fmla="*/ 114 h 199"/>
                <a:gd name="T22" fmla="*/ 18 w 212"/>
                <a:gd name="T23" fmla="*/ 136 h 199"/>
                <a:gd name="T24" fmla="*/ 11 w 212"/>
                <a:gd name="T25" fmla="*/ 158 h 199"/>
                <a:gd name="T26" fmla="*/ 3 w 212"/>
                <a:gd name="T27" fmla="*/ 181 h 199"/>
                <a:gd name="T28" fmla="*/ 0 w 212"/>
                <a:gd name="T29" fmla="*/ 194 h 199"/>
                <a:gd name="T30" fmla="*/ 0 w 212"/>
                <a:gd name="T31" fmla="*/ 194 h 199"/>
                <a:gd name="T32" fmla="*/ 2 w 212"/>
                <a:gd name="T33" fmla="*/ 195 h 199"/>
                <a:gd name="T34" fmla="*/ 2 w 212"/>
                <a:gd name="T35" fmla="*/ 197 h 199"/>
                <a:gd name="T36" fmla="*/ 2 w 212"/>
                <a:gd name="T37" fmla="*/ 197 h 199"/>
                <a:gd name="T38" fmla="*/ 2 w 212"/>
                <a:gd name="T39" fmla="*/ 197 h 199"/>
                <a:gd name="T40" fmla="*/ 2 w 212"/>
                <a:gd name="T41" fmla="*/ 197 h 199"/>
                <a:gd name="T42" fmla="*/ 2 w 212"/>
                <a:gd name="T43" fmla="*/ 197 h 199"/>
                <a:gd name="T44" fmla="*/ 1 w 212"/>
                <a:gd name="T45" fmla="*/ 198 h 199"/>
                <a:gd name="T46" fmla="*/ 5 w 212"/>
                <a:gd name="T47" fmla="*/ 183 h 199"/>
                <a:gd name="T48" fmla="*/ 11 w 212"/>
                <a:gd name="T49" fmla="*/ 158 h 199"/>
                <a:gd name="T50" fmla="*/ 20 w 212"/>
                <a:gd name="T51" fmla="*/ 137 h 199"/>
                <a:gd name="T52" fmla="*/ 32 w 212"/>
                <a:gd name="T53" fmla="*/ 117 h 199"/>
                <a:gd name="T54" fmla="*/ 44 w 212"/>
                <a:gd name="T55" fmla="*/ 97 h 199"/>
                <a:gd name="T56" fmla="*/ 59 w 212"/>
                <a:gd name="T57" fmla="*/ 78 h 199"/>
                <a:gd name="T58" fmla="*/ 75 w 212"/>
                <a:gd name="T59" fmla="*/ 61 h 199"/>
                <a:gd name="T60" fmla="*/ 94 w 212"/>
                <a:gd name="T61" fmla="*/ 47 h 199"/>
                <a:gd name="T62" fmla="*/ 113 w 212"/>
                <a:gd name="T63" fmla="*/ 36 h 199"/>
                <a:gd name="T64" fmla="*/ 133 w 212"/>
                <a:gd name="T65" fmla="*/ 24 h 199"/>
                <a:gd name="T66" fmla="*/ 151 w 212"/>
                <a:gd name="T67" fmla="*/ 14 h 199"/>
                <a:gd name="T68" fmla="*/ 174 w 212"/>
                <a:gd name="T69" fmla="*/ 9 h 199"/>
                <a:gd name="T70" fmla="*/ 195 w 212"/>
                <a:gd name="T71" fmla="*/ 3 h 199"/>
                <a:gd name="T72" fmla="*/ 211 w 212"/>
                <a:gd name="T73" fmla="*/ 2 h 199"/>
                <a:gd name="T74" fmla="*/ 211 w 212"/>
                <a:gd name="T75" fmla="*/ 2 h 199"/>
                <a:gd name="T76" fmla="*/ 211 w 212"/>
                <a:gd name="T77" fmla="*/ 2 h 199"/>
                <a:gd name="T78" fmla="*/ 209 w 212"/>
                <a:gd name="T79" fmla="*/ 0 h 199"/>
                <a:gd name="T80" fmla="*/ 209 w 212"/>
                <a:gd name="T81" fmla="*/ 0 h 199"/>
                <a:gd name="T82" fmla="*/ 209 w 212"/>
                <a:gd name="T83" fmla="*/ 0 h 199"/>
                <a:gd name="T84" fmla="*/ 209 w 212"/>
                <a:gd name="T85" fmla="*/ 0 h 199"/>
                <a:gd name="T86" fmla="*/ 207 w 212"/>
                <a:gd name="T87" fmla="*/ 0 h 199"/>
                <a:gd name="T88" fmla="*/ 207 w 212"/>
                <a:gd name="T89" fmla="*/ 0 h 19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12"/>
                <a:gd name="T136" fmla="*/ 0 h 199"/>
                <a:gd name="T137" fmla="*/ 212 w 212"/>
                <a:gd name="T138" fmla="*/ 199 h 19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12" h="199">
                  <a:moveTo>
                    <a:pt x="207" y="0"/>
                  </a:moveTo>
                  <a:lnTo>
                    <a:pt x="196" y="2"/>
                  </a:lnTo>
                  <a:lnTo>
                    <a:pt x="174" y="7"/>
                  </a:lnTo>
                  <a:lnTo>
                    <a:pt x="152" y="12"/>
                  </a:lnTo>
                  <a:lnTo>
                    <a:pt x="131" y="22"/>
                  </a:lnTo>
                  <a:lnTo>
                    <a:pt x="111" y="34"/>
                  </a:lnTo>
                  <a:lnTo>
                    <a:pt x="92" y="47"/>
                  </a:lnTo>
                  <a:lnTo>
                    <a:pt x="75" y="61"/>
                  </a:lnTo>
                  <a:lnTo>
                    <a:pt x="58" y="78"/>
                  </a:lnTo>
                  <a:lnTo>
                    <a:pt x="43" y="95"/>
                  </a:lnTo>
                  <a:lnTo>
                    <a:pt x="30" y="114"/>
                  </a:lnTo>
                  <a:lnTo>
                    <a:pt x="18" y="136"/>
                  </a:lnTo>
                  <a:lnTo>
                    <a:pt x="11" y="158"/>
                  </a:lnTo>
                  <a:lnTo>
                    <a:pt x="3" y="181"/>
                  </a:lnTo>
                  <a:lnTo>
                    <a:pt x="0" y="194"/>
                  </a:lnTo>
                  <a:lnTo>
                    <a:pt x="2" y="195"/>
                  </a:lnTo>
                  <a:lnTo>
                    <a:pt x="2" y="197"/>
                  </a:lnTo>
                  <a:lnTo>
                    <a:pt x="1" y="198"/>
                  </a:lnTo>
                  <a:lnTo>
                    <a:pt x="5" y="183"/>
                  </a:lnTo>
                  <a:lnTo>
                    <a:pt x="11" y="158"/>
                  </a:lnTo>
                  <a:lnTo>
                    <a:pt x="20" y="137"/>
                  </a:lnTo>
                  <a:lnTo>
                    <a:pt x="32" y="117"/>
                  </a:lnTo>
                  <a:lnTo>
                    <a:pt x="44" y="97"/>
                  </a:lnTo>
                  <a:lnTo>
                    <a:pt x="59" y="78"/>
                  </a:lnTo>
                  <a:lnTo>
                    <a:pt x="75" y="61"/>
                  </a:lnTo>
                  <a:lnTo>
                    <a:pt x="94" y="47"/>
                  </a:lnTo>
                  <a:lnTo>
                    <a:pt x="113" y="36"/>
                  </a:lnTo>
                  <a:lnTo>
                    <a:pt x="133" y="24"/>
                  </a:lnTo>
                  <a:lnTo>
                    <a:pt x="151" y="14"/>
                  </a:lnTo>
                  <a:lnTo>
                    <a:pt x="174" y="9"/>
                  </a:lnTo>
                  <a:lnTo>
                    <a:pt x="195" y="3"/>
                  </a:lnTo>
                  <a:lnTo>
                    <a:pt x="211" y="2"/>
                  </a:lnTo>
                  <a:lnTo>
                    <a:pt x="209" y="0"/>
                  </a:lnTo>
                  <a:lnTo>
                    <a:pt x="207" y="0"/>
                  </a:lnTo>
                </a:path>
              </a:pathLst>
            </a:custGeom>
            <a:solidFill>
              <a:srgbClr val="5D77A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48" name="Freeform 280"/>
            <p:cNvSpPr>
              <a:spLocks/>
            </p:cNvSpPr>
            <p:nvPr/>
          </p:nvSpPr>
          <p:spPr bwMode="auto">
            <a:xfrm>
              <a:off x="2291" y="1035"/>
              <a:ext cx="216" cy="200"/>
            </a:xfrm>
            <a:custGeom>
              <a:avLst/>
              <a:gdLst>
                <a:gd name="T0" fmla="*/ 210 w 216"/>
                <a:gd name="T1" fmla="*/ 0 h 200"/>
                <a:gd name="T2" fmla="*/ 194 w 216"/>
                <a:gd name="T3" fmla="*/ 1 h 200"/>
                <a:gd name="T4" fmla="*/ 173 w 216"/>
                <a:gd name="T5" fmla="*/ 7 h 200"/>
                <a:gd name="T6" fmla="*/ 150 w 216"/>
                <a:gd name="T7" fmla="*/ 12 h 200"/>
                <a:gd name="T8" fmla="*/ 132 w 216"/>
                <a:gd name="T9" fmla="*/ 22 h 200"/>
                <a:gd name="T10" fmla="*/ 112 w 216"/>
                <a:gd name="T11" fmla="*/ 34 h 200"/>
                <a:gd name="T12" fmla="*/ 93 w 216"/>
                <a:gd name="T13" fmla="*/ 45 h 200"/>
                <a:gd name="T14" fmla="*/ 74 w 216"/>
                <a:gd name="T15" fmla="*/ 59 h 200"/>
                <a:gd name="T16" fmla="*/ 58 w 216"/>
                <a:gd name="T17" fmla="*/ 76 h 200"/>
                <a:gd name="T18" fmla="*/ 43 w 216"/>
                <a:gd name="T19" fmla="*/ 95 h 200"/>
                <a:gd name="T20" fmla="*/ 31 w 216"/>
                <a:gd name="T21" fmla="*/ 115 h 200"/>
                <a:gd name="T22" fmla="*/ 19 w 216"/>
                <a:gd name="T23" fmla="*/ 135 h 200"/>
                <a:gd name="T24" fmla="*/ 10 w 216"/>
                <a:gd name="T25" fmla="*/ 156 h 200"/>
                <a:gd name="T26" fmla="*/ 4 w 216"/>
                <a:gd name="T27" fmla="*/ 181 h 200"/>
                <a:gd name="T28" fmla="*/ 0 w 216"/>
                <a:gd name="T29" fmla="*/ 196 h 200"/>
                <a:gd name="T30" fmla="*/ 0 w 216"/>
                <a:gd name="T31" fmla="*/ 196 h 200"/>
                <a:gd name="T32" fmla="*/ 2 w 216"/>
                <a:gd name="T33" fmla="*/ 197 h 200"/>
                <a:gd name="T34" fmla="*/ 2 w 216"/>
                <a:gd name="T35" fmla="*/ 197 h 200"/>
                <a:gd name="T36" fmla="*/ 2 w 216"/>
                <a:gd name="T37" fmla="*/ 199 h 200"/>
                <a:gd name="T38" fmla="*/ 2 w 216"/>
                <a:gd name="T39" fmla="*/ 199 h 200"/>
                <a:gd name="T40" fmla="*/ 2 w 216"/>
                <a:gd name="T41" fmla="*/ 199 h 200"/>
                <a:gd name="T42" fmla="*/ 2 w 216"/>
                <a:gd name="T43" fmla="*/ 199 h 200"/>
                <a:gd name="T44" fmla="*/ 2 w 216"/>
                <a:gd name="T45" fmla="*/ 199 h 200"/>
                <a:gd name="T46" fmla="*/ 6 w 216"/>
                <a:gd name="T47" fmla="*/ 181 h 200"/>
                <a:gd name="T48" fmla="*/ 12 w 216"/>
                <a:gd name="T49" fmla="*/ 156 h 200"/>
                <a:gd name="T50" fmla="*/ 21 w 216"/>
                <a:gd name="T51" fmla="*/ 136 h 200"/>
                <a:gd name="T52" fmla="*/ 33 w 216"/>
                <a:gd name="T53" fmla="*/ 115 h 200"/>
                <a:gd name="T54" fmla="*/ 45 w 216"/>
                <a:gd name="T55" fmla="*/ 96 h 200"/>
                <a:gd name="T56" fmla="*/ 59 w 216"/>
                <a:gd name="T57" fmla="*/ 78 h 200"/>
                <a:gd name="T58" fmla="*/ 76 w 216"/>
                <a:gd name="T59" fmla="*/ 62 h 200"/>
                <a:gd name="T60" fmla="*/ 92 w 216"/>
                <a:gd name="T61" fmla="*/ 47 h 200"/>
                <a:gd name="T62" fmla="*/ 112 w 216"/>
                <a:gd name="T63" fmla="*/ 34 h 200"/>
                <a:gd name="T64" fmla="*/ 132 w 216"/>
                <a:gd name="T65" fmla="*/ 22 h 200"/>
                <a:gd name="T66" fmla="*/ 152 w 216"/>
                <a:gd name="T67" fmla="*/ 16 h 200"/>
                <a:gd name="T68" fmla="*/ 173 w 216"/>
                <a:gd name="T69" fmla="*/ 7 h 200"/>
                <a:gd name="T70" fmla="*/ 196 w 216"/>
                <a:gd name="T71" fmla="*/ 2 h 200"/>
                <a:gd name="T72" fmla="*/ 215 w 216"/>
                <a:gd name="T73" fmla="*/ 1 h 200"/>
                <a:gd name="T74" fmla="*/ 214 w 216"/>
                <a:gd name="T75" fmla="*/ 1 h 200"/>
                <a:gd name="T76" fmla="*/ 214 w 216"/>
                <a:gd name="T77" fmla="*/ 1 h 200"/>
                <a:gd name="T78" fmla="*/ 214 w 216"/>
                <a:gd name="T79" fmla="*/ 1 h 200"/>
                <a:gd name="T80" fmla="*/ 214 w 216"/>
                <a:gd name="T81" fmla="*/ 1 h 200"/>
                <a:gd name="T82" fmla="*/ 212 w 216"/>
                <a:gd name="T83" fmla="*/ 0 h 200"/>
                <a:gd name="T84" fmla="*/ 212 w 216"/>
                <a:gd name="T85" fmla="*/ 0 h 200"/>
                <a:gd name="T86" fmla="*/ 212 w 216"/>
                <a:gd name="T87" fmla="*/ 0 h 200"/>
                <a:gd name="T88" fmla="*/ 210 w 216"/>
                <a:gd name="T89" fmla="*/ 0 h 20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16"/>
                <a:gd name="T136" fmla="*/ 0 h 200"/>
                <a:gd name="T137" fmla="*/ 216 w 216"/>
                <a:gd name="T138" fmla="*/ 200 h 20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16" h="200">
                  <a:moveTo>
                    <a:pt x="210" y="0"/>
                  </a:moveTo>
                  <a:lnTo>
                    <a:pt x="194" y="1"/>
                  </a:lnTo>
                  <a:lnTo>
                    <a:pt x="173" y="7"/>
                  </a:lnTo>
                  <a:lnTo>
                    <a:pt x="150" y="12"/>
                  </a:lnTo>
                  <a:lnTo>
                    <a:pt x="132" y="22"/>
                  </a:lnTo>
                  <a:lnTo>
                    <a:pt x="112" y="34"/>
                  </a:lnTo>
                  <a:lnTo>
                    <a:pt x="93" y="45"/>
                  </a:lnTo>
                  <a:lnTo>
                    <a:pt x="74" y="59"/>
                  </a:lnTo>
                  <a:lnTo>
                    <a:pt x="58" y="76"/>
                  </a:lnTo>
                  <a:lnTo>
                    <a:pt x="43" y="95"/>
                  </a:lnTo>
                  <a:lnTo>
                    <a:pt x="31" y="115"/>
                  </a:lnTo>
                  <a:lnTo>
                    <a:pt x="19" y="135"/>
                  </a:lnTo>
                  <a:lnTo>
                    <a:pt x="10" y="156"/>
                  </a:lnTo>
                  <a:lnTo>
                    <a:pt x="4" y="181"/>
                  </a:lnTo>
                  <a:lnTo>
                    <a:pt x="0" y="196"/>
                  </a:lnTo>
                  <a:lnTo>
                    <a:pt x="2" y="197"/>
                  </a:lnTo>
                  <a:lnTo>
                    <a:pt x="2" y="199"/>
                  </a:lnTo>
                  <a:lnTo>
                    <a:pt x="6" y="181"/>
                  </a:lnTo>
                  <a:lnTo>
                    <a:pt x="12" y="156"/>
                  </a:lnTo>
                  <a:lnTo>
                    <a:pt x="21" y="136"/>
                  </a:lnTo>
                  <a:lnTo>
                    <a:pt x="33" y="115"/>
                  </a:lnTo>
                  <a:lnTo>
                    <a:pt x="45" y="96"/>
                  </a:lnTo>
                  <a:lnTo>
                    <a:pt x="59" y="78"/>
                  </a:lnTo>
                  <a:lnTo>
                    <a:pt x="76" y="62"/>
                  </a:lnTo>
                  <a:lnTo>
                    <a:pt x="92" y="47"/>
                  </a:lnTo>
                  <a:lnTo>
                    <a:pt x="112" y="34"/>
                  </a:lnTo>
                  <a:lnTo>
                    <a:pt x="132" y="22"/>
                  </a:lnTo>
                  <a:lnTo>
                    <a:pt x="152" y="16"/>
                  </a:lnTo>
                  <a:lnTo>
                    <a:pt x="173" y="7"/>
                  </a:lnTo>
                  <a:lnTo>
                    <a:pt x="196" y="2"/>
                  </a:lnTo>
                  <a:lnTo>
                    <a:pt x="215" y="1"/>
                  </a:lnTo>
                  <a:lnTo>
                    <a:pt x="214" y="1"/>
                  </a:lnTo>
                  <a:lnTo>
                    <a:pt x="212" y="0"/>
                  </a:lnTo>
                  <a:lnTo>
                    <a:pt x="210" y="0"/>
                  </a:lnTo>
                </a:path>
              </a:pathLst>
            </a:custGeom>
            <a:solidFill>
              <a:srgbClr val="5E78A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49" name="Freeform 281"/>
            <p:cNvSpPr>
              <a:spLocks/>
            </p:cNvSpPr>
            <p:nvPr/>
          </p:nvSpPr>
          <p:spPr bwMode="auto">
            <a:xfrm>
              <a:off x="2292" y="1036"/>
              <a:ext cx="218" cy="204"/>
            </a:xfrm>
            <a:custGeom>
              <a:avLst/>
              <a:gdLst>
                <a:gd name="T0" fmla="*/ 214 w 218"/>
                <a:gd name="T1" fmla="*/ 0 h 204"/>
                <a:gd name="T2" fmla="*/ 195 w 218"/>
                <a:gd name="T3" fmla="*/ 1 h 204"/>
                <a:gd name="T4" fmla="*/ 172 w 218"/>
                <a:gd name="T5" fmla="*/ 6 h 204"/>
                <a:gd name="T6" fmla="*/ 151 w 218"/>
                <a:gd name="T7" fmla="*/ 15 h 204"/>
                <a:gd name="T8" fmla="*/ 131 w 218"/>
                <a:gd name="T9" fmla="*/ 21 h 204"/>
                <a:gd name="T10" fmla="*/ 111 w 218"/>
                <a:gd name="T11" fmla="*/ 33 h 204"/>
                <a:gd name="T12" fmla="*/ 91 w 218"/>
                <a:gd name="T13" fmla="*/ 46 h 204"/>
                <a:gd name="T14" fmla="*/ 75 w 218"/>
                <a:gd name="T15" fmla="*/ 61 h 204"/>
                <a:gd name="T16" fmla="*/ 58 w 218"/>
                <a:gd name="T17" fmla="*/ 77 h 204"/>
                <a:gd name="T18" fmla="*/ 44 w 218"/>
                <a:gd name="T19" fmla="*/ 95 h 204"/>
                <a:gd name="T20" fmla="*/ 32 w 218"/>
                <a:gd name="T21" fmla="*/ 114 h 204"/>
                <a:gd name="T22" fmla="*/ 20 w 218"/>
                <a:gd name="T23" fmla="*/ 135 h 204"/>
                <a:gd name="T24" fmla="*/ 11 w 218"/>
                <a:gd name="T25" fmla="*/ 155 h 204"/>
                <a:gd name="T26" fmla="*/ 5 w 218"/>
                <a:gd name="T27" fmla="*/ 180 h 204"/>
                <a:gd name="T28" fmla="*/ 1 w 218"/>
                <a:gd name="T29" fmla="*/ 198 h 204"/>
                <a:gd name="T30" fmla="*/ 0 w 218"/>
                <a:gd name="T31" fmla="*/ 200 h 204"/>
                <a:gd name="T32" fmla="*/ 2 w 218"/>
                <a:gd name="T33" fmla="*/ 201 h 204"/>
                <a:gd name="T34" fmla="*/ 2 w 218"/>
                <a:gd name="T35" fmla="*/ 201 h 204"/>
                <a:gd name="T36" fmla="*/ 2 w 218"/>
                <a:gd name="T37" fmla="*/ 201 h 204"/>
                <a:gd name="T38" fmla="*/ 2 w 218"/>
                <a:gd name="T39" fmla="*/ 201 h 204"/>
                <a:gd name="T40" fmla="*/ 2 w 218"/>
                <a:gd name="T41" fmla="*/ 203 h 204"/>
                <a:gd name="T42" fmla="*/ 2 w 218"/>
                <a:gd name="T43" fmla="*/ 203 h 204"/>
                <a:gd name="T44" fmla="*/ 2 w 218"/>
                <a:gd name="T45" fmla="*/ 203 h 204"/>
                <a:gd name="T46" fmla="*/ 7 w 218"/>
                <a:gd name="T47" fmla="*/ 181 h 204"/>
                <a:gd name="T48" fmla="*/ 13 w 218"/>
                <a:gd name="T49" fmla="*/ 156 h 204"/>
                <a:gd name="T50" fmla="*/ 22 w 218"/>
                <a:gd name="T51" fmla="*/ 135 h 204"/>
                <a:gd name="T52" fmla="*/ 32 w 218"/>
                <a:gd name="T53" fmla="*/ 114 h 204"/>
                <a:gd name="T54" fmla="*/ 44 w 218"/>
                <a:gd name="T55" fmla="*/ 95 h 204"/>
                <a:gd name="T56" fmla="*/ 58 w 218"/>
                <a:gd name="T57" fmla="*/ 77 h 204"/>
                <a:gd name="T58" fmla="*/ 77 w 218"/>
                <a:gd name="T59" fmla="*/ 61 h 204"/>
                <a:gd name="T60" fmla="*/ 93 w 218"/>
                <a:gd name="T61" fmla="*/ 48 h 204"/>
                <a:gd name="T62" fmla="*/ 111 w 218"/>
                <a:gd name="T63" fmla="*/ 36 h 204"/>
                <a:gd name="T64" fmla="*/ 131 w 218"/>
                <a:gd name="T65" fmla="*/ 23 h 204"/>
                <a:gd name="T66" fmla="*/ 151 w 218"/>
                <a:gd name="T67" fmla="*/ 15 h 204"/>
                <a:gd name="T68" fmla="*/ 173 w 218"/>
                <a:gd name="T69" fmla="*/ 8 h 204"/>
                <a:gd name="T70" fmla="*/ 195 w 218"/>
                <a:gd name="T71" fmla="*/ 3 h 204"/>
                <a:gd name="T72" fmla="*/ 217 w 218"/>
                <a:gd name="T73" fmla="*/ 1 h 204"/>
                <a:gd name="T74" fmla="*/ 217 w 218"/>
                <a:gd name="T75" fmla="*/ 1 h 204"/>
                <a:gd name="T76" fmla="*/ 217 w 218"/>
                <a:gd name="T77" fmla="*/ 1 h 204"/>
                <a:gd name="T78" fmla="*/ 215 w 218"/>
                <a:gd name="T79" fmla="*/ 1 h 204"/>
                <a:gd name="T80" fmla="*/ 215 w 218"/>
                <a:gd name="T81" fmla="*/ 1 h 204"/>
                <a:gd name="T82" fmla="*/ 215 w 218"/>
                <a:gd name="T83" fmla="*/ 1 h 204"/>
                <a:gd name="T84" fmla="*/ 214 w 218"/>
                <a:gd name="T85" fmla="*/ 0 h 204"/>
                <a:gd name="T86" fmla="*/ 214 w 218"/>
                <a:gd name="T87" fmla="*/ 0 h 204"/>
                <a:gd name="T88" fmla="*/ 214 w 218"/>
                <a:gd name="T89" fmla="*/ 0 h 204"/>
                <a:gd name="T90" fmla="*/ 214 w 218"/>
                <a:gd name="T91" fmla="*/ 0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18"/>
                <a:gd name="T139" fmla="*/ 0 h 204"/>
                <a:gd name="T140" fmla="*/ 218 w 218"/>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18" h="204">
                  <a:moveTo>
                    <a:pt x="214" y="0"/>
                  </a:moveTo>
                  <a:lnTo>
                    <a:pt x="195" y="1"/>
                  </a:lnTo>
                  <a:lnTo>
                    <a:pt x="172" y="6"/>
                  </a:lnTo>
                  <a:lnTo>
                    <a:pt x="151" y="15"/>
                  </a:lnTo>
                  <a:lnTo>
                    <a:pt x="131" y="21"/>
                  </a:lnTo>
                  <a:lnTo>
                    <a:pt x="111" y="33"/>
                  </a:lnTo>
                  <a:lnTo>
                    <a:pt x="91" y="46"/>
                  </a:lnTo>
                  <a:lnTo>
                    <a:pt x="75" y="61"/>
                  </a:lnTo>
                  <a:lnTo>
                    <a:pt x="58" y="77"/>
                  </a:lnTo>
                  <a:lnTo>
                    <a:pt x="44" y="95"/>
                  </a:lnTo>
                  <a:lnTo>
                    <a:pt x="32" y="114"/>
                  </a:lnTo>
                  <a:lnTo>
                    <a:pt x="20" y="135"/>
                  </a:lnTo>
                  <a:lnTo>
                    <a:pt x="11" y="155"/>
                  </a:lnTo>
                  <a:lnTo>
                    <a:pt x="5" y="180"/>
                  </a:lnTo>
                  <a:lnTo>
                    <a:pt x="1" y="198"/>
                  </a:lnTo>
                  <a:lnTo>
                    <a:pt x="0" y="200"/>
                  </a:lnTo>
                  <a:lnTo>
                    <a:pt x="2" y="201"/>
                  </a:lnTo>
                  <a:lnTo>
                    <a:pt x="2" y="203"/>
                  </a:lnTo>
                  <a:lnTo>
                    <a:pt x="7" y="181"/>
                  </a:lnTo>
                  <a:lnTo>
                    <a:pt x="13" y="156"/>
                  </a:lnTo>
                  <a:lnTo>
                    <a:pt x="22" y="135"/>
                  </a:lnTo>
                  <a:lnTo>
                    <a:pt x="32" y="114"/>
                  </a:lnTo>
                  <a:lnTo>
                    <a:pt x="44" y="95"/>
                  </a:lnTo>
                  <a:lnTo>
                    <a:pt x="58" y="77"/>
                  </a:lnTo>
                  <a:lnTo>
                    <a:pt x="77" y="61"/>
                  </a:lnTo>
                  <a:lnTo>
                    <a:pt x="93" y="48"/>
                  </a:lnTo>
                  <a:lnTo>
                    <a:pt x="111" y="36"/>
                  </a:lnTo>
                  <a:lnTo>
                    <a:pt x="131" y="23"/>
                  </a:lnTo>
                  <a:lnTo>
                    <a:pt x="151" y="15"/>
                  </a:lnTo>
                  <a:lnTo>
                    <a:pt x="173" y="8"/>
                  </a:lnTo>
                  <a:lnTo>
                    <a:pt x="195" y="3"/>
                  </a:lnTo>
                  <a:lnTo>
                    <a:pt x="217" y="1"/>
                  </a:lnTo>
                  <a:lnTo>
                    <a:pt x="215" y="1"/>
                  </a:lnTo>
                  <a:lnTo>
                    <a:pt x="214" y="0"/>
                  </a:lnTo>
                </a:path>
              </a:pathLst>
            </a:custGeom>
            <a:solidFill>
              <a:srgbClr val="5F79A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50" name="Freeform 282"/>
            <p:cNvSpPr>
              <a:spLocks/>
            </p:cNvSpPr>
            <p:nvPr/>
          </p:nvSpPr>
          <p:spPr bwMode="auto">
            <a:xfrm>
              <a:off x="2293" y="1037"/>
              <a:ext cx="223" cy="208"/>
            </a:xfrm>
            <a:custGeom>
              <a:avLst/>
              <a:gdLst>
                <a:gd name="T0" fmla="*/ 216 w 223"/>
                <a:gd name="T1" fmla="*/ 0 h 208"/>
                <a:gd name="T2" fmla="*/ 216 w 223"/>
                <a:gd name="T3" fmla="*/ 0 h 208"/>
                <a:gd name="T4" fmla="*/ 194 w 223"/>
                <a:gd name="T5" fmla="*/ 2 h 208"/>
                <a:gd name="T6" fmla="*/ 172 w 223"/>
                <a:gd name="T7" fmla="*/ 7 h 208"/>
                <a:gd name="T8" fmla="*/ 150 w 223"/>
                <a:gd name="T9" fmla="*/ 14 h 208"/>
                <a:gd name="T10" fmla="*/ 130 w 223"/>
                <a:gd name="T11" fmla="*/ 22 h 208"/>
                <a:gd name="T12" fmla="*/ 110 w 223"/>
                <a:gd name="T13" fmla="*/ 35 h 208"/>
                <a:gd name="T14" fmla="*/ 92 w 223"/>
                <a:gd name="T15" fmla="*/ 47 h 208"/>
                <a:gd name="T16" fmla="*/ 76 w 223"/>
                <a:gd name="T17" fmla="*/ 60 h 208"/>
                <a:gd name="T18" fmla="*/ 57 w 223"/>
                <a:gd name="T19" fmla="*/ 76 h 208"/>
                <a:gd name="T20" fmla="*/ 43 w 223"/>
                <a:gd name="T21" fmla="*/ 94 h 208"/>
                <a:gd name="T22" fmla="*/ 31 w 223"/>
                <a:gd name="T23" fmla="*/ 113 h 208"/>
                <a:gd name="T24" fmla="*/ 21 w 223"/>
                <a:gd name="T25" fmla="*/ 134 h 208"/>
                <a:gd name="T26" fmla="*/ 12 w 223"/>
                <a:gd name="T27" fmla="*/ 155 h 208"/>
                <a:gd name="T28" fmla="*/ 6 w 223"/>
                <a:gd name="T29" fmla="*/ 180 h 208"/>
                <a:gd name="T30" fmla="*/ 1 w 223"/>
                <a:gd name="T31" fmla="*/ 202 h 208"/>
                <a:gd name="T32" fmla="*/ 1 w 223"/>
                <a:gd name="T33" fmla="*/ 202 h 208"/>
                <a:gd name="T34" fmla="*/ 2 w 223"/>
                <a:gd name="T35" fmla="*/ 203 h 208"/>
                <a:gd name="T36" fmla="*/ 1 w 223"/>
                <a:gd name="T37" fmla="*/ 205 h 208"/>
                <a:gd name="T38" fmla="*/ 1 w 223"/>
                <a:gd name="T39" fmla="*/ 205 h 208"/>
                <a:gd name="T40" fmla="*/ 1 w 223"/>
                <a:gd name="T41" fmla="*/ 205 h 208"/>
                <a:gd name="T42" fmla="*/ 1 w 223"/>
                <a:gd name="T43" fmla="*/ 205 h 208"/>
                <a:gd name="T44" fmla="*/ 0 w 223"/>
                <a:gd name="T45" fmla="*/ 207 h 208"/>
                <a:gd name="T46" fmla="*/ 2 w 223"/>
                <a:gd name="T47" fmla="*/ 207 h 208"/>
                <a:gd name="T48" fmla="*/ 2 w 223"/>
                <a:gd name="T49" fmla="*/ 203 h 208"/>
                <a:gd name="T50" fmla="*/ 6 w 223"/>
                <a:gd name="T51" fmla="*/ 180 h 208"/>
                <a:gd name="T52" fmla="*/ 14 w 223"/>
                <a:gd name="T53" fmla="*/ 155 h 208"/>
                <a:gd name="T54" fmla="*/ 21 w 223"/>
                <a:gd name="T55" fmla="*/ 134 h 208"/>
                <a:gd name="T56" fmla="*/ 33 w 223"/>
                <a:gd name="T57" fmla="*/ 115 h 208"/>
                <a:gd name="T58" fmla="*/ 45 w 223"/>
                <a:gd name="T59" fmla="*/ 94 h 208"/>
                <a:gd name="T60" fmla="*/ 59 w 223"/>
                <a:gd name="T61" fmla="*/ 77 h 208"/>
                <a:gd name="T62" fmla="*/ 74 w 223"/>
                <a:gd name="T63" fmla="*/ 62 h 208"/>
                <a:gd name="T64" fmla="*/ 91 w 223"/>
                <a:gd name="T65" fmla="*/ 49 h 208"/>
                <a:gd name="T66" fmla="*/ 110 w 223"/>
                <a:gd name="T67" fmla="*/ 35 h 208"/>
                <a:gd name="T68" fmla="*/ 130 w 223"/>
                <a:gd name="T69" fmla="*/ 24 h 208"/>
                <a:gd name="T70" fmla="*/ 151 w 223"/>
                <a:gd name="T71" fmla="*/ 16 h 208"/>
                <a:gd name="T72" fmla="*/ 171 w 223"/>
                <a:gd name="T73" fmla="*/ 9 h 208"/>
                <a:gd name="T74" fmla="*/ 193 w 223"/>
                <a:gd name="T75" fmla="*/ 3 h 208"/>
                <a:gd name="T76" fmla="*/ 216 w 223"/>
                <a:gd name="T77" fmla="*/ 0 h 208"/>
                <a:gd name="T78" fmla="*/ 222 w 223"/>
                <a:gd name="T79" fmla="*/ 3 h 208"/>
                <a:gd name="T80" fmla="*/ 220 w 223"/>
                <a:gd name="T81" fmla="*/ 1 h 208"/>
                <a:gd name="T82" fmla="*/ 220 w 223"/>
                <a:gd name="T83" fmla="*/ 1 h 208"/>
                <a:gd name="T84" fmla="*/ 220 w 223"/>
                <a:gd name="T85" fmla="*/ 1 h 208"/>
                <a:gd name="T86" fmla="*/ 218 w 223"/>
                <a:gd name="T87" fmla="*/ 1 h 208"/>
                <a:gd name="T88" fmla="*/ 218 w 223"/>
                <a:gd name="T89" fmla="*/ 1 h 208"/>
                <a:gd name="T90" fmla="*/ 218 w 223"/>
                <a:gd name="T91" fmla="*/ 1 h 208"/>
                <a:gd name="T92" fmla="*/ 216 w 223"/>
                <a:gd name="T93" fmla="*/ 0 h 208"/>
                <a:gd name="T94" fmla="*/ 216 w 223"/>
                <a:gd name="T95" fmla="*/ 0 h 20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23"/>
                <a:gd name="T145" fmla="*/ 0 h 208"/>
                <a:gd name="T146" fmla="*/ 223 w 223"/>
                <a:gd name="T147" fmla="*/ 208 h 20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23" h="208">
                  <a:moveTo>
                    <a:pt x="216" y="0"/>
                  </a:moveTo>
                  <a:lnTo>
                    <a:pt x="216" y="0"/>
                  </a:lnTo>
                  <a:lnTo>
                    <a:pt x="194" y="2"/>
                  </a:lnTo>
                  <a:lnTo>
                    <a:pt x="172" y="7"/>
                  </a:lnTo>
                  <a:lnTo>
                    <a:pt x="150" y="14"/>
                  </a:lnTo>
                  <a:lnTo>
                    <a:pt x="130" y="22"/>
                  </a:lnTo>
                  <a:lnTo>
                    <a:pt x="110" y="35"/>
                  </a:lnTo>
                  <a:lnTo>
                    <a:pt x="92" y="47"/>
                  </a:lnTo>
                  <a:lnTo>
                    <a:pt x="76" y="60"/>
                  </a:lnTo>
                  <a:lnTo>
                    <a:pt x="57" y="76"/>
                  </a:lnTo>
                  <a:lnTo>
                    <a:pt x="43" y="94"/>
                  </a:lnTo>
                  <a:lnTo>
                    <a:pt x="31" y="113"/>
                  </a:lnTo>
                  <a:lnTo>
                    <a:pt x="21" y="134"/>
                  </a:lnTo>
                  <a:lnTo>
                    <a:pt x="12" y="155"/>
                  </a:lnTo>
                  <a:lnTo>
                    <a:pt x="6" y="180"/>
                  </a:lnTo>
                  <a:lnTo>
                    <a:pt x="1" y="202"/>
                  </a:lnTo>
                  <a:lnTo>
                    <a:pt x="2" y="203"/>
                  </a:lnTo>
                  <a:lnTo>
                    <a:pt x="1" y="205"/>
                  </a:lnTo>
                  <a:lnTo>
                    <a:pt x="0" y="207"/>
                  </a:lnTo>
                  <a:lnTo>
                    <a:pt x="2" y="207"/>
                  </a:lnTo>
                  <a:lnTo>
                    <a:pt x="2" y="203"/>
                  </a:lnTo>
                  <a:lnTo>
                    <a:pt x="6" y="180"/>
                  </a:lnTo>
                  <a:lnTo>
                    <a:pt x="14" y="155"/>
                  </a:lnTo>
                  <a:lnTo>
                    <a:pt x="21" y="134"/>
                  </a:lnTo>
                  <a:lnTo>
                    <a:pt x="33" y="115"/>
                  </a:lnTo>
                  <a:lnTo>
                    <a:pt x="45" y="94"/>
                  </a:lnTo>
                  <a:lnTo>
                    <a:pt x="59" y="77"/>
                  </a:lnTo>
                  <a:lnTo>
                    <a:pt x="74" y="62"/>
                  </a:lnTo>
                  <a:lnTo>
                    <a:pt x="91" y="49"/>
                  </a:lnTo>
                  <a:lnTo>
                    <a:pt x="110" y="35"/>
                  </a:lnTo>
                  <a:lnTo>
                    <a:pt x="130" y="24"/>
                  </a:lnTo>
                  <a:lnTo>
                    <a:pt x="151" y="16"/>
                  </a:lnTo>
                  <a:lnTo>
                    <a:pt x="171" y="9"/>
                  </a:lnTo>
                  <a:lnTo>
                    <a:pt x="193" y="3"/>
                  </a:lnTo>
                  <a:lnTo>
                    <a:pt x="216" y="0"/>
                  </a:lnTo>
                  <a:lnTo>
                    <a:pt x="222" y="3"/>
                  </a:lnTo>
                  <a:lnTo>
                    <a:pt x="220" y="1"/>
                  </a:lnTo>
                  <a:lnTo>
                    <a:pt x="218" y="1"/>
                  </a:lnTo>
                  <a:lnTo>
                    <a:pt x="216" y="0"/>
                  </a:lnTo>
                </a:path>
              </a:pathLst>
            </a:custGeom>
            <a:solidFill>
              <a:srgbClr val="6079A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51" name="Freeform 283"/>
            <p:cNvSpPr>
              <a:spLocks/>
            </p:cNvSpPr>
            <p:nvPr/>
          </p:nvSpPr>
          <p:spPr bwMode="auto">
            <a:xfrm>
              <a:off x="2295" y="1037"/>
              <a:ext cx="226" cy="213"/>
            </a:xfrm>
            <a:custGeom>
              <a:avLst/>
              <a:gdLst>
                <a:gd name="T0" fmla="*/ 220 w 226"/>
                <a:gd name="T1" fmla="*/ 3 h 213"/>
                <a:gd name="T2" fmla="*/ 214 w 226"/>
                <a:gd name="T3" fmla="*/ 0 h 213"/>
                <a:gd name="T4" fmla="*/ 191 w 226"/>
                <a:gd name="T5" fmla="*/ 3 h 213"/>
                <a:gd name="T6" fmla="*/ 169 w 226"/>
                <a:gd name="T7" fmla="*/ 9 h 213"/>
                <a:gd name="T8" fmla="*/ 149 w 226"/>
                <a:gd name="T9" fmla="*/ 16 h 213"/>
                <a:gd name="T10" fmla="*/ 128 w 226"/>
                <a:gd name="T11" fmla="*/ 24 h 213"/>
                <a:gd name="T12" fmla="*/ 108 w 226"/>
                <a:gd name="T13" fmla="*/ 35 h 213"/>
                <a:gd name="T14" fmla="*/ 89 w 226"/>
                <a:gd name="T15" fmla="*/ 49 h 213"/>
                <a:gd name="T16" fmla="*/ 72 w 226"/>
                <a:gd name="T17" fmla="*/ 62 h 213"/>
                <a:gd name="T18" fmla="*/ 57 w 226"/>
                <a:gd name="T19" fmla="*/ 77 h 213"/>
                <a:gd name="T20" fmla="*/ 43 w 226"/>
                <a:gd name="T21" fmla="*/ 94 h 213"/>
                <a:gd name="T22" fmla="*/ 31 w 226"/>
                <a:gd name="T23" fmla="*/ 115 h 213"/>
                <a:gd name="T24" fmla="*/ 19 w 226"/>
                <a:gd name="T25" fmla="*/ 134 h 213"/>
                <a:gd name="T26" fmla="*/ 12 w 226"/>
                <a:gd name="T27" fmla="*/ 155 h 213"/>
                <a:gd name="T28" fmla="*/ 4 w 226"/>
                <a:gd name="T29" fmla="*/ 180 h 213"/>
                <a:gd name="T30" fmla="*/ 0 w 226"/>
                <a:gd name="T31" fmla="*/ 203 h 213"/>
                <a:gd name="T32" fmla="*/ 0 w 226"/>
                <a:gd name="T33" fmla="*/ 207 h 213"/>
                <a:gd name="T34" fmla="*/ 0 w 226"/>
                <a:gd name="T35" fmla="*/ 207 h 213"/>
                <a:gd name="T36" fmla="*/ 0 w 226"/>
                <a:gd name="T37" fmla="*/ 207 h 213"/>
                <a:gd name="T38" fmla="*/ 0 w 226"/>
                <a:gd name="T39" fmla="*/ 209 h 213"/>
                <a:gd name="T40" fmla="*/ 0 w 226"/>
                <a:gd name="T41" fmla="*/ 209 h 213"/>
                <a:gd name="T42" fmla="*/ 0 w 226"/>
                <a:gd name="T43" fmla="*/ 209 h 213"/>
                <a:gd name="T44" fmla="*/ 2 w 226"/>
                <a:gd name="T45" fmla="*/ 210 h 213"/>
                <a:gd name="T46" fmla="*/ 1 w 226"/>
                <a:gd name="T47" fmla="*/ 212 h 213"/>
                <a:gd name="T48" fmla="*/ 1 w 226"/>
                <a:gd name="T49" fmla="*/ 212 h 213"/>
                <a:gd name="T50" fmla="*/ 1 w 226"/>
                <a:gd name="T51" fmla="*/ 203 h 213"/>
                <a:gd name="T52" fmla="*/ 6 w 226"/>
                <a:gd name="T53" fmla="*/ 180 h 213"/>
                <a:gd name="T54" fmla="*/ 12 w 226"/>
                <a:gd name="T55" fmla="*/ 155 h 213"/>
                <a:gd name="T56" fmla="*/ 21 w 226"/>
                <a:gd name="T57" fmla="*/ 135 h 213"/>
                <a:gd name="T58" fmla="*/ 33 w 226"/>
                <a:gd name="T59" fmla="*/ 115 h 213"/>
                <a:gd name="T60" fmla="*/ 45 w 226"/>
                <a:gd name="T61" fmla="*/ 98 h 213"/>
                <a:gd name="T62" fmla="*/ 58 w 226"/>
                <a:gd name="T63" fmla="*/ 77 h 213"/>
                <a:gd name="T64" fmla="*/ 74 w 226"/>
                <a:gd name="T65" fmla="*/ 64 h 213"/>
                <a:gd name="T66" fmla="*/ 91 w 226"/>
                <a:gd name="T67" fmla="*/ 49 h 213"/>
                <a:gd name="T68" fmla="*/ 110 w 226"/>
                <a:gd name="T69" fmla="*/ 36 h 213"/>
                <a:gd name="T70" fmla="*/ 130 w 226"/>
                <a:gd name="T71" fmla="*/ 25 h 213"/>
                <a:gd name="T72" fmla="*/ 149 w 226"/>
                <a:gd name="T73" fmla="*/ 16 h 213"/>
                <a:gd name="T74" fmla="*/ 171 w 226"/>
                <a:gd name="T75" fmla="*/ 10 h 213"/>
                <a:gd name="T76" fmla="*/ 193 w 226"/>
                <a:gd name="T77" fmla="*/ 5 h 213"/>
                <a:gd name="T78" fmla="*/ 214 w 226"/>
                <a:gd name="T79" fmla="*/ 2 h 213"/>
                <a:gd name="T80" fmla="*/ 225 w 226"/>
                <a:gd name="T81" fmla="*/ 2 h 213"/>
                <a:gd name="T82" fmla="*/ 225 w 226"/>
                <a:gd name="T83" fmla="*/ 2 h 213"/>
                <a:gd name="T84" fmla="*/ 223 w 226"/>
                <a:gd name="T85" fmla="*/ 1 h 213"/>
                <a:gd name="T86" fmla="*/ 223 w 226"/>
                <a:gd name="T87" fmla="*/ 1 h 213"/>
                <a:gd name="T88" fmla="*/ 223 w 226"/>
                <a:gd name="T89" fmla="*/ 1 h 213"/>
                <a:gd name="T90" fmla="*/ 223 w 226"/>
                <a:gd name="T91" fmla="*/ 1 h 213"/>
                <a:gd name="T92" fmla="*/ 221 w 226"/>
                <a:gd name="T93" fmla="*/ 1 h 213"/>
                <a:gd name="T94" fmla="*/ 221 w 226"/>
                <a:gd name="T95" fmla="*/ 1 h 213"/>
                <a:gd name="T96" fmla="*/ 220 w 226"/>
                <a:gd name="T97" fmla="*/ 3 h 21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26"/>
                <a:gd name="T148" fmla="*/ 0 h 213"/>
                <a:gd name="T149" fmla="*/ 226 w 226"/>
                <a:gd name="T150" fmla="*/ 213 h 21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26" h="213">
                  <a:moveTo>
                    <a:pt x="220" y="3"/>
                  </a:moveTo>
                  <a:lnTo>
                    <a:pt x="214" y="0"/>
                  </a:lnTo>
                  <a:lnTo>
                    <a:pt x="191" y="3"/>
                  </a:lnTo>
                  <a:lnTo>
                    <a:pt x="169" y="9"/>
                  </a:lnTo>
                  <a:lnTo>
                    <a:pt x="149" y="16"/>
                  </a:lnTo>
                  <a:lnTo>
                    <a:pt x="128" y="24"/>
                  </a:lnTo>
                  <a:lnTo>
                    <a:pt x="108" y="35"/>
                  </a:lnTo>
                  <a:lnTo>
                    <a:pt x="89" y="49"/>
                  </a:lnTo>
                  <a:lnTo>
                    <a:pt x="72" y="62"/>
                  </a:lnTo>
                  <a:lnTo>
                    <a:pt x="57" y="77"/>
                  </a:lnTo>
                  <a:lnTo>
                    <a:pt x="43" y="94"/>
                  </a:lnTo>
                  <a:lnTo>
                    <a:pt x="31" y="115"/>
                  </a:lnTo>
                  <a:lnTo>
                    <a:pt x="19" y="134"/>
                  </a:lnTo>
                  <a:lnTo>
                    <a:pt x="12" y="155"/>
                  </a:lnTo>
                  <a:lnTo>
                    <a:pt x="4" y="180"/>
                  </a:lnTo>
                  <a:lnTo>
                    <a:pt x="0" y="203"/>
                  </a:lnTo>
                  <a:lnTo>
                    <a:pt x="0" y="207"/>
                  </a:lnTo>
                  <a:lnTo>
                    <a:pt x="0" y="209"/>
                  </a:lnTo>
                  <a:lnTo>
                    <a:pt x="2" y="210"/>
                  </a:lnTo>
                  <a:lnTo>
                    <a:pt x="1" y="212"/>
                  </a:lnTo>
                  <a:lnTo>
                    <a:pt x="1" y="203"/>
                  </a:lnTo>
                  <a:lnTo>
                    <a:pt x="6" y="180"/>
                  </a:lnTo>
                  <a:lnTo>
                    <a:pt x="12" y="155"/>
                  </a:lnTo>
                  <a:lnTo>
                    <a:pt x="21" y="135"/>
                  </a:lnTo>
                  <a:lnTo>
                    <a:pt x="33" y="115"/>
                  </a:lnTo>
                  <a:lnTo>
                    <a:pt x="45" y="98"/>
                  </a:lnTo>
                  <a:lnTo>
                    <a:pt x="58" y="77"/>
                  </a:lnTo>
                  <a:lnTo>
                    <a:pt x="74" y="64"/>
                  </a:lnTo>
                  <a:lnTo>
                    <a:pt x="91" y="49"/>
                  </a:lnTo>
                  <a:lnTo>
                    <a:pt x="110" y="36"/>
                  </a:lnTo>
                  <a:lnTo>
                    <a:pt x="130" y="25"/>
                  </a:lnTo>
                  <a:lnTo>
                    <a:pt x="149" y="16"/>
                  </a:lnTo>
                  <a:lnTo>
                    <a:pt x="171" y="10"/>
                  </a:lnTo>
                  <a:lnTo>
                    <a:pt x="193" y="5"/>
                  </a:lnTo>
                  <a:lnTo>
                    <a:pt x="214" y="2"/>
                  </a:lnTo>
                  <a:lnTo>
                    <a:pt x="225" y="2"/>
                  </a:lnTo>
                  <a:lnTo>
                    <a:pt x="223" y="1"/>
                  </a:lnTo>
                  <a:lnTo>
                    <a:pt x="221" y="1"/>
                  </a:lnTo>
                  <a:lnTo>
                    <a:pt x="220" y="3"/>
                  </a:lnTo>
                </a:path>
              </a:pathLst>
            </a:custGeom>
            <a:solidFill>
              <a:srgbClr val="617AA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52" name="Freeform 284"/>
            <p:cNvSpPr>
              <a:spLocks/>
            </p:cNvSpPr>
            <p:nvPr/>
          </p:nvSpPr>
          <p:spPr bwMode="auto">
            <a:xfrm>
              <a:off x="2296" y="1039"/>
              <a:ext cx="228" cy="213"/>
            </a:xfrm>
            <a:custGeom>
              <a:avLst/>
              <a:gdLst>
                <a:gd name="T0" fmla="*/ 224 w 228"/>
                <a:gd name="T1" fmla="*/ 0 h 213"/>
                <a:gd name="T2" fmla="*/ 213 w 228"/>
                <a:gd name="T3" fmla="*/ 0 h 213"/>
                <a:gd name="T4" fmla="*/ 192 w 228"/>
                <a:gd name="T5" fmla="*/ 3 h 213"/>
                <a:gd name="T6" fmla="*/ 170 w 228"/>
                <a:gd name="T7" fmla="*/ 8 h 213"/>
                <a:gd name="T8" fmla="*/ 148 w 228"/>
                <a:gd name="T9" fmla="*/ 14 h 213"/>
                <a:gd name="T10" fmla="*/ 129 w 228"/>
                <a:gd name="T11" fmla="*/ 23 h 213"/>
                <a:gd name="T12" fmla="*/ 109 w 228"/>
                <a:gd name="T13" fmla="*/ 34 h 213"/>
                <a:gd name="T14" fmla="*/ 90 w 228"/>
                <a:gd name="T15" fmla="*/ 47 h 213"/>
                <a:gd name="T16" fmla="*/ 73 w 228"/>
                <a:gd name="T17" fmla="*/ 62 h 213"/>
                <a:gd name="T18" fmla="*/ 57 w 228"/>
                <a:gd name="T19" fmla="*/ 75 h 213"/>
                <a:gd name="T20" fmla="*/ 44 w 228"/>
                <a:gd name="T21" fmla="*/ 96 h 213"/>
                <a:gd name="T22" fmla="*/ 32 w 228"/>
                <a:gd name="T23" fmla="*/ 113 h 213"/>
                <a:gd name="T24" fmla="*/ 20 w 228"/>
                <a:gd name="T25" fmla="*/ 133 h 213"/>
                <a:gd name="T26" fmla="*/ 11 w 228"/>
                <a:gd name="T27" fmla="*/ 153 h 213"/>
                <a:gd name="T28" fmla="*/ 5 w 228"/>
                <a:gd name="T29" fmla="*/ 178 h 213"/>
                <a:gd name="T30" fmla="*/ 0 w 228"/>
                <a:gd name="T31" fmla="*/ 201 h 213"/>
                <a:gd name="T32" fmla="*/ 0 w 228"/>
                <a:gd name="T33" fmla="*/ 210 h 213"/>
                <a:gd name="T34" fmla="*/ 0 w 228"/>
                <a:gd name="T35" fmla="*/ 210 h 213"/>
                <a:gd name="T36" fmla="*/ 0 w 228"/>
                <a:gd name="T37" fmla="*/ 210 h 213"/>
                <a:gd name="T38" fmla="*/ 0 w 228"/>
                <a:gd name="T39" fmla="*/ 210 h 213"/>
                <a:gd name="T40" fmla="*/ 0 w 228"/>
                <a:gd name="T41" fmla="*/ 212 h 213"/>
                <a:gd name="T42" fmla="*/ 2 w 228"/>
                <a:gd name="T43" fmla="*/ 212 h 213"/>
                <a:gd name="T44" fmla="*/ 2 w 228"/>
                <a:gd name="T45" fmla="*/ 212 h 213"/>
                <a:gd name="T46" fmla="*/ 2 w 228"/>
                <a:gd name="T47" fmla="*/ 212 h 213"/>
                <a:gd name="T48" fmla="*/ 2 w 228"/>
                <a:gd name="T49" fmla="*/ 212 h 213"/>
                <a:gd name="T50" fmla="*/ 2 w 228"/>
                <a:gd name="T51" fmla="*/ 202 h 213"/>
                <a:gd name="T52" fmla="*/ 6 w 228"/>
                <a:gd name="T53" fmla="*/ 179 h 213"/>
                <a:gd name="T54" fmla="*/ 13 w 228"/>
                <a:gd name="T55" fmla="*/ 155 h 213"/>
                <a:gd name="T56" fmla="*/ 22 w 228"/>
                <a:gd name="T57" fmla="*/ 133 h 213"/>
                <a:gd name="T58" fmla="*/ 33 w 228"/>
                <a:gd name="T59" fmla="*/ 114 h 213"/>
                <a:gd name="T60" fmla="*/ 45 w 228"/>
                <a:gd name="T61" fmla="*/ 96 h 213"/>
                <a:gd name="T62" fmla="*/ 59 w 228"/>
                <a:gd name="T63" fmla="*/ 79 h 213"/>
                <a:gd name="T64" fmla="*/ 75 w 228"/>
                <a:gd name="T65" fmla="*/ 62 h 213"/>
                <a:gd name="T66" fmla="*/ 92 w 228"/>
                <a:gd name="T67" fmla="*/ 48 h 213"/>
                <a:gd name="T68" fmla="*/ 110 w 228"/>
                <a:gd name="T69" fmla="*/ 35 h 213"/>
                <a:gd name="T70" fmla="*/ 128 w 228"/>
                <a:gd name="T71" fmla="*/ 25 h 213"/>
                <a:gd name="T72" fmla="*/ 149 w 228"/>
                <a:gd name="T73" fmla="*/ 17 h 213"/>
                <a:gd name="T74" fmla="*/ 169 w 228"/>
                <a:gd name="T75" fmla="*/ 9 h 213"/>
                <a:gd name="T76" fmla="*/ 192 w 228"/>
                <a:gd name="T77" fmla="*/ 5 h 213"/>
                <a:gd name="T78" fmla="*/ 212 w 228"/>
                <a:gd name="T79" fmla="*/ 2 h 213"/>
                <a:gd name="T80" fmla="*/ 227 w 228"/>
                <a:gd name="T81" fmla="*/ 1 h 213"/>
                <a:gd name="T82" fmla="*/ 227 w 228"/>
                <a:gd name="T83" fmla="*/ 1 h 213"/>
                <a:gd name="T84" fmla="*/ 227 w 228"/>
                <a:gd name="T85" fmla="*/ 1 h 213"/>
                <a:gd name="T86" fmla="*/ 227 w 228"/>
                <a:gd name="T87" fmla="*/ 1 h 213"/>
                <a:gd name="T88" fmla="*/ 225 w 228"/>
                <a:gd name="T89" fmla="*/ 0 h 213"/>
                <a:gd name="T90" fmla="*/ 225 w 228"/>
                <a:gd name="T91" fmla="*/ 0 h 213"/>
                <a:gd name="T92" fmla="*/ 225 w 228"/>
                <a:gd name="T93" fmla="*/ 0 h 213"/>
                <a:gd name="T94" fmla="*/ 224 w 228"/>
                <a:gd name="T95" fmla="*/ 0 h 213"/>
                <a:gd name="T96" fmla="*/ 224 w 228"/>
                <a:gd name="T97" fmla="*/ 0 h 21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28"/>
                <a:gd name="T148" fmla="*/ 0 h 213"/>
                <a:gd name="T149" fmla="*/ 228 w 228"/>
                <a:gd name="T150" fmla="*/ 213 h 21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28" h="213">
                  <a:moveTo>
                    <a:pt x="224" y="0"/>
                  </a:moveTo>
                  <a:lnTo>
                    <a:pt x="213" y="0"/>
                  </a:lnTo>
                  <a:lnTo>
                    <a:pt x="192" y="3"/>
                  </a:lnTo>
                  <a:lnTo>
                    <a:pt x="170" y="8"/>
                  </a:lnTo>
                  <a:lnTo>
                    <a:pt x="148" y="14"/>
                  </a:lnTo>
                  <a:lnTo>
                    <a:pt x="129" y="23"/>
                  </a:lnTo>
                  <a:lnTo>
                    <a:pt x="109" y="34"/>
                  </a:lnTo>
                  <a:lnTo>
                    <a:pt x="90" y="47"/>
                  </a:lnTo>
                  <a:lnTo>
                    <a:pt x="73" y="62"/>
                  </a:lnTo>
                  <a:lnTo>
                    <a:pt x="57" y="75"/>
                  </a:lnTo>
                  <a:lnTo>
                    <a:pt x="44" y="96"/>
                  </a:lnTo>
                  <a:lnTo>
                    <a:pt x="32" y="113"/>
                  </a:lnTo>
                  <a:lnTo>
                    <a:pt x="20" y="133"/>
                  </a:lnTo>
                  <a:lnTo>
                    <a:pt x="11" y="153"/>
                  </a:lnTo>
                  <a:lnTo>
                    <a:pt x="5" y="178"/>
                  </a:lnTo>
                  <a:lnTo>
                    <a:pt x="0" y="201"/>
                  </a:lnTo>
                  <a:lnTo>
                    <a:pt x="0" y="210"/>
                  </a:lnTo>
                  <a:lnTo>
                    <a:pt x="0" y="212"/>
                  </a:lnTo>
                  <a:lnTo>
                    <a:pt x="2" y="212"/>
                  </a:lnTo>
                  <a:lnTo>
                    <a:pt x="2" y="202"/>
                  </a:lnTo>
                  <a:lnTo>
                    <a:pt x="6" y="179"/>
                  </a:lnTo>
                  <a:lnTo>
                    <a:pt x="13" y="155"/>
                  </a:lnTo>
                  <a:lnTo>
                    <a:pt x="22" y="133"/>
                  </a:lnTo>
                  <a:lnTo>
                    <a:pt x="33" y="114"/>
                  </a:lnTo>
                  <a:lnTo>
                    <a:pt x="45" y="96"/>
                  </a:lnTo>
                  <a:lnTo>
                    <a:pt x="59" y="79"/>
                  </a:lnTo>
                  <a:lnTo>
                    <a:pt x="75" y="62"/>
                  </a:lnTo>
                  <a:lnTo>
                    <a:pt x="92" y="48"/>
                  </a:lnTo>
                  <a:lnTo>
                    <a:pt x="110" y="35"/>
                  </a:lnTo>
                  <a:lnTo>
                    <a:pt x="128" y="25"/>
                  </a:lnTo>
                  <a:lnTo>
                    <a:pt x="149" y="17"/>
                  </a:lnTo>
                  <a:lnTo>
                    <a:pt x="169" y="9"/>
                  </a:lnTo>
                  <a:lnTo>
                    <a:pt x="192" y="5"/>
                  </a:lnTo>
                  <a:lnTo>
                    <a:pt x="212" y="2"/>
                  </a:lnTo>
                  <a:lnTo>
                    <a:pt x="227" y="1"/>
                  </a:lnTo>
                  <a:lnTo>
                    <a:pt x="225" y="0"/>
                  </a:lnTo>
                  <a:lnTo>
                    <a:pt x="224" y="0"/>
                  </a:lnTo>
                </a:path>
              </a:pathLst>
            </a:custGeom>
            <a:solidFill>
              <a:srgbClr val="627BA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53" name="Freeform 285"/>
            <p:cNvSpPr>
              <a:spLocks/>
            </p:cNvSpPr>
            <p:nvPr/>
          </p:nvSpPr>
          <p:spPr bwMode="auto">
            <a:xfrm>
              <a:off x="2297" y="1040"/>
              <a:ext cx="232" cy="215"/>
            </a:xfrm>
            <a:custGeom>
              <a:avLst/>
              <a:gdLst>
                <a:gd name="T0" fmla="*/ 226 w 232"/>
                <a:gd name="T1" fmla="*/ 0 h 215"/>
                <a:gd name="T2" fmla="*/ 211 w 232"/>
                <a:gd name="T3" fmla="*/ 1 h 215"/>
                <a:gd name="T4" fmla="*/ 191 w 232"/>
                <a:gd name="T5" fmla="*/ 4 h 215"/>
                <a:gd name="T6" fmla="*/ 168 w 232"/>
                <a:gd name="T7" fmla="*/ 8 h 215"/>
                <a:gd name="T8" fmla="*/ 148 w 232"/>
                <a:gd name="T9" fmla="*/ 16 h 215"/>
                <a:gd name="T10" fmla="*/ 127 w 232"/>
                <a:gd name="T11" fmla="*/ 24 h 215"/>
                <a:gd name="T12" fmla="*/ 109 w 232"/>
                <a:gd name="T13" fmla="*/ 34 h 215"/>
                <a:gd name="T14" fmla="*/ 91 w 232"/>
                <a:gd name="T15" fmla="*/ 47 h 215"/>
                <a:gd name="T16" fmla="*/ 74 w 232"/>
                <a:gd name="T17" fmla="*/ 61 h 215"/>
                <a:gd name="T18" fmla="*/ 58 w 232"/>
                <a:gd name="T19" fmla="*/ 78 h 215"/>
                <a:gd name="T20" fmla="*/ 44 w 232"/>
                <a:gd name="T21" fmla="*/ 95 h 215"/>
                <a:gd name="T22" fmla="*/ 32 w 232"/>
                <a:gd name="T23" fmla="*/ 113 h 215"/>
                <a:gd name="T24" fmla="*/ 21 w 232"/>
                <a:gd name="T25" fmla="*/ 132 h 215"/>
                <a:gd name="T26" fmla="*/ 12 w 232"/>
                <a:gd name="T27" fmla="*/ 154 h 215"/>
                <a:gd name="T28" fmla="*/ 5 w 232"/>
                <a:gd name="T29" fmla="*/ 178 h 215"/>
                <a:gd name="T30" fmla="*/ 1 w 232"/>
                <a:gd name="T31" fmla="*/ 201 h 215"/>
                <a:gd name="T32" fmla="*/ 1 w 232"/>
                <a:gd name="T33" fmla="*/ 211 h 215"/>
                <a:gd name="T34" fmla="*/ 0 w 232"/>
                <a:gd name="T35" fmla="*/ 212 h 215"/>
                <a:gd name="T36" fmla="*/ 0 w 232"/>
                <a:gd name="T37" fmla="*/ 212 h 215"/>
                <a:gd name="T38" fmla="*/ 2 w 232"/>
                <a:gd name="T39" fmla="*/ 213 h 215"/>
                <a:gd name="T40" fmla="*/ 2 w 232"/>
                <a:gd name="T41" fmla="*/ 213 h 215"/>
                <a:gd name="T42" fmla="*/ 2 w 232"/>
                <a:gd name="T43" fmla="*/ 213 h 215"/>
                <a:gd name="T44" fmla="*/ 2 w 232"/>
                <a:gd name="T45" fmla="*/ 214 h 215"/>
                <a:gd name="T46" fmla="*/ 2 w 232"/>
                <a:gd name="T47" fmla="*/ 214 h 215"/>
                <a:gd name="T48" fmla="*/ 2 w 232"/>
                <a:gd name="T49" fmla="*/ 214 h 215"/>
                <a:gd name="T50" fmla="*/ 1 w 232"/>
                <a:gd name="T51" fmla="*/ 201 h 215"/>
                <a:gd name="T52" fmla="*/ 7 w 232"/>
                <a:gd name="T53" fmla="*/ 178 h 215"/>
                <a:gd name="T54" fmla="*/ 14 w 232"/>
                <a:gd name="T55" fmla="*/ 154 h 215"/>
                <a:gd name="T56" fmla="*/ 23 w 232"/>
                <a:gd name="T57" fmla="*/ 133 h 215"/>
                <a:gd name="T58" fmla="*/ 32 w 232"/>
                <a:gd name="T59" fmla="*/ 113 h 215"/>
                <a:gd name="T60" fmla="*/ 44 w 232"/>
                <a:gd name="T61" fmla="*/ 95 h 215"/>
                <a:gd name="T62" fmla="*/ 58 w 232"/>
                <a:gd name="T63" fmla="*/ 78 h 215"/>
                <a:gd name="T64" fmla="*/ 73 w 232"/>
                <a:gd name="T65" fmla="*/ 63 h 215"/>
                <a:gd name="T66" fmla="*/ 90 w 232"/>
                <a:gd name="T67" fmla="*/ 48 h 215"/>
                <a:gd name="T68" fmla="*/ 108 w 232"/>
                <a:gd name="T69" fmla="*/ 36 h 215"/>
                <a:gd name="T70" fmla="*/ 129 w 232"/>
                <a:gd name="T71" fmla="*/ 24 h 215"/>
                <a:gd name="T72" fmla="*/ 148 w 232"/>
                <a:gd name="T73" fmla="*/ 16 h 215"/>
                <a:gd name="T74" fmla="*/ 170 w 232"/>
                <a:gd name="T75" fmla="*/ 10 h 215"/>
                <a:gd name="T76" fmla="*/ 189 w 232"/>
                <a:gd name="T77" fmla="*/ 6 h 215"/>
                <a:gd name="T78" fmla="*/ 213 w 232"/>
                <a:gd name="T79" fmla="*/ 3 h 215"/>
                <a:gd name="T80" fmla="*/ 231 w 232"/>
                <a:gd name="T81" fmla="*/ 1 h 215"/>
                <a:gd name="T82" fmla="*/ 230 w 232"/>
                <a:gd name="T83" fmla="*/ 1 h 215"/>
                <a:gd name="T84" fmla="*/ 230 w 232"/>
                <a:gd name="T85" fmla="*/ 1 h 215"/>
                <a:gd name="T86" fmla="*/ 230 w 232"/>
                <a:gd name="T87" fmla="*/ 1 h 215"/>
                <a:gd name="T88" fmla="*/ 230 w 232"/>
                <a:gd name="T89" fmla="*/ 1 h 215"/>
                <a:gd name="T90" fmla="*/ 228 w 232"/>
                <a:gd name="T91" fmla="*/ 0 h 215"/>
                <a:gd name="T92" fmla="*/ 228 w 232"/>
                <a:gd name="T93" fmla="*/ 0 h 215"/>
                <a:gd name="T94" fmla="*/ 228 w 232"/>
                <a:gd name="T95" fmla="*/ 0 h 215"/>
                <a:gd name="T96" fmla="*/ 226 w 232"/>
                <a:gd name="T97" fmla="*/ 0 h 21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32"/>
                <a:gd name="T148" fmla="*/ 0 h 215"/>
                <a:gd name="T149" fmla="*/ 232 w 232"/>
                <a:gd name="T150" fmla="*/ 215 h 21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32" h="215">
                  <a:moveTo>
                    <a:pt x="226" y="0"/>
                  </a:moveTo>
                  <a:lnTo>
                    <a:pt x="211" y="1"/>
                  </a:lnTo>
                  <a:lnTo>
                    <a:pt x="191" y="4"/>
                  </a:lnTo>
                  <a:lnTo>
                    <a:pt x="168" y="8"/>
                  </a:lnTo>
                  <a:lnTo>
                    <a:pt x="148" y="16"/>
                  </a:lnTo>
                  <a:lnTo>
                    <a:pt x="127" y="24"/>
                  </a:lnTo>
                  <a:lnTo>
                    <a:pt x="109" y="34"/>
                  </a:lnTo>
                  <a:lnTo>
                    <a:pt x="91" y="47"/>
                  </a:lnTo>
                  <a:lnTo>
                    <a:pt x="74" y="61"/>
                  </a:lnTo>
                  <a:lnTo>
                    <a:pt x="58" y="78"/>
                  </a:lnTo>
                  <a:lnTo>
                    <a:pt x="44" y="95"/>
                  </a:lnTo>
                  <a:lnTo>
                    <a:pt x="32" y="113"/>
                  </a:lnTo>
                  <a:lnTo>
                    <a:pt x="21" y="132"/>
                  </a:lnTo>
                  <a:lnTo>
                    <a:pt x="12" y="154"/>
                  </a:lnTo>
                  <a:lnTo>
                    <a:pt x="5" y="178"/>
                  </a:lnTo>
                  <a:lnTo>
                    <a:pt x="1" y="201"/>
                  </a:lnTo>
                  <a:lnTo>
                    <a:pt x="1" y="211"/>
                  </a:lnTo>
                  <a:lnTo>
                    <a:pt x="0" y="212"/>
                  </a:lnTo>
                  <a:lnTo>
                    <a:pt x="2" y="213"/>
                  </a:lnTo>
                  <a:lnTo>
                    <a:pt x="2" y="214"/>
                  </a:lnTo>
                  <a:lnTo>
                    <a:pt x="1" y="201"/>
                  </a:lnTo>
                  <a:lnTo>
                    <a:pt x="7" y="178"/>
                  </a:lnTo>
                  <a:lnTo>
                    <a:pt x="14" y="154"/>
                  </a:lnTo>
                  <a:lnTo>
                    <a:pt x="23" y="133"/>
                  </a:lnTo>
                  <a:lnTo>
                    <a:pt x="32" y="113"/>
                  </a:lnTo>
                  <a:lnTo>
                    <a:pt x="44" y="95"/>
                  </a:lnTo>
                  <a:lnTo>
                    <a:pt x="58" y="78"/>
                  </a:lnTo>
                  <a:lnTo>
                    <a:pt x="73" y="63"/>
                  </a:lnTo>
                  <a:lnTo>
                    <a:pt x="90" y="48"/>
                  </a:lnTo>
                  <a:lnTo>
                    <a:pt x="108" y="36"/>
                  </a:lnTo>
                  <a:lnTo>
                    <a:pt x="129" y="24"/>
                  </a:lnTo>
                  <a:lnTo>
                    <a:pt x="148" y="16"/>
                  </a:lnTo>
                  <a:lnTo>
                    <a:pt x="170" y="10"/>
                  </a:lnTo>
                  <a:lnTo>
                    <a:pt x="189" y="6"/>
                  </a:lnTo>
                  <a:lnTo>
                    <a:pt x="213" y="3"/>
                  </a:lnTo>
                  <a:lnTo>
                    <a:pt x="231" y="1"/>
                  </a:lnTo>
                  <a:lnTo>
                    <a:pt x="230" y="1"/>
                  </a:lnTo>
                  <a:lnTo>
                    <a:pt x="228" y="0"/>
                  </a:lnTo>
                  <a:lnTo>
                    <a:pt x="226" y="0"/>
                  </a:lnTo>
                </a:path>
              </a:pathLst>
            </a:custGeom>
            <a:solidFill>
              <a:srgbClr val="637CA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54" name="Freeform 286"/>
            <p:cNvSpPr>
              <a:spLocks/>
            </p:cNvSpPr>
            <p:nvPr/>
          </p:nvSpPr>
          <p:spPr bwMode="auto">
            <a:xfrm>
              <a:off x="2298" y="1041"/>
              <a:ext cx="235" cy="219"/>
            </a:xfrm>
            <a:custGeom>
              <a:avLst/>
              <a:gdLst>
                <a:gd name="T0" fmla="*/ 230 w 235"/>
                <a:gd name="T1" fmla="*/ 0 h 219"/>
                <a:gd name="T2" fmla="*/ 212 w 235"/>
                <a:gd name="T3" fmla="*/ 2 h 219"/>
                <a:gd name="T4" fmla="*/ 188 w 235"/>
                <a:gd name="T5" fmla="*/ 5 h 219"/>
                <a:gd name="T6" fmla="*/ 169 w 235"/>
                <a:gd name="T7" fmla="*/ 9 h 219"/>
                <a:gd name="T8" fmla="*/ 147 w 235"/>
                <a:gd name="T9" fmla="*/ 15 h 219"/>
                <a:gd name="T10" fmla="*/ 128 w 235"/>
                <a:gd name="T11" fmla="*/ 23 h 219"/>
                <a:gd name="T12" fmla="*/ 107 w 235"/>
                <a:gd name="T13" fmla="*/ 35 h 219"/>
                <a:gd name="T14" fmla="*/ 89 w 235"/>
                <a:gd name="T15" fmla="*/ 47 h 219"/>
                <a:gd name="T16" fmla="*/ 72 w 235"/>
                <a:gd name="T17" fmla="*/ 62 h 219"/>
                <a:gd name="T18" fmla="*/ 57 w 235"/>
                <a:gd name="T19" fmla="*/ 77 h 219"/>
                <a:gd name="T20" fmla="*/ 43 w 235"/>
                <a:gd name="T21" fmla="*/ 94 h 219"/>
                <a:gd name="T22" fmla="*/ 31 w 235"/>
                <a:gd name="T23" fmla="*/ 112 h 219"/>
                <a:gd name="T24" fmla="*/ 22 w 235"/>
                <a:gd name="T25" fmla="*/ 132 h 219"/>
                <a:gd name="T26" fmla="*/ 13 w 235"/>
                <a:gd name="T27" fmla="*/ 153 h 219"/>
                <a:gd name="T28" fmla="*/ 6 w 235"/>
                <a:gd name="T29" fmla="*/ 177 h 219"/>
                <a:gd name="T30" fmla="*/ 0 w 235"/>
                <a:gd name="T31" fmla="*/ 200 h 219"/>
                <a:gd name="T32" fmla="*/ 1 w 235"/>
                <a:gd name="T33" fmla="*/ 213 h 219"/>
                <a:gd name="T34" fmla="*/ 1 w 235"/>
                <a:gd name="T35" fmla="*/ 213 h 219"/>
                <a:gd name="T36" fmla="*/ 1 w 235"/>
                <a:gd name="T37" fmla="*/ 214 h 219"/>
                <a:gd name="T38" fmla="*/ 0 w 235"/>
                <a:gd name="T39" fmla="*/ 216 h 219"/>
                <a:gd name="T40" fmla="*/ 0 w 235"/>
                <a:gd name="T41" fmla="*/ 216 h 219"/>
                <a:gd name="T42" fmla="*/ 0 w 235"/>
                <a:gd name="T43" fmla="*/ 216 h 219"/>
                <a:gd name="T44" fmla="*/ 0 w 235"/>
                <a:gd name="T45" fmla="*/ 216 h 219"/>
                <a:gd name="T46" fmla="*/ 0 w 235"/>
                <a:gd name="T47" fmla="*/ 216 h 219"/>
                <a:gd name="T48" fmla="*/ 0 w 235"/>
                <a:gd name="T49" fmla="*/ 218 h 219"/>
                <a:gd name="T50" fmla="*/ 4 w 235"/>
                <a:gd name="T51" fmla="*/ 198 h 219"/>
                <a:gd name="T52" fmla="*/ 6 w 235"/>
                <a:gd name="T53" fmla="*/ 177 h 219"/>
                <a:gd name="T54" fmla="*/ 15 w 235"/>
                <a:gd name="T55" fmla="*/ 154 h 219"/>
                <a:gd name="T56" fmla="*/ 22 w 235"/>
                <a:gd name="T57" fmla="*/ 132 h 219"/>
                <a:gd name="T58" fmla="*/ 33 w 235"/>
                <a:gd name="T59" fmla="*/ 113 h 219"/>
                <a:gd name="T60" fmla="*/ 45 w 235"/>
                <a:gd name="T61" fmla="*/ 95 h 219"/>
                <a:gd name="T62" fmla="*/ 59 w 235"/>
                <a:gd name="T63" fmla="*/ 77 h 219"/>
                <a:gd name="T64" fmla="*/ 74 w 235"/>
                <a:gd name="T65" fmla="*/ 63 h 219"/>
                <a:gd name="T66" fmla="*/ 91 w 235"/>
                <a:gd name="T67" fmla="*/ 47 h 219"/>
                <a:gd name="T68" fmla="*/ 109 w 235"/>
                <a:gd name="T69" fmla="*/ 35 h 219"/>
                <a:gd name="T70" fmla="*/ 128 w 235"/>
                <a:gd name="T71" fmla="*/ 25 h 219"/>
                <a:gd name="T72" fmla="*/ 149 w 235"/>
                <a:gd name="T73" fmla="*/ 17 h 219"/>
                <a:gd name="T74" fmla="*/ 169 w 235"/>
                <a:gd name="T75" fmla="*/ 9 h 219"/>
                <a:gd name="T76" fmla="*/ 190 w 235"/>
                <a:gd name="T77" fmla="*/ 5 h 219"/>
                <a:gd name="T78" fmla="*/ 212 w 235"/>
                <a:gd name="T79" fmla="*/ 2 h 219"/>
                <a:gd name="T80" fmla="*/ 234 w 235"/>
                <a:gd name="T81" fmla="*/ 2 h 219"/>
                <a:gd name="T82" fmla="*/ 234 w 235"/>
                <a:gd name="T83" fmla="*/ 2 h 219"/>
                <a:gd name="T84" fmla="*/ 232 w 235"/>
                <a:gd name="T85" fmla="*/ 2 h 219"/>
                <a:gd name="T86" fmla="*/ 232 w 235"/>
                <a:gd name="T87" fmla="*/ 2 h 219"/>
                <a:gd name="T88" fmla="*/ 232 w 235"/>
                <a:gd name="T89" fmla="*/ 2 h 219"/>
                <a:gd name="T90" fmla="*/ 232 w 235"/>
                <a:gd name="T91" fmla="*/ 2 h 219"/>
                <a:gd name="T92" fmla="*/ 230 w 235"/>
                <a:gd name="T93" fmla="*/ 0 h 219"/>
                <a:gd name="T94" fmla="*/ 230 w 235"/>
                <a:gd name="T95" fmla="*/ 0 h 219"/>
                <a:gd name="T96" fmla="*/ 230 w 235"/>
                <a:gd name="T97" fmla="*/ 0 h 21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35"/>
                <a:gd name="T148" fmla="*/ 0 h 219"/>
                <a:gd name="T149" fmla="*/ 235 w 235"/>
                <a:gd name="T150" fmla="*/ 219 h 21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35" h="219">
                  <a:moveTo>
                    <a:pt x="230" y="0"/>
                  </a:moveTo>
                  <a:lnTo>
                    <a:pt x="212" y="2"/>
                  </a:lnTo>
                  <a:lnTo>
                    <a:pt x="188" y="5"/>
                  </a:lnTo>
                  <a:lnTo>
                    <a:pt x="169" y="9"/>
                  </a:lnTo>
                  <a:lnTo>
                    <a:pt x="147" y="15"/>
                  </a:lnTo>
                  <a:lnTo>
                    <a:pt x="128" y="23"/>
                  </a:lnTo>
                  <a:lnTo>
                    <a:pt x="107" y="35"/>
                  </a:lnTo>
                  <a:lnTo>
                    <a:pt x="89" y="47"/>
                  </a:lnTo>
                  <a:lnTo>
                    <a:pt x="72" y="62"/>
                  </a:lnTo>
                  <a:lnTo>
                    <a:pt x="57" y="77"/>
                  </a:lnTo>
                  <a:lnTo>
                    <a:pt x="43" y="94"/>
                  </a:lnTo>
                  <a:lnTo>
                    <a:pt x="31" y="112"/>
                  </a:lnTo>
                  <a:lnTo>
                    <a:pt x="22" y="132"/>
                  </a:lnTo>
                  <a:lnTo>
                    <a:pt x="13" y="153"/>
                  </a:lnTo>
                  <a:lnTo>
                    <a:pt x="6" y="177"/>
                  </a:lnTo>
                  <a:lnTo>
                    <a:pt x="0" y="200"/>
                  </a:lnTo>
                  <a:lnTo>
                    <a:pt x="1" y="213"/>
                  </a:lnTo>
                  <a:lnTo>
                    <a:pt x="1" y="214"/>
                  </a:lnTo>
                  <a:lnTo>
                    <a:pt x="0" y="216"/>
                  </a:lnTo>
                  <a:lnTo>
                    <a:pt x="0" y="218"/>
                  </a:lnTo>
                  <a:lnTo>
                    <a:pt x="4" y="198"/>
                  </a:lnTo>
                  <a:lnTo>
                    <a:pt x="6" y="177"/>
                  </a:lnTo>
                  <a:lnTo>
                    <a:pt x="15" y="154"/>
                  </a:lnTo>
                  <a:lnTo>
                    <a:pt x="22" y="132"/>
                  </a:lnTo>
                  <a:lnTo>
                    <a:pt x="33" y="113"/>
                  </a:lnTo>
                  <a:lnTo>
                    <a:pt x="45" y="95"/>
                  </a:lnTo>
                  <a:lnTo>
                    <a:pt x="59" y="77"/>
                  </a:lnTo>
                  <a:lnTo>
                    <a:pt x="74" y="63"/>
                  </a:lnTo>
                  <a:lnTo>
                    <a:pt x="91" y="47"/>
                  </a:lnTo>
                  <a:lnTo>
                    <a:pt x="109" y="35"/>
                  </a:lnTo>
                  <a:lnTo>
                    <a:pt x="128" y="25"/>
                  </a:lnTo>
                  <a:lnTo>
                    <a:pt x="149" y="17"/>
                  </a:lnTo>
                  <a:lnTo>
                    <a:pt x="169" y="9"/>
                  </a:lnTo>
                  <a:lnTo>
                    <a:pt x="190" y="5"/>
                  </a:lnTo>
                  <a:lnTo>
                    <a:pt x="212" y="2"/>
                  </a:lnTo>
                  <a:lnTo>
                    <a:pt x="234" y="2"/>
                  </a:lnTo>
                  <a:lnTo>
                    <a:pt x="232" y="2"/>
                  </a:lnTo>
                  <a:lnTo>
                    <a:pt x="230" y="0"/>
                  </a:lnTo>
                </a:path>
              </a:pathLst>
            </a:custGeom>
            <a:solidFill>
              <a:srgbClr val="647DA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55" name="Freeform 287"/>
            <p:cNvSpPr>
              <a:spLocks/>
            </p:cNvSpPr>
            <p:nvPr/>
          </p:nvSpPr>
          <p:spPr bwMode="auto">
            <a:xfrm>
              <a:off x="2298" y="1043"/>
              <a:ext cx="239" cy="220"/>
            </a:xfrm>
            <a:custGeom>
              <a:avLst/>
              <a:gdLst>
                <a:gd name="T0" fmla="*/ 234 w 239"/>
                <a:gd name="T1" fmla="*/ 0 h 220"/>
                <a:gd name="T2" fmla="*/ 212 w 239"/>
                <a:gd name="T3" fmla="*/ 0 h 220"/>
                <a:gd name="T4" fmla="*/ 190 w 239"/>
                <a:gd name="T5" fmla="*/ 3 h 220"/>
                <a:gd name="T6" fmla="*/ 169 w 239"/>
                <a:gd name="T7" fmla="*/ 7 h 220"/>
                <a:gd name="T8" fmla="*/ 149 w 239"/>
                <a:gd name="T9" fmla="*/ 15 h 220"/>
                <a:gd name="T10" fmla="*/ 128 w 239"/>
                <a:gd name="T11" fmla="*/ 23 h 220"/>
                <a:gd name="T12" fmla="*/ 109 w 239"/>
                <a:gd name="T13" fmla="*/ 33 h 220"/>
                <a:gd name="T14" fmla="*/ 91 w 239"/>
                <a:gd name="T15" fmla="*/ 45 h 220"/>
                <a:gd name="T16" fmla="*/ 74 w 239"/>
                <a:gd name="T17" fmla="*/ 61 h 220"/>
                <a:gd name="T18" fmla="*/ 59 w 239"/>
                <a:gd name="T19" fmla="*/ 75 h 220"/>
                <a:gd name="T20" fmla="*/ 45 w 239"/>
                <a:gd name="T21" fmla="*/ 93 h 220"/>
                <a:gd name="T22" fmla="*/ 33 w 239"/>
                <a:gd name="T23" fmla="*/ 111 h 220"/>
                <a:gd name="T24" fmla="*/ 22 w 239"/>
                <a:gd name="T25" fmla="*/ 130 h 220"/>
                <a:gd name="T26" fmla="*/ 15 w 239"/>
                <a:gd name="T27" fmla="*/ 152 h 220"/>
                <a:gd name="T28" fmla="*/ 6 w 239"/>
                <a:gd name="T29" fmla="*/ 175 h 220"/>
                <a:gd name="T30" fmla="*/ 4 w 239"/>
                <a:gd name="T31" fmla="*/ 196 h 220"/>
                <a:gd name="T32" fmla="*/ 0 w 239"/>
                <a:gd name="T33" fmla="*/ 216 h 220"/>
                <a:gd name="T34" fmla="*/ 2 w 239"/>
                <a:gd name="T35" fmla="*/ 216 h 220"/>
                <a:gd name="T36" fmla="*/ 2 w 239"/>
                <a:gd name="T37" fmla="*/ 216 h 220"/>
                <a:gd name="T38" fmla="*/ 2 w 239"/>
                <a:gd name="T39" fmla="*/ 216 h 220"/>
                <a:gd name="T40" fmla="*/ 2 w 239"/>
                <a:gd name="T41" fmla="*/ 216 h 220"/>
                <a:gd name="T42" fmla="*/ 1 w 239"/>
                <a:gd name="T43" fmla="*/ 218 h 220"/>
                <a:gd name="T44" fmla="*/ 1 w 239"/>
                <a:gd name="T45" fmla="*/ 218 h 220"/>
                <a:gd name="T46" fmla="*/ 1 w 239"/>
                <a:gd name="T47" fmla="*/ 218 h 220"/>
                <a:gd name="T48" fmla="*/ 3 w 239"/>
                <a:gd name="T49" fmla="*/ 219 h 220"/>
                <a:gd name="T50" fmla="*/ 5 w 239"/>
                <a:gd name="T51" fmla="*/ 197 h 220"/>
                <a:gd name="T52" fmla="*/ 8 w 239"/>
                <a:gd name="T53" fmla="*/ 176 h 220"/>
                <a:gd name="T54" fmla="*/ 15 w 239"/>
                <a:gd name="T55" fmla="*/ 152 h 220"/>
                <a:gd name="T56" fmla="*/ 24 w 239"/>
                <a:gd name="T57" fmla="*/ 130 h 220"/>
                <a:gd name="T58" fmla="*/ 34 w 239"/>
                <a:gd name="T59" fmla="*/ 112 h 220"/>
                <a:gd name="T60" fmla="*/ 47 w 239"/>
                <a:gd name="T61" fmla="*/ 93 h 220"/>
                <a:gd name="T62" fmla="*/ 60 w 239"/>
                <a:gd name="T63" fmla="*/ 78 h 220"/>
                <a:gd name="T64" fmla="*/ 75 w 239"/>
                <a:gd name="T65" fmla="*/ 61 h 220"/>
                <a:gd name="T66" fmla="*/ 93 w 239"/>
                <a:gd name="T67" fmla="*/ 48 h 220"/>
                <a:gd name="T68" fmla="*/ 109 w 239"/>
                <a:gd name="T69" fmla="*/ 35 h 220"/>
                <a:gd name="T70" fmla="*/ 129 w 239"/>
                <a:gd name="T71" fmla="*/ 24 h 220"/>
                <a:gd name="T72" fmla="*/ 147 w 239"/>
                <a:gd name="T73" fmla="*/ 17 h 220"/>
                <a:gd name="T74" fmla="*/ 168 w 239"/>
                <a:gd name="T75" fmla="*/ 9 h 220"/>
                <a:gd name="T76" fmla="*/ 190 w 239"/>
                <a:gd name="T77" fmla="*/ 5 h 220"/>
                <a:gd name="T78" fmla="*/ 212 w 239"/>
                <a:gd name="T79" fmla="*/ 1 h 220"/>
                <a:gd name="T80" fmla="*/ 234 w 239"/>
                <a:gd name="T81" fmla="*/ 2 h 220"/>
                <a:gd name="T82" fmla="*/ 238 w 239"/>
                <a:gd name="T83" fmla="*/ 1 h 220"/>
                <a:gd name="T84" fmla="*/ 238 w 239"/>
                <a:gd name="T85" fmla="*/ 1 h 220"/>
                <a:gd name="T86" fmla="*/ 238 w 239"/>
                <a:gd name="T87" fmla="*/ 1 h 220"/>
                <a:gd name="T88" fmla="*/ 236 w 239"/>
                <a:gd name="T89" fmla="*/ 1 h 220"/>
                <a:gd name="T90" fmla="*/ 236 w 239"/>
                <a:gd name="T91" fmla="*/ 1 h 220"/>
                <a:gd name="T92" fmla="*/ 236 w 239"/>
                <a:gd name="T93" fmla="*/ 1 h 220"/>
                <a:gd name="T94" fmla="*/ 236 w 239"/>
                <a:gd name="T95" fmla="*/ 1 h 220"/>
                <a:gd name="T96" fmla="*/ 234 w 239"/>
                <a:gd name="T97" fmla="*/ 0 h 220"/>
                <a:gd name="T98" fmla="*/ 234 w 239"/>
                <a:gd name="T99" fmla="*/ 0 h 22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39"/>
                <a:gd name="T151" fmla="*/ 0 h 220"/>
                <a:gd name="T152" fmla="*/ 239 w 239"/>
                <a:gd name="T153" fmla="*/ 220 h 220"/>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39" h="220">
                  <a:moveTo>
                    <a:pt x="234" y="0"/>
                  </a:moveTo>
                  <a:lnTo>
                    <a:pt x="212" y="0"/>
                  </a:lnTo>
                  <a:lnTo>
                    <a:pt x="190" y="3"/>
                  </a:lnTo>
                  <a:lnTo>
                    <a:pt x="169" y="7"/>
                  </a:lnTo>
                  <a:lnTo>
                    <a:pt x="149" y="15"/>
                  </a:lnTo>
                  <a:lnTo>
                    <a:pt x="128" y="23"/>
                  </a:lnTo>
                  <a:lnTo>
                    <a:pt x="109" y="33"/>
                  </a:lnTo>
                  <a:lnTo>
                    <a:pt x="91" y="45"/>
                  </a:lnTo>
                  <a:lnTo>
                    <a:pt x="74" y="61"/>
                  </a:lnTo>
                  <a:lnTo>
                    <a:pt x="59" y="75"/>
                  </a:lnTo>
                  <a:lnTo>
                    <a:pt x="45" y="93"/>
                  </a:lnTo>
                  <a:lnTo>
                    <a:pt x="33" y="111"/>
                  </a:lnTo>
                  <a:lnTo>
                    <a:pt x="22" y="130"/>
                  </a:lnTo>
                  <a:lnTo>
                    <a:pt x="15" y="152"/>
                  </a:lnTo>
                  <a:lnTo>
                    <a:pt x="6" y="175"/>
                  </a:lnTo>
                  <a:lnTo>
                    <a:pt x="4" y="196"/>
                  </a:lnTo>
                  <a:lnTo>
                    <a:pt x="0" y="216"/>
                  </a:lnTo>
                  <a:lnTo>
                    <a:pt x="2" y="216"/>
                  </a:lnTo>
                  <a:lnTo>
                    <a:pt x="1" y="218"/>
                  </a:lnTo>
                  <a:lnTo>
                    <a:pt x="3" y="219"/>
                  </a:lnTo>
                  <a:lnTo>
                    <a:pt x="5" y="197"/>
                  </a:lnTo>
                  <a:lnTo>
                    <a:pt x="8" y="176"/>
                  </a:lnTo>
                  <a:lnTo>
                    <a:pt x="15" y="152"/>
                  </a:lnTo>
                  <a:lnTo>
                    <a:pt x="24" y="130"/>
                  </a:lnTo>
                  <a:lnTo>
                    <a:pt x="34" y="112"/>
                  </a:lnTo>
                  <a:lnTo>
                    <a:pt x="47" y="93"/>
                  </a:lnTo>
                  <a:lnTo>
                    <a:pt x="60" y="78"/>
                  </a:lnTo>
                  <a:lnTo>
                    <a:pt x="75" y="61"/>
                  </a:lnTo>
                  <a:lnTo>
                    <a:pt x="93" y="48"/>
                  </a:lnTo>
                  <a:lnTo>
                    <a:pt x="109" y="35"/>
                  </a:lnTo>
                  <a:lnTo>
                    <a:pt x="129" y="24"/>
                  </a:lnTo>
                  <a:lnTo>
                    <a:pt x="147" y="17"/>
                  </a:lnTo>
                  <a:lnTo>
                    <a:pt x="168" y="9"/>
                  </a:lnTo>
                  <a:lnTo>
                    <a:pt x="190" y="5"/>
                  </a:lnTo>
                  <a:lnTo>
                    <a:pt x="212" y="1"/>
                  </a:lnTo>
                  <a:lnTo>
                    <a:pt x="234" y="2"/>
                  </a:lnTo>
                  <a:lnTo>
                    <a:pt x="238" y="1"/>
                  </a:lnTo>
                  <a:lnTo>
                    <a:pt x="236" y="1"/>
                  </a:lnTo>
                  <a:lnTo>
                    <a:pt x="234" y="0"/>
                  </a:lnTo>
                </a:path>
              </a:pathLst>
            </a:custGeom>
            <a:solidFill>
              <a:srgbClr val="657EA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56" name="Freeform 288"/>
            <p:cNvSpPr>
              <a:spLocks/>
            </p:cNvSpPr>
            <p:nvPr/>
          </p:nvSpPr>
          <p:spPr bwMode="auto">
            <a:xfrm>
              <a:off x="2301" y="1044"/>
              <a:ext cx="240" cy="223"/>
            </a:xfrm>
            <a:custGeom>
              <a:avLst/>
              <a:gdLst>
                <a:gd name="T0" fmla="*/ 235 w 240"/>
                <a:gd name="T1" fmla="*/ 0 h 223"/>
                <a:gd name="T2" fmla="*/ 231 w 240"/>
                <a:gd name="T3" fmla="*/ 1 h 223"/>
                <a:gd name="T4" fmla="*/ 209 w 240"/>
                <a:gd name="T5" fmla="*/ 0 h 223"/>
                <a:gd name="T6" fmla="*/ 187 w 240"/>
                <a:gd name="T7" fmla="*/ 4 h 223"/>
                <a:gd name="T8" fmla="*/ 165 w 240"/>
                <a:gd name="T9" fmla="*/ 8 h 223"/>
                <a:gd name="T10" fmla="*/ 144 w 240"/>
                <a:gd name="T11" fmla="*/ 16 h 223"/>
                <a:gd name="T12" fmla="*/ 126 w 240"/>
                <a:gd name="T13" fmla="*/ 23 h 223"/>
                <a:gd name="T14" fmla="*/ 106 w 240"/>
                <a:gd name="T15" fmla="*/ 34 h 223"/>
                <a:gd name="T16" fmla="*/ 90 w 240"/>
                <a:gd name="T17" fmla="*/ 47 h 223"/>
                <a:gd name="T18" fmla="*/ 72 w 240"/>
                <a:gd name="T19" fmla="*/ 60 h 223"/>
                <a:gd name="T20" fmla="*/ 57 w 240"/>
                <a:gd name="T21" fmla="*/ 77 h 223"/>
                <a:gd name="T22" fmla="*/ 44 w 240"/>
                <a:gd name="T23" fmla="*/ 92 h 223"/>
                <a:gd name="T24" fmla="*/ 31 w 240"/>
                <a:gd name="T25" fmla="*/ 111 h 223"/>
                <a:gd name="T26" fmla="*/ 21 w 240"/>
                <a:gd name="T27" fmla="*/ 129 h 223"/>
                <a:gd name="T28" fmla="*/ 12 w 240"/>
                <a:gd name="T29" fmla="*/ 151 h 223"/>
                <a:gd name="T30" fmla="*/ 5 w 240"/>
                <a:gd name="T31" fmla="*/ 175 h 223"/>
                <a:gd name="T32" fmla="*/ 2 w 240"/>
                <a:gd name="T33" fmla="*/ 196 h 223"/>
                <a:gd name="T34" fmla="*/ 0 w 240"/>
                <a:gd name="T35" fmla="*/ 218 h 223"/>
                <a:gd name="T36" fmla="*/ 0 w 240"/>
                <a:gd name="T37" fmla="*/ 218 h 223"/>
                <a:gd name="T38" fmla="*/ 0 w 240"/>
                <a:gd name="T39" fmla="*/ 218 h 223"/>
                <a:gd name="T40" fmla="*/ 0 w 240"/>
                <a:gd name="T41" fmla="*/ 219 h 223"/>
                <a:gd name="T42" fmla="*/ 0 w 240"/>
                <a:gd name="T43" fmla="*/ 219 h 223"/>
                <a:gd name="T44" fmla="*/ 0 w 240"/>
                <a:gd name="T45" fmla="*/ 219 h 223"/>
                <a:gd name="T46" fmla="*/ 2 w 240"/>
                <a:gd name="T47" fmla="*/ 220 h 223"/>
                <a:gd name="T48" fmla="*/ 2 w 240"/>
                <a:gd name="T49" fmla="*/ 220 h 223"/>
                <a:gd name="T50" fmla="*/ 1 w 240"/>
                <a:gd name="T51" fmla="*/ 222 h 223"/>
                <a:gd name="T52" fmla="*/ 0 w 240"/>
                <a:gd name="T53" fmla="*/ 218 h 223"/>
                <a:gd name="T54" fmla="*/ 3 w 240"/>
                <a:gd name="T55" fmla="*/ 196 h 223"/>
                <a:gd name="T56" fmla="*/ 8 w 240"/>
                <a:gd name="T57" fmla="*/ 174 h 223"/>
                <a:gd name="T58" fmla="*/ 14 w 240"/>
                <a:gd name="T59" fmla="*/ 151 h 223"/>
                <a:gd name="T60" fmla="*/ 22 w 240"/>
                <a:gd name="T61" fmla="*/ 132 h 223"/>
                <a:gd name="T62" fmla="*/ 32 w 240"/>
                <a:gd name="T63" fmla="*/ 111 h 223"/>
                <a:gd name="T64" fmla="*/ 43 w 240"/>
                <a:gd name="T65" fmla="*/ 94 h 223"/>
                <a:gd name="T66" fmla="*/ 57 w 240"/>
                <a:gd name="T67" fmla="*/ 77 h 223"/>
                <a:gd name="T68" fmla="*/ 72 w 240"/>
                <a:gd name="T69" fmla="*/ 61 h 223"/>
                <a:gd name="T70" fmla="*/ 90 w 240"/>
                <a:gd name="T71" fmla="*/ 47 h 223"/>
                <a:gd name="T72" fmla="*/ 108 w 240"/>
                <a:gd name="T73" fmla="*/ 34 h 223"/>
                <a:gd name="T74" fmla="*/ 126 w 240"/>
                <a:gd name="T75" fmla="*/ 25 h 223"/>
                <a:gd name="T76" fmla="*/ 146 w 240"/>
                <a:gd name="T77" fmla="*/ 17 h 223"/>
                <a:gd name="T78" fmla="*/ 167 w 240"/>
                <a:gd name="T79" fmla="*/ 8 h 223"/>
                <a:gd name="T80" fmla="*/ 186 w 240"/>
                <a:gd name="T81" fmla="*/ 6 h 223"/>
                <a:gd name="T82" fmla="*/ 209 w 240"/>
                <a:gd name="T83" fmla="*/ 3 h 223"/>
                <a:gd name="T84" fmla="*/ 230 w 240"/>
                <a:gd name="T85" fmla="*/ 3 h 223"/>
                <a:gd name="T86" fmla="*/ 239 w 240"/>
                <a:gd name="T87" fmla="*/ 4 h 223"/>
                <a:gd name="T88" fmla="*/ 239 w 240"/>
                <a:gd name="T89" fmla="*/ 4 h 223"/>
                <a:gd name="T90" fmla="*/ 238 w 240"/>
                <a:gd name="T91" fmla="*/ 3 h 223"/>
                <a:gd name="T92" fmla="*/ 238 w 240"/>
                <a:gd name="T93" fmla="*/ 3 h 223"/>
                <a:gd name="T94" fmla="*/ 238 w 240"/>
                <a:gd name="T95" fmla="*/ 3 h 223"/>
                <a:gd name="T96" fmla="*/ 237 w 240"/>
                <a:gd name="T97" fmla="*/ 1 h 223"/>
                <a:gd name="T98" fmla="*/ 237 w 240"/>
                <a:gd name="T99" fmla="*/ 1 h 223"/>
                <a:gd name="T100" fmla="*/ 237 w 240"/>
                <a:gd name="T101" fmla="*/ 1 h 223"/>
                <a:gd name="T102" fmla="*/ 235 w 240"/>
                <a:gd name="T103" fmla="*/ 0 h 22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40"/>
                <a:gd name="T157" fmla="*/ 0 h 223"/>
                <a:gd name="T158" fmla="*/ 240 w 240"/>
                <a:gd name="T159" fmla="*/ 223 h 22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40" h="223">
                  <a:moveTo>
                    <a:pt x="235" y="0"/>
                  </a:moveTo>
                  <a:lnTo>
                    <a:pt x="231" y="1"/>
                  </a:lnTo>
                  <a:lnTo>
                    <a:pt x="209" y="0"/>
                  </a:lnTo>
                  <a:lnTo>
                    <a:pt x="187" y="4"/>
                  </a:lnTo>
                  <a:lnTo>
                    <a:pt x="165" y="8"/>
                  </a:lnTo>
                  <a:lnTo>
                    <a:pt x="144" y="16"/>
                  </a:lnTo>
                  <a:lnTo>
                    <a:pt x="126" y="23"/>
                  </a:lnTo>
                  <a:lnTo>
                    <a:pt x="106" y="34"/>
                  </a:lnTo>
                  <a:lnTo>
                    <a:pt x="90" y="47"/>
                  </a:lnTo>
                  <a:lnTo>
                    <a:pt x="72" y="60"/>
                  </a:lnTo>
                  <a:lnTo>
                    <a:pt x="57" y="77"/>
                  </a:lnTo>
                  <a:lnTo>
                    <a:pt x="44" y="92"/>
                  </a:lnTo>
                  <a:lnTo>
                    <a:pt x="31" y="111"/>
                  </a:lnTo>
                  <a:lnTo>
                    <a:pt x="21" y="129"/>
                  </a:lnTo>
                  <a:lnTo>
                    <a:pt x="12" y="151"/>
                  </a:lnTo>
                  <a:lnTo>
                    <a:pt x="5" y="175"/>
                  </a:lnTo>
                  <a:lnTo>
                    <a:pt x="2" y="196"/>
                  </a:lnTo>
                  <a:lnTo>
                    <a:pt x="0" y="218"/>
                  </a:lnTo>
                  <a:lnTo>
                    <a:pt x="0" y="219"/>
                  </a:lnTo>
                  <a:lnTo>
                    <a:pt x="2" y="220"/>
                  </a:lnTo>
                  <a:lnTo>
                    <a:pt x="1" y="222"/>
                  </a:lnTo>
                  <a:lnTo>
                    <a:pt x="0" y="218"/>
                  </a:lnTo>
                  <a:lnTo>
                    <a:pt x="3" y="196"/>
                  </a:lnTo>
                  <a:lnTo>
                    <a:pt x="8" y="174"/>
                  </a:lnTo>
                  <a:lnTo>
                    <a:pt x="14" y="151"/>
                  </a:lnTo>
                  <a:lnTo>
                    <a:pt x="22" y="132"/>
                  </a:lnTo>
                  <a:lnTo>
                    <a:pt x="32" y="111"/>
                  </a:lnTo>
                  <a:lnTo>
                    <a:pt x="43" y="94"/>
                  </a:lnTo>
                  <a:lnTo>
                    <a:pt x="57" y="77"/>
                  </a:lnTo>
                  <a:lnTo>
                    <a:pt x="72" y="61"/>
                  </a:lnTo>
                  <a:lnTo>
                    <a:pt x="90" y="47"/>
                  </a:lnTo>
                  <a:lnTo>
                    <a:pt x="108" y="34"/>
                  </a:lnTo>
                  <a:lnTo>
                    <a:pt x="126" y="25"/>
                  </a:lnTo>
                  <a:lnTo>
                    <a:pt x="146" y="17"/>
                  </a:lnTo>
                  <a:lnTo>
                    <a:pt x="167" y="8"/>
                  </a:lnTo>
                  <a:lnTo>
                    <a:pt x="186" y="6"/>
                  </a:lnTo>
                  <a:lnTo>
                    <a:pt x="209" y="3"/>
                  </a:lnTo>
                  <a:lnTo>
                    <a:pt x="230" y="3"/>
                  </a:lnTo>
                  <a:lnTo>
                    <a:pt x="239" y="4"/>
                  </a:lnTo>
                  <a:lnTo>
                    <a:pt x="238" y="3"/>
                  </a:lnTo>
                  <a:lnTo>
                    <a:pt x="237" y="1"/>
                  </a:lnTo>
                  <a:lnTo>
                    <a:pt x="235" y="0"/>
                  </a:lnTo>
                </a:path>
              </a:pathLst>
            </a:custGeom>
            <a:solidFill>
              <a:srgbClr val="667EA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57" name="Freeform 289"/>
            <p:cNvSpPr>
              <a:spLocks/>
            </p:cNvSpPr>
            <p:nvPr/>
          </p:nvSpPr>
          <p:spPr bwMode="auto">
            <a:xfrm>
              <a:off x="2301" y="1047"/>
              <a:ext cx="244" cy="222"/>
            </a:xfrm>
            <a:custGeom>
              <a:avLst/>
              <a:gdLst>
                <a:gd name="T0" fmla="*/ 239 w 244"/>
                <a:gd name="T1" fmla="*/ 1 h 222"/>
                <a:gd name="T2" fmla="*/ 230 w 244"/>
                <a:gd name="T3" fmla="*/ 0 h 222"/>
                <a:gd name="T4" fmla="*/ 209 w 244"/>
                <a:gd name="T5" fmla="*/ 0 h 222"/>
                <a:gd name="T6" fmla="*/ 186 w 244"/>
                <a:gd name="T7" fmla="*/ 3 h 222"/>
                <a:gd name="T8" fmla="*/ 167 w 244"/>
                <a:gd name="T9" fmla="*/ 5 h 222"/>
                <a:gd name="T10" fmla="*/ 146 w 244"/>
                <a:gd name="T11" fmla="*/ 14 h 222"/>
                <a:gd name="T12" fmla="*/ 126 w 244"/>
                <a:gd name="T13" fmla="*/ 22 h 222"/>
                <a:gd name="T14" fmla="*/ 108 w 244"/>
                <a:gd name="T15" fmla="*/ 31 h 222"/>
                <a:gd name="T16" fmla="*/ 90 w 244"/>
                <a:gd name="T17" fmla="*/ 44 h 222"/>
                <a:gd name="T18" fmla="*/ 72 w 244"/>
                <a:gd name="T19" fmla="*/ 58 h 222"/>
                <a:gd name="T20" fmla="*/ 57 w 244"/>
                <a:gd name="T21" fmla="*/ 74 h 222"/>
                <a:gd name="T22" fmla="*/ 43 w 244"/>
                <a:gd name="T23" fmla="*/ 91 h 222"/>
                <a:gd name="T24" fmla="*/ 32 w 244"/>
                <a:gd name="T25" fmla="*/ 108 h 222"/>
                <a:gd name="T26" fmla="*/ 22 w 244"/>
                <a:gd name="T27" fmla="*/ 129 h 222"/>
                <a:gd name="T28" fmla="*/ 14 w 244"/>
                <a:gd name="T29" fmla="*/ 148 h 222"/>
                <a:gd name="T30" fmla="*/ 8 w 244"/>
                <a:gd name="T31" fmla="*/ 171 h 222"/>
                <a:gd name="T32" fmla="*/ 3 w 244"/>
                <a:gd name="T33" fmla="*/ 193 h 222"/>
                <a:gd name="T34" fmla="*/ 0 w 244"/>
                <a:gd name="T35" fmla="*/ 215 h 222"/>
                <a:gd name="T36" fmla="*/ 1 w 244"/>
                <a:gd name="T37" fmla="*/ 219 h 222"/>
                <a:gd name="T38" fmla="*/ 1 w 244"/>
                <a:gd name="T39" fmla="*/ 219 h 222"/>
                <a:gd name="T40" fmla="*/ 1 w 244"/>
                <a:gd name="T41" fmla="*/ 219 h 222"/>
                <a:gd name="T42" fmla="*/ 1 w 244"/>
                <a:gd name="T43" fmla="*/ 219 h 222"/>
                <a:gd name="T44" fmla="*/ 3 w 244"/>
                <a:gd name="T45" fmla="*/ 219 h 222"/>
                <a:gd name="T46" fmla="*/ 2 w 244"/>
                <a:gd name="T47" fmla="*/ 221 h 222"/>
                <a:gd name="T48" fmla="*/ 2 w 244"/>
                <a:gd name="T49" fmla="*/ 221 h 222"/>
                <a:gd name="T50" fmla="*/ 2 w 244"/>
                <a:gd name="T51" fmla="*/ 221 h 222"/>
                <a:gd name="T52" fmla="*/ 2 w 244"/>
                <a:gd name="T53" fmla="*/ 221 h 222"/>
                <a:gd name="T54" fmla="*/ 2 w 244"/>
                <a:gd name="T55" fmla="*/ 215 h 222"/>
                <a:gd name="T56" fmla="*/ 3 w 244"/>
                <a:gd name="T57" fmla="*/ 193 h 222"/>
                <a:gd name="T58" fmla="*/ 10 w 244"/>
                <a:gd name="T59" fmla="*/ 172 h 222"/>
                <a:gd name="T60" fmla="*/ 16 w 244"/>
                <a:gd name="T61" fmla="*/ 149 h 222"/>
                <a:gd name="T62" fmla="*/ 24 w 244"/>
                <a:gd name="T63" fmla="*/ 130 h 222"/>
                <a:gd name="T64" fmla="*/ 32 w 244"/>
                <a:gd name="T65" fmla="*/ 108 h 222"/>
                <a:gd name="T66" fmla="*/ 45 w 244"/>
                <a:gd name="T67" fmla="*/ 92 h 222"/>
                <a:gd name="T68" fmla="*/ 59 w 244"/>
                <a:gd name="T69" fmla="*/ 74 h 222"/>
                <a:gd name="T70" fmla="*/ 74 w 244"/>
                <a:gd name="T71" fmla="*/ 58 h 222"/>
                <a:gd name="T72" fmla="*/ 91 w 244"/>
                <a:gd name="T73" fmla="*/ 46 h 222"/>
                <a:gd name="T74" fmla="*/ 107 w 244"/>
                <a:gd name="T75" fmla="*/ 33 h 222"/>
                <a:gd name="T76" fmla="*/ 128 w 244"/>
                <a:gd name="T77" fmla="*/ 23 h 222"/>
                <a:gd name="T78" fmla="*/ 146 w 244"/>
                <a:gd name="T79" fmla="*/ 15 h 222"/>
                <a:gd name="T80" fmla="*/ 167 w 244"/>
                <a:gd name="T81" fmla="*/ 7 h 222"/>
                <a:gd name="T82" fmla="*/ 188 w 244"/>
                <a:gd name="T83" fmla="*/ 4 h 222"/>
                <a:gd name="T84" fmla="*/ 209 w 244"/>
                <a:gd name="T85" fmla="*/ 0 h 222"/>
                <a:gd name="T86" fmla="*/ 231 w 244"/>
                <a:gd name="T87" fmla="*/ 1 h 222"/>
                <a:gd name="T88" fmla="*/ 243 w 244"/>
                <a:gd name="T89" fmla="*/ 3 h 222"/>
                <a:gd name="T90" fmla="*/ 243 w 244"/>
                <a:gd name="T91" fmla="*/ 3 h 222"/>
                <a:gd name="T92" fmla="*/ 243 w 244"/>
                <a:gd name="T93" fmla="*/ 3 h 222"/>
                <a:gd name="T94" fmla="*/ 241 w 244"/>
                <a:gd name="T95" fmla="*/ 1 h 222"/>
                <a:gd name="T96" fmla="*/ 241 w 244"/>
                <a:gd name="T97" fmla="*/ 1 h 222"/>
                <a:gd name="T98" fmla="*/ 241 w 244"/>
                <a:gd name="T99" fmla="*/ 1 h 222"/>
                <a:gd name="T100" fmla="*/ 241 w 244"/>
                <a:gd name="T101" fmla="*/ 1 h 222"/>
                <a:gd name="T102" fmla="*/ 239 w 244"/>
                <a:gd name="T103" fmla="*/ 1 h 222"/>
                <a:gd name="T104" fmla="*/ 239 w 244"/>
                <a:gd name="T105" fmla="*/ 1 h 22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44"/>
                <a:gd name="T160" fmla="*/ 0 h 222"/>
                <a:gd name="T161" fmla="*/ 244 w 244"/>
                <a:gd name="T162" fmla="*/ 222 h 22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44" h="222">
                  <a:moveTo>
                    <a:pt x="239" y="1"/>
                  </a:moveTo>
                  <a:lnTo>
                    <a:pt x="230" y="0"/>
                  </a:lnTo>
                  <a:lnTo>
                    <a:pt x="209" y="0"/>
                  </a:lnTo>
                  <a:lnTo>
                    <a:pt x="186" y="3"/>
                  </a:lnTo>
                  <a:lnTo>
                    <a:pt x="167" y="5"/>
                  </a:lnTo>
                  <a:lnTo>
                    <a:pt x="146" y="14"/>
                  </a:lnTo>
                  <a:lnTo>
                    <a:pt x="126" y="22"/>
                  </a:lnTo>
                  <a:lnTo>
                    <a:pt x="108" y="31"/>
                  </a:lnTo>
                  <a:lnTo>
                    <a:pt x="90" y="44"/>
                  </a:lnTo>
                  <a:lnTo>
                    <a:pt x="72" y="58"/>
                  </a:lnTo>
                  <a:lnTo>
                    <a:pt x="57" y="74"/>
                  </a:lnTo>
                  <a:lnTo>
                    <a:pt x="43" y="91"/>
                  </a:lnTo>
                  <a:lnTo>
                    <a:pt x="32" y="108"/>
                  </a:lnTo>
                  <a:lnTo>
                    <a:pt x="22" y="129"/>
                  </a:lnTo>
                  <a:lnTo>
                    <a:pt x="14" y="148"/>
                  </a:lnTo>
                  <a:lnTo>
                    <a:pt x="8" y="171"/>
                  </a:lnTo>
                  <a:lnTo>
                    <a:pt x="3" y="193"/>
                  </a:lnTo>
                  <a:lnTo>
                    <a:pt x="0" y="215"/>
                  </a:lnTo>
                  <a:lnTo>
                    <a:pt x="1" y="219"/>
                  </a:lnTo>
                  <a:lnTo>
                    <a:pt x="3" y="219"/>
                  </a:lnTo>
                  <a:lnTo>
                    <a:pt x="2" y="221"/>
                  </a:lnTo>
                  <a:lnTo>
                    <a:pt x="2" y="215"/>
                  </a:lnTo>
                  <a:lnTo>
                    <a:pt x="3" y="193"/>
                  </a:lnTo>
                  <a:lnTo>
                    <a:pt x="10" y="172"/>
                  </a:lnTo>
                  <a:lnTo>
                    <a:pt x="16" y="149"/>
                  </a:lnTo>
                  <a:lnTo>
                    <a:pt x="24" y="130"/>
                  </a:lnTo>
                  <a:lnTo>
                    <a:pt x="32" y="108"/>
                  </a:lnTo>
                  <a:lnTo>
                    <a:pt x="45" y="92"/>
                  </a:lnTo>
                  <a:lnTo>
                    <a:pt x="59" y="74"/>
                  </a:lnTo>
                  <a:lnTo>
                    <a:pt x="74" y="58"/>
                  </a:lnTo>
                  <a:lnTo>
                    <a:pt x="91" y="46"/>
                  </a:lnTo>
                  <a:lnTo>
                    <a:pt x="107" y="33"/>
                  </a:lnTo>
                  <a:lnTo>
                    <a:pt x="128" y="23"/>
                  </a:lnTo>
                  <a:lnTo>
                    <a:pt x="146" y="15"/>
                  </a:lnTo>
                  <a:lnTo>
                    <a:pt x="167" y="7"/>
                  </a:lnTo>
                  <a:lnTo>
                    <a:pt x="188" y="4"/>
                  </a:lnTo>
                  <a:lnTo>
                    <a:pt x="209" y="0"/>
                  </a:lnTo>
                  <a:lnTo>
                    <a:pt x="231" y="1"/>
                  </a:lnTo>
                  <a:lnTo>
                    <a:pt x="243" y="3"/>
                  </a:lnTo>
                  <a:lnTo>
                    <a:pt x="241" y="1"/>
                  </a:lnTo>
                  <a:lnTo>
                    <a:pt x="239" y="1"/>
                  </a:lnTo>
                </a:path>
              </a:pathLst>
            </a:custGeom>
            <a:solidFill>
              <a:srgbClr val="677FA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58" name="Freeform 290"/>
            <p:cNvSpPr>
              <a:spLocks/>
            </p:cNvSpPr>
            <p:nvPr/>
          </p:nvSpPr>
          <p:spPr bwMode="auto">
            <a:xfrm>
              <a:off x="2303" y="1047"/>
              <a:ext cx="247" cy="227"/>
            </a:xfrm>
            <a:custGeom>
              <a:avLst/>
              <a:gdLst>
                <a:gd name="T0" fmla="*/ 241 w 247"/>
                <a:gd name="T1" fmla="*/ 3 h 227"/>
                <a:gd name="T2" fmla="*/ 229 w 247"/>
                <a:gd name="T3" fmla="*/ 1 h 227"/>
                <a:gd name="T4" fmla="*/ 207 w 247"/>
                <a:gd name="T5" fmla="*/ 0 h 227"/>
                <a:gd name="T6" fmla="*/ 186 w 247"/>
                <a:gd name="T7" fmla="*/ 4 h 227"/>
                <a:gd name="T8" fmla="*/ 165 w 247"/>
                <a:gd name="T9" fmla="*/ 7 h 227"/>
                <a:gd name="T10" fmla="*/ 144 w 247"/>
                <a:gd name="T11" fmla="*/ 15 h 227"/>
                <a:gd name="T12" fmla="*/ 126 w 247"/>
                <a:gd name="T13" fmla="*/ 23 h 227"/>
                <a:gd name="T14" fmla="*/ 105 w 247"/>
                <a:gd name="T15" fmla="*/ 33 h 227"/>
                <a:gd name="T16" fmla="*/ 89 w 247"/>
                <a:gd name="T17" fmla="*/ 46 h 227"/>
                <a:gd name="T18" fmla="*/ 72 w 247"/>
                <a:gd name="T19" fmla="*/ 58 h 227"/>
                <a:gd name="T20" fmla="*/ 57 w 247"/>
                <a:gd name="T21" fmla="*/ 74 h 227"/>
                <a:gd name="T22" fmla="*/ 43 w 247"/>
                <a:gd name="T23" fmla="*/ 92 h 227"/>
                <a:gd name="T24" fmla="*/ 30 w 247"/>
                <a:gd name="T25" fmla="*/ 108 h 227"/>
                <a:gd name="T26" fmla="*/ 22 w 247"/>
                <a:gd name="T27" fmla="*/ 130 h 227"/>
                <a:gd name="T28" fmla="*/ 14 w 247"/>
                <a:gd name="T29" fmla="*/ 149 h 227"/>
                <a:gd name="T30" fmla="*/ 8 w 247"/>
                <a:gd name="T31" fmla="*/ 172 h 227"/>
                <a:gd name="T32" fmla="*/ 1 w 247"/>
                <a:gd name="T33" fmla="*/ 193 h 227"/>
                <a:gd name="T34" fmla="*/ 0 w 247"/>
                <a:gd name="T35" fmla="*/ 215 h 227"/>
                <a:gd name="T36" fmla="*/ 0 w 247"/>
                <a:gd name="T37" fmla="*/ 221 h 227"/>
                <a:gd name="T38" fmla="*/ 1 w 247"/>
                <a:gd name="T39" fmla="*/ 224 h 227"/>
                <a:gd name="T40" fmla="*/ 1 w 247"/>
                <a:gd name="T41" fmla="*/ 224 h 227"/>
                <a:gd name="T42" fmla="*/ 1 w 247"/>
                <a:gd name="T43" fmla="*/ 224 h 227"/>
                <a:gd name="T44" fmla="*/ 1 w 247"/>
                <a:gd name="T45" fmla="*/ 224 h 227"/>
                <a:gd name="T46" fmla="*/ 1 w 247"/>
                <a:gd name="T47" fmla="*/ 224 h 227"/>
                <a:gd name="T48" fmla="*/ 1 w 247"/>
                <a:gd name="T49" fmla="*/ 224 h 227"/>
                <a:gd name="T50" fmla="*/ 2 w 247"/>
                <a:gd name="T51" fmla="*/ 226 h 227"/>
                <a:gd name="T52" fmla="*/ 2 w 247"/>
                <a:gd name="T53" fmla="*/ 226 h 227"/>
                <a:gd name="T54" fmla="*/ 2 w 247"/>
                <a:gd name="T55" fmla="*/ 216 h 227"/>
                <a:gd name="T56" fmla="*/ 3 w 247"/>
                <a:gd name="T57" fmla="*/ 194 h 227"/>
                <a:gd name="T58" fmla="*/ 8 w 247"/>
                <a:gd name="T59" fmla="*/ 172 h 227"/>
                <a:gd name="T60" fmla="*/ 16 w 247"/>
                <a:gd name="T61" fmla="*/ 150 h 227"/>
                <a:gd name="T62" fmla="*/ 22 w 247"/>
                <a:gd name="T63" fmla="*/ 130 h 227"/>
                <a:gd name="T64" fmla="*/ 32 w 247"/>
                <a:gd name="T65" fmla="*/ 109 h 227"/>
                <a:gd name="T66" fmla="*/ 45 w 247"/>
                <a:gd name="T67" fmla="*/ 92 h 227"/>
                <a:gd name="T68" fmla="*/ 59 w 247"/>
                <a:gd name="T69" fmla="*/ 76 h 227"/>
                <a:gd name="T70" fmla="*/ 74 w 247"/>
                <a:gd name="T71" fmla="*/ 59 h 227"/>
                <a:gd name="T72" fmla="*/ 89 w 247"/>
                <a:gd name="T73" fmla="*/ 46 h 227"/>
                <a:gd name="T74" fmla="*/ 107 w 247"/>
                <a:gd name="T75" fmla="*/ 34 h 227"/>
                <a:gd name="T76" fmla="*/ 126 w 247"/>
                <a:gd name="T77" fmla="*/ 25 h 227"/>
                <a:gd name="T78" fmla="*/ 146 w 247"/>
                <a:gd name="T79" fmla="*/ 16 h 227"/>
                <a:gd name="T80" fmla="*/ 166 w 247"/>
                <a:gd name="T81" fmla="*/ 10 h 227"/>
                <a:gd name="T82" fmla="*/ 185 w 247"/>
                <a:gd name="T83" fmla="*/ 6 h 227"/>
                <a:gd name="T84" fmla="*/ 206 w 247"/>
                <a:gd name="T85" fmla="*/ 2 h 227"/>
                <a:gd name="T86" fmla="*/ 228 w 247"/>
                <a:gd name="T87" fmla="*/ 2 h 227"/>
                <a:gd name="T88" fmla="*/ 246 w 247"/>
                <a:gd name="T89" fmla="*/ 4 h 227"/>
                <a:gd name="T90" fmla="*/ 244 w 247"/>
                <a:gd name="T91" fmla="*/ 4 h 227"/>
                <a:gd name="T92" fmla="*/ 244 w 247"/>
                <a:gd name="T93" fmla="*/ 4 h 227"/>
                <a:gd name="T94" fmla="*/ 244 w 247"/>
                <a:gd name="T95" fmla="*/ 4 h 227"/>
                <a:gd name="T96" fmla="*/ 243 w 247"/>
                <a:gd name="T97" fmla="*/ 3 h 227"/>
                <a:gd name="T98" fmla="*/ 243 w 247"/>
                <a:gd name="T99" fmla="*/ 3 h 227"/>
                <a:gd name="T100" fmla="*/ 243 w 247"/>
                <a:gd name="T101" fmla="*/ 3 h 227"/>
                <a:gd name="T102" fmla="*/ 243 w 247"/>
                <a:gd name="T103" fmla="*/ 3 h 227"/>
                <a:gd name="T104" fmla="*/ 241 w 247"/>
                <a:gd name="T105" fmla="*/ 3 h 22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47"/>
                <a:gd name="T160" fmla="*/ 0 h 227"/>
                <a:gd name="T161" fmla="*/ 247 w 247"/>
                <a:gd name="T162" fmla="*/ 227 h 22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47" h="227">
                  <a:moveTo>
                    <a:pt x="241" y="3"/>
                  </a:moveTo>
                  <a:lnTo>
                    <a:pt x="229" y="1"/>
                  </a:lnTo>
                  <a:lnTo>
                    <a:pt x="207" y="0"/>
                  </a:lnTo>
                  <a:lnTo>
                    <a:pt x="186" y="4"/>
                  </a:lnTo>
                  <a:lnTo>
                    <a:pt x="165" y="7"/>
                  </a:lnTo>
                  <a:lnTo>
                    <a:pt x="144" y="15"/>
                  </a:lnTo>
                  <a:lnTo>
                    <a:pt x="126" y="23"/>
                  </a:lnTo>
                  <a:lnTo>
                    <a:pt x="105" y="33"/>
                  </a:lnTo>
                  <a:lnTo>
                    <a:pt x="89" y="46"/>
                  </a:lnTo>
                  <a:lnTo>
                    <a:pt x="72" y="58"/>
                  </a:lnTo>
                  <a:lnTo>
                    <a:pt x="57" y="74"/>
                  </a:lnTo>
                  <a:lnTo>
                    <a:pt x="43" y="92"/>
                  </a:lnTo>
                  <a:lnTo>
                    <a:pt x="30" y="108"/>
                  </a:lnTo>
                  <a:lnTo>
                    <a:pt x="22" y="130"/>
                  </a:lnTo>
                  <a:lnTo>
                    <a:pt x="14" y="149"/>
                  </a:lnTo>
                  <a:lnTo>
                    <a:pt x="8" y="172"/>
                  </a:lnTo>
                  <a:lnTo>
                    <a:pt x="1" y="193"/>
                  </a:lnTo>
                  <a:lnTo>
                    <a:pt x="0" y="215"/>
                  </a:lnTo>
                  <a:lnTo>
                    <a:pt x="0" y="221"/>
                  </a:lnTo>
                  <a:lnTo>
                    <a:pt x="1" y="224"/>
                  </a:lnTo>
                  <a:lnTo>
                    <a:pt x="2" y="226"/>
                  </a:lnTo>
                  <a:lnTo>
                    <a:pt x="2" y="216"/>
                  </a:lnTo>
                  <a:lnTo>
                    <a:pt x="3" y="194"/>
                  </a:lnTo>
                  <a:lnTo>
                    <a:pt x="8" y="172"/>
                  </a:lnTo>
                  <a:lnTo>
                    <a:pt x="16" y="150"/>
                  </a:lnTo>
                  <a:lnTo>
                    <a:pt x="22" y="130"/>
                  </a:lnTo>
                  <a:lnTo>
                    <a:pt x="32" y="109"/>
                  </a:lnTo>
                  <a:lnTo>
                    <a:pt x="45" y="92"/>
                  </a:lnTo>
                  <a:lnTo>
                    <a:pt x="59" y="76"/>
                  </a:lnTo>
                  <a:lnTo>
                    <a:pt x="74" y="59"/>
                  </a:lnTo>
                  <a:lnTo>
                    <a:pt x="89" y="46"/>
                  </a:lnTo>
                  <a:lnTo>
                    <a:pt x="107" y="34"/>
                  </a:lnTo>
                  <a:lnTo>
                    <a:pt x="126" y="25"/>
                  </a:lnTo>
                  <a:lnTo>
                    <a:pt x="146" y="16"/>
                  </a:lnTo>
                  <a:lnTo>
                    <a:pt x="166" y="10"/>
                  </a:lnTo>
                  <a:lnTo>
                    <a:pt x="185" y="6"/>
                  </a:lnTo>
                  <a:lnTo>
                    <a:pt x="206" y="2"/>
                  </a:lnTo>
                  <a:lnTo>
                    <a:pt x="228" y="2"/>
                  </a:lnTo>
                  <a:lnTo>
                    <a:pt x="246" y="4"/>
                  </a:lnTo>
                  <a:lnTo>
                    <a:pt x="244" y="4"/>
                  </a:lnTo>
                  <a:lnTo>
                    <a:pt x="243" y="3"/>
                  </a:lnTo>
                  <a:lnTo>
                    <a:pt x="241" y="3"/>
                  </a:lnTo>
                </a:path>
              </a:pathLst>
            </a:custGeom>
            <a:solidFill>
              <a:srgbClr val="6880A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59" name="Freeform 291"/>
            <p:cNvSpPr>
              <a:spLocks/>
            </p:cNvSpPr>
            <p:nvPr/>
          </p:nvSpPr>
          <p:spPr bwMode="auto">
            <a:xfrm>
              <a:off x="2305" y="1049"/>
              <a:ext cx="249" cy="229"/>
            </a:xfrm>
            <a:custGeom>
              <a:avLst/>
              <a:gdLst>
                <a:gd name="T0" fmla="*/ 244 w 249"/>
                <a:gd name="T1" fmla="*/ 2 h 229"/>
                <a:gd name="T2" fmla="*/ 226 w 249"/>
                <a:gd name="T3" fmla="*/ 0 h 229"/>
                <a:gd name="T4" fmla="*/ 204 w 249"/>
                <a:gd name="T5" fmla="*/ 0 h 229"/>
                <a:gd name="T6" fmla="*/ 183 w 249"/>
                <a:gd name="T7" fmla="*/ 4 h 229"/>
                <a:gd name="T8" fmla="*/ 164 w 249"/>
                <a:gd name="T9" fmla="*/ 8 h 229"/>
                <a:gd name="T10" fmla="*/ 144 w 249"/>
                <a:gd name="T11" fmla="*/ 14 h 229"/>
                <a:gd name="T12" fmla="*/ 124 w 249"/>
                <a:gd name="T13" fmla="*/ 23 h 229"/>
                <a:gd name="T14" fmla="*/ 105 w 249"/>
                <a:gd name="T15" fmla="*/ 32 h 229"/>
                <a:gd name="T16" fmla="*/ 87 w 249"/>
                <a:gd name="T17" fmla="*/ 44 h 229"/>
                <a:gd name="T18" fmla="*/ 72 w 249"/>
                <a:gd name="T19" fmla="*/ 57 h 229"/>
                <a:gd name="T20" fmla="*/ 57 w 249"/>
                <a:gd name="T21" fmla="*/ 74 h 229"/>
                <a:gd name="T22" fmla="*/ 43 w 249"/>
                <a:gd name="T23" fmla="*/ 90 h 229"/>
                <a:gd name="T24" fmla="*/ 30 w 249"/>
                <a:gd name="T25" fmla="*/ 107 h 229"/>
                <a:gd name="T26" fmla="*/ 20 w 249"/>
                <a:gd name="T27" fmla="*/ 128 h 229"/>
                <a:gd name="T28" fmla="*/ 14 w 249"/>
                <a:gd name="T29" fmla="*/ 148 h 229"/>
                <a:gd name="T30" fmla="*/ 6 w 249"/>
                <a:gd name="T31" fmla="*/ 170 h 229"/>
                <a:gd name="T32" fmla="*/ 1 w 249"/>
                <a:gd name="T33" fmla="*/ 192 h 229"/>
                <a:gd name="T34" fmla="*/ 0 w 249"/>
                <a:gd name="T35" fmla="*/ 214 h 229"/>
                <a:gd name="T36" fmla="*/ 0 w 249"/>
                <a:gd name="T37" fmla="*/ 224 h 229"/>
                <a:gd name="T38" fmla="*/ 0 w 249"/>
                <a:gd name="T39" fmla="*/ 224 h 229"/>
                <a:gd name="T40" fmla="*/ 0 w 249"/>
                <a:gd name="T41" fmla="*/ 224 h 229"/>
                <a:gd name="T42" fmla="*/ 0 w 249"/>
                <a:gd name="T43" fmla="*/ 224 h 229"/>
                <a:gd name="T44" fmla="*/ 0 w 249"/>
                <a:gd name="T45" fmla="*/ 226 h 229"/>
                <a:gd name="T46" fmla="*/ 2 w 249"/>
                <a:gd name="T47" fmla="*/ 228 h 229"/>
                <a:gd name="T48" fmla="*/ 2 w 249"/>
                <a:gd name="T49" fmla="*/ 228 h 229"/>
                <a:gd name="T50" fmla="*/ 2 w 249"/>
                <a:gd name="T51" fmla="*/ 228 h 229"/>
                <a:gd name="T52" fmla="*/ 2 w 249"/>
                <a:gd name="T53" fmla="*/ 228 h 229"/>
                <a:gd name="T54" fmla="*/ 2 w 249"/>
                <a:gd name="T55" fmla="*/ 215 h 229"/>
                <a:gd name="T56" fmla="*/ 3 w 249"/>
                <a:gd name="T57" fmla="*/ 193 h 229"/>
                <a:gd name="T58" fmla="*/ 7 w 249"/>
                <a:gd name="T59" fmla="*/ 170 h 229"/>
                <a:gd name="T60" fmla="*/ 14 w 249"/>
                <a:gd name="T61" fmla="*/ 148 h 229"/>
                <a:gd name="T62" fmla="*/ 21 w 249"/>
                <a:gd name="T63" fmla="*/ 128 h 229"/>
                <a:gd name="T64" fmla="*/ 32 w 249"/>
                <a:gd name="T65" fmla="*/ 107 h 229"/>
                <a:gd name="T66" fmla="*/ 45 w 249"/>
                <a:gd name="T67" fmla="*/ 91 h 229"/>
                <a:gd name="T68" fmla="*/ 57 w 249"/>
                <a:gd name="T69" fmla="*/ 74 h 229"/>
                <a:gd name="T70" fmla="*/ 71 w 249"/>
                <a:gd name="T71" fmla="*/ 59 h 229"/>
                <a:gd name="T72" fmla="*/ 89 w 249"/>
                <a:gd name="T73" fmla="*/ 45 h 229"/>
                <a:gd name="T74" fmla="*/ 106 w 249"/>
                <a:gd name="T75" fmla="*/ 34 h 229"/>
                <a:gd name="T76" fmla="*/ 124 w 249"/>
                <a:gd name="T77" fmla="*/ 23 h 229"/>
                <a:gd name="T78" fmla="*/ 143 w 249"/>
                <a:gd name="T79" fmla="*/ 16 h 229"/>
                <a:gd name="T80" fmla="*/ 164 w 249"/>
                <a:gd name="T81" fmla="*/ 8 h 229"/>
                <a:gd name="T82" fmla="*/ 185 w 249"/>
                <a:gd name="T83" fmla="*/ 6 h 229"/>
                <a:gd name="T84" fmla="*/ 206 w 249"/>
                <a:gd name="T85" fmla="*/ 2 h 229"/>
                <a:gd name="T86" fmla="*/ 226 w 249"/>
                <a:gd name="T87" fmla="*/ 2 h 229"/>
                <a:gd name="T88" fmla="*/ 248 w 249"/>
                <a:gd name="T89" fmla="*/ 3 h 229"/>
                <a:gd name="T90" fmla="*/ 246 w 249"/>
                <a:gd name="T91" fmla="*/ 3 h 229"/>
                <a:gd name="T92" fmla="*/ 246 w 249"/>
                <a:gd name="T93" fmla="*/ 3 h 229"/>
                <a:gd name="T94" fmla="*/ 246 w 249"/>
                <a:gd name="T95" fmla="*/ 3 h 229"/>
                <a:gd name="T96" fmla="*/ 246 w 249"/>
                <a:gd name="T97" fmla="*/ 3 h 229"/>
                <a:gd name="T98" fmla="*/ 244 w 249"/>
                <a:gd name="T99" fmla="*/ 2 h 229"/>
                <a:gd name="T100" fmla="*/ 244 w 249"/>
                <a:gd name="T101" fmla="*/ 2 h 229"/>
                <a:gd name="T102" fmla="*/ 244 w 249"/>
                <a:gd name="T103" fmla="*/ 2 h 229"/>
                <a:gd name="T104" fmla="*/ 244 w 249"/>
                <a:gd name="T105" fmla="*/ 2 h 22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49"/>
                <a:gd name="T160" fmla="*/ 0 h 229"/>
                <a:gd name="T161" fmla="*/ 249 w 249"/>
                <a:gd name="T162" fmla="*/ 229 h 22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49" h="229">
                  <a:moveTo>
                    <a:pt x="244" y="2"/>
                  </a:moveTo>
                  <a:lnTo>
                    <a:pt x="226" y="0"/>
                  </a:lnTo>
                  <a:lnTo>
                    <a:pt x="204" y="0"/>
                  </a:lnTo>
                  <a:lnTo>
                    <a:pt x="183" y="4"/>
                  </a:lnTo>
                  <a:lnTo>
                    <a:pt x="164" y="8"/>
                  </a:lnTo>
                  <a:lnTo>
                    <a:pt x="144" y="14"/>
                  </a:lnTo>
                  <a:lnTo>
                    <a:pt x="124" y="23"/>
                  </a:lnTo>
                  <a:lnTo>
                    <a:pt x="105" y="32"/>
                  </a:lnTo>
                  <a:lnTo>
                    <a:pt x="87" y="44"/>
                  </a:lnTo>
                  <a:lnTo>
                    <a:pt x="72" y="57"/>
                  </a:lnTo>
                  <a:lnTo>
                    <a:pt x="57" y="74"/>
                  </a:lnTo>
                  <a:lnTo>
                    <a:pt x="43" y="90"/>
                  </a:lnTo>
                  <a:lnTo>
                    <a:pt x="30" y="107"/>
                  </a:lnTo>
                  <a:lnTo>
                    <a:pt x="20" y="128"/>
                  </a:lnTo>
                  <a:lnTo>
                    <a:pt x="14" y="148"/>
                  </a:lnTo>
                  <a:lnTo>
                    <a:pt x="6" y="170"/>
                  </a:lnTo>
                  <a:lnTo>
                    <a:pt x="1" y="192"/>
                  </a:lnTo>
                  <a:lnTo>
                    <a:pt x="0" y="214"/>
                  </a:lnTo>
                  <a:lnTo>
                    <a:pt x="0" y="224"/>
                  </a:lnTo>
                  <a:lnTo>
                    <a:pt x="0" y="226"/>
                  </a:lnTo>
                  <a:lnTo>
                    <a:pt x="2" y="228"/>
                  </a:lnTo>
                  <a:lnTo>
                    <a:pt x="2" y="215"/>
                  </a:lnTo>
                  <a:lnTo>
                    <a:pt x="3" y="193"/>
                  </a:lnTo>
                  <a:lnTo>
                    <a:pt x="7" y="170"/>
                  </a:lnTo>
                  <a:lnTo>
                    <a:pt x="14" y="148"/>
                  </a:lnTo>
                  <a:lnTo>
                    <a:pt x="21" y="128"/>
                  </a:lnTo>
                  <a:lnTo>
                    <a:pt x="32" y="107"/>
                  </a:lnTo>
                  <a:lnTo>
                    <a:pt x="45" y="91"/>
                  </a:lnTo>
                  <a:lnTo>
                    <a:pt x="57" y="74"/>
                  </a:lnTo>
                  <a:lnTo>
                    <a:pt x="71" y="59"/>
                  </a:lnTo>
                  <a:lnTo>
                    <a:pt x="89" y="45"/>
                  </a:lnTo>
                  <a:lnTo>
                    <a:pt x="106" y="34"/>
                  </a:lnTo>
                  <a:lnTo>
                    <a:pt x="124" y="23"/>
                  </a:lnTo>
                  <a:lnTo>
                    <a:pt x="143" y="16"/>
                  </a:lnTo>
                  <a:lnTo>
                    <a:pt x="164" y="8"/>
                  </a:lnTo>
                  <a:lnTo>
                    <a:pt x="185" y="6"/>
                  </a:lnTo>
                  <a:lnTo>
                    <a:pt x="206" y="2"/>
                  </a:lnTo>
                  <a:lnTo>
                    <a:pt x="226" y="2"/>
                  </a:lnTo>
                  <a:lnTo>
                    <a:pt x="248" y="3"/>
                  </a:lnTo>
                  <a:lnTo>
                    <a:pt x="246" y="3"/>
                  </a:lnTo>
                  <a:lnTo>
                    <a:pt x="244" y="2"/>
                  </a:lnTo>
                </a:path>
              </a:pathLst>
            </a:custGeom>
            <a:solidFill>
              <a:srgbClr val="6981A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60" name="Freeform 292"/>
            <p:cNvSpPr>
              <a:spLocks/>
            </p:cNvSpPr>
            <p:nvPr/>
          </p:nvSpPr>
          <p:spPr bwMode="auto">
            <a:xfrm>
              <a:off x="2306" y="1051"/>
              <a:ext cx="252" cy="230"/>
            </a:xfrm>
            <a:custGeom>
              <a:avLst/>
              <a:gdLst>
                <a:gd name="T0" fmla="*/ 247 w 252"/>
                <a:gd name="T1" fmla="*/ 1 h 230"/>
                <a:gd name="T2" fmla="*/ 225 w 252"/>
                <a:gd name="T3" fmla="*/ 0 h 230"/>
                <a:gd name="T4" fmla="*/ 205 w 252"/>
                <a:gd name="T5" fmla="*/ 0 h 230"/>
                <a:gd name="T6" fmla="*/ 184 w 252"/>
                <a:gd name="T7" fmla="*/ 4 h 230"/>
                <a:gd name="T8" fmla="*/ 163 w 252"/>
                <a:gd name="T9" fmla="*/ 6 h 230"/>
                <a:gd name="T10" fmla="*/ 142 w 252"/>
                <a:gd name="T11" fmla="*/ 14 h 230"/>
                <a:gd name="T12" fmla="*/ 123 w 252"/>
                <a:gd name="T13" fmla="*/ 21 h 230"/>
                <a:gd name="T14" fmla="*/ 105 w 252"/>
                <a:gd name="T15" fmla="*/ 32 h 230"/>
                <a:gd name="T16" fmla="*/ 88 w 252"/>
                <a:gd name="T17" fmla="*/ 43 h 230"/>
                <a:gd name="T18" fmla="*/ 70 w 252"/>
                <a:gd name="T19" fmla="*/ 57 h 230"/>
                <a:gd name="T20" fmla="*/ 56 w 252"/>
                <a:gd name="T21" fmla="*/ 72 h 230"/>
                <a:gd name="T22" fmla="*/ 44 w 252"/>
                <a:gd name="T23" fmla="*/ 89 h 230"/>
                <a:gd name="T24" fmla="*/ 31 w 252"/>
                <a:gd name="T25" fmla="*/ 105 h 230"/>
                <a:gd name="T26" fmla="*/ 20 w 252"/>
                <a:gd name="T27" fmla="*/ 126 h 230"/>
                <a:gd name="T28" fmla="*/ 13 w 252"/>
                <a:gd name="T29" fmla="*/ 146 h 230"/>
                <a:gd name="T30" fmla="*/ 6 w 252"/>
                <a:gd name="T31" fmla="*/ 168 h 230"/>
                <a:gd name="T32" fmla="*/ 2 w 252"/>
                <a:gd name="T33" fmla="*/ 191 h 230"/>
                <a:gd name="T34" fmla="*/ 1 w 252"/>
                <a:gd name="T35" fmla="*/ 213 h 230"/>
                <a:gd name="T36" fmla="*/ 1 w 252"/>
                <a:gd name="T37" fmla="*/ 226 h 230"/>
                <a:gd name="T38" fmla="*/ 1 w 252"/>
                <a:gd name="T39" fmla="*/ 226 h 230"/>
                <a:gd name="T40" fmla="*/ 0 w 252"/>
                <a:gd name="T41" fmla="*/ 227 h 230"/>
                <a:gd name="T42" fmla="*/ 2 w 252"/>
                <a:gd name="T43" fmla="*/ 227 h 230"/>
                <a:gd name="T44" fmla="*/ 2 w 252"/>
                <a:gd name="T45" fmla="*/ 227 h 230"/>
                <a:gd name="T46" fmla="*/ 2 w 252"/>
                <a:gd name="T47" fmla="*/ 227 h 230"/>
                <a:gd name="T48" fmla="*/ 2 w 252"/>
                <a:gd name="T49" fmla="*/ 227 h 230"/>
                <a:gd name="T50" fmla="*/ 2 w 252"/>
                <a:gd name="T51" fmla="*/ 227 h 230"/>
                <a:gd name="T52" fmla="*/ 2 w 252"/>
                <a:gd name="T53" fmla="*/ 229 h 230"/>
                <a:gd name="T54" fmla="*/ 1 w 252"/>
                <a:gd name="T55" fmla="*/ 211 h 230"/>
                <a:gd name="T56" fmla="*/ 4 w 252"/>
                <a:gd name="T57" fmla="*/ 190 h 230"/>
                <a:gd name="T58" fmla="*/ 8 w 252"/>
                <a:gd name="T59" fmla="*/ 169 h 230"/>
                <a:gd name="T60" fmla="*/ 14 w 252"/>
                <a:gd name="T61" fmla="*/ 146 h 230"/>
                <a:gd name="T62" fmla="*/ 22 w 252"/>
                <a:gd name="T63" fmla="*/ 127 h 230"/>
                <a:gd name="T64" fmla="*/ 32 w 252"/>
                <a:gd name="T65" fmla="*/ 108 h 230"/>
                <a:gd name="T66" fmla="*/ 43 w 252"/>
                <a:gd name="T67" fmla="*/ 90 h 230"/>
                <a:gd name="T68" fmla="*/ 58 w 252"/>
                <a:gd name="T69" fmla="*/ 72 h 230"/>
                <a:gd name="T70" fmla="*/ 72 w 252"/>
                <a:gd name="T71" fmla="*/ 57 h 230"/>
                <a:gd name="T72" fmla="*/ 89 w 252"/>
                <a:gd name="T73" fmla="*/ 45 h 230"/>
                <a:gd name="T74" fmla="*/ 105 w 252"/>
                <a:gd name="T75" fmla="*/ 32 h 230"/>
                <a:gd name="T76" fmla="*/ 124 w 252"/>
                <a:gd name="T77" fmla="*/ 24 h 230"/>
                <a:gd name="T78" fmla="*/ 144 w 252"/>
                <a:gd name="T79" fmla="*/ 15 h 230"/>
                <a:gd name="T80" fmla="*/ 162 w 252"/>
                <a:gd name="T81" fmla="*/ 8 h 230"/>
                <a:gd name="T82" fmla="*/ 184 w 252"/>
                <a:gd name="T83" fmla="*/ 4 h 230"/>
                <a:gd name="T84" fmla="*/ 205 w 252"/>
                <a:gd name="T85" fmla="*/ 0 h 230"/>
                <a:gd name="T86" fmla="*/ 225 w 252"/>
                <a:gd name="T87" fmla="*/ 1 h 230"/>
                <a:gd name="T88" fmla="*/ 246 w 252"/>
                <a:gd name="T89" fmla="*/ 3 h 230"/>
                <a:gd name="T90" fmla="*/ 250 w 252"/>
                <a:gd name="T91" fmla="*/ 4 h 230"/>
                <a:gd name="T92" fmla="*/ 250 w 252"/>
                <a:gd name="T93" fmla="*/ 4 h 230"/>
                <a:gd name="T94" fmla="*/ 251 w 252"/>
                <a:gd name="T95" fmla="*/ 2 h 230"/>
                <a:gd name="T96" fmla="*/ 249 w 252"/>
                <a:gd name="T97" fmla="*/ 2 h 230"/>
                <a:gd name="T98" fmla="*/ 249 w 252"/>
                <a:gd name="T99" fmla="*/ 2 h 230"/>
                <a:gd name="T100" fmla="*/ 249 w 252"/>
                <a:gd name="T101" fmla="*/ 2 h 230"/>
                <a:gd name="T102" fmla="*/ 247 w 252"/>
                <a:gd name="T103" fmla="*/ 1 h 230"/>
                <a:gd name="T104" fmla="*/ 247 w 252"/>
                <a:gd name="T105" fmla="*/ 1 h 230"/>
                <a:gd name="T106" fmla="*/ 247 w 252"/>
                <a:gd name="T107" fmla="*/ 1 h 23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52"/>
                <a:gd name="T163" fmla="*/ 0 h 230"/>
                <a:gd name="T164" fmla="*/ 252 w 252"/>
                <a:gd name="T165" fmla="*/ 230 h 23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52" h="230">
                  <a:moveTo>
                    <a:pt x="247" y="1"/>
                  </a:moveTo>
                  <a:lnTo>
                    <a:pt x="225" y="0"/>
                  </a:lnTo>
                  <a:lnTo>
                    <a:pt x="205" y="0"/>
                  </a:lnTo>
                  <a:lnTo>
                    <a:pt x="184" y="4"/>
                  </a:lnTo>
                  <a:lnTo>
                    <a:pt x="163" y="6"/>
                  </a:lnTo>
                  <a:lnTo>
                    <a:pt x="142" y="14"/>
                  </a:lnTo>
                  <a:lnTo>
                    <a:pt x="123" y="21"/>
                  </a:lnTo>
                  <a:lnTo>
                    <a:pt x="105" y="32"/>
                  </a:lnTo>
                  <a:lnTo>
                    <a:pt x="88" y="43"/>
                  </a:lnTo>
                  <a:lnTo>
                    <a:pt x="70" y="57"/>
                  </a:lnTo>
                  <a:lnTo>
                    <a:pt x="56" y="72"/>
                  </a:lnTo>
                  <a:lnTo>
                    <a:pt x="44" y="89"/>
                  </a:lnTo>
                  <a:lnTo>
                    <a:pt x="31" y="105"/>
                  </a:lnTo>
                  <a:lnTo>
                    <a:pt x="20" y="126"/>
                  </a:lnTo>
                  <a:lnTo>
                    <a:pt x="13" y="146"/>
                  </a:lnTo>
                  <a:lnTo>
                    <a:pt x="6" y="168"/>
                  </a:lnTo>
                  <a:lnTo>
                    <a:pt x="2" y="191"/>
                  </a:lnTo>
                  <a:lnTo>
                    <a:pt x="1" y="213"/>
                  </a:lnTo>
                  <a:lnTo>
                    <a:pt x="1" y="226"/>
                  </a:lnTo>
                  <a:lnTo>
                    <a:pt x="0" y="227"/>
                  </a:lnTo>
                  <a:lnTo>
                    <a:pt x="2" y="227"/>
                  </a:lnTo>
                  <a:lnTo>
                    <a:pt x="2" y="229"/>
                  </a:lnTo>
                  <a:lnTo>
                    <a:pt x="1" y="211"/>
                  </a:lnTo>
                  <a:lnTo>
                    <a:pt x="4" y="190"/>
                  </a:lnTo>
                  <a:lnTo>
                    <a:pt x="8" y="169"/>
                  </a:lnTo>
                  <a:lnTo>
                    <a:pt x="14" y="146"/>
                  </a:lnTo>
                  <a:lnTo>
                    <a:pt x="22" y="127"/>
                  </a:lnTo>
                  <a:lnTo>
                    <a:pt x="32" y="108"/>
                  </a:lnTo>
                  <a:lnTo>
                    <a:pt x="43" y="90"/>
                  </a:lnTo>
                  <a:lnTo>
                    <a:pt x="58" y="72"/>
                  </a:lnTo>
                  <a:lnTo>
                    <a:pt x="72" y="57"/>
                  </a:lnTo>
                  <a:lnTo>
                    <a:pt x="89" y="45"/>
                  </a:lnTo>
                  <a:lnTo>
                    <a:pt x="105" y="32"/>
                  </a:lnTo>
                  <a:lnTo>
                    <a:pt x="124" y="24"/>
                  </a:lnTo>
                  <a:lnTo>
                    <a:pt x="144" y="15"/>
                  </a:lnTo>
                  <a:lnTo>
                    <a:pt x="162" y="8"/>
                  </a:lnTo>
                  <a:lnTo>
                    <a:pt x="184" y="4"/>
                  </a:lnTo>
                  <a:lnTo>
                    <a:pt x="205" y="0"/>
                  </a:lnTo>
                  <a:lnTo>
                    <a:pt x="225" y="1"/>
                  </a:lnTo>
                  <a:lnTo>
                    <a:pt x="246" y="3"/>
                  </a:lnTo>
                  <a:lnTo>
                    <a:pt x="250" y="4"/>
                  </a:lnTo>
                  <a:lnTo>
                    <a:pt x="251" y="2"/>
                  </a:lnTo>
                  <a:lnTo>
                    <a:pt x="249" y="2"/>
                  </a:lnTo>
                  <a:lnTo>
                    <a:pt x="247" y="1"/>
                  </a:lnTo>
                </a:path>
              </a:pathLst>
            </a:custGeom>
            <a:solidFill>
              <a:srgbClr val="6A82A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61" name="Freeform 293"/>
            <p:cNvSpPr>
              <a:spLocks/>
            </p:cNvSpPr>
            <p:nvPr/>
          </p:nvSpPr>
          <p:spPr bwMode="auto">
            <a:xfrm>
              <a:off x="2307" y="1051"/>
              <a:ext cx="256" cy="233"/>
            </a:xfrm>
            <a:custGeom>
              <a:avLst/>
              <a:gdLst>
                <a:gd name="T0" fmla="*/ 249 w 256"/>
                <a:gd name="T1" fmla="*/ 4 h 233"/>
                <a:gd name="T2" fmla="*/ 245 w 256"/>
                <a:gd name="T3" fmla="*/ 3 h 233"/>
                <a:gd name="T4" fmla="*/ 224 w 256"/>
                <a:gd name="T5" fmla="*/ 1 h 233"/>
                <a:gd name="T6" fmla="*/ 204 w 256"/>
                <a:gd name="T7" fmla="*/ 0 h 233"/>
                <a:gd name="T8" fmla="*/ 183 w 256"/>
                <a:gd name="T9" fmla="*/ 4 h 233"/>
                <a:gd name="T10" fmla="*/ 161 w 256"/>
                <a:gd name="T11" fmla="*/ 8 h 233"/>
                <a:gd name="T12" fmla="*/ 143 w 256"/>
                <a:gd name="T13" fmla="*/ 15 h 233"/>
                <a:gd name="T14" fmla="*/ 123 w 256"/>
                <a:gd name="T15" fmla="*/ 24 h 233"/>
                <a:gd name="T16" fmla="*/ 104 w 256"/>
                <a:gd name="T17" fmla="*/ 32 h 233"/>
                <a:gd name="T18" fmla="*/ 88 w 256"/>
                <a:gd name="T19" fmla="*/ 45 h 233"/>
                <a:gd name="T20" fmla="*/ 71 w 256"/>
                <a:gd name="T21" fmla="*/ 57 h 233"/>
                <a:gd name="T22" fmla="*/ 57 w 256"/>
                <a:gd name="T23" fmla="*/ 72 h 233"/>
                <a:gd name="T24" fmla="*/ 42 w 256"/>
                <a:gd name="T25" fmla="*/ 90 h 233"/>
                <a:gd name="T26" fmla="*/ 31 w 256"/>
                <a:gd name="T27" fmla="*/ 108 h 233"/>
                <a:gd name="T28" fmla="*/ 21 w 256"/>
                <a:gd name="T29" fmla="*/ 127 h 233"/>
                <a:gd name="T30" fmla="*/ 13 w 256"/>
                <a:gd name="T31" fmla="*/ 146 h 233"/>
                <a:gd name="T32" fmla="*/ 7 w 256"/>
                <a:gd name="T33" fmla="*/ 169 h 233"/>
                <a:gd name="T34" fmla="*/ 3 w 256"/>
                <a:gd name="T35" fmla="*/ 190 h 233"/>
                <a:gd name="T36" fmla="*/ 0 w 256"/>
                <a:gd name="T37" fmla="*/ 211 h 233"/>
                <a:gd name="T38" fmla="*/ 1 w 256"/>
                <a:gd name="T39" fmla="*/ 229 h 233"/>
                <a:gd name="T40" fmla="*/ 3 w 256"/>
                <a:gd name="T41" fmla="*/ 230 h 233"/>
                <a:gd name="T42" fmla="*/ 3 w 256"/>
                <a:gd name="T43" fmla="*/ 230 h 233"/>
                <a:gd name="T44" fmla="*/ 3 w 256"/>
                <a:gd name="T45" fmla="*/ 230 h 233"/>
                <a:gd name="T46" fmla="*/ 3 w 256"/>
                <a:gd name="T47" fmla="*/ 230 h 233"/>
                <a:gd name="T48" fmla="*/ 3 w 256"/>
                <a:gd name="T49" fmla="*/ 230 h 233"/>
                <a:gd name="T50" fmla="*/ 2 w 256"/>
                <a:gd name="T51" fmla="*/ 232 h 233"/>
                <a:gd name="T52" fmla="*/ 2 w 256"/>
                <a:gd name="T53" fmla="*/ 232 h 233"/>
                <a:gd name="T54" fmla="*/ 4 w 256"/>
                <a:gd name="T55" fmla="*/ 232 h 233"/>
                <a:gd name="T56" fmla="*/ 2 w 256"/>
                <a:gd name="T57" fmla="*/ 212 h 233"/>
                <a:gd name="T58" fmla="*/ 3 w 256"/>
                <a:gd name="T59" fmla="*/ 190 h 233"/>
                <a:gd name="T60" fmla="*/ 9 w 256"/>
                <a:gd name="T61" fmla="*/ 169 h 233"/>
                <a:gd name="T62" fmla="*/ 15 w 256"/>
                <a:gd name="T63" fmla="*/ 146 h 233"/>
                <a:gd name="T64" fmla="*/ 23 w 256"/>
                <a:gd name="T65" fmla="*/ 128 h 233"/>
                <a:gd name="T66" fmla="*/ 31 w 256"/>
                <a:gd name="T67" fmla="*/ 108 h 233"/>
                <a:gd name="T68" fmla="*/ 44 w 256"/>
                <a:gd name="T69" fmla="*/ 90 h 233"/>
                <a:gd name="T70" fmla="*/ 59 w 256"/>
                <a:gd name="T71" fmla="*/ 73 h 233"/>
                <a:gd name="T72" fmla="*/ 73 w 256"/>
                <a:gd name="T73" fmla="*/ 60 h 233"/>
                <a:gd name="T74" fmla="*/ 88 w 256"/>
                <a:gd name="T75" fmla="*/ 45 h 233"/>
                <a:gd name="T76" fmla="*/ 106 w 256"/>
                <a:gd name="T77" fmla="*/ 33 h 233"/>
                <a:gd name="T78" fmla="*/ 123 w 256"/>
                <a:gd name="T79" fmla="*/ 24 h 233"/>
                <a:gd name="T80" fmla="*/ 143 w 256"/>
                <a:gd name="T81" fmla="*/ 15 h 233"/>
                <a:gd name="T82" fmla="*/ 162 w 256"/>
                <a:gd name="T83" fmla="*/ 10 h 233"/>
                <a:gd name="T84" fmla="*/ 182 w 256"/>
                <a:gd name="T85" fmla="*/ 6 h 233"/>
                <a:gd name="T86" fmla="*/ 203 w 256"/>
                <a:gd name="T87" fmla="*/ 2 h 233"/>
                <a:gd name="T88" fmla="*/ 226 w 256"/>
                <a:gd name="T89" fmla="*/ 2 h 233"/>
                <a:gd name="T90" fmla="*/ 245 w 256"/>
                <a:gd name="T91" fmla="*/ 5 h 233"/>
                <a:gd name="T92" fmla="*/ 255 w 256"/>
                <a:gd name="T93" fmla="*/ 7 h 233"/>
                <a:gd name="T94" fmla="*/ 253 w 256"/>
                <a:gd name="T95" fmla="*/ 6 h 233"/>
                <a:gd name="T96" fmla="*/ 253 w 256"/>
                <a:gd name="T97" fmla="*/ 6 h 233"/>
                <a:gd name="T98" fmla="*/ 253 w 256"/>
                <a:gd name="T99" fmla="*/ 6 h 233"/>
                <a:gd name="T100" fmla="*/ 251 w 256"/>
                <a:gd name="T101" fmla="*/ 6 h 233"/>
                <a:gd name="T102" fmla="*/ 251 w 256"/>
                <a:gd name="T103" fmla="*/ 6 h 233"/>
                <a:gd name="T104" fmla="*/ 251 w 256"/>
                <a:gd name="T105" fmla="*/ 6 h 233"/>
                <a:gd name="T106" fmla="*/ 251 w 256"/>
                <a:gd name="T107" fmla="*/ 6 h 233"/>
                <a:gd name="T108" fmla="*/ 249 w 256"/>
                <a:gd name="T109" fmla="*/ 4 h 23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56"/>
                <a:gd name="T166" fmla="*/ 0 h 233"/>
                <a:gd name="T167" fmla="*/ 256 w 256"/>
                <a:gd name="T168" fmla="*/ 233 h 23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56" h="233">
                  <a:moveTo>
                    <a:pt x="249" y="4"/>
                  </a:moveTo>
                  <a:lnTo>
                    <a:pt x="245" y="3"/>
                  </a:lnTo>
                  <a:lnTo>
                    <a:pt x="224" y="1"/>
                  </a:lnTo>
                  <a:lnTo>
                    <a:pt x="204" y="0"/>
                  </a:lnTo>
                  <a:lnTo>
                    <a:pt x="183" y="4"/>
                  </a:lnTo>
                  <a:lnTo>
                    <a:pt x="161" y="8"/>
                  </a:lnTo>
                  <a:lnTo>
                    <a:pt x="143" y="15"/>
                  </a:lnTo>
                  <a:lnTo>
                    <a:pt x="123" y="24"/>
                  </a:lnTo>
                  <a:lnTo>
                    <a:pt x="104" y="32"/>
                  </a:lnTo>
                  <a:lnTo>
                    <a:pt x="88" y="45"/>
                  </a:lnTo>
                  <a:lnTo>
                    <a:pt x="71" y="57"/>
                  </a:lnTo>
                  <a:lnTo>
                    <a:pt x="57" y="72"/>
                  </a:lnTo>
                  <a:lnTo>
                    <a:pt x="42" y="90"/>
                  </a:lnTo>
                  <a:lnTo>
                    <a:pt x="31" y="108"/>
                  </a:lnTo>
                  <a:lnTo>
                    <a:pt x="21" y="127"/>
                  </a:lnTo>
                  <a:lnTo>
                    <a:pt x="13" y="146"/>
                  </a:lnTo>
                  <a:lnTo>
                    <a:pt x="7" y="169"/>
                  </a:lnTo>
                  <a:lnTo>
                    <a:pt x="3" y="190"/>
                  </a:lnTo>
                  <a:lnTo>
                    <a:pt x="0" y="211"/>
                  </a:lnTo>
                  <a:lnTo>
                    <a:pt x="1" y="229"/>
                  </a:lnTo>
                  <a:lnTo>
                    <a:pt x="3" y="230"/>
                  </a:lnTo>
                  <a:lnTo>
                    <a:pt x="2" y="232"/>
                  </a:lnTo>
                  <a:lnTo>
                    <a:pt x="4" y="232"/>
                  </a:lnTo>
                  <a:lnTo>
                    <a:pt x="2" y="212"/>
                  </a:lnTo>
                  <a:lnTo>
                    <a:pt x="3" y="190"/>
                  </a:lnTo>
                  <a:lnTo>
                    <a:pt x="9" y="169"/>
                  </a:lnTo>
                  <a:lnTo>
                    <a:pt x="15" y="146"/>
                  </a:lnTo>
                  <a:lnTo>
                    <a:pt x="23" y="128"/>
                  </a:lnTo>
                  <a:lnTo>
                    <a:pt x="31" y="108"/>
                  </a:lnTo>
                  <a:lnTo>
                    <a:pt x="44" y="90"/>
                  </a:lnTo>
                  <a:lnTo>
                    <a:pt x="59" y="73"/>
                  </a:lnTo>
                  <a:lnTo>
                    <a:pt x="73" y="60"/>
                  </a:lnTo>
                  <a:lnTo>
                    <a:pt x="88" y="45"/>
                  </a:lnTo>
                  <a:lnTo>
                    <a:pt x="106" y="33"/>
                  </a:lnTo>
                  <a:lnTo>
                    <a:pt x="123" y="24"/>
                  </a:lnTo>
                  <a:lnTo>
                    <a:pt x="143" y="15"/>
                  </a:lnTo>
                  <a:lnTo>
                    <a:pt x="162" y="10"/>
                  </a:lnTo>
                  <a:lnTo>
                    <a:pt x="182" y="6"/>
                  </a:lnTo>
                  <a:lnTo>
                    <a:pt x="203" y="2"/>
                  </a:lnTo>
                  <a:lnTo>
                    <a:pt x="226" y="2"/>
                  </a:lnTo>
                  <a:lnTo>
                    <a:pt x="245" y="5"/>
                  </a:lnTo>
                  <a:lnTo>
                    <a:pt x="255" y="7"/>
                  </a:lnTo>
                  <a:lnTo>
                    <a:pt x="253" y="6"/>
                  </a:lnTo>
                  <a:lnTo>
                    <a:pt x="251" y="6"/>
                  </a:lnTo>
                  <a:lnTo>
                    <a:pt x="249" y="4"/>
                  </a:lnTo>
                </a:path>
              </a:pathLst>
            </a:custGeom>
            <a:solidFill>
              <a:srgbClr val="6B83A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62" name="Freeform 294"/>
            <p:cNvSpPr>
              <a:spLocks/>
            </p:cNvSpPr>
            <p:nvPr/>
          </p:nvSpPr>
          <p:spPr bwMode="auto">
            <a:xfrm>
              <a:off x="2309" y="1053"/>
              <a:ext cx="258" cy="233"/>
            </a:xfrm>
            <a:custGeom>
              <a:avLst/>
              <a:gdLst>
                <a:gd name="T0" fmla="*/ 253 w 258"/>
                <a:gd name="T1" fmla="*/ 5 h 233"/>
                <a:gd name="T2" fmla="*/ 243 w 258"/>
                <a:gd name="T3" fmla="*/ 3 h 233"/>
                <a:gd name="T4" fmla="*/ 224 w 258"/>
                <a:gd name="T5" fmla="*/ 0 h 233"/>
                <a:gd name="T6" fmla="*/ 201 w 258"/>
                <a:gd name="T7" fmla="*/ 0 h 233"/>
                <a:gd name="T8" fmla="*/ 180 w 258"/>
                <a:gd name="T9" fmla="*/ 4 h 233"/>
                <a:gd name="T10" fmla="*/ 160 w 258"/>
                <a:gd name="T11" fmla="*/ 8 h 233"/>
                <a:gd name="T12" fmla="*/ 141 w 258"/>
                <a:gd name="T13" fmla="*/ 13 h 233"/>
                <a:gd name="T14" fmla="*/ 121 w 258"/>
                <a:gd name="T15" fmla="*/ 22 h 233"/>
                <a:gd name="T16" fmla="*/ 104 w 258"/>
                <a:gd name="T17" fmla="*/ 31 h 233"/>
                <a:gd name="T18" fmla="*/ 86 w 258"/>
                <a:gd name="T19" fmla="*/ 43 h 233"/>
                <a:gd name="T20" fmla="*/ 71 w 258"/>
                <a:gd name="T21" fmla="*/ 58 h 233"/>
                <a:gd name="T22" fmla="*/ 57 w 258"/>
                <a:gd name="T23" fmla="*/ 71 h 233"/>
                <a:gd name="T24" fmla="*/ 42 w 258"/>
                <a:gd name="T25" fmla="*/ 88 h 233"/>
                <a:gd name="T26" fmla="*/ 29 w 258"/>
                <a:gd name="T27" fmla="*/ 106 h 233"/>
                <a:gd name="T28" fmla="*/ 21 w 258"/>
                <a:gd name="T29" fmla="*/ 126 h 233"/>
                <a:gd name="T30" fmla="*/ 13 w 258"/>
                <a:gd name="T31" fmla="*/ 144 h 233"/>
                <a:gd name="T32" fmla="*/ 7 w 258"/>
                <a:gd name="T33" fmla="*/ 167 h 233"/>
                <a:gd name="T34" fmla="*/ 1 w 258"/>
                <a:gd name="T35" fmla="*/ 188 h 233"/>
                <a:gd name="T36" fmla="*/ 0 w 258"/>
                <a:gd name="T37" fmla="*/ 210 h 233"/>
                <a:gd name="T38" fmla="*/ 2 w 258"/>
                <a:gd name="T39" fmla="*/ 230 h 233"/>
                <a:gd name="T40" fmla="*/ 2 w 258"/>
                <a:gd name="T41" fmla="*/ 230 h 233"/>
                <a:gd name="T42" fmla="*/ 2 w 258"/>
                <a:gd name="T43" fmla="*/ 230 h 233"/>
                <a:gd name="T44" fmla="*/ 2 w 258"/>
                <a:gd name="T45" fmla="*/ 230 h 233"/>
                <a:gd name="T46" fmla="*/ 1 w 258"/>
                <a:gd name="T47" fmla="*/ 232 h 233"/>
                <a:gd name="T48" fmla="*/ 2 w 258"/>
                <a:gd name="T49" fmla="*/ 232 h 233"/>
                <a:gd name="T50" fmla="*/ 2 w 258"/>
                <a:gd name="T51" fmla="*/ 232 h 233"/>
                <a:gd name="T52" fmla="*/ 2 w 258"/>
                <a:gd name="T53" fmla="*/ 232 h 233"/>
                <a:gd name="T54" fmla="*/ 2 w 258"/>
                <a:gd name="T55" fmla="*/ 232 h 233"/>
                <a:gd name="T56" fmla="*/ 3 w 258"/>
                <a:gd name="T57" fmla="*/ 230 h 233"/>
                <a:gd name="T58" fmla="*/ 2 w 258"/>
                <a:gd name="T59" fmla="*/ 210 h 233"/>
                <a:gd name="T60" fmla="*/ 3 w 258"/>
                <a:gd name="T61" fmla="*/ 188 h 233"/>
                <a:gd name="T62" fmla="*/ 7 w 258"/>
                <a:gd name="T63" fmla="*/ 167 h 233"/>
                <a:gd name="T64" fmla="*/ 13 w 258"/>
                <a:gd name="T65" fmla="*/ 145 h 233"/>
                <a:gd name="T66" fmla="*/ 21 w 258"/>
                <a:gd name="T67" fmla="*/ 126 h 233"/>
                <a:gd name="T68" fmla="*/ 31 w 258"/>
                <a:gd name="T69" fmla="*/ 107 h 233"/>
                <a:gd name="T70" fmla="*/ 43 w 258"/>
                <a:gd name="T71" fmla="*/ 89 h 233"/>
                <a:gd name="T72" fmla="*/ 57 w 258"/>
                <a:gd name="T73" fmla="*/ 73 h 233"/>
                <a:gd name="T74" fmla="*/ 71 w 258"/>
                <a:gd name="T75" fmla="*/ 58 h 233"/>
                <a:gd name="T76" fmla="*/ 88 w 258"/>
                <a:gd name="T77" fmla="*/ 45 h 233"/>
                <a:gd name="T78" fmla="*/ 103 w 258"/>
                <a:gd name="T79" fmla="*/ 33 h 233"/>
                <a:gd name="T80" fmla="*/ 122 w 258"/>
                <a:gd name="T81" fmla="*/ 24 h 233"/>
                <a:gd name="T82" fmla="*/ 142 w 258"/>
                <a:gd name="T83" fmla="*/ 16 h 233"/>
                <a:gd name="T84" fmla="*/ 160 w 258"/>
                <a:gd name="T85" fmla="*/ 8 h 233"/>
                <a:gd name="T86" fmla="*/ 182 w 258"/>
                <a:gd name="T87" fmla="*/ 5 h 233"/>
                <a:gd name="T88" fmla="*/ 201 w 258"/>
                <a:gd name="T89" fmla="*/ 2 h 233"/>
                <a:gd name="T90" fmla="*/ 223 w 258"/>
                <a:gd name="T91" fmla="*/ 2 h 233"/>
                <a:gd name="T92" fmla="*/ 245 w 258"/>
                <a:gd name="T93" fmla="*/ 3 h 233"/>
                <a:gd name="T94" fmla="*/ 257 w 258"/>
                <a:gd name="T95" fmla="*/ 6 h 233"/>
                <a:gd name="T96" fmla="*/ 257 w 258"/>
                <a:gd name="T97" fmla="*/ 6 h 233"/>
                <a:gd name="T98" fmla="*/ 255 w 258"/>
                <a:gd name="T99" fmla="*/ 5 h 233"/>
                <a:gd name="T100" fmla="*/ 255 w 258"/>
                <a:gd name="T101" fmla="*/ 5 h 233"/>
                <a:gd name="T102" fmla="*/ 255 w 258"/>
                <a:gd name="T103" fmla="*/ 5 h 233"/>
                <a:gd name="T104" fmla="*/ 255 w 258"/>
                <a:gd name="T105" fmla="*/ 5 h 233"/>
                <a:gd name="T106" fmla="*/ 253 w 258"/>
                <a:gd name="T107" fmla="*/ 5 h 233"/>
                <a:gd name="T108" fmla="*/ 253 w 258"/>
                <a:gd name="T109" fmla="*/ 5 h 233"/>
                <a:gd name="T110" fmla="*/ 253 w 258"/>
                <a:gd name="T111" fmla="*/ 5 h 23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258"/>
                <a:gd name="T169" fmla="*/ 0 h 233"/>
                <a:gd name="T170" fmla="*/ 258 w 258"/>
                <a:gd name="T171" fmla="*/ 233 h 233"/>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258" h="233">
                  <a:moveTo>
                    <a:pt x="253" y="5"/>
                  </a:moveTo>
                  <a:lnTo>
                    <a:pt x="243" y="3"/>
                  </a:lnTo>
                  <a:lnTo>
                    <a:pt x="224" y="0"/>
                  </a:lnTo>
                  <a:lnTo>
                    <a:pt x="201" y="0"/>
                  </a:lnTo>
                  <a:lnTo>
                    <a:pt x="180" y="4"/>
                  </a:lnTo>
                  <a:lnTo>
                    <a:pt x="160" y="8"/>
                  </a:lnTo>
                  <a:lnTo>
                    <a:pt x="141" y="13"/>
                  </a:lnTo>
                  <a:lnTo>
                    <a:pt x="121" y="22"/>
                  </a:lnTo>
                  <a:lnTo>
                    <a:pt x="104" y="31"/>
                  </a:lnTo>
                  <a:lnTo>
                    <a:pt x="86" y="43"/>
                  </a:lnTo>
                  <a:lnTo>
                    <a:pt x="71" y="58"/>
                  </a:lnTo>
                  <a:lnTo>
                    <a:pt x="57" y="71"/>
                  </a:lnTo>
                  <a:lnTo>
                    <a:pt x="42" y="88"/>
                  </a:lnTo>
                  <a:lnTo>
                    <a:pt x="29" y="106"/>
                  </a:lnTo>
                  <a:lnTo>
                    <a:pt x="21" y="126"/>
                  </a:lnTo>
                  <a:lnTo>
                    <a:pt x="13" y="144"/>
                  </a:lnTo>
                  <a:lnTo>
                    <a:pt x="7" y="167"/>
                  </a:lnTo>
                  <a:lnTo>
                    <a:pt x="1" y="188"/>
                  </a:lnTo>
                  <a:lnTo>
                    <a:pt x="0" y="210"/>
                  </a:lnTo>
                  <a:lnTo>
                    <a:pt x="2" y="230"/>
                  </a:lnTo>
                  <a:lnTo>
                    <a:pt x="1" y="232"/>
                  </a:lnTo>
                  <a:lnTo>
                    <a:pt x="2" y="232"/>
                  </a:lnTo>
                  <a:lnTo>
                    <a:pt x="3" y="230"/>
                  </a:lnTo>
                  <a:lnTo>
                    <a:pt x="2" y="210"/>
                  </a:lnTo>
                  <a:lnTo>
                    <a:pt x="3" y="188"/>
                  </a:lnTo>
                  <a:lnTo>
                    <a:pt x="7" y="167"/>
                  </a:lnTo>
                  <a:lnTo>
                    <a:pt x="13" y="145"/>
                  </a:lnTo>
                  <a:lnTo>
                    <a:pt x="21" y="126"/>
                  </a:lnTo>
                  <a:lnTo>
                    <a:pt x="31" y="107"/>
                  </a:lnTo>
                  <a:lnTo>
                    <a:pt x="43" y="89"/>
                  </a:lnTo>
                  <a:lnTo>
                    <a:pt x="57" y="73"/>
                  </a:lnTo>
                  <a:lnTo>
                    <a:pt x="71" y="58"/>
                  </a:lnTo>
                  <a:lnTo>
                    <a:pt x="88" y="45"/>
                  </a:lnTo>
                  <a:lnTo>
                    <a:pt x="103" y="33"/>
                  </a:lnTo>
                  <a:lnTo>
                    <a:pt x="122" y="24"/>
                  </a:lnTo>
                  <a:lnTo>
                    <a:pt x="142" y="16"/>
                  </a:lnTo>
                  <a:lnTo>
                    <a:pt x="160" y="8"/>
                  </a:lnTo>
                  <a:lnTo>
                    <a:pt x="182" y="5"/>
                  </a:lnTo>
                  <a:lnTo>
                    <a:pt x="201" y="2"/>
                  </a:lnTo>
                  <a:lnTo>
                    <a:pt x="223" y="2"/>
                  </a:lnTo>
                  <a:lnTo>
                    <a:pt x="245" y="3"/>
                  </a:lnTo>
                  <a:lnTo>
                    <a:pt x="257" y="6"/>
                  </a:lnTo>
                  <a:lnTo>
                    <a:pt x="255" y="5"/>
                  </a:lnTo>
                  <a:lnTo>
                    <a:pt x="253" y="5"/>
                  </a:lnTo>
                </a:path>
              </a:pathLst>
            </a:custGeom>
            <a:solidFill>
              <a:srgbClr val="6C83A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63" name="Freeform 295"/>
            <p:cNvSpPr>
              <a:spLocks/>
            </p:cNvSpPr>
            <p:nvPr/>
          </p:nvSpPr>
          <p:spPr bwMode="auto">
            <a:xfrm>
              <a:off x="2310" y="1055"/>
              <a:ext cx="259" cy="236"/>
            </a:xfrm>
            <a:custGeom>
              <a:avLst/>
              <a:gdLst>
                <a:gd name="T0" fmla="*/ 256 w 259"/>
                <a:gd name="T1" fmla="*/ 4 h 236"/>
                <a:gd name="T2" fmla="*/ 244 w 259"/>
                <a:gd name="T3" fmla="*/ 1 h 236"/>
                <a:gd name="T4" fmla="*/ 222 w 259"/>
                <a:gd name="T5" fmla="*/ 0 h 236"/>
                <a:gd name="T6" fmla="*/ 200 w 259"/>
                <a:gd name="T7" fmla="*/ 0 h 236"/>
                <a:gd name="T8" fmla="*/ 181 w 259"/>
                <a:gd name="T9" fmla="*/ 3 h 236"/>
                <a:gd name="T10" fmla="*/ 159 w 259"/>
                <a:gd name="T11" fmla="*/ 6 h 236"/>
                <a:gd name="T12" fmla="*/ 141 w 259"/>
                <a:gd name="T13" fmla="*/ 14 h 236"/>
                <a:gd name="T14" fmla="*/ 121 w 259"/>
                <a:gd name="T15" fmla="*/ 22 h 236"/>
                <a:gd name="T16" fmla="*/ 102 w 259"/>
                <a:gd name="T17" fmla="*/ 31 h 236"/>
                <a:gd name="T18" fmla="*/ 87 w 259"/>
                <a:gd name="T19" fmla="*/ 43 h 236"/>
                <a:gd name="T20" fmla="*/ 70 w 259"/>
                <a:gd name="T21" fmla="*/ 56 h 236"/>
                <a:gd name="T22" fmla="*/ 56 w 259"/>
                <a:gd name="T23" fmla="*/ 71 h 236"/>
                <a:gd name="T24" fmla="*/ 42 w 259"/>
                <a:gd name="T25" fmla="*/ 87 h 236"/>
                <a:gd name="T26" fmla="*/ 30 w 259"/>
                <a:gd name="T27" fmla="*/ 105 h 236"/>
                <a:gd name="T28" fmla="*/ 20 w 259"/>
                <a:gd name="T29" fmla="*/ 124 h 236"/>
                <a:gd name="T30" fmla="*/ 12 w 259"/>
                <a:gd name="T31" fmla="*/ 143 h 236"/>
                <a:gd name="T32" fmla="*/ 6 w 259"/>
                <a:gd name="T33" fmla="*/ 165 h 236"/>
                <a:gd name="T34" fmla="*/ 2 w 259"/>
                <a:gd name="T35" fmla="*/ 186 h 236"/>
                <a:gd name="T36" fmla="*/ 1 w 259"/>
                <a:gd name="T37" fmla="*/ 208 h 236"/>
                <a:gd name="T38" fmla="*/ 2 w 259"/>
                <a:gd name="T39" fmla="*/ 228 h 236"/>
                <a:gd name="T40" fmla="*/ 1 w 259"/>
                <a:gd name="T41" fmla="*/ 230 h 236"/>
                <a:gd name="T42" fmla="*/ 0 w 259"/>
                <a:gd name="T43" fmla="*/ 232 h 236"/>
                <a:gd name="T44" fmla="*/ 0 w 259"/>
                <a:gd name="T45" fmla="*/ 232 h 236"/>
                <a:gd name="T46" fmla="*/ 2 w 259"/>
                <a:gd name="T47" fmla="*/ 233 h 236"/>
                <a:gd name="T48" fmla="*/ 2 w 259"/>
                <a:gd name="T49" fmla="*/ 233 h 236"/>
                <a:gd name="T50" fmla="*/ 2 w 259"/>
                <a:gd name="T51" fmla="*/ 233 h 236"/>
                <a:gd name="T52" fmla="*/ 2 w 259"/>
                <a:gd name="T53" fmla="*/ 233 h 236"/>
                <a:gd name="T54" fmla="*/ 2 w 259"/>
                <a:gd name="T55" fmla="*/ 235 h 236"/>
                <a:gd name="T56" fmla="*/ 3 w 259"/>
                <a:gd name="T57" fmla="*/ 235 h 236"/>
                <a:gd name="T58" fmla="*/ 2 w 259"/>
                <a:gd name="T59" fmla="*/ 228 h 236"/>
                <a:gd name="T60" fmla="*/ 3 w 259"/>
                <a:gd name="T61" fmla="*/ 209 h 236"/>
                <a:gd name="T62" fmla="*/ 4 w 259"/>
                <a:gd name="T63" fmla="*/ 187 h 236"/>
                <a:gd name="T64" fmla="*/ 7 w 259"/>
                <a:gd name="T65" fmla="*/ 166 h 236"/>
                <a:gd name="T66" fmla="*/ 14 w 259"/>
                <a:gd name="T67" fmla="*/ 144 h 236"/>
                <a:gd name="T68" fmla="*/ 22 w 259"/>
                <a:gd name="T69" fmla="*/ 124 h 236"/>
                <a:gd name="T70" fmla="*/ 32 w 259"/>
                <a:gd name="T71" fmla="*/ 106 h 236"/>
                <a:gd name="T72" fmla="*/ 44 w 259"/>
                <a:gd name="T73" fmla="*/ 88 h 236"/>
                <a:gd name="T74" fmla="*/ 56 w 259"/>
                <a:gd name="T75" fmla="*/ 71 h 236"/>
                <a:gd name="T76" fmla="*/ 72 w 259"/>
                <a:gd name="T77" fmla="*/ 56 h 236"/>
                <a:gd name="T78" fmla="*/ 88 w 259"/>
                <a:gd name="T79" fmla="*/ 44 h 236"/>
                <a:gd name="T80" fmla="*/ 104 w 259"/>
                <a:gd name="T81" fmla="*/ 32 h 236"/>
                <a:gd name="T82" fmla="*/ 121 w 259"/>
                <a:gd name="T83" fmla="*/ 24 h 236"/>
                <a:gd name="T84" fmla="*/ 141 w 259"/>
                <a:gd name="T85" fmla="*/ 14 h 236"/>
                <a:gd name="T86" fmla="*/ 161 w 259"/>
                <a:gd name="T87" fmla="*/ 10 h 236"/>
                <a:gd name="T88" fmla="*/ 181 w 259"/>
                <a:gd name="T89" fmla="*/ 3 h 236"/>
                <a:gd name="T90" fmla="*/ 201 w 259"/>
                <a:gd name="T91" fmla="*/ 3 h 236"/>
                <a:gd name="T92" fmla="*/ 222 w 259"/>
                <a:gd name="T93" fmla="*/ 2 h 236"/>
                <a:gd name="T94" fmla="*/ 243 w 259"/>
                <a:gd name="T95" fmla="*/ 3 h 236"/>
                <a:gd name="T96" fmla="*/ 258 w 259"/>
                <a:gd name="T97" fmla="*/ 6 h 236"/>
                <a:gd name="T98" fmla="*/ 258 w 259"/>
                <a:gd name="T99" fmla="*/ 6 h 236"/>
                <a:gd name="T100" fmla="*/ 258 w 259"/>
                <a:gd name="T101" fmla="*/ 6 h 236"/>
                <a:gd name="T102" fmla="*/ 256 w 259"/>
                <a:gd name="T103" fmla="*/ 6 h 236"/>
                <a:gd name="T104" fmla="*/ 256 w 259"/>
                <a:gd name="T105" fmla="*/ 6 h 236"/>
                <a:gd name="T106" fmla="*/ 256 w 259"/>
                <a:gd name="T107" fmla="*/ 6 h 236"/>
                <a:gd name="T108" fmla="*/ 257 w 259"/>
                <a:gd name="T109" fmla="*/ 4 h 236"/>
                <a:gd name="T110" fmla="*/ 256 w 259"/>
                <a:gd name="T111" fmla="*/ 4 h 236"/>
                <a:gd name="T112" fmla="*/ 256 w 259"/>
                <a:gd name="T113" fmla="*/ 4 h 2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59"/>
                <a:gd name="T172" fmla="*/ 0 h 236"/>
                <a:gd name="T173" fmla="*/ 259 w 259"/>
                <a:gd name="T174" fmla="*/ 236 h 2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59" h="236">
                  <a:moveTo>
                    <a:pt x="256" y="4"/>
                  </a:moveTo>
                  <a:lnTo>
                    <a:pt x="244" y="1"/>
                  </a:lnTo>
                  <a:lnTo>
                    <a:pt x="222" y="0"/>
                  </a:lnTo>
                  <a:lnTo>
                    <a:pt x="200" y="0"/>
                  </a:lnTo>
                  <a:lnTo>
                    <a:pt x="181" y="3"/>
                  </a:lnTo>
                  <a:lnTo>
                    <a:pt x="159" y="6"/>
                  </a:lnTo>
                  <a:lnTo>
                    <a:pt x="141" y="14"/>
                  </a:lnTo>
                  <a:lnTo>
                    <a:pt x="121" y="22"/>
                  </a:lnTo>
                  <a:lnTo>
                    <a:pt x="102" y="31"/>
                  </a:lnTo>
                  <a:lnTo>
                    <a:pt x="87" y="43"/>
                  </a:lnTo>
                  <a:lnTo>
                    <a:pt x="70" y="56"/>
                  </a:lnTo>
                  <a:lnTo>
                    <a:pt x="56" y="71"/>
                  </a:lnTo>
                  <a:lnTo>
                    <a:pt x="42" y="87"/>
                  </a:lnTo>
                  <a:lnTo>
                    <a:pt x="30" y="105"/>
                  </a:lnTo>
                  <a:lnTo>
                    <a:pt x="20" y="124"/>
                  </a:lnTo>
                  <a:lnTo>
                    <a:pt x="12" y="143"/>
                  </a:lnTo>
                  <a:lnTo>
                    <a:pt x="6" y="165"/>
                  </a:lnTo>
                  <a:lnTo>
                    <a:pt x="2" y="186"/>
                  </a:lnTo>
                  <a:lnTo>
                    <a:pt x="1" y="208"/>
                  </a:lnTo>
                  <a:lnTo>
                    <a:pt x="2" y="228"/>
                  </a:lnTo>
                  <a:lnTo>
                    <a:pt x="1" y="230"/>
                  </a:lnTo>
                  <a:lnTo>
                    <a:pt x="0" y="232"/>
                  </a:lnTo>
                  <a:lnTo>
                    <a:pt x="2" y="233"/>
                  </a:lnTo>
                  <a:lnTo>
                    <a:pt x="2" y="235"/>
                  </a:lnTo>
                  <a:lnTo>
                    <a:pt x="3" y="235"/>
                  </a:lnTo>
                  <a:lnTo>
                    <a:pt x="2" y="228"/>
                  </a:lnTo>
                  <a:lnTo>
                    <a:pt x="3" y="209"/>
                  </a:lnTo>
                  <a:lnTo>
                    <a:pt x="4" y="187"/>
                  </a:lnTo>
                  <a:lnTo>
                    <a:pt x="7" y="166"/>
                  </a:lnTo>
                  <a:lnTo>
                    <a:pt x="14" y="144"/>
                  </a:lnTo>
                  <a:lnTo>
                    <a:pt x="22" y="124"/>
                  </a:lnTo>
                  <a:lnTo>
                    <a:pt x="32" y="106"/>
                  </a:lnTo>
                  <a:lnTo>
                    <a:pt x="44" y="88"/>
                  </a:lnTo>
                  <a:lnTo>
                    <a:pt x="56" y="71"/>
                  </a:lnTo>
                  <a:lnTo>
                    <a:pt x="72" y="56"/>
                  </a:lnTo>
                  <a:lnTo>
                    <a:pt x="88" y="44"/>
                  </a:lnTo>
                  <a:lnTo>
                    <a:pt x="104" y="32"/>
                  </a:lnTo>
                  <a:lnTo>
                    <a:pt x="121" y="24"/>
                  </a:lnTo>
                  <a:lnTo>
                    <a:pt x="141" y="14"/>
                  </a:lnTo>
                  <a:lnTo>
                    <a:pt x="161" y="10"/>
                  </a:lnTo>
                  <a:lnTo>
                    <a:pt x="181" y="3"/>
                  </a:lnTo>
                  <a:lnTo>
                    <a:pt x="201" y="3"/>
                  </a:lnTo>
                  <a:lnTo>
                    <a:pt x="222" y="2"/>
                  </a:lnTo>
                  <a:lnTo>
                    <a:pt x="243" y="3"/>
                  </a:lnTo>
                  <a:lnTo>
                    <a:pt x="258" y="6"/>
                  </a:lnTo>
                  <a:lnTo>
                    <a:pt x="256" y="6"/>
                  </a:lnTo>
                  <a:lnTo>
                    <a:pt x="257" y="4"/>
                  </a:lnTo>
                  <a:lnTo>
                    <a:pt x="256" y="4"/>
                  </a:lnTo>
                </a:path>
              </a:pathLst>
            </a:custGeom>
            <a:solidFill>
              <a:srgbClr val="6D84A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64" name="Freeform 296"/>
            <p:cNvSpPr>
              <a:spLocks/>
            </p:cNvSpPr>
            <p:nvPr/>
          </p:nvSpPr>
          <p:spPr bwMode="auto">
            <a:xfrm>
              <a:off x="2312" y="1057"/>
              <a:ext cx="261" cy="237"/>
            </a:xfrm>
            <a:custGeom>
              <a:avLst/>
              <a:gdLst>
                <a:gd name="T0" fmla="*/ 256 w 261"/>
                <a:gd name="T1" fmla="*/ 4 h 237"/>
                <a:gd name="T2" fmla="*/ 241 w 261"/>
                <a:gd name="T3" fmla="*/ 1 h 237"/>
                <a:gd name="T4" fmla="*/ 220 w 261"/>
                <a:gd name="T5" fmla="*/ 0 h 237"/>
                <a:gd name="T6" fmla="*/ 199 w 261"/>
                <a:gd name="T7" fmla="*/ 1 h 237"/>
                <a:gd name="T8" fmla="*/ 179 w 261"/>
                <a:gd name="T9" fmla="*/ 1 h 237"/>
                <a:gd name="T10" fmla="*/ 159 w 261"/>
                <a:gd name="T11" fmla="*/ 8 h 237"/>
                <a:gd name="T12" fmla="*/ 139 w 261"/>
                <a:gd name="T13" fmla="*/ 12 h 237"/>
                <a:gd name="T14" fmla="*/ 119 w 261"/>
                <a:gd name="T15" fmla="*/ 22 h 237"/>
                <a:gd name="T16" fmla="*/ 102 w 261"/>
                <a:gd name="T17" fmla="*/ 30 h 237"/>
                <a:gd name="T18" fmla="*/ 86 w 261"/>
                <a:gd name="T19" fmla="*/ 42 h 237"/>
                <a:gd name="T20" fmla="*/ 70 w 261"/>
                <a:gd name="T21" fmla="*/ 54 h 237"/>
                <a:gd name="T22" fmla="*/ 54 w 261"/>
                <a:gd name="T23" fmla="*/ 69 h 237"/>
                <a:gd name="T24" fmla="*/ 42 w 261"/>
                <a:gd name="T25" fmla="*/ 86 h 237"/>
                <a:gd name="T26" fmla="*/ 30 w 261"/>
                <a:gd name="T27" fmla="*/ 104 h 237"/>
                <a:gd name="T28" fmla="*/ 20 w 261"/>
                <a:gd name="T29" fmla="*/ 122 h 237"/>
                <a:gd name="T30" fmla="*/ 12 w 261"/>
                <a:gd name="T31" fmla="*/ 142 h 237"/>
                <a:gd name="T32" fmla="*/ 5 w 261"/>
                <a:gd name="T33" fmla="*/ 164 h 237"/>
                <a:gd name="T34" fmla="*/ 2 w 261"/>
                <a:gd name="T35" fmla="*/ 185 h 237"/>
                <a:gd name="T36" fmla="*/ 1 w 261"/>
                <a:gd name="T37" fmla="*/ 207 h 237"/>
                <a:gd name="T38" fmla="*/ 0 w 261"/>
                <a:gd name="T39" fmla="*/ 226 h 237"/>
                <a:gd name="T40" fmla="*/ 1 w 261"/>
                <a:gd name="T41" fmla="*/ 233 h 237"/>
                <a:gd name="T42" fmla="*/ 1 w 261"/>
                <a:gd name="T43" fmla="*/ 233 h 237"/>
                <a:gd name="T44" fmla="*/ 1 w 261"/>
                <a:gd name="T45" fmla="*/ 233 h 237"/>
                <a:gd name="T46" fmla="*/ 1 w 261"/>
                <a:gd name="T47" fmla="*/ 233 h 237"/>
                <a:gd name="T48" fmla="*/ 1 w 261"/>
                <a:gd name="T49" fmla="*/ 233 h 237"/>
                <a:gd name="T50" fmla="*/ 3 w 261"/>
                <a:gd name="T51" fmla="*/ 236 h 237"/>
                <a:gd name="T52" fmla="*/ 3 w 261"/>
                <a:gd name="T53" fmla="*/ 236 h 237"/>
                <a:gd name="T54" fmla="*/ 3 w 261"/>
                <a:gd name="T55" fmla="*/ 236 h 237"/>
                <a:gd name="T56" fmla="*/ 3 w 261"/>
                <a:gd name="T57" fmla="*/ 236 h 237"/>
                <a:gd name="T58" fmla="*/ 1 w 261"/>
                <a:gd name="T59" fmla="*/ 227 h 237"/>
                <a:gd name="T60" fmla="*/ 2 w 261"/>
                <a:gd name="T61" fmla="*/ 205 h 237"/>
                <a:gd name="T62" fmla="*/ 4 w 261"/>
                <a:gd name="T63" fmla="*/ 185 h 237"/>
                <a:gd name="T64" fmla="*/ 7 w 261"/>
                <a:gd name="T65" fmla="*/ 164 h 237"/>
                <a:gd name="T66" fmla="*/ 12 w 261"/>
                <a:gd name="T67" fmla="*/ 142 h 237"/>
                <a:gd name="T68" fmla="*/ 22 w 261"/>
                <a:gd name="T69" fmla="*/ 123 h 237"/>
                <a:gd name="T70" fmla="*/ 32 w 261"/>
                <a:gd name="T71" fmla="*/ 104 h 237"/>
                <a:gd name="T72" fmla="*/ 42 w 261"/>
                <a:gd name="T73" fmla="*/ 88 h 237"/>
                <a:gd name="T74" fmla="*/ 55 w 261"/>
                <a:gd name="T75" fmla="*/ 70 h 237"/>
                <a:gd name="T76" fmla="*/ 70 w 261"/>
                <a:gd name="T77" fmla="*/ 57 h 237"/>
                <a:gd name="T78" fmla="*/ 86 w 261"/>
                <a:gd name="T79" fmla="*/ 42 h 237"/>
                <a:gd name="T80" fmla="*/ 103 w 261"/>
                <a:gd name="T81" fmla="*/ 33 h 237"/>
                <a:gd name="T82" fmla="*/ 121 w 261"/>
                <a:gd name="T83" fmla="*/ 23 h 237"/>
                <a:gd name="T84" fmla="*/ 140 w 261"/>
                <a:gd name="T85" fmla="*/ 14 h 237"/>
                <a:gd name="T86" fmla="*/ 158 w 261"/>
                <a:gd name="T87" fmla="*/ 9 h 237"/>
                <a:gd name="T88" fmla="*/ 179 w 261"/>
                <a:gd name="T89" fmla="*/ 3 h 237"/>
                <a:gd name="T90" fmla="*/ 199 w 261"/>
                <a:gd name="T91" fmla="*/ 1 h 237"/>
                <a:gd name="T92" fmla="*/ 219 w 261"/>
                <a:gd name="T93" fmla="*/ 2 h 237"/>
                <a:gd name="T94" fmla="*/ 241 w 261"/>
                <a:gd name="T95" fmla="*/ 2 h 237"/>
                <a:gd name="T96" fmla="*/ 260 w 261"/>
                <a:gd name="T97" fmla="*/ 6 h 237"/>
                <a:gd name="T98" fmla="*/ 260 w 261"/>
                <a:gd name="T99" fmla="*/ 6 h 237"/>
                <a:gd name="T100" fmla="*/ 260 w 261"/>
                <a:gd name="T101" fmla="*/ 6 h 237"/>
                <a:gd name="T102" fmla="*/ 260 w 261"/>
                <a:gd name="T103" fmla="*/ 6 h 237"/>
                <a:gd name="T104" fmla="*/ 258 w 261"/>
                <a:gd name="T105" fmla="*/ 5 h 237"/>
                <a:gd name="T106" fmla="*/ 258 w 261"/>
                <a:gd name="T107" fmla="*/ 5 h 237"/>
                <a:gd name="T108" fmla="*/ 258 w 261"/>
                <a:gd name="T109" fmla="*/ 5 h 237"/>
                <a:gd name="T110" fmla="*/ 256 w 261"/>
                <a:gd name="T111" fmla="*/ 4 h 237"/>
                <a:gd name="T112" fmla="*/ 256 w 261"/>
                <a:gd name="T113" fmla="*/ 4 h 23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61"/>
                <a:gd name="T172" fmla="*/ 0 h 237"/>
                <a:gd name="T173" fmla="*/ 261 w 261"/>
                <a:gd name="T174" fmla="*/ 237 h 23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61" h="237">
                  <a:moveTo>
                    <a:pt x="256" y="4"/>
                  </a:moveTo>
                  <a:lnTo>
                    <a:pt x="241" y="1"/>
                  </a:lnTo>
                  <a:lnTo>
                    <a:pt x="220" y="0"/>
                  </a:lnTo>
                  <a:lnTo>
                    <a:pt x="199" y="1"/>
                  </a:lnTo>
                  <a:lnTo>
                    <a:pt x="179" y="1"/>
                  </a:lnTo>
                  <a:lnTo>
                    <a:pt x="159" y="8"/>
                  </a:lnTo>
                  <a:lnTo>
                    <a:pt x="139" y="12"/>
                  </a:lnTo>
                  <a:lnTo>
                    <a:pt x="119" y="22"/>
                  </a:lnTo>
                  <a:lnTo>
                    <a:pt x="102" y="30"/>
                  </a:lnTo>
                  <a:lnTo>
                    <a:pt x="86" y="42"/>
                  </a:lnTo>
                  <a:lnTo>
                    <a:pt x="70" y="54"/>
                  </a:lnTo>
                  <a:lnTo>
                    <a:pt x="54" y="69"/>
                  </a:lnTo>
                  <a:lnTo>
                    <a:pt x="42" y="86"/>
                  </a:lnTo>
                  <a:lnTo>
                    <a:pt x="30" y="104"/>
                  </a:lnTo>
                  <a:lnTo>
                    <a:pt x="20" y="122"/>
                  </a:lnTo>
                  <a:lnTo>
                    <a:pt x="12" y="142"/>
                  </a:lnTo>
                  <a:lnTo>
                    <a:pt x="5" y="164"/>
                  </a:lnTo>
                  <a:lnTo>
                    <a:pt x="2" y="185"/>
                  </a:lnTo>
                  <a:lnTo>
                    <a:pt x="1" y="207"/>
                  </a:lnTo>
                  <a:lnTo>
                    <a:pt x="0" y="226"/>
                  </a:lnTo>
                  <a:lnTo>
                    <a:pt x="1" y="233"/>
                  </a:lnTo>
                  <a:lnTo>
                    <a:pt x="3" y="236"/>
                  </a:lnTo>
                  <a:lnTo>
                    <a:pt x="1" y="227"/>
                  </a:lnTo>
                  <a:lnTo>
                    <a:pt x="2" y="205"/>
                  </a:lnTo>
                  <a:lnTo>
                    <a:pt x="4" y="185"/>
                  </a:lnTo>
                  <a:lnTo>
                    <a:pt x="7" y="164"/>
                  </a:lnTo>
                  <a:lnTo>
                    <a:pt x="12" y="142"/>
                  </a:lnTo>
                  <a:lnTo>
                    <a:pt x="22" y="123"/>
                  </a:lnTo>
                  <a:lnTo>
                    <a:pt x="32" y="104"/>
                  </a:lnTo>
                  <a:lnTo>
                    <a:pt x="42" y="88"/>
                  </a:lnTo>
                  <a:lnTo>
                    <a:pt x="55" y="70"/>
                  </a:lnTo>
                  <a:lnTo>
                    <a:pt x="70" y="57"/>
                  </a:lnTo>
                  <a:lnTo>
                    <a:pt x="86" y="42"/>
                  </a:lnTo>
                  <a:lnTo>
                    <a:pt x="103" y="33"/>
                  </a:lnTo>
                  <a:lnTo>
                    <a:pt x="121" y="23"/>
                  </a:lnTo>
                  <a:lnTo>
                    <a:pt x="140" y="14"/>
                  </a:lnTo>
                  <a:lnTo>
                    <a:pt x="158" y="9"/>
                  </a:lnTo>
                  <a:lnTo>
                    <a:pt x="179" y="3"/>
                  </a:lnTo>
                  <a:lnTo>
                    <a:pt x="199" y="1"/>
                  </a:lnTo>
                  <a:lnTo>
                    <a:pt x="219" y="2"/>
                  </a:lnTo>
                  <a:lnTo>
                    <a:pt x="241" y="2"/>
                  </a:lnTo>
                  <a:lnTo>
                    <a:pt x="260" y="6"/>
                  </a:lnTo>
                  <a:lnTo>
                    <a:pt x="258" y="5"/>
                  </a:lnTo>
                  <a:lnTo>
                    <a:pt x="256" y="4"/>
                  </a:lnTo>
                </a:path>
              </a:pathLst>
            </a:custGeom>
            <a:solidFill>
              <a:srgbClr val="6E85A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65" name="Freeform 297"/>
            <p:cNvSpPr>
              <a:spLocks/>
            </p:cNvSpPr>
            <p:nvPr/>
          </p:nvSpPr>
          <p:spPr bwMode="auto">
            <a:xfrm>
              <a:off x="2313" y="1058"/>
              <a:ext cx="264" cy="239"/>
            </a:xfrm>
            <a:custGeom>
              <a:avLst/>
              <a:gdLst>
                <a:gd name="T0" fmla="*/ 259 w 264"/>
                <a:gd name="T1" fmla="*/ 5 h 239"/>
                <a:gd name="T2" fmla="*/ 240 w 264"/>
                <a:gd name="T3" fmla="*/ 1 h 239"/>
                <a:gd name="T4" fmla="*/ 218 w 264"/>
                <a:gd name="T5" fmla="*/ 1 h 239"/>
                <a:gd name="T6" fmla="*/ 198 w 264"/>
                <a:gd name="T7" fmla="*/ 0 h 239"/>
                <a:gd name="T8" fmla="*/ 178 w 264"/>
                <a:gd name="T9" fmla="*/ 2 h 239"/>
                <a:gd name="T10" fmla="*/ 157 w 264"/>
                <a:gd name="T11" fmla="*/ 8 h 239"/>
                <a:gd name="T12" fmla="*/ 139 w 264"/>
                <a:gd name="T13" fmla="*/ 13 h 239"/>
                <a:gd name="T14" fmla="*/ 120 w 264"/>
                <a:gd name="T15" fmla="*/ 22 h 239"/>
                <a:gd name="T16" fmla="*/ 102 w 264"/>
                <a:gd name="T17" fmla="*/ 32 h 239"/>
                <a:gd name="T18" fmla="*/ 85 w 264"/>
                <a:gd name="T19" fmla="*/ 41 h 239"/>
                <a:gd name="T20" fmla="*/ 69 w 264"/>
                <a:gd name="T21" fmla="*/ 56 h 239"/>
                <a:gd name="T22" fmla="*/ 54 w 264"/>
                <a:gd name="T23" fmla="*/ 69 h 239"/>
                <a:gd name="T24" fmla="*/ 41 w 264"/>
                <a:gd name="T25" fmla="*/ 87 h 239"/>
                <a:gd name="T26" fmla="*/ 31 w 264"/>
                <a:gd name="T27" fmla="*/ 103 h 239"/>
                <a:gd name="T28" fmla="*/ 21 w 264"/>
                <a:gd name="T29" fmla="*/ 122 h 239"/>
                <a:gd name="T30" fmla="*/ 11 w 264"/>
                <a:gd name="T31" fmla="*/ 141 h 239"/>
                <a:gd name="T32" fmla="*/ 6 w 264"/>
                <a:gd name="T33" fmla="*/ 163 h 239"/>
                <a:gd name="T34" fmla="*/ 3 w 264"/>
                <a:gd name="T35" fmla="*/ 184 h 239"/>
                <a:gd name="T36" fmla="*/ 1 w 264"/>
                <a:gd name="T37" fmla="*/ 204 h 239"/>
                <a:gd name="T38" fmla="*/ 0 w 264"/>
                <a:gd name="T39" fmla="*/ 226 h 239"/>
                <a:gd name="T40" fmla="*/ 2 w 264"/>
                <a:gd name="T41" fmla="*/ 235 h 239"/>
                <a:gd name="T42" fmla="*/ 2 w 264"/>
                <a:gd name="T43" fmla="*/ 235 h 239"/>
                <a:gd name="T44" fmla="*/ 4 w 264"/>
                <a:gd name="T45" fmla="*/ 235 h 239"/>
                <a:gd name="T46" fmla="*/ 3 w 264"/>
                <a:gd name="T47" fmla="*/ 237 h 239"/>
                <a:gd name="T48" fmla="*/ 3 w 264"/>
                <a:gd name="T49" fmla="*/ 237 h 239"/>
                <a:gd name="T50" fmla="*/ 3 w 264"/>
                <a:gd name="T51" fmla="*/ 237 h 239"/>
                <a:gd name="T52" fmla="*/ 3 w 264"/>
                <a:gd name="T53" fmla="*/ 237 h 239"/>
                <a:gd name="T54" fmla="*/ 3 w 264"/>
                <a:gd name="T55" fmla="*/ 237 h 239"/>
                <a:gd name="T56" fmla="*/ 5 w 264"/>
                <a:gd name="T57" fmla="*/ 238 h 239"/>
                <a:gd name="T58" fmla="*/ 4 w 264"/>
                <a:gd name="T59" fmla="*/ 224 h 239"/>
                <a:gd name="T60" fmla="*/ 3 w 264"/>
                <a:gd name="T61" fmla="*/ 204 h 239"/>
                <a:gd name="T62" fmla="*/ 3 w 264"/>
                <a:gd name="T63" fmla="*/ 184 h 239"/>
                <a:gd name="T64" fmla="*/ 8 w 264"/>
                <a:gd name="T65" fmla="*/ 164 h 239"/>
                <a:gd name="T66" fmla="*/ 13 w 264"/>
                <a:gd name="T67" fmla="*/ 142 h 239"/>
                <a:gd name="T68" fmla="*/ 23 w 264"/>
                <a:gd name="T69" fmla="*/ 122 h 239"/>
                <a:gd name="T70" fmla="*/ 31 w 264"/>
                <a:gd name="T71" fmla="*/ 103 h 239"/>
                <a:gd name="T72" fmla="*/ 43 w 264"/>
                <a:gd name="T73" fmla="*/ 88 h 239"/>
                <a:gd name="T74" fmla="*/ 55 w 264"/>
                <a:gd name="T75" fmla="*/ 72 h 239"/>
                <a:gd name="T76" fmla="*/ 69 w 264"/>
                <a:gd name="T77" fmla="*/ 56 h 239"/>
                <a:gd name="T78" fmla="*/ 85 w 264"/>
                <a:gd name="T79" fmla="*/ 44 h 239"/>
                <a:gd name="T80" fmla="*/ 102 w 264"/>
                <a:gd name="T81" fmla="*/ 32 h 239"/>
                <a:gd name="T82" fmla="*/ 119 w 264"/>
                <a:gd name="T83" fmla="*/ 24 h 239"/>
                <a:gd name="T84" fmla="*/ 139 w 264"/>
                <a:gd name="T85" fmla="*/ 13 h 239"/>
                <a:gd name="T86" fmla="*/ 159 w 264"/>
                <a:gd name="T87" fmla="*/ 9 h 239"/>
                <a:gd name="T88" fmla="*/ 178 w 264"/>
                <a:gd name="T89" fmla="*/ 5 h 239"/>
                <a:gd name="T90" fmla="*/ 198 w 264"/>
                <a:gd name="T91" fmla="*/ 2 h 239"/>
                <a:gd name="T92" fmla="*/ 218 w 264"/>
                <a:gd name="T93" fmla="*/ 1 h 239"/>
                <a:gd name="T94" fmla="*/ 239 w 264"/>
                <a:gd name="T95" fmla="*/ 3 h 239"/>
                <a:gd name="T96" fmla="*/ 259 w 264"/>
                <a:gd name="T97" fmla="*/ 8 h 239"/>
                <a:gd name="T98" fmla="*/ 263 w 264"/>
                <a:gd name="T99" fmla="*/ 9 h 239"/>
                <a:gd name="T100" fmla="*/ 263 w 264"/>
                <a:gd name="T101" fmla="*/ 9 h 239"/>
                <a:gd name="T102" fmla="*/ 261 w 264"/>
                <a:gd name="T103" fmla="*/ 8 h 239"/>
                <a:gd name="T104" fmla="*/ 261 w 264"/>
                <a:gd name="T105" fmla="*/ 8 h 239"/>
                <a:gd name="T106" fmla="*/ 261 w 264"/>
                <a:gd name="T107" fmla="*/ 8 h 239"/>
                <a:gd name="T108" fmla="*/ 260 w 264"/>
                <a:gd name="T109" fmla="*/ 6 h 239"/>
                <a:gd name="T110" fmla="*/ 260 w 264"/>
                <a:gd name="T111" fmla="*/ 6 h 239"/>
                <a:gd name="T112" fmla="*/ 260 w 264"/>
                <a:gd name="T113" fmla="*/ 6 h 239"/>
                <a:gd name="T114" fmla="*/ 259 w 264"/>
                <a:gd name="T115" fmla="*/ 5 h 23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64"/>
                <a:gd name="T175" fmla="*/ 0 h 239"/>
                <a:gd name="T176" fmla="*/ 264 w 264"/>
                <a:gd name="T177" fmla="*/ 239 h 23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64" h="239">
                  <a:moveTo>
                    <a:pt x="259" y="5"/>
                  </a:moveTo>
                  <a:lnTo>
                    <a:pt x="240" y="1"/>
                  </a:lnTo>
                  <a:lnTo>
                    <a:pt x="218" y="1"/>
                  </a:lnTo>
                  <a:lnTo>
                    <a:pt x="198" y="0"/>
                  </a:lnTo>
                  <a:lnTo>
                    <a:pt x="178" y="2"/>
                  </a:lnTo>
                  <a:lnTo>
                    <a:pt x="157" y="8"/>
                  </a:lnTo>
                  <a:lnTo>
                    <a:pt x="139" y="13"/>
                  </a:lnTo>
                  <a:lnTo>
                    <a:pt x="120" y="22"/>
                  </a:lnTo>
                  <a:lnTo>
                    <a:pt x="102" y="32"/>
                  </a:lnTo>
                  <a:lnTo>
                    <a:pt x="85" y="41"/>
                  </a:lnTo>
                  <a:lnTo>
                    <a:pt x="69" y="56"/>
                  </a:lnTo>
                  <a:lnTo>
                    <a:pt x="54" y="69"/>
                  </a:lnTo>
                  <a:lnTo>
                    <a:pt x="41" y="87"/>
                  </a:lnTo>
                  <a:lnTo>
                    <a:pt x="31" y="103"/>
                  </a:lnTo>
                  <a:lnTo>
                    <a:pt x="21" y="122"/>
                  </a:lnTo>
                  <a:lnTo>
                    <a:pt x="11" y="141"/>
                  </a:lnTo>
                  <a:lnTo>
                    <a:pt x="6" y="163"/>
                  </a:lnTo>
                  <a:lnTo>
                    <a:pt x="3" y="184"/>
                  </a:lnTo>
                  <a:lnTo>
                    <a:pt x="1" y="204"/>
                  </a:lnTo>
                  <a:lnTo>
                    <a:pt x="0" y="226"/>
                  </a:lnTo>
                  <a:lnTo>
                    <a:pt x="2" y="235"/>
                  </a:lnTo>
                  <a:lnTo>
                    <a:pt x="4" y="235"/>
                  </a:lnTo>
                  <a:lnTo>
                    <a:pt x="3" y="237"/>
                  </a:lnTo>
                  <a:lnTo>
                    <a:pt x="5" y="238"/>
                  </a:lnTo>
                  <a:lnTo>
                    <a:pt x="4" y="224"/>
                  </a:lnTo>
                  <a:lnTo>
                    <a:pt x="3" y="204"/>
                  </a:lnTo>
                  <a:lnTo>
                    <a:pt x="3" y="184"/>
                  </a:lnTo>
                  <a:lnTo>
                    <a:pt x="8" y="164"/>
                  </a:lnTo>
                  <a:lnTo>
                    <a:pt x="13" y="142"/>
                  </a:lnTo>
                  <a:lnTo>
                    <a:pt x="23" y="122"/>
                  </a:lnTo>
                  <a:lnTo>
                    <a:pt x="31" y="103"/>
                  </a:lnTo>
                  <a:lnTo>
                    <a:pt x="43" y="88"/>
                  </a:lnTo>
                  <a:lnTo>
                    <a:pt x="55" y="72"/>
                  </a:lnTo>
                  <a:lnTo>
                    <a:pt x="69" y="56"/>
                  </a:lnTo>
                  <a:lnTo>
                    <a:pt x="85" y="44"/>
                  </a:lnTo>
                  <a:lnTo>
                    <a:pt x="102" y="32"/>
                  </a:lnTo>
                  <a:lnTo>
                    <a:pt x="119" y="24"/>
                  </a:lnTo>
                  <a:lnTo>
                    <a:pt x="139" y="13"/>
                  </a:lnTo>
                  <a:lnTo>
                    <a:pt x="159" y="9"/>
                  </a:lnTo>
                  <a:lnTo>
                    <a:pt x="178" y="5"/>
                  </a:lnTo>
                  <a:lnTo>
                    <a:pt x="198" y="2"/>
                  </a:lnTo>
                  <a:lnTo>
                    <a:pt x="218" y="1"/>
                  </a:lnTo>
                  <a:lnTo>
                    <a:pt x="239" y="3"/>
                  </a:lnTo>
                  <a:lnTo>
                    <a:pt x="259" y="8"/>
                  </a:lnTo>
                  <a:lnTo>
                    <a:pt x="263" y="9"/>
                  </a:lnTo>
                  <a:lnTo>
                    <a:pt x="261" y="8"/>
                  </a:lnTo>
                  <a:lnTo>
                    <a:pt x="260" y="6"/>
                  </a:lnTo>
                  <a:lnTo>
                    <a:pt x="259" y="5"/>
                  </a:lnTo>
                </a:path>
              </a:pathLst>
            </a:custGeom>
            <a:solidFill>
              <a:srgbClr val="6F86B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66" name="Freeform 298"/>
            <p:cNvSpPr>
              <a:spLocks/>
            </p:cNvSpPr>
            <p:nvPr/>
          </p:nvSpPr>
          <p:spPr bwMode="auto">
            <a:xfrm>
              <a:off x="2316" y="1059"/>
              <a:ext cx="265" cy="242"/>
            </a:xfrm>
            <a:custGeom>
              <a:avLst/>
              <a:gdLst>
                <a:gd name="T0" fmla="*/ 260 w 265"/>
                <a:gd name="T1" fmla="*/ 8 h 242"/>
                <a:gd name="T2" fmla="*/ 256 w 265"/>
                <a:gd name="T3" fmla="*/ 7 h 242"/>
                <a:gd name="T4" fmla="*/ 236 w 265"/>
                <a:gd name="T5" fmla="*/ 2 h 242"/>
                <a:gd name="T6" fmla="*/ 215 w 265"/>
                <a:gd name="T7" fmla="*/ 0 h 242"/>
                <a:gd name="T8" fmla="*/ 195 w 265"/>
                <a:gd name="T9" fmla="*/ 1 h 242"/>
                <a:gd name="T10" fmla="*/ 175 w 265"/>
                <a:gd name="T11" fmla="*/ 4 h 242"/>
                <a:gd name="T12" fmla="*/ 156 w 265"/>
                <a:gd name="T13" fmla="*/ 8 h 242"/>
                <a:gd name="T14" fmla="*/ 136 w 265"/>
                <a:gd name="T15" fmla="*/ 12 h 242"/>
                <a:gd name="T16" fmla="*/ 116 w 265"/>
                <a:gd name="T17" fmla="*/ 23 h 242"/>
                <a:gd name="T18" fmla="*/ 99 w 265"/>
                <a:gd name="T19" fmla="*/ 31 h 242"/>
                <a:gd name="T20" fmla="*/ 82 w 265"/>
                <a:gd name="T21" fmla="*/ 43 h 242"/>
                <a:gd name="T22" fmla="*/ 66 w 265"/>
                <a:gd name="T23" fmla="*/ 55 h 242"/>
                <a:gd name="T24" fmla="*/ 52 w 265"/>
                <a:gd name="T25" fmla="*/ 71 h 242"/>
                <a:gd name="T26" fmla="*/ 40 w 265"/>
                <a:gd name="T27" fmla="*/ 87 h 242"/>
                <a:gd name="T28" fmla="*/ 28 w 265"/>
                <a:gd name="T29" fmla="*/ 102 h 242"/>
                <a:gd name="T30" fmla="*/ 20 w 265"/>
                <a:gd name="T31" fmla="*/ 121 h 242"/>
                <a:gd name="T32" fmla="*/ 10 w 265"/>
                <a:gd name="T33" fmla="*/ 141 h 242"/>
                <a:gd name="T34" fmla="*/ 5 w 265"/>
                <a:gd name="T35" fmla="*/ 163 h 242"/>
                <a:gd name="T36" fmla="*/ 0 w 265"/>
                <a:gd name="T37" fmla="*/ 183 h 242"/>
                <a:gd name="T38" fmla="*/ 0 w 265"/>
                <a:gd name="T39" fmla="*/ 203 h 242"/>
                <a:gd name="T40" fmla="*/ 1 w 265"/>
                <a:gd name="T41" fmla="*/ 223 h 242"/>
                <a:gd name="T42" fmla="*/ 2 w 265"/>
                <a:gd name="T43" fmla="*/ 237 h 242"/>
                <a:gd name="T44" fmla="*/ 1 w 265"/>
                <a:gd name="T45" fmla="*/ 239 h 242"/>
                <a:gd name="T46" fmla="*/ 1 w 265"/>
                <a:gd name="T47" fmla="*/ 239 h 242"/>
                <a:gd name="T48" fmla="*/ 1 w 265"/>
                <a:gd name="T49" fmla="*/ 239 h 242"/>
                <a:gd name="T50" fmla="*/ 1 w 265"/>
                <a:gd name="T51" fmla="*/ 239 h 242"/>
                <a:gd name="T52" fmla="*/ 1 w 265"/>
                <a:gd name="T53" fmla="*/ 239 h 242"/>
                <a:gd name="T54" fmla="*/ 3 w 265"/>
                <a:gd name="T55" fmla="*/ 240 h 242"/>
                <a:gd name="T56" fmla="*/ 3 w 265"/>
                <a:gd name="T57" fmla="*/ 240 h 242"/>
                <a:gd name="T58" fmla="*/ 2 w 265"/>
                <a:gd name="T59" fmla="*/ 241 h 242"/>
                <a:gd name="T60" fmla="*/ 1 w 265"/>
                <a:gd name="T61" fmla="*/ 223 h 242"/>
                <a:gd name="T62" fmla="*/ 2 w 265"/>
                <a:gd name="T63" fmla="*/ 204 h 242"/>
                <a:gd name="T64" fmla="*/ 2 w 265"/>
                <a:gd name="T65" fmla="*/ 184 h 242"/>
                <a:gd name="T66" fmla="*/ 5 w 265"/>
                <a:gd name="T67" fmla="*/ 163 h 242"/>
                <a:gd name="T68" fmla="*/ 12 w 265"/>
                <a:gd name="T69" fmla="*/ 141 h 242"/>
                <a:gd name="T70" fmla="*/ 20 w 265"/>
                <a:gd name="T71" fmla="*/ 121 h 242"/>
                <a:gd name="T72" fmla="*/ 30 w 265"/>
                <a:gd name="T73" fmla="*/ 103 h 242"/>
                <a:gd name="T74" fmla="*/ 42 w 265"/>
                <a:gd name="T75" fmla="*/ 87 h 242"/>
                <a:gd name="T76" fmla="*/ 52 w 265"/>
                <a:gd name="T77" fmla="*/ 71 h 242"/>
                <a:gd name="T78" fmla="*/ 68 w 265"/>
                <a:gd name="T79" fmla="*/ 56 h 242"/>
                <a:gd name="T80" fmla="*/ 82 w 265"/>
                <a:gd name="T81" fmla="*/ 43 h 242"/>
                <a:gd name="T82" fmla="*/ 101 w 265"/>
                <a:gd name="T83" fmla="*/ 33 h 242"/>
                <a:gd name="T84" fmla="*/ 118 w 265"/>
                <a:gd name="T85" fmla="*/ 23 h 242"/>
                <a:gd name="T86" fmla="*/ 136 w 265"/>
                <a:gd name="T87" fmla="*/ 14 h 242"/>
                <a:gd name="T88" fmla="*/ 155 w 265"/>
                <a:gd name="T89" fmla="*/ 10 h 242"/>
                <a:gd name="T90" fmla="*/ 175 w 265"/>
                <a:gd name="T91" fmla="*/ 4 h 242"/>
                <a:gd name="T92" fmla="*/ 195 w 265"/>
                <a:gd name="T93" fmla="*/ 3 h 242"/>
                <a:gd name="T94" fmla="*/ 217 w 265"/>
                <a:gd name="T95" fmla="*/ 2 h 242"/>
                <a:gd name="T96" fmla="*/ 236 w 265"/>
                <a:gd name="T97" fmla="*/ 2 h 242"/>
                <a:gd name="T98" fmla="*/ 256 w 265"/>
                <a:gd name="T99" fmla="*/ 8 h 242"/>
                <a:gd name="T100" fmla="*/ 264 w 265"/>
                <a:gd name="T101" fmla="*/ 9 h 242"/>
                <a:gd name="T102" fmla="*/ 264 w 265"/>
                <a:gd name="T103" fmla="*/ 9 h 242"/>
                <a:gd name="T104" fmla="*/ 264 w 265"/>
                <a:gd name="T105" fmla="*/ 9 h 242"/>
                <a:gd name="T106" fmla="*/ 262 w 265"/>
                <a:gd name="T107" fmla="*/ 8 h 242"/>
                <a:gd name="T108" fmla="*/ 262 w 265"/>
                <a:gd name="T109" fmla="*/ 8 h 242"/>
                <a:gd name="T110" fmla="*/ 262 w 265"/>
                <a:gd name="T111" fmla="*/ 8 h 242"/>
                <a:gd name="T112" fmla="*/ 260 w 265"/>
                <a:gd name="T113" fmla="*/ 8 h 242"/>
                <a:gd name="T114" fmla="*/ 260 w 265"/>
                <a:gd name="T115" fmla="*/ 8 h 242"/>
                <a:gd name="T116" fmla="*/ 260 w 265"/>
                <a:gd name="T117" fmla="*/ 8 h 24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65"/>
                <a:gd name="T178" fmla="*/ 0 h 242"/>
                <a:gd name="T179" fmla="*/ 265 w 265"/>
                <a:gd name="T180" fmla="*/ 242 h 24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65" h="242">
                  <a:moveTo>
                    <a:pt x="260" y="8"/>
                  </a:moveTo>
                  <a:lnTo>
                    <a:pt x="256" y="7"/>
                  </a:lnTo>
                  <a:lnTo>
                    <a:pt x="236" y="2"/>
                  </a:lnTo>
                  <a:lnTo>
                    <a:pt x="215" y="0"/>
                  </a:lnTo>
                  <a:lnTo>
                    <a:pt x="195" y="1"/>
                  </a:lnTo>
                  <a:lnTo>
                    <a:pt x="175" y="4"/>
                  </a:lnTo>
                  <a:lnTo>
                    <a:pt x="156" y="8"/>
                  </a:lnTo>
                  <a:lnTo>
                    <a:pt x="136" y="12"/>
                  </a:lnTo>
                  <a:lnTo>
                    <a:pt x="116" y="23"/>
                  </a:lnTo>
                  <a:lnTo>
                    <a:pt x="99" y="31"/>
                  </a:lnTo>
                  <a:lnTo>
                    <a:pt x="82" y="43"/>
                  </a:lnTo>
                  <a:lnTo>
                    <a:pt x="66" y="55"/>
                  </a:lnTo>
                  <a:lnTo>
                    <a:pt x="52" y="71"/>
                  </a:lnTo>
                  <a:lnTo>
                    <a:pt x="40" y="87"/>
                  </a:lnTo>
                  <a:lnTo>
                    <a:pt x="28" y="102"/>
                  </a:lnTo>
                  <a:lnTo>
                    <a:pt x="20" y="121"/>
                  </a:lnTo>
                  <a:lnTo>
                    <a:pt x="10" y="141"/>
                  </a:lnTo>
                  <a:lnTo>
                    <a:pt x="5" y="163"/>
                  </a:lnTo>
                  <a:lnTo>
                    <a:pt x="0" y="183"/>
                  </a:lnTo>
                  <a:lnTo>
                    <a:pt x="0" y="203"/>
                  </a:lnTo>
                  <a:lnTo>
                    <a:pt x="1" y="223"/>
                  </a:lnTo>
                  <a:lnTo>
                    <a:pt x="2" y="237"/>
                  </a:lnTo>
                  <a:lnTo>
                    <a:pt x="1" y="239"/>
                  </a:lnTo>
                  <a:lnTo>
                    <a:pt x="3" y="240"/>
                  </a:lnTo>
                  <a:lnTo>
                    <a:pt x="2" y="241"/>
                  </a:lnTo>
                  <a:lnTo>
                    <a:pt x="1" y="223"/>
                  </a:lnTo>
                  <a:lnTo>
                    <a:pt x="2" y="204"/>
                  </a:lnTo>
                  <a:lnTo>
                    <a:pt x="2" y="184"/>
                  </a:lnTo>
                  <a:lnTo>
                    <a:pt x="5" y="163"/>
                  </a:lnTo>
                  <a:lnTo>
                    <a:pt x="12" y="141"/>
                  </a:lnTo>
                  <a:lnTo>
                    <a:pt x="20" y="121"/>
                  </a:lnTo>
                  <a:lnTo>
                    <a:pt x="30" y="103"/>
                  </a:lnTo>
                  <a:lnTo>
                    <a:pt x="42" y="87"/>
                  </a:lnTo>
                  <a:lnTo>
                    <a:pt x="52" y="71"/>
                  </a:lnTo>
                  <a:lnTo>
                    <a:pt x="68" y="56"/>
                  </a:lnTo>
                  <a:lnTo>
                    <a:pt x="82" y="43"/>
                  </a:lnTo>
                  <a:lnTo>
                    <a:pt x="101" y="33"/>
                  </a:lnTo>
                  <a:lnTo>
                    <a:pt x="118" y="23"/>
                  </a:lnTo>
                  <a:lnTo>
                    <a:pt x="136" y="14"/>
                  </a:lnTo>
                  <a:lnTo>
                    <a:pt x="155" y="10"/>
                  </a:lnTo>
                  <a:lnTo>
                    <a:pt x="175" y="4"/>
                  </a:lnTo>
                  <a:lnTo>
                    <a:pt x="195" y="3"/>
                  </a:lnTo>
                  <a:lnTo>
                    <a:pt x="217" y="2"/>
                  </a:lnTo>
                  <a:lnTo>
                    <a:pt x="236" y="2"/>
                  </a:lnTo>
                  <a:lnTo>
                    <a:pt x="256" y="8"/>
                  </a:lnTo>
                  <a:lnTo>
                    <a:pt x="264" y="9"/>
                  </a:lnTo>
                  <a:lnTo>
                    <a:pt x="262" y="8"/>
                  </a:lnTo>
                  <a:lnTo>
                    <a:pt x="260" y="8"/>
                  </a:lnTo>
                </a:path>
              </a:pathLst>
            </a:custGeom>
            <a:solidFill>
              <a:srgbClr val="7087B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67" name="Freeform 299"/>
            <p:cNvSpPr>
              <a:spLocks/>
            </p:cNvSpPr>
            <p:nvPr/>
          </p:nvSpPr>
          <p:spPr bwMode="auto">
            <a:xfrm>
              <a:off x="2317" y="1061"/>
              <a:ext cx="269" cy="242"/>
            </a:xfrm>
            <a:custGeom>
              <a:avLst/>
              <a:gdLst>
                <a:gd name="T0" fmla="*/ 263 w 269"/>
                <a:gd name="T1" fmla="*/ 7 h 242"/>
                <a:gd name="T2" fmla="*/ 255 w 269"/>
                <a:gd name="T3" fmla="*/ 6 h 242"/>
                <a:gd name="T4" fmla="*/ 235 w 269"/>
                <a:gd name="T5" fmla="*/ 0 h 242"/>
                <a:gd name="T6" fmla="*/ 216 w 269"/>
                <a:gd name="T7" fmla="*/ 0 h 242"/>
                <a:gd name="T8" fmla="*/ 194 w 269"/>
                <a:gd name="T9" fmla="*/ 1 h 242"/>
                <a:gd name="T10" fmla="*/ 174 w 269"/>
                <a:gd name="T11" fmla="*/ 2 h 242"/>
                <a:gd name="T12" fmla="*/ 154 w 269"/>
                <a:gd name="T13" fmla="*/ 8 h 242"/>
                <a:gd name="T14" fmla="*/ 135 w 269"/>
                <a:gd name="T15" fmla="*/ 12 h 242"/>
                <a:gd name="T16" fmla="*/ 117 w 269"/>
                <a:gd name="T17" fmla="*/ 21 h 242"/>
                <a:gd name="T18" fmla="*/ 100 w 269"/>
                <a:gd name="T19" fmla="*/ 31 h 242"/>
                <a:gd name="T20" fmla="*/ 81 w 269"/>
                <a:gd name="T21" fmla="*/ 41 h 242"/>
                <a:gd name="T22" fmla="*/ 67 w 269"/>
                <a:gd name="T23" fmla="*/ 54 h 242"/>
                <a:gd name="T24" fmla="*/ 51 w 269"/>
                <a:gd name="T25" fmla="*/ 69 h 242"/>
                <a:gd name="T26" fmla="*/ 41 w 269"/>
                <a:gd name="T27" fmla="*/ 85 h 242"/>
                <a:gd name="T28" fmla="*/ 29 w 269"/>
                <a:gd name="T29" fmla="*/ 101 h 242"/>
                <a:gd name="T30" fmla="*/ 19 w 269"/>
                <a:gd name="T31" fmla="*/ 119 h 242"/>
                <a:gd name="T32" fmla="*/ 11 w 269"/>
                <a:gd name="T33" fmla="*/ 139 h 242"/>
                <a:gd name="T34" fmla="*/ 4 w 269"/>
                <a:gd name="T35" fmla="*/ 161 h 242"/>
                <a:gd name="T36" fmla="*/ 1 w 269"/>
                <a:gd name="T37" fmla="*/ 182 h 242"/>
                <a:gd name="T38" fmla="*/ 1 w 269"/>
                <a:gd name="T39" fmla="*/ 202 h 242"/>
                <a:gd name="T40" fmla="*/ 0 w 269"/>
                <a:gd name="T41" fmla="*/ 221 h 242"/>
                <a:gd name="T42" fmla="*/ 1 w 269"/>
                <a:gd name="T43" fmla="*/ 239 h 242"/>
                <a:gd name="T44" fmla="*/ 1 w 269"/>
                <a:gd name="T45" fmla="*/ 239 h 242"/>
                <a:gd name="T46" fmla="*/ 1 w 269"/>
                <a:gd name="T47" fmla="*/ 239 h 242"/>
                <a:gd name="T48" fmla="*/ 3 w 269"/>
                <a:gd name="T49" fmla="*/ 240 h 242"/>
                <a:gd name="T50" fmla="*/ 3 w 269"/>
                <a:gd name="T51" fmla="*/ 240 h 242"/>
                <a:gd name="T52" fmla="*/ 3 w 269"/>
                <a:gd name="T53" fmla="*/ 240 h 242"/>
                <a:gd name="T54" fmla="*/ 3 w 269"/>
                <a:gd name="T55" fmla="*/ 241 h 242"/>
                <a:gd name="T56" fmla="*/ 3 w 269"/>
                <a:gd name="T57" fmla="*/ 241 h 242"/>
                <a:gd name="T58" fmla="*/ 3 w 269"/>
                <a:gd name="T59" fmla="*/ 241 h 242"/>
                <a:gd name="T60" fmla="*/ 1 w 269"/>
                <a:gd name="T61" fmla="*/ 222 h 242"/>
                <a:gd name="T62" fmla="*/ 1 w 269"/>
                <a:gd name="T63" fmla="*/ 202 h 242"/>
                <a:gd name="T64" fmla="*/ 3 w 269"/>
                <a:gd name="T65" fmla="*/ 180 h 242"/>
                <a:gd name="T66" fmla="*/ 6 w 269"/>
                <a:gd name="T67" fmla="*/ 162 h 242"/>
                <a:gd name="T68" fmla="*/ 13 w 269"/>
                <a:gd name="T69" fmla="*/ 140 h 242"/>
                <a:gd name="T70" fmla="*/ 21 w 269"/>
                <a:gd name="T71" fmla="*/ 120 h 242"/>
                <a:gd name="T72" fmla="*/ 30 w 269"/>
                <a:gd name="T73" fmla="*/ 103 h 242"/>
                <a:gd name="T74" fmla="*/ 41 w 269"/>
                <a:gd name="T75" fmla="*/ 85 h 242"/>
                <a:gd name="T76" fmla="*/ 53 w 269"/>
                <a:gd name="T77" fmla="*/ 69 h 242"/>
                <a:gd name="T78" fmla="*/ 68 w 269"/>
                <a:gd name="T79" fmla="*/ 57 h 242"/>
                <a:gd name="T80" fmla="*/ 83 w 269"/>
                <a:gd name="T81" fmla="*/ 44 h 242"/>
                <a:gd name="T82" fmla="*/ 100 w 269"/>
                <a:gd name="T83" fmla="*/ 31 h 242"/>
                <a:gd name="T84" fmla="*/ 117 w 269"/>
                <a:gd name="T85" fmla="*/ 22 h 242"/>
                <a:gd name="T86" fmla="*/ 135 w 269"/>
                <a:gd name="T87" fmla="*/ 14 h 242"/>
                <a:gd name="T88" fmla="*/ 154 w 269"/>
                <a:gd name="T89" fmla="*/ 8 h 242"/>
                <a:gd name="T90" fmla="*/ 173 w 269"/>
                <a:gd name="T91" fmla="*/ 4 h 242"/>
                <a:gd name="T92" fmla="*/ 194 w 269"/>
                <a:gd name="T93" fmla="*/ 1 h 242"/>
                <a:gd name="T94" fmla="*/ 214 w 269"/>
                <a:gd name="T95" fmla="*/ 2 h 242"/>
                <a:gd name="T96" fmla="*/ 234 w 269"/>
                <a:gd name="T97" fmla="*/ 2 h 242"/>
                <a:gd name="T98" fmla="*/ 255 w 269"/>
                <a:gd name="T99" fmla="*/ 6 h 242"/>
                <a:gd name="T100" fmla="*/ 268 w 269"/>
                <a:gd name="T101" fmla="*/ 9 h 242"/>
                <a:gd name="T102" fmla="*/ 267 w 269"/>
                <a:gd name="T103" fmla="*/ 9 h 242"/>
                <a:gd name="T104" fmla="*/ 267 w 269"/>
                <a:gd name="T105" fmla="*/ 9 h 242"/>
                <a:gd name="T106" fmla="*/ 267 w 269"/>
                <a:gd name="T107" fmla="*/ 9 h 242"/>
                <a:gd name="T108" fmla="*/ 265 w 269"/>
                <a:gd name="T109" fmla="*/ 8 h 242"/>
                <a:gd name="T110" fmla="*/ 265 w 269"/>
                <a:gd name="T111" fmla="*/ 8 h 242"/>
                <a:gd name="T112" fmla="*/ 265 w 269"/>
                <a:gd name="T113" fmla="*/ 8 h 242"/>
                <a:gd name="T114" fmla="*/ 265 w 269"/>
                <a:gd name="T115" fmla="*/ 8 h 242"/>
                <a:gd name="T116" fmla="*/ 263 w 269"/>
                <a:gd name="T117" fmla="*/ 7 h 24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69"/>
                <a:gd name="T178" fmla="*/ 0 h 242"/>
                <a:gd name="T179" fmla="*/ 269 w 269"/>
                <a:gd name="T180" fmla="*/ 242 h 24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69" h="242">
                  <a:moveTo>
                    <a:pt x="263" y="7"/>
                  </a:moveTo>
                  <a:lnTo>
                    <a:pt x="255" y="6"/>
                  </a:lnTo>
                  <a:lnTo>
                    <a:pt x="235" y="0"/>
                  </a:lnTo>
                  <a:lnTo>
                    <a:pt x="216" y="0"/>
                  </a:lnTo>
                  <a:lnTo>
                    <a:pt x="194" y="1"/>
                  </a:lnTo>
                  <a:lnTo>
                    <a:pt x="174" y="2"/>
                  </a:lnTo>
                  <a:lnTo>
                    <a:pt x="154" y="8"/>
                  </a:lnTo>
                  <a:lnTo>
                    <a:pt x="135" y="12"/>
                  </a:lnTo>
                  <a:lnTo>
                    <a:pt x="117" y="21"/>
                  </a:lnTo>
                  <a:lnTo>
                    <a:pt x="100" y="31"/>
                  </a:lnTo>
                  <a:lnTo>
                    <a:pt x="81" y="41"/>
                  </a:lnTo>
                  <a:lnTo>
                    <a:pt x="67" y="54"/>
                  </a:lnTo>
                  <a:lnTo>
                    <a:pt x="51" y="69"/>
                  </a:lnTo>
                  <a:lnTo>
                    <a:pt x="41" y="85"/>
                  </a:lnTo>
                  <a:lnTo>
                    <a:pt x="29" y="101"/>
                  </a:lnTo>
                  <a:lnTo>
                    <a:pt x="19" y="119"/>
                  </a:lnTo>
                  <a:lnTo>
                    <a:pt x="11" y="139"/>
                  </a:lnTo>
                  <a:lnTo>
                    <a:pt x="4" y="161"/>
                  </a:lnTo>
                  <a:lnTo>
                    <a:pt x="1" y="182"/>
                  </a:lnTo>
                  <a:lnTo>
                    <a:pt x="1" y="202"/>
                  </a:lnTo>
                  <a:lnTo>
                    <a:pt x="0" y="221"/>
                  </a:lnTo>
                  <a:lnTo>
                    <a:pt x="1" y="239"/>
                  </a:lnTo>
                  <a:lnTo>
                    <a:pt x="3" y="240"/>
                  </a:lnTo>
                  <a:lnTo>
                    <a:pt x="3" y="241"/>
                  </a:lnTo>
                  <a:lnTo>
                    <a:pt x="1" y="222"/>
                  </a:lnTo>
                  <a:lnTo>
                    <a:pt x="1" y="202"/>
                  </a:lnTo>
                  <a:lnTo>
                    <a:pt x="3" y="180"/>
                  </a:lnTo>
                  <a:lnTo>
                    <a:pt x="6" y="162"/>
                  </a:lnTo>
                  <a:lnTo>
                    <a:pt x="13" y="140"/>
                  </a:lnTo>
                  <a:lnTo>
                    <a:pt x="21" y="120"/>
                  </a:lnTo>
                  <a:lnTo>
                    <a:pt x="30" y="103"/>
                  </a:lnTo>
                  <a:lnTo>
                    <a:pt x="41" y="85"/>
                  </a:lnTo>
                  <a:lnTo>
                    <a:pt x="53" y="69"/>
                  </a:lnTo>
                  <a:lnTo>
                    <a:pt x="68" y="57"/>
                  </a:lnTo>
                  <a:lnTo>
                    <a:pt x="83" y="44"/>
                  </a:lnTo>
                  <a:lnTo>
                    <a:pt x="100" y="31"/>
                  </a:lnTo>
                  <a:lnTo>
                    <a:pt x="117" y="22"/>
                  </a:lnTo>
                  <a:lnTo>
                    <a:pt x="135" y="14"/>
                  </a:lnTo>
                  <a:lnTo>
                    <a:pt x="154" y="8"/>
                  </a:lnTo>
                  <a:lnTo>
                    <a:pt x="173" y="4"/>
                  </a:lnTo>
                  <a:lnTo>
                    <a:pt x="194" y="1"/>
                  </a:lnTo>
                  <a:lnTo>
                    <a:pt x="214" y="2"/>
                  </a:lnTo>
                  <a:lnTo>
                    <a:pt x="234" y="2"/>
                  </a:lnTo>
                  <a:lnTo>
                    <a:pt x="255" y="6"/>
                  </a:lnTo>
                  <a:lnTo>
                    <a:pt x="268" y="9"/>
                  </a:lnTo>
                  <a:lnTo>
                    <a:pt x="267" y="9"/>
                  </a:lnTo>
                  <a:lnTo>
                    <a:pt x="265" y="8"/>
                  </a:lnTo>
                  <a:lnTo>
                    <a:pt x="263" y="7"/>
                  </a:lnTo>
                </a:path>
              </a:pathLst>
            </a:custGeom>
            <a:solidFill>
              <a:srgbClr val="7188B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68" name="Freeform 300"/>
            <p:cNvSpPr>
              <a:spLocks/>
            </p:cNvSpPr>
            <p:nvPr/>
          </p:nvSpPr>
          <p:spPr bwMode="auto">
            <a:xfrm>
              <a:off x="2318" y="1062"/>
              <a:ext cx="271" cy="244"/>
            </a:xfrm>
            <a:custGeom>
              <a:avLst/>
              <a:gdLst>
                <a:gd name="T0" fmla="*/ 267 w 271"/>
                <a:gd name="T1" fmla="*/ 8 h 244"/>
                <a:gd name="T2" fmla="*/ 254 w 271"/>
                <a:gd name="T3" fmla="*/ 5 h 244"/>
                <a:gd name="T4" fmla="*/ 233 w 271"/>
                <a:gd name="T5" fmla="*/ 1 h 244"/>
                <a:gd name="T6" fmla="*/ 213 w 271"/>
                <a:gd name="T7" fmla="*/ 1 h 244"/>
                <a:gd name="T8" fmla="*/ 193 w 271"/>
                <a:gd name="T9" fmla="*/ 0 h 244"/>
                <a:gd name="T10" fmla="*/ 172 w 271"/>
                <a:gd name="T11" fmla="*/ 3 h 244"/>
                <a:gd name="T12" fmla="*/ 153 w 271"/>
                <a:gd name="T13" fmla="*/ 7 h 244"/>
                <a:gd name="T14" fmla="*/ 134 w 271"/>
                <a:gd name="T15" fmla="*/ 13 h 244"/>
                <a:gd name="T16" fmla="*/ 116 w 271"/>
                <a:gd name="T17" fmla="*/ 21 h 244"/>
                <a:gd name="T18" fmla="*/ 99 w 271"/>
                <a:gd name="T19" fmla="*/ 30 h 244"/>
                <a:gd name="T20" fmla="*/ 82 w 271"/>
                <a:gd name="T21" fmla="*/ 43 h 244"/>
                <a:gd name="T22" fmla="*/ 67 w 271"/>
                <a:gd name="T23" fmla="*/ 56 h 244"/>
                <a:gd name="T24" fmla="*/ 52 w 271"/>
                <a:gd name="T25" fmla="*/ 68 h 244"/>
                <a:gd name="T26" fmla="*/ 40 w 271"/>
                <a:gd name="T27" fmla="*/ 84 h 244"/>
                <a:gd name="T28" fmla="*/ 29 w 271"/>
                <a:gd name="T29" fmla="*/ 102 h 244"/>
                <a:gd name="T30" fmla="*/ 20 w 271"/>
                <a:gd name="T31" fmla="*/ 119 h 244"/>
                <a:gd name="T32" fmla="*/ 12 w 271"/>
                <a:gd name="T33" fmla="*/ 139 h 244"/>
                <a:gd name="T34" fmla="*/ 5 w 271"/>
                <a:gd name="T35" fmla="*/ 161 h 244"/>
                <a:gd name="T36" fmla="*/ 2 w 271"/>
                <a:gd name="T37" fmla="*/ 179 h 244"/>
                <a:gd name="T38" fmla="*/ 0 w 271"/>
                <a:gd name="T39" fmla="*/ 201 h 244"/>
                <a:gd name="T40" fmla="*/ 0 w 271"/>
                <a:gd name="T41" fmla="*/ 221 h 244"/>
                <a:gd name="T42" fmla="*/ 2 w 271"/>
                <a:gd name="T43" fmla="*/ 240 h 244"/>
                <a:gd name="T44" fmla="*/ 4 w 271"/>
                <a:gd name="T45" fmla="*/ 241 h 244"/>
                <a:gd name="T46" fmla="*/ 4 w 271"/>
                <a:gd name="T47" fmla="*/ 241 h 244"/>
                <a:gd name="T48" fmla="*/ 4 w 271"/>
                <a:gd name="T49" fmla="*/ 241 h 244"/>
                <a:gd name="T50" fmla="*/ 4 w 271"/>
                <a:gd name="T51" fmla="*/ 241 h 244"/>
                <a:gd name="T52" fmla="*/ 3 w 271"/>
                <a:gd name="T53" fmla="*/ 243 h 244"/>
                <a:gd name="T54" fmla="*/ 5 w 271"/>
                <a:gd name="T55" fmla="*/ 243 h 244"/>
                <a:gd name="T56" fmla="*/ 5 w 271"/>
                <a:gd name="T57" fmla="*/ 243 h 244"/>
                <a:gd name="T58" fmla="*/ 5 w 271"/>
                <a:gd name="T59" fmla="*/ 243 h 244"/>
                <a:gd name="T60" fmla="*/ 4 w 271"/>
                <a:gd name="T61" fmla="*/ 241 h 244"/>
                <a:gd name="T62" fmla="*/ 3 w 271"/>
                <a:gd name="T63" fmla="*/ 221 h 244"/>
                <a:gd name="T64" fmla="*/ 1 w 271"/>
                <a:gd name="T65" fmla="*/ 201 h 244"/>
                <a:gd name="T66" fmla="*/ 4 w 271"/>
                <a:gd name="T67" fmla="*/ 181 h 244"/>
                <a:gd name="T68" fmla="*/ 7 w 271"/>
                <a:gd name="T69" fmla="*/ 162 h 244"/>
                <a:gd name="T70" fmla="*/ 12 w 271"/>
                <a:gd name="T71" fmla="*/ 139 h 244"/>
                <a:gd name="T72" fmla="*/ 22 w 271"/>
                <a:gd name="T73" fmla="*/ 120 h 244"/>
                <a:gd name="T74" fmla="*/ 31 w 271"/>
                <a:gd name="T75" fmla="*/ 103 h 244"/>
                <a:gd name="T76" fmla="*/ 41 w 271"/>
                <a:gd name="T77" fmla="*/ 84 h 244"/>
                <a:gd name="T78" fmla="*/ 54 w 271"/>
                <a:gd name="T79" fmla="*/ 71 h 244"/>
                <a:gd name="T80" fmla="*/ 67 w 271"/>
                <a:gd name="T81" fmla="*/ 56 h 244"/>
                <a:gd name="T82" fmla="*/ 83 w 271"/>
                <a:gd name="T83" fmla="*/ 43 h 244"/>
                <a:gd name="T84" fmla="*/ 100 w 271"/>
                <a:gd name="T85" fmla="*/ 33 h 244"/>
                <a:gd name="T86" fmla="*/ 118 w 271"/>
                <a:gd name="T87" fmla="*/ 22 h 244"/>
                <a:gd name="T88" fmla="*/ 136 w 271"/>
                <a:gd name="T89" fmla="*/ 14 h 244"/>
                <a:gd name="T90" fmla="*/ 155 w 271"/>
                <a:gd name="T91" fmla="*/ 9 h 244"/>
                <a:gd name="T92" fmla="*/ 174 w 271"/>
                <a:gd name="T93" fmla="*/ 5 h 244"/>
                <a:gd name="T94" fmla="*/ 193 w 271"/>
                <a:gd name="T95" fmla="*/ 2 h 244"/>
                <a:gd name="T96" fmla="*/ 213 w 271"/>
                <a:gd name="T97" fmla="*/ 1 h 244"/>
                <a:gd name="T98" fmla="*/ 232 w 271"/>
                <a:gd name="T99" fmla="*/ 3 h 244"/>
                <a:gd name="T100" fmla="*/ 254 w 271"/>
                <a:gd name="T101" fmla="*/ 7 h 244"/>
                <a:gd name="T102" fmla="*/ 270 w 271"/>
                <a:gd name="T103" fmla="*/ 12 h 244"/>
                <a:gd name="T104" fmla="*/ 270 w 271"/>
                <a:gd name="T105" fmla="*/ 12 h 244"/>
                <a:gd name="T106" fmla="*/ 268 w 271"/>
                <a:gd name="T107" fmla="*/ 12 h 244"/>
                <a:gd name="T108" fmla="*/ 269 w 271"/>
                <a:gd name="T109" fmla="*/ 10 h 244"/>
                <a:gd name="T110" fmla="*/ 269 w 271"/>
                <a:gd name="T111" fmla="*/ 10 h 244"/>
                <a:gd name="T112" fmla="*/ 267 w 271"/>
                <a:gd name="T113" fmla="*/ 8 h 244"/>
                <a:gd name="T114" fmla="*/ 267 w 271"/>
                <a:gd name="T115" fmla="*/ 8 h 244"/>
                <a:gd name="T116" fmla="*/ 267 w 271"/>
                <a:gd name="T117" fmla="*/ 8 h 244"/>
                <a:gd name="T118" fmla="*/ 267 w 271"/>
                <a:gd name="T119" fmla="*/ 8 h 24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71"/>
                <a:gd name="T181" fmla="*/ 0 h 244"/>
                <a:gd name="T182" fmla="*/ 271 w 271"/>
                <a:gd name="T183" fmla="*/ 244 h 24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71" h="244">
                  <a:moveTo>
                    <a:pt x="267" y="8"/>
                  </a:moveTo>
                  <a:lnTo>
                    <a:pt x="254" y="5"/>
                  </a:lnTo>
                  <a:lnTo>
                    <a:pt x="233" y="1"/>
                  </a:lnTo>
                  <a:lnTo>
                    <a:pt x="213" y="1"/>
                  </a:lnTo>
                  <a:lnTo>
                    <a:pt x="193" y="0"/>
                  </a:lnTo>
                  <a:lnTo>
                    <a:pt x="172" y="3"/>
                  </a:lnTo>
                  <a:lnTo>
                    <a:pt x="153" y="7"/>
                  </a:lnTo>
                  <a:lnTo>
                    <a:pt x="134" y="13"/>
                  </a:lnTo>
                  <a:lnTo>
                    <a:pt x="116" y="21"/>
                  </a:lnTo>
                  <a:lnTo>
                    <a:pt x="99" y="30"/>
                  </a:lnTo>
                  <a:lnTo>
                    <a:pt x="82" y="43"/>
                  </a:lnTo>
                  <a:lnTo>
                    <a:pt x="67" y="56"/>
                  </a:lnTo>
                  <a:lnTo>
                    <a:pt x="52" y="68"/>
                  </a:lnTo>
                  <a:lnTo>
                    <a:pt x="40" y="84"/>
                  </a:lnTo>
                  <a:lnTo>
                    <a:pt x="29" y="102"/>
                  </a:lnTo>
                  <a:lnTo>
                    <a:pt x="20" y="119"/>
                  </a:lnTo>
                  <a:lnTo>
                    <a:pt x="12" y="139"/>
                  </a:lnTo>
                  <a:lnTo>
                    <a:pt x="5" y="161"/>
                  </a:lnTo>
                  <a:lnTo>
                    <a:pt x="2" y="179"/>
                  </a:lnTo>
                  <a:lnTo>
                    <a:pt x="0" y="201"/>
                  </a:lnTo>
                  <a:lnTo>
                    <a:pt x="0" y="221"/>
                  </a:lnTo>
                  <a:lnTo>
                    <a:pt x="2" y="240"/>
                  </a:lnTo>
                  <a:lnTo>
                    <a:pt x="4" y="241"/>
                  </a:lnTo>
                  <a:lnTo>
                    <a:pt x="3" y="243"/>
                  </a:lnTo>
                  <a:lnTo>
                    <a:pt x="5" y="243"/>
                  </a:lnTo>
                  <a:lnTo>
                    <a:pt x="4" y="241"/>
                  </a:lnTo>
                  <a:lnTo>
                    <a:pt x="3" y="221"/>
                  </a:lnTo>
                  <a:lnTo>
                    <a:pt x="1" y="201"/>
                  </a:lnTo>
                  <a:lnTo>
                    <a:pt x="4" y="181"/>
                  </a:lnTo>
                  <a:lnTo>
                    <a:pt x="7" y="162"/>
                  </a:lnTo>
                  <a:lnTo>
                    <a:pt x="12" y="139"/>
                  </a:lnTo>
                  <a:lnTo>
                    <a:pt x="22" y="120"/>
                  </a:lnTo>
                  <a:lnTo>
                    <a:pt x="31" y="103"/>
                  </a:lnTo>
                  <a:lnTo>
                    <a:pt x="41" y="84"/>
                  </a:lnTo>
                  <a:lnTo>
                    <a:pt x="54" y="71"/>
                  </a:lnTo>
                  <a:lnTo>
                    <a:pt x="67" y="56"/>
                  </a:lnTo>
                  <a:lnTo>
                    <a:pt x="83" y="43"/>
                  </a:lnTo>
                  <a:lnTo>
                    <a:pt x="100" y="33"/>
                  </a:lnTo>
                  <a:lnTo>
                    <a:pt x="118" y="22"/>
                  </a:lnTo>
                  <a:lnTo>
                    <a:pt x="136" y="14"/>
                  </a:lnTo>
                  <a:lnTo>
                    <a:pt x="155" y="9"/>
                  </a:lnTo>
                  <a:lnTo>
                    <a:pt x="174" y="5"/>
                  </a:lnTo>
                  <a:lnTo>
                    <a:pt x="193" y="2"/>
                  </a:lnTo>
                  <a:lnTo>
                    <a:pt x="213" y="1"/>
                  </a:lnTo>
                  <a:lnTo>
                    <a:pt x="232" y="3"/>
                  </a:lnTo>
                  <a:lnTo>
                    <a:pt x="254" y="7"/>
                  </a:lnTo>
                  <a:lnTo>
                    <a:pt x="270" y="12"/>
                  </a:lnTo>
                  <a:lnTo>
                    <a:pt x="268" y="12"/>
                  </a:lnTo>
                  <a:lnTo>
                    <a:pt x="269" y="10"/>
                  </a:lnTo>
                  <a:lnTo>
                    <a:pt x="267" y="8"/>
                  </a:lnTo>
                </a:path>
              </a:pathLst>
            </a:custGeom>
            <a:solidFill>
              <a:srgbClr val="7288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69" name="Freeform 301"/>
            <p:cNvSpPr>
              <a:spLocks/>
            </p:cNvSpPr>
            <p:nvPr/>
          </p:nvSpPr>
          <p:spPr bwMode="auto">
            <a:xfrm>
              <a:off x="2319" y="1063"/>
              <a:ext cx="274" cy="246"/>
            </a:xfrm>
            <a:custGeom>
              <a:avLst/>
              <a:gdLst>
                <a:gd name="T0" fmla="*/ 269 w 274"/>
                <a:gd name="T1" fmla="*/ 11 h 246"/>
                <a:gd name="T2" fmla="*/ 253 w 274"/>
                <a:gd name="T3" fmla="*/ 6 h 246"/>
                <a:gd name="T4" fmla="*/ 231 w 274"/>
                <a:gd name="T5" fmla="*/ 2 h 246"/>
                <a:gd name="T6" fmla="*/ 212 w 274"/>
                <a:gd name="T7" fmla="*/ 0 h 246"/>
                <a:gd name="T8" fmla="*/ 192 w 274"/>
                <a:gd name="T9" fmla="*/ 1 h 246"/>
                <a:gd name="T10" fmla="*/ 173 w 274"/>
                <a:gd name="T11" fmla="*/ 4 h 246"/>
                <a:gd name="T12" fmla="*/ 154 w 274"/>
                <a:gd name="T13" fmla="*/ 8 h 246"/>
                <a:gd name="T14" fmla="*/ 135 w 274"/>
                <a:gd name="T15" fmla="*/ 13 h 246"/>
                <a:gd name="T16" fmla="*/ 117 w 274"/>
                <a:gd name="T17" fmla="*/ 21 h 246"/>
                <a:gd name="T18" fmla="*/ 99 w 274"/>
                <a:gd name="T19" fmla="*/ 32 h 246"/>
                <a:gd name="T20" fmla="*/ 82 w 274"/>
                <a:gd name="T21" fmla="*/ 42 h 246"/>
                <a:gd name="T22" fmla="*/ 66 w 274"/>
                <a:gd name="T23" fmla="*/ 55 h 246"/>
                <a:gd name="T24" fmla="*/ 53 w 274"/>
                <a:gd name="T25" fmla="*/ 70 h 246"/>
                <a:gd name="T26" fmla="*/ 40 w 274"/>
                <a:gd name="T27" fmla="*/ 83 h 246"/>
                <a:gd name="T28" fmla="*/ 30 w 274"/>
                <a:gd name="T29" fmla="*/ 102 h 246"/>
                <a:gd name="T30" fmla="*/ 21 w 274"/>
                <a:gd name="T31" fmla="*/ 119 h 246"/>
                <a:gd name="T32" fmla="*/ 11 w 274"/>
                <a:gd name="T33" fmla="*/ 138 h 246"/>
                <a:gd name="T34" fmla="*/ 6 w 274"/>
                <a:gd name="T35" fmla="*/ 161 h 246"/>
                <a:gd name="T36" fmla="*/ 3 w 274"/>
                <a:gd name="T37" fmla="*/ 180 h 246"/>
                <a:gd name="T38" fmla="*/ 0 w 274"/>
                <a:gd name="T39" fmla="*/ 200 h 246"/>
                <a:gd name="T40" fmla="*/ 2 w 274"/>
                <a:gd name="T41" fmla="*/ 220 h 246"/>
                <a:gd name="T42" fmla="*/ 3 w 274"/>
                <a:gd name="T43" fmla="*/ 240 h 246"/>
                <a:gd name="T44" fmla="*/ 4 w 274"/>
                <a:gd name="T45" fmla="*/ 242 h 246"/>
                <a:gd name="T46" fmla="*/ 4 w 274"/>
                <a:gd name="T47" fmla="*/ 242 h 246"/>
                <a:gd name="T48" fmla="*/ 4 w 274"/>
                <a:gd name="T49" fmla="*/ 242 h 246"/>
                <a:gd name="T50" fmla="*/ 6 w 274"/>
                <a:gd name="T51" fmla="*/ 245 h 246"/>
                <a:gd name="T52" fmla="*/ 6 w 274"/>
                <a:gd name="T53" fmla="*/ 245 h 246"/>
                <a:gd name="T54" fmla="*/ 6 w 274"/>
                <a:gd name="T55" fmla="*/ 245 h 246"/>
                <a:gd name="T56" fmla="*/ 6 w 274"/>
                <a:gd name="T57" fmla="*/ 245 h 246"/>
                <a:gd name="T58" fmla="*/ 6 w 274"/>
                <a:gd name="T59" fmla="*/ 245 h 246"/>
                <a:gd name="T60" fmla="*/ 7 w 274"/>
                <a:gd name="T61" fmla="*/ 245 h 246"/>
                <a:gd name="T62" fmla="*/ 5 w 274"/>
                <a:gd name="T63" fmla="*/ 240 h 246"/>
                <a:gd name="T64" fmla="*/ 2 w 274"/>
                <a:gd name="T65" fmla="*/ 220 h 246"/>
                <a:gd name="T66" fmla="*/ 2 w 274"/>
                <a:gd name="T67" fmla="*/ 200 h 246"/>
                <a:gd name="T68" fmla="*/ 3 w 274"/>
                <a:gd name="T69" fmla="*/ 180 h 246"/>
                <a:gd name="T70" fmla="*/ 9 w 274"/>
                <a:gd name="T71" fmla="*/ 159 h 246"/>
                <a:gd name="T72" fmla="*/ 13 w 274"/>
                <a:gd name="T73" fmla="*/ 138 h 246"/>
                <a:gd name="T74" fmla="*/ 21 w 274"/>
                <a:gd name="T75" fmla="*/ 122 h 246"/>
                <a:gd name="T76" fmla="*/ 30 w 274"/>
                <a:gd name="T77" fmla="*/ 102 h 246"/>
                <a:gd name="T78" fmla="*/ 41 w 274"/>
                <a:gd name="T79" fmla="*/ 86 h 246"/>
                <a:gd name="T80" fmla="*/ 53 w 274"/>
                <a:gd name="T81" fmla="*/ 70 h 246"/>
                <a:gd name="T82" fmla="*/ 68 w 274"/>
                <a:gd name="T83" fmla="*/ 55 h 246"/>
                <a:gd name="T84" fmla="*/ 82 w 274"/>
                <a:gd name="T85" fmla="*/ 44 h 246"/>
                <a:gd name="T86" fmla="*/ 101 w 274"/>
                <a:gd name="T87" fmla="*/ 32 h 246"/>
                <a:gd name="T88" fmla="*/ 116 w 274"/>
                <a:gd name="T89" fmla="*/ 23 h 246"/>
                <a:gd name="T90" fmla="*/ 134 w 274"/>
                <a:gd name="T91" fmla="*/ 15 h 246"/>
                <a:gd name="T92" fmla="*/ 153 w 274"/>
                <a:gd name="T93" fmla="*/ 10 h 246"/>
                <a:gd name="T94" fmla="*/ 173 w 274"/>
                <a:gd name="T95" fmla="*/ 4 h 246"/>
                <a:gd name="T96" fmla="*/ 191 w 274"/>
                <a:gd name="T97" fmla="*/ 2 h 246"/>
                <a:gd name="T98" fmla="*/ 211 w 274"/>
                <a:gd name="T99" fmla="*/ 2 h 246"/>
                <a:gd name="T100" fmla="*/ 233 w 274"/>
                <a:gd name="T101" fmla="*/ 5 h 246"/>
                <a:gd name="T102" fmla="*/ 252 w 274"/>
                <a:gd name="T103" fmla="*/ 7 h 246"/>
                <a:gd name="T104" fmla="*/ 273 w 274"/>
                <a:gd name="T105" fmla="*/ 12 h 246"/>
                <a:gd name="T106" fmla="*/ 273 w 274"/>
                <a:gd name="T107" fmla="*/ 12 h 246"/>
                <a:gd name="T108" fmla="*/ 271 w 274"/>
                <a:gd name="T109" fmla="*/ 12 h 246"/>
                <a:gd name="T110" fmla="*/ 271 w 274"/>
                <a:gd name="T111" fmla="*/ 12 h 246"/>
                <a:gd name="T112" fmla="*/ 271 w 274"/>
                <a:gd name="T113" fmla="*/ 12 h 246"/>
                <a:gd name="T114" fmla="*/ 271 w 274"/>
                <a:gd name="T115" fmla="*/ 12 h 246"/>
                <a:gd name="T116" fmla="*/ 269 w 274"/>
                <a:gd name="T117" fmla="*/ 11 h 246"/>
                <a:gd name="T118" fmla="*/ 269 w 274"/>
                <a:gd name="T119" fmla="*/ 11 h 246"/>
                <a:gd name="T120" fmla="*/ 269 w 274"/>
                <a:gd name="T121" fmla="*/ 11 h 24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74"/>
                <a:gd name="T184" fmla="*/ 0 h 246"/>
                <a:gd name="T185" fmla="*/ 274 w 274"/>
                <a:gd name="T186" fmla="*/ 246 h 24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74" h="246">
                  <a:moveTo>
                    <a:pt x="269" y="11"/>
                  </a:moveTo>
                  <a:lnTo>
                    <a:pt x="253" y="6"/>
                  </a:lnTo>
                  <a:lnTo>
                    <a:pt x="231" y="2"/>
                  </a:lnTo>
                  <a:lnTo>
                    <a:pt x="212" y="0"/>
                  </a:lnTo>
                  <a:lnTo>
                    <a:pt x="192" y="1"/>
                  </a:lnTo>
                  <a:lnTo>
                    <a:pt x="173" y="4"/>
                  </a:lnTo>
                  <a:lnTo>
                    <a:pt x="154" y="8"/>
                  </a:lnTo>
                  <a:lnTo>
                    <a:pt x="135" y="13"/>
                  </a:lnTo>
                  <a:lnTo>
                    <a:pt x="117" y="21"/>
                  </a:lnTo>
                  <a:lnTo>
                    <a:pt x="99" y="32"/>
                  </a:lnTo>
                  <a:lnTo>
                    <a:pt x="82" y="42"/>
                  </a:lnTo>
                  <a:lnTo>
                    <a:pt x="66" y="55"/>
                  </a:lnTo>
                  <a:lnTo>
                    <a:pt x="53" y="70"/>
                  </a:lnTo>
                  <a:lnTo>
                    <a:pt x="40" y="83"/>
                  </a:lnTo>
                  <a:lnTo>
                    <a:pt x="30" y="102"/>
                  </a:lnTo>
                  <a:lnTo>
                    <a:pt x="21" y="119"/>
                  </a:lnTo>
                  <a:lnTo>
                    <a:pt x="11" y="138"/>
                  </a:lnTo>
                  <a:lnTo>
                    <a:pt x="6" y="161"/>
                  </a:lnTo>
                  <a:lnTo>
                    <a:pt x="3" y="180"/>
                  </a:lnTo>
                  <a:lnTo>
                    <a:pt x="0" y="200"/>
                  </a:lnTo>
                  <a:lnTo>
                    <a:pt x="2" y="220"/>
                  </a:lnTo>
                  <a:lnTo>
                    <a:pt x="3" y="240"/>
                  </a:lnTo>
                  <a:lnTo>
                    <a:pt x="4" y="242"/>
                  </a:lnTo>
                  <a:lnTo>
                    <a:pt x="6" y="245"/>
                  </a:lnTo>
                  <a:lnTo>
                    <a:pt x="7" y="245"/>
                  </a:lnTo>
                  <a:lnTo>
                    <a:pt x="5" y="240"/>
                  </a:lnTo>
                  <a:lnTo>
                    <a:pt x="2" y="220"/>
                  </a:lnTo>
                  <a:lnTo>
                    <a:pt x="2" y="200"/>
                  </a:lnTo>
                  <a:lnTo>
                    <a:pt x="3" y="180"/>
                  </a:lnTo>
                  <a:lnTo>
                    <a:pt x="9" y="159"/>
                  </a:lnTo>
                  <a:lnTo>
                    <a:pt x="13" y="138"/>
                  </a:lnTo>
                  <a:lnTo>
                    <a:pt x="21" y="122"/>
                  </a:lnTo>
                  <a:lnTo>
                    <a:pt x="30" y="102"/>
                  </a:lnTo>
                  <a:lnTo>
                    <a:pt x="41" y="86"/>
                  </a:lnTo>
                  <a:lnTo>
                    <a:pt x="53" y="70"/>
                  </a:lnTo>
                  <a:lnTo>
                    <a:pt x="68" y="55"/>
                  </a:lnTo>
                  <a:lnTo>
                    <a:pt x="82" y="44"/>
                  </a:lnTo>
                  <a:lnTo>
                    <a:pt x="101" y="32"/>
                  </a:lnTo>
                  <a:lnTo>
                    <a:pt x="116" y="23"/>
                  </a:lnTo>
                  <a:lnTo>
                    <a:pt x="134" y="15"/>
                  </a:lnTo>
                  <a:lnTo>
                    <a:pt x="153" y="10"/>
                  </a:lnTo>
                  <a:lnTo>
                    <a:pt x="173" y="4"/>
                  </a:lnTo>
                  <a:lnTo>
                    <a:pt x="191" y="2"/>
                  </a:lnTo>
                  <a:lnTo>
                    <a:pt x="211" y="2"/>
                  </a:lnTo>
                  <a:lnTo>
                    <a:pt x="233" y="5"/>
                  </a:lnTo>
                  <a:lnTo>
                    <a:pt x="252" y="7"/>
                  </a:lnTo>
                  <a:lnTo>
                    <a:pt x="273" y="12"/>
                  </a:lnTo>
                  <a:lnTo>
                    <a:pt x="271" y="12"/>
                  </a:lnTo>
                  <a:lnTo>
                    <a:pt x="269" y="11"/>
                  </a:lnTo>
                </a:path>
              </a:pathLst>
            </a:custGeom>
            <a:solidFill>
              <a:srgbClr val="7389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70" name="Freeform 302"/>
            <p:cNvSpPr>
              <a:spLocks/>
            </p:cNvSpPr>
            <p:nvPr/>
          </p:nvSpPr>
          <p:spPr bwMode="auto">
            <a:xfrm>
              <a:off x="2321" y="1065"/>
              <a:ext cx="274" cy="249"/>
            </a:xfrm>
            <a:custGeom>
              <a:avLst/>
              <a:gdLst>
                <a:gd name="T0" fmla="*/ 271 w 274"/>
                <a:gd name="T1" fmla="*/ 10 h 249"/>
                <a:gd name="T2" fmla="*/ 250 w 274"/>
                <a:gd name="T3" fmla="*/ 5 h 249"/>
                <a:gd name="T4" fmla="*/ 231 w 274"/>
                <a:gd name="T5" fmla="*/ 3 h 249"/>
                <a:gd name="T6" fmla="*/ 209 w 274"/>
                <a:gd name="T7" fmla="*/ 0 h 249"/>
                <a:gd name="T8" fmla="*/ 189 w 274"/>
                <a:gd name="T9" fmla="*/ 0 h 249"/>
                <a:gd name="T10" fmla="*/ 171 w 274"/>
                <a:gd name="T11" fmla="*/ 2 h 249"/>
                <a:gd name="T12" fmla="*/ 151 w 274"/>
                <a:gd name="T13" fmla="*/ 8 h 249"/>
                <a:gd name="T14" fmla="*/ 132 w 274"/>
                <a:gd name="T15" fmla="*/ 13 h 249"/>
                <a:gd name="T16" fmla="*/ 114 w 274"/>
                <a:gd name="T17" fmla="*/ 21 h 249"/>
                <a:gd name="T18" fmla="*/ 99 w 274"/>
                <a:gd name="T19" fmla="*/ 30 h 249"/>
                <a:gd name="T20" fmla="*/ 80 w 274"/>
                <a:gd name="T21" fmla="*/ 42 h 249"/>
                <a:gd name="T22" fmla="*/ 66 w 274"/>
                <a:gd name="T23" fmla="*/ 53 h 249"/>
                <a:gd name="T24" fmla="*/ 51 w 274"/>
                <a:gd name="T25" fmla="*/ 68 h 249"/>
                <a:gd name="T26" fmla="*/ 39 w 274"/>
                <a:gd name="T27" fmla="*/ 84 h 249"/>
                <a:gd name="T28" fmla="*/ 28 w 274"/>
                <a:gd name="T29" fmla="*/ 100 h 249"/>
                <a:gd name="T30" fmla="*/ 19 w 274"/>
                <a:gd name="T31" fmla="*/ 120 h 249"/>
                <a:gd name="T32" fmla="*/ 11 w 274"/>
                <a:gd name="T33" fmla="*/ 136 h 249"/>
                <a:gd name="T34" fmla="*/ 7 w 274"/>
                <a:gd name="T35" fmla="*/ 157 h 249"/>
                <a:gd name="T36" fmla="*/ 1 w 274"/>
                <a:gd name="T37" fmla="*/ 178 h 249"/>
                <a:gd name="T38" fmla="*/ 0 w 274"/>
                <a:gd name="T39" fmla="*/ 198 h 249"/>
                <a:gd name="T40" fmla="*/ 0 w 274"/>
                <a:gd name="T41" fmla="*/ 218 h 249"/>
                <a:gd name="T42" fmla="*/ 3 w 274"/>
                <a:gd name="T43" fmla="*/ 238 h 249"/>
                <a:gd name="T44" fmla="*/ 5 w 274"/>
                <a:gd name="T45" fmla="*/ 243 h 249"/>
                <a:gd name="T46" fmla="*/ 5 w 274"/>
                <a:gd name="T47" fmla="*/ 243 h 249"/>
                <a:gd name="T48" fmla="*/ 4 w 274"/>
                <a:gd name="T49" fmla="*/ 245 h 249"/>
                <a:gd name="T50" fmla="*/ 4 w 274"/>
                <a:gd name="T51" fmla="*/ 245 h 249"/>
                <a:gd name="T52" fmla="*/ 4 w 274"/>
                <a:gd name="T53" fmla="*/ 245 h 249"/>
                <a:gd name="T54" fmla="*/ 6 w 274"/>
                <a:gd name="T55" fmla="*/ 246 h 249"/>
                <a:gd name="T56" fmla="*/ 6 w 274"/>
                <a:gd name="T57" fmla="*/ 246 h 249"/>
                <a:gd name="T58" fmla="*/ 6 w 274"/>
                <a:gd name="T59" fmla="*/ 246 h 249"/>
                <a:gd name="T60" fmla="*/ 4 w 274"/>
                <a:gd name="T61" fmla="*/ 248 h 249"/>
                <a:gd name="T62" fmla="*/ 5 w 274"/>
                <a:gd name="T63" fmla="*/ 238 h 249"/>
                <a:gd name="T64" fmla="*/ 2 w 274"/>
                <a:gd name="T65" fmla="*/ 218 h 249"/>
                <a:gd name="T66" fmla="*/ 2 w 274"/>
                <a:gd name="T67" fmla="*/ 198 h 249"/>
                <a:gd name="T68" fmla="*/ 3 w 274"/>
                <a:gd name="T69" fmla="*/ 179 h 249"/>
                <a:gd name="T70" fmla="*/ 7 w 274"/>
                <a:gd name="T71" fmla="*/ 157 h 249"/>
                <a:gd name="T72" fmla="*/ 13 w 274"/>
                <a:gd name="T73" fmla="*/ 137 h 249"/>
                <a:gd name="T74" fmla="*/ 19 w 274"/>
                <a:gd name="T75" fmla="*/ 120 h 249"/>
                <a:gd name="T76" fmla="*/ 30 w 274"/>
                <a:gd name="T77" fmla="*/ 100 h 249"/>
                <a:gd name="T78" fmla="*/ 41 w 274"/>
                <a:gd name="T79" fmla="*/ 84 h 249"/>
                <a:gd name="T80" fmla="*/ 53 w 274"/>
                <a:gd name="T81" fmla="*/ 68 h 249"/>
                <a:gd name="T82" fmla="*/ 68 w 274"/>
                <a:gd name="T83" fmla="*/ 56 h 249"/>
                <a:gd name="T84" fmla="*/ 82 w 274"/>
                <a:gd name="T85" fmla="*/ 43 h 249"/>
                <a:gd name="T86" fmla="*/ 98 w 274"/>
                <a:gd name="T87" fmla="*/ 32 h 249"/>
                <a:gd name="T88" fmla="*/ 116 w 274"/>
                <a:gd name="T89" fmla="*/ 21 h 249"/>
                <a:gd name="T90" fmla="*/ 134 w 274"/>
                <a:gd name="T91" fmla="*/ 13 h 249"/>
                <a:gd name="T92" fmla="*/ 152 w 274"/>
                <a:gd name="T93" fmla="*/ 9 h 249"/>
                <a:gd name="T94" fmla="*/ 170 w 274"/>
                <a:gd name="T95" fmla="*/ 4 h 249"/>
                <a:gd name="T96" fmla="*/ 191 w 274"/>
                <a:gd name="T97" fmla="*/ 0 h 249"/>
                <a:gd name="T98" fmla="*/ 211 w 274"/>
                <a:gd name="T99" fmla="*/ 2 h 249"/>
                <a:gd name="T100" fmla="*/ 231 w 274"/>
                <a:gd name="T101" fmla="*/ 3 h 249"/>
                <a:gd name="T102" fmla="*/ 250 w 274"/>
                <a:gd name="T103" fmla="*/ 7 h 249"/>
                <a:gd name="T104" fmla="*/ 270 w 274"/>
                <a:gd name="T105" fmla="*/ 12 h 249"/>
                <a:gd name="T106" fmla="*/ 273 w 274"/>
                <a:gd name="T107" fmla="*/ 13 h 249"/>
                <a:gd name="T108" fmla="*/ 273 w 274"/>
                <a:gd name="T109" fmla="*/ 13 h 249"/>
                <a:gd name="T110" fmla="*/ 273 w 274"/>
                <a:gd name="T111" fmla="*/ 13 h 249"/>
                <a:gd name="T112" fmla="*/ 271 w 274"/>
                <a:gd name="T113" fmla="*/ 13 h 249"/>
                <a:gd name="T114" fmla="*/ 271 w 274"/>
                <a:gd name="T115" fmla="*/ 13 h 249"/>
                <a:gd name="T116" fmla="*/ 271 w 274"/>
                <a:gd name="T117" fmla="*/ 13 h 249"/>
                <a:gd name="T118" fmla="*/ 270 w 274"/>
                <a:gd name="T119" fmla="*/ 12 h 249"/>
                <a:gd name="T120" fmla="*/ 271 w 274"/>
                <a:gd name="T121" fmla="*/ 10 h 249"/>
                <a:gd name="T122" fmla="*/ 271 w 274"/>
                <a:gd name="T123" fmla="*/ 10 h 24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74"/>
                <a:gd name="T187" fmla="*/ 0 h 249"/>
                <a:gd name="T188" fmla="*/ 274 w 274"/>
                <a:gd name="T189" fmla="*/ 249 h 24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74" h="249">
                  <a:moveTo>
                    <a:pt x="271" y="10"/>
                  </a:moveTo>
                  <a:lnTo>
                    <a:pt x="250" y="5"/>
                  </a:lnTo>
                  <a:lnTo>
                    <a:pt x="231" y="3"/>
                  </a:lnTo>
                  <a:lnTo>
                    <a:pt x="209" y="0"/>
                  </a:lnTo>
                  <a:lnTo>
                    <a:pt x="189" y="0"/>
                  </a:lnTo>
                  <a:lnTo>
                    <a:pt x="171" y="2"/>
                  </a:lnTo>
                  <a:lnTo>
                    <a:pt x="151" y="8"/>
                  </a:lnTo>
                  <a:lnTo>
                    <a:pt x="132" y="13"/>
                  </a:lnTo>
                  <a:lnTo>
                    <a:pt x="114" y="21"/>
                  </a:lnTo>
                  <a:lnTo>
                    <a:pt x="99" y="30"/>
                  </a:lnTo>
                  <a:lnTo>
                    <a:pt x="80" y="42"/>
                  </a:lnTo>
                  <a:lnTo>
                    <a:pt x="66" y="53"/>
                  </a:lnTo>
                  <a:lnTo>
                    <a:pt x="51" y="68"/>
                  </a:lnTo>
                  <a:lnTo>
                    <a:pt x="39" y="84"/>
                  </a:lnTo>
                  <a:lnTo>
                    <a:pt x="28" y="100"/>
                  </a:lnTo>
                  <a:lnTo>
                    <a:pt x="19" y="120"/>
                  </a:lnTo>
                  <a:lnTo>
                    <a:pt x="11" y="136"/>
                  </a:lnTo>
                  <a:lnTo>
                    <a:pt x="7" y="157"/>
                  </a:lnTo>
                  <a:lnTo>
                    <a:pt x="1" y="178"/>
                  </a:lnTo>
                  <a:lnTo>
                    <a:pt x="0" y="198"/>
                  </a:lnTo>
                  <a:lnTo>
                    <a:pt x="0" y="218"/>
                  </a:lnTo>
                  <a:lnTo>
                    <a:pt x="3" y="238"/>
                  </a:lnTo>
                  <a:lnTo>
                    <a:pt x="5" y="243"/>
                  </a:lnTo>
                  <a:lnTo>
                    <a:pt x="4" y="245"/>
                  </a:lnTo>
                  <a:lnTo>
                    <a:pt x="6" y="246"/>
                  </a:lnTo>
                  <a:lnTo>
                    <a:pt x="4" y="248"/>
                  </a:lnTo>
                  <a:lnTo>
                    <a:pt x="5" y="238"/>
                  </a:lnTo>
                  <a:lnTo>
                    <a:pt x="2" y="218"/>
                  </a:lnTo>
                  <a:lnTo>
                    <a:pt x="2" y="198"/>
                  </a:lnTo>
                  <a:lnTo>
                    <a:pt x="3" y="179"/>
                  </a:lnTo>
                  <a:lnTo>
                    <a:pt x="7" y="157"/>
                  </a:lnTo>
                  <a:lnTo>
                    <a:pt x="13" y="137"/>
                  </a:lnTo>
                  <a:lnTo>
                    <a:pt x="19" y="120"/>
                  </a:lnTo>
                  <a:lnTo>
                    <a:pt x="30" y="100"/>
                  </a:lnTo>
                  <a:lnTo>
                    <a:pt x="41" y="84"/>
                  </a:lnTo>
                  <a:lnTo>
                    <a:pt x="53" y="68"/>
                  </a:lnTo>
                  <a:lnTo>
                    <a:pt x="68" y="56"/>
                  </a:lnTo>
                  <a:lnTo>
                    <a:pt x="82" y="43"/>
                  </a:lnTo>
                  <a:lnTo>
                    <a:pt x="98" y="32"/>
                  </a:lnTo>
                  <a:lnTo>
                    <a:pt x="116" y="21"/>
                  </a:lnTo>
                  <a:lnTo>
                    <a:pt x="134" y="13"/>
                  </a:lnTo>
                  <a:lnTo>
                    <a:pt x="152" y="9"/>
                  </a:lnTo>
                  <a:lnTo>
                    <a:pt x="170" y="4"/>
                  </a:lnTo>
                  <a:lnTo>
                    <a:pt x="191" y="0"/>
                  </a:lnTo>
                  <a:lnTo>
                    <a:pt x="211" y="2"/>
                  </a:lnTo>
                  <a:lnTo>
                    <a:pt x="231" y="3"/>
                  </a:lnTo>
                  <a:lnTo>
                    <a:pt x="250" y="7"/>
                  </a:lnTo>
                  <a:lnTo>
                    <a:pt x="270" y="12"/>
                  </a:lnTo>
                  <a:lnTo>
                    <a:pt x="273" y="13"/>
                  </a:lnTo>
                  <a:lnTo>
                    <a:pt x="271" y="13"/>
                  </a:lnTo>
                  <a:lnTo>
                    <a:pt x="270" y="12"/>
                  </a:lnTo>
                  <a:lnTo>
                    <a:pt x="271" y="10"/>
                  </a:lnTo>
                </a:path>
              </a:pathLst>
            </a:custGeom>
            <a:solidFill>
              <a:srgbClr val="748AB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71" name="Freeform 303"/>
            <p:cNvSpPr>
              <a:spLocks/>
            </p:cNvSpPr>
            <p:nvPr/>
          </p:nvSpPr>
          <p:spPr bwMode="auto">
            <a:xfrm>
              <a:off x="2323" y="1065"/>
              <a:ext cx="278" cy="251"/>
            </a:xfrm>
            <a:custGeom>
              <a:avLst/>
              <a:gdLst>
                <a:gd name="T0" fmla="*/ 268 w 278"/>
                <a:gd name="T1" fmla="*/ 12 h 251"/>
                <a:gd name="T2" fmla="*/ 229 w 278"/>
                <a:gd name="T3" fmla="*/ 3 h 251"/>
                <a:gd name="T4" fmla="*/ 189 w 278"/>
                <a:gd name="T5" fmla="*/ 0 h 251"/>
                <a:gd name="T6" fmla="*/ 150 w 278"/>
                <a:gd name="T7" fmla="*/ 9 h 251"/>
                <a:gd name="T8" fmla="*/ 114 w 278"/>
                <a:gd name="T9" fmla="*/ 21 h 251"/>
                <a:gd name="T10" fmla="*/ 80 w 278"/>
                <a:gd name="T11" fmla="*/ 43 h 251"/>
                <a:gd name="T12" fmla="*/ 51 w 278"/>
                <a:gd name="T13" fmla="*/ 68 h 251"/>
                <a:gd name="T14" fmla="*/ 28 w 278"/>
                <a:gd name="T15" fmla="*/ 100 h 251"/>
                <a:gd name="T16" fmla="*/ 11 w 278"/>
                <a:gd name="T17" fmla="*/ 137 h 251"/>
                <a:gd name="T18" fmla="*/ 1 w 278"/>
                <a:gd name="T19" fmla="*/ 179 h 251"/>
                <a:gd name="T20" fmla="*/ 0 w 278"/>
                <a:gd name="T21" fmla="*/ 218 h 251"/>
                <a:gd name="T22" fmla="*/ 2 w 278"/>
                <a:gd name="T23" fmla="*/ 248 h 251"/>
                <a:gd name="T24" fmla="*/ 4 w 278"/>
                <a:gd name="T25" fmla="*/ 248 h 251"/>
                <a:gd name="T26" fmla="*/ 4 w 278"/>
                <a:gd name="T27" fmla="*/ 248 h 251"/>
                <a:gd name="T28" fmla="*/ 4 w 278"/>
                <a:gd name="T29" fmla="*/ 248 h 251"/>
                <a:gd name="T30" fmla="*/ 6 w 278"/>
                <a:gd name="T31" fmla="*/ 250 h 251"/>
                <a:gd name="T32" fmla="*/ 1 w 278"/>
                <a:gd name="T33" fmla="*/ 219 h 251"/>
                <a:gd name="T34" fmla="*/ 2 w 278"/>
                <a:gd name="T35" fmla="*/ 179 h 251"/>
                <a:gd name="T36" fmla="*/ 13 w 278"/>
                <a:gd name="T37" fmla="*/ 137 h 251"/>
                <a:gd name="T38" fmla="*/ 29 w 278"/>
                <a:gd name="T39" fmla="*/ 101 h 251"/>
                <a:gd name="T40" fmla="*/ 53 w 278"/>
                <a:gd name="T41" fmla="*/ 69 h 251"/>
                <a:gd name="T42" fmla="*/ 82 w 278"/>
                <a:gd name="T43" fmla="*/ 43 h 251"/>
                <a:gd name="T44" fmla="*/ 114 w 278"/>
                <a:gd name="T45" fmla="*/ 24 h 251"/>
                <a:gd name="T46" fmla="*/ 149 w 278"/>
                <a:gd name="T47" fmla="*/ 10 h 251"/>
                <a:gd name="T48" fmla="*/ 189 w 278"/>
                <a:gd name="T49" fmla="*/ 2 h 251"/>
                <a:gd name="T50" fmla="*/ 228 w 278"/>
                <a:gd name="T51" fmla="*/ 5 h 251"/>
                <a:gd name="T52" fmla="*/ 267 w 278"/>
                <a:gd name="T53" fmla="*/ 14 h 251"/>
                <a:gd name="T54" fmla="*/ 277 w 278"/>
                <a:gd name="T55" fmla="*/ 18 h 251"/>
                <a:gd name="T56" fmla="*/ 275 w 278"/>
                <a:gd name="T57" fmla="*/ 16 h 251"/>
                <a:gd name="T58" fmla="*/ 275 w 278"/>
                <a:gd name="T59" fmla="*/ 16 h 251"/>
                <a:gd name="T60" fmla="*/ 275 w 278"/>
                <a:gd name="T61" fmla="*/ 16 h 251"/>
                <a:gd name="T62" fmla="*/ 275 w 278"/>
                <a:gd name="T63" fmla="*/ 16 h 251"/>
                <a:gd name="T64" fmla="*/ 273 w 278"/>
                <a:gd name="T65" fmla="*/ 16 h 251"/>
                <a:gd name="T66" fmla="*/ 273 w 278"/>
                <a:gd name="T67" fmla="*/ 14 h 251"/>
                <a:gd name="T68" fmla="*/ 273 w 278"/>
                <a:gd name="T69" fmla="*/ 14 h 25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78"/>
                <a:gd name="T106" fmla="*/ 0 h 251"/>
                <a:gd name="T107" fmla="*/ 278 w 278"/>
                <a:gd name="T108" fmla="*/ 251 h 25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78" h="251">
                  <a:moveTo>
                    <a:pt x="271" y="13"/>
                  </a:moveTo>
                  <a:lnTo>
                    <a:pt x="268" y="12"/>
                  </a:lnTo>
                  <a:lnTo>
                    <a:pt x="248" y="7"/>
                  </a:lnTo>
                  <a:lnTo>
                    <a:pt x="229" y="3"/>
                  </a:lnTo>
                  <a:lnTo>
                    <a:pt x="209" y="2"/>
                  </a:lnTo>
                  <a:lnTo>
                    <a:pt x="189" y="0"/>
                  </a:lnTo>
                  <a:lnTo>
                    <a:pt x="168" y="4"/>
                  </a:lnTo>
                  <a:lnTo>
                    <a:pt x="150" y="9"/>
                  </a:lnTo>
                  <a:lnTo>
                    <a:pt x="132" y="13"/>
                  </a:lnTo>
                  <a:lnTo>
                    <a:pt x="114" y="21"/>
                  </a:lnTo>
                  <a:lnTo>
                    <a:pt x="96" y="32"/>
                  </a:lnTo>
                  <a:lnTo>
                    <a:pt x="80" y="43"/>
                  </a:lnTo>
                  <a:lnTo>
                    <a:pt x="66" y="56"/>
                  </a:lnTo>
                  <a:lnTo>
                    <a:pt x="51" y="68"/>
                  </a:lnTo>
                  <a:lnTo>
                    <a:pt x="39" y="84"/>
                  </a:lnTo>
                  <a:lnTo>
                    <a:pt x="28" y="100"/>
                  </a:lnTo>
                  <a:lnTo>
                    <a:pt x="17" y="120"/>
                  </a:lnTo>
                  <a:lnTo>
                    <a:pt x="11" y="137"/>
                  </a:lnTo>
                  <a:lnTo>
                    <a:pt x="5" y="157"/>
                  </a:lnTo>
                  <a:lnTo>
                    <a:pt x="1" y="179"/>
                  </a:lnTo>
                  <a:lnTo>
                    <a:pt x="0" y="198"/>
                  </a:lnTo>
                  <a:lnTo>
                    <a:pt x="0" y="218"/>
                  </a:lnTo>
                  <a:lnTo>
                    <a:pt x="3" y="238"/>
                  </a:lnTo>
                  <a:lnTo>
                    <a:pt x="2" y="248"/>
                  </a:lnTo>
                  <a:lnTo>
                    <a:pt x="4" y="248"/>
                  </a:lnTo>
                  <a:lnTo>
                    <a:pt x="6" y="250"/>
                  </a:lnTo>
                  <a:lnTo>
                    <a:pt x="3" y="238"/>
                  </a:lnTo>
                  <a:lnTo>
                    <a:pt x="1" y="219"/>
                  </a:lnTo>
                  <a:lnTo>
                    <a:pt x="0" y="198"/>
                  </a:lnTo>
                  <a:lnTo>
                    <a:pt x="2" y="179"/>
                  </a:lnTo>
                  <a:lnTo>
                    <a:pt x="7" y="158"/>
                  </a:lnTo>
                  <a:lnTo>
                    <a:pt x="13" y="137"/>
                  </a:lnTo>
                  <a:lnTo>
                    <a:pt x="19" y="120"/>
                  </a:lnTo>
                  <a:lnTo>
                    <a:pt x="29" y="101"/>
                  </a:lnTo>
                  <a:lnTo>
                    <a:pt x="39" y="84"/>
                  </a:lnTo>
                  <a:lnTo>
                    <a:pt x="53" y="69"/>
                  </a:lnTo>
                  <a:lnTo>
                    <a:pt x="66" y="56"/>
                  </a:lnTo>
                  <a:lnTo>
                    <a:pt x="82" y="43"/>
                  </a:lnTo>
                  <a:lnTo>
                    <a:pt x="97" y="32"/>
                  </a:lnTo>
                  <a:lnTo>
                    <a:pt x="114" y="24"/>
                  </a:lnTo>
                  <a:lnTo>
                    <a:pt x="131" y="15"/>
                  </a:lnTo>
                  <a:lnTo>
                    <a:pt x="149" y="10"/>
                  </a:lnTo>
                  <a:lnTo>
                    <a:pt x="170" y="7"/>
                  </a:lnTo>
                  <a:lnTo>
                    <a:pt x="189" y="2"/>
                  </a:lnTo>
                  <a:lnTo>
                    <a:pt x="208" y="4"/>
                  </a:lnTo>
                  <a:lnTo>
                    <a:pt x="228" y="5"/>
                  </a:lnTo>
                  <a:lnTo>
                    <a:pt x="248" y="7"/>
                  </a:lnTo>
                  <a:lnTo>
                    <a:pt x="267" y="14"/>
                  </a:lnTo>
                  <a:lnTo>
                    <a:pt x="277" y="18"/>
                  </a:lnTo>
                  <a:lnTo>
                    <a:pt x="275" y="16"/>
                  </a:lnTo>
                  <a:lnTo>
                    <a:pt x="273" y="16"/>
                  </a:lnTo>
                  <a:lnTo>
                    <a:pt x="273" y="14"/>
                  </a:lnTo>
                  <a:lnTo>
                    <a:pt x="271" y="13"/>
                  </a:lnTo>
                </a:path>
              </a:pathLst>
            </a:custGeom>
            <a:solidFill>
              <a:srgbClr val="758BB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72" name="Freeform 304"/>
            <p:cNvSpPr>
              <a:spLocks/>
            </p:cNvSpPr>
            <p:nvPr/>
          </p:nvSpPr>
          <p:spPr bwMode="auto">
            <a:xfrm>
              <a:off x="2323" y="1067"/>
              <a:ext cx="280" cy="252"/>
            </a:xfrm>
            <a:custGeom>
              <a:avLst/>
              <a:gdLst>
                <a:gd name="T0" fmla="*/ 277 w 280"/>
                <a:gd name="T1" fmla="*/ 16 h 252"/>
                <a:gd name="T2" fmla="*/ 267 w 280"/>
                <a:gd name="T3" fmla="*/ 12 h 252"/>
                <a:gd name="T4" fmla="*/ 248 w 280"/>
                <a:gd name="T5" fmla="*/ 5 h 252"/>
                <a:gd name="T6" fmla="*/ 228 w 280"/>
                <a:gd name="T7" fmla="*/ 3 h 252"/>
                <a:gd name="T8" fmla="*/ 208 w 280"/>
                <a:gd name="T9" fmla="*/ 2 h 252"/>
                <a:gd name="T10" fmla="*/ 189 w 280"/>
                <a:gd name="T11" fmla="*/ 0 h 252"/>
                <a:gd name="T12" fmla="*/ 170 w 280"/>
                <a:gd name="T13" fmla="*/ 5 h 252"/>
                <a:gd name="T14" fmla="*/ 149 w 280"/>
                <a:gd name="T15" fmla="*/ 8 h 252"/>
                <a:gd name="T16" fmla="*/ 131 w 280"/>
                <a:gd name="T17" fmla="*/ 13 h 252"/>
                <a:gd name="T18" fmla="*/ 114 w 280"/>
                <a:gd name="T19" fmla="*/ 22 h 252"/>
                <a:gd name="T20" fmla="*/ 97 w 280"/>
                <a:gd name="T21" fmla="*/ 30 h 252"/>
                <a:gd name="T22" fmla="*/ 82 w 280"/>
                <a:gd name="T23" fmla="*/ 41 h 252"/>
                <a:gd name="T24" fmla="*/ 66 w 280"/>
                <a:gd name="T25" fmla="*/ 54 h 252"/>
                <a:gd name="T26" fmla="*/ 53 w 280"/>
                <a:gd name="T27" fmla="*/ 67 h 252"/>
                <a:gd name="T28" fmla="*/ 39 w 280"/>
                <a:gd name="T29" fmla="*/ 82 h 252"/>
                <a:gd name="T30" fmla="*/ 29 w 280"/>
                <a:gd name="T31" fmla="*/ 99 h 252"/>
                <a:gd name="T32" fmla="*/ 19 w 280"/>
                <a:gd name="T33" fmla="*/ 118 h 252"/>
                <a:gd name="T34" fmla="*/ 13 w 280"/>
                <a:gd name="T35" fmla="*/ 135 h 252"/>
                <a:gd name="T36" fmla="*/ 7 w 280"/>
                <a:gd name="T37" fmla="*/ 156 h 252"/>
                <a:gd name="T38" fmla="*/ 2 w 280"/>
                <a:gd name="T39" fmla="*/ 177 h 252"/>
                <a:gd name="T40" fmla="*/ 0 w 280"/>
                <a:gd name="T41" fmla="*/ 196 h 252"/>
                <a:gd name="T42" fmla="*/ 1 w 280"/>
                <a:gd name="T43" fmla="*/ 217 h 252"/>
                <a:gd name="T44" fmla="*/ 3 w 280"/>
                <a:gd name="T45" fmla="*/ 236 h 252"/>
                <a:gd name="T46" fmla="*/ 6 w 280"/>
                <a:gd name="T47" fmla="*/ 248 h 252"/>
                <a:gd name="T48" fmla="*/ 6 w 280"/>
                <a:gd name="T49" fmla="*/ 248 h 252"/>
                <a:gd name="T50" fmla="*/ 6 w 280"/>
                <a:gd name="T51" fmla="*/ 248 h 252"/>
                <a:gd name="T52" fmla="*/ 6 w 280"/>
                <a:gd name="T53" fmla="*/ 248 h 252"/>
                <a:gd name="T54" fmla="*/ 8 w 280"/>
                <a:gd name="T55" fmla="*/ 249 h 252"/>
                <a:gd name="T56" fmla="*/ 8 w 280"/>
                <a:gd name="T57" fmla="*/ 249 h 252"/>
                <a:gd name="T58" fmla="*/ 8 w 280"/>
                <a:gd name="T59" fmla="*/ 249 h 252"/>
                <a:gd name="T60" fmla="*/ 7 w 280"/>
                <a:gd name="T61" fmla="*/ 251 h 252"/>
                <a:gd name="T62" fmla="*/ 7 w 280"/>
                <a:gd name="T63" fmla="*/ 251 h 252"/>
                <a:gd name="T64" fmla="*/ 4 w 280"/>
                <a:gd name="T65" fmla="*/ 234 h 252"/>
                <a:gd name="T66" fmla="*/ 4 w 280"/>
                <a:gd name="T67" fmla="*/ 216 h 252"/>
                <a:gd name="T68" fmla="*/ 2 w 280"/>
                <a:gd name="T69" fmla="*/ 197 h 252"/>
                <a:gd name="T70" fmla="*/ 2 w 280"/>
                <a:gd name="T71" fmla="*/ 177 h 252"/>
                <a:gd name="T72" fmla="*/ 9 w 280"/>
                <a:gd name="T73" fmla="*/ 156 h 252"/>
                <a:gd name="T74" fmla="*/ 13 w 280"/>
                <a:gd name="T75" fmla="*/ 135 h 252"/>
                <a:gd name="T76" fmla="*/ 21 w 280"/>
                <a:gd name="T77" fmla="*/ 119 h 252"/>
                <a:gd name="T78" fmla="*/ 29 w 280"/>
                <a:gd name="T79" fmla="*/ 99 h 252"/>
                <a:gd name="T80" fmla="*/ 41 w 280"/>
                <a:gd name="T81" fmla="*/ 83 h 252"/>
                <a:gd name="T82" fmla="*/ 54 w 280"/>
                <a:gd name="T83" fmla="*/ 69 h 252"/>
                <a:gd name="T84" fmla="*/ 66 w 280"/>
                <a:gd name="T85" fmla="*/ 56 h 252"/>
                <a:gd name="T86" fmla="*/ 81 w 280"/>
                <a:gd name="T87" fmla="*/ 43 h 252"/>
                <a:gd name="T88" fmla="*/ 97 w 280"/>
                <a:gd name="T89" fmla="*/ 31 h 252"/>
                <a:gd name="T90" fmla="*/ 114 w 280"/>
                <a:gd name="T91" fmla="*/ 22 h 252"/>
                <a:gd name="T92" fmla="*/ 133 w 280"/>
                <a:gd name="T93" fmla="*/ 16 h 252"/>
                <a:gd name="T94" fmla="*/ 150 w 280"/>
                <a:gd name="T95" fmla="*/ 10 h 252"/>
                <a:gd name="T96" fmla="*/ 170 w 280"/>
                <a:gd name="T97" fmla="*/ 5 h 252"/>
                <a:gd name="T98" fmla="*/ 188 w 280"/>
                <a:gd name="T99" fmla="*/ 2 h 252"/>
                <a:gd name="T100" fmla="*/ 208 w 280"/>
                <a:gd name="T101" fmla="*/ 2 h 252"/>
                <a:gd name="T102" fmla="*/ 228 w 280"/>
                <a:gd name="T103" fmla="*/ 4 h 252"/>
                <a:gd name="T104" fmla="*/ 247 w 280"/>
                <a:gd name="T105" fmla="*/ 7 h 252"/>
                <a:gd name="T106" fmla="*/ 266 w 280"/>
                <a:gd name="T107" fmla="*/ 14 h 252"/>
                <a:gd name="T108" fmla="*/ 279 w 280"/>
                <a:gd name="T109" fmla="*/ 18 h 252"/>
                <a:gd name="T110" fmla="*/ 279 w 280"/>
                <a:gd name="T111" fmla="*/ 18 h 252"/>
                <a:gd name="T112" fmla="*/ 278 w 280"/>
                <a:gd name="T113" fmla="*/ 18 h 252"/>
                <a:gd name="T114" fmla="*/ 278 w 280"/>
                <a:gd name="T115" fmla="*/ 18 h 252"/>
                <a:gd name="T116" fmla="*/ 278 w 280"/>
                <a:gd name="T117" fmla="*/ 18 h 252"/>
                <a:gd name="T118" fmla="*/ 279 w 280"/>
                <a:gd name="T119" fmla="*/ 16 h 252"/>
                <a:gd name="T120" fmla="*/ 277 w 280"/>
                <a:gd name="T121" fmla="*/ 16 h 252"/>
                <a:gd name="T122" fmla="*/ 277 w 280"/>
                <a:gd name="T123" fmla="*/ 16 h 252"/>
                <a:gd name="T124" fmla="*/ 277 w 280"/>
                <a:gd name="T125" fmla="*/ 16 h 25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80"/>
                <a:gd name="T190" fmla="*/ 0 h 252"/>
                <a:gd name="T191" fmla="*/ 280 w 280"/>
                <a:gd name="T192" fmla="*/ 252 h 25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80" h="252">
                  <a:moveTo>
                    <a:pt x="277" y="16"/>
                  </a:moveTo>
                  <a:lnTo>
                    <a:pt x="267" y="12"/>
                  </a:lnTo>
                  <a:lnTo>
                    <a:pt x="248" y="5"/>
                  </a:lnTo>
                  <a:lnTo>
                    <a:pt x="228" y="3"/>
                  </a:lnTo>
                  <a:lnTo>
                    <a:pt x="208" y="2"/>
                  </a:lnTo>
                  <a:lnTo>
                    <a:pt x="189" y="0"/>
                  </a:lnTo>
                  <a:lnTo>
                    <a:pt x="170" y="5"/>
                  </a:lnTo>
                  <a:lnTo>
                    <a:pt x="149" y="8"/>
                  </a:lnTo>
                  <a:lnTo>
                    <a:pt x="131" y="13"/>
                  </a:lnTo>
                  <a:lnTo>
                    <a:pt x="114" y="22"/>
                  </a:lnTo>
                  <a:lnTo>
                    <a:pt x="97" y="30"/>
                  </a:lnTo>
                  <a:lnTo>
                    <a:pt x="82" y="41"/>
                  </a:lnTo>
                  <a:lnTo>
                    <a:pt x="66" y="54"/>
                  </a:lnTo>
                  <a:lnTo>
                    <a:pt x="53" y="67"/>
                  </a:lnTo>
                  <a:lnTo>
                    <a:pt x="39" y="82"/>
                  </a:lnTo>
                  <a:lnTo>
                    <a:pt x="29" y="99"/>
                  </a:lnTo>
                  <a:lnTo>
                    <a:pt x="19" y="118"/>
                  </a:lnTo>
                  <a:lnTo>
                    <a:pt x="13" y="135"/>
                  </a:lnTo>
                  <a:lnTo>
                    <a:pt x="7" y="156"/>
                  </a:lnTo>
                  <a:lnTo>
                    <a:pt x="2" y="177"/>
                  </a:lnTo>
                  <a:lnTo>
                    <a:pt x="0" y="196"/>
                  </a:lnTo>
                  <a:lnTo>
                    <a:pt x="1" y="217"/>
                  </a:lnTo>
                  <a:lnTo>
                    <a:pt x="3" y="236"/>
                  </a:lnTo>
                  <a:lnTo>
                    <a:pt x="6" y="248"/>
                  </a:lnTo>
                  <a:lnTo>
                    <a:pt x="8" y="249"/>
                  </a:lnTo>
                  <a:lnTo>
                    <a:pt x="7" y="251"/>
                  </a:lnTo>
                  <a:lnTo>
                    <a:pt x="4" y="234"/>
                  </a:lnTo>
                  <a:lnTo>
                    <a:pt x="4" y="216"/>
                  </a:lnTo>
                  <a:lnTo>
                    <a:pt x="2" y="197"/>
                  </a:lnTo>
                  <a:lnTo>
                    <a:pt x="2" y="177"/>
                  </a:lnTo>
                  <a:lnTo>
                    <a:pt x="9" y="156"/>
                  </a:lnTo>
                  <a:lnTo>
                    <a:pt x="13" y="135"/>
                  </a:lnTo>
                  <a:lnTo>
                    <a:pt x="21" y="119"/>
                  </a:lnTo>
                  <a:lnTo>
                    <a:pt x="29" y="99"/>
                  </a:lnTo>
                  <a:lnTo>
                    <a:pt x="41" y="83"/>
                  </a:lnTo>
                  <a:lnTo>
                    <a:pt x="54" y="69"/>
                  </a:lnTo>
                  <a:lnTo>
                    <a:pt x="66" y="56"/>
                  </a:lnTo>
                  <a:lnTo>
                    <a:pt x="81" y="43"/>
                  </a:lnTo>
                  <a:lnTo>
                    <a:pt x="97" y="31"/>
                  </a:lnTo>
                  <a:lnTo>
                    <a:pt x="114" y="22"/>
                  </a:lnTo>
                  <a:lnTo>
                    <a:pt x="133" y="16"/>
                  </a:lnTo>
                  <a:lnTo>
                    <a:pt x="150" y="10"/>
                  </a:lnTo>
                  <a:lnTo>
                    <a:pt x="170" y="5"/>
                  </a:lnTo>
                  <a:lnTo>
                    <a:pt x="188" y="2"/>
                  </a:lnTo>
                  <a:lnTo>
                    <a:pt x="208" y="2"/>
                  </a:lnTo>
                  <a:lnTo>
                    <a:pt x="228" y="4"/>
                  </a:lnTo>
                  <a:lnTo>
                    <a:pt x="247" y="7"/>
                  </a:lnTo>
                  <a:lnTo>
                    <a:pt x="266" y="14"/>
                  </a:lnTo>
                  <a:lnTo>
                    <a:pt x="279" y="18"/>
                  </a:lnTo>
                  <a:lnTo>
                    <a:pt x="278" y="18"/>
                  </a:lnTo>
                  <a:lnTo>
                    <a:pt x="279" y="16"/>
                  </a:lnTo>
                  <a:lnTo>
                    <a:pt x="277" y="16"/>
                  </a:lnTo>
                </a:path>
              </a:pathLst>
            </a:custGeom>
            <a:solidFill>
              <a:srgbClr val="768CB4"/>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73" name="Freeform 305"/>
            <p:cNvSpPr>
              <a:spLocks/>
            </p:cNvSpPr>
            <p:nvPr/>
          </p:nvSpPr>
          <p:spPr bwMode="auto">
            <a:xfrm>
              <a:off x="2325" y="1069"/>
              <a:ext cx="281" cy="254"/>
            </a:xfrm>
            <a:custGeom>
              <a:avLst/>
              <a:gdLst>
                <a:gd name="T0" fmla="*/ 264 w 281"/>
                <a:gd name="T1" fmla="*/ 12 h 254"/>
                <a:gd name="T2" fmla="*/ 226 w 281"/>
                <a:gd name="T3" fmla="*/ 2 h 254"/>
                <a:gd name="T4" fmla="*/ 186 w 281"/>
                <a:gd name="T5" fmla="*/ 0 h 254"/>
                <a:gd name="T6" fmla="*/ 148 w 281"/>
                <a:gd name="T7" fmla="*/ 8 h 254"/>
                <a:gd name="T8" fmla="*/ 112 w 281"/>
                <a:gd name="T9" fmla="*/ 20 h 254"/>
                <a:gd name="T10" fmla="*/ 79 w 281"/>
                <a:gd name="T11" fmla="*/ 41 h 254"/>
                <a:gd name="T12" fmla="*/ 52 w 281"/>
                <a:gd name="T13" fmla="*/ 67 h 254"/>
                <a:gd name="T14" fmla="*/ 27 w 281"/>
                <a:gd name="T15" fmla="*/ 97 h 254"/>
                <a:gd name="T16" fmla="*/ 11 w 281"/>
                <a:gd name="T17" fmla="*/ 133 h 254"/>
                <a:gd name="T18" fmla="*/ 0 w 281"/>
                <a:gd name="T19" fmla="*/ 175 h 254"/>
                <a:gd name="T20" fmla="*/ 2 w 281"/>
                <a:gd name="T21" fmla="*/ 214 h 254"/>
                <a:gd name="T22" fmla="*/ 5 w 281"/>
                <a:gd name="T23" fmla="*/ 249 h 254"/>
                <a:gd name="T24" fmla="*/ 7 w 281"/>
                <a:gd name="T25" fmla="*/ 249 h 254"/>
                <a:gd name="T26" fmla="*/ 7 w 281"/>
                <a:gd name="T27" fmla="*/ 249 h 254"/>
                <a:gd name="T28" fmla="*/ 9 w 281"/>
                <a:gd name="T29" fmla="*/ 251 h 254"/>
                <a:gd name="T30" fmla="*/ 9 w 281"/>
                <a:gd name="T31" fmla="*/ 253 h 254"/>
                <a:gd name="T32" fmla="*/ 4 w 281"/>
                <a:gd name="T33" fmla="*/ 233 h 254"/>
                <a:gd name="T34" fmla="*/ 2 w 281"/>
                <a:gd name="T35" fmla="*/ 193 h 254"/>
                <a:gd name="T36" fmla="*/ 7 w 281"/>
                <a:gd name="T37" fmla="*/ 154 h 254"/>
                <a:gd name="T38" fmla="*/ 20 w 281"/>
                <a:gd name="T39" fmla="*/ 117 h 254"/>
                <a:gd name="T40" fmla="*/ 40 w 281"/>
                <a:gd name="T41" fmla="*/ 83 h 254"/>
                <a:gd name="T42" fmla="*/ 66 w 281"/>
                <a:gd name="T43" fmla="*/ 54 h 254"/>
                <a:gd name="T44" fmla="*/ 97 w 281"/>
                <a:gd name="T45" fmla="*/ 30 h 254"/>
                <a:gd name="T46" fmla="*/ 131 w 281"/>
                <a:gd name="T47" fmla="*/ 14 h 254"/>
                <a:gd name="T48" fmla="*/ 169 w 281"/>
                <a:gd name="T49" fmla="*/ 5 h 254"/>
                <a:gd name="T50" fmla="*/ 206 w 281"/>
                <a:gd name="T51" fmla="*/ 2 h 254"/>
                <a:gd name="T52" fmla="*/ 247 w 281"/>
                <a:gd name="T53" fmla="*/ 8 h 254"/>
                <a:gd name="T54" fmla="*/ 280 w 281"/>
                <a:gd name="T55" fmla="*/ 19 h 254"/>
                <a:gd name="T56" fmla="*/ 280 w 281"/>
                <a:gd name="T57" fmla="*/ 19 h 254"/>
                <a:gd name="T58" fmla="*/ 279 w 281"/>
                <a:gd name="T59" fmla="*/ 17 h 254"/>
                <a:gd name="T60" fmla="*/ 279 w 281"/>
                <a:gd name="T61" fmla="*/ 17 h 254"/>
                <a:gd name="T62" fmla="*/ 277 w 281"/>
                <a:gd name="T63" fmla="*/ 16 h 25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81"/>
                <a:gd name="T97" fmla="*/ 0 h 254"/>
                <a:gd name="T98" fmla="*/ 281 w 281"/>
                <a:gd name="T99" fmla="*/ 254 h 25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81" h="254">
                  <a:moveTo>
                    <a:pt x="277" y="16"/>
                  </a:moveTo>
                  <a:lnTo>
                    <a:pt x="264" y="12"/>
                  </a:lnTo>
                  <a:lnTo>
                    <a:pt x="245" y="5"/>
                  </a:lnTo>
                  <a:lnTo>
                    <a:pt x="226" y="2"/>
                  </a:lnTo>
                  <a:lnTo>
                    <a:pt x="206" y="0"/>
                  </a:lnTo>
                  <a:lnTo>
                    <a:pt x="186" y="0"/>
                  </a:lnTo>
                  <a:lnTo>
                    <a:pt x="168" y="3"/>
                  </a:lnTo>
                  <a:lnTo>
                    <a:pt x="148" y="8"/>
                  </a:lnTo>
                  <a:lnTo>
                    <a:pt x="131" y="14"/>
                  </a:lnTo>
                  <a:lnTo>
                    <a:pt x="112" y="20"/>
                  </a:lnTo>
                  <a:lnTo>
                    <a:pt x="95" y="29"/>
                  </a:lnTo>
                  <a:lnTo>
                    <a:pt x="79" y="41"/>
                  </a:lnTo>
                  <a:lnTo>
                    <a:pt x="64" y="54"/>
                  </a:lnTo>
                  <a:lnTo>
                    <a:pt x="52" y="67"/>
                  </a:lnTo>
                  <a:lnTo>
                    <a:pt x="39" y="81"/>
                  </a:lnTo>
                  <a:lnTo>
                    <a:pt x="27" y="97"/>
                  </a:lnTo>
                  <a:lnTo>
                    <a:pt x="19" y="117"/>
                  </a:lnTo>
                  <a:lnTo>
                    <a:pt x="11" y="133"/>
                  </a:lnTo>
                  <a:lnTo>
                    <a:pt x="7" y="154"/>
                  </a:lnTo>
                  <a:lnTo>
                    <a:pt x="0" y="175"/>
                  </a:lnTo>
                  <a:lnTo>
                    <a:pt x="0" y="195"/>
                  </a:lnTo>
                  <a:lnTo>
                    <a:pt x="2" y="214"/>
                  </a:lnTo>
                  <a:lnTo>
                    <a:pt x="2" y="232"/>
                  </a:lnTo>
                  <a:lnTo>
                    <a:pt x="5" y="249"/>
                  </a:lnTo>
                  <a:lnTo>
                    <a:pt x="7" y="249"/>
                  </a:lnTo>
                  <a:lnTo>
                    <a:pt x="9" y="251"/>
                  </a:lnTo>
                  <a:lnTo>
                    <a:pt x="9" y="253"/>
                  </a:lnTo>
                  <a:lnTo>
                    <a:pt x="4" y="233"/>
                  </a:lnTo>
                  <a:lnTo>
                    <a:pt x="2" y="214"/>
                  </a:lnTo>
                  <a:lnTo>
                    <a:pt x="2" y="193"/>
                  </a:lnTo>
                  <a:lnTo>
                    <a:pt x="2" y="173"/>
                  </a:lnTo>
                  <a:lnTo>
                    <a:pt x="7" y="154"/>
                  </a:lnTo>
                  <a:lnTo>
                    <a:pt x="13" y="135"/>
                  </a:lnTo>
                  <a:lnTo>
                    <a:pt x="20" y="117"/>
                  </a:lnTo>
                  <a:lnTo>
                    <a:pt x="29" y="100"/>
                  </a:lnTo>
                  <a:lnTo>
                    <a:pt x="40" y="83"/>
                  </a:lnTo>
                  <a:lnTo>
                    <a:pt x="52" y="67"/>
                  </a:lnTo>
                  <a:lnTo>
                    <a:pt x="66" y="54"/>
                  </a:lnTo>
                  <a:lnTo>
                    <a:pt x="81" y="42"/>
                  </a:lnTo>
                  <a:lnTo>
                    <a:pt x="97" y="30"/>
                  </a:lnTo>
                  <a:lnTo>
                    <a:pt x="114" y="22"/>
                  </a:lnTo>
                  <a:lnTo>
                    <a:pt x="131" y="14"/>
                  </a:lnTo>
                  <a:lnTo>
                    <a:pt x="148" y="8"/>
                  </a:lnTo>
                  <a:lnTo>
                    <a:pt x="169" y="5"/>
                  </a:lnTo>
                  <a:lnTo>
                    <a:pt x="188" y="3"/>
                  </a:lnTo>
                  <a:lnTo>
                    <a:pt x="206" y="2"/>
                  </a:lnTo>
                  <a:lnTo>
                    <a:pt x="225" y="4"/>
                  </a:lnTo>
                  <a:lnTo>
                    <a:pt x="247" y="8"/>
                  </a:lnTo>
                  <a:lnTo>
                    <a:pt x="264" y="12"/>
                  </a:lnTo>
                  <a:lnTo>
                    <a:pt x="280" y="19"/>
                  </a:lnTo>
                  <a:lnTo>
                    <a:pt x="278" y="19"/>
                  </a:lnTo>
                  <a:lnTo>
                    <a:pt x="279" y="17"/>
                  </a:lnTo>
                  <a:lnTo>
                    <a:pt x="277" y="16"/>
                  </a:lnTo>
                </a:path>
              </a:pathLst>
            </a:custGeom>
            <a:solidFill>
              <a:srgbClr val="778DB4"/>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74" name="Freeform 306"/>
            <p:cNvSpPr>
              <a:spLocks/>
            </p:cNvSpPr>
            <p:nvPr/>
          </p:nvSpPr>
          <p:spPr bwMode="auto">
            <a:xfrm>
              <a:off x="2327" y="1071"/>
              <a:ext cx="283" cy="255"/>
            </a:xfrm>
            <a:custGeom>
              <a:avLst/>
              <a:gdLst>
                <a:gd name="T0" fmla="*/ 262 w 283"/>
                <a:gd name="T1" fmla="*/ 10 h 255"/>
                <a:gd name="T2" fmla="*/ 223 w 283"/>
                <a:gd name="T3" fmla="*/ 2 h 255"/>
                <a:gd name="T4" fmla="*/ 186 w 283"/>
                <a:gd name="T5" fmla="*/ 1 h 255"/>
                <a:gd name="T6" fmla="*/ 146 w 283"/>
                <a:gd name="T7" fmla="*/ 6 h 255"/>
                <a:gd name="T8" fmla="*/ 112 w 283"/>
                <a:gd name="T9" fmla="*/ 20 h 255"/>
                <a:gd name="T10" fmla="*/ 79 w 283"/>
                <a:gd name="T11" fmla="*/ 40 h 255"/>
                <a:gd name="T12" fmla="*/ 50 w 283"/>
                <a:gd name="T13" fmla="*/ 65 h 255"/>
                <a:gd name="T14" fmla="*/ 27 w 283"/>
                <a:gd name="T15" fmla="*/ 98 h 255"/>
                <a:gd name="T16" fmla="*/ 11 w 283"/>
                <a:gd name="T17" fmla="*/ 133 h 255"/>
                <a:gd name="T18" fmla="*/ 0 w 283"/>
                <a:gd name="T19" fmla="*/ 171 h 255"/>
                <a:gd name="T20" fmla="*/ 0 w 283"/>
                <a:gd name="T21" fmla="*/ 212 h 255"/>
                <a:gd name="T22" fmla="*/ 7 w 283"/>
                <a:gd name="T23" fmla="*/ 251 h 255"/>
                <a:gd name="T24" fmla="*/ 7 w 283"/>
                <a:gd name="T25" fmla="*/ 251 h 255"/>
                <a:gd name="T26" fmla="*/ 8 w 283"/>
                <a:gd name="T27" fmla="*/ 251 h 255"/>
                <a:gd name="T28" fmla="*/ 8 w 283"/>
                <a:gd name="T29" fmla="*/ 251 h 255"/>
                <a:gd name="T30" fmla="*/ 8 w 283"/>
                <a:gd name="T31" fmla="*/ 253 h 255"/>
                <a:gd name="T32" fmla="*/ 9 w 283"/>
                <a:gd name="T33" fmla="*/ 249 h 255"/>
                <a:gd name="T34" fmla="*/ 1 w 283"/>
                <a:gd name="T35" fmla="*/ 213 h 255"/>
                <a:gd name="T36" fmla="*/ 2 w 283"/>
                <a:gd name="T37" fmla="*/ 172 h 255"/>
                <a:gd name="T38" fmla="*/ 12 w 283"/>
                <a:gd name="T39" fmla="*/ 133 h 255"/>
                <a:gd name="T40" fmla="*/ 29 w 283"/>
                <a:gd name="T41" fmla="*/ 99 h 255"/>
                <a:gd name="T42" fmla="*/ 52 w 283"/>
                <a:gd name="T43" fmla="*/ 66 h 255"/>
                <a:gd name="T44" fmla="*/ 81 w 283"/>
                <a:gd name="T45" fmla="*/ 42 h 255"/>
                <a:gd name="T46" fmla="*/ 112 w 283"/>
                <a:gd name="T47" fmla="*/ 20 h 255"/>
                <a:gd name="T48" fmla="*/ 146 w 283"/>
                <a:gd name="T49" fmla="*/ 8 h 255"/>
                <a:gd name="T50" fmla="*/ 186 w 283"/>
                <a:gd name="T51" fmla="*/ 1 h 255"/>
                <a:gd name="T52" fmla="*/ 223 w 283"/>
                <a:gd name="T53" fmla="*/ 2 h 255"/>
                <a:gd name="T54" fmla="*/ 262 w 283"/>
                <a:gd name="T55" fmla="*/ 12 h 255"/>
                <a:gd name="T56" fmla="*/ 282 w 283"/>
                <a:gd name="T57" fmla="*/ 20 h 255"/>
                <a:gd name="T58" fmla="*/ 282 w 283"/>
                <a:gd name="T59" fmla="*/ 20 h 255"/>
                <a:gd name="T60" fmla="*/ 280 w 283"/>
                <a:gd name="T61" fmla="*/ 18 h 255"/>
                <a:gd name="T62" fmla="*/ 280 w 283"/>
                <a:gd name="T63" fmla="*/ 18 h 255"/>
                <a:gd name="T64" fmla="*/ 278 w 283"/>
                <a:gd name="T65" fmla="*/ 17 h 25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83"/>
                <a:gd name="T100" fmla="*/ 0 h 255"/>
                <a:gd name="T101" fmla="*/ 283 w 283"/>
                <a:gd name="T102" fmla="*/ 255 h 25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83" h="255">
                  <a:moveTo>
                    <a:pt x="278" y="17"/>
                  </a:moveTo>
                  <a:lnTo>
                    <a:pt x="262" y="10"/>
                  </a:lnTo>
                  <a:lnTo>
                    <a:pt x="245" y="6"/>
                  </a:lnTo>
                  <a:lnTo>
                    <a:pt x="223" y="2"/>
                  </a:lnTo>
                  <a:lnTo>
                    <a:pt x="204" y="0"/>
                  </a:lnTo>
                  <a:lnTo>
                    <a:pt x="186" y="1"/>
                  </a:lnTo>
                  <a:lnTo>
                    <a:pt x="167" y="3"/>
                  </a:lnTo>
                  <a:lnTo>
                    <a:pt x="146" y="6"/>
                  </a:lnTo>
                  <a:lnTo>
                    <a:pt x="129" y="12"/>
                  </a:lnTo>
                  <a:lnTo>
                    <a:pt x="112" y="20"/>
                  </a:lnTo>
                  <a:lnTo>
                    <a:pt x="95" y="28"/>
                  </a:lnTo>
                  <a:lnTo>
                    <a:pt x="79" y="40"/>
                  </a:lnTo>
                  <a:lnTo>
                    <a:pt x="64" y="52"/>
                  </a:lnTo>
                  <a:lnTo>
                    <a:pt x="50" y="65"/>
                  </a:lnTo>
                  <a:lnTo>
                    <a:pt x="38" y="81"/>
                  </a:lnTo>
                  <a:lnTo>
                    <a:pt x="27" y="98"/>
                  </a:lnTo>
                  <a:lnTo>
                    <a:pt x="18" y="115"/>
                  </a:lnTo>
                  <a:lnTo>
                    <a:pt x="11" y="133"/>
                  </a:lnTo>
                  <a:lnTo>
                    <a:pt x="5" y="152"/>
                  </a:lnTo>
                  <a:lnTo>
                    <a:pt x="0" y="171"/>
                  </a:lnTo>
                  <a:lnTo>
                    <a:pt x="0" y="191"/>
                  </a:lnTo>
                  <a:lnTo>
                    <a:pt x="0" y="212"/>
                  </a:lnTo>
                  <a:lnTo>
                    <a:pt x="2" y="231"/>
                  </a:lnTo>
                  <a:lnTo>
                    <a:pt x="7" y="251"/>
                  </a:lnTo>
                  <a:lnTo>
                    <a:pt x="8" y="251"/>
                  </a:lnTo>
                  <a:lnTo>
                    <a:pt x="8" y="253"/>
                  </a:lnTo>
                  <a:lnTo>
                    <a:pt x="10" y="254"/>
                  </a:lnTo>
                  <a:lnTo>
                    <a:pt x="9" y="249"/>
                  </a:lnTo>
                  <a:lnTo>
                    <a:pt x="2" y="231"/>
                  </a:lnTo>
                  <a:lnTo>
                    <a:pt x="1" y="213"/>
                  </a:lnTo>
                  <a:lnTo>
                    <a:pt x="2" y="192"/>
                  </a:lnTo>
                  <a:lnTo>
                    <a:pt x="2" y="172"/>
                  </a:lnTo>
                  <a:lnTo>
                    <a:pt x="5" y="152"/>
                  </a:lnTo>
                  <a:lnTo>
                    <a:pt x="12" y="133"/>
                  </a:lnTo>
                  <a:lnTo>
                    <a:pt x="18" y="115"/>
                  </a:lnTo>
                  <a:lnTo>
                    <a:pt x="29" y="99"/>
                  </a:lnTo>
                  <a:lnTo>
                    <a:pt x="40" y="82"/>
                  </a:lnTo>
                  <a:lnTo>
                    <a:pt x="52" y="66"/>
                  </a:lnTo>
                  <a:lnTo>
                    <a:pt x="64" y="52"/>
                  </a:lnTo>
                  <a:lnTo>
                    <a:pt x="81" y="42"/>
                  </a:lnTo>
                  <a:lnTo>
                    <a:pt x="94" y="30"/>
                  </a:lnTo>
                  <a:lnTo>
                    <a:pt x="112" y="20"/>
                  </a:lnTo>
                  <a:lnTo>
                    <a:pt x="128" y="14"/>
                  </a:lnTo>
                  <a:lnTo>
                    <a:pt x="146" y="8"/>
                  </a:lnTo>
                  <a:lnTo>
                    <a:pt x="166" y="5"/>
                  </a:lnTo>
                  <a:lnTo>
                    <a:pt x="186" y="1"/>
                  </a:lnTo>
                  <a:lnTo>
                    <a:pt x="204" y="1"/>
                  </a:lnTo>
                  <a:lnTo>
                    <a:pt x="223" y="2"/>
                  </a:lnTo>
                  <a:lnTo>
                    <a:pt x="243" y="7"/>
                  </a:lnTo>
                  <a:lnTo>
                    <a:pt x="262" y="12"/>
                  </a:lnTo>
                  <a:lnTo>
                    <a:pt x="282" y="20"/>
                  </a:lnTo>
                  <a:lnTo>
                    <a:pt x="282" y="18"/>
                  </a:lnTo>
                  <a:lnTo>
                    <a:pt x="280" y="18"/>
                  </a:lnTo>
                  <a:lnTo>
                    <a:pt x="278" y="17"/>
                  </a:lnTo>
                </a:path>
              </a:pathLst>
            </a:custGeom>
            <a:solidFill>
              <a:srgbClr val="788DB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75" name="Freeform 307"/>
            <p:cNvSpPr>
              <a:spLocks/>
            </p:cNvSpPr>
            <p:nvPr/>
          </p:nvSpPr>
          <p:spPr bwMode="auto">
            <a:xfrm>
              <a:off x="2328" y="1072"/>
              <a:ext cx="286" cy="256"/>
            </a:xfrm>
            <a:custGeom>
              <a:avLst/>
              <a:gdLst>
                <a:gd name="T0" fmla="*/ 281 w 286"/>
                <a:gd name="T1" fmla="*/ 19 h 256"/>
                <a:gd name="T2" fmla="*/ 242 w 286"/>
                <a:gd name="T3" fmla="*/ 6 h 256"/>
                <a:gd name="T4" fmla="*/ 203 w 286"/>
                <a:gd name="T5" fmla="*/ 0 h 256"/>
                <a:gd name="T6" fmla="*/ 165 w 286"/>
                <a:gd name="T7" fmla="*/ 4 h 256"/>
                <a:gd name="T8" fmla="*/ 127 w 286"/>
                <a:gd name="T9" fmla="*/ 13 h 256"/>
                <a:gd name="T10" fmla="*/ 93 w 286"/>
                <a:gd name="T11" fmla="*/ 29 h 256"/>
                <a:gd name="T12" fmla="*/ 63 w 286"/>
                <a:gd name="T13" fmla="*/ 51 h 256"/>
                <a:gd name="T14" fmla="*/ 39 w 286"/>
                <a:gd name="T15" fmla="*/ 81 h 256"/>
                <a:gd name="T16" fmla="*/ 17 w 286"/>
                <a:gd name="T17" fmla="*/ 114 h 256"/>
                <a:gd name="T18" fmla="*/ 4 w 286"/>
                <a:gd name="T19" fmla="*/ 151 h 256"/>
                <a:gd name="T20" fmla="*/ 1 w 286"/>
                <a:gd name="T21" fmla="*/ 191 h 256"/>
                <a:gd name="T22" fmla="*/ 1 w 286"/>
                <a:gd name="T23" fmla="*/ 230 h 256"/>
                <a:gd name="T24" fmla="*/ 9 w 286"/>
                <a:gd name="T25" fmla="*/ 253 h 256"/>
                <a:gd name="T26" fmla="*/ 9 w 286"/>
                <a:gd name="T27" fmla="*/ 253 h 256"/>
                <a:gd name="T28" fmla="*/ 11 w 286"/>
                <a:gd name="T29" fmla="*/ 253 h 256"/>
                <a:gd name="T30" fmla="*/ 10 w 286"/>
                <a:gd name="T31" fmla="*/ 255 h 256"/>
                <a:gd name="T32" fmla="*/ 10 w 286"/>
                <a:gd name="T33" fmla="*/ 255 h 256"/>
                <a:gd name="T34" fmla="*/ 4 w 286"/>
                <a:gd name="T35" fmla="*/ 228 h 256"/>
                <a:gd name="T36" fmla="*/ 1 w 286"/>
                <a:gd name="T37" fmla="*/ 191 h 256"/>
                <a:gd name="T38" fmla="*/ 6 w 286"/>
                <a:gd name="T39" fmla="*/ 152 h 256"/>
                <a:gd name="T40" fmla="*/ 19 w 286"/>
                <a:gd name="T41" fmla="*/ 114 h 256"/>
                <a:gd name="T42" fmla="*/ 39 w 286"/>
                <a:gd name="T43" fmla="*/ 81 h 256"/>
                <a:gd name="T44" fmla="*/ 65 w 286"/>
                <a:gd name="T45" fmla="*/ 54 h 256"/>
                <a:gd name="T46" fmla="*/ 94 w 286"/>
                <a:gd name="T47" fmla="*/ 29 h 256"/>
                <a:gd name="T48" fmla="*/ 129 w 286"/>
                <a:gd name="T49" fmla="*/ 14 h 256"/>
                <a:gd name="T50" fmla="*/ 165 w 286"/>
                <a:gd name="T51" fmla="*/ 4 h 256"/>
                <a:gd name="T52" fmla="*/ 204 w 286"/>
                <a:gd name="T53" fmla="*/ 3 h 256"/>
                <a:gd name="T54" fmla="*/ 242 w 286"/>
                <a:gd name="T55" fmla="*/ 6 h 256"/>
                <a:gd name="T56" fmla="*/ 281 w 286"/>
                <a:gd name="T57" fmla="*/ 19 h 256"/>
                <a:gd name="T58" fmla="*/ 285 w 286"/>
                <a:gd name="T59" fmla="*/ 24 h 256"/>
                <a:gd name="T60" fmla="*/ 283 w 286"/>
                <a:gd name="T61" fmla="*/ 22 h 256"/>
                <a:gd name="T62" fmla="*/ 283 w 286"/>
                <a:gd name="T63" fmla="*/ 20 h 256"/>
                <a:gd name="T64" fmla="*/ 283 w 286"/>
                <a:gd name="T65" fmla="*/ 20 h 2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86"/>
                <a:gd name="T100" fmla="*/ 0 h 256"/>
                <a:gd name="T101" fmla="*/ 286 w 286"/>
                <a:gd name="T102" fmla="*/ 256 h 25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86" h="256">
                  <a:moveTo>
                    <a:pt x="281" y="19"/>
                  </a:moveTo>
                  <a:lnTo>
                    <a:pt x="281" y="19"/>
                  </a:lnTo>
                  <a:lnTo>
                    <a:pt x="261" y="11"/>
                  </a:lnTo>
                  <a:lnTo>
                    <a:pt x="242" y="6"/>
                  </a:lnTo>
                  <a:lnTo>
                    <a:pt x="222" y="1"/>
                  </a:lnTo>
                  <a:lnTo>
                    <a:pt x="203" y="0"/>
                  </a:lnTo>
                  <a:lnTo>
                    <a:pt x="185" y="0"/>
                  </a:lnTo>
                  <a:lnTo>
                    <a:pt x="165" y="4"/>
                  </a:lnTo>
                  <a:lnTo>
                    <a:pt x="145" y="7"/>
                  </a:lnTo>
                  <a:lnTo>
                    <a:pt x="127" y="13"/>
                  </a:lnTo>
                  <a:lnTo>
                    <a:pt x="111" y="19"/>
                  </a:lnTo>
                  <a:lnTo>
                    <a:pt x="93" y="29"/>
                  </a:lnTo>
                  <a:lnTo>
                    <a:pt x="80" y="41"/>
                  </a:lnTo>
                  <a:lnTo>
                    <a:pt x="63" y="51"/>
                  </a:lnTo>
                  <a:lnTo>
                    <a:pt x="51" y="65"/>
                  </a:lnTo>
                  <a:lnTo>
                    <a:pt x="39" y="81"/>
                  </a:lnTo>
                  <a:lnTo>
                    <a:pt x="28" y="98"/>
                  </a:lnTo>
                  <a:lnTo>
                    <a:pt x="17" y="114"/>
                  </a:lnTo>
                  <a:lnTo>
                    <a:pt x="11" y="132"/>
                  </a:lnTo>
                  <a:lnTo>
                    <a:pt x="4" y="151"/>
                  </a:lnTo>
                  <a:lnTo>
                    <a:pt x="1" y="171"/>
                  </a:lnTo>
                  <a:lnTo>
                    <a:pt x="1" y="191"/>
                  </a:lnTo>
                  <a:lnTo>
                    <a:pt x="0" y="212"/>
                  </a:lnTo>
                  <a:lnTo>
                    <a:pt x="1" y="230"/>
                  </a:lnTo>
                  <a:lnTo>
                    <a:pt x="8" y="248"/>
                  </a:lnTo>
                  <a:lnTo>
                    <a:pt x="9" y="253"/>
                  </a:lnTo>
                  <a:lnTo>
                    <a:pt x="11" y="253"/>
                  </a:lnTo>
                  <a:lnTo>
                    <a:pt x="10" y="255"/>
                  </a:lnTo>
                  <a:lnTo>
                    <a:pt x="8" y="248"/>
                  </a:lnTo>
                  <a:lnTo>
                    <a:pt x="4" y="228"/>
                  </a:lnTo>
                  <a:lnTo>
                    <a:pt x="3" y="210"/>
                  </a:lnTo>
                  <a:lnTo>
                    <a:pt x="1" y="191"/>
                  </a:lnTo>
                  <a:lnTo>
                    <a:pt x="3" y="171"/>
                  </a:lnTo>
                  <a:lnTo>
                    <a:pt x="6" y="152"/>
                  </a:lnTo>
                  <a:lnTo>
                    <a:pt x="13" y="133"/>
                  </a:lnTo>
                  <a:lnTo>
                    <a:pt x="19" y="114"/>
                  </a:lnTo>
                  <a:lnTo>
                    <a:pt x="30" y="98"/>
                  </a:lnTo>
                  <a:lnTo>
                    <a:pt x="39" y="81"/>
                  </a:lnTo>
                  <a:lnTo>
                    <a:pt x="52" y="67"/>
                  </a:lnTo>
                  <a:lnTo>
                    <a:pt x="65" y="54"/>
                  </a:lnTo>
                  <a:lnTo>
                    <a:pt x="80" y="41"/>
                  </a:lnTo>
                  <a:lnTo>
                    <a:pt x="94" y="29"/>
                  </a:lnTo>
                  <a:lnTo>
                    <a:pt x="112" y="21"/>
                  </a:lnTo>
                  <a:lnTo>
                    <a:pt x="129" y="14"/>
                  </a:lnTo>
                  <a:lnTo>
                    <a:pt x="147" y="8"/>
                  </a:lnTo>
                  <a:lnTo>
                    <a:pt x="165" y="4"/>
                  </a:lnTo>
                  <a:lnTo>
                    <a:pt x="184" y="2"/>
                  </a:lnTo>
                  <a:lnTo>
                    <a:pt x="204" y="3"/>
                  </a:lnTo>
                  <a:lnTo>
                    <a:pt x="224" y="4"/>
                  </a:lnTo>
                  <a:lnTo>
                    <a:pt x="242" y="6"/>
                  </a:lnTo>
                  <a:lnTo>
                    <a:pt x="260" y="13"/>
                  </a:lnTo>
                  <a:lnTo>
                    <a:pt x="281" y="19"/>
                  </a:lnTo>
                  <a:lnTo>
                    <a:pt x="285" y="24"/>
                  </a:lnTo>
                  <a:lnTo>
                    <a:pt x="283" y="22"/>
                  </a:lnTo>
                  <a:lnTo>
                    <a:pt x="285" y="20"/>
                  </a:lnTo>
                  <a:lnTo>
                    <a:pt x="283" y="20"/>
                  </a:lnTo>
                  <a:lnTo>
                    <a:pt x="281" y="19"/>
                  </a:lnTo>
                </a:path>
              </a:pathLst>
            </a:custGeom>
            <a:solidFill>
              <a:srgbClr val="798EB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76" name="Freeform 308"/>
            <p:cNvSpPr>
              <a:spLocks/>
            </p:cNvSpPr>
            <p:nvPr/>
          </p:nvSpPr>
          <p:spPr bwMode="auto">
            <a:xfrm>
              <a:off x="2329" y="1074"/>
              <a:ext cx="288" cy="257"/>
            </a:xfrm>
            <a:custGeom>
              <a:avLst/>
              <a:gdLst>
                <a:gd name="T0" fmla="*/ 280 w 288"/>
                <a:gd name="T1" fmla="*/ 17 h 257"/>
                <a:gd name="T2" fmla="*/ 241 w 288"/>
                <a:gd name="T3" fmla="*/ 4 h 257"/>
                <a:gd name="T4" fmla="*/ 203 w 288"/>
                <a:gd name="T5" fmla="*/ 1 h 257"/>
                <a:gd name="T6" fmla="*/ 164 w 288"/>
                <a:gd name="T7" fmla="*/ 2 h 257"/>
                <a:gd name="T8" fmla="*/ 128 w 288"/>
                <a:gd name="T9" fmla="*/ 12 h 257"/>
                <a:gd name="T10" fmla="*/ 93 w 288"/>
                <a:gd name="T11" fmla="*/ 27 h 257"/>
                <a:gd name="T12" fmla="*/ 64 w 288"/>
                <a:gd name="T13" fmla="*/ 52 h 257"/>
                <a:gd name="T14" fmla="*/ 38 w 288"/>
                <a:gd name="T15" fmla="*/ 79 h 257"/>
                <a:gd name="T16" fmla="*/ 18 w 288"/>
                <a:gd name="T17" fmla="*/ 112 h 257"/>
                <a:gd name="T18" fmla="*/ 5 w 288"/>
                <a:gd name="T19" fmla="*/ 150 h 257"/>
                <a:gd name="T20" fmla="*/ 0 w 288"/>
                <a:gd name="T21" fmla="*/ 189 h 257"/>
                <a:gd name="T22" fmla="*/ 3 w 288"/>
                <a:gd name="T23" fmla="*/ 226 h 257"/>
                <a:gd name="T24" fmla="*/ 9 w 288"/>
                <a:gd name="T25" fmla="*/ 253 h 257"/>
                <a:gd name="T26" fmla="*/ 10 w 288"/>
                <a:gd name="T27" fmla="*/ 254 h 257"/>
                <a:gd name="T28" fmla="*/ 10 w 288"/>
                <a:gd name="T29" fmla="*/ 254 h 257"/>
                <a:gd name="T30" fmla="*/ 11 w 288"/>
                <a:gd name="T31" fmla="*/ 256 h 257"/>
                <a:gd name="T32" fmla="*/ 11 w 288"/>
                <a:gd name="T33" fmla="*/ 256 h 257"/>
                <a:gd name="T34" fmla="*/ 5 w 288"/>
                <a:gd name="T35" fmla="*/ 228 h 257"/>
                <a:gd name="T36" fmla="*/ 2 w 288"/>
                <a:gd name="T37" fmla="*/ 189 h 257"/>
                <a:gd name="T38" fmla="*/ 7 w 288"/>
                <a:gd name="T39" fmla="*/ 151 h 257"/>
                <a:gd name="T40" fmla="*/ 20 w 288"/>
                <a:gd name="T41" fmla="*/ 113 h 257"/>
                <a:gd name="T42" fmla="*/ 40 w 288"/>
                <a:gd name="T43" fmla="*/ 80 h 257"/>
                <a:gd name="T44" fmla="*/ 66 w 288"/>
                <a:gd name="T45" fmla="*/ 52 h 257"/>
                <a:gd name="T46" fmla="*/ 95 w 288"/>
                <a:gd name="T47" fmla="*/ 30 h 257"/>
                <a:gd name="T48" fmla="*/ 127 w 288"/>
                <a:gd name="T49" fmla="*/ 14 h 257"/>
                <a:gd name="T50" fmla="*/ 164 w 288"/>
                <a:gd name="T51" fmla="*/ 4 h 257"/>
                <a:gd name="T52" fmla="*/ 203 w 288"/>
                <a:gd name="T53" fmla="*/ 1 h 257"/>
                <a:gd name="T54" fmla="*/ 241 w 288"/>
                <a:gd name="T55" fmla="*/ 6 h 257"/>
                <a:gd name="T56" fmla="*/ 278 w 288"/>
                <a:gd name="T57" fmla="*/ 19 h 257"/>
                <a:gd name="T58" fmla="*/ 287 w 288"/>
                <a:gd name="T59" fmla="*/ 25 h 257"/>
                <a:gd name="T60" fmla="*/ 285 w 288"/>
                <a:gd name="T61" fmla="*/ 24 h 257"/>
                <a:gd name="T62" fmla="*/ 286 w 288"/>
                <a:gd name="T63" fmla="*/ 22 h 257"/>
                <a:gd name="T64" fmla="*/ 284 w 288"/>
                <a:gd name="T65" fmla="*/ 22 h 25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88"/>
                <a:gd name="T100" fmla="*/ 0 h 257"/>
                <a:gd name="T101" fmla="*/ 288 w 288"/>
                <a:gd name="T102" fmla="*/ 257 h 25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88" h="257">
                  <a:moveTo>
                    <a:pt x="284" y="22"/>
                  </a:moveTo>
                  <a:lnTo>
                    <a:pt x="280" y="17"/>
                  </a:lnTo>
                  <a:lnTo>
                    <a:pt x="259" y="11"/>
                  </a:lnTo>
                  <a:lnTo>
                    <a:pt x="241" y="4"/>
                  </a:lnTo>
                  <a:lnTo>
                    <a:pt x="223" y="2"/>
                  </a:lnTo>
                  <a:lnTo>
                    <a:pt x="203" y="1"/>
                  </a:lnTo>
                  <a:lnTo>
                    <a:pt x="183" y="0"/>
                  </a:lnTo>
                  <a:lnTo>
                    <a:pt x="164" y="2"/>
                  </a:lnTo>
                  <a:lnTo>
                    <a:pt x="146" y="6"/>
                  </a:lnTo>
                  <a:lnTo>
                    <a:pt x="128" y="12"/>
                  </a:lnTo>
                  <a:lnTo>
                    <a:pt x="111" y="19"/>
                  </a:lnTo>
                  <a:lnTo>
                    <a:pt x="93" y="27"/>
                  </a:lnTo>
                  <a:lnTo>
                    <a:pt x="79" y="39"/>
                  </a:lnTo>
                  <a:lnTo>
                    <a:pt x="64" y="52"/>
                  </a:lnTo>
                  <a:lnTo>
                    <a:pt x="51" y="65"/>
                  </a:lnTo>
                  <a:lnTo>
                    <a:pt x="38" y="79"/>
                  </a:lnTo>
                  <a:lnTo>
                    <a:pt x="29" y="96"/>
                  </a:lnTo>
                  <a:lnTo>
                    <a:pt x="18" y="112"/>
                  </a:lnTo>
                  <a:lnTo>
                    <a:pt x="12" y="131"/>
                  </a:lnTo>
                  <a:lnTo>
                    <a:pt x="5" y="150"/>
                  </a:lnTo>
                  <a:lnTo>
                    <a:pt x="2" y="169"/>
                  </a:lnTo>
                  <a:lnTo>
                    <a:pt x="0" y="189"/>
                  </a:lnTo>
                  <a:lnTo>
                    <a:pt x="2" y="208"/>
                  </a:lnTo>
                  <a:lnTo>
                    <a:pt x="3" y="226"/>
                  </a:lnTo>
                  <a:lnTo>
                    <a:pt x="7" y="246"/>
                  </a:lnTo>
                  <a:lnTo>
                    <a:pt x="9" y="253"/>
                  </a:lnTo>
                  <a:lnTo>
                    <a:pt x="10" y="254"/>
                  </a:lnTo>
                  <a:lnTo>
                    <a:pt x="11" y="256"/>
                  </a:lnTo>
                  <a:lnTo>
                    <a:pt x="9" y="245"/>
                  </a:lnTo>
                  <a:lnTo>
                    <a:pt x="5" y="228"/>
                  </a:lnTo>
                  <a:lnTo>
                    <a:pt x="2" y="208"/>
                  </a:lnTo>
                  <a:lnTo>
                    <a:pt x="2" y="189"/>
                  </a:lnTo>
                  <a:lnTo>
                    <a:pt x="2" y="169"/>
                  </a:lnTo>
                  <a:lnTo>
                    <a:pt x="7" y="151"/>
                  </a:lnTo>
                  <a:lnTo>
                    <a:pt x="12" y="131"/>
                  </a:lnTo>
                  <a:lnTo>
                    <a:pt x="20" y="113"/>
                  </a:lnTo>
                  <a:lnTo>
                    <a:pt x="29" y="96"/>
                  </a:lnTo>
                  <a:lnTo>
                    <a:pt x="40" y="80"/>
                  </a:lnTo>
                  <a:lnTo>
                    <a:pt x="51" y="65"/>
                  </a:lnTo>
                  <a:lnTo>
                    <a:pt x="66" y="52"/>
                  </a:lnTo>
                  <a:lnTo>
                    <a:pt x="79" y="41"/>
                  </a:lnTo>
                  <a:lnTo>
                    <a:pt x="95" y="30"/>
                  </a:lnTo>
                  <a:lnTo>
                    <a:pt x="111" y="21"/>
                  </a:lnTo>
                  <a:lnTo>
                    <a:pt x="127" y="14"/>
                  </a:lnTo>
                  <a:lnTo>
                    <a:pt x="145" y="7"/>
                  </a:lnTo>
                  <a:lnTo>
                    <a:pt x="164" y="4"/>
                  </a:lnTo>
                  <a:lnTo>
                    <a:pt x="184" y="2"/>
                  </a:lnTo>
                  <a:lnTo>
                    <a:pt x="203" y="1"/>
                  </a:lnTo>
                  <a:lnTo>
                    <a:pt x="221" y="4"/>
                  </a:lnTo>
                  <a:lnTo>
                    <a:pt x="241" y="6"/>
                  </a:lnTo>
                  <a:lnTo>
                    <a:pt x="259" y="13"/>
                  </a:lnTo>
                  <a:lnTo>
                    <a:pt x="278" y="19"/>
                  </a:lnTo>
                  <a:lnTo>
                    <a:pt x="287" y="25"/>
                  </a:lnTo>
                  <a:lnTo>
                    <a:pt x="285" y="24"/>
                  </a:lnTo>
                  <a:lnTo>
                    <a:pt x="286" y="22"/>
                  </a:lnTo>
                  <a:lnTo>
                    <a:pt x="284" y="22"/>
                  </a:lnTo>
                </a:path>
              </a:pathLst>
            </a:custGeom>
            <a:solidFill>
              <a:srgbClr val="7A8FB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77" name="Freeform 309"/>
            <p:cNvSpPr>
              <a:spLocks/>
            </p:cNvSpPr>
            <p:nvPr/>
          </p:nvSpPr>
          <p:spPr bwMode="auto">
            <a:xfrm>
              <a:off x="2331" y="1075"/>
              <a:ext cx="289" cy="258"/>
            </a:xfrm>
            <a:custGeom>
              <a:avLst/>
              <a:gdLst>
                <a:gd name="T0" fmla="*/ 276 w 289"/>
                <a:gd name="T1" fmla="*/ 18 h 258"/>
                <a:gd name="T2" fmla="*/ 239 w 289"/>
                <a:gd name="T3" fmla="*/ 5 h 258"/>
                <a:gd name="T4" fmla="*/ 201 w 289"/>
                <a:gd name="T5" fmla="*/ 0 h 258"/>
                <a:gd name="T6" fmla="*/ 162 w 289"/>
                <a:gd name="T7" fmla="*/ 3 h 258"/>
                <a:gd name="T8" fmla="*/ 125 w 289"/>
                <a:gd name="T9" fmla="*/ 13 h 258"/>
                <a:gd name="T10" fmla="*/ 93 w 289"/>
                <a:gd name="T11" fmla="*/ 29 h 258"/>
                <a:gd name="T12" fmla="*/ 64 w 289"/>
                <a:gd name="T13" fmla="*/ 51 h 258"/>
                <a:gd name="T14" fmla="*/ 38 w 289"/>
                <a:gd name="T15" fmla="*/ 79 h 258"/>
                <a:gd name="T16" fmla="*/ 18 w 289"/>
                <a:gd name="T17" fmla="*/ 112 h 258"/>
                <a:gd name="T18" fmla="*/ 5 w 289"/>
                <a:gd name="T19" fmla="*/ 150 h 258"/>
                <a:gd name="T20" fmla="*/ 0 w 289"/>
                <a:gd name="T21" fmla="*/ 188 h 258"/>
                <a:gd name="T22" fmla="*/ 3 w 289"/>
                <a:gd name="T23" fmla="*/ 227 h 258"/>
                <a:gd name="T24" fmla="*/ 9 w 289"/>
                <a:gd name="T25" fmla="*/ 255 h 258"/>
                <a:gd name="T26" fmla="*/ 11 w 289"/>
                <a:gd name="T27" fmla="*/ 256 h 258"/>
                <a:gd name="T28" fmla="*/ 11 w 289"/>
                <a:gd name="T29" fmla="*/ 256 h 258"/>
                <a:gd name="T30" fmla="*/ 10 w 289"/>
                <a:gd name="T31" fmla="*/ 257 h 258"/>
                <a:gd name="T32" fmla="*/ 12 w 289"/>
                <a:gd name="T33" fmla="*/ 257 h 258"/>
                <a:gd name="T34" fmla="*/ 3 w 289"/>
                <a:gd name="T35" fmla="*/ 227 h 258"/>
                <a:gd name="T36" fmla="*/ 2 w 289"/>
                <a:gd name="T37" fmla="*/ 189 h 258"/>
                <a:gd name="T38" fmla="*/ 7 w 289"/>
                <a:gd name="T39" fmla="*/ 151 h 258"/>
                <a:gd name="T40" fmla="*/ 20 w 289"/>
                <a:gd name="T41" fmla="*/ 112 h 258"/>
                <a:gd name="T42" fmla="*/ 40 w 289"/>
                <a:gd name="T43" fmla="*/ 80 h 258"/>
                <a:gd name="T44" fmla="*/ 64 w 289"/>
                <a:gd name="T45" fmla="*/ 51 h 258"/>
                <a:gd name="T46" fmla="*/ 93 w 289"/>
                <a:gd name="T47" fmla="*/ 29 h 258"/>
                <a:gd name="T48" fmla="*/ 126 w 289"/>
                <a:gd name="T49" fmla="*/ 16 h 258"/>
                <a:gd name="T50" fmla="*/ 162 w 289"/>
                <a:gd name="T51" fmla="*/ 5 h 258"/>
                <a:gd name="T52" fmla="*/ 199 w 289"/>
                <a:gd name="T53" fmla="*/ 2 h 258"/>
                <a:gd name="T54" fmla="*/ 238 w 289"/>
                <a:gd name="T55" fmla="*/ 7 h 258"/>
                <a:gd name="T56" fmla="*/ 276 w 289"/>
                <a:gd name="T57" fmla="*/ 20 h 258"/>
                <a:gd name="T58" fmla="*/ 288 w 289"/>
                <a:gd name="T59" fmla="*/ 26 h 258"/>
                <a:gd name="T60" fmla="*/ 288 w 289"/>
                <a:gd name="T61" fmla="*/ 26 h 258"/>
                <a:gd name="T62" fmla="*/ 287 w 289"/>
                <a:gd name="T63" fmla="*/ 24 h 258"/>
                <a:gd name="T64" fmla="*/ 287 w 289"/>
                <a:gd name="T65" fmla="*/ 24 h 25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89"/>
                <a:gd name="T100" fmla="*/ 0 h 258"/>
                <a:gd name="T101" fmla="*/ 289 w 289"/>
                <a:gd name="T102" fmla="*/ 258 h 25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89" h="258">
                  <a:moveTo>
                    <a:pt x="285" y="24"/>
                  </a:moveTo>
                  <a:lnTo>
                    <a:pt x="276" y="18"/>
                  </a:lnTo>
                  <a:lnTo>
                    <a:pt x="257" y="12"/>
                  </a:lnTo>
                  <a:lnTo>
                    <a:pt x="239" y="5"/>
                  </a:lnTo>
                  <a:lnTo>
                    <a:pt x="219" y="3"/>
                  </a:lnTo>
                  <a:lnTo>
                    <a:pt x="201" y="0"/>
                  </a:lnTo>
                  <a:lnTo>
                    <a:pt x="182" y="1"/>
                  </a:lnTo>
                  <a:lnTo>
                    <a:pt x="162" y="3"/>
                  </a:lnTo>
                  <a:lnTo>
                    <a:pt x="143" y="6"/>
                  </a:lnTo>
                  <a:lnTo>
                    <a:pt x="125" y="13"/>
                  </a:lnTo>
                  <a:lnTo>
                    <a:pt x="109" y="20"/>
                  </a:lnTo>
                  <a:lnTo>
                    <a:pt x="93" y="29"/>
                  </a:lnTo>
                  <a:lnTo>
                    <a:pt x="77" y="40"/>
                  </a:lnTo>
                  <a:lnTo>
                    <a:pt x="64" y="51"/>
                  </a:lnTo>
                  <a:lnTo>
                    <a:pt x="49" y="64"/>
                  </a:lnTo>
                  <a:lnTo>
                    <a:pt x="38" y="79"/>
                  </a:lnTo>
                  <a:lnTo>
                    <a:pt x="27" y="95"/>
                  </a:lnTo>
                  <a:lnTo>
                    <a:pt x="18" y="112"/>
                  </a:lnTo>
                  <a:lnTo>
                    <a:pt x="10" y="130"/>
                  </a:lnTo>
                  <a:lnTo>
                    <a:pt x="5" y="150"/>
                  </a:lnTo>
                  <a:lnTo>
                    <a:pt x="0" y="168"/>
                  </a:lnTo>
                  <a:lnTo>
                    <a:pt x="0" y="188"/>
                  </a:lnTo>
                  <a:lnTo>
                    <a:pt x="0" y="207"/>
                  </a:lnTo>
                  <a:lnTo>
                    <a:pt x="3" y="227"/>
                  </a:lnTo>
                  <a:lnTo>
                    <a:pt x="7" y="244"/>
                  </a:lnTo>
                  <a:lnTo>
                    <a:pt x="9" y="255"/>
                  </a:lnTo>
                  <a:lnTo>
                    <a:pt x="11" y="256"/>
                  </a:lnTo>
                  <a:lnTo>
                    <a:pt x="10" y="257"/>
                  </a:lnTo>
                  <a:lnTo>
                    <a:pt x="12" y="257"/>
                  </a:lnTo>
                  <a:lnTo>
                    <a:pt x="7" y="244"/>
                  </a:lnTo>
                  <a:lnTo>
                    <a:pt x="3" y="227"/>
                  </a:lnTo>
                  <a:lnTo>
                    <a:pt x="2" y="208"/>
                  </a:lnTo>
                  <a:lnTo>
                    <a:pt x="2" y="189"/>
                  </a:lnTo>
                  <a:lnTo>
                    <a:pt x="2" y="169"/>
                  </a:lnTo>
                  <a:lnTo>
                    <a:pt x="7" y="151"/>
                  </a:lnTo>
                  <a:lnTo>
                    <a:pt x="12" y="130"/>
                  </a:lnTo>
                  <a:lnTo>
                    <a:pt x="20" y="112"/>
                  </a:lnTo>
                  <a:lnTo>
                    <a:pt x="27" y="96"/>
                  </a:lnTo>
                  <a:lnTo>
                    <a:pt x="40" y="80"/>
                  </a:lnTo>
                  <a:lnTo>
                    <a:pt x="51" y="65"/>
                  </a:lnTo>
                  <a:lnTo>
                    <a:pt x="64" y="51"/>
                  </a:lnTo>
                  <a:lnTo>
                    <a:pt x="77" y="40"/>
                  </a:lnTo>
                  <a:lnTo>
                    <a:pt x="93" y="29"/>
                  </a:lnTo>
                  <a:lnTo>
                    <a:pt x="111" y="22"/>
                  </a:lnTo>
                  <a:lnTo>
                    <a:pt x="126" y="16"/>
                  </a:lnTo>
                  <a:lnTo>
                    <a:pt x="145" y="9"/>
                  </a:lnTo>
                  <a:lnTo>
                    <a:pt x="162" y="5"/>
                  </a:lnTo>
                  <a:lnTo>
                    <a:pt x="182" y="1"/>
                  </a:lnTo>
                  <a:lnTo>
                    <a:pt x="199" y="2"/>
                  </a:lnTo>
                  <a:lnTo>
                    <a:pt x="219" y="4"/>
                  </a:lnTo>
                  <a:lnTo>
                    <a:pt x="238" y="7"/>
                  </a:lnTo>
                  <a:lnTo>
                    <a:pt x="257" y="12"/>
                  </a:lnTo>
                  <a:lnTo>
                    <a:pt x="276" y="20"/>
                  </a:lnTo>
                  <a:lnTo>
                    <a:pt x="288" y="26"/>
                  </a:lnTo>
                  <a:lnTo>
                    <a:pt x="287" y="26"/>
                  </a:lnTo>
                  <a:lnTo>
                    <a:pt x="287" y="24"/>
                  </a:lnTo>
                  <a:lnTo>
                    <a:pt x="285" y="24"/>
                  </a:lnTo>
                </a:path>
              </a:pathLst>
            </a:custGeom>
            <a:solidFill>
              <a:srgbClr val="7B90B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78" name="Freeform 310"/>
            <p:cNvSpPr>
              <a:spLocks/>
            </p:cNvSpPr>
            <p:nvPr/>
          </p:nvSpPr>
          <p:spPr bwMode="auto">
            <a:xfrm>
              <a:off x="2333" y="1076"/>
              <a:ext cx="290" cy="259"/>
            </a:xfrm>
            <a:custGeom>
              <a:avLst/>
              <a:gdLst>
                <a:gd name="T0" fmla="*/ 274 w 290"/>
                <a:gd name="T1" fmla="*/ 19 h 259"/>
                <a:gd name="T2" fmla="*/ 236 w 290"/>
                <a:gd name="T3" fmla="*/ 6 h 259"/>
                <a:gd name="T4" fmla="*/ 197 w 290"/>
                <a:gd name="T5" fmla="*/ 1 h 259"/>
                <a:gd name="T6" fmla="*/ 160 w 290"/>
                <a:gd name="T7" fmla="*/ 4 h 259"/>
                <a:gd name="T8" fmla="*/ 124 w 290"/>
                <a:gd name="T9" fmla="*/ 15 h 259"/>
                <a:gd name="T10" fmla="*/ 91 w 290"/>
                <a:gd name="T11" fmla="*/ 28 h 259"/>
                <a:gd name="T12" fmla="*/ 62 w 290"/>
                <a:gd name="T13" fmla="*/ 50 h 259"/>
                <a:gd name="T14" fmla="*/ 38 w 290"/>
                <a:gd name="T15" fmla="*/ 79 h 259"/>
                <a:gd name="T16" fmla="*/ 18 w 290"/>
                <a:gd name="T17" fmla="*/ 111 h 259"/>
                <a:gd name="T18" fmla="*/ 5 w 290"/>
                <a:gd name="T19" fmla="*/ 150 h 259"/>
                <a:gd name="T20" fmla="*/ 0 w 290"/>
                <a:gd name="T21" fmla="*/ 188 h 259"/>
                <a:gd name="T22" fmla="*/ 1 w 290"/>
                <a:gd name="T23" fmla="*/ 226 h 259"/>
                <a:gd name="T24" fmla="*/ 10 w 290"/>
                <a:gd name="T25" fmla="*/ 256 h 259"/>
                <a:gd name="T26" fmla="*/ 10 w 290"/>
                <a:gd name="T27" fmla="*/ 256 h 259"/>
                <a:gd name="T28" fmla="*/ 12 w 290"/>
                <a:gd name="T29" fmla="*/ 257 h 259"/>
                <a:gd name="T30" fmla="*/ 12 w 290"/>
                <a:gd name="T31" fmla="*/ 258 h 259"/>
                <a:gd name="T32" fmla="*/ 12 w 290"/>
                <a:gd name="T33" fmla="*/ 258 h 259"/>
                <a:gd name="T34" fmla="*/ 3 w 290"/>
                <a:gd name="T35" fmla="*/ 225 h 259"/>
                <a:gd name="T36" fmla="*/ 0 w 290"/>
                <a:gd name="T37" fmla="*/ 187 h 259"/>
                <a:gd name="T38" fmla="*/ 5 w 290"/>
                <a:gd name="T39" fmla="*/ 150 h 259"/>
                <a:gd name="T40" fmla="*/ 18 w 290"/>
                <a:gd name="T41" fmla="*/ 111 h 259"/>
                <a:gd name="T42" fmla="*/ 37 w 290"/>
                <a:gd name="T43" fmla="*/ 81 h 259"/>
                <a:gd name="T44" fmla="*/ 62 w 290"/>
                <a:gd name="T45" fmla="*/ 53 h 259"/>
                <a:gd name="T46" fmla="*/ 92 w 290"/>
                <a:gd name="T47" fmla="*/ 30 h 259"/>
                <a:gd name="T48" fmla="*/ 124 w 290"/>
                <a:gd name="T49" fmla="*/ 15 h 259"/>
                <a:gd name="T50" fmla="*/ 160 w 290"/>
                <a:gd name="T51" fmla="*/ 4 h 259"/>
                <a:gd name="T52" fmla="*/ 197 w 290"/>
                <a:gd name="T53" fmla="*/ 3 h 259"/>
                <a:gd name="T54" fmla="*/ 235 w 290"/>
                <a:gd name="T55" fmla="*/ 8 h 259"/>
                <a:gd name="T56" fmla="*/ 271 w 290"/>
                <a:gd name="T57" fmla="*/ 21 h 259"/>
                <a:gd name="T58" fmla="*/ 289 w 290"/>
                <a:gd name="T59" fmla="*/ 27 h 259"/>
                <a:gd name="T60" fmla="*/ 289 w 290"/>
                <a:gd name="T61" fmla="*/ 27 h 259"/>
                <a:gd name="T62" fmla="*/ 287 w 290"/>
                <a:gd name="T63" fmla="*/ 27 h 259"/>
                <a:gd name="T64" fmla="*/ 288 w 290"/>
                <a:gd name="T65" fmla="*/ 26 h 259"/>
                <a:gd name="T66" fmla="*/ 286 w 290"/>
                <a:gd name="T67" fmla="*/ 25 h 25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90"/>
                <a:gd name="T103" fmla="*/ 0 h 259"/>
                <a:gd name="T104" fmla="*/ 290 w 290"/>
                <a:gd name="T105" fmla="*/ 259 h 25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90" h="259">
                  <a:moveTo>
                    <a:pt x="286" y="25"/>
                  </a:moveTo>
                  <a:lnTo>
                    <a:pt x="274" y="19"/>
                  </a:lnTo>
                  <a:lnTo>
                    <a:pt x="255" y="11"/>
                  </a:lnTo>
                  <a:lnTo>
                    <a:pt x="236" y="6"/>
                  </a:lnTo>
                  <a:lnTo>
                    <a:pt x="217" y="3"/>
                  </a:lnTo>
                  <a:lnTo>
                    <a:pt x="197" y="1"/>
                  </a:lnTo>
                  <a:lnTo>
                    <a:pt x="180" y="0"/>
                  </a:lnTo>
                  <a:lnTo>
                    <a:pt x="160" y="4"/>
                  </a:lnTo>
                  <a:lnTo>
                    <a:pt x="143" y="8"/>
                  </a:lnTo>
                  <a:lnTo>
                    <a:pt x="124" y="15"/>
                  </a:lnTo>
                  <a:lnTo>
                    <a:pt x="109" y="21"/>
                  </a:lnTo>
                  <a:lnTo>
                    <a:pt x="91" y="28"/>
                  </a:lnTo>
                  <a:lnTo>
                    <a:pt x="75" y="39"/>
                  </a:lnTo>
                  <a:lnTo>
                    <a:pt x="62" y="50"/>
                  </a:lnTo>
                  <a:lnTo>
                    <a:pt x="49" y="64"/>
                  </a:lnTo>
                  <a:lnTo>
                    <a:pt x="38" y="79"/>
                  </a:lnTo>
                  <a:lnTo>
                    <a:pt x="25" y="95"/>
                  </a:lnTo>
                  <a:lnTo>
                    <a:pt x="18" y="111"/>
                  </a:lnTo>
                  <a:lnTo>
                    <a:pt x="10" y="129"/>
                  </a:lnTo>
                  <a:lnTo>
                    <a:pt x="5" y="150"/>
                  </a:lnTo>
                  <a:lnTo>
                    <a:pt x="0" y="168"/>
                  </a:lnTo>
                  <a:lnTo>
                    <a:pt x="0" y="188"/>
                  </a:lnTo>
                  <a:lnTo>
                    <a:pt x="0" y="207"/>
                  </a:lnTo>
                  <a:lnTo>
                    <a:pt x="1" y="226"/>
                  </a:lnTo>
                  <a:lnTo>
                    <a:pt x="5" y="243"/>
                  </a:lnTo>
                  <a:lnTo>
                    <a:pt x="10" y="256"/>
                  </a:lnTo>
                  <a:lnTo>
                    <a:pt x="12" y="257"/>
                  </a:lnTo>
                  <a:lnTo>
                    <a:pt x="12" y="258"/>
                  </a:lnTo>
                  <a:lnTo>
                    <a:pt x="7" y="244"/>
                  </a:lnTo>
                  <a:lnTo>
                    <a:pt x="3" y="225"/>
                  </a:lnTo>
                  <a:lnTo>
                    <a:pt x="1" y="207"/>
                  </a:lnTo>
                  <a:lnTo>
                    <a:pt x="0" y="187"/>
                  </a:lnTo>
                  <a:lnTo>
                    <a:pt x="2" y="168"/>
                  </a:lnTo>
                  <a:lnTo>
                    <a:pt x="5" y="150"/>
                  </a:lnTo>
                  <a:lnTo>
                    <a:pt x="12" y="130"/>
                  </a:lnTo>
                  <a:lnTo>
                    <a:pt x="18" y="111"/>
                  </a:lnTo>
                  <a:lnTo>
                    <a:pt x="27" y="95"/>
                  </a:lnTo>
                  <a:lnTo>
                    <a:pt x="37" y="81"/>
                  </a:lnTo>
                  <a:lnTo>
                    <a:pt x="50" y="65"/>
                  </a:lnTo>
                  <a:lnTo>
                    <a:pt x="62" y="53"/>
                  </a:lnTo>
                  <a:lnTo>
                    <a:pt x="77" y="40"/>
                  </a:lnTo>
                  <a:lnTo>
                    <a:pt x="92" y="30"/>
                  </a:lnTo>
                  <a:lnTo>
                    <a:pt x="108" y="22"/>
                  </a:lnTo>
                  <a:lnTo>
                    <a:pt x="124" y="15"/>
                  </a:lnTo>
                  <a:lnTo>
                    <a:pt x="143" y="8"/>
                  </a:lnTo>
                  <a:lnTo>
                    <a:pt x="160" y="4"/>
                  </a:lnTo>
                  <a:lnTo>
                    <a:pt x="179" y="2"/>
                  </a:lnTo>
                  <a:lnTo>
                    <a:pt x="197" y="3"/>
                  </a:lnTo>
                  <a:lnTo>
                    <a:pt x="217" y="3"/>
                  </a:lnTo>
                  <a:lnTo>
                    <a:pt x="235" y="8"/>
                  </a:lnTo>
                  <a:lnTo>
                    <a:pt x="254" y="13"/>
                  </a:lnTo>
                  <a:lnTo>
                    <a:pt x="271" y="21"/>
                  </a:lnTo>
                  <a:lnTo>
                    <a:pt x="289" y="27"/>
                  </a:lnTo>
                  <a:lnTo>
                    <a:pt x="287" y="27"/>
                  </a:lnTo>
                  <a:lnTo>
                    <a:pt x="288" y="26"/>
                  </a:lnTo>
                  <a:lnTo>
                    <a:pt x="286" y="25"/>
                  </a:lnTo>
                </a:path>
              </a:pathLst>
            </a:custGeom>
            <a:solidFill>
              <a:srgbClr val="7C91B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79" name="Freeform 311"/>
            <p:cNvSpPr>
              <a:spLocks/>
            </p:cNvSpPr>
            <p:nvPr/>
          </p:nvSpPr>
          <p:spPr bwMode="auto">
            <a:xfrm>
              <a:off x="2333" y="1078"/>
              <a:ext cx="294" cy="261"/>
            </a:xfrm>
            <a:custGeom>
              <a:avLst/>
              <a:gdLst>
                <a:gd name="T0" fmla="*/ 289 w 294"/>
                <a:gd name="T1" fmla="*/ 25 h 261"/>
                <a:gd name="T2" fmla="*/ 254 w 294"/>
                <a:gd name="T3" fmla="*/ 11 h 261"/>
                <a:gd name="T4" fmla="*/ 217 w 294"/>
                <a:gd name="T5" fmla="*/ 1 h 261"/>
                <a:gd name="T6" fmla="*/ 179 w 294"/>
                <a:gd name="T7" fmla="*/ 0 h 261"/>
                <a:gd name="T8" fmla="*/ 143 w 294"/>
                <a:gd name="T9" fmla="*/ 6 h 261"/>
                <a:gd name="T10" fmla="*/ 108 w 294"/>
                <a:gd name="T11" fmla="*/ 20 h 261"/>
                <a:gd name="T12" fmla="*/ 77 w 294"/>
                <a:gd name="T13" fmla="*/ 38 h 261"/>
                <a:gd name="T14" fmla="*/ 50 w 294"/>
                <a:gd name="T15" fmla="*/ 63 h 261"/>
                <a:gd name="T16" fmla="*/ 27 w 294"/>
                <a:gd name="T17" fmla="*/ 93 h 261"/>
                <a:gd name="T18" fmla="*/ 12 w 294"/>
                <a:gd name="T19" fmla="*/ 128 h 261"/>
                <a:gd name="T20" fmla="*/ 2 w 294"/>
                <a:gd name="T21" fmla="*/ 166 h 261"/>
                <a:gd name="T22" fmla="*/ 1 w 294"/>
                <a:gd name="T23" fmla="*/ 205 h 261"/>
                <a:gd name="T24" fmla="*/ 7 w 294"/>
                <a:gd name="T25" fmla="*/ 242 h 261"/>
                <a:gd name="T26" fmla="*/ 14 w 294"/>
                <a:gd name="T27" fmla="*/ 258 h 261"/>
                <a:gd name="T28" fmla="*/ 14 w 294"/>
                <a:gd name="T29" fmla="*/ 258 h 261"/>
                <a:gd name="T30" fmla="*/ 16 w 294"/>
                <a:gd name="T31" fmla="*/ 259 h 261"/>
                <a:gd name="T32" fmla="*/ 15 w 294"/>
                <a:gd name="T33" fmla="*/ 260 h 261"/>
                <a:gd name="T34" fmla="*/ 14 w 294"/>
                <a:gd name="T35" fmla="*/ 258 h 261"/>
                <a:gd name="T36" fmla="*/ 5 w 294"/>
                <a:gd name="T37" fmla="*/ 223 h 261"/>
                <a:gd name="T38" fmla="*/ 2 w 294"/>
                <a:gd name="T39" fmla="*/ 185 h 261"/>
                <a:gd name="T40" fmla="*/ 7 w 294"/>
                <a:gd name="T41" fmla="*/ 149 h 261"/>
                <a:gd name="T42" fmla="*/ 20 w 294"/>
                <a:gd name="T43" fmla="*/ 111 h 261"/>
                <a:gd name="T44" fmla="*/ 39 w 294"/>
                <a:gd name="T45" fmla="*/ 79 h 261"/>
                <a:gd name="T46" fmla="*/ 64 w 294"/>
                <a:gd name="T47" fmla="*/ 52 h 261"/>
                <a:gd name="T48" fmla="*/ 92 w 294"/>
                <a:gd name="T49" fmla="*/ 28 h 261"/>
                <a:gd name="T50" fmla="*/ 126 w 294"/>
                <a:gd name="T51" fmla="*/ 14 h 261"/>
                <a:gd name="T52" fmla="*/ 161 w 294"/>
                <a:gd name="T53" fmla="*/ 4 h 261"/>
                <a:gd name="T54" fmla="*/ 199 w 294"/>
                <a:gd name="T55" fmla="*/ 1 h 261"/>
                <a:gd name="T56" fmla="*/ 235 w 294"/>
                <a:gd name="T57" fmla="*/ 6 h 261"/>
                <a:gd name="T58" fmla="*/ 271 w 294"/>
                <a:gd name="T59" fmla="*/ 19 h 261"/>
                <a:gd name="T60" fmla="*/ 293 w 294"/>
                <a:gd name="T61" fmla="*/ 31 h 261"/>
                <a:gd name="T62" fmla="*/ 293 w 294"/>
                <a:gd name="T63" fmla="*/ 28 h 261"/>
                <a:gd name="T64" fmla="*/ 293 w 294"/>
                <a:gd name="T65" fmla="*/ 28 h 261"/>
                <a:gd name="T66" fmla="*/ 291 w 294"/>
                <a:gd name="T67" fmla="*/ 28 h 261"/>
                <a:gd name="T68" fmla="*/ 289 w 294"/>
                <a:gd name="T69" fmla="*/ 25 h 26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4"/>
                <a:gd name="T106" fmla="*/ 0 h 261"/>
                <a:gd name="T107" fmla="*/ 294 w 294"/>
                <a:gd name="T108" fmla="*/ 261 h 26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4" h="261">
                  <a:moveTo>
                    <a:pt x="289" y="25"/>
                  </a:moveTo>
                  <a:lnTo>
                    <a:pt x="289" y="25"/>
                  </a:lnTo>
                  <a:lnTo>
                    <a:pt x="271" y="19"/>
                  </a:lnTo>
                  <a:lnTo>
                    <a:pt x="254" y="11"/>
                  </a:lnTo>
                  <a:lnTo>
                    <a:pt x="235" y="6"/>
                  </a:lnTo>
                  <a:lnTo>
                    <a:pt x="217" y="1"/>
                  </a:lnTo>
                  <a:lnTo>
                    <a:pt x="197" y="1"/>
                  </a:lnTo>
                  <a:lnTo>
                    <a:pt x="179" y="0"/>
                  </a:lnTo>
                  <a:lnTo>
                    <a:pt x="160" y="2"/>
                  </a:lnTo>
                  <a:lnTo>
                    <a:pt x="143" y="6"/>
                  </a:lnTo>
                  <a:lnTo>
                    <a:pt x="124" y="13"/>
                  </a:lnTo>
                  <a:lnTo>
                    <a:pt x="108" y="20"/>
                  </a:lnTo>
                  <a:lnTo>
                    <a:pt x="92" y="28"/>
                  </a:lnTo>
                  <a:lnTo>
                    <a:pt x="77" y="38"/>
                  </a:lnTo>
                  <a:lnTo>
                    <a:pt x="62" y="51"/>
                  </a:lnTo>
                  <a:lnTo>
                    <a:pt x="50" y="63"/>
                  </a:lnTo>
                  <a:lnTo>
                    <a:pt x="37" y="79"/>
                  </a:lnTo>
                  <a:lnTo>
                    <a:pt x="27" y="93"/>
                  </a:lnTo>
                  <a:lnTo>
                    <a:pt x="18" y="109"/>
                  </a:lnTo>
                  <a:lnTo>
                    <a:pt x="12" y="128"/>
                  </a:lnTo>
                  <a:lnTo>
                    <a:pt x="5" y="148"/>
                  </a:lnTo>
                  <a:lnTo>
                    <a:pt x="2" y="166"/>
                  </a:lnTo>
                  <a:lnTo>
                    <a:pt x="0" y="185"/>
                  </a:lnTo>
                  <a:lnTo>
                    <a:pt x="1" y="205"/>
                  </a:lnTo>
                  <a:lnTo>
                    <a:pt x="3" y="223"/>
                  </a:lnTo>
                  <a:lnTo>
                    <a:pt x="7" y="242"/>
                  </a:lnTo>
                  <a:lnTo>
                    <a:pt x="12" y="256"/>
                  </a:lnTo>
                  <a:lnTo>
                    <a:pt x="14" y="258"/>
                  </a:lnTo>
                  <a:lnTo>
                    <a:pt x="16" y="259"/>
                  </a:lnTo>
                  <a:lnTo>
                    <a:pt x="15" y="260"/>
                  </a:lnTo>
                  <a:lnTo>
                    <a:pt x="14" y="258"/>
                  </a:lnTo>
                  <a:lnTo>
                    <a:pt x="10" y="240"/>
                  </a:lnTo>
                  <a:lnTo>
                    <a:pt x="5" y="223"/>
                  </a:lnTo>
                  <a:lnTo>
                    <a:pt x="2" y="204"/>
                  </a:lnTo>
                  <a:lnTo>
                    <a:pt x="2" y="185"/>
                  </a:lnTo>
                  <a:lnTo>
                    <a:pt x="4" y="168"/>
                  </a:lnTo>
                  <a:lnTo>
                    <a:pt x="7" y="149"/>
                  </a:lnTo>
                  <a:lnTo>
                    <a:pt x="14" y="128"/>
                  </a:lnTo>
                  <a:lnTo>
                    <a:pt x="20" y="111"/>
                  </a:lnTo>
                  <a:lnTo>
                    <a:pt x="29" y="94"/>
                  </a:lnTo>
                  <a:lnTo>
                    <a:pt x="39" y="79"/>
                  </a:lnTo>
                  <a:lnTo>
                    <a:pt x="49" y="65"/>
                  </a:lnTo>
                  <a:lnTo>
                    <a:pt x="64" y="52"/>
                  </a:lnTo>
                  <a:lnTo>
                    <a:pt x="79" y="40"/>
                  </a:lnTo>
                  <a:lnTo>
                    <a:pt x="92" y="28"/>
                  </a:lnTo>
                  <a:lnTo>
                    <a:pt x="109" y="21"/>
                  </a:lnTo>
                  <a:lnTo>
                    <a:pt x="126" y="14"/>
                  </a:lnTo>
                  <a:lnTo>
                    <a:pt x="144" y="8"/>
                  </a:lnTo>
                  <a:lnTo>
                    <a:pt x="161" y="4"/>
                  </a:lnTo>
                  <a:lnTo>
                    <a:pt x="178" y="2"/>
                  </a:lnTo>
                  <a:lnTo>
                    <a:pt x="199" y="1"/>
                  </a:lnTo>
                  <a:lnTo>
                    <a:pt x="216" y="3"/>
                  </a:lnTo>
                  <a:lnTo>
                    <a:pt x="235" y="6"/>
                  </a:lnTo>
                  <a:lnTo>
                    <a:pt x="254" y="13"/>
                  </a:lnTo>
                  <a:lnTo>
                    <a:pt x="271" y="19"/>
                  </a:lnTo>
                  <a:lnTo>
                    <a:pt x="289" y="27"/>
                  </a:lnTo>
                  <a:lnTo>
                    <a:pt x="293" y="31"/>
                  </a:lnTo>
                  <a:lnTo>
                    <a:pt x="293" y="28"/>
                  </a:lnTo>
                  <a:lnTo>
                    <a:pt x="291" y="28"/>
                  </a:lnTo>
                  <a:lnTo>
                    <a:pt x="291" y="26"/>
                  </a:lnTo>
                  <a:lnTo>
                    <a:pt x="289" y="25"/>
                  </a:lnTo>
                </a:path>
              </a:pathLst>
            </a:custGeom>
            <a:solidFill>
              <a:srgbClr val="7D92B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80" name="Freeform 312"/>
            <p:cNvSpPr>
              <a:spLocks/>
            </p:cNvSpPr>
            <p:nvPr/>
          </p:nvSpPr>
          <p:spPr bwMode="auto">
            <a:xfrm>
              <a:off x="2335" y="1079"/>
              <a:ext cx="295" cy="263"/>
            </a:xfrm>
            <a:custGeom>
              <a:avLst/>
              <a:gdLst>
                <a:gd name="T0" fmla="*/ 287 w 295"/>
                <a:gd name="T1" fmla="*/ 26 h 263"/>
                <a:gd name="T2" fmla="*/ 252 w 295"/>
                <a:gd name="T3" fmla="*/ 12 h 263"/>
                <a:gd name="T4" fmla="*/ 214 w 295"/>
                <a:gd name="T5" fmla="*/ 2 h 263"/>
                <a:gd name="T6" fmla="*/ 176 w 295"/>
                <a:gd name="T7" fmla="*/ 1 h 263"/>
                <a:gd name="T8" fmla="*/ 142 w 295"/>
                <a:gd name="T9" fmla="*/ 7 h 263"/>
                <a:gd name="T10" fmla="*/ 107 w 295"/>
                <a:gd name="T11" fmla="*/ 20 h 263"/>
                <a:gd name="T12" fmla="*/ 77 w 295"/>
                <a:gd name="T13" fmla="*/ 39 h 263"/>
                <a:gd name="T14" fmla="*/ 47 w 295"/>
                <a:gd name="T15" fmla="*/ 64 h 263"/>
                <a:gd name="T16" fmla="*/ 27 w 295"/>
                <a:gd name="T17" fmla="*/ 93 h 263"/>
                <a:gd name="T18" fmla="*/ 12 w 295"/>
                <a:gd name="T19" fmla="*/ 127 h 263"/>
                <a:gd name="T20" fmla="*/ 2 w 295"/>
                <a:gd name="T21" fmla="*/ 167 h 263"/>
                <a:gd name="T22" fmla="*/ 0 w 295"/>
                <a:gd name="T23" fmla="*/ 203 h 263"/>
                <a:gd name="T24" fmla="*/ 8 w 295"/>
                <a:gd name="T25" fmla="*/ 239 h 263"/>
                <a:gd name="T26" fmla="*/ 13 w 295"/>
                <a:gd name="T27" fmla="*/ 259 h 263"/>
                <a:gd name="T28" fmla="*/ 15 w 295"/>
                <a:gd name="T29" fmla="*/ 260 h 263"/>
                <a:gd name="T30" fmla="*/ 15 w 295"/>
                <a:gd name="T31" fmla="*/ 260 h 263"/>
                <a:gd name="T32" fmla="*/ 16 w 295"/>
                <a:gd name="T33" fmla="*/ 262 h 263"/>
                <a:gd name="T34" fmla="*/ 16 w 295"/>
                <a:gd name="T35" fmla="*/ 262 h 263"/>
                <a:gd name="T36" fmla="*/ 8 w 295"/>
                <a:gd name="T37" fmla="*/ 239 h 263"/>
                <a:gd name="T38" fmla="*/ 2 w 295"/>
                <a:gd name="T39" fmla="*/ 204 h 263"/>
                <a:gd name="T40" fmla="*/ 3 w 295"/>
                <a:gd name="T41" fmla="*/ 165 h 263"/>
                <a:gd name="T42" fmla="*/ 12 w 295"/>
                <a:gd name="T43" fmla="*/ 127 h 263"/>
                <a:gd name="T44" fmla="*/ 27 w 295"/>
                <a:gd name="T45" fmla="*/ 95 h 263"/>
                <a:gd name="T46" fmla="*/ 49 w 295"/>
                <a:gd name="T47" fmla="*/ 65 h 263"/>
                <a:gd name="T48" fmla="*/ 77 w 295"/>
                <a:gd name="T49" fmla="*/ 39 h 263"/>
                <a:gd name="T50" fmla="*/ 107 w 295"/>
                <a:gd name="T51" fmla="*/ 22 h 263"/>
                <a:gd name="T52" fmla="*/ 142 w 295"/>
                <a:gd name="T53" fmla="*/ 9 h 263"/>
                <a:gd name="T54" fmla="*/ 178 w 295"/>
                <a:gd name="T55" fmla="*/ 1 h 263"/>
                <a:gd name="T56" fmla="*/ 214 w 295"/>
                <a:gd name="T57" fmla="*/ 4 h 263"/>
                <a:gd name="T58" fmla="*/ 252 w 295"/>
                <a:gd name="T59" fmla="*/ 13 h 263"/>
                <a:gd name="T60" fmla="*/ 286 w 295"/>
                <a:gd name="T61" fmla="*/ 28 h 263"/>
                <a:gd name="T62" fmla="*/ 294 w 295"/>
                <a:gd name="T63" fmla="*/ 34 h 263"/>
                <a:gd name="T64" fmla="*/ 294 w 295"/>
                <a:gd name="T65" fmla="*/ 34 h 263"/>
                <a:gd name="T66" fmla="*/ 293 w 295"/>
                <a:gd name="T67" fmla="*/ 31 h 263"/>
                <a:gd name="T68" fmla="*/ 291 w 295"/>
                <a:gd name="T69" fmla="*/ 30 h 26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5"/>
                <a:gd name="T106" fmla="*/ 0 h 263"/>
                <a:gd name="T107" fmla="*/ 295 w 295"/>
                <a:gd name="T108" fmla="*/ 263 h 26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5" h="263">
                  <a:moveTo>
                    <a:pt x="291" y="30"/>
                  </a:moveTo>
                  <a:lnTo>
                    <a:pt x="287" y="26"/>
                  </a:lnTo>
                  <a:lnTo>
                    <a:pt x="269" y="18"/>
                  </a:lnTo>
                  <a:lnTo>
                    <a:pt x="252" y="12"/>
                  </a:lnTo>
                  <a:lnTo>
                    <a:pt x="233" y="5"/>
                  </a:lnTo>
                  <a:lnTo>
                    <a:pt x="214" y="2"/>
                  </a:lnTo>
                  <a:lnTo>
                    <a:pt x="197" y="0"/>
                  </a:lnTo>
                  <a:lnTo>
                    <a:pt x="176" y="1"/>
                  </a:lnTo>
                  <a:lnTo>
                    <a:pt x="159" y="3"/>
                  </a:lnTo>
                  <a:lnTo>
                    <a:pt x="142" y="7"/>
                  </a:lnTo>
                  <a:lnTo>
                    <a:pt x="124" y="13"/>
                  </a:lnTo>
                  <a:lnTo>
                    <a:pt x="107" y="20"/>
                  </a:lnTo>
                  <a:lnTo>
                    <a:pt x="90" y="27"/>
                  </a:lnTo>
                  <a:lnTo>
                    <a:pt x="77" y="39"/>
                  </a:lnTo>
                  <a:lnTo>
                    <a:pt x="62" y="51"/>
                  </a:lnTo>
                  <a:lnTo>
                    <a:pt x="47" y="64"/>
                  </a:lnTo>
                  <a:lnTo>
                    <a:pt x="37" y="78"/>
                  </a:lnTo>
                  <a:lnTo>
                    <a:pt x="27" y="93"/>
                  </a:lnTo>
                  <a:lnTo>
                    <a:pt x="18" y="110"/>
                  </a:lnTo>
                  <a:lnTo>
                    <a:pt x="12" y="127"/>
                  </a:lnTo>
                  <a:lnTo>
                    <a:pt x="5" y="148"/>
                  </a:lnTo>
                  <a:lnTo>
                    <a:pt x="2" y="167"/>
                  </a:lnTo>
                  <a:lnTo>
                    <a:pt x="0" y="184"/>
                  </a:lnTo>
                  <a:lnTo>
                    <a:pt x="0" y="203"/>
                  </a:lnTo>
                  <a:lnTo>
                    <a:pt x="3" y="222"/>
                  </a:lnTo>
                  <a:lnTo>
                    <a:pt x="8" y="239"/>
                  </a:lnTo>
                  <a:lnTo>
                    <a:pt x="12" y="257"/>
                  </a:lnTo>
                  <a:lnTo>
                    <a:pt x="13" y="259"/>
                  </a:lnTo>
                  <a:lnTo>
                    <a:pt x="15" y="260"/>
                  </a:lnTo>
                  <a:lnTo>
                    <a:pt x="17" y="260"/>
                  </a:lnTo>
                  <a:lnTo>
                    <a:pt x="16" y="262"/>
                  </a:lnTo>
                  <a:lnTo>
                    <a:pt x="14" y="256"/>
                  </a:lnTo>
                  <a:lnTo>
                    <a:pt x="8" y="239"/>
                  </a:lnTo>
                  <a:lnTo>
                    <a:pt x="3" y="222"/>
                  </a:lnTo>
                  <a:lnTo>
                    <a:pt x="2" y="204"/>
                  </a:lnTo>
                  <a:lnTo>
                    <a:pt x="2" y="186"/>
                  </a:lnTo>
                  <a:lnTo>
                    <a:pt x="3" y="165"/>
                  </a:lnTo>
                  <a:lnTo>
                    <a:pt x="7" y="148"/>
                  </a:lnTo>
                  <a:lnTo>
                    <a:pt x="12" y="127"/>
                  </a:lnTo>
                  <a:lnTo>
                    <a:pt x="19" y="110"/>
                  </a:lnTo>
                  <a:lnTo>
                    <a:pt x="27" y="95"/>
                  </a:lnTo>
                  <a:lnTo>
                    <a:pt x="39" y="79"/>
                  </a:lnTo>
                  <a:lnTo>
                    <a:pt x="49" y="65"/>
                  </a:lnTo>
                  <a:lnTo>
                    <a:pt x="62" y="51"/>
                  </a:lnTo>
                  <a:lnTo>
                    <a:pt x="77" y="39"/>
                  </a:lnTo>
                  <a:lnTo>
                    <a:pt x="92" y="31"/>
                  </a:lnTo>
                  <a:lnTo>
                    <a:pt x="107" y="22"/>
                  </a:lnTo>
                  <a:lnTo>
                    <a:pt x="124" y="13"/>
                  </a:lnTo>
                  <a:lnTo>
                    <a:pt x="142" y="9"/>
                  </a:lnTo>
                  <a:lnTo>
                    <a:pt x="159" y="4"/>
                  </a:lnTo>
                  <a:lnTo>
                    <a:pt x="178" y="1"/>
                  </a:lnTo>
                  <a:lnTo>
                    <a:pt x="196" y="2"/>
                  </a:lnTo>
                  <a:lnTo>
                    <a:pt x="214" y="4"/>
                  </a:lnTo>
                  <a:lnTo>
                    <a:pt x="233" y="6"/>
                  </a:lnTo>
                  <a:lnTo>
                    <a:pt x="252" y="13"/>
                  </a:lnTo>
                  <a:lnTo>
                    <a:pt x="269" y="18"/>
                  </a:lnTo>
                  <a:lnTo>
                    <a:pt x="286" y="28"/>
                  </a:lnTo>
                  <a:lnTo>
                    <a:pt x="294" y="34"/>
                  </a:lnTo>
                  <a:lnTo>
                    <a:pt x="293" y="31"/>
                  </a:lnTo>
                  <a:lnTo>
                    <a:pt x="291" y="30"/>
                  </a:lnTo>
                </a:path>
              </a:pathLst>
            </a:custGeom>
            <a:solidFill>
              <a:srgbClr val="7E92B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81" name="Freeform 313"/>
            <p:cNvSpPr>
              <a:spLocks/>
            </p:cNvSpPr>
            <p:nvPr/>
          </p:nvSpPr>
          <p:spPr bwMode="auto">
            <a:xfrm>
              <a:off x="2337" y="1080"/>
              <a:ext cx="299" cy="265"/>
            </a:xfrm>
            <a:custGeom>
              <a:avLst/>
              <a:gdLst>
                <a:gd name="T0" fmla="*/ 284 w 299"/>
                <a:gd name="T1" fmla="*/ 27 h 265"/>
                <a:gd name="T2" fmla="*/ 250 w 299"/>
                <a:gd name="T3" fmla="*/ 12 h 265"/>
                <a:gd name="T4" fmla="*/ 212 w 299"/>
                <a:gd name="T5" fmla="*/ 3 h 265"/>
                <a:gd name="T6" fmla="*/ 176 w 299"/>
                <a:gd name="T7" fmla="*/ 0 h 265"/>
                <a:gd name="T8" fmla="*/ 140 w 299"/>
                <a:gd name="T9" fmla="*/ 8 h 265"/>
                <a:gd name="T10" fmla="*/ 105 w 299"/>
                <a:gd name="T11" fmla="*/ 21 h 265"/>
                <a:gd name="T12" fmla="*/ 75 w 299"/>
                <a:gd name="T13" fmla="*/ 38 h 265"/>
                <a:gd name="T14" fmla="*/ 47 w 299"/>
                <a:gd name="T15" fmla="*/ 64 h 265"/>
                <a:gd name="T16" fmla="*/ 25 w 299"/>
                <a:gd name="T17" fmla="*/ 94 h 265"/>
                <a:gd name="T18" fmla="*/ 10 w 299"/>
                <a:gd name="T19" fmla="*/ 126 h 265"/>
                <a:gd name="T20" fmla="*/ 1 w 299"/>
                <a:gd name="T21" fmla="*/ 164 h 265"/>
                <a:gd name="T22" fmla="*/ 0 w 299"/>
                <a:gd name="T23" fmla="*/ 203 h 265"/>
                <a:gd name="T24" fmla="*/ 6 w 299"/>
                <a:gd name="T25" fmla="*/ 238 h 265"/>
                <a:gd name="T26" fmla="*/ 14 w 299"/>
                <a:gd name="T27" fmla="*/ 261 h 265"/>
                <a:gd name="T28" fmla="*/ 16 w 299"/>
                <a:gd name="T29" fmla="*/ 262 h 265"/>
                <a:gd name="T30" fmla="*/ 16 w 299"/>
                <a:gd name="T31" fmla="*/ 262 h 265"/>
                <a:gd name="T32" fmla="*/ 17 w 299"/>
                <a:gd name="T33" fmla="*/ 262 h 265"/>
                <a:gd name="T34" fmla="*/ 17 w 299"/>
                <a:gd name="T35" fmla="*/ 264 h 265"/>
                <a:gd name="T36" fmla="*/ 7 w 299"/>
                <a:gd name="T37" fmla="*/ 236 h 265"/>
                <a:gd name="T38" fmla="*/ 2 w 299"/>
                <a:gd name="T39" fmla="*/ 203 h 265"/>
                <a:gd name="T40" fmla="*/ 3 w 299"/>
                <a:gd name="T41" fmla="*/ 165 h 265"/>
                <a:gd name="T42" fmla="*/ 12 w 299"/>
                <a:gd name="T43" fmla="*/ 127 h 265"/>
                <a:gd name="T44" fmla="*/ 27 w 299"/>
                <a:gd name="T45" fmla="*/ 94 h 265"/>
                <a:gd name="T46" fmla="*/ 49 w 299"/>
                <a:gd name="T47" fmla="*/ 64 h 265"/>
                <a:gd name="T48" fmla="*/ 75 w 299"/>
                <a:gd name="T49" fmla="*/ 41 h 265"/>
                <a:gd name="T50" fmla="*/ 107 w 299"/>
                <a:gd name="T51" fmla="*/ 21 h 265"/>
                <a:gd name="T52" fmla="*/ 140 w 299"/>
                <a:gd name="T53" fmla="*/ 8 h 265"/>
                <a:gd name="T54" fmla="*/ 176 w 299"/>
                <a:gd name="T55" fmla="*/ 2 h 265"/>
                <a:gd name="T56" fmla="*/ 212 w 299"/>
                <a:gd name="T57" fmla="*/ 3 h 265"/>
                <a:gd name="T58" fmla="*/ 250 w 299"/>
                <a:gd name="T59" fmla="*/ 12 h 265"/>
                <a:gd name="T60" fmla="*/ 284 w 299"/>
                <a:gd name="T61" fmla="*/ 27 h 265"/>
                <a:gd name="T62" fmla="*/ 296 w 299"/>
                <a:gd name="T63" fmla="*/ 36 h 265"/>
                <a:gd name="T64" fmla="*/ 296 w 299"/>
                <a:gd name="T65" fmla="*/ 36 h 265"/>
                <a:gd name="T66" fmla="*/ 294 w 299"/>
                <a:gd name="T67" fmla="*/ 35 h 265"/>
                <a:gd name="T68" fmla="*/ 294 w 299"/>
                <a:gd name="T69" fmla="*/ 33 h 26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99"/>
                <a:gd name="T106" fmla="*/ 0 h 265"/>
                <a:gd name="T107" fmla="*/ 299 w 299"/>
                <a:gd name="T108" fmla="*/ 265 h 26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99" h="265">
                  <a:moveTo>
                    <a:pt x="292" y="33"/>
                  </a:moveTo>
                  <a:lnTo>
                    <a:pt x="284" y="27"/>
                  </a:lnTo>
                  <a:lnTo>
                    <a:pt x="267" y="17"/>
                  </a:lnTo>
                  <a:lnTo>
                    <a:pt x="250" y="12"/>
                  </a:lnTo>
                  <a:lnTo>
                    <a:pt x="231" y="5"/>
                  </a:lnTo>
                  <a:lnTo>
                    <a:pt x="212" y="3"/>
                  </a:lnTo>
                  <a:lnTo>
                    <a:pt x="194" y="1"/>
                  </a:lnTo>
                  <a:lnTo>
                    <a:pt x="176" y="0"/>
                  </a:lnTo>
                  <a:lnTo>
                    <a:pt x="157" y="3"/>
                  </a:lnTo>
                  <a:lnTo>
                    <a:pt x="140" y="8"/>
                  </a:lnTo>
                  <a:lnTo>
                    <a:pt x="122" y="12"/>
                  </a:lnTo>
                  <a:lnTo>
                    <a:pt x="105" y="21"/>
                  </a:lnTo>
                  <a:lnTo>
                    <a:pt x="90" y="30"/>
                  </a:lnTo>
                  <a:lnTo>
                    <a:pt x="75" y="38"/>
                  </a:lnTo>
                  <a:lnTo>
                    <a:pt x="60" y="50"/>
                  </a:lnTo>
                  <a:lnTo>
                    <a:pt x="47" y="64"/>
                  </a:lnTo>
                  <a:lnTo>
                    <a:pt x="37" y="78"/>
                  </a:lnTo>
                  <a:lnTo>
                    <a:pt x="25" y="94"/>
                  </a:lnTo>
                  <a:lnTo>
                    <a:pt x="17" y="109"/>
                  </a:lnTo>
                  <a:lnTo>
                    <a:pt x="10" y="126"/>
                  </a:lnTo>
                  <a:lnTo>
                    <a:pt x="5" y="147"/>
                  </a:lnTo>
                  <a:lnTo>
                    <a:pt x="1" y="164"/>
                  </a:lnTo>
                  <a:lnTo>
                    <a:pt x="0" y="185"/>
                  </a:lnTo>
                  <a:lnTo>
                    <a:pt x="0" y="203"/>
                  </a:lnTo>
                  <a:lnTo>
                    <a:pt x="1" y="221"/>
                  </a:lnTo>
                  <a:lnTo>
                    <a:pt x="6" y="238"/>
                  </a:lnTo>
                  <a:lnTo>
                    <a:pt x="12" y="255"/>
                  </a:lnTo>
                  <a:lnTo>
                    <a:pt x="14" y="261"/>
                  </a:lnTo>
                  <a:lnTo>
                    <a:pt x="16" y="262"/>
                  </a:lnTo>
                  <a:lnTo>
                    <a:pt x="17" y="262"/>
                  </a:lnTo>
                  <a:lnTo>
                    <a:pt x="17" y="264"/>
                  </a:lnTo>
                  <a:lnTo>
                    <a:pt x="14" y="255"/>
                  </a:lnTo>
                  <a:lnTo>
                    <a:pt x="7" y="236"/>
                  </a:lnTo>
                  <a:lnTo>
                    <a:pt x="3" y="220"/>
                  </a:lnTo>
                  <a:lnTo>
                    <a:pt x="2" y="203"/>
                  </a:lnTo>
                  <a:lnTo>
                    <a:pt x="2" y="185"/>
                  </a:lnTo>
                  <a:lnTo>
                    <a:pt x="3" y="165"/>
                  </a:lnTo>
                  <a:lnTo>
                    <a:pt x="6" y="148"/>
                  </a:lnTo>
                  <a:lnTo>
                    <a:pt x="12" y="127"/>
                  </a:lnTo>
                  <a:lnTo>
                    <a:pt x="19" y="110"/>
                  </a:lnTo>
                  <a:lnTo>
                    <a:pt x="27" y="94"/>
                  </a:lnTo>
                  <a:lnTo>
                    <a:pt x="38" y="78"/>
                  </a:lnTo>
                  <a:lnTo>
                    <a:pt x="49" y="64"/>
                  </a:lnTo>
                  <a:lnTo>
                    <a:pt x="61" y="53"/>
                  </a:lnTo>
                  <a:lnTo>
                    <a:pt x="75" y="41"/>
                  </a:lnTo>
                  <a:lnTo>
                    <a:pt x="92" y="30"/>
                  </a:lnTo>
                  <a:lnTo>
                    <a:pt x="107" y="21"/>
                  </a:lnTo>
                  <a:lnTo>
                    <a:pt x="123" y="15"/>
                  </a:lnTo>
                  <a:lnTo>
                    <a:pt x="140" y="8"/>
                  </a:lnTo>
                  <a:lnTo>
                    <a:pt x="157" y="3"/>
                  </a:lnTo>
                  <a:lnTo>
                    <a:pt x="176" y="2"/>
                  </a:lnTo>
                  <a:lnTo>
                    <a:pt x="194" y="3"/>
                  </a:lnTo>
                  <a:lnTo>
                    <a:pt x="212" y="3"/>
                  </a:lnTo>
                  <a:lnTo>
                    <a:pt x="231" y="7"/>
                  </a:lnTo>
                  <a:lnTo>
                    <a:pt x="250" y="12"/>
                  </a:lnTo>
                  <a:lnTo>
                    <a:pt x="266" y="19"/>
                  </a:lnTo>
                  <a:lnTo>
                    <a:pt x="284" y="27"/>
                  </a:lnTo>
                  <a:lnTo>
                    <a:pt x="298" y="36"/>
                  </a:lnTo>
                  <a:lnTo>
                    <a:pt x="296" y="36"/>
                  </a:lnTo>
                  <a:lnTo>
                    <a:pt x="294" y="35"/>
                  </a:lnTo>
                  <a:lnTo>
                    <a:pt x="294" y="33"/>
                  </a:lnTo>
                  <a:lnTo>
                    <a:pt x="292" y="33"/>
                  </a:lnTo>
                </a:path>
              </a:pathLst>
            </a:custGeom>
            <a:solidFill>
              <a:srgbClr val="7F93B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82" name="Freeform 314"/>
            <p:cNvSpPr>
              <a:spLocks/>
            </p:cNvSpPr>
            <p:nvPr/>
          </p:nvSpPr>
          <p:spPr bwMode="auto">
            <a:xfrm>
              <a:off x="2339" y="1082"/>
              <a:ext cx="299" cy="266"/>
            </a:xfrm>
            <a:custGeom>
              <a:avLst/>
              <a:gdLst>
                <a:gd name="T0" fmla="*/ 282 w 299"/>
                <a:gd name="T1" fmla="*/ 25 h 266"/>
                <a:gd name="T2" fmla="*/ 248 w 299"/>
                <a:gd name="T3" fmla="*/ 10 h 266"/>
                <a:gd name="T4" fmla="*/ 210 w 299"/>
                <a:gd name="T5" fmla="*/ 1 h 266"/>
                <a:gd name="T6" fmla="*/ 174 w 299"/>
                <a:gd name="T7" fmla="*/ 0 h 266"/>
                <a:gd name="T8" fmla="*/ 138 w 299"/>
                <a:gd name="T9" fmla="*/ 6 h 266"/>
                <a:gd name="T10" fmla="*/ 105 w 299"/>
                <a:gd name="T11" fmla="*/ 19 h 266"/>
                <a:gd name="T12" fmla="*/ 73 w 299"/>
                <a:gd name="T13" fmla="*/ 39 h 266"/>
                <a:gd name="T14" fmla="*/ 47 w 299"/>
                <a:gd name="T15" fmla="*/ 62 h 266"/>
                <a:gd name="T16" fmla="*/ 25 w 299"/>
                <a:gd name="T17" fmla="*/ 92 h 266"/>
                <a:gd name="T18" fmla="*/ 10 w 299"/>
                <a:gd name="T19" fmla="*/ 125 h 266"/>
                <a:gd name="T20" fmla="*/ 1 w 299"/>
                <a:gd name="T21" fmla="*/ 163 h 266"/>
                <a:gd name="T22" fmla="*/ 0 w 299"/>
                <a:gd name="T23" fmla="*/ 201 h 266"/>
                <a:gd name="T24" fmla="*/ 5 w 299"/>
                <a:gd name="T25" fmla="*/ 234 h 266"/>
                <a:gd name="T26" fmla="*/ 15 w 299"/>
                <a:gd name="T27" fmla="*/ 262 h 266"/>
                <a:gd name="T28" fmla="*/ 17 w 299"/>
                <a:gd name="T29" fmla="*/ 263 h 266"/>
                <a:gd name="T30" fmla="*/ 17 w 299"/>
                <a:gd name="T31" fmla="*/ 263 h 266"/>
                <a:gd name="T32" fmla="*/ 17 w 299"/>
                <a:gd name="T33" fmla="*/ 263 h 266"/>
                <a:gd name="T34" fmla="*/ 17 w 299"/>
                <a:gd name="T35" fmla="*/ 265 h 266"/>
                <a:gd name="T36" fmla="*/ 7 w 299"/>
                <a:gd name="T37" fmla="*/ 235 h 266"/>
                <a:gd name="T38" fmla="*/ 2 w 299"/>
                <a:gd name="T39" fmla="*/ 200 h 266"/>
                <a:gd name="T40" fmla="*/ 3 w 299"/>
                <a:gd name="T41" fmla="*/ 163 h 266"/>
                <a:gd name="T42" fmla="*/ 12 w 299"/>
                <a:gd name="T43" fmla="*/ 125 h 266"/>
                <a:gd name="T44" fmla="*/ 27 w 299"/>
                <a:gd name="T45" fmla="*/ 93 h 266"/>
                <a:gd name="T46" fmla="*/ 48 w 299"/>
                <a:gd name="T47" fmla="*/ 65 h 266"/>
                <a:gd name="T48" fmla="*/ 75 w 299"/>
                <a:gd name="T49" fmla="*/ 39 h 266"/>
                <a:gd name="T50" fmla="*/ 103 w 299"/>
                <a:gd name="T51" fmla="*/ 21 h 266"/>
                <a:gd name="T52" fmla="*/ 138 w 299"/>
                <a:gd name="T53" fmla="*/ 9 h 266"/>
                <a:gd name="T54" fmla="*/ 173 w 299"/>
                <a:gd name="T55" fmla="*/ 2 h 266"/>
                <a:gd name="T56" fmla="*/ 211 w 299"/>
                <a:gd name="T57" fmla="*/ 3 h 266"/>
                <a:gd name="T58" fmla="*/ 246 w 299"/>
                <a:gd name="T59" fmla="*/ 12 h 266"/>
                <a:gd name="T60" fmla="*/ 281 w 299"/>
                <a:gd name="T61" fmla="*/ 27 h 266"/>
                <a:gd name="T62" fmla="*/ 298 w 299"/>
                <a:gd name="T63" fmla="*/ 39 h 266"/>
                <a:gd name="T64" fmla="*/ 296 w 299"/>
                <a:gd name="T65" fmla="*/ 38 h 266"/>
                <a:gd name="T66" fmla="*/ 296 w 299"/>
                <a:gd name="T67" fmla="*/ 36 h 266"/>
                <a:gd name="T68" fmla="*/ 295 w 299"/>
                <a:gd name="T69" fmla="*/ 36 h 266"/>
                <a:gd name="T70" fmla="*/ 296 w 299"/>
                <a:gd name="T71" fmla="*/ 34 h 26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99"/>
                <a:gd name="T109" fmla="*/ 0 h 266"/>
                <a:gd name="T110" fmla="*/ 299 w 299"/>
                <a:gd name="T111" fmla="*/ 266 h 26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99" h="266">
                  <a:moveTo>
                    <a:pt x="296" y="34"/>
                  </a:moveTo>
                  <a:lnTo>
                    <a:pt x="282" y="25"/>
                  </a:lnTo>
                  <a:lnTo>
                    <a:pt x="264" y="17"/>
                  </a:lnTo>
                  <a:lnTo>
                    <a:pt x="248" y="10"/>
                  </a:lnTo>
                  <a:lnTo>
                    <a:pt x="229" y="5"/>
                  </a:lnTo>
                  <a:lnTo>
                    <a:pt x="210" y="1"/>
                  </a:lnTo>
                  <a:lnTo>
                    <a:pt x="192" y="1"/>
                  </a:lnTo>
                  <a:lnTo>
                    <a:pt x="174" y="0"/>
                  </a:lnTo>
                  <a:lnTo>
                    <a:pt x="155" y="1"/>
                  </a:lnTo>
                  <a:lnTo>
                    <a:pt x="138" y="6"/>
                  </a:lnTo>
                  <a:lnTo>
                    <a:pt x="121" y="13"/>
                  </a:lnTo>
                  <a:lnTo>
                    <a:pt x="105" y="19"/>
                  </a:lnTo>
                  <a:lnTo>
                    <a:pt x="90" y="28"/>
                  </a:lnTo>
                  <a:lnTo>
                    <a:pt x="73" y="39"/>
                  </a:lnTo>
                  <a:lnTo>
                    <a:pt x="59" y="51"/>
                  </a:lnTo>
                  <a:lnTo>
                    <a:pt x="47" y="62"/>
                  </a:lnTo>
                  <a:lnTo>
                    <a:pt x="36" y="76"/>
                  </a:lnTo>
                  <a:lnTo>
                    <a:pt x="25" y="92"/>
                  </a:lnTo>
                  <a:lnTo>
                    <a:pt x="17" y="108"/>
                  </a:lnTo>
                  <a:lnTo>
                    <a:pt x="10" y="125"/>
                  </a:lnTo>
                  <a:lnTo>
                    <a:pt x="4" y="146"/>
                  </a:lnTo>
                  <a:lnTo>
                    <a:pt x="1" y="163"/>
                  </a:lnTo>
                  <a:lnTo>
                    <a:pt x="0" y="183"/>
                  </a:lnTo>
                  <a:lnTo>
                    <a:pt x="0" y="201"/>
                  </a:lnTo>
                  <a:lnTo>
                    <a:pt x="1" y="218"/>
                  </a:lnTo>
                  <a:lnTo>
                    <a:pt x="5" y="234"/>
                  </a:lnTo>
                  <a:lnTo>
                    <a:pt x="12" y="253"/>
                  </a:lnTo>
                  <a:lnTo>
                    <a:pt x="15" y="262"/>
                  </a:lnTo>
                  <a:lnTo>
                    <a:pt x="17" y="263"/>
                  </a:lnTo>
                  <a:lnTo>
                    <a:pt x="18" y="263"/>
                  </a:lnTo>
                  <a:lnTo>
                    <a:pt x="17" y="265"/>
                  </a:lnTo>
                  <a:lnTo>
                    <a:pt x="12" y="252"/>
                  </a:lnTo>
                  <a:lnTo>
                    <a:pt x="7" y="235"/>
                  </a:lnTo>
                  <a:lnTo>
                    <a:pt x="3" y="218"/>
                  </a:lnTo>
                  <a:lnTo>
                    <a:pt x="2" y="200"/>
                  </a:lnTo>
                  <a:lnTo>
                    <a:pt x="1" y="181"/>
                  </a:lnTo>
                  <a:lnTo>
                    <a:pt x="3" y="163"/>
                  </a:lnTo>
                  <a:lnTo>
                    <a:pt x="6" y="144"/>
                  </a:lnTo>
                  <a:lnTo>
                    <a:pt x="12" y="125"/>
                  </a:lnTo>
                  <a:lnTo>
                    <a:pt x="17" y="110"/>
                  </a:lnTo>
                  <a:lnTo>
                    <a:pt x="27" y="93"/>
                  </a:lnTo>
                  <a:lnTo>
                    <a:pt x="36" y="78"/>
                  </a:lnTo>
                  <a:lnTo>
                    <a:pt x="48" y="65"/>
                  </a:lnTo>
                  <a:lnTo>
                    <a:pt x="61" y="51"/>
                  </a:lnTo>
                  <a:lnTo>
                    <a:pt x="75" y="39"/>
                  </a:lnTo>
                  <a:lnTo>
                    <a:pt x="89" y="30"/>
                  </a:lnTo>
                  <a:lnTo>
                    <a:pt x="103" y="21"/>
                  </a:lnTo>
                  <a:lnTo>
                    <a:pt x="121" y="13"/>
                  </a:lnTo>
                  <a:lnTo>
                    <a:pt x="138" y="9"/>
                  </a:lnTo>
                  <a:lnTo>
                    <a:pt x="156" y="4"/>
                  </a:lnTo>
                  <a:lnTo>
                    <a:pt x="173" y="2"/>
                  </a:lnTo>
                  <a:lnTo>
                    <a:pt x="191" y="3"/>
                  </a:lnTo>
                  <a:lnTo>
                    <a:pt x="211" y="3"/>
                  </a:lnTo>
                  <a:lnTo>
                    <a:pt x="228" y="7"/>
                  </a:lnTo>
                  <a:lnTo>
                    <a:pt x="246" y="12"/>
                  </a:lnTo>
                  <a:lnTo>
                    <a:pt x="264" y="19"/>
                  </a:lnTo>
                  <a:lnTo>
                    <a:pt x="281" y="27"/>
                  </a:lnTo>
                  <a:lnTo>
                    <a:pt x="296" y="38"/>
                  </a:lnTo>
                  <a:lnTo>
                    <a:pt x="298" y="39"/>
                  </a:lnTo>
                  <a:lnTo>
                    <a:pt x="296" y="38"/>
                  </a:lnTo>
                  <a:lnTo>
                    <a:pt x="296" y="36"/>
                  </a:lnTo>
                  <a:lnTo>
                    <a:pt x="295" y="36"/>
                  </a:lnTo>
                  <a:lnTo>
                    <a:pt x="296" y="34"/>
                  </a:lnTo>
                </a:path>
              </a:pathLst>
            </a:custGeom>
            <a:solidFill>
              <a:srgbClr val="8094B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83" name="Freeform 315"/>
            <p:cNvSpPr>
              <a:spLocks/>
            </p:cNvSpPr>
            <p:nvPr/>
          </p:nvSpPr>
          <p:spPr bwMode="auto">
            <a:xfrm>
              <a:off x="2340" y="1084"/>
              <a:ext cx="300" cy="265"/>
            </a:xfrm>
            <a:custGeom>
              <a:avLst/>
              <a:gdLst>
                <a:gd name="T0" fmla="*/ 295 w 300"/>
                <a:gd name="T1" fmla="*/ 36 h 265"/>
                <a:gd name="T2" fmla="*/ 263 w 300"/>
                <a:gd name="T3" fmla="*/ 17 h 265"/>
                <a:gd name="T4" fmla="*/ 227 w 300"/>
                <a:gd name="T5" fmla="*/ 5 h 265"/>
                <a:gd name="T6" fmla="*/ 190 w 300"/>
                <a:gd name="T7" fmla="*/ 1 h 265"/>
                <a:gd name="T8" fmla="*/ 155 w 300"/>
                <a:gd name="T9" fmla="*/ 2 h 265"/>
                <a:gd name="T10" fmla="*/ 120 w 300"/>
                <a:gd name="T11" fmla="*/ 11 h 265"/>
                <a:gd name="T12" fmla="*/ 88 w 300"/>
                <a:gd name="T13" fmla="*/ 28 h 265"/>
                <a:gd name="T14" fmla="*/ 60 w 300"/>
                <a:gd name="T15" fmla="*/ 49 h 265"/>
                <a:gd name="T16" fmla="*/ 35 w 300"/>
                <a:gd name="T17" fmla="*/ 76 h 265"/>
                <a:gd name="T18" fmla="*/ 16 w 300"/>
                <a:gd name="T19" fmla="*/ 108 h 265"/>
                <a:gd name="T20" fmla="*/ 5 w 300"/>
                <a:gd name="T21" fmla="*/ 142 h 265"/>
                <a:gd name="T22" fmla="*/ 0 w 300"/>
                <a:gd name="T23" fmla="*/ 179 h 265"/>
                <a:gd name="T24" fmla="*/ 2 w 300"/>
                <a:gd name="T25" fmla="*/ 216 h 265"/>
                <a:gd name="T26" fmla="*/ 11 w 300"/>
                <a:gd name="T27" fmla="*/ 250 h 265"/>
                <a:gd name="T28" fmla="*/ 16 w 300"/>
                <a:gd name="T29" fmla="*/ 263 h 265"/>
                <a:gd name="T30" fmla="*/ 18 w 300"/>
                <a:gd name="T31" fmla="*/ 264 h 265"/>
                <a:gd name="T32" fmla="*/ 18 w 300"/>
                <a:gd name="T33" fmla="*/ 264 h 265"/>
                <a:gd name="T34" fmla="*/ 18 w 300"/>
                <a:gd name="T35" fmla="*/ 264 h 265"/>
                <a:gd name="T36" fmla="*/ 13 w 300"/>
                <a:gd name="T37" fmla="*/ 251 h 265"/>
                <a:gd name="T38" fmla="*/ 4 w 300"/>
                <a:gd name="T39" fmla="*/ 214 h 265"/>
                <a:gd name="T40" fmla="*/ 1 w 300"/>
                <a:gd name="T41" fmla="*/ 180 h 265"/>
                <a:gd name="T42" fmla="*/ 7 w 300"/>
                <a:gd name="T43" fmla="*/ 142 h 265"/>
                <a:gd name="T44" fmla="*/ 18 w 300"/>
                <a:gd name="T45" fmla="*/ 108 h 265"/>
                <a:gd name="T46" fmla="*/ 36 w 300"/>
                <a:gd name="T47" fmla="*/ 76 h 265"/>
                <a:gd name="T48" fmla="*/ 60 w 300"/>
                <a:gd name="T49" fmla="*/ 51 h 265"/>
                <a:gd name="T50" fmla="*/ 90 w 300"/>
                <a:gd name="T51" fmla="*/ 29 h 265"/>
                <a:gd name="T52" fmla="*/ 122 w 300"/>
                <a:gd name="T53" fmla="*/ 13 h 265"/>
                <a:gd name="T54" fmla="*/ 155 w 300"/>
                <a:gd name="T55" fmla="*/ 4 h 265"/>
                <a:gd name="T56" fmla="*/ 190 w 300"/>
                <a:gd name="T57" fmla="*/ 1 h 265"/>
                <a:gd name="T58" fmla="*/ 227 w 300"/>
                <a:gd name="T59" fmla="*/ 6 h 265"/>
                <a:gd name="T60" fmla="*/ 262 w 300"/>
                <a:gd name="T61" fmla="*/ 19 h 265"/>
                <a:gd name="T62" fmla="*/ 295 w 300"/>
                <a:gd name="T63" fmla="*/ 36 h 265"/>
                <a:gd name="T64" fmla="*/ 299 w 300"/>
                <a:gd name="T65" fmla="*/ 40 h 265"/>
                <a:gd name="T66" fmla="*/ 297 w 300"/>
                <a:gd name="T67" fmla="*/ 39 h 265"/>
                <a:gd name="T68" fmla="*/ 297 w 300"/>
                <a:gd name="T69" fmla="*/ 39 h 265"/>
                <a:gd name="T70" fmla="*/ 297 w 300"/>
                <a:gd name="T71" fmla="*/ 37 h 26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00"/>
                <a:gd name="T109" fmla="*/ 0 h 265"/>
                <a:gd name="T110" fmla="*/ 300 w 300"/>
                <a:gd name="T111" fmla="*/ 265 h 26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00" h="265">
                  <a:moveTo>
                    <a:pt x="297" y="37"/>
                  </a:moveTo>
                  <a:lnTo>
                    <a:pt x="295" y="36"/>
                  </a:lnTo>
                  <a:lnTo>
                    <a:pt x="280" y="25"/>
                  </a:lnTo>
                  <a:lnTo>
                    <a:pt x="263" y="17"/>
                  </a:lnTo>
                  <a:lnTo>
                    <a:pt x="245" y="10"/>
                  </a:lnTo>
                  <a:lnTo>
                    <a:pt x="227" y="5"/>
                  </a:lnTo>
                  <a:lnTo>
                    <a:pt x="210" y="1"/>
                  </a:lnTo>
                  <a:lnTo>
                    <a:pt x="190" y="1"/>
                  </a:lnTo>
                  <a:lnTo>
                    <a:pt x="172" y="0"/>
                  </a:lnTo>
                  <a:lnTo>
                    <a:pt x="155" y="2"/>
                  </a:lnTo>
                  <a:lnTo>
                    <a:pt x="137" y="7"/>
                  </a:lnTo>
                  <a:lnTo>
                    <a:pt x="120" y="11"/>
                  </a:lnTo>
                  <a:lnTo>
                    <a:pt x="102" y="19"/>
                  </a:lnTo>
                  <a:lnTo>
                    <a:pt x="88" y="28"/>
                  </a:lnTo>
                  <a:lnTo>
                    <a:pt x="74" y="37"/>
                  </a:lnTo>
                  <a:lnTo>
                    <a:pt x="60" y="49"/>
                  </a:lnTo>
                  <a:lnTo>
                    <a:pt x="47" y="63"/>
                  </a:lnTo>
                  <a:lnTo>
                    <a:pt x="35" y="76"/>
                  </a:lnTo>
                  <a:lnTo>
                    <a:pt x="26" y="91"/>
                  </a:lnTo>
                  <a:lnTo>
                    <a:pt x="16" y="108"/>
                  </a:lnTo>
                  <a:lnTo>
                    <a:pt x="11" y="123"/>
                  </a:lnTo>
                  <a:lnTo>
                    <a:pt x="5" y="142"/>
                  </a:lnTo>
                  <a:lnTo>
                    <a:pt x="2" y="161"/>
                  </a:lnTo>
                  <a:lnTo>
                    <a:pt x="0" y="179"/>
                  </a:lnTo>
                  <a:lnTo>
                    <a:pt x="1" y="198"/>
                  </a:lnTo>
                  <a:lnTo>
                    <a:pt x="2" y="216"/>
                  </a:lnTo>
                  <a:lnTo>
                    <a:pt x="6" y="233"/>
                  </a:lnTo>
                  <a:lnTo>
                    <a:pt x="11" y="250"/>
                  </a:lnTo>
                  <a:lnTo>
                    <a:pt x="16" y="263"/>
                  </a:lnTo>
                  <a:lnTo>
                    <a:pt x="18" y="264"/>
                  </a:lnTo>
                  <a:lnTo>
                    <a:pt x="20" y="264"/>
                  </a:lnTo>
                  <a:lnTo>
                    <a:pt x="13" y="251"/>
                  </a:lnTo>
                  <a:lnTo>
                    <a:pt x="7" y="231"/>
                  </a:lnTo>
                  <a:lnTo>
                    <a:pt x="4" y="214"/>
                  </a:lnTo>
                  <a:lnTo>
                    <a:pt x="1" y="198"/>
                  </a:lnTo>
                  <a:lnTo>
                    <a:pt x="1" y="180"/>
                  </a:lnTo>
                  <a:lnTo>
                    <a:pt x="3" y="162"/>
                  </a:lnTo>
                  <a:lnTo>
                    <a:pt x="7" y="142"/>
                  </a:lnTo>
                  <a:lnTo>
                    <a:pt x="12" y="125"/>
                  </a:lnTo>
                  <a:lnTo>
                    <a:pt x="18" y="108"/>
                  </a:lnTo>
                  <a:lnTo>
                    <a:pt x="28" y="92"/>
                  </a:lnTo>
                  <a:lnTo>
                    <a:pt x="36" y="76"/>
                  </a:lnTo>
                  <a:lnTo>
                    <a:pt x="47" y="63"/>
                  </a:lnTo>
                  <a:lnTo>
                    <a:pt x="60" y="51"/>
                  </a:lnTo>
                  <a:lnTo>
                    <a:pt x="74" y="39"/>
                  </a:lnTo>
                  <a:lnTo>
                    <a:pt x="90" y="29"/>
                  </a:lnTo>
                  <a:lnTo>
                    <a:pt x="104" y="20"/>
                  </a:lnTo>
                  <a:lnTo>
                    <a:pt x="122" y="13"/>
                  </a:lnTo>
                  <a:lnTo>
                    <a:pt x="137" y="7"/>
                  </a:lnTo>
                  <a:lnTo>
                    <a:pt x="155" y="4"/>
                  </a:lnTo>
                  <a:lnTo>
                    <a:pt x="173" y="3"/>
                  </a:lnTo>
                  <a:lnTo>
                    <a:pt x="190" y="1"/>
                  </a:lnTo>
                  <a:lnTo>
                    <a:pt x="210" y="3"/>
                  </a:lnTo>
                  <a:lnTo>
                    <a:pt x="227" y="6"/>
                  </a:lnTo>
                  <a:lnTo>
                    <a:pt x="245" y="11"/>
                  </a:lnTo>
                  <a:lnTo>
                    <a:pt x="262" y="19"/>
                  </a:lnTo>
                  <a:lnTo>
                    <a:pt x="279" y="27"/>
                  </a:lnTo>
                  <a:lnTo>
                    <a:pt x="295" y="36"/>
                  </a:lnTo>
                  <a:lnTo>
                    <a:pt x="298" y="42"/>
                  </a:lnTo>
                  <a:lnTo>
                    <a:pt x="299" y="40"/>
                  </a:lnTo>
                  <a:lnTo>
                    <a:pt x="297" y="39"/>
                  </a:lnTo>
                  <a:lnTo>
                    <a:pt x="297" y="37"/>
                  </a:lnTo>
                </a:path>
              </a:pathLst>
            </a:custGeom>
            <a:solidFill>
              <a:srgbClr val="8095B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84" name="Freeform 316"/>
            <p:cNvSpPr>
              <a:spLocks/>
            </p:cNvSpPr>
            <p:nvPr/>
          </p:nvSpPr>
          <p:spPr bwMode="auto">
            <a:xfrm>
              <a:off x="2341" y="1085"/>
              <a:ext cx="304" cy="268"/>
            </a:xfrm>
            <a:custGeom>
              <a:avLst/>
              <a:gdLst>
                <a:gd name="T0" fmla="*/ 294 w 304"/>
                <a:gd name="T1" fmla="*/ 35 h 268"/>
                <a:gd name="T2" fmla="*/ 261 w 304"/>
                <a:gd name="T3" fmla="*/ 18 h 268"/>
                <a:gd name="T4" fmla="*/ 226 w 304"/>
                <a:gd name="T5" fmla="*/ 5 h 268"/>
                <a:gd name="T6" fmla="*/ 189 w 304"/>
                <a:gd name="T7" fmla="*/ 0 h 268"/>
                <a:gd name="T8" fmla="*/ 154 w 304"/>
                <a:gd name="T9" fmla="*/ 3 h 268"/>
                <a:gd name="T10" fmla="*/ 121 w 304"/>
                <a:gd name="T11" fmla="*/ 12 h 268"/>
                <a:gd name="T12" fmla="*/ 89 w 304"/>
                <a:gd name="T13" fmla="*/ 28 h 268"/>
                <a:gd name="T14" fmla="*/ 59 w 304"/>
                <a:gd name="T15" fmla="*/ 50 h 268"/>
                <a:gd name="T16" fmla="*/ 35 w 304"/>
                <a:gd name="T17" fmla="*/ 75 h 268"/>
                <a:gd name="T18" fmla="*/ 17 w 304"/>
                <a:gd name="T19" fmla="*/ 107 h 268"/>
                <a:gd name="T20" fmla="*/ 6 w 304"/>
                <a:gd name="T21" fmla="*/ 141 h 268"/>
                <a:gd name="T22" fmla="*/ 0 w 304"/>
                <a:gd name="T23" fmla="*/ 179 h 268"/>
                <a:gd name="T24" fmla="*/ 3 w 304"/>
                <a:gd name="T25" fmla="*/ 213 h 268"/>
                <a:gd name="T26" fmla="*/ 12 w 304"/>
                <a:gd name="T27" fmla="*/ 250 h 268"/>
                <a:gd name="T28" fmla="*/ 19 w 304"/>
                <a:gd name="T29" fmla="*/ 263 h 268"/>
                <a:gd name="T30" fmla="*/ 18 w 304"/>
                <a:gd name="T31" fmla="*/ 265 h 268"/>
                <a:gd name="T32" fmla="*/ 20 w 304"/>
                <a:gd name="T33" fmla="*/ 267 h 268"/>
                <a:gd name="T34" fmla="*/ 20 w 304"/>
                <a:gd name="T35" fmla="*/ 267 h 268"/>
                <a:gd name="T36" fmla="*/ 21 w 304"/>
                <a:gd name="T37" fmla="*/ 265 h 268"/>
                <a:gd name="T38" fmla="*/ 8 w 304"/>
                <a:gd name="T39" fmla="*/ 232 h 268"/>
                <a:gd name="T40" fmla="*/ 2 w 304"/>
                <a:gd name="T41" fmla="*/ 197 h 268"/>
                <a:gd name="T42" fmla="*/ 2 w 304"/>
                <a:gd name="T43" fmla="*/ 161 h 268"/>
                <a:gd name="T44" fmla="*/ 11 w 304"/>
                <a:gd name="T45" fmla="*/ 124 h 268"/>
                <a:gd name="T46" fmla="*/ 27 w 304"/>
                <a:gd name="T47" fmla="*/ 91 h 268"/>
                <a:gd name="T48" fmla="*/ 48 w 304"/>
                <a:gd name="T49" fmla="*/ 62 h 268"/>
                <a:gd name="T50" fmla="*/ 74 w 304"/>
                <a:gd name="T51" fmla="*/ 39 h 268"/>
                <a:gd name="T52" fmla="*/ 104 w 304"/>
                <a:gd name="T53" fmla="*/ 21 h 268"/>
                <a:gd name="T54" fmla="*/ 137 w 304"/>
                <a:gd name="T55" fmla="*/ 8 h 268"/>
                <a:gd name="T56" fmla="*/ 172 w 304"/>
                <a:gd name="T57" fmla="*/ 2 h 268"/>
                <a:gd name="T58" fmla="*/ 208 w 304"/>
                <a:gd name="T59" fmla="*/ 4 h 268"/>
                <a:gd name="T60" fmla="*/ 243 w 304"/>
                <a:gd name="T61" fmla="*/ 11 h 268"/>
                <a:gd name="T62" fmla="*/ 276 w 304"/>
                <a:gd name="T63" fmla="*/ 28 h 268"/>
                <a:gd name="T64" fmla="*/ 303 w 304"/>
                <a:gd name="T65" fmla="*/ 45 h 268"/>
                <a:gd name="T66" fmla="*/ 301 w 304"/>
                <a:gd name="T67" fmla="*/ 45 h 268"/>
                <a:gd name="T68" fmla="*/ 299 w 304"/>
                <a:gd name="T69" fmla="*/ 41 h 268"/>
                <a:gd name="T70" fmla="*/ 299 w 304"/>
                <a:gd name="T71" fmla="*/ 41 h 268"/>
                <a:gd name="T72" fmla="*/ 297 w 304"/>
                <a:gd name="T73" fmla="*/ 41 h 26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04"/>
                <a:gd name="T112" fmla="*/ 0 h 268"/>
                <a:gd name="T113" fmla="*/ 304 w 304"/>
                <a:gd name="T114" fmla="*/ 268 h 26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04" h="268">
                  <a:moveTo>
                    <a:pt x="297" y="41"/>
                  </a:moveTo>
                  <a:lnTo>
                    <a:pt x="294" y="35"/>
                  </a:lnTo>
                  <a:lnTo>
                    <a:pt x="278" y="26"/>
                  </a:lnTo>
                  <a:lnTo>
                    <a:pt x="261" y="18"/>
                  </a:lnTo>
                  <a:lnTo>
                    <a:pt x="244" y="10"/>
                  </a:lnTo>
                  <a:lnTo>
                    <a:pt x="226" y="5"/>
                  </a:lnTo>
                  <a:lnTo>
                    <a:pt x="209" y="2"/>
                  </a:lnTo>
                  <a:lnTo>
                    <a:pt x="189" y="0"/>
                  </a:lnTo>
                  <a:lnTo>
                    <a:pt x="172" y="2"/>
                  </a:lnTo>
                  <a:lnTo>
                    <a:pt x="154" y="3"/>
                  </a:lnTo>
                  <a:lnTo>
                    <a:pt x="136" y="6"/>
                  </a:lnTo>
                  <a:lnTo>
                    <a:pt x="121" y="12"/>
                  </a:lnTo>
                  <a:lnTo>
                    <a:pt x="103" y="19"/>
                  </a:lnTo>
                  <a:lnTo>
                    <a:pt x="89" y="28"/>
                  </a:lnTo>
                  <a:lnTo>
                    <a:pt x="73" y="38"/>
                  </a:lnTo>
                  <a:lnTo>
                    <a:pt x="59" y="50"/>
                  </a:lnTo>
                  <a:lnTo>
                    <a:pt x="46" y="62"/>
                  </a:lnTo>
                  <a:lnTo>
                    <a:pt x="35" y="75"/>
                  </a:lnTo>
                  <a:lnTo>
                    <a:pt x="27" y="91"/>
                  </a:lnTo>
                  <a:lnTo>
                    <a:pt x="17" y="107"/>
                  </a:lnTo>
                  <a:lnTo>
                    <a:pt x="11" y="124"/>
                  </a:lnTo>
                  <a:lnTo>
                    <a:pt x="6" y="141"/>
                  </a:lnTo>
                  <a:lnTo>
                    <a:pt x="2" y="161"/>
                  </a:lnTo>
                  <a:lnTo>
                    <a:pt x="0" y="179"/>
                  </a:lnTo>
                  <a:lnTo>
                    <a:pt x="0" y="197"/>
                  </a:lnTo>
                  <a:lnTo>
                    <a:pt x="3" y="213"/>
                  </a:lnTo>
                  <a:lnTo>
                    <a:pt x="6" y="230"/>
                  </a:lnTo>
                  <a:lnTo>
                    <a:pt x="12" y="250"/>
                  </a:lnTo>
                  <a:lnTo>
                    <a:pt x="19" y="263"/>
                  </a:lnTo>
                  <a:lnTo>
                    <a:pt x="18" y="265"/>
                  </a:lnTo>
                  <a:lnTo>
                    <a:pt x="20" y="267"/>
                  </a:lnTo>
                  <a:lnTo>
                    <a:pt x="22" y="267"/>
                  </a:lnTo>
                  <a:lnTo>
                    <a:pt x="21" y="265"/>
                  </a:lnTo>
                  <a:lnTo>
                    <a:pt x="13" y="248"/>
                  </a:lnTo>
                  <a:lnTo>
                    <a:pt x="8" y="232"/>
                  </a:lnTo>
                  <a:lnTo>
                    <a:pt x="4" y="214"/>
                  </a:lnTo>
                  <a:lnTo>
                    <a:pt x="2" y="197"/>
                  </a:lnTo>
                  <a:lnTo>
                    <a:pt x="2" y="179"/>
                  </a:lnTo>
                  <a:lnTo>
                    <a:pt x="2" y="161"/>
                  </a:lnTo>
                  <a:lnTo>
                    <a:pt x="6" y="142"/>
                  </a:lnTo>
                  <a:lnTo>
                    <a:pt x="11" y="124"/>
                  </a:lnTo>
                  <a:lnTo>
                    <a:pt x="19" y="108"/>
                  </a:lnTo>
                  <a:lnTo>
                    <a:pt x="27" y="91"/>
                  </a:lnTo>
                  <a:lnTo>
                    <a:pt x="37" y="76"/>
                  </a:lnTo>
                  <a:lnTo>
                    <a:pt x="48" y="62"/>
                  </a:lnTo>
                  <a:lnTo>
                    <a:pt x="61" y="51"/>
                  </a:lnTo>
                  <a:lnTo>
                    <a:pt x="74" y="39"/>
                  </a:lnTo>
                  <a:lnTo>
                    <a:pt x="89" y="30"/>
                  </a:lnTo>
                  <a:lnTo>
                    <a:pt x="104" y="21"/>
                  </a:lnTo>
                  <a:lnTo>
                    <a:pt x="120" y="14"/>
                  </a:lnTo>
                  <a:lnTo>
                    <a:pt x="137" y="8"/>
                  </a:lnTo>
                  <a:lnTo>
                    <a:pt x="156" y="3"/>
                  </a:lnTo>
                  <a:lnTo>
                    <a:pt x="172" y="2"/>
                  </a:lnTo>
                  <a:lnTo>
                    <a:pt x="191" y="2"/>
                  </a:lnTo>
                  <a:lnTo>
                    <a:pt x="208" y="4"/>
                  </a:lnTo>
                  <a:lnTo>
                    <a:pt x="226" y="5"/>
                  </a:lnTo>
                  <a:lnTo>
                    <a:pt x="243" y="11"/>
                  </a:lnTo>
                  <a:lnTo>
                    <a:pt x="261" y="18"/>
                  </a:lnTo>
                  <a:lnTo>
                    <a:pt x="276" y="28"/>
                  </a:lnTo>
                  <a:lnTo>
                    <a:pt x="293" y="37"/>
                  </a:lnTo>
                  <a:lnTo>
                    <a:pt x="303" y="45"/>
                  </a:lnTo>
                  <a:lnTo>
                    <a:pt x="301" y="45"/>
                  </a:lnTo>
                  <a:lnTo>
                    <a:pt x="299" y="41"/>
                  </a:lnTo>
                  <a:lnTo>
                    <a:pt x="297" y="41"/>
                  </a:lnTo>
                </a:path>
              </a:pathLst>
            </a:custGeom>
            <a:solidFill>
              <a:srgbClr val="8196B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85" name="Freeform 317"/>
            <p:cNvSpPr>
              <a:spLocks/>
            </p:cNvSpPr>
            <p:nvPr/>
          </p:nvSpPr>
          <p:spPr bwMode="auto">
            <a:xfrm>
              <a:off x="2343" y="1087"/>
              <a:ext cx="305" cy="269"/>
            </a:xfrm>
            <a:custGeom>
              <a:avLst/>
              <a:gdLst>
                <a:gd name="T0" fmla="*/ 291 w 305"/>
                <a:gd name="T1" fmla="*/ 35 h 269"/>
                <a:gd name="T2" fmla="*/ 259 w 305"/>
                <a:gd name="T3" fmla="*/ 16 h 269"/>
                <a:gd name="T4" fmla="*/ 224 w 305"/>
                <a:gd name="T5" fmla="*/ 3 h 269"/>
                <a:gd name="T6" fmla="*/ 189 w 305"/>
                <a:gd name="T7" fmla="*/ 0 h 269"/>
                <a:gd name="T8" fmla="*/ 154 w 305"/>
                <a:gd name="T9" fmla="*/ 1 h 269"/>
                <a:gd name="T10" fmla="*/ 118 w 305"/>
                <a:gd name="T11" fmla="*/ 12 h 269"/>
                <a:gd name="T12" fmla="*/ 87 w 305"/>
                <a:gd name="T13" fmla="*/ 28 h 269"/>
                <a:gd name="T14" fmla="*/ 59 w 305"/>
                <a:gd name="T15" fmla="*/ 49 h 269"/>
                <a:gd name="T16" fmla="*/ 35 w 305"/>
                <a:gd name="T17" fmla="*/ 74 h 269"/>
                <a:gd name="T18" fmla="*/ 17 w 305"/>
                <a:gd name="T19" fmla="*/ 106 h 269"/>
                <a:gd name="T20" fmla="*/ 4 w 305"/>
                <a:gd name="T21" fmla="*/ 140 h 269"/>
                <a:gd name="T22" fmla="*/ 0 w 305"/>
                <a:gd name="T23" fmla="*/ 177 h 269"/>
                <a:gd name="T24" fmla="*/ 2 w 305"/>
                <a:gd name="T25" fmla="*/ 212 h 269"/>
                <a:gd name="T26" fmla="*/ 11 w 305"/>
                <a:gd name="T27" fmla="*/ 246 h 269"/>
                <a:gd name="T28" fmla="*/ 20 w 305"/>
                <a:gd name="T29" fmla="*/ 265 h 269"/>
                <a:gd name="T30" fmla="*/ 20 w 305"/>
                <a:gd name="T31" fmla="*/ 265 h 269"/>
                <a:gd name="T32" fmla="*/ 22 w 305"/>
                <a:gd name="T33" fmla="*/ 268 h 269"/>
                <a:gd name="T34" fmla="*/ 22 w 305"/>
                <a:gd name="T35" fmla="*/ 268 h 269"/>
                <a:gd name="T36" fmla="*/ 24 w 305"/>
                <a:gd name="T37" fmla="*/ 268 h 269"/>
                <a:gd name="T38" fmla="*/ 13 w 305"/>
                <a:gd name="T39" fmla="*/ 246 h 269"/>
                <a:gd name="T40" fmla="*/ 4 w 305"/>
                <a:gd name="T41" fmla="*/ 212 h 269"/>
                <a:gd name="T42" fmla="*/ 0 w 305"/>
                <a:gd name="T43" fmla="*/ 177 h 269"/>
                <a:gd name="T44" fmla="*/ 6 w 305"/>
                <a:gd name="T45" fmla="*/ 140 h 269"/>
                <a:gd name="T46" fmla="*/ 19 w 305"/>
                <a:gd name="T47" fmla="*/ 106 h 269"/>
                <a:gd name="T48" fmla="*/ 35 w 305"/>
                <a:gd name="T49" fmla="*/ 74 h 269"/>
                <a:gd name="T50" fmla="*/ 61 w 305"/>
                <a:gd name="T51" fmla="*/ 49 h 269"/>
                <a:gd name="T52" fmla="*/ 88 w 305"/>
                <a:gd name="T53" fmla="*/ 28 h 269"/>
                <a:gd name="T54" fmla="*/ 120 w 305"/>
                <a:gd name="T55" fmla="*/ 12 h 269"/>
                <a:gd name="T56" fmla="*/ 152 w 305"/>
                <a:gd name="T57" fmla="*/ 3 h 269"/>
                <a:gd name="T58" fmla="*/ 188 w 305"/>
                <a:gd name="T59" fmla="*/ 2 h 269"/>
                <a:gd name="T60" fmla="*/ 222 w 305"/>
                <a:gd name="T61" fmla="*/ 5 h 269"/>
                <a:gd name="T62" fmla="*/ 259 w 305"/>
                <a:gd name="T63" fmla="*/ 18 h 269"/>
                <a:gd name="T64" fmla="*/ 289 w 305"/>
                <a:gd name="T65" fmla="*/ 37 h 269"/>
                <a:gd name="T66" fmla="*/ 302 w 305"/>
                <a:gd name="T67" fmla="*/ 47 h 269"/>
                <a:gd name="T68" fmla="*/ 302 w 305"/>
                <a:gd name="T69" fmla="*/ 46 h 269"/>
                <a:gd name="T70" fmla="*/ 300 w 305"/>
                <a:gd name="T71" fmla="*/ 45 h 269"/>
                <a:gd name="T72" fmla="*/ 301 w 305"/>
                <a:gd name="T73" fmla="*/ 43 h 26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05"/>
                <a:gd name="T112" fmla="*/ 0 h 269"/>
                <a:gd name="T113" fmla="*/ 305 w 305"/>
                <a:gd name="T114" fmla="*/ 269 h 26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05" h="269">
                  <a:moveTo>
                    <a:pt x="301" y="43"/>
                  </a:moveTo>
                  <a:lnTo>
                    <a:pt x="291" y="35"/>
                  </a:lnTo>
                  <a:lnTo>
                    <a:pt x="274" y="26"/>
                  </a:lnTo>
                  <a:lnTo>
                    <a:pt x="259" y="16"/>
                  </a:lnTo>
                  <a:lnTo>
                    <a:pt x="241" y="9"/>
                  </a:lnTo>
                  <a:lnTo>
                    <a:pt x="224" y="3"/>
                  </a:lnTo>
                  <a:lnTo>
                    <a:pt x="206" y="2"/>
                  </a:lnTo>
                  <a:lnTo>
                    <a:pt x="189" y="0"/>
                  </a:lnTo>
                  <a:lnTo>
                    <a:pt x="170" y="0"/>
                  </a:lnTo>
                  <a:lnTo>
                    <a:pt x="154" y="1"/>
                  </a:lnTo>
                  <a:lnTo>
                    <a:pt x="135" y="6"/>
                  </a:lnTo>
                  <a:lnTo>
                    <a:pt x="118" y="12"/>
                  </a:lnTo>
                  <a:lnTo>
                    <a:pt x="102" y="19"/>
                  </a:lnTo>
                  <a:lnTo>
                    <a:pt x="87" y="28"/>
                  </a:lnTo>
                  <a:lnTo>
                    <a:pt x="72" y="37"/>
                  </a:lnTo>
                  <a:lnTo>
                    <a:pt x="59" y="49"/>
                  </a:lnTo>
                  <a:lnTo>
                    <a:pt x="46" y="60"/>
                  </a:lnTo>
                  <a:lnTo>
                    <a:pt x="35" y="74"/>
                  </a:lnTo>
                  <a:lnTo>
                    <a:pt x="25" y="89"/>
                  </a:lnTo>
                  <a:lnTo>
                    <a:pt x="17" y="106"/>
                  </a:lnTo>
                  <a:lnTo>
                    <a:pt x="9" y="122"/>
                  </a:lnTo>
                  <a:lnTo>
                    <a:pt x="4" y="140"/>
                  </a:lnTo>
                  <a:lnTo>
                    <a:pt x="0" y="159"/>
                  </a:lnTo>
                  <a:lnTo>
                    <a:pt x="0" y="177"/>
                  </a:lnTo>
                  <a:lnTo>
                    <a:pt x="0" y="195"/>
                  </a:lnTo>
                  <a:lnTo>
                    <a:pt x="2" y="212"/>
                  </a:lnTo>
                  <a:lnTo>
                    <a:pt x="6" y="230"/>
                  </a:lnTo>
                  <a:lnTo>
                    <a:pt x="11" y="246"/>
                  </a:lnTo>
                  <a:lnTo>
                    <a:pt x="19" y="263"/>
                  </a:lnTo>
                  <a:lnTo>
                    <a:pt x="20" y="265"/>
                  </a:lnTo>
                  <a:lnTo>
                    <a:pt x="20" y="267"/>
                  </a:lnTo>
                  <a:lnTo>
                    <a:pt x="22" y="268"/>
                  </a:lnTo>
                  <a:lnTo>
                    <a:pt x="24" y="268"/>
                  </a:lnTo>
                  <a:lnTo>
                    <a:pt x="19" y="263"/>
                  </a:lnTo>
                  <a:lnTo>
                    <a:pt x="13" y="246"/>
                  </a:lnTo>
                  <a:lnTo>
                    <a:pt x="6" y="230"/>
                  </a:lnTo>
                  <a:lnTo>
                    <a:pt x="4" y="212"/>
                  </a:lnTo>
                  <a:lnTo>
                    <a:pt x="2" y="194"/>
                  </a:lnTo>
                  <a:lnTo>
                    <a:pt x="0" y="177"/>
                  </a:lnTo>
                  <a:lnTo>
                    <a:pt x="2" y="159"/>
                  </a:lnTo>
                  <a:lnTo>
                    <a:pt x="6" y="140"/>
                  </a:lnTo>
                  <a:lnTo>
                    <a:pt x="11" y="122"/>
                  </a:lnTo>
                  <a:lnTo>
                    <a:pt x="19" y="106"/>
                  </a:lnTo>
                  <a:lnTo>
                    <a:pt x="27" y="90"/>
                  </a:lnTo>
                  <a:lnTo>
                    <a:pt x="35" y="74"/>
                  </a:lnTo>
                  <a:lnTo>
                    <a:pt x="47" y="63"/>
                  </a:lnTo>
                  <a:lnTo>
                    <a:pt x="61" y="49"/>
                  </a:lnTo>
                  <a:lnTo>
                    <a:pt x="72" y="37"/>
                  </a:lnTo>
                  <a:lnTo>
                    <a:pt x="88" y="28"/>
                  </a:lnTo>
                  <a:lnTo>
                    <a:pt x="102" y="19"/>
                  </a:lnTo>
                  <a:lnTo>
                    <a:pt x="120" y="12"/>
                  </a:lnTo>
                  <a:lnTo>
                    <a:pt x="135" y="8"/>
                  </a:lnTo>
                  <a:lnTo>
                    <a:pt x="152" y="3"/>
                  </a:lnTo>
                  <a:lnTo>
                    <a:pt x="170" y="0"/>
                  </a:lnTo>
                  <a:lnTo>
                    <a:pt x="188" y="2"/>
                  </a:lnTo>
                  <a:lnTo>
                    <a:pt x="206" y="2"/>
                  </a:lnTo>
                  <a:lnTo>
                    <a:pt x="222" y="5"/>
                  </a:lnTo>
                  <a:lnTo>
                    <a:pt x="241" y="11"/>
                  </a:lnTo>
                  <a:lnTo>
                    <a:pt x="259" y="18"/>
                  </a:lnTo>
                  <a:lnTo>
                    <a:pt x="274" y="26"/>
                  </a:lnTo>
                  <a:lnTo>
                    <a:pt x="289" y="37"/>
                  </a:lnTo>
                  <a:lnTo>
                    <a:pt x="304" y="47"/>
                  </a:lnTo>
                  <a:lnTo>
                    <a:pt x="302" y="47"/>
                  </a:lnTo>
                  <a:lnTo>
                    <a:pt x="302" y="46"/>
                  </a:lnTo>
                  <a:lnTo>
                    <a:pt x="300" y="45"/>
                  </a:lnTo>
                  <a:lnTo>
                    <a:pt x="301" y="43"/>
                  </a:lnTo>
                </a:path>
              </a:pathLst>
            </a:custGeom>
            <a:solidFill>
              <a:srgbClr val="8297B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86" name="Freeform 318"/>
            <p:cNvSpPr>
              <a:spLocks/>
            </p:cNvSpPr>
            <p:nvPr/>
          </p:nvSpPr>
          <p:spPr bwMode="auto">
            <a:xfrm>
              <a:off x="2343" y="1087"/>
              <a:ext cx="308" cy="272"/>
            </a:xfrm>
            <a:custGeom>
              <a:avLst/>
              <a:gdLst>
                <a:gd name="T0" fmla="*/ 289 w 308"/>
                <a:gd name="T1" fmla="*/ 37 h 272"/>
                <a:gd name="T2" fmla="*/ 259 w 308"/>
                <a:gd name="T3" fmla="*/ 18 h 272"/>
                <a:gd name="T4" fmla="*/ 222 w 308"/>
                <a:gd name="T5" fmla="*/ 5 h 272"/>
                <a:gd name="T6" fmla="*/ 188 w 308"/>
                <a:gd name="T7" fmla="*/ 2 h 272"/>
                <a:gd name="T8" fmla="*/ 152 w 308"/>
                <a:gd name="T9" fmla="*/ 3 h 272"/>
                <a:gd name="T10" fmla="*/ 120 w 308"/>
                <a:gd name="T11" fmla="*/ 12 h 272"/>
                <a:gd name="T12" fmla="*/ 88 w 308"/>
                <a:gd name="T13" fmla="*/ 28 h 272"/>
                <a:gd name="T14" fmla="*/ 61 w 308"/>
                <a:gd name="T15" fmla="*/ 49 h 272"/>
                <a:gd name="T16" fmla="*/ 35 w 308"/>
                <a:gd name="T17" fmla="*/ 74 h 272"/>
                <a:gd name="T18" fmla="*/ 19 w 308"/>
                <a:gd name="T19" fmla="*/ 106 h 272"/>
                <a:gd name="T20" fmla="*/ 6 w 308"/>
                <a:gd name="T21" fmla="*/ 140 h 272"/>
                <a:gd name="T22" fmla="*/ 0 w 308"/>
                <a:gd name="T23" fmla="*/ 177 h 272"/>
                <a:gd name="T24" fmla="*/ 4 w 308"/>
                <a:gd name="T25" fmla="*/ 212 h 272"/>
                <a:gd name="T26" fmla="*/ 13 w 308"/>
                <a:gd name="T27" fmla="*/ 246 h 272"/>
                <a:gd name="T28" fmla="*/ 24 w 308"/>
                <a:gd name="T29" fmla="*/ 268 h 272"/>
                <a:gd name="T30" fmla="*/ 24 w 308"/>
                <a:gd name="T31" fmla="*/ 268 h 272"/>
                <a:gd name="T32" fmla="*/ 26 w 308"/>
                <a:gd name="T33" fmla="*/ 269 h 272"/>
                <a:gd name="T34" fmla="*/ 24 w 308"/>
                <a:gd name="T35" fmla="*/ 270 h 272"/>
                <a:gd name="T36" fmla="*/ 26 w 308"/>
                <a:gd name="T37" fmla="*/ 271 h 272"/>
                <a:gd name="T38" fmla="*/ 13 w 308"/>
                <a:gd name="T39" fmla="*/ 244 h 272"/>
                <a:gd name="T40" fmla="*/ 5 w 308"/>
                <a:gd name="T41" fmla="*/ 210 h 272"/>
                <a:gd name="T42" fmla="*/ 2 w 308"/>
                <a:gd name="T43" fmla="*/ 178 h 272"/>
                <a:gd name="T44" fmla="*/ 6 w 308"/>
                <a:gd name="T45" fmla="*/ 140 h 272"/>
                <a:gd name="T46" fmla="*/ 19 w 308"/>
                <a:gd name="T47" fmla="*/ 106 h 272"/>
                <a:gd name="T48" fmla="*/ 37 w 308"/>
                <a:gd name="T49" fmla="*/ 74 h 272"/>
                <a:gd name="T50" fmla="*/ 60 w 308"/>
                <a:gd name="T51" fmla="*/ 50 h 272"/>
                <a:gd name="T52" fmla="*/ 87 w 308"/>
                <a:gd name="T53" fmla="*/ 30 h 272"/>
                <a:gd name="T54" fmla="*/ 120 w 308"/>
                <a:gd name="T55" fmla="*/ 14 h 272"/>
                <a:gd name="T56" fmla="*/ 151 w 308"/>
                <a:gd name="T57" fmla="*/ 5 h 272"/>
                <a:gd name="T58" fmla="*/ 187 w 308"/>
                <a:gd name="T59" fmla="*/ 4 h 272"/>
                <a:gd name="T60" fmla="*/ 224 w 308"/>
                <a:gd name="T61" fmla="*/ 8 h 272"/>
                <a:gd name="T62" fmla="*/ 258 w 308"/>
                <a:gd name="T63" fmla="*/ 20 h 272"/>
                <a:gd name="T64" fmla="*/ 288 w 308"/>
                <a:gd name="T65" fmla="*/ 39 h 272"/>
                <a:gd name="T66" fmla="*/ 306 w 308"/>
                <a:gd name="T67" fmla="*/ 52 h 272"/>
                <a:gd name="T68" fmla="*/ 307 w 308"/>
                <a:gd name="T69" fmla="*/ 50 h 272"/>
                <a:gd name="T70" fmla="*/ 305 w 308"/>
                <a:gd name="T71" fmla="*/ 50 h 272"/>
                <a:gd name="T72" fmla="*/ 304 w 308"/>
                <a:gd name="T73" fmla="*/ 47 h 272"/>
                <a:gd name="T74" fmla="*/ 304 w 308"/>
                <a:gd name="T75" fmla="*/ 47 h 27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08"/>
                <a:gd name="T115" fmla="*/ 0 h 272"/>
                <a:gd name="T116" fmla="*/ 308 w 308"/>
                <a:gd name="T117" fmla="*/ 272 h 272"/>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08" h="272">
                  <a:moveTo>
                    <a:pt x="304" y="47"/>
                  </a:moveTo>
                  <a:lnTo>
                    <a:pt x="289" y="37"/>
                  </a:lnTo>
                  <a:lnTo>
                    <a:pt x="274" y="26"/>
                  </a:lnTo>
                  <a:lnTo>
                    <a:pt x="259" y="18"/>
                  </a:lnTo>
                  <a:lnTo>
                    <a:pt x="241" y="11"/>
                  </a:lnTo>
                  <a:lnTo>
                    <a:pt x="222" y="5"/>
                  </a:lnTo>
                  <a:lnTo>
                    <a:pt x="206" y="2"/>
                  </a:lnTo>
                  <a:lnTo>
                    <a:pt x="188" y="2"/>
                  </a:lnTo>
                  <a:lnTo>
                    <a:pt x="170" y="0"/>
                  </a:lnTo>
                  <a:lnTo>
                    <a:pt x="152" y="3"/>
                  </a:lnTo>
                  <a:lnTo>
                    <a:pt x="135" y="8"/>
                  </a:lnTo>
                  <a:lnTo>
                    <a:pt x="120" y="12"/>
                  </a:lnTo>
                  <a:lnTo>
                    <a:pt x="102" y="19"/>
                  </a:lnTo>
                  <a:lnTo>
                    <a:pt x="88" y="28"/>
                  </a:lnTo>
                  <a:lnTo>
                    <a:pt x="72" y="37"/>
                  </a:lnTo>
                  <a:lnTo>
                    <a:pt x="61" y="49"/>
                  </a:lnTo>
                  <a:lnTo>
                    <a:pt x="47" y="63"/>
                  </a:lnTo>
                  <a:lnTo>
                    <a:pt x="35" y="74"/>
                  </a:lnTo>
                  <a:lnTo>
                    <a:pt x="27" y="90"/>
                  </a:lnTo>
                  <a:lnTo>
                    <a:pt x="19" y="106"/>
                  </a:lnTo>
                  <a:lnTo>
                    <a:pt x="11" y="122"/>
                  </a:lnTo>
                  <a:lnTo>
                    <a:pt x="6" y="140"/>
                  </a:lnTo>
                  <a:lnTo>
                    <a:pt x="2" y="159"/>
                  </a:lnTo>
                  <a:lnTo>
                    <a:pt x="0" y="177"/>
                  </a:lnTo>
                  <a:lnTo>
                    <a:pt x="2" y="194"/>
                  </a:lnTo>
                  <a:lnTo>
                    <a:pt x="4" y="212"/>
                  </a:lnTo>
                  <a:lnTo>
                    <a:pt x="6" y="230"/>
                  </a:lnTo>
                  <a:lnTo>
                    <a:pt x="13" y="246"/>
                  </a:lnTo>
                  <a:lnTo>
                    <a:pt x="19" y="263"/>
                  </a:lnTo>
                  <a:lnTo>
                    <a:pt x="24" y="268"/>
                  </a:lnTo>
                  <a:lnTo>
                    <a:pt x="26" y="269"/>
                  </a:lnTo>
                  <a:lnTo>
                    <a:pt x="24" y="270"/>
                  </a:lnTo>
                  <a:lnTo>
                    <a:pt x="26" y="271"/>
                  </a:lnTo>
                  <a:lnTo>
                    <a:pt x="21" y="261"/>
                  </a:lnTo>
                  <a:lnTo>
                    <a:pt x="13" y="244"/>
                  </a:lnTo>
                  <a:lnTo>
                    <a:pt x="8" y="228"/>
                  </a:lnTo>
                  <a:lnTo>
                    <a:pt x="5" y="210"/>
                  </a:lnTo>
                  <a:lnTo>
                    <a:pt x="2" y="194"/>
                  </a:lnTo>
                  <a:lnTo>
                    <a:pt x="2" y="178"/>
                  </a:lnTo>
                  <a:lnTo>
                    <a:pt x="4" y="158"/>
                  </a:lnTo>
                  <a:lnTo>
                    <a:pt x="6" y="140"/>
                  </a:lnTo>
                  <a:lnTo>
                    <a:pt x="13" y="123"/>
                  </a:lnTo>
                  <a:lnTo>
                    <a:pt x="19" y="106"/>
                  </a:lnTo>
                  <a:lnTo>
                    <a:pt x="27" y="92"/>
                  </a:lnTo>
                  <a:lnTo>
                    <a:pt x="37" y="74"/>
                  </a:lnTo>
                  <a:lnTo>
                    <a:pt x="47" y="63"/>
                  </a:lnTo>
                  <a:lnTo>
                    <a:pt x="60" y="50"/>
                  </a:lnTo>
                  <a:lnTo>
                    <a:pt x="74" y="39"/>
                  </a:lnTo>
                  <a:lnTo>
                    <a:pt x="87" y="30"/>
                  </a:lnTo>
                  <a:lnTo>
                    <a:pt x="104" y="21"/>
                  </a:lnTo>
                  <a:lnTo>
                    <a:pt x="120" y="14"/>
                  </a:lnTo>
                  <a:lnTo>
                    <a:pt x="137" y="9"/>
                  </a:lnTo>
                  <a:lnTo>
                    <a:pt x="151" y="5"/>
                  </a:lnTo>
                  <a:lnTo>
                    <a:pt x="170" y="4"/>
                  </a:lnTo>
                  <a:lnTo>
                    <a:pt x="187" y="4"/>
                  </a:lnTo>
                  <a:lnTo>
                    <a:pt x="205" y="4"/>
                  </a:lnTo>
                  <a:lnTo>
                    <a:pt x="224" y="8"/>
                  </a:lnTo>
                  <a:lnTo>
                    <a:pt x="241" y="11"/>
                  </a:lnTo>
                  <a:lnTo>
                    <a:pt x="258" y="20"/>
                  </a:lnTo>
                  <a:lnTo>
                    <a:pt x="273" y="27"/>
                  </a:lnTo>
                  <a:lnTo>
                    <a:pt x="288" y="39"/>
                  </a:lnTo>
                  <a:lnTo>
                    <a:pt x="303" y="49"/>
                  </a:lnTo>
                  <a:lnTo>
                    <a:pt x="306" y="52"/>
                  </a:lnTo>
                  <a:lnTo>
                    <a:pt x="307" y="50"/>
                  </a:lnTo>
                  <a:lnTo>
                    <a:pt x="305" y="50"/>
                  </a:lnTo>
                  <a:lnTo>
                    <a:pt x="304" y="47"/>
                  </a:lnTo>
                </a:path>
              </a:pathLst>
            </a:custGeom>
            <a:solidFill>
              <a:srgbClr val="8397B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87" name="Freeform 319"/>
            <p:cNvSpPr>
              <a:spLocks/>
            </p:cNvSpPr>
            <p:nvPr/>
          </p:nvSpPr>
          <p:spPr bwMode="auto">
            <a:xfrm>
              <a:off x="2345" y="1091"/>
              <a:ext cx="307" cy="271"/>
            </a:xfrm>
            <a:custGeom>
              <a:avLst/>
              <a:gdLst>
                <a:gd name="T0" fmla="*/ 301 w 307"/>
                <a:gd name="T1" fmla="*/ 45 h 271"/>
                <a:gd name="T2" fmla="*/ 271 w 307"/>
                <a:gd name="T3" fmla="*/ 23 h 271"/>
                <a:gd name="T4" fmla="*/ 239 w 307"/>
                <a:gd name="T5" fmla="*/ 7 h 271"/>
                <a:gd name="T6" fmla="*/ 203 w 307"/>
                <a:gd name="T7" fmla="*/ 0 h 271"/>
                <a:gd name="T8" fmla="*/ 168 w 307"/>
                <a:gd name="T9" fmla="*/ 0 h 271"/>
                <a:gd name="T10" fmla="*/ 135 w 307"/>
                <a:gd name="T11" fmla="*/ 5 h 271"/>
                <a:gd name="T12" fmla="*/ 102 w 307"/>
                <a:gd name="T13" fmla="*/ 17 h 271"/>
                <a:gd name="T14" fmla="*/ 72 w 307"/>
                <a:gd name="T15" fmla="*/ 35 h 271"/>
                <a:gd name="T16" fmla="*/ 45 w 307"/>
                <a:gd name="T17" fmla="*/ 59 h 271"/>
                <a:gd name="T18" fmla="*/ 25 w 307"/>
                <a:gd name="T19" fmla="*/ 88 h 271"/>
                <a:gd name="T20" fmla="*/ 11 w 307"/>
                <a:gd name="T21" fmla="*/ 119 h 271"/>
                <a:gd name="T22" fmla="*/ 2 w 307"/>
                <a:gd name="T23" fmla="*/ 154 h 271"/>
                <a:gd name="T24" fmla="*/ 0 w 307"/>
                <a:gd name="T25" fmla="*/ 190 h 271"/>
                <a:gd name="T26" fmla="*/ 6 w 307"/>
                <a:gd name="T27" fmla="*/ 224 h 271"/>
                <a:gd name="T28" fmla="*/ 19 w 307"/>
                <a:gd name="T29" fmla="*/ 257 h 271"/>
                <a:gd name="T30" fmla="*/ 24 w 307"/>
                <a:gd name="T31" fmla="*/ 267 h 271"/>
                <a:gd name="T32" fmla="*/ 24 w 307"/>
                <a:gd name="T33" fmla="*/ 267 h 271"/>
                <a:gd name="T34" fmla="*/ 26 w 307"/>
                <a:gd name="T35" fmla="*/ 268 h 271"/>
                <a:gd name="T36" fmla="*/ 26 w 307"/>
                <a:gd name="T37" fmla="*/ 268 h 271"/>
                <a:gd name="T38" fmla="*/ 26 w 307"/>
                <a:gd name="T39" fmla="*/ 268 h 271"/>
                <a:gd name="T40" fmla="*/ 26 w 307"/>
                <a:gd name="T41" fmla="*/ 268 h 271"/>
                <a:gd name="T42" fmla="*/ 25 w 307"/>
                <a:gd name="T43" fmla="*/ 269 h 271"/>
                <a:gd name="T44" fmla="*/ 27 w 307"/>
                <a:gd name="T45" fmla="*/ 270 h 271"/>
                <a:gd name="T46" fmla="*/ 19 w 307"/>
                <a:gd name="T47" fmla="*/ 257 h 271"/>
                <a:gd name="T48" fmla="*/ 8 w 307"/>
                <a:gd name="T49" fmla="*/ 225 h 271"/>
                <a:gd name="T50" fmla="*/ 2 w 307"/>
                <a:gd name="T51" fmla="*/ 190 h 271"/>
                <a:gd name="T52" fmla="*/ 4 w 307"/>
                <a:gd name="T53" fmla="*/ 155 h 271"/>
                <a:gd name="T54" fmla="*/ 13 w 307"/>
                <a:gd name="T55" fmla="*/ 119 h 271"/>
                <a:gd name="T56" fmla="*/ 27 w 307"/>
                <a:gd name="T57" fmla="*/ 88 h 271"/>
                <a:gd name="T58" fmla="*/ 47 w 307"/>
                <a:gd name="T59" fmla="*/ 59 h 271"/>
                <a:gd name="T60" fmla="*/ 74 w 307"/>
                <a:gd name="T61" fmla="*/ 36 h 271"/>
                <a:gd name="T62" fmla="*/ 102 w 307"/>
                <a:gd name="T63" fmla="*/ 17 h 271"/>
                <a:gd name="T64" fmla="*/ 134 w 307"/>
                <a:gd name="T65" fmla="*/ 7 h 271"/>
                <a:gd name="T66" fmla="*/ 168 w 307"/>
                <a:gd name="T67" fmla="*/ 0 h 271"/>
                <a:gd name="T68" fmla="*/ 202 w 307"/>
                <a:gd name="T69" fmla="*/ 2 h 271"/>
                <a:gd name="T70" fmla="*/ 238 w 307"/>
                <a:gd name="T71" fmla="*/ 9 h 271"/>
                <a:gd name="T72" fmla="*/ 271 w 307"/>
                <a:gd name="T73" fmla="*/ 25 h 271"/>
                <a:gd name="T74" fmla="*/ 301 w 307"/>
                <a:gd name="T75" fmla="*/ 45 h 271"/>
                <a:gd name="T76" fmla="*/ 305 w 307"/>
                <a:gd name="T77" fmla="*/ 53 h 271"/>
                <a:gd name="T78" fmla="*/ 306 w 307"/>
                <a:gd name="T79" fmla="*/ 51 h 271"/>
                <a:gd name="T80" fmla="*/ 304 w 307"/>
                <a:gd name="T81" fmla="*/ 50 h 271"/>
                <a:gd name="T82" fmla="*/ 304 w 307"/>
                <a:gd name="T83" fmla="*/ 48 h 27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07"/>
                <a:gd name="T127" fmla="*/ 0 h 271"/>
                <a:gd name="T128" fmla="*/ 307 w 307"/>
                <a:gd name="T129" fmla="*/ 271 h 27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07" h="271">
                  <a:moveTo>
                    <a:pt x="304" y="48"/>
                  </a:moveTo>
                  <a:lnTo>
                    <a:pt x="301" y="45"/>
                  </a:lnTo>
                  <a:lnTo>
                    <a:pt x="286" y="35"/>
                  </a:lnTo>
                  <a:lnTo>
                    <a:pt x="271" y="23"/>
                  </a:lnTo>
                  <a:lnTo>
                    <a:pt x="256" y="16"/>
                  </a:lnTo>
                  <a:lnTo>
                    <a:pt x="239" y="7"/>
                  </a:lnTo>
                  <a:lnTo>
                    <a:pt x="222" y="4"/>
                  </a:lnTo>
                  <a:lnTo>
                    <a:pt x="203" y="0"/>
                  </a:lnTo>
                  <a:lnTo>
                    <a:pt x="185" y="0"/>
                  </a:lnTo>
                  <a:lnTo>
                    <a:pt x="168" y="0"/>
                  </a:lnTo>
                  <a:lnTo>
                    <a:pt x="149" y="1"/>
                  </a:lnTo>
                  <a:lnTo>
                    <a:pt x="135" y="5"/>
                  </a:lnTo>
                  <a:lnTo>
                    <a:pt x="118" y="10"/>
                  </a:lnTo>
                  <a:lnTo>
                    <a:pt x="102" y="17"/>
                  </a:lnTo>
                  <a:lnTo>
                    <a:pt x="85" y="26"/>
                  </a:lnTo>
                  <a:lnTo>
                    <a:pt x="72" y="35"/>
                  </a:lnTo>
                  <a:lnTo>
                    <a:pt x="58" y="46"/>
                  </a:lnTo>
                  <a:lnTo>
                    <a:pt x="45" y="59"/>
                  </a:lnTo>
                  <a:lnTo>
                    <a:pt x="35" y="70"/>
                  </a:lnTo>
                  <a:lnTo>
                    <a:pt x="25" y="88"/>
                  </a:lnTo>
                  <a:lnTo>
                    <a:pt x="17" y="102"/>
                  </a:lnTo>
                  <a:lnTo>
                    <a:pt x="11" y="119"/>
                  </a:lnTo>
                  <a:lnTo>
                    <a:pt x="4" y="136"/>
                  </a:lnTo>
                  <a:lnTo>
                    <a:pt x="2" y="154"/>
                  </a:lnTo>
                  <a:lnTo>
                    <a:pt x="0" y="174"/>
                  </a:lnTo>
                  <a:lnTo>
                    <a:pt x="0" y="190"/>
                  </a:lnTo>
                  <a:lnTo>
                    <a:pt x="3" y="206"/>
                  </a:lnTo>
                  <a:lnTo>
                    <a:pt x="6" y="224"/>
                  </a:lnTo>
                  <a:lnTo>
                    <a:pt x="11" y="240"/>
                  </a:lnTo>
                  <a:lnTo>
                    <a:pt x="19" y="257"/>
                  </a:lnTo>
                  <a:lnTo>
                    <a:pt x="24" y="267"/>
                  </a:lnTo>
                  <a:lnTo>
                    <a:pt x="26" y="268"/>
                  </a:lnTo>
                  <a:lnTo>
                    <a:pt x="25" y="269"/>
                  </a:lnTo>
                  <a:lnTo>
                    <a:pt x="27" y="270"/>
                  </a:lnTo>
                  <a:lnTo>
                    <a:pt x="19" y="257"/>
                  </a:lnTo>
                  <a:lnTo>
                    <a:pt x="13" y="241"/>
                  </a:lnTo>
                  <a:lnTo>
                    <a:pt x="8" y="225"/>
                  </a:lnTo>
                  <a:lnTo>
                    <a:pt x="5" y="208"/>
                  </a:lnTo>
                  <a:lnTo>
                    <a:pt x="2" y="190"/>
                  </a:lnTo>
                  <a:lnTo>
                    <a:pt x="2" y="172"/>
                  </a:lnTo>
                  <a:lnTo>
                    <a:pt x="4" y="155"/>
                  </a:lnTo>
                  <a:lnTo>
                    <a:pt x="6" y="138"/>
                  </a:lnTo>
                  <a:lnTo>
                    <a:pt x="13" y="119"/>
                  </a:lnTo>
                  <a:lnTo>
                    <a:pt x="19" y="103"/>
                  </a:lnTo>
                  <a:lnTo>
                    <a:pt x="27" y="88"/>
                  </a:lnTo>
                  <a:lnTo>
                    <a:pt x="36" y="73"/>
                  </a:lnTo>
                  <a:lnTo>
                    <a:pt x="47" y="59"/>
                  </a:lnTo>
                  <a:lnTo>
                    <a:pt x="60" y="47"/>
                  </a:lnTo>
                  <a:lnTo>
                    <a:pt x="74" y="36"/>
                  </a:lnTo>
                  <a:lnTo>
                    <a:pt x="87" y="27"/>
                  </a:lnTo>
                  <a:lnTo>
                    <a:pt x="102" y="17"/>
                  </a:lnTo>
                  <a:lnTo>
                    <a:pt x="118" y="11"/>
                  </a:lnTo>
                  <a:lnTo>
                    <a:pt x="134" y="7"/>
                  </a:lnTo>
                  <a:lnTo>
                    <a:pt x="151" y="2"/>
                  </a:lnTo>
                  <a:lnTo>
                    <a:pt x="168" y="0"/>
                  </a:lnTo>
                  <a:lnTo>
                    <a:pt x="185" y="0"/>
                  </a:lnTo>
                  <a:lnTo>
                    <a:pt x="202" y="2"/>
                  </a:lnTo>
                  <a:lnTo>
                    <a:pt x="221" y="6"/>
                  </a:lnTo>
                  <a:lnTo>
                    <a:pt x="238" y="9"/>
                  </a:lnTo>
                  <a:lnTo>
                    <a:pt x="255" y="18"/>
                  </a:lnTo>
                  <a:lnTo>
                    <a:pt x="271" y="25"/>
                  </a:lnTo>
                  <a:lnTo>
                    <a:pt x="286" y="35"/>
                  </a:lnTo>
                  <a:lnTo>
                    <a:pt x="301" y="45"/>
                  </a:lnTo>
                  <a:lnTo>
                    <a:pt x="305" y="53"/>
                  </a:lnTo>
                  <a:lnTo>
                    <a:pt x="306" y="51"/>
                  </a:lnTo>
                  <a:lnTo>
                    <a:pt x="304" y="50"/>
                  </a:lnTo>
                  <a:lnTo>
                    <a:pt x="305" y="48"/>
                  </a:lnTo>
                  <a:lnTo>
                    <a:pt x="304" y="48"/>
                  </a:lnTo>
                </a:path>
              </a:pathLst>
            </a:custGeom>
            <a:solidFill>
              <a:srgbClr val="8498B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88" name="Freeform 320"/>
            <p:cNvSpPr>
              <a:spLocks/>
            </p:cNvSpPr>
            <p:nvPr/>
          </p:nvSpPr>
          <p:spPr bwMode="auto">
            <a:xfrm>
              <a:off x="2347" y="1091"/>
              <a:ext cx="309" cy="271"/>
            </a:xfrm>
            <a:custGeom>
              <a:avLst/>
              <a:gdLst>
                <a:gd name="T0" fmla="*/ 299 w 309"/>
                <a:gd name="T1" fmla="*/ 45 h 271"/>
                <a:gd name="T2" fmla="*/ 269 w 309"/>
                <a:gd name="T3" fmla="*/ 25 h 271"/>
                <a:gd name="T4" fmla="*/ 236 w 309"/>
                <a:gd name="T5" fmla="*/ 9 h 271"/>
                <a:gd name="T6" fmla="*/ 200 w 309"/>
                <a:gd name="T7" fmla="*/ 2 h 271"/>
                <a:gd name="T8" fmla="*/ 166 w 309"/>
                <a:gd name="T9" fmla="*/ 0 h 271"/>
                <a:gd name="T10" fmla="*/ 132 w 309"/>
                <a:gd name="T11" fmla="*/ 7 h 271"/>
                <a:gd name="T12" fmla="*/ 100 w 309"/>
                <a:gd name="T13" fmla="*/ 17 h 271"/>
                <a:gd name="T14" fmla="*/ 72 w 309"/>
                <a:gd name="T15" fmla="*/ 36 h 271"/>
                <a:gd name="T16" fmla="*/ 45 w 309"/>
                <a:gd name="T17" fmla="*/ 59 h 271"/>
                <a:gd name="T18" fmla="*/ 25 w 309"/>
                <a:gd name="T19" fmla="*/ 88 h 271"/>
                <a:gd name="T20" fmla="*/ 11 w 309"/>
                <a:gd name="T21" fmla="*/ 119 h 271"/>
                <a:gd name="T22" fmla="*/ 2 w 309"/>
                <a:gd name="T23" fmla="*/ 155 h 271"/>
                <a:gd name="T24" fmla="*/ 0 w 309"/>
                <a:gd name="T25" fmla="*/ 190 h 271"/>
                <a:gd name="T26" fmla="*/ 6 w 309"/>
                <a:gd name="T27" fmla="*/ 225 h 271"/>
                <a:gd name="T28" fmla="*/ 17 w 309"/>
                <a:gd name="T29" fmla="*/ 257 h 271"/>
                <a:gd name="T30" fmla="*/ 25 w 309"/>
                <a:gd name="T31" fmla="*/ 270 h 271"/>
                <a:gd name="T32" fmla="*/ 25 w 309"/>
                <a:gd name="T33" fmla="*/ 270 h 271"/>
                <a:gd name="T34" fmla="*/ 26 w 309"/>
                <a:gd name="T35" fmla="*/ 270 h 271"/>
                <a:gd name="T36" fmla="*/ 26 w 309"/>
                <a:gd name="T37" fmla="*/ 270 h 271"/>
                <a:gd name="T38" fmla="*/ 26 w 309"/>
                <a:gd name="T39" fmla="*/ 270 h 271"/>
                <a:gd name="T40" fmla="*/ 14 w 309"/>
                <a:gd name="T41" fmla="*/ 239 h 271"/>
                <a:gd name="T42" fmla="*/ 4 w 309"/>
                <a:gd name="T43" fmla="*/ 208 h 271"/>
                <a:gd name="T44" fmla="*/ 2 w 309"/>
                <a:gd name="T45" fmla="*/ 173 h 271"/>
                <a:gd name="T46" fmla="*/ 5 w 309"/>
                <a:gd name="T47" fmla="*/ 138 h 271"/>
                <a:gd name="T48" fmla="*/ 18 w 309"/>
                <a:gd name="T49" fmla="*/ 103 h 271"/>
                <a:gd name="T50" fmla="*/ 36 w 309"/>
                <a:gd name="T51" fmla="*/ 74 h 271"/>
                <a:gd name="T52" fmla="*/ 59 w 309"/>
                <a:gd name="T53" fmla="*/ 47 h 271"/>
                <a:gd name="T54" fmla="*/ 86 w 309"/>
                <a:gd name="T55" fmla="*/ 29 h 271"/>
                <a:gd name="T56" fmla="*/ 115 w 309"/>
                <a:gd name="T57" fmla="*/ 13 h 271"/>
                <a:gd name="T58" fmla="*/ 149 w 309"/>
                <a:gd name="T59" fmla="*/ 4 h 271"/>
                <a:gd name="T60" fmla="*/ 184 w 309"/>
                <a:gd name="T61" fmla="*/ 3 h 271"/>
                <a:gd name="T62" fmla="*/ 219 w 309"/>
                <a:gd name="T63" fmla="*/ 6 h 271"/>
                <a:gd name="T64" fmla="*/ 253 w 309"/>
                <a:gd name="T65" fmla="*/ 18 h 271"/>
                <a:gd name="T66" fmla="*/ 284 w 309"/>
                <a:gd name="T67" fmla="*/ 37 h 271"/>
                <a:gd name="T68" fmla="*/ 308 w 309"/>
                <a:gd name="T69" fmla="*/ 59 h 271"/>
                <a:gd name="T70" fmla="*/ 307 w 309"/>
                <a:gd name="T71" fmla="*/ 56 h 271"/>
                <a:gd name="T72" fmla="*/ 307 w 309"/>
                <a:gd name="T73" fmla="*/ 56 h 271"/>
                <a:gd name="T74" fmla="*/ 305 w 309"/>
                <a:gd name="T75" fmla="*/ 53 h 271"/>
                <a:gd name="T76" fmla="*/ 303 w 309"/>
                <a:gd name="T77" fmla="*/ 53 h 27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09"/>
                <a:gd name="T118" fmla="*/ 0 h 271"/>
                <a:gd name="T119" fmla="*/ 309 w 309"/>
                <a:gd name="T120" fmla="*/ 271 h 27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09" h="271">
                  <a:moveTo>
                    <a:pt x="303" y="53"/>
                  </a:moveTo>
                  <a:lnTo>
                    <a:pt x="299" y="45"/>
                  </a:lnTo>
                  <a:lnTo>
                    <a:pt x="284" y="35"/>
                  </a:lnTo>
                  <a:lnTo>
                    <a:pt x="269" y="25"/>
                  </a:lnTo>
                  <a:lnTo>
                    <a:pt x="253" y="18"/>
                  </a:lnTo>
                  <a:lnTo>
                    <a:pt x="236" y="9"/>
                  </a:lnTo>
                  <a:lnTo>
                    <a:pt x="219" y="6"/>
                  </a:lnTo>
                  <a:lnTo>
                    <a:pt x="200" y="2"/>
                  </a:lnTo>
                  <a:lnTo>
                    <a:pt x="183" y="0"/>
                  </a:lnTo>
                  <a:lnTo>
                    <a:pt x="166" y="0"/>
                  </a:lnTo>
                  <a:lnTo>
                    <a:pt x="149" y="2"/>
                  </a:lnTo>
                  <a:lnTo>
                    <a:pt x="132" y="7"/>
                  </a:lnTo>
                  <a:lnTo>
                    <a:pt x="116" y="11"/>
                  </a:lnTo>
                  <a:lnTo>
                    <a:pt x="100" y="17"/>
                  </a:lnTo>
                  <a:lnTo>
                    <a:pt x="85" y="27"/>
                  </a:lnTo>
                  <a:lnTo>
                    <a:pt x="72" y="36"/>
                  </a:lnTo>
                  <a:lnTo>
                    <a:pt x="58" y="47"/>
                  </a:lnTo>
                  <a:lnTo>
                    <a:pt x="45" y="59"/>
                  </a:lnTo>
                  <a:lnTo>
                    <a:pt x="34" y="73"/>
                  </a:lnTo>
                  <a:lnTo>
                    <a:pt x="25" y="88"/>
                  </a:lnTo>
                  <a:lnTo>
                    <a:pt x="17" y="103"/>
                  </a:lnTo>
                  <a:lnTo>
                    <a:pt x="11" y="119"/>
                  </a:lnTo>
                  <a:lnTo>
                    <a:pt x="4" y="138"/>
                  </a:lnTo>
                  <a:lnTo>
                    <a:pt x="2" y="155"/>
                  </a:lnTo>
                  <a:lnTo>
                    <a:pt x="0" y="172"/>
                  </a:lnTo>
                  <a:lnTo>
                    <a:pt x="0" y="190"/>
                  </a:lnTo>
                  <a:lnTo>
                    <a:pt x="3" y="208"/>
                  </a:lnTo>
                  <a:lnTo>
                    <a:pt x="6" y="225"/>
                  </a:lnTo>
                  <a:lnTo>
                    <a:pt x="11" y="241"/>
                  </a:lnTo>
                  <a:lnTo>
                    <a:pt x="17" y="257"/>
                  </a:lnTo>
                  <a:lnTo>
                    <a:pt x="25" y="270"/>
                  </a:lnTo>
                  <a:lnTo>
                    <a:pt x="26" y="270"/>
                  </a:lnTo>
                  <a:lnTo>
                    <a:pt x="20" y="256"/>
                  </a:lnTo>
                  <a:lnTo>
                    <a:pt x="14" y="239"/>
                  </a:lnTo>
                  <a:lnTo>
                    <a:pt x="7" y="223"/>
                  </a:lnTo>
                  <a:lnTo>
                    <a:pt x="4" y="208"/>
                  </a:lnTo>
                  <a:lnTo>
                    <a:pt x="2" y="191"/>
                  </a:lnTo>
                  <a:lnTo>
                    <a:pt x="2" y="173"/>
                  </a:lnTo>
                  <a:lnTo>
                    <a:pt x="2" y="155"/>
                  </a:lnTo>
                  <a:lnTo>
                    <a:pt x="5" y="138"/>
                  </a:lnTo>
                  <a:lnTo>
                    <a:pt x="12" y="120"/>
                  </a:lnTo>
                  <a:lnTo>
                    <a:pt x="18" y="103"/>
                  </a:lnTo>
                  <a:lnTo>
                    <a:pt x="25" y="88"/>
                  </a:lnTo>
                  <a:lnTo>
                    <a:pt x="36" y="74"/>
                  </a:lnTo>
                  <a:lnTo>
                    <a:pt x="47" y="60"/>
                  </a:lnTo>
                  <a:lnTo>
                    <a:pt x="59" y="47"/>
                  </a:lnTo>
                  <a:lnTo>
                    <a:pt x="71" y="37"/>
                  </a:lnTo>
                  <a:lnTo>
                    <a:pt x="86" y="29"/>
                  </a:lnTo>
                  <a:lnTo>
                    <a:pt x="102" y="19"/>
                  </a:lnTo>
                  <a:lnTo>
                    <a:pt x="115" y="13"/>
                  </a:lnTo>
                  <a:lnTo>
                    <a:pt x="132" y="8"/>
                  </a:lnTo>
                  <a:lnTo>
                    <a:pt x="149" y="4"/>
                  </a:lnTo>
                  <a:lnTo>
                    <a:pt x="165" y="1"/>
                  </a:lnTo>
                  <a:lnTo>
                    <a:pt x="184" y="3"/>
                  </a:lnTo>
                  <a:lnTo>
                    <a:pt x="202" y="4"/>
                  </a:lnTo>
                  <a:lnTo>
                    <a:pt x="219" y="6"/>
                  </a:lnTo>
                  <a:lnTo>
                    <a:pt x="235" y="11"/>
                  </a:lnTo>
                  <a:lnTo>
                    <a:pt x="253" y="18"/>
                  </a:lnTo>
                  <a:lnTo>
                    <a:pt x="268" y="27"/>
                  </a:lnTo>
                  <a:lnTo>
                    <a:pt x="284" y="37"/>
                  </a:lnTo>
                  <a:lnTo>
                    <a:pt x="296" y="47"/>
                  </a:lnTo>
                  <a:lnTo>
                    <a:pt x="308" y="59"/>
                  </a:lnTo>
                  <a:lnTo>
                    <a:pt x="307" y="56"/>
                  </a:lnTo>
                  <a:lnTo>
                    <a:pt x="305" y="53"/>
                  </a:lnTo>
                  <a:lnTo>
                    <a:pt x="303" y="53"/>
                  </a:lnTo>
                </a:path>
              </a:pathLst>
            </a:custGeom>
            <a:solidFill>
              <a:srgbClr val="8599B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89" name="Freeform 321"/>
            <p:cNvSpPr>
              <a:spLocks/>
            </p:cNvSpPr>
            <p:nvPr/>
          </p:nvSpPr>
          <p:spPr bwMode="auto">
            <a:xfrm>
              <a:off x="2349" y="1092"/>
              <a:ext cx="309" cy="275"/>
            </a:xfrm>
            <a:custGeom>
              <a:avLst/>
              <a:gdLst>
                <a:gd name="T0" fmla="*/ 294 w 309"/>
                <a:gd name="T1" fmla="*/ 46 h 275"/>
                <a:gd name="T2" fmla="*/ 266 w 309"/>
                <a:gd name="T3" fmla="*/ 26 h 275"/>
                <a:gd name="T4" fmla="*/ 233 w 309"/>
                <a:gd name="T5" fmla="*/ 10 h 275"/>
                <a:gd name="T6" fmla="*/ 200 w 309"/>
                <a:gd name="T7" fmla="*/ 3 h 275"/>
                <a:gd name="T8" fmla="*/ 163 w 309"/>
                <a:gd name="T9" fmla="*/ 0 h 275"/>
                <a:gd name="T10" fmla="*/ 130 w 309"/>
                <a:gd name="T11" fmla="*/ 7 h 275"/>
                <a:gd name="T12" fmla="*/ 100 w 309"/>
                <a:gd name="T13" fmla="*/ 18 h 275"/>
                <a:gd name="T14" fmla="*/ 69 w 309"/>
                <a:gd name="T15" fmla="*/ 36 h 275"/>
                <a:gd name="T16" fmla="*/ 45 w 309"/>
                <a:gd name="T17" fmla="*/ 59 h 275"/>
                <a:gd name="T18" fmla="*/ 23 w 309"/>
                <a:gd name="T19" fmla="*/ 87 h 275"/>
                <a:gd name="T20" fmla="*/ 10 w 309"/>
                <a:gd name="T21" fmla="*/ 119 h 275"/>
                <a:gd name="T22" fmla="*/ 0 w 309"/>
                <a:gd name="T23" fmla="*/ 154 h 275"/>
                <a:gd name="T24" fmla="*/ 0 w 309"/>
                <a:gd name="T25" fmla="*/ 190 h 275"/>
                <a:gd name="T26" fmla="*/ 5 w 309"/>
                <a:gd name="T27" fmla="*/ 222 h 275"/>
                <a:gd name="T28" fmla="*/ 18 w 309"/>
                <a:gd name="T29" fmla="*/ 255 h 275"/>
                <a:gd name="T30" fmla="*/ 24 w 309"/>
                <a:gd name="T31" fmla="*/ 269 h 275"/>
                <a:gd name="T32" fmla="*/ 26 w 309"/>
                <a:gd name="T33" fmla="*/ 271 h 275"/>
                <a:gd name="T34" fmla="*/ 28 w 309"/>
                <a:gd name="T35" fmla="*/ 273 h 275"/>
                <a:gd name="T36" fmla="*/ 28 w 309"/>
                <a:gd name="T37" fmla="*/ 273 h 275"/>
                <a:gd name="T38" fmla="*/ 30 w 309"/>
                <a:gd name="T39" fmla="*/ 274 h 275"/>
                <a:gd name="T40" fmla="*/ 18 w 309"/>
                <a:gd name="T41" fmla="*/ 253 h 275"/>
                <a:gd name="T42" fmla="*/ 7 w 309"/>
                <a:gd name="T43" fmla="*/ 222 h 275"/>
                <a:gd name="T44" fmla="*/ 1 w 309"/>
                <a:gd name="T45" fmla="*/ 189 h 275"/>
                <a:gd name="T46" fmla="*/ 1 w 309"/>
                <a:gd name="T47" fmla="*/ 155 h 275"/>
                <a:gd name="T48" fmla="*/ 10 w 309"/>
                <a:gd name="T49" fmla="*/ 119 h 275"/>
                <a:gd name="T50" fmla="*/ 25 w 309"/>
                <a:gd name="T51" fmla="*/ 88 h 275"/>
                <a:gd name="T52" fmla="*/ 45 w 309"/>
                <a:gd name="T53" fmla="*/ 61 h 275"/>
                <a:gd name="T54" fmla="*/ 71 w 309"/>
                <a:gd name="T55" fmla="*/ 37 h 275"/>
                <a:gd name="T56" fmla="*/ 100 w 309"/>
                <a:gd name="T57" fmla="*/ 18 h 275"/>
                <a:gd name="T58" fmla="*/ 132 w 309"/>
                <a:gd name="T59" fmla="*/ 7 h 275"/>
                <a:gd name="T60" fmla="*/ 163 w 309"/>
                <a:gd name="T61" fmla="*/ 2 h 275"/>
                <a:gd name="T62" fmla="*/ 200 w 309"/>
                <a:gd name="T63" fmla="*/ 3 h 275"/>
                <a:gd name="T64" fmla="*/ 233 w 309"/>
                <a:gd name="T65" fmla="*/ 12 h 275"/>
                <a:gd name="T66" fmla="*/ 266 w 309"/>
                <a:gd name="T67" fmla="*/ 26 h 275"/>
                <a:gd name="T68" fmla="*/ 293 w 309"/>
                <a:gd name="T69" fmla="*/ 48 h 275"/>
                <a:gd name="T70" fmla="*/ 308 w 309"/>
                <a:gd name="T71" fmla="*/ 63 h 275"/>
                <a:gd name="T72" fmla="*/ 307 w 309"/>
                <a:gd name="T73" fmla="*/ 61 h 275"/>
                <a:gd name="T74" fmla="*/ 307 w 309"/>
                <a:gd name="T75" fmla="*/ 61 h 275"/>
                <a:gd name="T76" fmla="*/ 306 w 309"/>
                <a:gd name="T77" fmla="*/ 58 h 275"/>
                <a:gd name="T78" fmla="*/ 306 w 309"/>
                <a:gd name="T79" fmla="*/ 58 h 27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09"/>
                <a:gd name="T121" fmla="*/ 0 h 275"/>
                <a:gd name="T122" fmla="*/ 309 w 309"/>
                <a:gd name="T123" fmla="*/ 275 h 27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09" h="275">
                  <a:moveTo>
                    <a:pt x="306" y="58"/>
                  </a:moveTo>
                  <a:lnTo>
                    <a:pt x="294" y="46"/>
                  </a:lnTo>
                  <a:lnTo>
                    <a:pt x="282" y="36"/>
                  </a:lnTo>
                  <a:lnTo>
                    <a:pt x="266" y="26"/>
                  </a:lnTo>
                  <a:lnTo>
                    <a:pt x="251" y="17"/>
                  </a:lnTo>
                  <a:lnTo>
                    <a:pt x="233" y="10"/>
                  </a:lnTo>
                  <a:lnTo>
                    <a:pt x="217" y="5"/>
                  </a:lnTo>
                  <a:lnTo>
                    <a:pt x="200" y="3"/>
                  </a:lnTo>
                  <a:lnTo>
                    <a:pt x="182" y="2"/>
                  </a:lnTo>
                  <a:lnTo>
                    <a:pt x="163" y="0"/>
                  </a:lnTo>
                  <a:lnTo>
                    <a:pt x="147" y="3"/>
                  </a:lnTo>
                  <a:lnTo>
                    <a:pt x="130" y="7"/>
                  </a:lnTo>
                  <a:lnTo>
                    <a:pt x="113" y="12"/>
                  </a:lnTo>
                  <a:lnTo>
                    <a:pt x="100" y="18"/>
                  </a:lnTo>
                  <a:lnTo>
                    <a:pt x="84" y="28"/>
                  </a:lnTo>
                  <a:lnTo>
                    <a:pt x="69" y="36"/>
                  </a:lnTo>
                  <a:lnTo>
                    <a:pt x="57" y="46"/>
                  </a:lnTo>
                  <a:lnTo>
                    <a:pt x="45" y="59"/>
                  </a:lnTo>
                  <a:lnTo>
                    <a:pt x="34" y="73"/>
                  </a:lnTo>
                  <a:lnTo>
                    <a:pt x="23" y="87"/>
                  </a:lnTo>
                  <a:lnTo>
                    <a:pt x="16" y="102"/>
                  </a:lnTo>
                  <a:lnTo>
                    <a:pt x="10" y="119"/>
                  </a:lnTo>
                  <a:lnTo>
                    <a:pt x="3" y="137"/>
                  </a:lnTo>
                  <a:lnTo>
                    <a:pt x="0" y="154"/>
                  </a:lnTo>
                  <a:lnTo>
                    <a:pt x="0" y="172"/>
                  </a:lnTo>
                  <a:lnTo>
                    <a:pt x="0" y="190"/>
                  </a:lnTo>
                  <a:lnTo>
                    <a:pt x="2" y="207"/>
                  </a:lnTo>
                  <a:lnTo>
                    <a:pt x="5" y="222"/>
                  </a:lnTo>
                  <a:lnTo>
                    <a:pt x="12" y="238"/>
                  </a:lnTo>
                  <a:lnTo>
                    <a:pt x="18" y="255"/>
                  </a:lnTo>
                  <a:lnTo>
                    <a:pt x="24" y="269"/>
                  </a:lnTo>
                  <a:lnTo>
                    <a:pt x="26" y="271"/>
                  </a:lnTo>
                  <a:lnTo>
                    <a:pt x="26" y="273"/>
                  </a:lnTo>
                  <a:lnTo>
                    <a:pt x="28" y="273"/>
                  </a:lnTo>
                  <a:lnTo>
                    <a:pt x="30" y="274"/>
                  </a:lnTo>
                  <a:lnTo>
                    <a:pt x="27" y="269"/>
                  </a:lnTo>
                  <a:lnTo>
                    <a:pt x="18" y="253"/>
                  </a:lnTo>
                  <a:lnTo>
                    <a:pt x="12" y="238"/>
                  </a:lnTo>
                  <a:lnTo>
                    <a:pt x="7" y="222"/>
                  </a:lnTo>
                  <a:lnTo>
                    <a:pt x="3" y="205"/>
                  </a:lnTo>
                  <a:lnTo>
                    <a:pt x="1" y="189"/>
                  </a:lnTo>
                  <a:lnTo>
                    <a:pt x="0" y="172"/>
                  </a:lnTo>
                  <a:lnTo>
                    <a:pt x="1" y="155"/>
                  </a:lnTo>
                  <a:lnTo>
                    <a:pt x="5" y="138"/>
                  </a:lnTo>
                  <a:lnTo>
                    <a:pt x="10" y="119"/>
                  </a:lnTo>
                  <a:lnTo>
                    <a:pt x="18" y="104"/>
                  </a:lnTo>
                  <a:lnTo>
                    <a:pt x="25" y="88"/>
                  </a:lnTo>
                  <a:lnTo>
                    <a:pt x="34" y="73"/>
                  </a:lnTo>
                  <a:lnTo>
                    <a:pt x="45" y="61"/>
                  </a:lnTo>
                  <a:lnTo>
                    <a:pt x="57" y="48"/>
                  </a:lnTo>
                  <a:lnTo>
                    <a:pt x="71" y="37"/>
                  </a:lnTo>
                  <a:lnTo>
                    <a:pt x="84" y="28"/>
                  </a:lnTo>
                  <a:lnTo>
                    <a:pt x="100" y="18"/>
                  </a:lnTo>
                  <a:lnTo>
                    <a:pt x="114" y="14"/>
                  </a:lnTo>
                  <a:lnTo>
                    <a:pt x="132" y="7"/>
                  </a:lnTo>
                  <a:lnTo>
                    <a:pt x="146" y="5"/>
                  </a:lnTo>
                  <a:lnTo>
                    <a:pt x="163" y="2"/>
                  </a:lnTo>
                  <a:lnTo>
                    <a:pt x="182" y="3"/>
                  </a:lnTo>
                  <a:lnTo>
                    <a:pt x="200" y="3"/>
                  </a:lnTo>
                  <a:lnTo>
                    <a:pt x="217" y="7"/>
                  </a:lnTo>
                  <a:lnTo>
                    <a:pt x="233" y="12"/>
                  </a:lnTo>
                  <a:lnTo>
                    <a:pt x="250" y="19"/>
                  </a:lnTo>
                  <a:lnTo>
                    <a:pt x="266" y="26"/>
                  </a:lnTo>
                  <a:lnTo>
                    <a:pt x="281" y="37"/>
                  </a:lnTo>
                  <a:lnTo>
                    <a:pt x="293" y="48"/>
                  </a:lnTo>
                  <a:lnTo>
                    <a:pt x="306" y="60"/>
                  </a:lnTo>
                  <a:lnTo>
                    <a:pt x="308" y="63"/>
                  </a:lnTo>
                  <a:lnTo>
                    <a:pt x="307" y="61"/>
                  </a:lnTo>
                  <a:lnTo>
                    <a:pt x="306" y="58"/>
                  </a:lnTo>
                </a:path>
              </a:pathLst>
            </a:custGeom>
            <a:solidFill>
              <a:srgbClr val="869AB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90" name="Freeform 322"/>
            <p:cNvSpPr>
              <a:spLocks/>
            </p:cNvSpPr>
            <p:nvPr/>
          </p:nvSpPr>
          <p:spPr bwMode="auto">
            <a:xfrm>
              <a:off x="2349" y="1094"/>
              <a:ext cx="312" cy="275"/>
            </a:xfrm>
            <a:custGeom>
              <a:avLst/>
              <a:gdLst>
                <a:gd name="T0" fmla="*/ 306 w 312"/>
                <a:gd name="T1" fmla="*/ 58 h 275"/>
                <a:gd name="T2" fmla="*/ 281 w 312"/>
                <a:gd name="T3" fmla="*/ 35 h 275"/>
                <a:gd name="T4" fmla="*/ 250 w 312"/>
                <a:gd name="T5" fmla="*/ 17 h 275"/>
                <a:gd name="T6" fmla="*/ 217 w 312"/>
                <a:gd name="T7" fmla="*/ 5 h 275"/>
                <a:gd name="T8" fmla="*/ 182 w 312"/>
                <a:gd name="T9" fmla="*/ 1 h 275"/>
                <a:gd name="T10" fmla="*/ 146 w 312"/>
                <a:gd name="T11" fmla="*/ 3 h 275"/>
                <a:gd name="T12" fmla="*/ 114 w 312"/>
                <a:gd name="T13" fmla="*/ 12 h 275"/>
                <a:gd name="T14" fmla="*/ 84 w 312"/>
                <a:gd name="T15" fmla="*/ 26 h 275"/>
                <a:gd name="T16" fmla="*/ 57 w 312"/>
                <a:gd name="T17" fmla="*/ 46 h 275"/>
                <a:gd name="T18" fmla="*/ 34 w 312"/>
                <a:gd name="T19" fmla="*/ 71 h 275"/>
                <a:gd name="T20" fmla="*/ 18 w 312"/>
                <a:gd name="T21" fmla="*/ 102 h 275"/>
                <a:gd name="T22" fmla="*/ 5 w 312"/>
                <a:gd name="T23" fmla="*/ 136 h 275"/>
                <a:gd name="T24" fmla="*/ 0 w 312"/>
                <a:gd name="T25" fmla="*/ 170 h 275"/>
                <a:gd name="T26" fmla="*/ 3 w 312"/>
                <a:gd name="T27" fmla="*/ 203 h 275"/>
                <a:gd name="T28" fmla="*/ 12 w 312"/>
                <a:gd name="T29" fmla="*/ 236 h 275"/>
                <a:gd name="T30" fmla="*/ 27 w 312"/>
                <a:gd name="T31" fmla="*/ 267 h 275"/>
                <a:gd name="T32" fmla="*/ 30 w 312"/>
                <a:gd name="T33" fmla="*/ 272 h 275"/>
                <a:gd name="T34" fmla="*/ 32 w 312"/>
                <a:gd name="T35" fmla="*/ 272 h 275"/>
                <a:gd name="T36" fmla="*/ 32 w 312"/>
                <a:gd name="T37" fmla="*/ 272 h 275"/>
                <a:gd name="T38" fmla="*/ 33 w 312"/>
                <a:gd name="T39" fmla="*/ 274 h 275"/>
                <a:gd name="T40" fmla="*/ 27 w 312"/>
                <a:gd name="T41" fmla="*/ 267 h 275"/>
                <a:gd name="T42" fmla="*/ 13 w 312"/>
                <a:gd name="T43" fmla="*/ 236 h 275"/>
                <a:gd name="T44" fmla="*/ 5 w 312"/>
                <a:gd name="T45" fmla="*/ 204 h 275"/>
                <a:gd name="T46" fmla="*/ 2 w 312"/>
                <a:gd name="T47" fmla="*/ 171 h 275"/>
                <a:gd name="T48" fmla="*/ 5 w 312"/>
                <a:gd name="T49" fmla="*/ 136 h 275"/>
                <a:gd name="T50" fmla="*/ 18 w 312"/>
                <a:gd name="T51" fmla="*/ 102 h 275"/>
                <a:gd name="T52" fmla="*/ 36 w 312"/>
                <a:gd name="T53" fmla="*/ 72 h 275"/>
                <a:gd name="T54" fmla="*/ 59 w 312"/>
                <a:gd name="T55" fmla="*/ 46 h 275"/>
                <a:gd name="T56" fmla="*/ 85 w 312"/>
                <a:gd name="T57" fmla="*/ 28 h 275"/>
                <a:gd name="T58" fmla="*/ 114 w 312"/>
                <a:gd name="T59" fmla="*/ 12 h 275"/>
                <a:gd name="T60" fmla="*/ 148 w 312"/>
                <a:gd name="T61" fmla="*/ 3 h 275"/>
                <a:gd name="T62" fmla="*/ 182 w 312"/>
                <a:gd name="T63" fmla="*/ 1 h 275"/>
                <a:gd name="T64" fmla="*/ 216 w 312"/>
                <a:gd name="T65" fmla="*/ 7 h 275"/>
                <a:gd name="T66" fmla="*/ 250 w 312"/>
                <a:gd name="T67" fmla="*/ 19 h 275"/>
                <a:gd name="T68" fmla="*/ 279 w 312"/>
                <a:gd name="T69" fmla="*/ 34 h 275"/>
                <a:gd name="T70" fmla="*/ 306 w 312"/>
                <a:gd name="T71" fmla="*/ 58 h 275"/>
                <a:gd name="T72" fmla="*/ 311 w 312"/>
                <a:gd name="T73" fmla="*/ 66 h 275"/>
                <a:gd name="T74" fmla="*/ 309 w 312"/>
                <a:gd name="T75" fmla="*/ 64 h 275"/>
                <a:gd name="T76" fmla="*/ 309 w 312"/>
                <a:gd name="T77" fmla="*/ 64 h 275"/>
                <a:gd name="T78" fmla="*/ 308 w 312"/>
                <a:gd name="T79" fmla="*/ 61 h 27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12"/>
                <a:gd name="T121" fmla="*/ 0 h 275"/>
                <a:gd name="T122" fmla="*/ 312 w 312"/>
                <a:gd name="T123" fmla="*/ 275 h 27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12" h="275">
                  <a:moveTo>
                    <a:pt x="308" y="61"/>
                  </a:moveTo>
                  <a:lnTo>
                    <a:pt x="306" y="58"/>
                  </a:lnTo>
                  <a:lnTo>
                    <a:pt x="293" y="46"/>
                  </a:lnTo>
                  <a:lnTo>
                    <a:pt x="281" y="35"/>
                  </a:lnTo>
                  <a:lnTo>
                    <a:pt x="266" y="24"/>
                  </a:lnTo>
                  <a:lnTo>
                    <a:pt x="250" y="17"/>
                  </a:lnTo>
                  <a:lnTo>
                    <a:pt x="233" y="10"/>
                  </a:lnTo>
                  <a:lnTo>
                    <a:pt x="217" y="5"/>
                  </a:lnTo>
                  <a:lnTo>
                    <a:pt x="200" y="1"/>
                  </a:lnTo>
                  <a:lnTo>
                    <a:pt x="182" y="1"/>
                  </a:lnTo>
                  <a:lnTo>
                    <a:pt x="163" y="0"/>
                  </a:lnTo>
                  <a:lnTo>
                    <a:pt x="146" y="3"/>
                  </a:lnTo>
                  <a:lnTo>
                    <a:pt x="132" y="5"/>
                  </a:lnTo>
                  <a:lnTo>
                    <a:pt x="114" y="12"/>
                  </a:lnTo>
                  <a:lnTo>
                    <a:pt x="100" y="16"/>
                  </a:lnTo>
                  <a:lnTo>
                    <a:pt x="84" y="26"/>
                  </a:lnTo>
                  <a:lnTo>
                    <a:pt x="71" y="35"/>
                  </a:lnTo>
                  <a:lnTo>
                    <a:pt x="57" y="46"/>
                  </a:lnTo>
                  <a:lnTo>
                    <a:pt x="45" y="59"/>
                  </a:lnTo>
                  <a:lnTo>
                    <a:pt x="34" y="71"/>
                  </a:lnTo>
                  <a:lnTo>
                    <a:pt x="25" y="86"/>
                  </a:lnTo>
                  <a:lnTo>
                    <a:pt x="18" y="102"/>
                  </a:lnTo>
                  <a:lnTo>
                    <a:pt x="10" y="117"/>
                  </a:lnTo>
                  <a:lnTo>
                    <a:pt x="5" y="136"/>
                  </a:lnTo>
                  <a:lnTo>
                    <a:pt x="1" y="153"/>
                  </a:lnTo>
                  <a:lnTo>
                    <a:pt x="0" y="170"/>
                  </a:lnTo>
                  <a:lnTo>
                    <a:pt x="1" y="187"/>
                  </a:lnTo>
                  <a:lnTo>
                    <a:pt x="3" y="203"/>
                  </a:lnTo>
                  <a:lnTo>
                    <a:pt x="7" y="220"/>
                  </a:lnTo>
                  <a:lnTo>
                    <a:pt x="12" y="236"/>
                  </a:lnTo>
                  <a:lnTo>
                    <a:pt x="18" y="251"/>
                  </a:lnTo>
                  <a:lnTo>
                    <a:pt x="27" y="267"/>
                  </a:lnTo>
                  <a:lnTo>
                    <a:pt x="30" y="272"/>
                  </a:lnTo>
                  <a:lnTo>
                    <a:pt x="32" y="272"/>
                  </a:lnTo>
                  <a:lnTo>
                    <a:pt x="33" y="274"/>
                  </a:lnTo>
                  <a:lnTo>
                    <a:pt x="27" y="267"/>
                  </a:lnTo>
                  <a:lnTo>
                    <a:pt x="20" y="251"/>
                  </a:lnTo>
                  <a:lnTo>
                    <a:pt x="13" y="236"/>
                  </a:lnTo>
                  <a:lnTo>
                    <a:pt x="9" y="220"/>
                  </a:lnTo>
                  <a:lnTo>
                    <a:pt x="5" y="204"/>
                  </a:lnTo>
                  <a:lnTo>
                    <a:pt x="3" y="187"/>
                  </a:lnTo>
                  <a:lnTo>
                    <a:pt x="2" y="171"/>
                  </a:lnTo>
                  <a:lnTo>
                    <a:pt x="3" y="154"/>
                  </a:lnTo>
                  <a:lnTo>
                    <a:pt x="5" y="136"/>
                  </a:lnTo>
                  <a:lnTo>
                    <a:pt x="12" y="117"/>
                  </a:lnTo>
                  <a:lnTo>
                    <a:pt x="18" y="102"/>
                  </a:lnTo>
                  <a:lnTo>
                    <a:pt x="27" y="86"/>
                  </a:lnTo>
                  <a:lnTo>
                    <a:pt x="36" y="72"/>
                  </a:lnTo>
                  <a:lnTo>
                    <a:pt x="47" y="59"/>
                  </a:lnTo>
                  <a:lnTo>
                    <a:pt x="59" y="46"/>
                  </a:lnTo>
                  <a:lnTo>
                    <a:pt x="72" y="37"/>
                  </a:lnTo>
                  <a:lnTo>
                    <a:pt x="85" y="28"/>
                  </a:lnTo>
                  <a:lnTo>
                    <a:pt x="101" y="19"/>
                  </a:lnTo>
                  <a:lnTo>
                    <a:pt x="114" y="12"/>
                  </a:lnTo>
                  <a:lnTo>
                    <a:pt x="132" y="7"/>
                  </a:lnTo>
                  <a:lnTo>
                    <a:pt x="148" y="3"/>
                  </a:lnTo>
                  <a:lnTo>
                    <a:pt x="165" y="1"/>
                  </a:lnTo>
                  <a:lnTo>
                    <a:pt x="182" y="1"/>
                  </a:lnTo>
                  <a:lnTo>
                    <a:pt x="199" y="3"/>
                  </a:lnTo>
                  <a:lnTo>
                    <a:pt x="216" y="7"/>
                  </a:lnTo>
                  <a:lnTo>
                    <a:pt x="233" y="10"/>
                  </a:lnTo>
                  <a:lnTo>
                    <a:pt x="250" y="19"/>
                  </a:lnTo>
                  <a:lnTo>
                    <a:pt x="266" y="26"/>
                  </a:lnTo>
                  <a:lnTo>
                    <a:pt x="279" y="34"/>
                  </a:lnTo>
                  <a:lnTo>
                    <a:pt x="293" y="46"/>
                  </a:lnTo>
                  <a:lnTo>
                    <a:pt x="306" y="58"/>
                  </a:lnTo>
                  <a:lnTo>
                    <a:pt x="311" y="66"/>
                  </a:lnTo>
                  <a:lnTo>
                    <a:pt x="309" y="64"/>
                  </a:lnTo>
                  <a:lnTo>
                    <a:pt x="310" y="62"/>
                  </a:lnTo>
                  <a:lnTo>
                    <a:pt x="308" y="61"/>
                  </a:lnTo>
                </a:path>
              </a:pathLst>
            </a:custGeom>
            <a:solidFill>
              <a:srgbClr val="879BB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91" name="Freeform 323"/>
            <p:cNvSpPr>
              <a:spLocks/>
            </p:cNvSpPr>
            <p:nvPr/>
          </p:nvSpPr>
          <p:spPr bwMode="auto">
            <a:xfrm>
              <a:off x="2351" y="1095"/>
              <a:ext cx="313" cy="275"/>
            </a:xfrm>
            <a:custGeom>
              <a:avLst/>
              <a:gdLst>
                <a:gd name="T0" fmla="*/ 304 w 313"/>
                <a:gd name="T1" fmla="*/ 57 h 275"/>
                <a:gd name="T2" fmla="*/ 277 w 313"/>
                <a:gd name="T3" fmla="*/ 33 h 275"/>
                <a:gd name="T4" fmla="*/ 248 w 313"/>
                <a:gd name="T5" fmla="*/ 18 h 275"/>
                <a:gd name="T6" fmla="*/ 214 w 313"/>
                <a:gd name="T7" fmla="*/ 6 h 275"/>
                <a:gd name="T8" fmla="*/ 180 w 313"/>
                <a:gd name="T9" fmla="*/ 0 h 275"/>
                <a:gd name="T10" fmla="*/ 146 w 313"/>
                <a:gd name="T11" fmla="*/ 2 h 275"/>
                <a:gd name="T12" fmla="*/ 112 w 313"/>
                <a:gd name="T13" fmla="*/ 11 h 275"/>
                <a:gd name="T14" fmla="*/ 83 w 313"/>
                <a:gd name="T15" fmla="*/ 27 h 275"/>
                <a:gd name="T16" fmla="*/ 57 w 313"/>
                <a:gd name="T17" fmla="*/ 45 h 275"/>
                <a:gd name="T18" fmla="*/ 34 w 313"/>
                <a:gd name="T19" fmla="*/ 71 h 275"/>
                <a:gd name="T20" fmla="*/ 16 w 313"/>
                <a:gd name="T21" fmla="*/ 101 h 275"/>
                <a:gd name="T22" fmla="*/ 3 w 313"/>
                <a:gd name="T23" fmla="*/ 135 h 275"/>
                <a:gd name="T24" fmla="*/ 0 w 313"/>
                <a:gd name="T25" fmla="*/ 170 h 275"/>
                <a:gd name="T26" fmla="*/ 3 w 313"/>
                <a:gd name="T27" fmla="*/ 203 h 275"/>
                <a:gd name="T28" fmla="*/ 11 w 313"/>
                <a:gd name="T29" fmla="*/ 235 h 275"/>
                <a:gd name="T30" fmla="*/ 25 w 313"/>
                <a:gd name="T31" fmla="*/ 266 h 275"/>
                <a:gd name="T32" fmla="*/ 31 w 313"/>
                <a:gd name="T33" fmla="*/ 273 h 275"/>
                <a:gd name="T34" fmla="*/ 33 w 313"/>
                <a:gd name="T35" fmla="*/ 273 h 275"/>
                <a:gd name="T36" fmla="*/ 33 w 313"/>
                <a:gd name="T37" fmla="*/ 273 h 275"/>
                <a:gd name="T38" fmla="*/ 35 w 313"/>
                <a:gd name="T39" fmla="*/ 274 h 275"/>
                <a:gd name="T40" fmla="*/ 27 w 313"/>
                <a:gd name="T41" fmla="*/ 264 h 275"/>
                <a:gd name="T42" fmla="*/ 11 w 313"/>
                <a:gd name="T43" fmla="*/ 235 h 275"/>
                <a:gd name="T44" fmla="*/ 5 w 313"/>
                <a:gd name="T45" fmla="*/ 203 h 275"/>
                <a:gd name="T46" fmla="*/ 2 w 313"/>
                <a:gd name="T47" fmla="*/ 169 h 275"/>
                <a:gd name="T48" fmla="*/ 5 w 313"/>
                <a:gd name="T49" fmla="*/ 135 h 275"/>
                <a:gd name="T50" fmla="*/ 17 w 313"/>
                <a:gd name="T51" fmla="*/ 101 h 275"/>
                <a:gd name="T52" fmla="*/ 35 w 313"/>
                <a:gd name="T53" fmla="*/ 73 h 275"/>
                <a:gd name="T54" fmla="*/ 59 w 313"/>
                <a:gd name="T55" fmla="*/ 46 h 275"/>
                <a:gd name="T56" fmla="*/ 83 w 313"/>
                <a:gd name="T57" fmla="*/ 27 h 275"/>
                <a:gd name="T58" fmla="*/ 114 w 313"/>
                <a:gd name="T59" fmla="*/ 13 h 275"/>
                <a:gd name="T60" fmla="*/ 146 w 313"/>
                <a:gd name="T61" fmla="*/ 4 h 275"/>
                <a:gd name="T62" fmla="*/ 179 w 313"/>
                <a:gd name="T63" fmla="*/ 2 h 275"/>
                <a:gd name="T64" fmla="*/ 214 w 313"/>
                <a:gd name="T65" fmla="*/ 8 h 275"/>
                <a:gd name="T66" fmla="*/ 245 w 313"/>
                <a:gd name="T67" fmla="*/ 18 h 275"/>
                <a:gd name="T68" fmla="*/ 277 w 313"/>
                <a:gd name="T69" fmla="*/ 35 h 275"/>
                <a:gd name="T70" fmla="*/ 300 w 313"/>
                <a:gd name="T71" fmla="*/ 58 h 275"/>
                <a:gd name="T72" fmla="*/ 312 w 313"/>
                <a:gd name="T73" fmla="*/ 69 h 275"/>
                <a:gd name="T74" fmla="*/ 312 w 313"/>
                <a:gd name="T75" fmla="*/ 69 h 275"/>
                <a:gd name="T76" fmla="*/ 311 w 313"/>
                <a:gd name="T77" fmla="*/ 66 h 275"/>
                <a:gd name="T78" fmla="*/ 311 w 313"/>
                <a:gd name="T79" fmla="*/ 65 h 27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13"/>
                <a:gd name="T121" fmla="*/ 0 h 275"/>
                <a:gd name="T122" fmla="*/ 313 w 313"/>
                <a:gd name="T123" fmla="*/ 275 h 275"/>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13" h="275">
                  <a:moveTo>
                    <a:pt x="309" y="65"/>
                  </a:moveTo>
                  <a:lnTo>
                    <a:pt x="304" y="57"/>
                  </a:lnTo>
                  <a:lnTo>
                    <a:pt x="291" y="45"/>
                  </a:lnTo>
                  <a:lnTo>
                    <a:pt x="277" y="33"/>
                  </a:lnTo>
                  <a:lnTo>
                    <a:pt x="264" y="25"/>
                  </a:lnTo>
                  <a:lnTo>
                    <a:pt x="248" y="18"/>
                  </a:lnTo>
                  <a:lnTo>
                    <a:pt x="231" y="9"/>
                  </a:lnTo>
                  <a:lnTo>
                    <a:pt x="214" y="6"/>
                  </a:lnTo>
                  <a:lnTo>
                    <a:pt x="197" y="2"/>
                  </a:lnTo>
                  <a:lnTo>
                    <a:pt x="180" y="0"/>
                  </a:lnTo>
                  <a:lnTo>
                    <a:pt x="163" y="0"/>
                  </a:lnTo>
                  <a:lnTo>
                    <a:pt x="146" y="2"/>
                  </a:lnTo>
                  <a:lnTo>
                    <a:pt x="130" y="6"/>
                  </a:lnTo>
                  <a:lnTo>
                    <a:pt x="112" y="11"/>
                  </a:lnTo>
                  <a:lnTo>
                    <a:pt x="99" y="18"/>
                  </a:lnTo>
                  <a:lnTo>
                    <a:pt x="83" y="27"/>
                  </a:lnTo>
                  <a:lnTo>
                    <a:pt x="70" y="36"/>
                  </a:lnTo>
                  <a:lnTo>
                    <a:pt x="57" y="45"/>
                  </a:lnTo>
                  <a:lnTo>
                    <a:pt x="45" y="58"/>
                  </a:lnTo>
                  <a:lnTo>
                    <a:pt x="34" y="71"/>
                  </a:lnTo>
                  <a:lnTo>
                    <a:pt x="25" y="85"/>
                  </a:lnTo>
                  <a:lnTo>
                    <a:pt x="16" y="101"/>
                  </a:lnTo>
                  <a:lnTo>
                    <a:pt x="10" y="116"/>
                  </a:lnTo>
                  <a:lnTo>
                    <a:pt x="3" y="135"/>
                  </a:lnTo>
                  <a:lnTo>
                    <a:pt x="1" y="153"/>
                  </a:lnTo>
                  <a:lnTo>
                    <a:pt x="0" y="170"/>
                  </a:lnTo>
                  <a:lnTo>
                    <a:pt x="1" y="186"/>
                  </a:lnTo>
                  <a:lnTo>
                    <a:pt x="3" y="203"/>
                  </a:lnTo>
                  <a:lnTo>
                    <a:pt x="7" y="219"/>
                  </a:lnTo>
                  <a:lnTo>
                    <a:pt x="11" y="235"/>
                  </a:lnTo>
                  <a:lnTo>
                    <a:pt x="18" y="250"/>
                  </a:lnTo>
                  <a:lnTo>
                    <a:pt x="25" y="266"/>
                  </a:lnTo>
                  <a:lnTo>
                    <a:pt x="31" y="273"/>
                  </a:lnTo>
                  <a:lnTo>
                    <a:pt x="33" y="273"/>
                  </a:lnTo>
                  <a:lnTo>
                    <a:pt x="35" y="274"/>
                  </a:lnTo>
                  <a:lnTo>
                    <a:pt x="27" y="264"/>
                  </a:lnTo>
                  <a:lnTo>
                    <a:pt x="19" y="248"/>
                  </a:lnTo>
                  <a:lnTo>
                    <a:pt x="11" y="235"/>
                  </a:lnTo>
                  <a:lnTo>
                    <a:pt x="7" y="219"/>
                  </a:lnTo>
                  <a:lnTo>
                    <a:pt x="5" y="203"/>
                  </a:lnTo>
                  <a:lnTo>
                    <a:pt x="3" y="187"/>
                  </a:lnTo>
                  <a:lnTo>
                    <a:pt x="2" y="169"/>
                  </a:lnTo>
                  <a:lnTo>
                    <a:pt x="3" y="153"/>
                  </a:lnTo>
                  <a:lnTo>
                    <a:pt x="5" y="135"/>
                  </a:lnTo>
                  <a:lnTo>
                    <a:pt x="12" y="117"/>
                  </a:lnTo>
                  <a:lnTo>
                    <a:pt x="17" y="101"/>
                  </a:lnTo>
                  <a:lnTo>
                    <a:pt x="27" y="86"/>
                  </a:lnTo>
                  <a:lnTo>
                    <a:pt x="35" y="73"/>
                  </a:lnTo>
                  <a:lnTo>
                    <a:pt x="47" y="60"/>
                  </a:lnTo>
                  <a:lnTo>
                    <a:pt x="59" y="46"/>
                  </a:lnTo>
                  <a:lnTo>
                    <a:pt x="70" y="36"/>
                  </a:lnTo>
                  <a:lnTo>
                    <a:pt x="83" y="27"/>
                  </a:lnTo>
                  <a:lnTo>
                    <a:pt x="98" y="20"/>
                  </a:lnTo>
                  <a:lnTo>
                    <a:pt x="114" y="13"/>
                  </a:lnTo>
                  <a:lnTo>
                    <a:pt x="130" y="8"/>
                  </a:lnTo>
                  <a:lnTo>
                    <a:pt x="146" y="4"/>
                  </a:lnTo>
                  <a:lnTo>
                    <a:pt x="162" y="2"/>
                  </a:lnTo>
                  <a:lnTo>
                    <a:pt x="179" y="2"/>
                  </a:lnTo>
                  <a:lnTo>
                    <a:pt x="197" y="4"/>
                  </a:lnTo>
                  <a:lnTo>
                    <a:pt x="214" y="8"/>
                  </a:lnTo>
                  <a:lnTo>
                    <a:pt x="229" y="11"/>
                  </a:lnTo>
                  <a:lnTo>
                    <a:pt x="245" y="18"/>
                  </a:lnTo>
                  <a:lnTo>
                    <a:pt x="261" y="26"/>
                  </a:lnTo>
                  <a:lnTo>
                    <a:pt x="277" y="35"/>
                  </a:lnTo>
                  <a:lnTo>
                    <a:pt x="289" y="45"/>
                  </a:lnTo>
                  <a:lnTo>
                    <a:pt x="300" y="58"/>
                  </a:lnTo>
                  <a:lnTo>
                    <a:pt x="312" y="69"/>
                  </a:lnTo>
                  <a:lnTo>
                    <a:pt x="311" y="66"/>
                  </a:lnTo>
                  <a:lnTo>
                    <a:pt x="311" y="65"/>
                  </a:lnTo>
                  <a:lnTo>
                    <a:pt x="309" y="65"/>
                  </a:lnTo>
                </a:path>
              </a:pathLst>
            </a:custGeom>
            <a:solidFill>
              <a:srgbClr val="889CB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92" name="Freeform 324"/>
            <p:cNvSpPr>
              <a:spLocks/>
            </p:cNvSpPr>
            <p:nvPr/>
          </p:nvSpPr>
          <p:spPr bwMode="auto">
            <a:xfrm>
              <a:off x="2353" y="1097"/>
              <a:ext cx="313" cy="276"/>
            </a:xfrm>
            <a:custGeom>
              <a:avLst/>
              <a:gdLst>
                <a:gd name="T0" fmla="*/ 298 w 313"/>
                <a:gd name="T1" fmla="*/ 56 h 276"/>
                <a:gd name="T2" fmla="*/ 275 w 313"/>
                <a:gd name="T3" fmla="*/ 33 h 276"/>
                <a:gd name="T4" fmla="*/ 243 w 313"/>
                <a:gd name="T5" fmla="*/ 16 h 276"/>
                <a:gd name="T6" fmla="*/ 212 w 313"/>
                <a:gd name="T7" fmla="*/ 6 h 276"/>
                <a:gd name="T8" fmla="*/ 177 w 313"/>
                <a:gd name="T9" fmla="*/ 0 h 276"/>
                <a:gd name="T10" fmla="*/ 144 w 313"/>
                <a:gd name="T11" fmla="*/ 2 h 276"/>
                <a:gd name="T12" fmla="*/ 112 w 313"/>
                <a:gd name="T13" fmla="*/ 11 h 276"/>
                <a:gd name="T14" fmla="*/ 81 w 313"/>
                <a:gd name="T15" fmla="*/ 25 h 276"/>
                <a:gd name="T16" fmla="*/ 57 w 313"/>
                <a:gd name="T17" fmla="*/ 44 h 276"/>
                <a:gd name="T18" fmla="*/ 33 w 313"/>
                <a:gd name="T19" fmla="*/ 71 h 276"/>
                <a:gd name="T20" fmla="*/ 15 w 313"/>
                <a:gd name="T21" fmla="*/ 99 h 276"/>
                <a:gd name="T22" fmla="*/ 3 w 313"/>
                <a:gd name="T23" fmla="*/ 133 h 276"/>
                <a:gd name="T24" fmla="*/ 0 w 313"/>
                <a:gd name="T25" fmla="*/ 167 h 276"/>
                <a:gd name="T26" fmla="*/ 3 w 313"/>
                <a:gd name="T27" fmla="*/ 201 h 276"/>
                <a:gd name="T28" fmla="*/ 9 w 313"/>
                <a:gd name="T29" fmla="*/ 233 h 276"/>
                <a:gd name="T30" fmla="*/ 25 w 313"/>
                <a:gd name="T31" fmla="*/ 262 h 276"/>
                <a:gd name="T32" fmla="*/ 33 w 313"/>
                <a:gd name="T33" fmla="*/ 272 h 276"/>
                <a:gd name="T34" fmla="*/ 35 w 313"/>
                <a:gd name="T35" fmla="*/ 272 h 276"/>
                <a:gd name="T36" fmla="*/ 34 w 313"/>
                <a:gd name="T37" fmla="*/ 274 h 276"/>
                <a:gd name="T38" fmla="*/ 35 w 313"/>
                <a:gd name="T39" fmla="*/ 275 h 276"/>
                <a:gd name="T40" fmla="*/ 25 w 313"/>
                <a:gd name="T41" fmla="*/ 262 h 276"/>
                <a:gd name="T42" fmla="*/ 11 w 313"/>
                <a:gd name="T43" fmla="*/ 233 h 276"/>
                <a:gd name="T44" fmla="*/ 3 w 313"/>
                <a:gd name="T45" fmla="*/ 199 h 276"/>
                <a:gd name="T46" fmla="*/ 2 w 313"/>
                <a:gd name="T47" fmla="*/ 167 h 276"/>
                <a:gd name="T48" fmla="*/ 5 w 313"/>
                <a:gd name="T49" fmla="*/ 134 h 276"/>
                <a:gd name="T50" fmla="*/ 17 w 313"/>
                <a:gd name="T51" fmla="*/ 100 h 276"/>
                <a:gd name="T52" fmla="*/ 35 w 313"/>
                <a:gd name="T53" fmla="*/ 72 h 276"/>
                <a:gd name="T54" fmla="*/ 55 w 313"/>
                <a:gd name="T55" fmla="*/ 46 h 276"/>
                <a:gd name="T56" fmla="*/ 83 w 313"/>
                <a:gd name="T57" fmla="*/ 26 h 276"/>
                <a:gd name="T58" fmla="*/ 112 w 313"/>
                <a:gd name="T59" fmla="*/ 11 h 276"/>
                <a:gd name="T60" fmla="*/ 143 w 313"/>
                <a:gd name="T61" fmla="*/ 4 h 276"/>
                <a:gd name="T62" fmla="*/ 178 w 313"/>
                <a:gd name="T63" fmla="*/ 2 h 276"/>
                <a:gd name="T64" fmla="*/ 212 w 313"/>
                <a:gd name="T65" fmla="*/ 6 h 276"/>
                <a:gd name="T66" fmla="*/ 243 w 313"/>
                <a:gd name="T67" fmla="*/ 16 h 276"/>
                <a:gd name="T68" fmla="*/ 274 w 313"/>
                <a:gd name="T69" fmla="*/ 35 h 276"/>
                <a:gd name="T70" fmla="*/ 298 w 313"/>
                <a:gd name="T71" fmla="*/ 57 h 276"/>
                <a:gd name="T72" fmla="*/ 312 w 313"/>
                <a:gd name="T73" fmla="*/ 74 h 276"/>
                <a:gd name="T74" fmla="*/ 311 w 313"/>
                <a:gd name="T75" fmla="*/ 72 h 276"/>
                <a:gd name="T76" fmla="*/ 311 w 313"/>
                <a:gd name="T77" fmla="*/ 72 h 276"/>
                <a:gd name="T78" fmla="*/ 310 w 313"/>
                <a:gd name="T79" fmla="*/ 69 h 276"/>
                <a:gd name="T80" fmla="*/ 310 w 313"/>
                <a:gd name="T81" fmla="*/ 67 h 27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13"/>
                <a:gd name="T124" fmla="*/ 0 h 276"/>
                <a:gd name="T125" fmla="*/ 313 w 313"/>
                <a:gd name="T126" fmla="*/ 276 h 27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13" h="276">
                  <a:moveTo>
                    <a:pt x="310" y="67"/>
                  </a:moveTo>
                  <a:lnTo>
                    <a:pt x="298" y="56"/>
                  </a:lnTo>
                  <a:lnTo>
                    <a:pt x="287" y="43"/>
                  </a:lnTo>
                  <a:lnTo>
                    <a:pt x="275" y="33"/>
                  </a:lnTo>
                  <a:lnTo>
                    <a:pt x="259" y="24"/>
                  </a:lnTo>
                  <a:lnTo>
                    <a:pt x="243" y="16"/>
                  </a:lnTo>
                  <a:lnTo>
                    <a:pt x="227" y="9"/>
                  </a:lnTo>
                  <a:lnTo>
                    <a:pt x="212" y="6"/>
                  </a:lnTo>
                  <a:lnTo>
                    <a:pt x="195" y="2"/>
                  </a:lnTo>
                  <a:lnTo>
                    <a:pt x="177" y="0"/>
                  </a:lnTo>
                  <a:lnTo>
                    <a:pt x="160" y="0"/>
                  </a:lnTo>
                  <a:lnTo>
                    <a:pt x="144" y="2"/>
                  </a:lnTo>
                  <a:lnTo>
                    <a:pt x="128" y="6"/>
                  </a:lnTo>
                  <a:lnTo>
                    <a:pt x="112" y="11"/>
                  </a:lnTo>
                  <a:lnTo>
                    <a:pt x="96" y="18"/>
                  </a:lnTo>
                  <a:lnTo>
                    <a:pt x="81" y="25"/>
                  </a:lnTo>
                  <a:lnTo>
                    <a:pt x="68" y="34"/>
                  </a:lnTo>
                  <a:lnTo>
                    <a:pt x="57" y="44"/>
                  </a:lnTo>
                  <a:lnTo>
                    <a:pt x="45" y="58"/>
                  </a:lnTo>
                  <a:lnTo>
                    <a:pt x="33" y="71"/>
                  </a:lnTo>
                  <a:lnTo>
                    <a:pt x="25" y="84"/>
                  </a:lnTo>
                  <a:lnTo>
                    <a:pt x="15" y="99"/>
                  </a:lnTo>
                  <a:lnTo>
                    <a:pt x="10" y="115"/>
                  </a:lnTo>
                  <a:lnTo>
                    <a:pt x="3" y="133"/>
                  </a:lnTo>
                  <a:lnTo>
                    <a:pt x="1" y="151"/>
                  </a:lnTo>
                  <a:lnTo>
                    <a:pt x="0" y="167"/>
                  </a:lnTo>
                  <a:lnTo>
                    <a:pt x="1" y="185"/>
                  </a:lnTo>
                  <a:lnTo>
                    <a:pt x="3" y="201"/>
                  </a:lnTo>
                  <a:lnTo>
                    <a:pt x="5" y="217"/>
                  </a:lnTo>
                  <a:lnTo>
                    <a:pt x="9" y="233"/>
                  </a:lnTo>
                  <a:lnTo>
                    <a:pt x="17" y="246"/>
                  </a:lnTo>
                  <a:lnTo>
                    <a:pt x="25" y="262"/>
                  </a:lnTo>
                  <a:lnTo>
                    <a:pt x="33" y="272"/>
                  </a:lnTo>
                  <a:lnTo>
                    <a:pt x="35" y="272"/>
                  </a:lnTo>
                  <a:lnTo>
                    <a:pt x="34" y="274"/>
                  </a:lnTo>
                  <a:lnTo>
                    <a:pt x="35" y="275"/>
                  </a:lnTo>
                  <a:lnTo>
                    <a:pt x="25" y="262"/>
                  </a:lnTo>
                  <a:lnTo>
                    <a:pt x="19" y="247"/>
                  </a:lnTo>
                  <a:lnTo>
                    <a:pt x="11" y="233"/>
                  </a:lnTo>
                  <a:lnTo>
                    <a:pt x="7" y="217"/>
                  </a:lnTo>
                  <a:lnTo>
                    <a:pt x="3" y="199"/>
                  </a:lnTo>
                  <a:lnTo>
                    <a:pt x="3" y="184"/>
                  </a:lnTo>
                  <a:lnTo>
                    <a:pt x="2" y="167"/>
                  </a:lnTo>
                  <a:lnTo>
                    <a:pt x="1" y="151"/>
                  </a:lnTo>
                  <a:lnTo>
                    <a:pt x="5" y="134"/>
                  </a:lnTo>
                  <a:lnTo>
                    <a:pt x="12" y="115"/>
                  </a:lnTo>
                  <a:lnTo>
                    <a:pt x="17" y="100"/>
                  </a:lnTo>
                  <a:lnTo>
                    <a:pt x="25" y="84"/>
                  </a:lnTo>
                  <a:lnTo>
                    <a:pt x="35" y="72"/>
                  </a:lnTo>
                  <a:lnTo>
                    <a:pt x="46" y="60"/>
                  </a:lnTo>
                  <a:lnTo>
                    <a:pt x="55" y="46"/>
                  </a:lnTo>
                  <a:lnTo>
                    <a:pt x="70" y="35"/>
                  </a:lnTo>
                  <a:lnTo>
                    <a:pt x="83" y="26"/>
                  </a:lnTo>
                  <a:lnTo>
                    <a:pt x="98" y="18"/>
                  </a:lnTo>
                  <a:lnTo>
                    <a:pt x="112" y="11"/>
                  </a:lnTo>
                  <a:lnTo>
                    <a:pt x="128" y="6"/>
                  </a:lnTo>
                  <a:lnTo>
                    <a:pt x="143" y="4"/>
                  </a:lnTo>
                  <a:lnTo>
                    <a:pt x="160" y="2"/>
                  </a:lnTo>
                  <a:lnTo>
                    <a:pt x="178" y="2"/>
                  </a:lnTo>
                  <a:lnTo>
                    <a:pt x="194" y="3"/>
                  </a:lnTo>
                  <a:lnTo>
                    <a:pt x="212" y="6"/>
                  </a:lnTo>
                  <a:lnTo>
                    <a:pt x="227" y="11"/>
                  </a:lnTo>
                  <a:lnTo>
                    <a:pt x="243" y="16"/>
                  </a:lnTo>
                  <a:lnTo>
                    <a:pt x="258" y="25"/>
                  </a:lnTo>
                  <a:lnTo>
                    <a:pt x="274" y="35"/>
                  </a:lnTo>
                  <a:lnTo>
                    <a:pt x="286" y="45"/>
                  </a:lnTo>
                  <a:lnTo>
                    <a:pt x="298" y="57"/>
                  </a:lnTo>
                  <a:lnTo>
                    <a:pt x="309" y="69"/>
                  </a:lnTo>
                  <a:lnTo>
                    <a:pt x="312" y="74"/>
                  </a:lnTo>
                  <a:lnTo>
                    <a:pt x="311" y="72"/>
                  </a:lnTo>
                  <a:lnTo>
                    <a:pt x="310" y="69"/>
                  </a:lnTo>
                  <a:lnTo>
                    <a:pt x="310" y="67"/>
                  </a:lnTo>
                </a:path>
              </a:pathLst>
            </a:custGeom>
            <a:solidFill>
              <a:srgbClr val="899CB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93" name="Freeform 325"/>
            <p:cNvSpPr>
              <a:spLocks/>
            </p:cNvSpPr>
            <p:nvPr/>
          </p:nvSpPr>
          <p:spPr bwMode="auto">
            <a:xfrm>
              <a:off x="2354" y="1099"/>
              <a:ext cx="315" cy="276"/>
            </a:xfrm>
            <a:custGeom>
              <a:avLst/>
              <a:gdLst>
                <a:gd name="T0" fmla="*/ 308 w 315"/>
                <a:gd name="T1" fmla="*/ 67 h 276"/>
                <a:gd name="T2" fmla="*/ 285 w 315"/>
                <a:gd name="T3" fmla="*/ 43 h 276"/>
                <a:gd name="T4" fmla="*/ 257 w 315"/>
                <a:gd name="T5" fmla="*/ 23 h 276"/>
                <a:gd name="T6" fmla="*/ 226 w 315"/>
                <a:gd name="T7" fmla="*/ 9 h 276"/>
                <a:gd name="T8" fmla="*/ 193 w 315"/>
                <a:gd name="T9" fmla="*/ 1 h 276"/>
                <a:gd name="T10" fmla="*/ 159 w 315"/>
                <a:gd name="T11" fmla="*/ 0 h 276"/>
                <a:gd name="T12" fmla="*/ 127 w 315"/>
                <a:gd name="T13" fmla="*/ 4 h 276"/>
                <a:gd name="T14" fmla="*/ 97 w 315"/>
                <a:gd name="T15" fmla="*/ 16 h 276"/>
                <a:gd name="T16" fmla="*/ 69 w 315"/>
                <a:gd name="T17" fmla="*/ 33 h 276"/>
                <a:gd name="T18" fmla="*/ 45 w 315"/>
                <a:gd name="T19" fmla="*/ 58 h 276"/>
                <a:gd name="T20" fmla="*/ 24 w 315"/>
                <a:gd name="T21" fmla="*/ 82 h 276"/>
                <a:gd name="T22" fmla="*/ 11 w 315"/>
                <a:gd name="T23" fmla="*/ 113 h 276"/>
                <a:gd name="T24" fmla="*/ 0 w 315"/>
                <a:gd name="T25" fmla="*/ 149 h 276"/>
                <a:gd name="T26" fmla="*/ 2 w 315"/>
                <a:gd name="T27" fmla="*/ 182 h 276"/>
                <a:gd name="T28" fmla="*/ 6 w 315"/>
                <a:gd name="T29" fmla="*/ 215 h 276"/>
                <a:gd name="T30" fmla="*/ 18 w 315"/>
                <a:gd name="T31" fmla="*/ 245 h 276"/>
                <a:gd name="T32" fmla="*/ 34 w 315"/>
                <a:gd name="T33" fmla="*/ 273 h 276"/>
                <a:gd name="T34" fmla="*/ 36 w 315"/>
                <a:gd name="T35" fmla="*/ 274 h 276"/>
                <a:gd name="T36" fmla="*/ 36 w 315"/>
                <a:gd name="T37" fmla="*/ 274 h 276"/>
                <a:gd name="T38" fmla="*/ 37 w 315"/>
                <a:gd name="T39" fmla="*/ 275 h 276"/>
                <a:gd name="T40" fmla="*/ 39 w 315"/>
                <a:gd name="T41" fmla="*/ 275 h 276"/>
                <a:gd name="T42" fmla="*/ 27 w 315"/>
                <a:gd name="T43" fmla="*/ 259 h 276"/>
                <a:gd name="T44" fmla="*/ 12 w 315"/>
                <a:gd name="T45" fmla="*/ 230 h 276"/>
                <a:gd name="T46" fmla="*/ 4 w 315"/>
                <a:gd name="T47" fmla="*/ 198 h 276"/>
                <a:gd name="T48" fmla="*/ 1 w 315"/>
                <a:gd name="T49" fmla="*/ 165 h 276"/>
                <a:gd name="T50" fmla="*/ 6 w 315"/>
                <a:gd name="T51" fmla="*/ 132 h 276"/>
                <a:gd name="T52" fmla="*/ 18 w 315"/>
                <a:gd name="T53" fmla="*/ 98 h 276"/>
                <a:gd name="T54" fmla="*/ 34 w 315"/>
                <a:gd name="T55" fmla="*/ 70 h 276"/>
                <a:gd name="T56" fmla="*/ 56 w 315"/>
                <a:gd name="T57" fmla="*/ 44 h 276"/>
                <a:gd name="T58" fmla="*/ 83 w 315"/>
                <a:gd name="T59" fmla="*/ 26 h 276"/>
                <a:gd name="T60" fmla="*/ 112 w 315"/>
                <a:gd name="T61" fmla="*/ 12 h 276"/>
                <a:gd name="T62" fmla="*/ 144 w 315"/>
                <a:gd name="T63" fmla="*/ 3 h 276"/>
                <a:gd name="T64" fmla="*/ 176 w 315"/>
                <a:gd name="T65" fmla="*/ 2 h 276"/>
                <a:gd name="T66" fmla="*/ 210 w 315"/>
                <a:gd name="T67" fmla="*/ 5 h 276"/>
                <a:gd name="T68" fmla="*/ 242 w 315"/>
                <a:gd name="T69" fmla="*/ 16 h 276"/>
                <a:gd name="T70" fmla="*/ 273 w 315"/>
                <a:gd name="T71" fmla="*/ 35 h 276"/>
                <a:gd name="T72" fmla="*/ 297 w 315"/>
                <a:gd name="T73" fmla="*/ 55 h 276"/>
                <a:gd name="T74" fmla="*/ 314 w 315"/>
                <a:gd name="T75" fmla="*/ 79 h 276"/>
                <a:gd name="T76" fmla="*/ 314 w 315"/>
                <a:gd name="T77" fmla="*/ 77 h 276"/>
                <a:gd name="T78" fmla="*/ 313 w 315"/>
                <a:gd name="T79" fmla="*/ 74 h 276"/>
                <a:gd name="T80" fmla="*/ 311 w 315"/>
                <a:gd name="T81" fmla="*/ 74 h 276"/>
                <a:gd name="T82" fmla="*/ 311 w 315"/>
                <a:gd name="T83" fmla="*/ 72 h 27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15"/>
                <a:gd name="T127" fmla="*/ 0 h 276"/>
                <a:gd name="T128" fmla="*/ 315 w 315"/>
                <a:gd name="T129" fmla="*/ 276 h 27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15" h="276">
                  <a:moveTo>
                    <a:pt x="311" y="72"/>
                  </a:moveTo>
                  <a:lnTo>
                    <a:pt x="308" y="67"/>
                  </a:lnTo>
                  <a:lnTo>
                    <a:pt x="297" y="55"/>
                  </a:lnTo>
                  <a:lnTo>
                    <a:pt x="285" y="43"/>
                  </a:lnTo>
                  <a:lnTo>
                    <a:pt x="273" y="33"/>
                  </a:lnTo>
                  <a:lnTo>
                    <a:pt x="257" y="23"/>
                  </a:lnTo>
                  <a:lnTo>
                    <a:pt x="242" y="14"/>
                  </a:lnTo>
                  <a:lnTo>
                    <a:pt x="226" y="9"/>
                  </a:lnTo>
                  <a:lnTo>
                    <a:pt x="211" y="4"/>
                  </a:lnTo>
                  <a:lnTo>
                    <a:pt x="193" y="1"/>
                  </a:lnTo>
                  <a:lnTo>
                    <a:pt x="177" y="0"/>
                  </a:lnTo>
                  <a:lnTo>
                    <a:pt x="159" y="0"/>
                  </a:lnTo>
                  <a:lnTo>
                    <a:pt x="142" y="2"/>
                  </a:lnTo>
                  <a:lnTo>
                    <a:pt x="127" y="4"/>
                  </a:lnTo>
                  <a:lnTo>
                    <a:pt x="111" y="9"/>
                  </a:lnTo>
                  <a:lnTo>
                    <a:pt x="97" y="16"/>
                  </a:lnTo>
                  <a:lnTo>
                    <a:pt x="82" y="24"/>
                  </a:lnTo>
                  <a:lnTo>
                    <a:pt x="69" y="33"/>
                  </a:lnTo>
                  <a:lnTo>
                    <a:pt x="54" y="44"/>
                  </a:lnTo>
                  <a:lnTo>
                    <a:pt x="45" y="58"/>
                  </a:lnTo>
                  <a:lnTo>
                    <a:pt x="34" y="70"/>
                  </a:lnTo>
                  <a:lnTo>
                    <a:pt x="24" y="82"/>
                  </a:lnTo>
                  <a:lnTo>
                    <a:pt x="16" y="98"/>
                  </a:lnTo>
                  <a:lnTo>
                    <a:pt x="11" y="113"/>
                  </a:lnTo>
                  <a:lnTo>
                    <a:pt x="4" y="132"/>
                  </a:lnTo>
                  <a:lnTo>
                    <a:pt x="0" y="149"/>
                  </a:lnTo>
                  <a:lnTo>
                    <a:pt x="1" y="165"/>
                  </a:lnTo>
                  <a:lnTo>
                    <a:pt x="2" y="182"/>
                  </a:lnTo>
                  <a:lnTo>
                    <a:pt x="2" y="197"/>
                  </a:lnTo>
                  <a:lnTo>
                    <a:pt x="6" y="215"/>
                  </a:lnTo>
                  <a:lnTo>
                    <a:pt x="10" y="231"/>
                  </a:lnTo>
                  <a:lnTo>
                    <a:pt x="18" y="245"/>
                  </a:lnTo>
                  <a:lnTo>
                    <a:pt x="24" y="260"/>
                  </a:lnTo>
                  <a:lnTo>
                    <a:pt x="34" y="273"/>
                  </a:lnTo>
                  <a:lnTo>
                    <a:pt x="36" y="274"/>
                  </a:lnTo>
                  <a:lnTo>
                    <a:pt x="37" y="275"/>
                  </a:lnTo>
                  <a:lnTo>
                    <a:pt x="39" y="275"/>
                  </a:lnTo>
                  <a:lnTo>
                    <a:pt x="36" y="272"/>
                  </a:lnTo>
                  <a:lnTo>
                    <a:pt x="27" y="259"/>
                  </a:lnTo>
                  <a:lnTo>
                    <a:pt x="19" y="243"/>
                  </a:lnTo>
                  <a:lnTo>
                    <a:pt x="12" y="230"/>
                  </a:lnTo>
                  <a:lnTo>
                    <a:pt x="7" y="213"/>
                  </a:lnTo>
                  <a:lnTo>
                    <a:pt x="4" y="198"/>
                  </a:lnTo>
                  <a:lnTo>
                    <a:pt x="2" y="182"/>
                  </a:lnTo>
                  <a:lnTo>
                    <a:pt x="1" y="165"/>
                  </a:lnTo>
                  <a:lnTo>
                    <a:pt x="3" y="148"/>
                  </a:lnTo>
                  <a:lnTo>
                    <a:pt x="6" y="132"/>
                  </a:lnTo>
                  <a:lnTo>
                    <a:pt x="11" y="113"/>
                  </a:lnTo>
                  <a:lnTo>
                    <a:pt x="18" y="98"/>
                  </a:lnTo>
                  <a:lnTo>
                    <a:pt x="25" y="84"/>
                  </a:lnTo>
                  <a:lnTo>
                    <a:pt x="34" y="70"/>
                  </a:lnTo>
                  <a:lnTo>
                    <a:pt x="45" y="58"/>
                  </a:lnTo>
                  <a:lnTo>
                    <a:pt x="56" y="44"/>
                  </a:lnTo>
                  <a:lnTo>
                    <a:pt x="68" y="35"/>
                  </a:lnTo>
                  <a:lnTo>
                    <a:pt x="83" y="26"/>
                  </a:lnTo>
                  <a:lnTo>
                    <a:pt x="96" y="18"/>
                  </a:lnTo>
                  <a:lnTo>
                    <a:pt x="112" y="12"/>
                  </a:lnTo>
                  <a:lnTo>
                    <a:pt x="126" y="6"/>
                  </a:lnTo>
                  <a:lnTo>
                    <a:pt x="144" y="3"/>
                  </a:lnTo>
                  <a:lnTo>
                    <a:pt x="160" y="3"/>
                  </a:lnTo>
                  <a:lnTo>
                    <a:pt x="176" y="2"/>
                  </a:lnTo>
                  <a:lnTo>
                    <a:pt x="193" y="1"/>
                  </a:lnTo>
                  <a:lnTo>
                    <a:pt x="210" y="5"/>
                  </a:lnTo>
                  <a:lnTo>
                    <a:pt x="225" y="11"/>
                  </a:lnTo>
                  <a:lnTo>
                    <a:pt x="242" y="16"/>
                  </a:lnTo>
                  <a:lnTo>
                    <a:pt x="257" y="23"/>
                  </a:lnTo>
                  <a:lnTo>
                    <a:pt x="273" y="35"/>
                  </a:lnTo>
                  <a:lnTo>
                    <a:pt x="285" y="45"/>
                  </a:lnTo>
                  <a:lnTo>
                    <a:pt x="297" y="55"/>
                  </a:lnTo>
                  <a:lnTo>
                    <a:pt x="307" y="69"/>
                  </a:lnTo>
                  <a:lnTo>
                    <a:pt x="314" y="79"/>
                  </a:lnTo>
                  <a:lnTo>
                    <a:pt x="314" y="77"/>
                  </a:lnTo>
                  <a:lnTo>
                    <a:pt x="312" y="76"/>
                  </a:lnTo>
                  <a:lnTo>
                    <a:pt x="313" y="74"/>
                  </a:lnTo>
                  <a:lnTo>
                    <a:pt x="311" y="74"/>
                  </a:lnTo>
                  <a:lnTo>
                    <a:pt x="311" y="72"/>
                  </a:lnTo>
                </a:path>
              </a:pathLst>
            </a:custGeom>
            <a:solidFill>
              <a:srgbClr val="8A9DB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94" name="Freeform 326"/>
            <p:cNvSpPr>
              <a:spLocks/>
            </p:cNvSpPr>
            <p:nvPr/>
          </p:nvSpPr>
          <p:spPr bwMode="auto">
            <a:xfrm>
              <a:off x="2355" y="1100"/>
              <a:ext cx="315" cy="278"/>
            </a:xfrm>
            <a:custGeom>
              <a:avLst/>
              <a:gdLst>
                <a:gd name="T0" fmla="*/ 306 w 315"/>
                <a:gd name="T1" fmla="*/ 68 h 278"/>
                <a:gd name="T2" fmla="*/ 284 w 315"/>
                <a:gd name="T3" fmla="*/ 44 h 278"/>
                <a:gd name="T4" fmla="*/ 256 w 315"/>
                <a:gd name="T5" fmla="*/ 22 h 278"/>
                <a:gd name="T6" fmla="*/ 224 w 315"/>
                <a:gd name="T7" fmla="*/ 10 h 278"/>
                <a:gd name="T8" fmla="*/ 192 w 315"/>
                <a:gd name="T9" fmla="*/ 0 h 278"/>
                <a:gd name="T10" fmla="*/ 159 w 315"/>
                <a:gd name="T11" fmla="*/ 2 h 278"/>
                <a:gd name="T12" fmla="*/ 125 w 315"/>
                <a:gd name="T13" fmla="*/ 5 h 278"/>
                <a:gd name="T14" fmla="*/ 95 w 315"/>
                <a:gd name="T15" fmla="*/ 17 h 278"/>
                <a:gd name="T16" fmla="*/ 67 w 315"/>
                <a:gd name="T17" fmla="*/ 34 h 278"/>
                <a:gd name="T18" fmla="*/ 44 w 315"/>
                <a:gd name="T19" fmla="*/ 57 h 278"/>
                <a:gd name="T20" fmla="*/ 24 w 315"/>
                <a:gd name="T21" fmla="*/ 83 h 278"/>
                <a:gd name="T22" fmla="*/ 10 w 315"/>
                <a:gd name="T23" fmla="*/ 112 h 278"/>
                <a:gd name="T24" fmla="*/ 2 w 315"/>
                <a:gd name="T25" fmla="*/ 147 h 278"/>
                <a:gd name="T26" fmla="*/ 1 w 315"/>
                <a:gd name="T27" fmla="*/ 181 h 278"/>
                <a:gd name="T28" fmla="*/ 6 w 315"/>
                <a:gd name="T29" fmla="*/ 212 h 278"/>
                <a:gd name="T30" fmla="*/ 18 w 315"/>
                <a:gd name="T31" fmla="*/ 242 h 278"/>
                <a:gd name="T32" fmla="*/ 35 w 315"/>
                <a:gd name="T33" fmla="*/ 271 h 278"/>
                <a:gd name="T34" fmla="*/ 38 w 315"/>
                <a:gd name="T35" fmla="*/ 276 h 278"/>
                <a:gd name="T36" fmla="*/ 38 w 315"/>
                <a:gd name="T37" fmla="*/ 276 h 278"/>
                <a:gd name="T38" fmla="*/ 40 w 315"/>
                <a:gd name="T39" fmla="*/ 276 h 278"/>
                <a:gd name="T40" fmla="*/ 42 w 315"/>
                <a:gd name="T41" fmla="*/ 277 h 278"/>
                <a:gd name="T42" fmla="*/ 37 w 315"/>
                <a:gd name="T43" fmla="*/ 271 h 278"/>
                <a:gd name="T44" fmla="*/ 19 w 315"/>
                <a:gd name="T45" fmla="*/ 243 h 278"/>
                <a:gd name="T46" fmla="*/ 8 w 315"/>
                <a:gd name="T47" fmla="*/ 214 h 278"/>
                <a:gd name="T48" fmla="*/ 2 w 315"/>
                <a:gd name="T49" fmla="*/ 181 h 278"/>
                <a:gd name="T50" fmla="*/ 4 w 315"/>
                <a:gd name="T51" fmla="*/ 148 h 278"/>
                <a:gd name="T52" fmla="*/ 11 w 315"/>
                <a:gd name="T53" fmla="*/ 114 h 278"/>
                <a:gd name="T54" fmla="*/ 26 w 315"/>
                <a:gd name="T55" fmla="*/ 84 h 278"/>
                <a:gd name="T56" fmla="*/ 45 w 315"/>
                <a:gd name="T57" fmla="*/ 57 h 278"/>
                <a:gd name="T58" fmla="*/ 69 w 315"/>
                <a:gd name="T59" fmla="*/ 34 h 278"/>
                <a:gd name="T60" fmla="*/ 97 w 315"/>
                <a:gd name="T61" fmla="*/ 18 h 278"/>
                <a:gd name="T62" fmla="*/ 127 w 315"/>
                <a:gd name="T63" fmla="*/ 6 h 278"/>
                <a:gd name="T64" fmla="*/ 159 w 315"/>
                <a:gd name="T65" fmla="*/ 2 h 278"/>
                <a:gd name="T66" fmla="*/ 192 w 315"/>
                <a:gd name="T67" fmla="*/ 2 h 278"/>
                <a:gd name="T68" fmla="*/ 224 w 315"/>
                <a:gd name="T69" fmla="*/ 10 h 278"/>
                <a:gd name="T70" fmla="*/ 255 w 315"/>
                <a:gd name="T71" fmla="*/ 24 h 278"/>
                <a:gd name="T72" fmla="*/ 282 w 315"/>
                <a:gd name="T73" fmla="*/ 43 h 278"/>
                <a:gd name="T74" fmla="*/ 304 w 315"/>
                <a:gd name="T75" fmla="*/ 67 h 278"/>
                <a:gd name="T76" fmla="*/ 314 w 315"/>
                <a:gd name="T77" fmla="*/ 84 h 278"/>
                <a:gd name="T78" fmla="*/ 314 w 315"/>
                <a:gd name="T79" fmla="*/ 84 h 278"/>
                <a:gd name="T80" fmla="*/ 314 w 315"/>
                <a:gd name="T81" fmla="*/ 81 h 278"/>
                <a:gd name="T82" fmla="*/ 314 w 315"/>
                <a:gd name="T83" fmla="*/ 79 h 278"/>
                <a:gd name="T84" fmla="*/ 313 w 315"/>
                <a:gd name="T85" fmla="*/ 78 h 27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15"/>
                <a:gd name="T130" fmla="*/ 0 h 278"/>
                <a:gd name="T131" fmla="*/ 315 w 315"/>
                <a:gd name="T132" fmla="*/ 278 h 27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15" h="278">
                  <a:moveTo>
                    <a:pt x="313" y="78"/>
                  </a:moveTo>
                  <a:lnTo>
                    <a:pt x="306" y="68"/>
                  </a:lnTo>
                  <a:lnTo>
                    <a:pt x="296" y="54"/>
                  </a:lnTo>
                  <a:lnTo>
                    <a:pt x="284" y="44"/>
                  </a:lnTo>
                  <a:lnTo>
                    <a:pt x="272" y="34"/>
                  </a:lnTo>
                  <a:lnTo>
                    <a:pt x="256" y="22"/>
                  </a:lnTo>
                  <a:lnTo>
                    <a:pt x="241" y="15"/>
                  </a:lnTo>
                  <a:lnTo>
                    <a:pt x="224" y="10"/>
                  </a:lnTo>
                  <a:lnTo>
                    <a:pt x="209" y="4"/>
                  </a:lnTo>
                  <a:lnTo>
                    <a:pt x="192" y="0"/>
                  </a:lnTo>
                  <a:lnTo>
                    <a:pt x="175" y="1"/>
                  </a:lnTo>
                  <a:lnTo>
                    <a:pt x="159" y="2"/>
                  </a:lnTo>
                  <a:lnTo>
                    <a:pt x="143" y="2"/>
                  </a:lnTo>
                  <a:lnTo>
                    <a:pt x="125" y="5"/>
                  </a:lnTo>
                  <a:lnTo>
                    <a:pt x="111" y="11"/>
                  </a:lnTo>
                  <a:lnTo>
                    <a:pt x="95" y="17"/>
                  </a:lnTo>
                  <a:lnTo>
                    <a:pt x="82" y="25"/>
                  </a:lnTo>
                  <a:lnTo>
                    <a:pt x="67" y="34"/>
                  </a:lnTo>
                  <a:lnTo>
                    <a:pt x="55" y="43"/>
                  </a:lnTo>
                  <a:lnTo>
                    <a:pt x="44" y="57"/>
                  </a:lnTo>
                  <a:lnTo>
                    <a:pt x="33" y="69"/>
                  </a:lnTo>
                  <a:lnTo>
                    <a:pt x="24" y="83"/>
                  </a:lnTo>
                  <a:lnTo>
                    <a:pt x="17" y="97"/>
                  </a:lnTo>
                  <a:lnTo>
                    <a:pt x="10" y="112"/>
                  </a:lnTo>
                  <a:lnTo>
                    <a:pt x="5" y="131"/>
                  </a:lnTo>
                  <a:lnTo>
                    <a:pt x="2" y="147"/>
                  </a:lnTo>
                  <a:lnTo>
                    <a:pt x="0" y="164"/>
                  </a:lnTo>
                  <a:lnTo>
                    <a:pt x="1" y="181"/>
                  </a:lnTo>
                  <a:lnTo>
                    <a:pt x="3" y="197"/>
                  </a:lnTo>
                  <a:lnTo>
                    <a:pt x="6" y="212"/>
                  </a:lnTo>
                  <a:lnTo>
                    <a:pt x="11" y="229"/>
                  </a:lnTo>
                  <a:lnTo>
                    <a:pt x="18" y="242"/>
                  </a:lnTo>
                  <a:lnTo>
                    <a:pt x="26" y="258"/>
                  </a:lnTo>
                  <a:lnTo>
                    <a:pt x="35" y="271"/>
                  </a:lnTo>
                  <a:lnTo>
                    <a:pt x="38" y="274"/>
                  </a:lnTo>
                  <a:lnTo>
                    <a:pt x="38" y="276"/>
                  </a:lnTo>
                  <a:lnTo>
                    <a:pt x="40" y="276"/>
                  </a:lnTo>
                  <a:lnTo>
                    <a:pt x="42" y="277"/>
                  </a:lnTo>
                  <a:lnTo>
                    <a:pt x="37" y="271"/>
                  </a:lnTo>
                  <a:lnTo>
                    <a:pt x="26" y="258"/>
                  </a:lnTo>
                  <a:lnTo>
                    <a:pt x="19" y="243"/>
                  </a:lnTo>
                  <a:lnTo>
                    <a:pt x="11" y="229"/>
                  </a:lnTo>
                  <a:lnTo>
                    <a:pt x="8" y="214"/>
                  </a:lnTo>
                  <a:lnTo>
                    <a:pt x="5" y="197"/>
                  </a:lnTo>
                  <a:lnTo>
                    <a:pt x="2" y="181"/>
                  </a:lnTo>
                  <a:lnTo>
                    <a:pt x="2" y="165"/>
                  </a:lnTo>
                  <a:lnTo>
                    <a:pt x="4" y="148"/>
                  </a:lnTo>
                  <a:lnTo>
                    <a:pt x="7" y="132"/>
                  </a:lnTo>
                  <a:lnTo>
                    <a:pt x="11" y="114"/>
                  </a:lnTo>
                  <a:lnTo>
                    <a:pt x="19" y="98"/>
                  </a:lnTo>
                  <a:lnTo>
                    <a:pt x="26" y="84"/>
                  </a:lnTo>
                  <a:lnTo>
                    <a:pt x="35" y="69"/>
                  </a:lnTo>
                  <a:lnTo>
                    <a:pt x="45" y="57"/>
                  </a:lnTo>
                  <a:lnTo>
                    <a:pt x="57" y="45"/>
                  </a:lnTo>
                  <a:lnTo>
                    <a:pt x="69" y="34"/>
                  </a:lnTo>
                  <a:lnTo>
                    <a:pt x="82" y="25"/>
                  </a:lnTo>
                  <a:lnTo>
                    <a:pt x="97" y="18"/>
                  </a:lnTo>
                  <a:lnTo>
                    <a:pt x="111" y="11"/>
                  </a:lnTo>
                  <a:lnTo>
                    <a:pt x="127" y="6"/>
                  </a:lnTo>
                  <a:lnTo>
                    <a:pt x="142" y="3"/>
                  </a:lnTo>
                  <a:lnTo>
                    <a:pt x="159" y="2"/>
                  </a:lnTo>
                  <a:lnTo>
                    <a:pt x="175" y="1"/>
                  </a:lnTo>
                  <a:lnTo>
                    <a:pt x="192" y="2"/>
                  </a:lnTo>
                  <a:lnTo>
                    <a:pt x="209" y="5"/>
                  </a:lnTo>
                  <a:lnTo>
                    <a:pt x="224" y="10"/>
                  </a:lnTo>
                  <a:lnTo>
                    <a:pt x="241" y="16"/>
                  </a:lnTo>
                  <a:lnTo>
                    <a:pt x="255" y="24"/>
                  </a:lnTo>
                  <a:lnTo>
                    <a:pt x="270" y="33"/>
                  </a:lnTo>
                  <a:lnTo>
                    <a:pt x="282" y="43"/>
                  </a:lnTo>
                  <a:lnTo>
                    <a:pt x="293" y="56"/>
                  </a:lnTo>
                  <a:lnTo>
                    <a:pt x="304" y="67"/>
                  </a:lnTo>
                  <a:lnTo>
                    <a:pt x="314" y="81"/>
                  </a:lnTo>
                  <a:lnTo>
                    <a:pt x="314" y="84"/>
                  </a:lnTo>
                  <a:lnTo>
                    <a:pt x="314" y="81"/>
                  </a:lnTo>
                  <a:lnTo>
                    <a:pt x="314" y="79"/>
                  </a:lnTo>
                  <a:lnTo>
                    <a:pt x="313" y="78"/>
                  </a:lnTo>
                </a:path>
              </a:pathLst>
            </a:custGeom>
            <a:solidFill>
              <a:srgbClr val="8B9EC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95" name="Freeform 327"/>
            <p:cNvSpPr>
              <a:spLocks/>
            </p:cNvSpPr>
            <p:nvPr/>
          </p:nvSpPr>
          <p:spPr bwMode="auto">
            <a:xfrm>
              <a:off x="2357" y="1101"/>
              <a:ext cx="317" cy="278"/>
            </a:xfrm>
            <a:custGeom>
              <a:avLst/>
              <a:gdLst>
                <a:gd name="T0" fmla="*/ 312 w 317"/>
                <a:gd name="T1" fmla="*/ 80 h 278"/>
                <a:gd name="T2" fmla="*/ 291 w 317"/>
                <a:gd name="T3" fmla="*/ 55 h 278"/>
                <a:gd name="T4" fmla="*/ 268 w 317"/>
                <a:gd name="T5" fmla="*/ 32 h 278"/>
                <a:gd name="T6" fmla="*/ 239 w 317"/>
                <a:gd name="T7" fmla="*/ 15 h 278"/>
                <a:gd name="T8" fmla="*/ 207 w 317"/>
                <a:gd name="T9" fmla="*/ 4 h 278"/>
                <a:gd name="T10" fmla="*/ 173 w 317"/>
                <a:gd name="T11" fmla="*/ 0 h 278"/>
                <a:gd name="T12" fmla="*/ 140 w 317"/>
                <a:gd name="T13" fmla="*/ 2 h 278"/>
                <a:gd name="T14" fmla="*/ 109 w 317"/>
                <a:gd name="T15" fmla="*/ 10 h 278"/>
                <a:gd name="T16" fmla="*/ 80 w 317"/>
                <a:gd name="T17" fmla="*/ 24 h 278"/>
                <a:gd name="T18" fmla="*/ 55 w 317"/>
                <a:gd name="T19" fmla="*/ 44 h 278"/>
                <a:gd name="T20" fmla="*/ 33 w 317"/>
                <a:gd name="T21" fmla="*/ 68 h 278"/>
                <a:gd name="T22" fmla="*/ 17 w 317"/>
                <a:gd name="T23" fmla="*/ 97 h 278"/>
                <a:gd name="T24" fmla="*/ 5 w 317"/>
                <a:gd name="T25" fmla="*/ 131 h 278"/>
                <a:gd name="T26" fmla="*/ 0 w 317"/>
                <a:gd name="T27" fmla="*/ 164 h 278"/>
                <a:gd name="T28" fmla="*/ 3 w 317"/>
                <a:gd name="T29" fmla="*/ 196 h 278"/>
                <a:gd name="T30" fmla="*/ 9 w 317"/>
                <a:gd name="T31" fmla="*/ 228 h 278"/>
                <a:gd name="T32" fmla="*/ 24 w 317"/>
                <a:gd name="T33" fmla="*/ 257 h 278"/>
                <a:gd name="T34" fmla="*/ 40 w 317"/>
                <a:gd name="T35" fmla="*/ 276 h 278"/>
                <a:gd name="T36" fmla="*/ 40 w 317"/>
                <a:gd name="T37" fmla="*/ 276 h 278"/>
                <a:gd name="T38" fmla="*/ 42 w 317"/>
                <a:gd name="T39" fmla="*/ 277 h 278"/>
                <a:gd name="T40" fmla="*/ 43 w 317"/>
                <a:gd name="T41" fmla="*/ 277 h 278"/>
                <a:gd name="T42" fmla="*/ 43 w 317"/>
                <a:gd name="T43" fmla="*/ 277 h 278"/>
                <a:gd name="T44" fmla="*/ 27 w 317"/>
                <a:gd name="T45" fmla="*/ 256 h 278"/>
                <a:gd name="T46" fmla="*/ 13 w 317"/>
                <a:gd name="T47" fmla="*/ 226 h 278"/>
                <a:gd name="T48" fmla="*/ 4 w 317"/>
                <a:gd name="T49" fmla="*/ 194 h 278"/>
                <a:gd name="T50" fmla="*/ 3 w 317"/>
                <a:gd name="T51" fmla="*/ 163 h 278"/>
                <a:gd name="T52" fmla="*/ 5 w 317"/>
                <a:gd name="T53" fmla="*/ 130 h 278"/>
                <a:gd name="T54" fmla="*/ 16 w 317"/>
                <a:gd name="T55" fmla="*/ 99 h 278"/>
                <a:gd name="T56" fmla="*/ 34 w 317"/>
                <a:gd name="T57" fmla="*/ 71 h 278"/>
                <a:gd name="T58" fmla="*/ 54 w 317"/>
                <a:gd name="T59" fmla="*/ 46 h 278"/>
                <a:gd name="T60" fmla="*/ 82 w 317"/>
                <a:gd name="T61" fmla="*/ 26 h 278"/>
                <a:gd name="T62" fmla="*/ 111 w 317"/>
                <a:gd name="T63" fmla="*/ 12 h 278"/>
                <a:gd name="T64" fmla="*/ 141 w 317"/>
                <a:gd name="T65" fmla="*/ 5 h 278"/>
                <a:gd name="T66" fmla="*/ 173 w 317"/>
                <a:gd name="T67" fmla="*/ 2 h 278"/>
                <a:gd name="T68" fmla="*/ 205 w 317"/>
                <a:gd name="T69" fmla="*/ 6 h 278"/>
                <a:gd name="T70" fmla="*/ 238 w 317"/>
                <a:gd name="T71" fmla="*/ 17 h 278"/>
                <a:gd name="T72" fmla="*/ 267 w 317"/>
                <a:gd name="T73" fmla="*/ 34 h 278"/>
                <a:gd name="T74" fmla="*/ 291 w 317"/>
                <a:gd name="T75" fmla="*/ 56 h 278"/>
                <a:gd name="T76" fmla="*/ 310 w 317"/>
                <a:gd name="T77" fmla="*/ 81 h 278"/>
                <a:gd name="T78" fmla="*/ 315 w 317"/>
                <a:gd name="T79" fmla="*/ 89 h 278"/>
                <a:gd name="T80" fmla="*/ 315 w 317"/>
                <a:gd name="T81" fmla="*/ 87 h 278"/>
                <a:gd name="T82" fmla="*/ 313 w 317"/>
                <a:gd name="T83" fmla="*/ 86 h 278"/>
                <a:gd name="T84" fmla="*/ 314 w 317"/>
                <a:gd name="T85" fmla="*/ 84 h 27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17"/>
                <a:gd name="T130" fmla="*/ 0 h 278"/>
                <a:gd name="T131" fmla="*/ 317 w 317"/>
                <a:gd name="T132" fmla="*/ 278 h 27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17" h="278">
                  <a:moveTo>
                    <a:pt x="312" y="83"/>
                  </a:moveTo>
                  <a:lnTo>
                    <a:pt x="312" y="80"/>
                  </a:lnTo>
                  <a:lnTo>
                    <a:pt x="302" y="66"/>
                  </a:lnTo>
                  <a:lnTo>
                    <a:pt x="291" y="55"/>
                  </a:lnTo>
                  <a:lnTo>
                    <a:pt x="280" y="42"/>
                  </a:lnTo>
                  <a:lnTo>
                    <a:pt x="268" y="32"/>
                  </a:lnTo>
                  <a:lnTo>
                    <a:pt x="253" y="23"/>
                  </a:lnTo>
                  <a:lnTo>
                    <a:pt x="239" y="15"/>
                  </a:lnTo>
                  <a:lnTo>
                    <a:pt x="222" y="9"/>
                  </a:lnTo>
                  <a:lnTo>
                    <a:pt x="207" y="4"/>
                  </a:lnTo>
                  <a:lnTo>
                    <a:pt x="190" y="1"/>
                  </a:lnTo>
                  <a:lnTo>
                    <a:pt x="173" y="0"/>
                  </a:lnTo>
                  <a:lnTo>
                    <a:pt x="157" y="1"/>
                  </a:lnTo>
                  <a:lnTo>
                    <a:pt x="140" y="2"/>
                  </a:lnTo>
                  <a:lnTo>
                    <a:pt x="125" y="5"/>
                  </a:lnTo>
                  <a:lnTo>
                    <a:pt x="109" y="10"/>
                  </a:lnTo>
                  <a:lnTo>
                    <a:pt x="95" y="17"/>
                  </a:lnTo>
                  <a:lnTo>
                    <a:pt x="80" y="24"/>
                  </a:lnTo>
                  <a:lnTo>
                    <a:pt x="67" y="33"/>
                  </a:lnTo>
                  <a:lnTo>
                    <a:pt x="55" y="44"/>
                  </a:lnTo>
                  <a:lnTo>
                    <a:pt x="43" y="56"/>
                  </a:lnTo>
                  <a:lnTo>
                    <a:pt x="33" y="68"/>
                  </a:lnTo>
                  <a:lnTo>
                    <a:pt x="24" y="83"/>
                  </a:lnTo>
                  <a:lnTo>
                    <a:pt x="17" y="97"/>
                  </a:lnTo>
                  <a:lnTo>
                    <a:pt x="9" y="113"/>
                  </a:lnTo>
                  <a:lnTo>
                    <a:pt x="5" y="131"/>
                  </a:lnTo>
                  <a:lnTo>
                    <a:pt x="2" y="147"/>
                  </a:lnTo>
                  <a:lnTo>
                    <a:pt x="0" y="164"/>
                  </a:lnTo>
                  <a:lnTo>
                    <a:pt x="0" y="180"/>
                  </a:lnTo>
                  <a:lnTo>
                    <a:pt x="3" y="196"/>
                  </a:lnTo>
                  <a:lnTo>
                    <a:pt x="6" y="213"/>
                  </a:lnTo>
                  <a:lnTo>
                    <a:pt x="9" y="228"/>
                  </a:lnTo>
                  <a:lnTo>
                    <a:pt x="17" y="242"/>
                  </a:lnTo>
                  <a:lnTo>
                    <a:pt x="24" y="257"/>
                  </a:lnTo>
                  <a:lnTo>
                    <a:pt x="35" y="270"/>
                  </a:lnTo>
                  <a:lnTo>
                    <a:pt x="40" y="276"/>
                  </a:lnTo>
                  <a:lnTo>
                    <a:pt x="42" y="277"/>
                  </a:lnTo>
                  <a:lnTo>
                    <a:pt x="43" y="277"/>
                  </a:lnTo>
                  <a:lnTo>
                    <a:pt x="35" y="269"/>
                  </a:lnTo>
                  <a:lnTo>
                    <a:pt x="27" y="256"/>
                  </a:lnTo>
                  <a:lnTo>
                    <a:pt x="18" y="241"/>
                  </a:lnTo>
                  <a:lnTo>
                    <a:pt x="13" y="226"/>
                  </a:lnTo>
                  <a:lnTo>
                    <a:pt x="9" y="212"/>
                  </a:lnTo>
                  <a:lnTo>
                    <a:pt x="4" y="194"/>
                  </a:lnTo>
                  <a:lnTo>
                    <a:pt x="2" y="180"/>
                  </a:lnTo>
                  <a:lnTo>
                    <a:pt x="3" y="163"/>
                  </a:lnTo>
                  <a:lnTo>
                    <a:pt x="4" y="147"/>
                  </a:lnTo>
                  <a:lnTo>
                    <a:pt x="5" y="130"/>
                  </a:lnTo>
                  <a:lnTo>
                    <a:pt x="11" y="113"/>
                  </a:lnTo>
                  <a:lnTo>
                    <a:pt x="16" y="99"/>
                  </a:lnTo>
                  <a:lnTo>
                    <a:pt x="26" y="84"/>
                  </a:lnTo>
                  <a:lnTo>
                    <a:pt x="34" y="71"/>
                  </a:lnTo>
                  <a:lnTo>
                    <a:pt x="44" y="57"/>
                  </a:lnTo>
                  <a:lnTo>
                    <a:pt x="54" y="46"/>
                  </a:lnTo>
                  <a:lnTo>
                    <a:pt x="68" y="36"/>
                  </a:lnTo>
                  <a:lnTo>
                    <a:pt x="82" y="26"/>
                  </a:lnTo>
                  <a:lnTo>
                    <a:pt x="94" y="19"/>
                  </a:lnTo>
                  <a:lnTo>
                    <a:pt x="111" y="12"/>
                  </a:lnTo>
                  <a:lnTo>
                    <a:pt x="125" y="7"/>
                  </a:lnTo>
                  <a:lnTo>
                    <a:pt x="141" y="5"/>
                  </a:lnTo>
                  <a:lnTo>
                    <a:pt x="157" y="3"/>
                  </a:lnTo>
                  <a:lnTo>
                    <a:pt x="173" y="2"/>
                  </a:lnTo>
                  <a:lnTo>
                    <a:pt x="191" y="3"/>
                  </a:lnTo>
                  <a:lnTo>
                    <a:pt x="205" y="6"/>
                  </a:lnTo>
                  <a:lnTo>
                    <a:pt x="222" y="10"/>
                  </a:lnTo>
                  <a:lnTo>
                    <a:pt x="238" y="17"/>
                  </a:lnTo>
                  <a:lnTo>
                    <a:pt x="253" y="25"/>
                  </a:lnTo>
                  <a:lnTo>
                    <a:pt x="267" y="34"/>
                  </a:lnTo>
                  <a:lnTo>
                    <a:pt x="279" y="44"/>
                  </a:lnTo>
                  <a:lnTo>
                    <a:pt x="291" y="56"/>
                  </a:lnTo>
                  <a:lnTo>
                    <a:pt x="301" y="68"/>
                  </a:lnTo>
                  <a:lnTo>
                    <a:pt x="310" y="81"/>
                  </a:lnTo>
                  <a:lnTo>
                    <a:pt x="316" y="91"/>
                  </a:lnTo>
                  <a:lnTo>
                    <a:pt x="315" y="89"/>
                  </a:lnTo>
                  <a:lnTo>
                    <a:pt x="315" y="87"/>
                  </a:lnTo>
                  <a:lnTo>
                    <a:pt x="313" y="86"/>
                  </a:lnTo>
                  <a:lnTo>
                    <a:pt x="314" y="84"/>
                  </a:lnTo>
                  <a:lnTo>
                    <a:pt x="312" y="83"/>
                  </a:lnTo>
                </a:path>
              </a:pathLst>
            </a:custGeom>
            <a:solidFill>
              <a:srgbClr val="8C9FC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96" name="Freeform 328"/>
            <p:cNvSpPr>
              <a:spLocks/>
            </p:cNvSpPr>
            <p:nvPr/>
          </p:nvSpPr>
          <p:spPr bwMode="auto">
            <a:xfrm>
              <a:off x="2359" y="1103"/>
              <a:ext cx="316" cy="280"/>
            </a:xfrm>
            <a:custGeom>
              <a:avLst/>
              <a:gdLst>
                <a:gd name="T0" fmla="*/ 308 w 316"/>
                <a:gd name="T1" fmla="*/ 79 h 280"/>
                <a:gd name="T2" fmla="*/ 289 w 316"/>
                <a:gd name="T3" fmla="*/ 54 h 280"/>
                <a:gd name="T4" fmla="*/ 265 w 316"/>
                <a:gd name="T5" fmla="*/ 32 h 280"/>
                <a:gd name="T6" fmla="*/ 236 w 316"/>
                <a:gd name="T7" fmla="*/ 15 h 280"/>
                <a:gd name="T8" fmla="*/ 203 w 316"/>
                <a:gd name="T9" fmla="*/ 4 h 280"/>
                <a:gd name="T10" fmla="*/ 171 w 316"/>
                <a:gd name="T11" fmla="*/ 0 h 280"/>
                <a:gd name="T12" fmla="*/ 139 w 316"/>
                <a:gd name="T13" fmla="*/ 3 h 280"/>
                <a:gd name="T14" fmla="*/ 109 w 316"/>
                <a:gd name="T15" fmla="*/ 10 h 280"/>
                <a:gd name="T16" fmla="*/ 80 w 316"/>
                <a:gd name="T17" fmla="*/ 24 h 280"/>
                <a:gd name="T18" fmla="*/ 52 w 316"/>
                <a:gd name="T19" fmla="*/ 44 h 280"/>
                <a:gd name="T20" fmla="*/ 32 w 316"/>
                <a:gd name="T21" fmla="*/ 69 h 280"/>
                <a:gd name="T22" fmla="*/ 14 w 316"/>
                <a:gd name="T23" fmla="*/ 97 h 280"/>
                <a:gd name="T24" fmla="*/ 3 w 316"/>
                <a:gd name="T25" fmla="*/ 128 h 280"/>
                <a:gd name="T26" fmla="*/ 1 w 316"/>
                <a:gd name="T27" fmla="*/ 161 h 280"/>
                <a:gd name="T28" fmla="*/ 2 w 316"/>
                <a:gd name="T29" fmla="*/ 192 h 280"/>
                <a:gd name="T30" fmla="*/ 11 w 316"/>
                <a:gd name="T31" fmla="*/ 224 h 280"/>
                <a:gd name="T32" fmla="*/ 25 w 316"/>
                <a:gd name="T33" fmla="*/ 254 h 280"/>
                <a:gd name="T34" fmla="*/ 41 w 316"/>
                <a:gd name="T35" fmla="*/ 275 h 280"/>
                <a:gd name="T36" fmla="*/ 43 w 316"/>
                <a:gd name="T37" fmla="*/ 277 h 280"/>
                <a:gd name="T38" fmla="*/ 43 w 316"/>
                <a:gd name="T39" fmla="*/ 277 h 280"/>
                <a:gd name="T40" fmla="*/ 45 w 316"/>
                <a:gd name="T41" fmla="*/ 279 h 280"/>
                <a:gd name="T42" fmla="*/ 45 w 316"/>
                <a:gd name="T43" fmla="*/ 279 h 280"/>
                <a:gd name="T44" fmla="*/ 35 w 316"/>
                <a:gd name="T45" fmla="*/ 266 h 280"/>
                <a:gd name="T46" fmla="*/ 18 w 316"/>
                <a:gd name="T47" fmla="*/ 240 h 280"/>
                <a:gd name="T48" fmla="*/ 7 w 316"/>
                <a:gd name="T49" fmla="*/ 210 h 280"/>
                <a:gd name="T50" fmla="*/ 1 w 316"/>
                <a:gd name="T51" fmla="*/ 176 h 280"/>
                <a:gd name="T52" fmla="*/ 2 w 316"/>
                <a:gd name="T53" fmla="*/ 145 h 280"/>
                <a:gd name="T54" fmla="*/ 11 w 316"/>
                <a:gd name="T55" fmla="*/ 112 h 280"/>
                <a:gd name="T56" fmla="*/ 24 w 316"/>
                <a:gd name="T57" fmla="*/ 82 h 280"/>
                <a:gd name="T58" fmla="*/ 42 w 316"/>
                <a:gd name="T59" fmla="*/ 56 h 280"/>
                <a:gd name="T60" fmla="*/ 66 w 316"/>
                <a:gd name="T61" fmla="*/ 34 h 280"/>
                <a:gd name="T62" fmla="*/ 94 w 316"/>
                <a:gd name="T63" fmla="*/ 17 h 280"/>
                <a:gd name="T64" fmla="*/ 123 w 316"/>
                <a:gd name="T65" fmla="*/ 7 h 280"/>
                <a:gd name="T66" fmla="*/ 153 w 316"/>
                <a:gd name="T67" fmla="*/ 1 h 280"/>
                <a:gd name="T68" fmla="*/ 188 w 316"/>
                <a:gd name="T69" fmla="*/ 3 h 280"/>
                <a:gd name="T70" fmla="*/ 220 w 316"/>
                <a:gd name="T71" fmla="*/ 10 h 280"/>
                <a:gd name="T72" fmla="*/ 250 w 316"/>
                <a:gd name="T73" fmla="*/ 24 h 280"/>
                <a:gd name="T74" fmla="*/ 277 w 316"/>
                <a:gd name="T75" fmla="*/ 44 h 280"/>
                <a:gd name="T76" fmla="*/ 299 w 316"/>
                <a:gd name="T77" fmla="*/ 68 h 280"/>
                <a:gd name="T78" fmla="*/ 313 w 316"/>
                <a:gd name="T79" fmla="*/ 93 h 280"/>
                <a:gd name="T80" fmla="*/ 313 w 316"/>
                <a:gd name="T81" fmla="*/ 93 h 280"/>
                <a:gd name="T82" fmla="*/ 315 w 316"/>
                <a:gd name="T83" fmla="*/ 91 h 280"/>
                <a:gd name="T84" fmla="*/ 314 w 316"/>
                <a:gd name="T85" fmla="*/ 91 h 280"/>
                <a:gd name="T86" fmla="*/ 314 w 316"/>
                <a:gd name="T87" fmla="*/ 89 h 28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16"/>
                <a:gd name="T133" fmla="*/ 0 h 280"/>
                <a:gd name="T134" fmla="*/ 316 w 316"/>
                <a:gd name="T135" fmla="*/ 280 h 28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16" h="280">
                  <a:moveTo>
                    <a:pt x="314" y="89"/>
                  </a:moveTo>
                  <a:lnTo>
                    <a:pt x="308" y="79"/>
                  </a:lnTo>
                  <a:lnTo>
                    <a:pt x="299" y="66"/>
                  </a:lnTo>
                  <a:lnTo>
                    <a:pt x="289" y="54"/>
                  </a:lnTo>
                  <a:lnTo>
                    <a:pt x="277" y="42"/>
                  </a:lnTo>
                  <a:lnTo>
                    <a:pt x="265" y="32"/>
                  </a:lnTo>
                  <a:lnTo>
                    <a:pt x="251" y="23"/>
                  </a:lnTo>
                  <a:lnTo>
                    <a:pt x="236" y="15"/>
                  </a:lnTo>
                  <a:lnTo>
                    <a:pt x="220" y="8"/>
                  </a:lnTo>
                  <a:lnTo>
                    <a:pt x="203" y="4"/>
                  </a:lnTo>
                  <a:lnTo>
                    <a:pt x="189" y="1"/>
                  </a:lnTo>
                  <a:lnTo>
                    <a:pt x="171" y="0"/>
                  </a:lnTo>
                  <a:lnTo>
                    <a:pt x="155" y="1"/>
                  </a:lnTo>
                  <a:lnTo>
                    <a:pt x="139" y="3"/>
                  </a:lnTo>
                  <a:lnTo>
                    <a:pt x="123" y="5"/>
                  </a:lnTo>
                  <a:lnTo>
                    <a:pt x="109" y="10"/>
                  </a:lnTo>
                  <a:lnTo>
                    <a:pt x="92" y="17"/>
                  </a:lnTo>
                  <a:lnTo>
                    <a:pt x="80" y="24"/>
                  </a:lnTo>
                  <a:lnTo>
                    <a:pt x="66" y="34"/>
                  </a:lnTo>
                  <a:lnTo>
                    <a:pt x="52" y="44"/>
                  </a:lnTo>
                  <a:lnTo>
                    <a:pt x="42" y="55"/>
                  </a:lnTo>
                  <a:lnTo>
                    <a:pt x="32" y="69"/>
                  </a:lnTo>
                  <a:lnTo>
                    <a:pt x="24" y="82"/>
                  </a:lnTo>
                  <a:lnTo>
                    <a:pt x="14" y="97"/>
                  </a:lnTo>
                  <a:lnTo>
                    <a:pt x="9" y="111"/>
                  </a:lnTo>
                  <a:lnTo>
                    <a:pt x="3" y="128"/>
                  </a:lnTo>
                  <a:lnTo>
                    <a:pt x="2" y="145"/>
                  </a:lnTo>
                  <a:lnTo>
                    <a:pt x="1" y="161"/>
                  </a:lnTo>
                  <a:lnTo>
                    <a:pt x="0" y="178"/>
                  </a:lnTo>
                  <a:lnTo>
                    <a:pt x="2" y="192"/>
                  </a:lnTo>
                  <a:lnTo>
                    <a:pt x="7" y="210"/>
                  </a:lnTo>
                  <a:lnTo>
                    <a:pt x="11" y="224"/>
                  </a:lnTo>
                  <a:lnTo>
                    <a:pt x="16" y="239"/>
                  </a:lnTo>
                  <a:lnTo>
                    <a:pt x="25" y="254"/>
                  </a:lnTo>
                  <a:lnTo>
                    <a:pt x="33" y="267"/>
                  </a:lnTo>
                  <a:lnTo>
                    <a:pt x="41" y="275"/>
                  </a:lnTo>
                  <a:lnTo>
                    <a:pt x="41" y="277"/>
                  </a:lnTo>
                  <a:lnTo>
                    <a:pt x="43" y="277"/>
                  </a:lnTo>
                  <a:lnTo>
                    <a:pt x="45" y="279"/>
                  </a:lnTo>
                  <a:lnTo>
                    <a:pt x="35" y="266"/>
                  </a:lnTo>
                  <a:lnTo>
                    <a:pt x="26" y="252"/>
                  </a:lnTo>
                  <a:lnTo>
                    <a:pt x="18" y="240"/>
                  </a:lnTo>
                  <a:lnTo>
                    <a:pt x="11" y="224"/>
                  </a:lnTo>
                  <a:lnTo>
                    <a:pt x="7" y="210"/>
                  </a:lnTo>
                  <a:lnTo>
                    <a:pt x="3" y="193"/>
                  </a:lnTo>
                  <a:lnTo>
                    <a:pt x="1" y="176"/>
                  </a:lnTo>
                  <a:lnTo>
                    <a:pt x="1" y="161"/>
                  </a:lnTo>
                  <a:lnTo>
                    <a:pt x="2" y="145"/>
                  </a:lnTo>
                  <a:lnTo>
                    <a:pt x="5" y="128"/>
                  </a:lnTo>
                  <a:lnTo>
                    <a:pt x="11" y="112"/>
                  </a:lnTo>
                  <a:lnTo>
                    <a:pt x="16" y="97"/>
                  </a:lnTo>
                  <a:lnTo>
                    <a:pt x="24" y="82"/>
                  </a:lnTo>
                  <a:lnTo>
                    <a:pt x="32" y="69"/>
                  </a:lnTo>
                  <a:lnTo>
                    <a:pt x="42" y="56"/>
                  </a:lnTo>
                  <a:lnTo>
                    <a:pt x="54" y="44"/>
                  </a:lnTo>
                  <a:lnTo>
                    <a:pt x="66" y="34"/>
                  </a:lnTo>
                  <a:lnTo>
                    <a:pt x="80" y="24"/>
                  </a:lnTo>
                  <a:lnTo>
                    <a:pt x="94" y="17"/>
                  </a:lnTo>
                  <a:lnTo>
                    <a:pt x="108" y="11"/>
                  </a:lnTo>
                  <a:lnTo>
                    <a:pt x="123" y="7"/>
                  </a:lnTo>
                  <a:lnTo>
                    <a:pt x="139" y="3"/>
                  </a:lnTo>
                  <a:lnTo>
                    <a:pt x="153" y="1"/>
                  </a:lnTo>
                  <a:lnTo>
                    <a:pt x="169" y="2"/>
                  </a:lnTo>
                  <a:lnTo>
                    <a:pt x="188" y="3"/>
                  </a:lnTo>
                  <a:lnTo>
                    <a:pt x="203" y="4"/>
                  </a:lnTo>
                  <a:lnTo>
                    <a:pt x="220" y="10"/>
                  </a:lnTo>
                  <a:lnTo>
                    <a:pt x="236" y="15"/>
                  </a:lnTo>
                  <a:lnTo>
                    <a:pt x="250" y="24"/>
                  </a:lnTo>
                  <a:lnTo>
                    <a:pt x="264" y="33"/>
                  </a:lnTo>
                  <a:lnTo>
                    <a:pt x="277" y="44"/>
                  </a:lnTo>
                  <a:lnTo>
                    <a:pt x="287" y="53"/>
                  </a:lnTo>
                  <a:lnTo>
                    <a:pt x="299" y="68"/>
                  </a:lnTo>
                  <a:lnTo>
                    <a:pt x="306" y="80"/>
                  </a:lnTo>
                  <a:lnTo>
                    <a:pt x="313" y="93"/>
                  </a:lnTo>
                  <a:lnTo>
                    <a:pt x="315" y="94"/>
                  </a:lnTo>
                  <a:lnTo>
                    <a:pt x="313" y="93"/>
                  </a:lnTo>
                  <a:lnTo>
                    <a:pt x="315" y="91"/>
                  </a:lnTo>
                  <a:lnTo>
                    <a:pt x="314" y="91"/>
                  </a:lnTo>
                  <a:lnTo>
                    <a:pt x="314" y="89"/>
                  </a:lnTo>
                </a:path>
              </a:pathLst>
            </a:custGeom>
            <a:solidFill>
              <a:srgbClr val="8DA0C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97" name="Freeform 329"/>
            <p:cNvSpPr>
              <a:spLocks/>
            </p:cNvSpPr>
            <p:nvPr/>
          </p:nvSpPr>
          <p:spPr bwMode="auto">
            <a:xfrm>
              <a:off x="2360" y="1104"/>
              <a:ext cx="317" cy="281"/>
            </a:xfrm>
            <a:custGeom>
              <a:avLst/>
              <a:gdLst>
                <a:gd name="T0" fmla="*/ 312 w 317"/>
                <a:gd name="T1" fmla="*/ 92 h 281"/>
                <a:gd name="T2" fmla="*/ 298 w 317"/>
                <a:gd name="T3" fmla="*/ 67 h 281"/>
                <a:gd name="T4" fmla="*/ 276 w 317"/>
                <a:gd name="T5" fmla="*/ 43 h 281"/>
                <a:gd name="T6" fmla="*/ 249 w 317"/>
                <a:gd name="T7" fmla="*/ 23 h 281"/>
                <a:gd name="T8" fmla="*/ 219 w 317"/>
                <a:gd name="T9" fmla="*/ 9 h 281"/>
                <a:gd name="T10" fmla="*/ 187 w 317"/>
                <a:gd name="T11" fmla="*/ 2 h 281"/>
                <a:gd name="T12" fmla="*/ 152 w 317"/>
                <a:gd name="T13" fmla="*/ 0 h 281"/>
                <a:gd name="T14" fmla="*/ 122 w 317"/>
                <a:gd name="T15" fmla="*/ 6 h 281"/>
                <a:gd name="T16" fmla="*/ 93 w 317"/>
                <a:gd name="T17" fmla="*/ 16 h 281"/>
                <a:gd name="T18" fmla="*/ 65 w 317"/>
                <a:gd name="T19" fmla="*/ 33 h 281"/>
                <a:gd name="T20" fmla="*/ 41 w 317"/>
                <a:gd name="T21" fmla="*/ 55 h 281"/>
                <a:gd name="T22" fmla="*/ 23 w 317"/>
                <a:gd name="T23" fmla="*/ 81 h 281"/>
                <a:gd name="T24" fmla="*/ 10 w 317"/>
                <a:gd name="T25" fmla="*/ 111 h 281"/>
                <a:gd name="T26" fmla="*/ 1 w 317"/>
                <a:gd name="T27" fmla="*/ 144 h 281"/>
                <a:gd name="T28" fmla="*/ 0 w 317"/>
                <a:gd name="T29" fmla="*/ 175 h 281"/>
                <a:gd name="T30" fmla="*/ 6 w 317"/>
                <a:gd name="T31" fmla="*/ 209 h 281"/>
                <a:gd name="T32" fmla="*/ 17 w 317"/>
                <a:gd name="T33" fmla="*/ 239 h 281"/>
                <a:gd name="T34" fmla="*/ 34 w 317"/>
                <a:gd name="T35" fmla="*/ 265 h 281"/>
                <a:gd name="T36" fmla="*/ 44 w 317"/>
                <a:gd name="T37" fmla="*/ 278 h 281"/>
                <a:gd name="T38" fmla="*/ 46 w 317"/>
                <a:gd name="T39" fmla="*/ 279 h 281"/>
                <a:gd name="T40" fmla="*/ 48 w 317"/>
                <a:gd name="T41" fmla="*/ 279 h 281"/>
                <a:gd name="T42" fmla="*/ 48 w 317"/>
                <a:gd name="T43" fmla="*/ 279 h 281"/>
                <a:gd name="T44" fmla="*/ 50 w 317"/>
                <a:gd name="T45" fmla="*/ 280 h 281"/>
                <a:gd name="T46" fmla="*/ 34 w 317"/>
                <a:gd name="T47" fmla="*/ 265 h 281"/>
                <a:gd name="T48" fmla="*/ 18 w 317"/>
                <a:gd name="T49" fmla="*/ 237 h 281"/>
                <a:gd name="T50" fmla="*/ 8 w 317"/>
                <a:gd name="T51" fmla="*/ 207 h 281"/>
                <a:gd name="T52" fmla="*/ 2 w 317"/>
                <a:gd name="T53" fmla="*/ 176 h 281"/>
                <a:gd name="T54" fmla="*/ 3 w 317"/>
                <a:gd name="T55" fmla="*/ 145 h 281"/>
                <a:gd name="T56" fmla="*/ 10 w 317"/>
                <a:gd name="T57" fmla="*/ 111 h 281"/>
                <a:gd name="T58" fmla="*/ 24 w 317"/>
                <a:gd name="T59" fmla="*/ 82 h 281"/>
                <a:gd name="T60" fmla="*/ 43 w 317"/>
                <a:gd name="T61" fmla="*/ 55 h 281"/>
                <a:gd name="T62" fmla="*/ 67 w 317"/>
                <a:gd name="T63" fmla="*/ 36 h 281"/>
                <a:gd name="T64" fmla="*/ 93 w 317"/>
                <a:gd name="T65" fmla="*/ 18 h 281"/>
                <a:gd name="T66" fmla="*/ 122 w 317"/>
                <a:gd name="T67" fmla="*/ 6 h 281"/>
                <a:gd name="T68" fmla="*/ 154 w 317"/>
                <a:gd name="T69" fmla="*/ 2 h 281"/>
                <a:gd name="T70" fmla="*/ 187 w 317"/>
                <a:gd name="T71" fmla="*/ 2 h 281"/>
                <a:gd name="T72" fmla="*/ 218 w 317"/>
                <a:gd name="T73" fmla="*/ 11 h 281"/>
                <a:gd name="T74" fmla="*/ 248 w 317"/>
                <a:gd name="T75" fmla="*/ 23 h 281"/>
                <a:gd name="T76" fmla="*/ 276 w 317"/>
                <a:gd name="T77" fmla="*/ 43 h 281"/>
                <a:gd name="T78" fmla="*/ 296 w 317"/>
                <a:gd name="T79" fmla="*/ 67 h 281"/>
                <a:gd name="T80" fmla="*/ 312 w 317"/>
                <a:gd name="T81" fmla="*/ 94 h 281"/>
                <a:gd name="T82" fmla="*/ 316 w 317"/>
                <a:gd name="T83" fmla="*/ 101 h 281"/>
                <a:gd name="T84" fmla="*/ 315 w 317"/>
                <a:gd name="T85" fmla="*/ 99 h 281"/>
                <a:gd name="T86" fmla="*/ 315 w 317"/>
                <a:gd name="T87" fmla="*/ 97 h 281"/>
                <a:gd name="T88" fmla="*/ 314 w 317"/>
                <a:gd name="T89" fmla="*/ 95 h 28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17"/>
                <a:gd name="T136" fmla="*/ 0 h 281"/>
                <a:gd name="T137" fmla="*/ 317 w 317"/>
                <a:gd name="T138" fmla="*/ 281 h 28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17" h="281">
                  <a:moveTo>
                    <a:pt x="314" y="93"/>
                  </a:moveTo>
                  <a:lnTo>
                    <a:pt x="312" y="92"/>
                  </a:lnTo>
                  <a:lnTo>
                    <a:pt x="305" y="79"/>
                  </a:lnTo>
                  <a:lnTo>
                    <a:pt x="298" y="67"/>
                  </a:lnTo>
                  <a:lnTo>
                    <a:pt x="286" y="52"/>
                  </a:lnTo>
                  <a:lnTo>
                    <a:pt x="276" y="43"/>
                  </a:lnTo>
                  <a:lnTo>
                    <a:pt x="263" y="32"/>
                  </a:lnTo>
                  <a:lnTo>
                    <a:pt x="249" y="23"/>
                  </a:lnTo>
                  <a:lnTo>
                    <a:pt x="235" y="14"/>
                  </a:lnTo>
                  <a:lnTo>
                    <a:pt x="219" y="9"/>
                  </a:lnTo>
                  <a:lnTo>
                    <a:pt x="202" y="3"/>
                  </a:lnTo>
                  <a:lnTo>
                    <a:pt x="187" y="2"/>
                  </a:lnTo>
                  <a:lnTo>
                    <a:pt x="168" y="1"/>
                  </a:lnTo>
                  <a:lnTo>
                    <a:pt x="152" y="0"/>
                  </a:lnTo>
                  <a:lnTo>
                    <a:pt x="138" y="2"/>
                  </a:lnTo>
                  <a:lnTo>
                    <a:pt x="122" y="6"/>
                  </a:lnTo>
                  <a:lnTo>
                    <a:pt x="107" y="10"/>
                  </a:lnTo>
                  <a:lnTo>
                    <a:pt x="93" y="16"/>
                  </a:lnTo>
                  <a:lnTo>
                    <a:pt x="79" y="23"/>
                  </a:lnTo>
                  <a:lnTo>
                    <a:pt x="65" y="33"/>
                  </a:lnTo>
                  <a:lnTo>
                    <a:pt x="53" y="43"/>
                  </a:lnTo>
                  <a:lnTo>
                    <a:pt x="41" y="55"/>
                  </a:lnTo>
                  <a:lnTo>
                    <a:pt x="31" y="68"/>
                  </a:lnTo>
                  <a:lnTo>
                    <a:pt x="23" y="81"/>
                  </a:lnTo>
                  <a:lnTo>
                    <a:pt x="15" y="96"/>
                  </a:lnTo>
                  <a:lnTo>
                    <a:pt x="10" y="111"/>
                  </a:lnTo>
                  <a:lnTo>
                    <a:pt x="4" y="127"/>
                  </a:lnTo>
                  <a:lnTo>
                    <a:pt x="1" y="144"/>
                  </a:lnTo>
                  <a:lnTo>
                    <a:pt x="0" y="160"/>
                  </a:lnTo>
                  <a:lnTo>
                    <a:pt x="0" y="175"/>
                  </a:lnTo>
                  <a:lnTo>
                    <a:pt x="2" y="192"/>
                  </a:lnTo>
                  <a:lnTo>
                    <a:pt x="6" y="209"/>
                  </a:lnTo>
                  <a:lnTo>
                    <a:pt x="10" y="223"/>
                  </a:lnTo>
                  <a:lnTo>
                    <a:pt x="17" y="239"/>
                  </a:lnTo>
                  <a:lnTo>
                    <a:pt x="25" y="251"/>
                  </a:lnTo>
                  <a:lnTo>
                    <a:pt x="34" y="265"/>
                  </a:lnTo>
                  <a:lnTo>
                    <a:pt x="44" y="278"/>
                  </a:lnTo>
                  <a:lnTo>
                    <a:pt x="46" y="279"/>
                  </a:lnTo>
                  <a:lnTo>
                    <a:pt x="48" y="279"/>
                  </a:lnTo>
                  <a:lnTo>
                    <a:pt x="50" y="280"/>
                  </a:lnTo>
                  <a:lnTo>
                    <a:pt x="44" y="276"/>
                  </a:lnTo>
                  <a:lnTo>
                    <a:pt x="34" y="265"/>
                  </a:lnTo>
                  <a:lnTo>
                    <a:pt x="27" y="251"/>
                  </a:lnTo>
                  <a:lnTo>
                    <a:pt x="18" y="237"/>
                  </a:lnTo>
                  <a:lnTo>
                    <a:pt x="12" y="222"/>
                  </a:lnTo>
                  <a:lnTo>
                    <a:pt x="8" y="207"/>
                  </a:lnTo>
                  <a:lnTo>
                    <a:pt x="5" y="192"/>
                  </a:lnTo>
                  <a:lnTo>
                    <a:pt x="2" y="176"/>
                  </a:lnTo>
                  <a:lnTo>
                    <a:pt x="2" y="160"/>
                  </a:lnTo>
                  <a:lnTo>
                    <a:pt x="3" y="145"/>
                  </a:lnTo>
                  <a:lnTo>
                    <a:pt x="6" y="129"/>
                  </a:lnTo>
                  <a:lnTo>
                    <a:pt x="10" y="111"/>
                  </a:lnTo>
                  <a:lnTo>
                    <a:pt x="17" y="97"/>
                  </a:lnTo>
                  <a:lnTo>
                    <a:pt x="24" y="82"/>
                  </a:lnTo>
                  <a:lnTo>
                    <a:pt x="33" y="68"/>
                  </a:lnTo>
                  <a:lnTo>
                    <a:pt x="43" y="55"/>
                  </a:lnTo>
                  <a:lnTo>
                    <a:pt x="55" y="46"/>
                  </a:lnTo>
                  <a:lnTo>
                    <a:pt x="67" y="36"/>
                  </a:lnTo>
                  <a:lnTo>
                    <a:pt x="80" y="25"/>
                  </a:lnTo>
                  <a:lnTo>
                    <a:pt x="93" y="18"/>
                  </a:lnTo>
                  <a:lnTo>
                    <a:pt x="109" y="11"/>
                  </a:lnTo>
                  <a:lnTo>
                    <a:pt x="122" y="6"/>
                  </a:lnTo>
                  <a:lnTo>
                    <a:pt x="138" y="4"/>
                  </a:lnTo>
                  <a:lnTo>
                    <a:pt x="154" y="2"/>
                  </a:lnTo>
                  <a:lnTo>
                    <a:pt x="170" y="3"/>
                  </a:lnTo>
                  <a:lnTo>
                    <a:pt x="187" y="2"/>
                  </a:lnTo>
                  <a:lnTo>
                    <a:pt x="202" y="5"/>
                  </a:lnTo>
                  <a:lnTo>
                    <a:pt x="218" y="11"/>
                  </a:lnTo>
                  <a:lnTo>
                    <a:pt x="235" y="16"/>
                  </a:lnTo>
                  <a:lnTo>
                    <a:pt x="248" y="23"/>
                  </a:lnTo>
                  <a:lnTo>
                    <a:pt x="262" y="34"/>
                  </a:lnTo>
                  <a:lnTo>
                    <a:pt x="276" y="43"/>
                  </a:lnTo>
                  <a:lnTo>
                    <a:pt x="286" y="54"/>
                  </a:lnTo>
                  <a:lnTo>
                    <a:pt x="296" y="67"/>
                  </a:lnTo>
                  <a:lnTo>
                    <a:pt x="305" y="79"/>
                  </a:lnTo>
                  <a:lnTo>
                    <a:pt x="312" y="94"/>
                  </a:lnTo>
                  <a:lnTo>
                    <a:pt x="316" y="101"/>
                  </a:lnTo>
                  <a:lnTo>
                    <a:pt x="315" y="99"/>
                  </a:lnTo>
                  <a:lnTo>
                    <a:pt x="315" y="97"/>
                  </a:lnTo>
                  <a:lnTo>
                    <a:pt x="314" y="95"/>
                  </a:lnTo>
                  <a:lnTo>
                    <a:pt x="314" y="93"/>
                  </a:lnTo>
                </a:path>
              </a:pathLst>
            </a:custGeom>
            <a:solidFill>
              <a:srgbClr val="8EA1C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98" name="Freeform 330"/>
            <p:cNvSpPr>
              <a:spLocks/>
            </p:cNvSpPr>
            <p:nvPr/>
          </p:nvSpPr>
          <p:spPr bwMode="auto">
            <a:xfrm>
              <a:off x="2362" y="1106"/>
              <a:ext cx="317" cy="282"/>
            </a:xfrm>
            <a:custGeom>
              <a:avLst/>
              <a:gdLst>
                <a:gd name="T0" fmla="*/ 310 w 317"/>
                <a:gd name="T1" fmla="*/ 92 h 282"/>
                <a:gd name="T2" fmla="*/ 294 w 317"/>
                <a:gd name="T3" fmla="*/ 65 h 282"/>
                <a:gd name="T4" fmla="*/ 274 w 317"/>
                <a:gd name="T5" fmla="*/ 41 h 282"/>
                <a:gd name="T6" fmla="*/ 246 w 317"/>
                <a:gd name="T7" fmla="*/ 21 h 282"/>
                <a:gd name="T8" fmla="*/ 216 w 317"/>
                <a:gd name="T9" fmla="*/ 9 h 282"/>
                <a:gd name="T10" fmla="*/ 185 w 317"/>
                <a:gd name="T11" fmla="*/ 0 h 282"/>
                <a:gd name="T12" fmla="*/ 152 w 317"/>
                <a:gd name="T13" fmla="*/ 0 h 282"/>
                <a:gd name="T14" fmla="*/ 120 w 317"/>
                <a:gd name="T15" fmla="*/ 4 h 282"/>
                <a:gd name="T16" fmla="*/ 91 w 317"/>
                <a:gd name="T17" fmla="*/ 16 h 282"/>
                <a:gd name="T18" fmla="*/ 65 w 317"/>
                <a:gd name="T19" fmla="*/ 34 h 282"/>
                <a:gd name="T20" fmla="*/ 41 w 317"/>
                <a:gd name="T21" fmla="*/ 53 h 282"/>
                <a:gd name="T22" fmla="*/ 22 w 317"/>
                <a:gd name="T23" fmla="*/ 80 h 282"/>
                <a:gd name="T24" fmla="*/ 8 w 317"/>
                <a:gd name="T25" fmla="*/ 109 h 282"/>
                <a:gd name="T26" fmla="*/ 1 w 317"/>
                <a:gd name="T27" fmla="*/ 143 h 282"/>
                <a:gd name="T28" fmla="*/ 0 w 317"/>
                <a:gd name="T29" fmla="*/ 174 h 282"/>
                <a:gd name="T30" fmla="*/ 6 w 317"/>
                <a:gd name="T31" fmla="*/ 205 h 282"/>
                <a:gd name="T32" fmla="*/ 16 w 317"/>
                <a:gd name="T33" fmla="*/ 235 h 282"/>
                <a:gd name="T34" fmla="*/ 32 w 317"/>
                <a:gd name="T35" fmla="*/ 263 h 282"/>
                <a:gd name="T36" fmla="*/ 48 w 317"/>
                <a:gd name="T37" fmla="*/ 278 h 282"/>
                <a:gd name="T38" fmla="*/ 49 w 317"/>
                <a:gd name="T39" fmla="*/ 278 h 282"/>
                <a:gd name="T40" fmla="*/ 48 w 317"/>
                <a:gd name="T41" fmla="*/ 280 h 282"/>
                <a:gd name="T42" fmla="*/ 50 w 317"/>
                <a:gd name="T43" fmla="*/ 280 h 282"/>
                <a:gd name="T44" fmla="*/ 51 w 317"/>
                <a:gd name="T45" fmla="*/ 281 h 282"/>
                <a:gd name="T46" fmla="*/ 34 w 317"/>
                <a:gd name="T47" fmla="*/ 261 h 282"/>
                <a:gd name="T48" fmla="*/ 18 w 317"/>
                <a:gd name="T49" fmla="*/ 236 h 282"/>
                <a:gd name="T50" fmla="*/ 7 w 317"/>
                <a:gd name="T51" fmla="*/ 205 h 282"/>
                <a:gd name="T52" fmla="*/ 1 w 317"/>
                <a:gd name="T53" fmla="*/ 174 h 282"/>
                <a:gd name="T54" fmla="*/ 3 w 317"/>
                <a:gd name="T55" fmla="*/ 144 h 282"/>
                <a:gd name="T56" fmla="*/ 10 w 317"/>
                <a:gd name="T57" fmla="*/ 109 h 282"/>
                <a:gd name="T58" fmla="*/ 24 w 317"/>
                <a:gd name="T59" fmla="*/ 80 h 282"/>
                <a:gd name="T60" fmla="*/ 43 w 317"/>
                <a:gd name="T61" fmla="*/ 54 h 282"/>
                <a:gd name="T62" fmla="*/ 66 w 317"/>
                <a:gd name="T63" fmla="*/ 35 h 282"/>
                <a:gd name="T64" fmla="*/ 93 w 317"/>
                <a:gd name="T65" fmla="*/ 18 h 282"/>
                <a:gd name="T66" fmla="*/ 122 w 317"/>
                <a:gd name="T67" fmla="*/ 7 h 282"/>
                <a:gd name="T68" fmla="*/ 152 w 317"/>
                <a:gd name="T69" fmla="*/ 2 h 282"/>
                <a:gd name="T70" fmla="*/ 184 w 317"/>
                <a:gd name="T71" fmla="*/ 2 h 282"/>
                <a:gd name="T72" fmla="*/ 216 w 317"/>
                <a:gd name="T73" fmla="*/ 9 h 282"/>
                <a:gd name="T74" fmla="*/ 246 w 317"/>
                <a:gd name="T75" fmla="*/ 23 h 282"/>
                <a:gd name="T76" fmla="*/ 271 w 317"/>
                <a:gd name="T77" fmla="*/ 43 h 282"/>
                <a:gd name="T78" fmla="*/ 293 w 317"/>
                <a:gd name="T79" fmla="*/ 67 h 282"/>
                <a:gd name="T80" fmla="*/ 309 w 317"/>
                <a:gd name="T81" fmla="*/ 92 h 282"/>
                <a:gd name="T82" fmla="*/ 316 w 317"/>
                <a:gd name="T83" fmla="*/ 105 h 282"/>
                <a:gd name="T84" fmla="*/ 315 w 317"/>
                <a:gd name="T85" fmla="*/ 103 h 282"/>
                <a:gd name="T86" fmla="*/ 315 w 317"/>
                <a:gd name="T87" fmla="*/ 102 h 282"/>
                <a:gd name="T88" fmla="*/ 313 w 317"/>
                <a:gd name="T89" fmla="*/ 101 h 28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17"/>
                <a:gd name="T136" fmla="*/ 0 h 282"/>
                <a:gd name="T137" fmla="*/ 317 w 317"/>
                <a:gd name="T138" fmla="*/ 282 h 28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17" h="282">
                  <a:moveTo>
                    <a:pt x="314" y="99"/>
                  </a:moveTo>
                  <a:lnTo>
                    <a:pt x="310" y="92"/>
                  </a:lnTo>
                  <a:lnTo>
                    <a:pt x="303" y="77"/>
                  </a:lnTo>
                  <a:lnTo>
                    <a:pt x="294" y="65"/>
                  </a:lnTo>
                  <a:lnTo>
                    <a:pt x="284" y="52"/>
                  </a:lnTo>
                  <a:lnTo>
                    <a:pt x="274" y="41"/>
                  </a:lnTo>
                  <a:lnTo>
                    <a:pt x="260" y="32"/>
                  </a:lnTo>
                  <a:lnTo>
                    <a:pt x="246" y="21"/>
                  </a:lnTo>
                  <a:lnTo>
                    <a:pt x="233" y="14"/>
                  </a:lnTo>
                  <a:lnTo>
                    <a:pt x="216" y="9"/>
                  </a:lnTo>
                  <a:lnTo>
                    <a:pt x="200" y="3"/>
                  </a:lnTo>
                  <a:lnTo>
                    <a:pt x="185" y="0"/>
                  </a:lnTo>
                  <a:lnTo>
                    <a:pt x="168" y="1"/>
                  </a:lnTo>
                  <a:lnTo>
                    <a:pt x="152" y="0"/>
                  </a:lnTo>
                  <a:lnTo>
                    <a:pt x="136" y="2"/>
                  </a:lnTo>
                  <a:lnTo>
                    <a:pt x="120" y="4"/>
                  </a:lnTo>
                  <a:lnTo>
                    <a:pt x="107" y="9"/>
                  </a:lnTo>
                  <a:lnTo>
                    <a:pt x="91" y="16"/>
                  </a:lnTo>
                  <a:lnTo>
                    <a:pt x="78" y="23"/>
                  </a:lnTo>
                  <a:lnTo>
                    <a:pt x="65" y="34"/>
                  </a:lnTo>
                  <a:lnTo>
                    <a:pt x="53" y="44"/>
                  </a:lnTo>
                  <a:lnTo>
                    <a:pt x="41" y="53"/>
                  </a:lnTo>
                  <a:lnTo>
                    <a:pt x="31" y="66"/>
                  </a:lnTo>
                  <a:lnTo>
                    <a:pt x="22" y="80"/>
                  </a:lnTo>
                  <a:lnTo>
                    <a:pt x="15" y="95"/>
                  </a:lnTo>
                  <a:lnTo>
                    <a:pt x="8" y="109"/>
                  </a:lnTo>
                  <a:lnTo>
                    <a:pt x="4" y="127"/>
                  </a:lnTo>
                  <a:lnTo>
                    <a:pt x="1" y="143"/>
                  </a:lnTo>
                  <a:lnTo>
                    <a:pt x="0" y="158"/>
                  </a:lnTo>
                  <a:lnTo>
                    <a:pt x="0" y="174"/>
                  </a:lnTo>
                  <a:lnTo>
                    <a:pt x="3" y="190"/>
                  </a:lnTo>
                  <a:lnTo>
                    <a:pt x="6" y="205"/>
                  </a:lnTo>
                  <a:lnTo>
                    <a:pt x="10" y="220"/>
                  </a:lnTo>
                  <a:lnTo>
                    <a:pt x="16" y="235"/>
                  </a:lnTo>
                  <a:lnTo>
                    <a:pt x="25" y="249"/>
                  </a:lnTo>
                  <a:lnTo>
                    <a:pt x="32" y="263"/>
                  </a:lnTo>
                  <a:lnTo>
                    <a:pt x="42" y="274"/>
                  </a:lnTo>
                  <a:lnTo>
                    <a:pt x="48" y="278"/>
                  </a:lnTo>
                  <a:lnTo>
                    <a:pt x="49" y="278"/>
                  </a:lnTo>
                  <a:lnTo>
                    <a:pt x="48" y="280"/>
                  </a:lnTo>
                  <a:lnTo>
                    <a:pt x="50" y="280"/>
                  </a:lnTo>
                  <a:lnTo>
                    <a:pt x="51" y="281"/>
                  </a:lnTo>
                  <a:lnTo>
                    <a:pt x="45" y="273"/>
                  </a:lnTo>
                  <a:lnTo>
                    <a:pt x="34" y="261"/>
                  </a:lnTo>
                  <a:lnTo>
                    <a:pt x="25" y="247"/>
                  </a:lnTo>
                  <a:lnTo>
                    <a:pt x="18" y="236"/>
                  </a:lnTo>
                  <a:lnTo>
                    <a:pt x="12" y="221"/>
                  </a:lnTo>
                  <a:lnTo>
                    <a:pt x="7" y="205"/>
                  </a:lnTo>
                  <a:lnTo>
                    <a:pt x="3" y="190"/>
                  </a:lnTo>
                  <a:lnTo>
                    <a:pt x="1" y="174"/>
                  </a:lnTo>
                  <a:lnTo>
                    <a:pt x="1" y="158"/>
                  </a:lnTo>
                  <a:lnTo>
                    <a:pt x="3" y="144"/>
                  </a:lnTo>
                  <a:lnTo>
                    <a:pt x="6" y="127"/>
                  </a:lnTo>
                  <a:lnTo>
                    <a:pt x="10" y="109"/>
                  </a:lnTo>
                  <a:lnTo>
                    <a:pt x="17" y="95"/>
                  </a:lnTo>
                  <a:lnTo>
                    <a:pt x="24" y="80"/>
                  </a:lnTo>
                  <a:lnTo>
                    <a:pt x="32" y="67"/>
                  </a:lnTo>
                  <a:lnTo>
                    <a:pt x="43" y="54"/>
                  </a:lnTo>
                  <a:lnTo>
                    <a:pt x="53" y="44"/>
                  </a:lnTo>
                  <a:lnTo>
                    <a:pt x="66" y="35"/>
                  </a:lnTo>
                  <a:lnTo>
                    <a:pt x="79" y="25"/>
                  </a:lnTo>
                  <a:lnTo>
                    <a:pt x="93" y="18"/>
                  </a:lnTo>
                  <a:lnTo>
                    <a:pt x="106" y="11"/>
                  </a:lnTo>
                  <a:lnTo>
                    <a:pt x="122" y="7"/>
                  </a:lnTo>
                  <a:lnTo>
                    <a:pt x="137" y="4"/>
                  </a:lnTo>
                  <a:lnTo>
                    <a:pt x="152" y="2"/>
                  </a:lnTo>
                  <a:lnTo>
                    <a:pt x="168" y="1"/>
                  </a:lnTo>
                  <a:lnTo>
                    <a:pt x="184" y="2"/>
                  </a:lnTo>
                  <a:lnTo>
                    <a:pt x="199" y="5"/>
                  </a:lnTo>
                  <a:lnTo>
                    <a:pt x="216" y="9"/>
                  </a:lnTo>
                  <a:lnTo>
                    <a:pt x="231" y="16"/>
                  </a:lnTo>
                  <a:lnTo>
                    <a:pt x="246" y="23"/>
                  </a:lnTo>
                  <a:lnTo>
                    <a:pt x="258" y="32"/>
                  </a:lnTo>
                  <a:lnTo>
                    <a:pt x="271" y="43"/>
                  </a:lnTo>
                  <a:lnTo>
                    <a:pt x="283" y="54"/>
                  </a:lnTo>
                  <a:lnTo>
                    <a:pt x="293" y="67"/>
                  </a:lnTo>
                  <a:lnTo>
                    <a:pt x="301" y="78"/>
                  </a:lnTo>
                  <a:lnTo>
                    <a:pt x="309" y="92"/>
                  </a:lnTo>
                  <a:lnTo>
                    <a:pt x="316" y="105"/>
                  </a:lnTo>
                  <a:lnTo>
                    <a:pt x="314" y="105"/>
                  </a:lnTo>
                  <a:lnTo>
                    <a:pt x="315" y="103"/>
                  </a:lnTo>
                  <a:lnTo>
                    <a:pt x="315" y="102"/>
                  </a:lnTo>
                  <a:lnTo>
                    <a:pt x="313" y="101"/>
                  </a:lnTo>
                  <a:lnTo>
                    <a:pt x="314" y="99"/>
                  </a:lnTo>
                </a:path>
              </a:pathLst>
            </a:custGeom>
            <a:solidFill>
              <a:srgbClr val="8FA1C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899" name="Freeform 331"/>
            <p:cNvSpPr>
              <a:spLocks/>
            </p:cNvSpPr>
            <p:nvPr/>
          </p:nvSpPr>
          <p:spPr bwMode="auto">
            <a:xfrm>
              <a:off x="2363" y="1107"/>
              <a:ext cx="317" cy="283"/>
            </a:xfrm>
            <a:custGeom>
              <a:avLst/>
              <a:gdLst>
                <a:gd name="T0" fmla="*/ 308 w 317"/>
                <a:gd name="T1" fmla="*/ 91 h 283"/>
                <a:gd name="T2" fmla="*/ 292 w 317"/>
                <a:gd name="T3" fmla="*/ 66 h 283"/>
                <a:gd name="T4" fmla="*/ 270 w 317"/>
                <a:gd name="T5" fmla="*/ 42 h 283"/>
                <a:gd name="T6" fmla="*/ 245 w 317"/>
                <a:gd name="T7" fmla="*/ 22 h 283"/>
                <a:gd name="T8" fmla="*/ 215 w 317"/>
                <a:gd name="T9" fmla="*/ 8 h 283"/>
                <a:gd name="T10" fmla="*/ 183 w 317"/>
                <a:gd name="T11" fmla="*/ 1 h 283"/>
                <a:gd name="T12" fmla="*/ 151 w 317"/>
                <a:gd name="T13" fmla="*/ 1 h 283"/>
                <a:gd name="T14" fmla="*/ 121 w 317"/>
                <a:gd name="T15" fmla="*/ 6 h 283"/>
                <a:gd name="T16" fmla="*/ 92 w 317"/>
                <a:gd name="T17" fmla="*/ 17 h 283"/>
                <a:gd name="T18" fmla="*/ 65 w 317"/>
                <a:gd name="T19" fmla="*/ 34 h 283"/>
                <a:gd name="T20" fmla="*/ 42 w 317"/>
                <a:gd name="T21" fmla="*/ 53 h 283"/>
                <a:gd name="T22" fmla="*/ 23 w 317"/>
                <a:gd name="T23" fmla="*/ 79 h 283"/>
                <a:gd name="T24" fmla="*/ 9 w 317"/>
                <a:gd name="T25" fmla="*/ 108 h 283"/>
                <a:gd name="T26" fmla="*/ 2 w 317"/>
                <a:gd name="T27" fmla="*/ 143 h 283"/>
                <a:gd name="T28" fmla="*/ 0 w 317"/>
                <a:gd name="T29" fmla="*/ 173 h 283"/>
                <a:gd name="T30" fmla="*/ 6 w 317"/>
                <a:gd name="T31" fmla="*/ 204 h 283"/>
                <a:gd name="T32" fmla="*/ 17 w 317"/>
                <a:gd name="T33" fmla="*/ 235 h 283"/>
                <a:gd name="T34" fmla="*/ 33 w 317"/>
                <a:gd name="T35" fmla="*/ 260 h 283"/>
                <a:gd name="T36" fmla="*/ 50 w 317"/>
                <a:gd name="T37" fmla="*/ 280 h 283"/>
                <a:gd name="T38" fmla="*/ 50 w 317"/>
                <a:gd name="T39" fmla="*/ 280 h 283"/>
                <a:gd name="T40" fmla="*/ 52 w 317"/>
                <a:gd name="T41" fmla="*/ 280 h 283"/>
                <a:gd name="T42" fmla="*/ 52 w 317"/>
                <a:gd name="T43" fmla="*/ 280 h 283"/>
                <a:gd name="T44" fmla="*/ 54 w 317"/>
                <a:gd name="T45" fmla="*/ 282 h 283"/>
                <a:gd name="T46" fmla="*/ 34 w 317"/>
                <a:gd name="T47" fmla="*/ 258 h 283"/>
                <a:gd name="T48" fmla="*/ 18 w 317"/>
                <a:gd name="T49" fmla="*/ 233 h 283"/>
                <a:gd name="T50" fmla="*/ 6 w 317"/>
                <a:gd name="T51" fmla="*/ 204 h 283"/>
                <a:gd name="T52" fmla="*/ 1 w 317"/>
                <a:gd name="T53" fmla="*/ 172 h 283"/>
                <a:gd name="T54" fmla="*/ 4 w 317"/>
                <a:gd name="T55" fmla="*/ 142 h 283"/>
                <a:gd name="T56" fmla="*/ 11 w 317"/>
                <a:gd name="T57" fmla="*/ 109 h 283"/>
                <a:gd name="T58" fmla="*/ 24 w 317"/>
                <a:gd name="T59" fmla="*/ 82 h 283"/>
                <a:gd name="T60" fmla="*/ 41 w 317"/>
                <a:gd name="T61" fmla="*/ 55 h 283"/>
                <a:gd name="T62" fmla="*/ 65 w 317"/>
                <a:gd name="T63" fmla="*/ 34 h 283"/>
                <a:gd name="T64" fmla="*/ 92 w 317"/>
                <a:gd name="T65" fmla="*/ 19 h 283"/>
                <a:gd name="T66" fmla="*/ 120 w 317"/>
                <a:gd name="T67" fmla="*/ 7 h 283"/>
                <a:gd name="T68" fmla="*/ 150 w 317"/>
                <a:gd name="T69" fmla="*/ 3 h 283"/>
                <a:gd name="T70" fmla="*/ 183 w 317"/>
                <a:gd name="T71" fmla="*/ 3 h 283"/>
                <a:gd name="T72" fmla="*/ 215 w 317"/>
                <a:gd name="T73" fmla="*/ 10 h 283"/>
                <a:gd name="T74" fmla="*/ 244 w 317"/>
                <a:gd name="T75" fmla="*/ 24 h 283"/>
                <a:gd name="T76" fmla="*/ 270 w 317"/>
                <a:gd name="T77" fmla="*/ 43 h 283"/>
                <a:gd name="T78" fmla="*/ 290 w 317"/>
                <a:gd name="T79" fmla="*/ 66 h 283"/>
                <a:gd name="T80" fmla="*/ 307 w 317"/>
                <a:gd name="T81" fmla="*/ 93 h 283"/>
                <a:gd name="T82" fmla="*/ 316 w 317"/>
                <a:gd name="T83" fmla="*/ 115 h 283"/>
                <a:gd name="T84" fmla="*/ 316 w 317"/>
                <a:gd name="T85" fmla="*/ 113 h 283"/>
                <a:gd name="T86" fmla="*/ 315 w 317"/>
                <a:gd name="T87" fmla="*/ 111 h 283"/>
                <a:gd name="T88" fmla="*/ 314 w 317"/>
                <a:gd name="T89" fmla="*/ 106 h 283"/>
                <a:gd name="T90" fmla="*/ 315 w 317"/>
                <a:gd name="T91" fmla="*/ 104 h 28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17"/>
                <a:gd name="T139" fmla="*/ 0 h 283"/>
                <a:gd name="T140" fmla="*/ 317 w 317"/>
                <a:gd name="T141" fmla="*/ 283 h 28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17" h="283">
                  <a:moveTo>
                    <a:pt x="315" y="104"/>
                  </a:moveTo>
                  <a:lnTo>
                    <a:pt x="308" y="91"/>
                  </a:lnTo>
                  <a:lnTo>
                    <a:pt x="300" y="77"/>
                  </a:lnTo>
                  <a:lnTo>
                    <a:pt x="292" y="66"/>
                  </a:lnTo>
                  <a:lnTo>
                    <a:pt x="282" y="53"/>
                  </a:lnTo>
                  <a:lnTo>
                    <a:pt x="270" y="42"/>
                  </a:lnTo>
                  <a:lnTo>
                    <a:pt x="257" y="31"/>
                  </a:lnTo>
                  <a:lnTo>
                    <a:pt x="245" y="22"/>
                  </a:lnTo>
                  <a:lnTo>
                    <a:pt x="230" y="15"/>
                  </a:lnTo>
                  <a:lnTo>
                    <a:pt x="215" y="8"/>
                  </a:lnTo>
                  <a:lnTo>
                    <a:pt x="198" y="4"/>
                  </a:lnTo>
                  <a:lnTo>
                    <a:pt x="183" y="1"/>
                  </a:lnTo>
                  <a:lnTo>
                    <a:pt x="167" y="0"/>
                  </a:lnTo>
                  <a:lnTo>
                    <a:pt x="151" y="1"/>
                  </a:lnTo>
                  <a:lnTo>
                    <a:pt x="136" y="3"/>
                  </a:lnTo>
                  <a:lnTo>
                    <a:pt x="121" y="6"/>
                  </a:lnTo>
                  <a:lnTo>
                    <a:pt x="105" y="10"/>
                  </a:lnTo>
                  <a:lnTo>
                    <a:pt x="92" y="17"/>
                  </a:lnTo>
                  <a:lnTo>
                    <a:pt x="78" y="24"/>
                  </a:lnTo>
                  <a:lnTo>
                    <a:pt x="65" y="34"/>
                  </a:lnTo>
                  <a:lnTo>
                    <a:pt x="52" y="43"/>
                  </a:lnTo>
                  <a:lnTo>
                    <a:pt x="42" y="53"/>
                  </a:lnTo>
                  <a:lnTo>
                    <a:pt x="31" y="66"/>
                  </a:lnTo>
                  <a:lnTo>
                    <a:pt x="23" y="79"/>
                  </a:lnTo>
                  <a:lnTo>
                    <a:pt x="16" y="94"/>
                  </a:lnTo>
                  <a:lnTo>
                    <a:pt x="9" y="108"/>
                  </a:lnTo>
                  <a:lnTo>
                    <a:pt x="5" y="126"/>
                  </a:lnTo>
                  <a:lnTo>
                    <a:pt x="2" y="143"/>
                  </a:lnTo>
                  <a:lnTo>
                    <a:pt x="0" y="157"/>
                  </a:lnTo>
                  <a:lnTo>
                    <a:pt x="0" y="173"/>
                  </a:lnTo>
                  <a:lnTo>
                    <a:pt x="2" y="189"/>
                  </a:lnTo>
                  <a:lnTo>
                    <a:pt x="6" y="204"/>
                  </a:lnTo>
                  <a:lnTo>
                    <a:pt x="11" y="220"/>
                  </a:lnTo>
                  <a:lnTo>
                    <a:pt x="17" y="235"/>
                  </a:lnTo>
                  <a:lnTo>
                    <a:pt x="24" y="246"/>
                  </a:lnTo>
                  <a:lnTo>
                    <a:pt x="33" y="260"/>
                  </a:lnTo>
                  <a:lnTo>
                    <a:pt x="44" y="272"/>
                  </a:lnTo>
                  <a:lnTo>
                    <a:pt x="50" y="280"/>
                  </a:lnTo>
                  <a:lnTo>
                    <a:pt x="52" y="280"/>
                  </a:lnTo>
                  <a:lnTo>
                    <a:pt x="54" y="282"/>
                  </a:lnTo>
                  <a:lnTo>
                    <a:pt x="44" y="272"/>
                  </a:lnTo>
                  <a:lnTo>
                    <a:pt x="34" y="258"/>
                  </a:lnTo>
                  <a:lnTo>
                    <a:pt x="26" y="247"/>
                  </a:lnTo>
                  <a:lnTo>
                    <a:pt x="18" y="233"/>
                  </a:lnTo>
                  <a:lnTo>
                    <a:pt x="12" y="218"/>
                  </a:lnTo>
                  <a:lnTo>
                    <a:pt x="6" y="204"/>
                  </a:lnTo>
                  <a:lnTo>
                    <a:pt x="4" y="190"/>
                  </a:lnTo>
                  <a:lnTo>
                    <a:pt x="1" y="172"/>
                  </a:lnTo>
                  <a:lnTo>
                    <a:pt x="1" y="159"/>
                  </a:lnTo>
                  <a:lnTo>
                    <a:pt x="4" y="142"/>
                  </a:lnTo>
                  <a:lnTo>
                    <a:pt x="5" y="126"/>
                  </a:lnTo>
                  <a:lnTo>
                    <a:pt x="11" y="109"/>
                  </a:lnTo>
                  <a:lnTo>
                    <a:pt x="16" y="94"/>
                  </a:lnTo>
                  <a:lnTo>
                    <a:pt x="24" y="82"/>
                  </a:lnTo>
                  <a:lnTo>
                    <a:pt x="33" y="67"/>
                  </a:lnTo>
                  <a:lnTo>
                    <a:pt x="41" y="55"/>
                  </a:lnTo>
                  <a:lnTo>
                    <a:pt x="54" y="43"/>
                  </a:lnTo>
                  <a:lnTo>
                    <a:pt x="65" y="34"/>
                  </a:lnTo>
                  <a:lnTo>
                    <a:pt x="78" y="26"/>
                  </a:lnTo>
                  <a:lnTo>
                    <a:pt x="92" y="19"/>
                  </a:lnTo>
                  <a:lnTo>
                    <a:pt x="107" y="11"/>
                  </a:lnTo>
                  <a:lnTo>
                    <a:pt x="120" y="7"/>
                  </a:lnTo>
                  <a:lnTo>
                    <a:pt x="136" y="3"/>
                  </a:lnTo>
                  <a:lnTo>
                    <a:pt x="150" y="3"/>
                  </a:lnTo>
                  <a:lnTo>
                    <a:pt x="166" y="2"/>
                  </a:lnTo>
                  <a:lnTo>
                    <a:pt x="183" y="3"/>
                  </a:lnTo>
                  <a:lnTo>
                    <a:pt x="200" y="7"/>
                  </a:lnTo>
                  <a:lnTo>
                    <a:pt x="215" y="10"/>
                  </a:lnTo>
                  <a:lnTo>
                    <a:pt x="230" y="17"/>
                  </a:lnTo>
                  <a:lnTo>
                    <a:pt x="244" y="24"/>
                  </a:lnTo>
                  <a:lnTo>
                    <a:pt x="257" y="33"/>
                  </a:lnTo>
                  <a:lnTo>
                    <a:pt x="270" y="43"/>
                  </a:lnTo>
                  <a:lnTo>
                    <a:pt x="280" y="53"/>
                  </a:lnTo>
                  <a:lnTo>
                    <a:pt x="290" y="66"/>
                  </a:lnTo>
                  <a:lnTo>
                    <a:pt x="300" y="77"/>
                  </a:lnTo>
                  <a:lnTo>
                    <a:pt x="307" y="93"/>
                  </a:lnTo>
                  <a:lnTo>
                    <a:pt x="312" y="106"/>
                  </a:lnTo>
                  <a:lnTo>
                    <a:pt x="316" y="115"/>
                  </a:lnTo>
                  <a:lnTo>
                    <a:pt x="316" y="113"/>
                  </a:lnTo>
                  <a:lnTo>
                    <a:pt x="315" y="111"/>
                  </a:lnTo>
                  <a:lnTo>
                    <a:pt x="315" y="109"/>
                  </a:lnTo>
                  <a:lnTo>
                    <a:pt x="314" y="106"/>
                  </a:lnTo>
                  <a:lnTo>
                    <a:pt x="315" y="104"/>
                  </a:lnTo>
                </a:path>
              </a:pathLst>
            </a:custGeom>
            <a:solidFill>
              <a:srgbClr val="90A2C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00" name="Freeform 332"/>
            <p:cNvSpPr>
              <a:spLocks/>
            </p:cNvSpPr>
            <p:nvPr/>
          </p:nvSpPr>
          <p:spPr bwMode="auto">
            <a:xfrm>
              <a:off x="2364" y="1109"/>
              <a:ext cx="317" cy="282"/>
            </a:xfrm>
            <a:custGeom>
              <a:avLst/>
              <a:gdLst>
                <a:gd name="T0" fmla="*/ 311 w 317"/>
                <a:gd name="T1" fmla="*/ 104 h 282"/>
                <a:gd name="T2" fmla="*/ 299 w 317"/>
                <a:gd name="T3" fmla="*/ 75 h 282"/>
                <a:gd name="T4" fmla="*/ 279 w 317"/>
                <a:gd name="T5" fmla="*/ 51 h 282"/>
                <a:gd name="T6" fmla="*/ 256 w 317"/>
                <a:gd name="T7" fmla="*/ 31 h 282"/>
                <a:gd name="T8" fmla="*/ 229 w 317"/>
                <a:gd name="T9" fmla="*/ 15 h 282"/>
                <a:gd name="T10" fmla="*/ 199 w 317"/>
                <a:gd name="T11" fmla="*/ 5 h 282"/>
                <a:gd name="T12" fmla="*/ 165 w 317"/>
                <a:gd name="T13" fmla="*/ 0 h 282"/>
                <a:gd name="T14" fmla="*/ 135 w 317"/>
                <a:gd name="T15" fmla="*/ 1 h 282"/>
                <a:gd name="T16" fmla="*/ 106 w 317"/>
                <a:gd name="T17" fmla="*/ 9 h 282"/>
                <a:gd name="T18" fmla="*/ 77 w 317"/>
                <a:gd name="T19" fmla="*/ 24 h 282"/>
                <a:gd name="T20" fmla="*/ 53 w 317"/>
                <a:gd name="T21" fmla="*/ 41 h 282"/>
                <a:gd name="T22" fmla="*/ 32 w 317"/>
                <a:gd name="T23" fmla="*/ 65 h 282"/>
                <a:gd name="T24" fmla="*/ 15 w 317"/>
                <a:gd name="T25" fmla="*/ 92 h 282"/>
                <a:gd name="T26" fmla="*/ 4 w 317"/>
                <a:gd name="T27" fmla="*/ 124 h 282"/>
                <a:gd name="T28" fmla="*/ 0 w 317"/>
                <a:gd name="T29" fmla="*/ 157 h 282"/>
                <a:gd name="T30" fmla="*/ 3 w 317"/>
                <a:gd name="T31" fmla="*/ 188 h 282"/>
                <a:gd name="T32" fmla="*/ 11 w 317"/>
                <a:gd name="T33" fmla="*/ 216 h 282"/>
                <a:gd name="T34" fmla="*/ 25 w 317"/>
                <a:gd name="T35" fmla="*/ 245 h 282"/>
                <a:gd name="T36" fmla="*/ 43 w 317"/>
                <a:gd name="T37" fmla="*/ 270 h 282"/>
                <a:gd name="T38" fmla="*/ 53 w 317"/>
                <a:gd name="T39" fmla="*/ 280 h 282"/>
                <a:gd name="T40" fmla="*/ 55 w 317"/>
                <a:gd name="T41" fmla="*/ 280 h 282"/>
                <a:gd name="T42" fmla="*/ 57 w 317"/>
                <a:gd name="T43" fmla="*/ 281 h 282"/>
                <a:gd name="T44" fmla="*/ 59 w 317"/>
                <a:gd name="T45" fmla="*/ 281 h 282"/>
                <a:gd name="T46" fmla="*/ 56 w 317"/>
                <a:gd name="T47" fmla="*/ 278 h 282"/>
                <a:gd name="T48" fmla="*/ 33 w 317"/>
                <a:gd name="T49" fmla="*/ 256 h 282"/>
                <a:gd name="T50" fmla="*/ 17 w 317"/>
                <a:gd name="T51" fmla="*/ 231 h 282"/>
                <a:gd name="T52" fmla="*/ 7 w 317"/>
                <a:gd name="T53" fmla="*/ 201 h 282"/>
                <a:gd name="T54" fmla="*/ 2 w 317"/>
                <a:gd name="T55" fmla="*/ 171 h 282"/>
                <a:gd name="T56" fmla="*/ 3 w 317"/>
                <a:gd name="T57" fmla="*/ 140 h 282"/>
                <a:gd name="T58" fmla="*/ 12 w 317"/>
                <a:gd name="T59" fmla="*/ 107 h 282"/>
                <a:gd name="T60" fmla="*/ 23 w 317"/>
                <a:gd name="T61" fmla="*/ 80 h 282"/>
                <a:gd name="T62" fmla="*/ 42 w 317"/>
                <a:gd name="T63" fmla="*/ 53 h 282"/>
                <a:gd name="T64" fmla="*/ 65 w 317"/>
                <a:gd name="T65" fmla="*/ 34 h 282"/>
                <a:gd name="T66" fmla="*/ 91 w 317"/>
                <a:gd name="T67" fmla="*/ 17 h 282"/>
                <a:gd name="T68" fmla="*/ 119 w 317"/>
                <a:gd name="T69" fmla="*/ 5 h 282"/>
                <a:gd name="T70" fmla="*/ 151 w 317"/>
                <a:gd name="T71" fmla="*/ 1 h 282"/>
                <a:gd name="T72" fmla="*/ 181 w 317"/>
                <a:gd name="T73" fmla="*/ 3 h 282"/>
                <a:gd name="T74" fmla="*/ 213 w 317"/>
                <a:gd name="T75" fmla="*/ 10 h 282"/>
                <a:gd name="T76" fmla="*/ 243 w 317"/>
                <a:gd name="T77" fmla="*/ 24 h 282"/>
                <a:gd name="T78" fmla="*/ 269 w 317"/>
                <a:gd name="T79" fmla="*/ 41 h 282"/>
                <a:gd name="T80" fmla="*/ 289 w 317"/>
                <a:gd name="T81" fmla="*/ 64 h 282"/>
                <a:gd name="T82" fmla="*/ 304 w 317"/>
                <a:gd name="T83" fmla="*/ 90 h 282"/>
                <a:gd name="T84" fmla="*/ 314 w 317"/>
                <a:gd name="T85" fmla="*/ 119 h 282"/>
                <a:gd name="T86" fmla="*/ 316 w 317"/>
                <a:gd name="T87" fmla="*/ 120 h 282"/>
                <a:gd name="T88" fmla="*/ 315 w 317"/>
                <a:gd name="T89" fmla="*/ 117 h 282"/>
                <a:gd name="T90" fmla="*/ 315 w 317"/>
                <a:gd name="T91" fmla="*/ 115 h 282"/>
                <a:gd name="T92" fmla="*/ 315 w 317"/>
                <a:gd name="T93" fmla="*/ 113 h 28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17"/>
                <a:gd name="T142" fmla="*/ 0 h 282"/>
                <a:gd name="T143" fmla="*/ 317 w 317"/>
                <a:gd name="T144" fmla="*/ 282 h 28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17" h="282">
                  <a:moveTo>
                    <a:pt x="315" y="113"/>
                  </a:moveTo>
                  <a:lnTo>
                    <a:pt x="311" y="104"/>
                  </a:lnTo>
                  <a:lnTo>
                    <a:pt x="306" y="91"/>
                  </a:lnTo>
                  <a:lnTo>
                    <a:pt x="299" y="75"/>
                  </a:lnTo>
                  <a:lnTo>
                    <a:pt x="289" y="64"/>
                  </a:lnTo>
                  <a:lnTo>
                    <a:pt x="279" y="51"/>
                  </a:lnTo>
                  <a:lnTo>
                    <a:pt x="269" y="41"/>
                  </a:lnTo>
                  <a:lnTo>
                    <a:pt x="256" y="31"/>
                  </a:lnTo>
                  <a:lnTo>
                    <a:pt x="243" y="22"/>
                  </a:lnTo>
                  <a:lnTo>
                    <a:pt x="229" y="15"/>
                  </a:lnTo>
                  <a:lnTo>
                    <a:pt x="214" y="8"/>
                  </a:lnTo>
                  <a:lnTo>
                    <a:pt x="199" y="5"/>
                  </a:lnTo>
                  <a:lnTo>
                    <a:pt x="182" y="1"/>
                  </a:lnTo>
                  <a:lnTo>
                    <a:pt x="165" y="0"/>
                  </a:lnTo>
                  <a:lnTo>
                    <a:pt x="149" y="1"/>
                  </a:lnTo>
                  <a:lnTo>
                    <a:pt x="135" y="1"/>
                  </a:lnTo>
                  <a:lnTo>
                    <a:pt x="119" y="5"/>
                  </a:lnTo>
                  <a:lnTo>
                    <a:pt x="106" y="9"/>
                  </a:lnTo>
                  <a:lnTo>
                    <a:pt x="91" y="17"/>
                  </a:lnTo>
                  <a:lnTo>
                    <a:pt x="77" y="24"/>
                  </a:lnTo>
                  <a:lnTo>
                    <a:pt x="64" y="32"/>
                  </a:lnTo>
                  <a:lnTo>
                    <a:pt x="53" y="41"/>
                  </a:lnTo>
                  <a:lnTo>
                    <a:pt x="40" y="53"/>
                  </a:lnTo>
                  <a:lnTo>
                    <a:pt x="32" y="65"/>
                  </a:lnTo>
                  <a:lnTo>
                    <a:pt x="23" y="80"/>
                  </a:lnTo>
                  <a:lnTo>
                    <a:pt x="15" y="92"/>
                  </a:lnTo>
                  <a:lnTo>
                    <a:pt x="10" y="107"/>
                  </a:lnTo>
                  <a:lnTo>
                    <a:pt x="4" y="124"/>
                  </a:lnTo>
                  <a:lnTo>
                    <a:pt x="3" y="140"/>
                  </a:lnTo>
                  <a:lnTo>
                    <a:pt x="0" y="157"/>
                  </a:lnTo>
                  <a:lnTo>
                    <a:pt x="0" y="170"/>
                  </a:lnTo>
                  <a:lnTo>
                    <a:pt x="3" y="188"/>
                  </a:lnTo>
                  <a:lnTo>
                    <a:pt x="5" y="202"/>
                  </a:lnTo>
                  <a:lnTo>
                    <a:pt x="11" y="216"/>
                  </a:lnTo>
                  <a:lnTo>
                    <a:pt x="17" y="231"/>
                  </a:lnTo>
                  <a:lnTo>
                    <a:pt x="25" y="245"/>
                  </a:lnTo>
                  <a:lnTo>
                    <a:pt x="33" y="256"/>
                  </a:lnTo>
                  <a:lnTo>
                    <a:pt x="43" y="270"/>
                  </a:lnTo>
                  <a:lnTo>
                    <a:pt x="53" y="280"/>
                  </a:lnTo>
                  <a:lnTo>
                    <a:pt x="55" y="280"/>
                  </a:lnTo>
                  <a:lnTo>
                    <a:pt x="57" y="281"/>
                  </a:lnTo>
                  <a:lnTo>
                    <a:pt x="59" y="281"/>
                  </a:lnTo>
                  <a:lnTo>
                    <a:pt x="56" y="278"/>
                  </a:lnTo>
                  <a:lnTo>
                    <a:pt x="43" y="268"/>
                  </a:lnTo>
                  <a:lnTo>
                    <a:pt x="33" y="256"/>
                  </a:lnTo>
                  <a:lnTo>
                    <a:pt x="26" y="244"/>
                  </a:lnTo>
                  <a:lnTo>
                    <a:pt x="17" y="231"/>
                  </a:lnTo>
                  <a:lnTo>
                    <a:pt x="13" y="217"/>
                  </a:lnTo>
                  <a:lnTo>
                    <a:pt x="7" y="201"/>
                  </a:lnTo>
                  <a:lnTo>
                    <a:pt x="5" y="187"/>
                  </a:lnTo>
                  <a:lnTo>
                    <a:pt x="2" y="171"/>
                  </a:lnTo>
                  <a:lnTo>
                    <a:pt x="1" y="155"/>
                  </a:lnTo>
                  <a:lnTo>
                    <a:pt x="3" y="140"/>
                  </a:lnTo>
                  <a:lnTo>
                    <a:pt x="6" y="125"/>
                  </a:lnTo>
                  <a:lnTo>
                    <a:pt x="12" y="107"/>
                  </a:lnTo>
                  <a:lnTo>
                    <a:pt x="16" y="94"/>
                  </a:lnTo>
                  <a:lnTo>
                    <a:pt x="23" y="80"/>
                  </a:lnTo>
                  <a:lnTo>
                    <a:pt x="31" y="66"/>
                  </a:lnTo>
                  <a:lnTo>
                    <a:pt x="42" y="53"/>
                  </a:lnTo>
                  <a:lnTo>
                    <a:pt x="54" y="44"/>
                  </a:lnTo>
                  <a:lnTo>
                    <a:pt x="65" y="34"/>
                  </a:lnTo>
                  <a:lnTo>
                    <a:pt x="78" y="24"/>
                  </a:lnTo>
                  <a:lnTo>
                    <a:pt x="91" y="17"/>
                  </a:lnTo>
                  <a:lnTo>
                    <a:pt x="105" y="11"/>
                  </a:lnTo>
                  <a:lnTo>
                    <a:pt x="119" y="5"/>
                  </a:lnTo>
                  <a:lnTo>
                    <a:pt x="135" y="3"/>
                  </a:lnTo>
                  <a:lnTo>
                    <a:pt x="151" y="1"/>
                  </a:lnTo>
                  <a:lnTo>
                    <a:pt x="165" y="2"/>
                  </a:lnTo>
                  <a:lnTo>
                    <a:pt x="181" y="3"/>
                  </a:lnTo>
                  <a:lnTo>
                    <a:pt x="199" y="5"/>
                  </a:lnTo>
                  <a:lnTo>
                    <a:pt x="213" y="10"/>
                  </a:lnTo>
                  <a:lnTo>
                    <a:pt x="229" y="15"/>
                  </a:lnTo>
                  <a:lnTo>
                    <a:pt x="243" y="24"/>
                  </a:lnTo>
                  <a:lnTo>
                    <a:pt x="255" y="33"/>
                  </a:lnTo>
                  <a:lnTo>
                    <a:pt x="269" y="41"/>
                  </a:lnTo>
                  <a:lnTo>
                    <a:pt x="279" y="53"/>
                  </a:lnTo>
                  <a:lnTo>
                    <a:pt x="289" y="64"/>
                  </a:lnTo>
                  <a:lnTo>
                    <a:pt x="296" y="76"/>
                  </a:lnTo>
                  <a:lnTo>
                    <a:pt x="304" y="90"/>
                  </a:lnTo>
                  <a:lnTo>
                    <a:pt x="311" y="104"/>
                  </a:lnTo>
                  <a:lnTo>
                    <a:pt x="314" y="119"/>
                  </a:lnTo>
                  <a:lnTo>
                    <a:pt x="316" y="122"/>
                  </a:lnTo>
                  <a:lnTo>
                    <a:pt x="316" y="120"/>
                  </a:lnTo>
                  <a:lnTo>
                    <a:pt x="315" y="117"/>
                  </a:lnTo>
                  <a:lnTo>
                    <a:pt x="315" y="115"/>
                  </a:lnTo>
                  <a:lnTo>
                    <a:pt x="315" y="113"/>
                  </a:lnTo>
                </a:path>
              </a:pathLst>
            </a:custGeom>
            <a:solidFill>
              <a:srgbClr val="91A3C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01" name="Freeform 333"/>
            <p:cNvSpPr>
              <a:spLocks/>
            </p:cNvSpPr>
            <p:nvPr/>
          </p:nvSpPr>
          <p:spPr bwMode="auto">
            <a:xfrm>
              <a:off x="2365" y="1110"/>
              <a:ext cx="317" cy="285"/>
            </a:xfrm>
            <a:custGeom>
              <a:avLst/>
              <a:gdLst>
                <a:gd name="T0" fmla="*/ 313 w 317"/>
                <a:gd name="T1" fmla="*/ 118 h 285"/>
                <a:gd name="T2" fmla="*/ 303 w 317"/>
                <a:gd name="T3" fmla="*/ 89 h 285"/>
                <a:gd name="T4" fmla="*/ 288 w 317"/>
                <a:gd name="T5" fmla="*/ 63 h 285"/>
                <a:gd name="T6" fmla="*/ 268 w 317"/>
                <a:gd name="T7" fmla="*/ 40 h 285"/>
                <a:gd name="T8" fmla="*/ 242 w 317"/>
                <a:gd name="T9" fmla="*/ 23 h 285"/>
                <a:gd name="T10" fmla="*/ 212 w 317"/>
                <a:gd name="T11" fmla="*/ 9 h 285"/>
                <a:gd name="T12" fmla="*/ 180 w 317"/>
                <a:gd name="T13" fmla="*/ 2 h 285"/>
                <a:gd name="T14" fmla="*/ 150 w 317"/>
                <a:gd name="T15" fmla="*/ 0 h 285"/>
                <a:gd name="T16" fmla="*/ 118 w 317"/>
                <a:gd name="T17" fmla="*/ 4 h 285"/>
                <a:gd name="T18" fmla="*/ 90 w 317"/>
                <a:gd name="T19" fmla="*/ 16 h 285"/>
                <a:gd name="T20" fmla="*/ 64 w 317"/>
                <a:gd name="T21" fmla="*/ 33 h 285"/>
                <a:gd name="T22" fmla="*/ 41 w 317"/>
                <a:gd name="T23" fmla="*/ 52 h 285"/>
                <a:gd name="T24" fmla="*/ 22 w 317"/>
                <a:gd name="T25" fmla="*/ 79 h 285"/>
                <a:gd name="T26" fmla="*/ 11 w 317"/>
                <a:gd name="T27" fmla="*/ 106 h 285"/>
                <a:gd name="T28" fmla="*/ 2 w 317"/>
                <a:gd name="T29" fmla="*/ 139 h 285"/>
                <a:gd name="T30" fmla="*/ 1 w 317"/>
                <a:gd name="T31" fmla="*/ 170 h 285"/>
                <a:gd name="T32" fmla="*/ 6 w 317"/>
                <a:gd name="T33" fmla="*/ 200 h 285"/>
                <a:gd name="T34" fmla="*/ 16 w 317"/>
                <a:gd name="T35" fmla="*/ 230 h 285"/>
                <a:gd name="T36" fmla="*/ 32 w 317"/>
                <a:gd name="T37" fmla="*/ 255 h 285"/>
                <a:gd name="T38" fmla="*/ 55 w 317"/>
                <a:gd name="T39" fmla="*/ 277 h 285"/>
                <a:gd name="T40" fmla="*/ 58 w 317"/>
                <a:gd name="T41" fmla="*/ 280 h 285"/>
                <a:gd name="T42" fmla="*/ 60 w 317"/>
                <a:gd name="T43" fmla="*/ 281 h 285"/>
                <a:gd name="T44" fmla="*/ 61 w 317"/>
                <a:gd name="T45" fmla="*/ 283 h 285"/>
                <a:gd name="T46" fmla="*/ 63 w 317"/>
                <a:gd name="T47" fmla="*/ 284 h 285"/>
                <a:gd name="T48" fmla="*/ 55 w 317"/>
                <a:gd name="T49" fmla="*/ 277 h 285"/>
                <a:gd name="T50" fmla="*/ 34 w 317"/>
                <a:gd name="T51" fmla="*/ 254 h 285"/>
                <a:gd name="T52" fmla="*/ 19 w 317"/>
                <a:gd name="T53" fmla="*/ 229 h 285"/>
                <a:gd name="T54" fmla="*/ 8 w 317"/>
                <a:gd name="T55" fmla="*/ 200 h 285"/>
                <a:gd name="T56" fmla="*/ 3 w 317"/>
                <a:gd name="T57" fmla="*/ 171 h 285"/>
                <a:gd name="T58" fmla="*/ 3 w 317"/>
                <a:gd name="T59" fmla="*/ 139 h 285"/>
                <a:gd name="T60" fmla="*/ 11 w 317"/>
                <a:gd name="T61" fmla="*/ 106 h 285"/>
                <a:gd name="T62" fmla="*/ 23 w 317"/>
                <a:gd name="T63" fmla="*/ 79 h 285"/>
                <a:gd name="T64" fmla="*/ 43 w 317"/>
                <a:gd name="T65" fmla="*/ 53 h 285"/>
                <a:gd name="T66" fmla="*/ 66 w 317"/>
                <a:gd name="T67" fmla="*/ 34 h 285"/>
                <a:gd name="T68" fmla="*/ 91 w 317"/>
                <a:gd name="T69" fmla="*/ 18 h 285"/>
                <a:gd name="T70" fmla="*/ 119 w 317"/>
                <a:gd name="T71" fmla="*/ 8 h 285"/>
                <a:gd name="T72" fmla="*/ 150 w 317"/>
                <a:gd name="T73" fmla="*/ 1 h 285"/>
                <a:gd name="T74" fmla="*/ 180 w 317"/>
                <a:gd name="T75" fmla="*/ 2 h 285"/>
                <a:gd name="T76" fmla="*/ 211 w 317"/>
                <a:gd name="T77" fmla="*/ 11 h 285"/>
                <a:gd name="T78" fmla="*/ 242 w 317"/>
                <a:gd name="T79" fmla="*/ 23 h 285"/>
                <a:gd name="T80" fmla="*/ 265 w 317"/>
                <a:gd name="T81" fmla="*/ 41 h 285"/>
                <a:gd name="T82" fmla="*/ 286 w 317"/>
                <a:gd name="T83" fmla="*/ 64 h 285"/>
                <a:gd name="T84" fmla="*/ 303 w 317"/>
                <a:gd name="T85" fmla="*/ 91 h 285"/>
                <a:gd name="T86" fmla="*/ 313 w 317"/>
                <a:gd name="T87" fmla="*/ 118 h 285"/>
                <a:gd name="T88" fmla="*/ 316 w 317"/>
                <a:gd name="T89" fmla="*/ 129 h 285"/>
                <a:gd name="T90" fmla="*/ 316 w 317"/>
                <a:gd name="T91" fmla="*/ 125 h 285"/>
                <a:gd name="T92" fmla="*/ 316 w 317"/>
                <a:gd name="T93" fmla="*/ 123 h 285"/>
                <a:gd name="T94" fmla="*/ 315 w 317"/>
                <a:gd name="T95" fmla="*/ 121 h 28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17"/>
                <a:gd name="T145" fmla="*/ 0 h 285"/>
                <a:gd name="T146" fmla="*/ 317 w 317"/>
                <a:gd name="T147" fmla="*/ 285 h 28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17" h="285">
                  <a:moveTo>
                    <a:pt x="315" y="121"/>
                  </a:moveTo>
                  <a:lnTo>
                    <a:pt x="313" y="118"/>
                  </a:lnTo>
                  <a:lnTo>
                    <a:pt x="310" y="103"/>
                  </a:lnTo>
                  <a:lnTo>
                    <a:pt x="303" y="89"/>
                  </a:lnTo>
                  <a:lnTo>
                    <a:pt x="295" y="75"/>
                  </a:lnTo>
                  <a:lnTo>
                    <a:pt x="288" y="63"/>
                  </a:lnTo>
                  <a:lnTo>
                    <a:pt x="278" y="52"/>
                  </a:lnTo>
                  <a:lnTo>
                    <a:pt x="268" y="40"/>
                  </a:lnTo>
                  <a:lnTo>
                    <a:pt x="254" y="32"/>
                  </a:lnTo>
                  <a:lnTo>
                    <a:pt x="242" y="23"/>
                  </a:lnTo>
                  <a:lnTo>
                    <a:pt x="228" y="14"/>
                  </a:lnTo>
                  <a:lnTo>
                    <a:pt x="212" y="9"/>
                  </a:lnTo>
                  <a:lnTo>
                    <a:pt x="198" y="4"/>
                  </a:lnTo>
                  <a:lnTo>
                    <a:pt x="180" y="2"/>
                  </a:lnTo>
                  <a:lnTo>
                    <a:pt x="164" y="1"/>
                  </a:lnTo>
                  <a:lnTo>
                    <a:pt x="150" y="0"/>
                  </a:lnTo>
                  <a:lnTo>
                    <a:pt x="134" y="2"/>
                  </a:lnTo>
                  <a:lnTo>
                    <a:pt x="118" y="4"/>
                  </a:lnTo>
                  <a:lnTo>
                    <a:pt x="104" y="10"/>
                  </a:lnTo>
                  <a:lnTo>
                    <a:pt x="90" y="16"/>
                  </a:lnTo>
                  <a:lnTo>
                    <a:pt x="77" y="23"/>
                  </a:lnTo>
                  <a:lnTo>
                    <a:pt x="64" y="33"/>
                  </a:lnTo>
                  <a:lnTo>
                    <a:pt x="53" y="43"/>
                  </a:lnTo>
                  <a:lnTo>
                    <a:pt x="41" y="52"/>
                  </a:lnTo>
                  <a:lnTo>
                    <a:pt x="30" y="65"/>
                  </a:lnTo>
                  <a:lnTo>
                    <a:pt x="22" y="79"/>
                  </a:lnTo>
                  <a:lnTo>
                    <a:pt x="15" y="93"/>
                  </a:lnTo>
                  <a:lnTo>
                    <a:pt x="11" y="106"/>
                  </a:lnTo>
                  <a:lnTo>
                    <a:pt x="5" y="124"/>
                  </a:lnTo>
                  <a:lnTo>
                    <a:pt x="2" y="139"/>
                  </a:lnTo>
                  <a:lnTo>
                    <a:pt x="0" y="154"/>
                  </a:lnTo>
                  <a:lnTo>
                    <a:pt x="1" y="170"/>
                  </a:lnTo>
                  <a:lnTo>
                    <a:pt x="4" y="186"/>
                  </a:lnTo>
                  <a:lnTo>
                    <a:pt x="6" y="200"/>
                  </a:lnTo>
                  <a:lnTo>
                    <a:pt x="12" y="216"/>
                  </a:lnTo>
                  <a:lnTo>
                    <a:pt x="16" y="230"/>
                  </a:lnTo>
                  <a:lnTo>
                    <a:pt x="25" y="243"/>
                  </a:lnTo>
                  <a:lnTo>
                    <a:pt x="32" y="255"/>
                  </a:lnTo>
                  <a:lnTo>
                    <a:pt x="42" y="267"/>
                  </a:lnTo>
                  <a:lnTo>
                    <a:pt x="55" y="277"/>
                  </a:lnTo>
                  <a:lnTo>
                    <a:pt x="58" y="280"/>
                  </a:lnTo>
                  <a:lnTo>
                    <a:pt x="60" y="281"/>
                  </a:lnTo>
                  <a:lnTo>
                    <a:pt x="61" y="283"/>
                  </a:lnTo>
                  <a:lnTo>
                    <a:pt x="63" y="284"/>
                  </a:lnTo>
                  <a:lnTo>
                    <a:pt x="55" y="277"/>
                  </a:lnTo>
                  <a:lnTo>
                    <a:pt x="44" y="266"/>
                  </a:lnTo>
                  <a:lnTo>
                    <a:pt x="34" y="254"/>
                  </a:lnTo>
                  <a:lnTo>
                    <a:pt x="27" y="241"/>
                  </a:lnTo>
                  <a:lnTo>
                    <a:pt x="19" y="229"/>
                  </a:lnTo>
                  <a:lnTo>
                    <a:pt x="12" y="214"/>
                  </a:lnTo>
                  <a:lnTo>
                    <a:pt x="8" y="200"/>
                  </a:lnTo>
                  <a:lnTo>
                    <a:pt x="4" y="186"/>
                  </a:lnTo>
                  <a:lnTo>
                    <a:pt x="3" y="171"/>
                  </a:lnTo>
                  <a:lnTo>
                    <a:pt x="2" y="154"/>
                  </a:lnTo>
                  <a:lnTo>
                    <a:pt x="3" y="139"/>
                  </a:lnTo>
                  <a:lnTo>
                    <a:pt x="7" y="124"/>
                  </a:lnTo>
                  <a:lnTo>
                    <a:pt x="11" y="106"/>
                  </a:lnTo>
                  <a:lnTo>
                    <a:pt x="17" y="93"/>
                  </a:lnTo>
                  <a:lnTo>
                    <a:pt x="23" y="79"/>
                  </a:lnTo>
                  <a:lnTo>
                    <a:pt x="32" y="67"/>
                  </a:lnTo>
                  <a:lnTo>
                    <a:pt x="43" y="53"/>
                  </a:lnTo>
                  <a:lnTo>
                    <a:pt x="53" y="43"/>
                  </a:lnTo>
                  <a:lnTo>
                    <a:pt x="66" y="34"/>
                  </a:lnTo>
                  <a:lnTo>
                    <a:pt x="77" y="25"/>
                  </a:lnTo>
                  <a:lnTo>
                    <a:pt x="91" y="18"/>
                  </a:lnTo>
                  <a:lnTo>
                    <a:pt x="106" y="13"/>
                  </a:lnTo>
                  <a:lnTo>
                    <a:pt x="119" y="8"/>
                  </a:lnTo>
                  <a:lnTo>
                    <a:pt x="135" y="5"/>
                  </a:lnTo>
                  <a:lnTo>
                    <a:pt x="150" y="1"/>
                  </a:lnTo>
                  <a:lnTo>
                    <a:pt x="166" y="1"/>
                  </a:lnTo>
                  <a:lnTo>
                    <a:pt x="180" y="2"/>
                  </a:lnTo>
                  <a:lnTo>
                    <a:pt x="197" y="6"/>
                  </a:lnTo>
                  <a:lnTo>
                    <a:pt x="211" y="11"/>
                  </a:lnTo>
                  <a:lnTo>
                    <a:pt x="227" y="16"/>
                  </a:lnTo>
                  <a:lnTo>
                    <a:pt x="242" y="23"/>
                  </a:lnTo>
                  <a:lnTo>
                    <a:pt x="254" y="32"/>
                  </a:lnTo>
                  <a:lnTo>
                    <a:pt x="265" y="41"/>
                  </a:lnTo>
                  <a:lnTo>
                    <a:pt x="277" y="54"/>
                  </a:lnTo>
                  <a:lnTo>
                    <a:pt x="286" y="64"/>
                  </a:lnTo>
                  <a:lnTo>
                    <a:pt x="295" y="77"/>
                  </a:lnTo>
                  <a:lnTo>
                    <a:pt x="303" y="91"/>
                  </a:lnTo>
                  <a:lnTo>
                    <a:pt x="308" y="104"/>
                  </a:lnTo>
                  <a:lnTo>
                    <a:pt x="313" y="118"/>
                  </a:lnTo>
                  <a:lnTo>
                    <a:pt x="316" y="129"/>
                  </a:lnTo>
                  <a:lnTo>
                    <a:pt x="315" y="126"/>
                  </a:lnTo>
                  <a:lnTo>
                    <a:pt x="316" y="125"/>
                  </a:lnTo>
                  <a:lnTo>
                    <a:pt x="316" y="123"/>
                  </a:lnTo>
                  <a:lnTo>
                    <a:pt x="314" y="122"/>
                  </a:lnTo>
                  <a:lnTo>
                    <a:pt x="315" y="121"/>
                  </a:lnTo>
                </a:path>
              </a:pathLst>
            </a:custGeom>
            <a:solidFill>
              <a:srgbClr val="92A4C4"/>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02" name="Freeform 334"/>
            <p:cNvSpPr>
              <a:spLocks/>
            </p:cNvSpPr>
            <p:nvPr/>
          </p:nvSpPr>
          <p:spPr bwMode="auto">
            <a:xfrm>
              <a:off x="2367" y="1111"/>
              <a:ext cx="315" cy="286"/>
            </a:xfrm>
            <a:custGeom>
              <a:avLst/>
              <a:gdLst>
                <a:gd name="T0" fmla="*/ 311 w 315"/>
                <a:gd name="T1" fmla="*/ 117 h 286"/>
                <a:gd name="T2" fmla="*/ 301 w 315"/>
                <a:gd name="T3" fmla="*/ 90 h 286"/>
                <a:gd name="T4" fmla="*/ 284 w 315"/>
                <a:gd name="T5" fmla="*/ 63 h 286"/>
                <a:gd name="T6" fmla="*/ 263 w 315"/>
                <a:gd name="T7" fmla="*/ 40 h 286"/>
                <a:gd name="T8" fmla="*/ 240 w 315"/>
                <a:gd name="T9" fmla="*/ 22 h 286"/>
                <a:gd name="T10" fmla="*/ 209 w 315"/>
                <a:gd name="T11" fmla="*/ 10 h 286"/>
                <a:gd name="T12" fmla="*/ 178 w 315"/>
                <a:gd name="T13" fmla="*/ 1 h 286"/>
                <a:gd name="T14" fmla="*/ 148 w 315"/>
                <a:gd name="T15" fmla="*/ 0 h 286"/>
                <a:gd name="T16" fmla="*/ 117 w 315"/>
                <a:gd name="T17" fmla="*/ 7 h 286"/>
                <a:gd name="T18" fmla="*/ 89 w 315"/>
                <a:gd name="T19" fmla="*/ 17 h 286"/>
                <a:gd name="T20" fmla="*/ 64 w 315"/>
                <a:gd name="T21" fmla="*/ 33 h 286"/>
                <a:gd name="T22" fmla="*/ 41 w 315"/>
                <a:gd name="T23" fmla="*/ 52 h 286"/>
                <a:gd name="T24" fmla="*/ 21 w 315"/>
                <a:gd name="T25" fmla="*/ 78 h 286"/>
                <a:gd name="T26" fmla="*/ 9 w 315"/>
                <a:gd name="T27" fmla="*/ 105 h 286"/>
                <a:gd name="T28" fmla="*/ 1 w 315"/>
                <a:gd name="T29" fmla="*/ 138 h 286"/>
                <a:gd name="T30" fmla="*/ 1 w 315"/>
                <a:gd name="T31" fmla="*/ 170 h 286"/>
                <a:gd name="T32" fmla="*/ 6 w 315"/>
                <a:gd name="T33" fmla="*/ 199 h 286"/>
                <a:gd name="T34" fmla="*/ 17 w 315"/>
                <a:gd name="T35" fmla="*/ 228 h 286"/>
                <a:gd name="T36" fmla="*/ 32 w 315"/>
                <a:gd name="T37" fmla="*/ 253 h 286"/>
                <a:gd name="T38" fmla="*/ 53 w 315"/>
                <a:gd name="T39" fmla="*/ 276 h 286"/>
                <a:gd name="T40" fmla="*/ 61 w 315"/>
                <a:gd name="T41" fmla="*/ 283 h 286"/>
                <a:gd name="T42" fmla="*/ 62 w 315"/>
                <a:gd name="T43" fmla="*/ 283 h 286"/>
                <a:gd name="T44" fmla="*/ 64 w 315"/>
                <a:gd name="T45" fmla="*/ 285 h 286"/>
                <a:gd name="T46" fmla="*/ 64 w 315"/>
                <a:gd name="T47" fmla="*/ 285 h 286"/>
                <a:gd name="T48" fmla="*/ 54 w 315"/>
                <a:gd name="T49" fmla="*/ 274 h 286"/>
                <a:gd name="T50" fmla="*/ 32 w 315"/>
                <a:gd name="T51" fmla="*/ 253 h 286"/>
                <a:gd name="T52" fmla="*/ 17 w 315"/>
                <a:gd name="T53" fmla="*/ 228 h 286"/>
                <a:gd name="T54" fmla="*/ 7 w 315"/>
                <a:gd name="T55" fmla="*/ 198 h 286"/>
                <a:gd name="T56" fmla="*/ 3 w 315"/>
                <a:gd name="T57" fmla="*/ 168 h 286"/>
                <a:gd name="T58" fmla="*/ 3 w 315"/>
                <a:gd name="T59" fmla="*/ 138 h 286"/>
                <a:gd name="T60" fmla="*/ 11 w 315"/>
                <a:gd name="T61" fmla="*/ 106 h 286"/>
                <a:gd name="T62" fmla="*/ 23 w 315"/>
                <a:gd name="T63" fmla="*/ 79 h 286"/>
                <a:gd name="T64" fmla="*/ 42 w 315"/>
                <a:gd name="T65" fmla="*/ 54 h 286"/>
                <a:gd name="T66" fmla="*/ 63 w 315"/>
                <a:gd name="T67" fmla="*/ 34 h 286"/>
                <a:gd name="T68" fmla="*/ 89 w 315"/>
                <a:gd name="T69" fmla="*/ 17 h 286"/>
                <a:gd name="T70" fmla="*/ 117 w 315"/>
                <a:gd name="T71" fmla="*/ 7 h 286"/>
                <a:gd name="T72" fmla="*/ 147 w 315"/>
                <a:gd name="T73" fmla="*/ 2 h 286"/>
                <a:gd name="T74" fmla="*/ 180 w 315"/>
                <a:gd name="T75" fmla="*/ 4 h 286"/>
                <a:gd name="T76" fmla="*/ 209 w 315"/>
                <a:gd name="T77" fmla="*/ 10 h 286"/>
                <a:gd name="T78" fmla="*/ 239 w 315"/>
                <a:gd name="T79" fmla="*/ 24 h 286"/>
                <a:gd name="T80" fmla="*/ 262 w 315"/>
                <a:gd name="T81" fmla="*/ 42 h 286"/>
                <a:gd name="T82" fmla="*/ 284 w 315"/>
                <a:gd name="T83" fmla="*/ 63 h 286"/>
                <a:gd name="T84" fmla="*/ 299 w 315"/>
                <a:gd name="T85" fmla="*/ 89 h 286"/>
                <a:gd name="T86" fmla="*/ 309 w 315"/>
                <a:gd name="T87" fmla="*/ 119 h 286"/>
                <a:gd name="T88" fmla="*/ 314 w 315"/>
                <a:gd name="T89" fmla="*/ 139 h 286"/>
                <a:gd name="T90" fmla="*/ 313 w 315"/>
                <a:gd name="T91" fmla="*/ 137 h 286"/>
                <a:gd name="T92" fmla="*/ 313 w 315"/>
                <a:gd name="T93" fmla="*/ 135 h 286"/>
                <a:gd name="T94" fmla="*/ 312 w 315"/>
                <a:gd name="T95" fmla="*/ 129 h 286"/>
                <a:gd name="T96" fmla="*/ 314 w 315"/>
                <a:gd name="T97" fmla="*/ 128 h 28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5"/>
                <a:gd name="T148" fmla="*/ 0 h 286"/>
                <a:gd name="T149" fmla="*/ 315 w 315"/>
                <a:gd name="T150" fmla="*/ 286 h 28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5" h="286">
                  <a:moveTo>
                    <a:pt x="314" y="128"/>
                  </a:moveTo>
                  <a:lnTo>
                    <a:pt x="311" y="117"/>
                  </a:lnTo>
                  <a:lnTo>
                    <a:pt x="306" y="103"/>
                  </a:lnTo>
                  <a:lnTo>
                    <a:pt x="301" y="90"/>
                  </a:lnTo>
                  <a:lnTo>
                    <a:pt x="293" y="76"/>
                  </a:lnTo>
                  <a:lnTo>
                    <a:pt x="284" y="63"/>
                  </a:lnTo>
                  <a:lnTo>
                    <a:pt x="275" y="53"/>
                  </a:lnTo>
                  <a:lnTo>
                    <a:pt x="263" y="40"/>
                  </a:lnTo>
                  <a:lnTo>
                    <a:pt x="252" y="31"/>
                  </a:lnTo>
                  <a:lnTo>
                    <a:pt x="240" y="22"/>
                  </a:lnTo>
                  <a:lnTo>
                    <a:pt x="225" y="15"/>
                  </a:lnTo>
                  <a:lnTo>
                    <a:pt x="209" y="10"/>
                  </a:lnTo>
                  <a:lnTo>
                    <a:pt x="195" y="5"/>
                  </a:lnTo>
                  <a:lnTo>
                    <a:pt x="178" y="1"/>
                  </a:lnTo>
                  <a:lnTo>
                    <a:pt x="164" y="0"/>
                  </a:lnTo>
                  <a:lnTo>
                    <a:pt x="148" y="0"/>
                  </a:lnTo>
                  <a:lnTo>
                    <a:pt x="133" y="4"/>
                  </a:lnTo>
                  <a:lnTo>
                    <a:pt x="117" y="7"/>
                  </a:lnTo>
                  <a:lnTo>
                    <a:pt x="104" y="12"/>
                  </a:lnTo>
                  <a:lnTo>
                    <a:pt x="89" y="17"/>
                  </a:lnTo>
                  <a:lnTo>
                    <a:pt x="75" y="24"/>
                  </a:lnTo>
                  <a:lnTo>
                    <a:pt x="64" y="33"/>
                  </a:lnTo>
                  <a:lnTo>
                    <a:pt x="51" y="42"/>
                  </a:lnTo>
                  <a:lnTo>
                    <a:pt x="41" y="52"/>
                  </a:lnTo>
                  <a:lnTo>
                    <a:pt x="30" y="66"/>
                  </a:lnTo>
                  <a:lnTo>
                    <a:pt x="21" y="78"/>
                  </a:lnTo>
                  <a:lnTo>
                    <a:pt x="15" y="92"/>
                  </a:lnTo>
                  <a:lnTo>
                    <a:pt x="9" y="105"/>
                  </a:lnTo>
                  <a:lnTo>
                    <a:pt x="5" y="123"/>
                  </a:lnTo>
                  <a:lnTo>
                    <a:pt x="1" y="138"/>
                  </a:lnTo>
                  <a:lnTo>
                    <a:pt x="0" y="153"/>
                  </a:lnTo>
                  <a:lnTo>
                    <a:pt x="1" y="170"/>
                  </a:lnTo>
                  <a:lnTo>
                    <a:pt x="2" y="185"/>
                  </a:lnTo>
                  <a:lnTo>
                    <a:pt x="6" y="199"/>
                  </a:lnTo>
                  <a:lnTo>
                    <a:pt x="10" y="213"/>
                  </a:lnTo>
                  <a:lnTo>
                    <a:pt x="17" y="228"/>
                  </a:lnTo>
                  <a:lnTo>
                    <a:pt x="25" y="240"/>
                  </a:lnTo>
                  <a:lnTo>
                    <a:pt x="32" y="253"/>
                  </a:lnTo>
                  <a:lnTo>
                    <a:pt x="42" y="265"/>
                  </a:lnTo>
                  <a:lnTo>
                    <a:pt x="53" y="276"/>
                  </a:lnTo>
                  <a:lnTo>
                    <a:pt x="61" y="283"/>
                  </a:lnTo>
                  <a:lnTo>
                    <a:pt x="62" y="283"/>
                  </a:lnTo>
                  <a:lnTo>
                    <a:pt x="64" y="285"/>
                  </a:lnTo>
                  <a:lnTo>
                    <a:pt x="54" y="274"/>
                  </a:lnTo>
                  <a:lnTo>
                    <a:pt x="42" y="265"/>
                  </a:lnTo>
                  <a:lnTo>
                    <a:pt x="32" y="253"/>
                  </a:lnTo>
                  <a:lnTo>
                    <a:pt x="25" y="240"/>
                  </a:lnTo>
                  <a:lnTo>
                    <a:pt x="17" y="228"/>
                  </a:lnTo>
                  <a:lnTo>
                    <a:pt x="12" y="214"/>
                  </a:lnTo>
                  <a:lnTo>
                    <a:pt x="7" y="198"/>
                  </a:lnTo>
                  <a:lnTo>
                    <a:pt x="4" y="185"/>
                  </a:lnTo>
                  <a:lnTo>
                    <a:pt x="3" y="168"/>
                  </a:lnTo>
                  <a:lnTo>
                    <a:pt x="2" y="154"/>
                  </a:lnTo>
                  <a:lnTo>
                    <a:pt x="3" y="138"/>
                  </a:lnTo>
                  <a:lnTo>
                    <a:pt x="6" y="123"/>
                  </a:lnTo>
                  <a:lnTo>
                    <a:pt x="11" y="106"/>
                  </a:lnTo>
                  <a:lnTo>
                    <a:pt x="16" y="93"/>
                  </a:lnTo>
                  <a:lnTo>
                    <a:pt x="23" y="79"/>
                  </a:lnTo>
                  <a:lnTo>
                    <a:pt x="32" y="66"/>
                  </a:lnTo>
                  <a:lnTo>
                    <a:pt x="42" y="54"/>
                  </a:lnTo>
                  <a:lnTo>
                    <a:pt x="53" y="42"/>
                  </a:lnTo>
                  <a:lnTo>
                    <a:pt x="63" y="34"/>
                  </a:lnTo>
                  <a:lnTo>
                    <a:pt x="77" y="25"/>
                  </a:lnTo>
                  <a:lnTo>
                    <a:pt x="89" y="17"/>
                  </a:lnTo>
                  <a:lnTo>
                    <a:pt x="104" y="12"/>
                  </a:lnTo>
                  <a:lnTo>
                    <a:pt x="117" y="7"/>
                  </a:lnTo>
                  <a:lnTo>
                    <a:pt x="133" y="4"/>
                  </a:lnTo>
                  <a:lnTo>
                    <a:pt x="147" y="2"/>
                  </a:lnTo>
                  <a:lnTo>
                    <a:pt x="163" y="2"/>
                  </a:lnTo>
                  <a:lnTo>
                    <a:pt x="180" y="4"/>
                  </a:lnTo>
                  <a:lnTo>
                    <a:pt x="195" y="7"/>
                  </a:lnTo>
                  <a:lnTo>
                    <a:pt x="209" y="10"/>
                  </a:lnTo>
                  <a:lnTo>
                    <a:pt x="224" y="17"/>
                  </a:lnTo>
                  <a:lnTo>
                    <a:pt x="239" y="24"/>
                  </a:lnTo>
                  <a:lnTo>
                    <a:pt x="252" y="33"/>
                  </a:lnTo>
                  <a:lnTo>
                    <a:pt x="262" y="42"/>
                  </a:lnTo>
                  <a:lnTo>
                    <a:pt x="274" y="52"/>
                  </a:lnTo>
                  <a:lnTo>
                    <a:pt x="284" y="63"/>
                  </a:lnTo>
                  <a:lnTo>
                    <a:pt x="291" y="76"/>
                  </a:lnTo>
                  <a:lnTo>
                    <a:pt x="299" y="89"/>
                  </a:lnTo>
                  <a:lnTo>
                    <a:pt x="304" y="103"/>
                  </a:lnTo>
                  <a:lnTo>
                    <a:pt x="309" y="119"/>
                  </a:lnTo>
                  <a:lnTo>
                    <a:pt x="312" y="131"/>
                  </a:lnTo>
                  <a:lnTo>
                    <a:pt x="314" y="139"/>
                  </a:lnTo>
                  <a:lnTo>
                    <a:pt x="312" y="137"/>
                  </a:lnTo>
                  <a:lnTo>
                    <a:pt x="313" y="137"/>
                  </a:lnTo>
                  <a:lnTo>
                    <a:pt x="313" y="135"/>
                  </a:lnTo>
                  <a:lnTo>
                    <a:pt x="314" y="133"/>
                  </a:lnTo>
                  <a:lnTo>
                    <a:pt x="312" y="129"/>
                  </a:lnTo>
                  <a:lnTo>
                    <a:pt x="314" y="128"/>
                  </a:lnTo>
                </a:path>
              </a:pathLst>
            </a:custGeom>
            <a:solidFill>
              <a:srgbClr val="93A5C4"/>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03" name="Freeform 335"/>
            <p:cNvSpPr>
              <a:spLocks/>
            </p:cNvSpPr>
            <p:nvPr/>
          </p:nvSpPr>
          <p:spPr bwMode="auto">
            <a:xfrm>
              <a:off x="2369" y="1113"/>
              <a:ext cx="313" cy="286"/>
            </a:xfrm>
            <a:custGeom>
              <a:avLst/>
              <a:gdLst>
                <a:gd name="T0" fmla="*/ 310 w 313"/>
                <a:gd name="T1" fmla="*/ 129 h 286"/>
                <a:gd name="T2" fmla="*/ 302 w 313"/>
                <a:gd name="T3" fmla="*/ 101 h 286"/>
                <a:gd name="T4" fmla="*/ 289 w 313"/>
                <a:gd name="T5" fmla="*/ 74 h 286"/>
                <a:gd name="T6" fmla="*/ 272 w 313"/>
                <a:gd name="T7" fmla="*/ 50 h 286"/>
                <a:gd name="T8" fmla="*/ 250 w 313"/>
                <a:gd name="T9" fmla="*/ 31 h 286"/>
                <a:gd name="T10" fmla="*/ 222 w 313"/>
                <a:gd name="T11" fmla="*/ 15 h 286"/>
                <a:gd name="T12" fmla="*/ 193 w 313"/>
                <a:gd name="T13" fmla="*/ 5 h 286"/>
                <a:gd name="T14" fmla="*/ 161 w 313"/>
                <a:gd name="T15" fmla="*/ 0 h 286"/>
                <a:gd name="T16" fmla="*/ 131 w 313"/>
                <a:gd name="T17" fmla="*/ 2 h 286"/>
                <a:gd name="T18" fmla="*/ 102 w 313"/>
                <a:gd name="T19" fmla="*/ 10 h 286"/>
                <a:gd name="T20" fmla="*/ 75 w 313"/>
                <a:gd name="T21" fmla="*/ 23 h 286"/>
                <a:gd name="T22" fmla="*/ 51 w 313"/>
                <a:gd name="T23" fmla="*/ 40 h 286"/>
                <a:gd name="T24" fmla="*/ 30 w 313"/>
                <a:gd name="T25" fmla="*/ 64 h 286"/>
                <a:gd name="T26" fmla="*/ 14 w 313"/>
                <a:gd name="T27" fmla="*/ 91 h 286"/>
                <a:gd name="T28" fmla="*/ 4 w 313"/>
                <a:gd name="T29" fmla="*/ 121 h 286"/>
                <a:gd name="T30" fmla="*/ 0 w 313"/>
                <a:gd name="T31" fmla="*/ 152 h 286"/>
                <a:gd name="T32" fmla="*/ 2 w 313"/>
                <a:gd name="T33" fmla="*/ 183 h 286"/>
                <a:gd name="T34" fmla="*/ 10 w 313"/>
                <a:gd name="T35" fmla="*/ 212 h 286"/>
                <a:gd name="T36" fmla="*/ 23 w 313"/>
                <a:gd name="T37" fmla="*/ 238 h 286"/>
                <a:gd name="T38" fmla="*/ 40 w 313"/>
                <a:gd name="T39" fmla="*/ 263 h 286"/>
                <a:gd name="T40" fmla="*/ 62 w 313"/>
                <a:gd name="T41" fmla="*/ 283 h 286"/>
                <a:gd name="T42" fmla="*/ 64 w 313"/>
                <a:gd name="T43" fmla="*/ 283 h 286"/>
                <a:gd name="T44" fmla="*/ 66 w 313"/>
                <a:gd name="T45" fmla="*/ 284 h 286"/>
                <a:gd name="T46" fmla="*/ 68 w 313"/>
                <a:gd name="T47" fmla="*/ 284 h 286"/>
                <a:gd name="T48" fmla="*/ 69 w 313"/>
                <a:gd name="T49" fmla="*/ 285 h 286"/>
                <a:gd name="T50" fmla="*/ 54 w 313"/>
                <a:gd name="T51" fmla="*/ 271 h 286"/>
                <a:gd name="T52" fmla="*/ 32 w 313"/>
                <a:gd name="T53" fmla="*/ 250 h 286"/>
                <a:gd name="T54" fmla="*/ 17 w 313"/>
                <a:gd name="T55" fmla="*/ 224 h 286"/>
                <a:gd name="T56" fmla="*/ 7 w 313"/>
                <a:gd name="T57" fmla="*/ 196 h 286"/>
                <a:gd name="T58" fmla="*/ 1 w 313"/>
                <a:gd name="T59" fmla="*/ 166 h 286"/>
                <a:gd name="T60" fmla="*/ 3 w 313"/>
                <a:gd name="T61" fmla="*/ 137 h 286"/>
                <a:gd name="T62" fmla="*/ 9 w 313"/>
                <a:gd name="T63" fmla="*/ 104 h 286"/>
                <a:gd name="T64" fmla="*/ 23 w 313"/>
                <a:gd name="T65" fmla="*/ 77 h 286"/>
                <a:gd name="T66" fmla="*/ 40 w 313"/>
                <a:gd name="T67" fmla="*/ 52 h 286"/>
                <a:gd name="T68" fmla="*/ 63 w 313"/>
                <a:gd name="T69" fmla="*/ 33 h 286"/>
                <a:gd name="T70" fmla="*/ 88 w 313"/>
                <a:gd name="T71" fmla="*/ 18 h 286"/>
                <a:gd name="T72" fmla="*/ 116 w 313"/>
                <a:gd name="T73" fmla="*/ 7 h 286"/>
                <a:gd name="T74" fmla="*/ 147 w 313"/>
                <a:gd name="T75" fmla="*/ 3 h 286"/>
                <a:gd name="T76" fmla="*/ 177 w 313"/>
                <a:gd name="T77" fmla="*/ 4 h 286"/>
                <a:gd name="T78" fmla="*/ 206 w 313"/>
                <a:gd name="T79" fmla="*/ 9 h 286"/>
                <a:gd name="T80" fmla="*/ 236 w 313"/>
                <a:gd name="T81" fmla="*/ 24 h 286"/>
                <a:gd name="T82" fmla="*/ 260 w 313"/>
                <a:gd name="T83" fmla="*/ 42 h 286"/>
                <a:gd name="T84" fmla="*/ 281 w 313"/>
                <a:gd name="T85" fmla="*/ 63 h 286"/>
                <a:gd name="T86" fmla="*/ 296 w 313"/>
                <a:gd name="T87" fmla="*/ 89 h 286"/>
                <a:gd name="T88" fmla="*/ 307 w 313"/>
                <a:gd name="T89" fmla="*/ 117 h 286"/>
                <a:gd name="T90" fmla="*/ 311 w 313"/>
                <a:gd name="T91" fmla="*/ 146 h 286"/>
                <a:gd name="T92" fmla="*/ 311 w 313"/>
                <a:gd name="T93" fmla="*/ 144 h 286"/>
                <a:gd name="T94" fmla="*/ 310 w 313"/>
                <a:gd name="T95" fmla="*/ 140 h 286"/>
                <a:gd name="T96" fmla="*/ 311 w 313"/>
                <a:gd name="T97" fmla="*/ 139 h 286"/>
                <a:gd name="T98" fmla="*/ 312 w 313"/>
                <a:gd name="T99" fmla="*/ 137 h 28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13"/>
                <a:gd name="T151" fmla="*/ 0 h 286"/>
                <a:gd name="T152" fmla="*/ 313 w 313"/>
                <a:gd name="T153" fmla="*/ 286 h 28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13" h="286">
                  <a:moveTo>
                    <a:pt x="312" y="137"/>
                  </a:moveTo>
                  <a:lnTo>
                    <a:pt x="310" y="129"/>
                  </a:lnTo>
                  <a:lnTo>
                    <a:pt x="307" y="117"/>
                  </a:lnTo>
                  <a:lnTo>
                    <a:pt x="302" y="101"/>
                  </a:lnTo>
                  <a:lnTo>
                    <a:pt x="297" y="87"/>
                  </a:lnTo>
                  <a:lnTo>
                    <a:pt x="289" y="74"/>
                  </a:lnTo>
                  <a:lnTo>
                    <a:pt x="282" y="61"/>
                  </a:lnTo>
                  <a:lnTo>
                    <a:pt x="272" y="50"/>
                  </a:lnTo>
                  <a:lnTo>
                    <a:pt x="260" y="40"/>
                  </a:lnTo>
                  <a:lnTo>
                    <a:pt x="250" y="31"/>
                  </a:lnTo>
                  <a:lnTo>
                    <a:pt x="237" y="22"/>
                  </a:lnTo>
                  <a:lnTo>
                    <a:pt x="222" y="15"/>
                  </a:lnTo>
                  <a:lnTo>
                    <a:pt x="207" y="8"/>
                  </a:lnTo>
                  <a:lnTo>
                    <a:pt x="193" y="5"/>
                  </a:lnTo>
                  <a:lnTo>
                    <a:pt x="178" y="2"/>
                  </a:lnTo>
                  <a:lnTo>
                    <a:pt x="161" y="0"/>
                  </a:lnTo>
                  <a:lnTo>
                    <a:pt x="145" y="0"/>
                  </a:lnTo>
                  <a:lnTo>
                    <a:pt x="131" y="2"/>
                  </a:lnTo>
                  <a:lnTo>
                    <a:pt x="115" y="5"/>
                  </a:lnTo>
                  <a:lnTo>
                    <a:pt x="102" y="10"/>
                  </a:lnTo>
                  <a:lnTo>
                    <a:pt x="87" y="15"/>
                  </a:lnTo>
                  <a:lnTo>
                    <a:pt x="75" y="23"/>
                  </a:lnTo>
                  <a:lnTo>
                    <a:pt x="61" y="32"/>
                  </a:lnTo>
                  <a:lnTo>
                    <a:pt x="51" y="40"/>
                  </a:lnTo>
                  <a:lnTo>
                    <a:pt x="40" y="52"/>
                  </a:lnTo>
                  <a:lnTo>
                    <a:pt x="30" y="64"/>
                  </a:lnTo>
                  <a:lnTo>
                    <a:pt x="21" y="77"/>
                  </a:lnTo>
                  <a:lnTo>
                    <a:pt x="14" y="91"/>
                  </a:lnTo>
                  <a:lnTo>
                    <a:pt x="9" y="104"/>
                  </a:lnTo>
                  <a:lnTo>
                    <a:pt x="4" y="121"/>
                  </a:lnTo>
                  <a:lnTo>
                    <a:pt x="1" y="136"/>
                  </a:lnTo>
                  <a:lnTo>
                    <a:pt x="0" y="152"/>
                  </a:lnTo>
                  <a:lnTo>
                    <a:pt x="1" y="166"/>
                  </a:lnTo>
                  <a:lnTo>
                    <a:pt x="2" y="183"/>
                  </a:lnTo>
                  <a:lnTo>
                    <a:pt x="5" y="196"/>
                  </a:lnTo>
                  <a:lnTo>
                    <a:pt x="10" y="212"/>
                  </a:lnTo>
                  <a:lnTo>
                    <a:pt x="15" y="226"/>
                  </a:lnTo>
                  <a:lnTo>
                    <a:pt x="23" y="238"/>
                  </a:lnTo>
                  <a:lnTo>
                    <a:pt x="30" y="251"/>
                  </a:lnTo>
                  <a:lnTo>
                    <a:pt x="40" y="263"/>
                  </a:lnTo>
                  <a:lnTo>
                    <a:pt x="52" y="272"/>
                  </a:lnTo>
                  <a:lnTo>
                    <a:pt x="62" y="283"/>
                  </a:lnTo>
                  <a:lnTo>
                    <a:pt x="64" y="283"/>
                  </a:lnTo>
                  <a:lnTo>
                    <a:pt x="66" y="284"/>
                  </a:lnTo>
                  <a:lnTo>
                    <a:pt x="68" y="284"/>
                  </a:lnTo>
                  <a:lnTo>
                    <a:pt x="69" y="285"/>
                  </a:lnTo>
                  <a:lnTo>
                    <a:pt x="64" y="281"/>
                  </a:lnTo>
                  <a:lnTo>
                    <a:pt x="54" y="271"/>
                  </a:lnTo>
                  <a:lnTo>
                    <a:pt x="41" y="261"/>
                  </a:lnTo>
                  <a:lnTo>
                    <a:pt x="32" y="250"/>
                  </a:lnTo>
                  <a:lnTo>
                    <a:pt x="24" y="236"/>
                  </a:lnTo>
                  <a:lnTo>
                    <a:pt x="17" y="224"/>
                  </a:lnTo>
                  <a:lnTo>
                    <a:pt x="11" y="210"/>
                  </a:lnTo>
                  <a:lnTo>
                    <a:pt x="7" y="196"/>
                  </a:lnTo>
                  <a:lnTo>
                    <a:pt x="4" y="182"/>
                  </a:lnTo>
                  <a:lnTo>
                    <a:pt x="1" y="166"/>
                  </a:lnTo>
                  <a:lnTo>
                    <a:pt x="2" y="153"/>
                  </a:lnTo>
                  <a:lnTo>
                    <a:pt x="3" y="137"/>
                  </a:lnTo>
                  <a:lnTo>
                    <a:pt x="4" y="121"/>
                  </a:lnTo>
                  <a:lnTo>
                    <a:pt x="9" y="104"/>
                  </a:lnTo>
                  <a:lnTo>
                    <a:pt x="14" y="91"/>
                  </a:lnTo>
                  <a:lnTo>
                    <a:pt x="23" y="77"/>
                  </a:lnTo>
                  <a:lnTo>
                    <a:pt x="32" y="65"/>
                  </a:lnTo>
                  <a:lnTo>
                    <a:pt x="40" y="52"/>
                  </a:lnTo>
                  <a:lnTo>
                    <a:pt x="52" y="43"/>
                  </a:lnTo>
                  <a:lnTo>
                    <a:pt x="63" y="33"/>
                  </a:lnTo>
                  <a:lnTo>
                    <a:pt x="74" y="24"/>
                  </a:lnTo>
                  <a:lnTo>
                    <a:pt x="88" y="18"/>
                  </a:lnTo>
                  <a:lnTo>
                    <a:pt x="101" y="12"/>
                  </a:lnTo>
                  <a:lnTo>
                    <a:pt x="116" y="7"/>
                  </a:lnTo>
                  <a:lnTo>
                    <a:pt x="131" y="4"/>
                  </a:lnTo>
                  <a:lnTo>
                    <a:pt x="147" y="3"/>
                  </a:lnTo>
                  <a:lnTo>
                    <a:pt x="161" y="2"/>
                  </a:lnTo>
                  <a:lnTo>
                    <a:pt x="177" y="4"/>
                  </a:lnTo>
                  <a:lnTo>
                    <a:pt x="192" y="6"/>
                  </a:lnTo>
                  <a:lnTo>
                    <a:pt x="206" y="9"/>
                  </a:lnTo>
                  <a:lnTo>
                    <a:pt x="220" y="16"/>
                  </a:lnTo>
                  <a:lnTo>
                    <a:pt x="236" y="24"/>
                  </a:lnTo>
                  <a:lnTo>
                    <a:pt x="247" y="32"/>
                  </a:lnTo>
                  <a:lnTo>
                    <a:pt x="260" y="42"/>
                  </a:lnTo>
                  <a:lnTo>
                    <a:pt x="272" y="52"/>
                  </a:lnTo>
                  <a:lnTo>
                    <a:pt x="281" y="63"/>
                  </a:lnTo>
                  <a:lnTo>
                    <a:pt x="288" y="76"/>
                  </a:lnTo>
                  <a:lnTo>
                    <a:pt x="296" y="89"/>
                  </a:lnTo>
                  <a:lnTo>
                    <a:pt x="301" y="103"/>
                  </a:lnTo>
                  <a:lnTo>
                    <a:pt x="307" y="117"/>
                  </a:lnTo>
                  <a:lnTo>
                    <a:pt x="309" y="131"/>
                  </a:lnTo>
                  <a:lnTo>
                    <a:pt x="311" y="146"/>
                  </a:lnTo>
                  <a:lnTo>
                    <a:pt x="311" y="144"/>
                  </a:lnTo>
                  <a:lnTo>
                    <a:pt x="312" y="142"/>
                  </a:lnTo>
                  <a:lnTo>
                    <a:pt x="310" y="140"/>
                  </a:lnTo>
                  <a:lnTo>
                    <a:pt x="311" y="139"/>
                  </a:lnTo>
                  <a:lnTo>
                    <a:pt x="312" y="137"/>
                  </a:lnTo>
                </a:path>
              </a:pathLst>
            </a:custGeom>
            <a:solidFill>
              <a:srgbClr val="94A6C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04" name="Freeform 336"/>
            <p:cNvSpPr>
              <a:spLocks/>
            </p:cNvSpPr>
            <p:nvPr/>
          </p:nvSpPr>
          <p:spPr bwMode="auto">
            <a:xfrm>
              <a:off x="2370" y="1115"/>
              <a:ext cx="311" cy="285"/>
            </a:xfrm>
            <a:custGeom>
              <a:avLst/>
              <a:gdLst>
                <a:gd name="T0" fmla="*/ 308 w 311"/>
                <a:gd name="T1" fmla="*/ 129 h 285"/>
                <a:gd name="T2" fmla="*/ 300 w 311"/>
                <a:gd name="T3" fmla="*/ 101 h 285"/>
                <a:gd name="T4" fmla="*/ 287 w 311"/>
                <a:gd name="T5" fmla="*/ 74 h 285"/>
                <a:gd name="T6" fmla="*/ 271 w 311"/>
                <a:gd name="T7" fmla="*/ 50 h 285"/>
                <a:gd name="T8" fmla="*/ 246 w 311"/>
                <a:gd name="T9" fmla="*/ 30 h 285"/>
                <a:gd name="T10" fmla="*/ 219 w 311"/>
                <a:gd name="T11" fmla="*/ 14 h 285"/>
                <a:gd name="T12" fmla="*/ 191 w 311"/>
                <a:gd name="T13" fmla="*/ 4 h 285"/>
                <a:gd name="T14" fmla="*/ 160 w 311"/>
                <a:gd name="T15" fmla="*/ 0 h 285"/>
                <a:gd name="T16" fmla="*/ 130 w 311"/>
                <a:gd name="T17" fmla="*/ 2 h 285"/>
                <a:gd name="T18" fmla="*/ 100 w 311"/>
                <a:gd name="T19" fmla="*/ 10 h 285"/>
                <a:gd name="T20" fmla="*/ 73 w 311"/>
                <a:gd name="T21" fmla="*/ 22 h 285"/>
                <a:gd name="T22" fmla="*/ 51 w 311"/>
                <a:gd name="T23" fmla="*/ 41 h 285"/>
                <a:gd name="T24" fmla="*/ 31 w 311"/>
                <a:gd name="T25" fmla="*/ 63 h 285"/>
                <a:gd name="T26" fmla="*/ 13 w 311"/>
                <a:gd name="T27" fmla="*/ 89 h 285"/>
                <a:gd name="T28" fmla="*/ 3 w 311"/>
                <a:gd name="T29" fmla="*/ 119 h 285"/>
                <a:gd name="T30" fmla="*/ 1 w 311"/>
                <a:gd name="T31" fmla="*/ 151 h 285"/>
                <a:gd name="T32" fmla="*/ 3 w 311"/>
                <a:gd name="T33" fmla="*/ 180 h 285"/>
                <a:gd name="T34" fmla="*/ 10 w 311"/>
                <a:gd name="T35" fmla="*/ 208 h 285"/>
                <a:gd name="T36" fmla="*/ 23 w 311"/>
                <a:gd name="T37" fmla="*/ 234 h 285"/>
                <a:gd name="T38" fmla="*/ 40 w 311"/>
                <a:gd name="T39" fmla="*/ 259 h 285"/>
                <a:gd name="T40" fmla="*/ 63 w 311"/>
                <a:gd name="T41" fmla="*/ 279 h 285"/>
                <a:gd name="T42" fmla="*/ 68 w 311"/>
                <a:gd name="T43" fmla="*/ 283 h 285"/>
                <a:gd name="T44" fmla="*/ 70 w 311"/>
                <a:gd name="T45" fmla="*/ 283 h 285"/>
                <a:gd name="T46" fmla="*/ 72 w 311"/>
                <a:gd name="T47" fmla="*/ 284 h 285"/>
                <a:gd name="T48" fmla="*/ 74 w 311"/>
                <a:gd name="T49" fmla="*/ 284 h 285"/>
                <a:gd name="T50" fmla="*/ 64 w 311"/>
                <a:gd name="T51" fmla="*/ 277 h 285"/>
                <a:gd name="T52" fmla="*/ 42 w 311"/>
                <a:gd name="T53" fmla="*/ 258 h 285"/>
                <a:gd name="T54" fmla="*/ 24 w 311"/>
                <a:gd name="T55" fmla="*/ 235 h 285"/>
                <a:gd name="T56" fmla="*/ 12 w 311"/>
                <a:gd name="T57" fmla="*/ 208 h 285"/>
                <a:gd name="T58" fmla="*/ 3 w 311"/>
                <a:gd name="T59" fmla="*/ 180 h 285"/>
                <a:gd name="T60" fmla="*/ 1 w 311"/>
                <a:gd name="T61" fmla="*/ 149 h 285"/>
                <a:gd name="T62" fmla="*/ 5 w 311"/>
                <a:gd name="T63" fmla="*/ 120 h 285"/>
                <a:gd name="T64" fmla="*/ 15 w 311"/>
                <a:gd name="T65" fmla="*/ 89 h 285"/>
                <a:gd name="T66" fmla="*/ 31 w 311"/>
                <a:gd name="T67" fmla="*/ 64 h 285"/>
                <a:gd name="T68" fmla="*/ 51 w 311"/>
                <a:gd name="T69" fmla="*/ 41 h 285"/>
                <a:gd name="T70" fmla="*/ 75 w 311"/>
                <a:gd name="T71" fmla="*/ 23 h 285"/>
                <a:gd name="T72" fmla="*/ 102 w 311"/>
                <a:gd name="T73" fmla="*/ 10 h 285"/>
                <a:gd name="T74" fmla="*/ 130 w 311"/>
                <a:gd name="T75" fmla="*/ 4 h 285"/>
                <a:gd name="T76" fmla="*/ 159 w 311"/>
                <a:gd name="T77" fmla="*/ 1 h 285"/>
                <a:gd name="T78" fmla="*/ 191 w 311"/>
                <a:gd name="T79" fmla="*/ 4 h 285"/>
                <a:gd name="T80" fmla="*/ 219 w 311"/>
                <a:gd name="T81" fmla="*/ 14 h 285"/>
                <a:gd name="T82" fmla="*/ 246 w 311"/>
                <a:gd name="T83" fmla="*/ 31 h 285"/>
                <a:gd name="T84" fmla="*/ 269 w 311"/>
                <a:gd name="T85" fmla="*/ 51 h 285"/>
                <a:gd name="T86" fmla="*/ 285 w 311"/>
                <a:gd name="T87" fmla="*/ 73 h 285"/>
                <a:gd name="T88" fmla="*/ 298 w 311"/>
                <a:gd name="T89" fmla="*/ 100 h 285"/>
                <a:gd name="T90" fmla="*/ 307 w 311"/>
                <a:gd name="T91" fmla="*/ 129 h 285"/>
                <a:gd name="T92" fmla="*/ 307 w 311"/>
                <a:gd name="T93" fmla="*/ 155 h 285"/>
                <a:gd name="T94" fmla="*/ 309 w 311"/>
                <a:gd name="T95" fmla="*/ 151 h 285"/>
                <a:gd name="T96" fmla="*/ 310 w 311"/>
                <a:gd name="T97" fmla="*/ 151 h 285"/>
                <a:gd name="T98" fmla="*/ 309 w 311"/>
                <a:gd name="T99" fmla="*/ 145 h 285"/>
                <a:gd name="T100" fmla="*/ 310 w 311"/>
                <a:gd name="T101" fmla="*/ 144 h 28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11"/>
                <a:gd name="T154" fmla="*/ 0 h 285"/>
                <a:gd name="T155" fmla="*/ 311 w 311"/>
                <a:gd name="T156" fmla="*/ 285 h 28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11" h="285">
                  <a:moveTo>
                    <a:pt x="310" y="144"/>
                  </a:moveTo>
                  <a:lnTo>
                    <a:pt x="308" y="129"/>
                  </a:lnTo>
                  <a:lnTo>
                    <a:pt x="306" y="115"/>
                  </a:lnTo>
                  <a:lnTo>
                    <a:pt x="300" y="101"/>
                  </a:lnTo>
                  <a:lnTo>
                    <a:pt x="295" y="87"/>
                  </a:lnTo>
                  <a:lnTo>
                    <a:pt x="287" y="74"/>
                  </a:lnTo>
                  <a:lnTo>
                    <a:pt x="280" y="61"/>
                  </a:lnTo>
                  <a:lnTo>
                    <a:pt x="271" y="50"/>
                  </a:lnTo>
                  <a:lnTo>
                    <a:pt x="259" y="40"/>
                  </a:lnTo>
                  <a:lnTo>
                    <a:pt x="246" y="30"/>
                  </a:lnTo>
                  <a:lnTo>
                    <a:pt x="235" y="22"/>
                  </a:lnTo>
                  <a:lnTo>
                    <a:pt x="219" y="14"/>
                  </a:lnTo>
                  <a:lnTo>
                    <a:pt x="205" y="7"/>
                  </a:lnTo>
                  <a:lnTo>
                    <a:pt x="191" y="4"/>
                  </a:lnTo>
                  <a:lnTo>
                    <a:pt x="176" y="2"/>
                  </a:lnTo>
                  <a:lnTo>
                    <a:pt x="160" y="0"/>
                  </a:lnTo>
                  <a:lnTo>
                    <a:pt x="146" y="1"/>
                  </a:lnTo>
                  <a:lnTo>
                    <a:pt x="130" y="2"/>
                  </a:lnTo>
                  <a:lnTo>
                    <a:pt x="115" y="5"/>
                  </a:lnTo>
                  <a:lnTo>
                    <a:pt x="100" y="10"/>
                  </a:lnTo>
                  <a:lnTo>
                    <a:pt x="87" y="16"/>
                  </a:lnTo>
                  <a:lnTo>
                    <a:pt x="73" y="22"/>
                  </a:lnTo>
                  <a:lnTo>
                    <a:pt x="62" y="31"/>
                  </a:lnTo>
                  <a:lnTo>
                    <a:pt x="51" y="41"/>
                  </a:lnTo>
                  <a:lnTo>
                    <a:pt x="39" y="50"/>
                  </a:lnTo>
                  <a:lnTo>
                    <a:pt x="31" y="63"/>
                  </a:lnTo>
                  <a:lnTo>
                    <a:pt x="22" y="75"/>
                  </a:lnTo>
                  <a:lnTo>
                    <a:pt x="13" y="89"/>
                  </a:lnTo>
                  <a:lnTo>
                    <a:pt x="8" y="102"/>
                  </a:lnTo>
                  <a:lnTo>
                    <a:pt x="3" y="119"/>
                  </a:lnTo>
                  <a:lnTo>
                    <a:pt x="2" y="135"/>
                  </a:lnTo>
                  <a:lnTo>
                    <a:pt x="1" y="151"/>
                  </a:lnTo>
                  <a:lnTo>
                    <a:pt x="0" y="164"/>
                  </a:lnTo>
                  <a:lnTo>
                    <a:pt x="3" y="180"/>
                  </a:lnTo>
                  <a:lnTo>
                    <a:pt x="6" y="194"/>
                  </a:lnTo>
                  <a:lnTo>
                    <a:pt x="10" y="208"/>
                  </a:lnTo>
                  <a:lnTo>
                    <a:pt x="16" y="222"/>
                  </a:lnTo>
                  <a:lnTo>
                    <a:pt x="23" y="234"/>
                  </a:lnTo>
                  <a:lnTo>
                    <a:pt x="31" y="248"/>
                  </a:lnTo>
                  <a:lnTo>
                    <a:pt x="40" y="259"/>
                  </a:lnTo>
                  <a:lnTo>
                    <a:pt x="53" y="269"/>
                  </a:lnTo>
                  <a:lnTo>
                    <a:pt x="63" y="279"/>
                  </a:lnTo>
                  <a:lnTo>
                    <a:pt x="68" y="283"/>
                  </a:lnTo>
                  <a:lnTo>
                    <a:pt x="70" y="283"/>
                  </a:lnTo>
                  <a:lnTo>
                    <a:pt x="72" y="284"/>
                  </a:lnTo>
                  <a:lnTo>
                    <a:pt x="74" y="284"/>
                  </a:lnTo>
                  <a:lnTo>
                    <a:pt x="64" y="277"/>
                  </a:lnTo>
                  <a:lnTo>
                    <a:pt x="53" y="269"/>
                  </a:lnTo>
                  <a:lnTo>
                    <a:pt x="42" y="258"/>
                  </a:lnTo>
                  <a:lnTo>
                    <a:pt x="32" y="246"/>
                  </a:lnTo>
                  <a:lnTo>
                    <a:pt x="24" y="235"/>
                  </a:lnTo>
                  <a:lnTo>
                    <a:pt x="17" y="220"/>
                  </a:lnTo>
                  <a:lnTo>
                    <a:pt x="12" y="208"/>
                  </a:lnTo>
                  <a:lnTo>
                    <a:pt x="6" y="194"/>
                  </a:lnTo>
                  <a:lnTo>
                    <a:pt x="3" y="180"/>
                  </a:lnTo>
                  <a:lnTo>
                    <a:pt x="2" y="165"/>
                  </a:lnTo>
                  <a:lnTo>
                    <a:pt x="1" y="149"/>
                  </a:lnTo>
                  <a:lnTo>
                    <a:pt x="2" y="135"/>
                  </a:lnTo>
                  <a:lnTo>
                    <a:pt x="5" y="120"/>
                  </a:lnTo>
                  <a:lnTo>
                    <a:pt x="10" y="104"/>
                  </a:lnTo>
                  <a:lnTo>
                    <a:pt x="15" y="89"/>
                  </a:lnTo>
                  <a:lnTo>
                    <a:pt x="22" y="75"/>
                  </a:lnTo>
                  <a:lnTo>
                    <a:pt x="31" y="64"/>
                  </a:lnTo>
                  <a:lnTo>
                    <a:pt x="41" y="52"/>
                  </a:lnTo>
                  <a:lnTo>
                    <a:pt x="51" y="41"/>
                  </a:lnTo>
                  <a:lnTo>
                    <a:pt x="62" y="31"/>
                  </a:lnTo>
                  <a:lnTo>
                    <a:pt x="75" y="23"/>
                  </a:lnTo>
                  <a:lnTo>
                    <a:pt x="86" y="18"/>
                  </a:lnTo>
                  <a:lnTo>
                    <a:pt x="102" y="10"/>
                  </a:lnTo>
                  <a:lnTo>
                    <a:pt x="115" y="6"/>
                  </a:lnTo>
                  <a:lnTo>
                    <a:pt x="130" y="4"/>
                  </a:lnTo>
                  <a:lnTo>
                    <a:pt x="146" y="1"/>
                  </a:lnTo>
                  <a:lnTo>
                    <a:pt x="159" y="1"/>
                  </a:lnTo>
                  <a:lnTo>
                    <a:pt x="176" y="3"/>
                  </a:lnTo>
                  <a:lnTo>
                    <a:pt x="191" y="4"/>
                  </a:lnTo>
                  <a:lnTo>
                    <a:pt x="205" y="9"/>
                  </a:lnTo>
                  <a:lnTo>
                    <a:pt x="219" y="14"/>
                  </a:lnTo>
                  <a:lnTo>
                    <a:pt x="232" y="23"/>
                  </a:lnTo>
                  <a:lnTo>
                    <a:pt x="246" y="31"/>
                  </a:lnTo>
                  <a:lnTo>
                    <a:pt x="259" y="40"/>
                  </a:lnTo>
                  <a:lnTo>
                    <a:pt x="269" y="51"/>
                  </a:lnTo>
                  <a:lnTo>
                    <a:pt x="278" y="62"/>
                  </a:lnTo>
                  <a:lnTo>
                    <a:pt x="285" y="73"/>
                  </a:lnTo>
                  <a:lnTo>
                    <a:pt x="293" y="88"/>
                  </a:lnTo>
                  <a:lnTo>
                    <a:pt x="298" y="100"/>
                  </a:lnTo>
                  <a:lnTo>
                    <a:pt x="304" y="114"/>
                  </a:lnTo>
                  <a:lnTo>
                    <a:pt x="307" y="129"/>
                  </a:lnTo>
                  <a:lnTo>
                    <a:pt x="308" y="143"/>
                  </a:lnTo>
                  <a:lnTo>
                    <a:pt x="307" y="155"/>
                  </a:lnTo>
                  <a:lnTo>
                    <a:pt x="308" y="153"/>
                  </a:lnTo>
                  <a:lnTo>
                    <a:pt x="309" y="151"/>
                  </a:lnTo>
                  <a:lnTo>
                    <a:pt x="310" y="151"/>
                  </a:lnTo>
                  <a:lnTo>
                    <a:pt x="310" y="149"/>
                  </a:lnTo>
                  <a:lnTo>
                    <a:pt x="309" y="145"/>
                  </a:lnTo>
                  <a:lnTo>
                    <a:pt x="310" y="144"/>
                  </a:lnTo>
                </a:path>
              </a:pathLst>
            </a:custGeom>
            <a:solidFill>
              <a:srgbClr val="95A6C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05" name="Freeform 337"/>
            <p:cNvSpPr>
              <a:spLocks/>
            </p:cNvSpPr>
            <p:nvPr/>
          </p:nvSpPr>
          <p:spPr bwMode="auto">
            <a:xfrm>
              <a:off x="2371" y="1116"/>
              <a:ext cx="309" cy="287"/>
            </a:xfrm>
            <a:custGeom>
              <a:avLst/>
              <a:gdLst>
                <a:gd name="T0" fmla="*/ 307 w 309"/>
                <a:gd name="T1" fmla="*/ 142 h 287"/>
                <a:gd name="T2" fmla="*/ 303 w 309"/>
                <a:gd name="T3" fmla="*/ 113 h 287"/>
                <a:gd name="T4" fmla="*/ 292 w 309"/>
                <a:gd name="T5" fmla="*/ 87 h 287"/>
                <a:gd name="T6" fmla="*/ 277 w 309"/>
                <a:gd name="T7" fmla="*/ 61 h 287"/>
                <a:gd name="T8" fmla="*/ 258 w 309"/>
                <a:gd name="T9" fmla="*/ 39 h 287"/>
                <a:gd name="T10" fmla="*/ 231 w 309"/>
                <a:gd name="T11" fmla="*/ 22 h 287"/>
                <a:gd name="T12" fmla="*/ 204 w 309"/>
                <a:gd name="T13" fmla="*/ 8 h 287"/>
                <a:gd name="T14" fmla="*/ 175 w 309"/>
                <a:gd name="T15" fmla="*/ 2 h 287"/>
                <a:gd name="T16" fmla="*/ 145 w 309"/>
                <a:gd name="T17" fmla="*/ 0 h 287"/>
                <a:gd name="T18" fmla="*/ 114 w 309"/>
                <a:gd name="T19" fmla="*/ 5 h 287"/>
                <a:gd name="T20" fmla="*/ 85 w 309"/>
                <a:gd name="T21" fmla="*/ 17 h 287"/>
                <a:gd name="T22" fmla="*/ 61 w 309"/>
                <a:gd name="T23" fmla="*/ 30 h 287"/>
                <a:gd name="T24" fmla="*/ 40 w 309"/>
                <a:gd name="T25" fmla="*/ 51 h 287"/>
                <a:gd name="T26" fmla="*/ 21 w 309"/>
                <a:gd name="T27" fmla="*/ 74 h 287"/>
                <a:gd name="T28" fmla="*/ 9 w 309"/>
                <a:gd name="T29" fmla="*/ 103 h 287"/>
                <a:gd name="T30" fmla="*/ 1 w 309"/>
                <a:gd name="T31" fmla="*/ 134 h 287"/>
                <a:gd name="T32" fmla="*/ 1 w 309"/>
                <a:gd name="T33" fmla="*/ 164 h 287"/>
                <a:gd name="T34" fmla="*/ 5 w 309"/>
                <a:gd name="T35" fmla="*/ 193 h 287"/>
                <a:gd name="T36" fmla="*/ 16 w 309"/>
                <a:gd name="T37" fmla="*/ 219 h 287"/>
                <a:gd name="T38" fmla="*/ 31 w 309"/>
                <a:gd name="T39" fmla="*/ 245 h 287"/>
                <a:gd name="T40" fmla="*/ 52 w 309"/>
                <a:gd name="T41" fmla="*/ 268 h 287"/>
                <a:gd name="T42" fmla="*/ 73 w 309"/>
                <a:gd name="T43" fmla="*/ 283 h 287"/>
                <a:gd name="T44" fmla="*/ 75 w 309"/>
                <a:gd name="T45" fmla="*/ 285 h 287"/>
                <a:gd name="T46" fmla="*/ 77 w 309"/>
                <a:gd name="T47" fmla="*/ 285 h 287"/>
                <a:gd name="T48" fmla="*/ 77 w 309"/>
                <a:gd name="T49" fmla="*/ 285 h 287"/>
                <a:gd name="T50" fmla="*/ 78 w 309"/>
                <a:gd name="T51" fmla="*/ 286 h 287"/>
                <a:gd name="T52" fmla="*/ 63 w 309"/>
                <a:gd name="T53" fmla="*/ 276 h 287"/>
                <a:gd name="T54" fmla="*/ 41 w 309"/>
                <a:gd name="T55" fmla="*/ 257 h 287"/>
                <a:gd name="T56" fmla="*/ 24 w 309"/>
                <a:gd name="T57" fmla="*/ 233 h 287"/>
                <a:gd name="T58" fmla="*/ 13 w 309"/>
                <a:gd name="T59" fmla="*/ 207 h 287"/>
                <a:gd name="T60" fmla="*/ 3 w 309"/>
                <a:gd name="T61" fmla="*/ 179 h 287"/>
                <a:gd name="T62" fmla="*/ 2 w 309"/>
                <a:gd name="T63" fmla="*/ 148 h 287"/>
                <a:gd name="T64" fmla="*/ 6 w 309"/>
                <a:gd name="T65" fmla="*/ 120 h 287"/>
                <a:gd name="T66" fmla="*/ 16 w 309"/>
                <a:gd name="T67" fmla="*/ 89 h 287"/>
                <a:gd name="T68" fmla="*/ 32 w 309"/>
                <a:gd name="T69" fmla="*/ 63 h 287"/>
                <a:gd name="T70" fmla="*/ 51 w 309"/>
                <a:gd name="T71" fmla="*/ 40 h 287"/>
                <a:gd name="T72" fmla="*/ 76 w 309"/>
                <a:gd name="T73" fmla="*/ 24 h 287"/>
                <a:gd name="T74" fmla="*/ 101 w 309"/>
                <a:gd name="T75" fmla="*/ 11 h 287"/>
                <a:gd name="T76" fmla="*/ 129 w 309"/>
                <a:gd name="T77" fmla="*/ 3 h 287"/>
                <a:gd name="T78" fmla="*/ 158 w 309"/>
                <a:gd name="T79" fmla="*/ 0 h 287"/>
                <a:gd name="T80" fmla="*/ 189 w 309"/>
                <a:gd name="T81" fmla="*/ 5 h 287"/>
                <a:gd name="T82" fmla="*/ 218 w 309"/>
                <a:gd name="T83" fmla="*/ 15 h 287"/>
                <a:gd name="T84" fmla="*/ 245 w 309"/>
                <a:gd name="T85" fmla="*/ 30 h 287"/>
                <a:gd name="T86" fmla="*/ 266 w 309"/>
                <a:gd name="T87" fmla="*/ 50 h 287"/>
                <a:gd name="T88" fmla="*/ 284 w 309"/>
                <a:gd name="T89" fmla="*/ 74 h 287"/>
                <a:gd name="T90" fmla="*/ 297 w 309"/>
                <a:gd name="T91" fmla="*/ 101 h 287"/>
                <a:gd name="T92" fmla="*/ 304 w 309"/>
                <a:gd name="T93" fmla="*/ 127 h 287"/>
                <a:gd name="T94" fmla="*/ 306 w 309"/>
                <a:gd name="T95" fmla="*/ 157 h 287"/>
                <a:gd name="T96" fmla="*/ 306 w 309"/>
                <a:gd name="T97" fmla="*/ 164 h 287"/>
                <a:gd name="T98" fmla="*/ 307 w 309"/>
                <a:gd name="T99" fmla="*/ 162 h 287"/>
                <a:gd name="T100" fmla="*/ 308 w 309"/>
                <a:gd name="T101" fmla="*/ 159 h 287"/>
                <a:gd name="T102" fmla="*/ 308 w 309"/>
                <a:gd name="T103" fmla="*/ 158 h 28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09"/>
                <a:gd name="T157" fmla="*/ 0 h 287"/>
                <a:gd name="T158" fmla="*/ 309 w 309"/>
                <a:gd name="T159" fmla="*/ 287 h 28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09" h="287">
                  <a:moveTo>
                    <a:pt x="306" y="154"/>
                  </a:moveTo>
                  <a:lnTo>
                    <a:pt x="307" y="142"/>
                  </a:lnTo>
                  <a:lnTo>
                    <a:pt x="306" y="128"/>
                  </a:lnTo>
                  <a:lnTo>
                    <a:pt x="303" y="113"/>
                  </a:lnTo>
                  <a:lnTo>
                    <a:pt x="297" y="99"/>
                  </a:lnTo>
                  <a:lnTo>
                    <a:pt x="292" y="87"/>
                  </a:lnTo>
                  <a:lnTo>
                    <a:pt x="284" y="72"/>
                  </a:lnTo>
                  <a:lnTo>
                    <a:pt x="277" y="61"/>
                  </a:lnTo>
                  <a:lnTo>
                    <a:pt x="268" y="50"/>
                  </a:lnTo>
                  <a:lnTo>
                    <a:pt x="258" y="39"/>
                  </a:lnTo>
                  <a:lnTo>
                    <a:pt x="245" y="30"/>
                  </a:lnTo>
                  <a:lnTo>
                    <a:pt x="231" y="22"/>
                  </a:lnTo>
                  <a:lnTo>
                    <a:pt x="218" y="13"/>
                  </a:lnTo>
                  <a:lnTo>
                    <a:pt x="204" y="8"/>
                  </a:lnTo>
                  <a:lnTo>
                    <a:pt x="190" y="3"/>
                  </a:lnTo>
                  <a:lnTo>
                    <a:pt x="175" y="2"/>
                  </a:lnTo>
                  <a:lnTo>
                    <a:pt x="158" y="0"/>
                  </a:lnTo>
                  <a:lnTo>
                    <a:pt x="145" y="0"/>
                  </a:lnTo>
                  <a:lnTo>
                    <a:pt x="129" y="3"/>
                  </a:lnTo>
                  <a:lnTo>
                    <a:pt x="114" y="5"/>
                  </a:lnTo>
                  <a:lnTo>
                    <a:pt x="101" y="9"/>
                  </a:lnTo>
                  <a:lnTo>
                    <a:pt x="85" y="17"/>
                  </a:lnTo>
                  <a:lnTo>
                    <a:pt x="74" y="22"/>
                  </a:lnTo>
                  <a:lnTo>
                    <a:pt x="61" y="30"/>
                  </a:lnTo>
                  <a:lnTo>
                    <a:pt x="50" y="40"/>
                  </a:lnTo>
                  <a:lnTo>
                    <a:pt x="40" y="51"/>
                  </a:lnTo>
                  <a:lnTo>
                    <a:pt x="30" y="63"/>
                  </a:lnTo>
                  <a:lnTo>
                    <a:pt x="21" y="74"/>
                  </a:lnTo>
                  <a:lnTo>
                    <a:pt x="14" y="88"/>
                  </a:lnTo>
                  <a:lnTo>
                    <a:pt x="9" y="103"/>
                  </a:lnTo>
                  <a:lnTo>
                    <a:pt x="4" y="119"/>
                  </a:lnTo>
                  <a:lnTo>
                    <a:pt x="1" y="134"/>
                  </a:lnTo>
                  <a:lnTo>
                    <a:pt x="0" y="148"/>
                  </a:lnTo>
                  <a:lnTo>
                    <a:pt x="1" y="164"/>
                  </a:lnTo>
                  <a:lnTo>
                    <a:pt x="2" y="179"/>
                  </a:lnTo>
                  <a:lnTo>
                    <a:pt x="5" y="193"/>
                  </a:lnTo>
                  <a:lnTo>
                    <a:pt x="11" y="207"/>
                  </a:lnTo>
                  <a:lnTo>
                    <a:pt x="16" y="219"/>
                  </a:lnTo>
                  <a:lnTo>
                    <a:pt x="23" y="234"/>
                  </a:lnTo>
                  <a:lnTo>
                    <a:pt x="31" y="245"/>
                  </a:lnTo>
                  <a:lnTo>
                    <a:pt x="41" y="257"/>
                  </a:lnTo>
                  <a:lnTo>
                    <a:pt x="52" y="268"/>
                  </a:lnTo>
                  <a:lnTo>
                    <a:pt x="63" y="276"/>
                  </a:lnTo>
                  <a:lnTo>
                    <a:pt x="73" y="283"/>
                  </a:lnTo>
                  <a:lnTo>
                    <a:pt x="75" y="285"/>
                  </a:lnTo>
                  <a:lnTo>
                    <a:pt x="77" y="285"/>
                  </a:lnTo>
                  <a:lnTo>
                    <a:pt x="78" y="286"/>
                  </a:lnTo>
                  <a:lnTo>
                    <a:pt x="77" y="285"/>
                  </a:lnTo>
                  <a:lnTo>
                    <a:pt x="63" y="276"/>
                  </a:lnTo>
                  <a:lnTo>
                    <a:pt x="53" y="266"/>
                  </a:lnTo>
                  <a:lnTo>
                    <a:pt x="41" y="257"/>
                  </a:lnTo>
                  <a:lnTo>
                    <a:pt x="33" y="246"/>
                  </a:lnTo>
                  <a:lnTo>
                    <a:pt x="24" y="233"/>
                  </a:lnTo>
                  <a:lnTo>
                    <a:pt x="18" y="220"/>
                  </a:lnTo>
                  <a:lnTo>
                    <a:pt x="13" y="207"/>
                  </a:lnTo>
                  <a:lnTo>
                    <a:pt x="7" y="193"/>
                  </a:lnTo>
                  <a:lnTo>
                    <a:pt x="3" y="179"/>
                  </a:lnTo>
                  <a:lnTo>
                    <a:pt x="3" y="164"/>
                  </a:lnTo>
                  <a:lnTo>
                    <a:pt x="2" y="148"/>
                  </a:lnTo>
                  <a:lnTo>
                    <a:pt x="3" y="135"/>
                  </a:lnTo>
                  <a:lnTo>
                    <a:pt x="6" y="120"/>
                  </a:lnTo>
                  <a:lnTo>
                    <a:pt x="9" y="103"/>
                  </a:lnTo>
                  <a:lnTo>
                    <a:pt x="16" y="89"/>
                  </a:lnTo>
                  <a:lnTo>
                    <a:pt x="23" y="75"/>
                  </a:lnTo>
                  <a:lnTo>
                    <a:pt x="32" y="63"/>
                  </a:lnTo>
                  <a:lnTo>
                    <a:pt x="42" y="51"/>
                  </a:lnTo>
                  <a:lnTo>
                    <a:pt x="51" y="40"/>
                  </a:lnTo>
                  <a:lnTo>
                    <a:pt x="62" y="31"/>
                  </a:lnTo>
                  <a:lnTo>
                    <a:pt x="76" y="24"/>
                  </a:lnTo>
                  <a:lnTo>
                    <a:pt x="87" y="17"/>
                  </a:lnTo>
                  <a:lnTo>
                    <a:pt x="101" y="11"/>
                  </a:lnTo>
                  <a:lnTo>
                    <a:pt x="116" y="6"/>
                  </a:lnTo>
                  <a:lnTo>
                    <a:pt x="129" y="3"/>
                  </a:lnTo>
                  <a:lnTo>
                    <a:pt x="144" y="2"/>
                  </a:lnTo>
                  <a:lnTo>
                    <a:pt x="158" y="0"/>
                  </a:lnTo>
                  <a:lnTo>
                    <a:pt x="175" y="2"/>
                  </a:lnTo>
                  <a:lnTo>
                    <a:pt x="189" y="5"/>
                  </a:lnTo>
                  <a:lnTo>
                    <a:pt x="203" y="10"/>
                  </a:lnTo>
                  <a:lnTo>
                    <a:pt x="218" y="15"/>
                  </a:lnTo>
                  <a:lnTo>
                    <a:pt x="231" y="22"/>
                  </a:lnTo>
                  <a:lnTo>
                    <a:pt x="245" y="30"/>
                  </a:lnTo>
                  <a:lnTo>
                    <a:pt x="255" y="40"/>
                  </a:lnTo>
                  <a:lnTo>
                    <a:pt x="266" y="50"/>
                  </a:lnTo>
                  <a:lnTo>
                    <a:pt x="277" y="61"/>
                  </a:lnTo>
                  <a:lnTo>
                    <a:pt x="284" y="74"/>
                  </a:lnTo>
                  <a:lnTo>
                    <a:pt x="292" y="87"/>
                  </a:lnTo>
                  <a:lnTo>
                    <a:pt x="297" y="101"/>
                  </a:lnTo>
                  <a:lnTo>
                    <a:pt x="301" y="114"/>
                  </a:lnTo>
                  <a:lnTo>
                    <a:pt x="304" y="127"/>
                  </a:lnTo>
                  <a:lnTo>
                    <a:pt x="307" y="142"/>
                  </a:lnTo>
                  <a:lnTo>
                    <a:pt x="306" y="157"/>
                  </a:lnTo>
                  <a:lnTo>
                    <a:pt x="305" y="165"/>
                  </a:lnTo>
                  <a:lnTo>
                    <a:pt x="306" y="164"/>
                  </a:lnTo>
                  <a:lnTo>
                    <a:pt x="307" y="162"/>
                  </a:lnTo>
                  <a:lnTo>
                    <a:pt x="307" y="160"/>
                  </a:lnTo>
                  <a:lnTo>
                    <a:pt x="308" y="159"/>
                  </a:lnTo>
                  <a:lnTo>
                    <a:pt x="308" y="158"/>
                  </a:lnTo>
                  <a:lnTo>
                    <a:pt x="306" y="154"/>
                  </a:lnTo>
                </a:path>
              </a:pathLst>
            </a:custGeom>
            <a:solidFill>
              <a:srgbClr val="96A7C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06" name="Freeform 338"/>
            <p:cNvSpPr>
              <a:spLocks/>
            </p:cNvSpPr>
            <p:nvPr/>
          </p:nvSpPr>
          <p:spPr bwMode="auto">
            <a:xfrm>
              <a:off x="2373" y="1116"/>
              <a:ext cx="306" cy="289"/>
            </a:xfrm>
            <a:custGeom>
              <a:avLst/>
              <a:gdLst>
                <a:gd name="T0" fmla="*/ 304 w 306"/>
                <a:gd name="T1" fmla="*/ 157 h 289"/>
                <a:gd name="T2" fmla="*/ 302 w 306"/>
                <a:gd name="T3" fmla="*/ 127 h 289"/>
                <a:gd name="T4" fmla="*/ 295 w 306"/>
                <a:gd name="T5" fmla="*/ 101 h 289"/>
                <a:gd name="T6" fmla="*/ 282 w 306"/>
                <a:gd name="T7" fmla="*/ 74 h 289"/>
                <a:gd name="T8" fmla="*/ 264 w 306"/>
                <a:gd name="T9" fmla="*/ 50 h 289"/>
                <a:gd name="T10" fmla="*/ 243 w 306"/>
                <a:gd name="T11" fmla="*/ 30 h 289"/>
                <a:gd name="T12" fmla="*/ 216 w 306"/>
                <a:gd name="T13" fmla="*/ 15 h 289"/>
                <a:gd name="T14" fmla="*/ 187 w 306"/>
                <a:gd name="T15" fmla="*/ 5 h 289"/>
                <a:gd name="T16" fmla="*/ 156 w 306"/>
                <a:gd name="T17" fmla="*/ 0 h 289"/>
                <a:gd name="T18" fmla="*/ 127 w 306"/>
                <a:gd name="T19" fmla="*/ 3 h 289"/>
                <a:gd name="T20" fmla="*/ 99 w 306"/>
                <a:gd name="T21" fmla="*/ 11 h 289"/>
                <a:gd name="T22" fmla="*/ 74 w 306"/>
                <a:gd name="T23" fmla="*/ 24 h 289"/>
                <a:gd name="T24" fmla="*/ 49 w 306"/>
                <a:gd name="T25" fmla="*/ 40 h 289"/>
                <a:gd name="T26" fmla="*/ 30 w 306"/>
                <a:gd name="T27" fmla="*/ 63 h 289"/>
                <a:gd name="T28" fmla="*/ 14 w 306"/>
                <a:gd name="T29" fmla="*/ 89 h 289"/>
                <a:gd name="T30" fmla="*/ 4 w 306"/>
                <a:gd name="T31" fmla="*/ 120 h 289"/>
                <a:gd name="T32" fmla="*/ 0 w 306"/>
                <a:gd name="T33" fmla="*/ 148 h 289"/>
                <a:gd name="T34" fmla="*/ 1 w 306"/>
                <a:gd name="T35" fmla="*/ 179 h 289"/>
                <a:gd name="T36" fmla="*/ 11 w 306"/>
                <a:gd name="T37" fmla="*/ 207 h 289"/>
                <a:gd name="T38" fmla="*/ 22 w 306"/>
                <a:gd name="T39" fmla="*/ 233 h 289"/>
                <a:gd name="T40" fmla="*/ 39 w 306"/>
                <a:gd name="T41" fmla="*/ 257 h 289"/>
                <a:gd name="T42" fmla="*/ 61 w 306"/>
                <a:gd name="T43" fmla="*/ 276 h 289"/>
                <a:gd name="T44" fmla="*/ 76 w 306"/>
                <a:gd name="T45" fmla="*/ 286 h 289"/>
                <a:gd name="T46" fmla="*/ 78 w 306"/>
                <a:gd name="T47" fmla="*/ 286 h 289"/>
                <a:gd name="T48" fmla="*/ 79 w 306"/>
                <a:gd name="T49" fmla="*/ 287 h 289"/>
                <a:gd name="T50" fmla="*/ 81 w 306"/>
                <a:gd name="T51" fmla="*/ 287 h 289"/>
                <a:gd name="T52" fmla="*/ 83 w 306"/>
                <a:gd name="T53" fmla="*/ 288 h 289"/>
                <a:gd name="T54" fmla="*/ 63 w 306"/>
                <a:gd name="T55" fmla="*/ 275 h 289"/>
                <a:gd name="T56" fmla="*/ 42 w 306"/>
                <a:gd name="T57" fmla="*/ 255 h 289"/>
                <a:gd name="T58" fmla="*/ 24 w 306"/>
                <a:gd name="T59" fmla="*/ 232 h 289"/>
                <a:gd name="T60" fmla="*/ 11 w 306"/>
                <a:gd name="T61" fmla="*/ 207 h 289"/>
                <a:gd name="T62" fmla="*/ 4 w 306"/>
                <a:gd name="T63" fmla="*/ 178 h 289"/>
                <a:gd name="T64" fmla="*/ 2 w 306"/>
                <a:gd name="T65" fmla="*/ 149 h 289"/>
                <a:gd name="T66" fmla="*/ 6 w 306"/>
                <a:gd name="T67" fmla="*/ 120 h 289"/>
                <a:gd name="T68" fmla="*/ 16 w 306"/>
                <a:gd name="T69" fmla="*/ 89 h 289"/>
                <a:gd name="T70" fmla="*/ 31 w 306"/>
                <a:gd name="T71" fmla="*/ 64 h 289"/>
                <a:gd name="T72" fmla="*/ 50 w 306"/>
                <a:gd name="T73" fmla="*/ 42 h 289"/>
                <a:gd name="T74" fmla="*/ 74 w 306"/>
                <a:gd name="T75" fmla="*/ 24 h 289"/>
                <a:gd name="T76" fmla="*/ 100 w 306"/>
                <a:gd name="T77" fmla="*/ 13 h 289"/>
                <a:gd name="T78" fmla="*/ 128 w 306"/>
                <a:gd name="T79" fmla="*/ 5 h 289"/>
                <a:gd name="T80" fmla="*/ 157 w 306"/>
                <a:gd name="T81" fmla="*/ 3 h 289"/>
                <a:gd name="T82" fmla="*/ 186 w 306"/>
                <a:gd name="T83" fmla="*/ 7 h 289"/>
                <a:gd name="T84" fmla="*/ 215 w 306"/>
                <a:gd name="T85" fmla="*/ 17 h 289"/>
                <a:gd name="T86" fmla="*/ 243 w 306"/>
                <a:gd name="T87" fmla="*/ 32 h 289"/>
                <a:gd name="T88" fmla="*/ 264 w 306"/>
                <a:gd name="T89" fmla="*/ 52 h 289"/>
                <a:gd name="T90" fmla="*/ 280 w 306"/>
                <a:gd name="T91" fmla="*/ 75 h 289"/>
                <a:gd name="T92" fmla="*/ 293 w 306"/>
                <a:gd name="T93" fmla="*/ 99 h 289"/>
                <a:gd name="T94" fmla="*/ 302 w 306"/>
                <a:gd name="T95" fmla="*/ 129 h 289"/>
                <a:gd name="T96" fmla="*/ 304 w 306"/>
                <a:gd name="T97" fmla="*/ 157 h 289"/>
                <a:gd name="T98" fmla="*/ 301 w 306"/>
                <a:gd name="T99" fmla="*/ 179 h 289"/>
                <a:gd name="T100" fmla="*/ 302 w 306"/>
                <a:gd name="T101" fmla="*/ 176 h 289"/>
                <a:gd name="T102" fmla="*/ 303 w 306"/>
                <a:gd name="T103" fmla="*/ 172 h 289"/>
                <a:gd name="T104" fmla="*/ 303 w 306"/>
                <a:gd name="T105" fmla="*/ 170 h 289"/>
                <a:gd name="T106" fmla="*/ 303 w 306"/>
                <a:gd name="T107" fmla="*/ 165 h 28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06"/>
                <a:gd name="T163" fmla="*/ 0 h 289"/>
                <a:gd name="T164" fmla="*/ 306 w 306"/>
                <a:gd name="T165" fmla="*/ 289 h 28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06" h="289">
                  <a:moveTo>
                    <a:pt x="303" y="165"/>
                  </a:moveTo>
                  <a:lnTo>
                    <a:pt x="304" y="157"/>
                  </a:lnTo>
                  <a:lnTo>
                    <a:pt x="305" y="142"/>
                  </a:lnTo>
                  <a:lnTo>
                    <a:pt x="302" y="127"/>
                  </a:lnTo>
                  <a:lnTo>
                    <a:pt x="299" y="114"/>
                  </a:lnTo>
                  <a:lnTo>
                    <a:pt x="295" y="101"/>
                  </a:lnTo>
                  <a:lnTo>
                    <a:pt x="290" y="87"/>
                  </a:lnTo>
                  <a:lnTo>
                    <a:pt x="282" y="74"/>
                  </a:lnTo>
                  <a:lnTo>
                    <a:pt x="275" y="61"/>
                  </a:lnTo>
                  <a:lnTo>
                    <a:pt x="264" y="50"/>
                  </a:lnTo>
                  <a:lnTo>
                    <a:pt x="253" y="40"/>
                  </a:lnTo>
                  <a:lnTo>
                    <a:pt x="243" y="30"/>
                  </a:lnTo>
                  <a:lnTo>
                    <a:pt x="229" y="22"/>
                  </a:lnTo>
                  <a:lnTo>
                    <a:pt x="216" y="15"/>
                  </a:lnTo>
                  <a:lnTo>
                    <a:pt x="201" y="10"/>
                  </a:lnTo>
                  <a:lnTo>
                    <a:pt x="187" y="5"/>
                  </a:lnTo>
                  <a:lnTo>
                    <a:pt x="173" y="2"/>
                  </a:lnTo>
                  <a:lnTo>
                    <a:pt x="156" y="0"/>
                  </a:lnTo>
                  <a:lnTo>
                    <a:pt x="142" y="2"/>
                  </a:lnTo>
                  <a:lnTo>
                    <a:pt x="127" y="3"/>
                  </a:lnTo>
                  <a:lnTo>
                    <a:pt x="114" y="6"/>
                  </a:lnTo>
                  <a:lnTo>
                    <a:pt x="99" y="11"/>
                  </a:lnTo>
                  <a:lnTo>
                    <a:pt x="85" y="17"/>
                  </a:lnTo>
                  <a:lnTo>
                    <a:pt x="74" y="24"/>
                  </a:lnTo>
                  <a:lnTo>
                    <a:pt x="60" y="31"/>
                  </a:lnTo>
                  <a:lnTo>
                    <a:pt x="49" y="40"/>
                  </a:lnTo>
                  <a:lnTo>
                    <a:pt x="40" y="51"/>
                  </a:lnTo>
                  <a:lnTo>
                    <a:pt x="30" y="63"/>
                  </a:lnTo>
                  <a:lnTo>
                    <a:pt x="21" y="75"/>
                  </a:lnTo>
                  <a:lnTo>
                    <a:pt x="14" y="89"/>
                  </a:lnTo>
                  <a:lnTo>
                    <a:pt x="7" y="103"/>
                  </a:lnTo>
                  <a:lnTo>
                    <a:pt x="4" y="120"/>
                  </a:lnTo>
                  <a:lnTo>
                    <a:pt x="1" y="135"/>
                  </a:lnTo>
                  <a:lnTo>
                    <a:pt x="0" y="148"/>
                  </a:lnTo>
                  <a:lnTo>
                    <a:pt x="1" y="164"/>
                  </a:lnTo>
                  <a:lnTo>
                    <a:pt x="1" y="179"/>
                  </a:lnTo>
                  <a:lnTo>
                    <a:pt x="5" y="193"/>
                  </a:lnTo>
                  <a:lnTo>
                    <a:pt x="11" y="207"/>
                  </a:lnTo>
                  <a:lnTo>
                    <a:pt x="16" y="220"/>
                  </a:lnTo>
                  <a:lnTo>
                    <a:pt x="22" y="233"/>
                  </a:lnTo>
                  <a:lnTo>
                    <a:pt x="31" y="246"/>
                  </a:lnTo>
                  <a:lnTo>
                    <a:pt x="39" y="257"/>
                  </a:lnTo>
                  <a:lnTo>
                    <a:pt x="51" y="266"/>
                  </a:lnTo>
                  <a:lnTo>
                    <a:pt x="61" y="276"/>
                  </a:lnTo>
                  <a:lnTo>
                    <a:pt x="75" y="285"/>
                  </a:lnTo>
                  <a:lnTo>
                    <a:pt x="76" y="286"/>
                  </a:lnTo>
                  <a:lnTo>
                    <a:pt x="78" y="286"/>
                  </a:lnTo>
                  <a:lnTo>
                    <a:pt x="79" y="287"/>
                  </a:lnTo>
                  <a:lnTo>
                    <a:pt x="81" y="287"/>
                  </a:lnTo>
                  <a:lnTo>
                    <a:pt x="83" y="288"/>
                  </a:lnTo>
                  <a:lnTo>
                    <a:pt x="76" y="283"/>
                  </a:lnTo>
                  <a:lnTo>
                    <a:pt x="63" y="275"/>
                  </a:lnTo>
                  <a:lnTo>
                    <a:pt x="51" y="265"/>
                  </a:lnTo>
                  <a:lnTo>
                    <a:pt x="42" y="255"/>
                  </a:lnTo>
                  <a:lnTo>
                    <a:pt x="31" y="244"/>
                  </a:lnTo>
                  <a:lnTo>
                    <a:pt x="24" y="232"/>
                  </a:lnTo>
                  <a:lnTo>
                    <a:pt x="16" y="218"/>
                  </a:lnTo>
                  <a:lnTo>
                    <a:pt x="11" y="207"/>
                  </a:lnTo>
                  <a:lnTo>
                    <a:pt x="7" y="193"/>
                  </a:lnTo>
                  <a:lnTo>
                    <a:pt x="4" y="178"/>
                  </a:lnTo>
                  <a:lnTo>
                    <a:pt x="2" y="162"/>
                  </a:lnTo>
                  <a:lnTo>
                    <a:pt x="2" y="149"/>
                  </a:lnTo>
                  <a:lnTo>
                    <a:pt x="3" y="133"/>
                  </a:lnTo>
                  <a:lnTo>
                    <a:pt x="6" y="120"/>
                  </a:lnTo>
                  <a:lnTo>
                    <a:pt x="9" y="103"/>
                  </a:lnTo>
                  <a:lnTo>
                    <a:pt x="16" y="89"/>
                  </a:lnTo>
                  <a:lnTo>
                    <a:pt x="22" y="78"/>
                  </a:lnTo>
                  <a:lnTo>
                    <a:pt x="31" y="64"/>
                  </a:lnTo>
                  <a:lnTo>
                    <a:pt x="40" y="53"/>
                  </a:lnTo>
                  <a:lnTo>
                    <a:pt x="50" y="42"/>
                  </a:lnTo>
                  <a:lnTo>
                    <a:pt x="62" y="32"/>
                  </a:lnTo>
                  <a:lnTo>
                    <a:pt x="74" y="24"/>
                  </a:lnTo>
                  <a:lnTo>
                    <a:pt x="85" y="18"/>
                  </a:lnTo>
                  <a:lnTo>
                    <a:pt x="100" y="13"/>
                  </a:lnTo>
                  <a:lnTo>
                    <a:pt x="113" y="8"/>
                  </a:lnTo>
                  <a:lnTo>
                    <a:pt x="128" y="5"/>
                  </a:lnTo>
                  <a:lnTo>
                    <a:pt x="141" y="4"/>
                  </a:lnTo>
                  <a:lnTo>
                    <a:pt x="157" y="3"/>
                  </a:lnTo>
                  <a:lnTo>
                    <a:pt x="171" y="4"/>
                  </a:lnTo>
                  <a:lnTo>
                    <a:pt x="186" y="7"/>
                  </a:lnTo>
                  <a:lnTo>
                    <a:pt x="201" y="10"/>
                  </a:lnTo>
                  <a:lnTo>
                    <a:pt x="215" y="17"/>
                  </a:lnTo>
                  <a:lnTo>
                    <a:pt x="229" y="24"/>
                  </a:lnTo>
                  <a:lnTo>
                    <a:pt x="243" y="32"/>
                  </a:lnTo>
                  <a:lnTo>
                    <a:pt x="253" y="42"/>
                  </a:lnTo>
                  <a:lnTo>
                    <a:pt x="264" y="52"/>
                  </a:lnTo>
                  <a:lnTo>
                    <a:pt x="272" y="62"/>
                  </a:lnTo>
                  <a:lnTo>
                    <a:pt x="280" y="75"/>
                  </a:lnTo>
                  <a:lnTo>
                    <a:pt x="288" y="87"/>
                  </a:lnTo>
                  <a:lnTo>
                    <a:pt x="293" y="99"/>
                  </a:lnTo>
                  <a:lnTo>
                    <a:pt x="299" y="114"/>
                  </a:lnTo>
                  <a:lnTo>
                    <a:pt x="302" y="129"/>
                  </a:lnTo>
                  <a:lnTo>
                    <a:pt x="302" y="143"/>
                  </a:lnTo>
                  <a:lnTo>
                    <a:pt x="304" y="157"/>
                  </a:lnTo>
                  <a:lnTo>
                    <a:pt x="302" y="174"/>
                  </a:lnTo>
                  <a:lnTo>
                    <a:pt x="301" y="179"/>
                  </a:lnTo>
                  <a:lnTo>
                    <a:pt x="301" y="178"/>
                  </a:lnTo>
                  <a:lnTo>
                    <a:pt x="302" y="176"/>
                  </a:lnTo>
                  <a:lnTo>
                    <a:pt x="302" y="174"/>
                  </a:lnTo>
                  <a:lnTo>
                    <a:pt x="303" y="172"/>
                  </a:lnTo>
                  <a:lnTo>
                    <a:pt x="303" y="170"/>
                  </a:lnTo>
                  <a:lnTo>
                    <a:pt x="304" y="168"/>
                  </a:lnTo>
                  <a:lnTo>
                    <a:pt x="303" y="165"/>
                  </a:lnTo>
                </a:path>
              </a:pathLst>
            </a:custGeom>
            <a:solidFill>
              <a:srgbClr val="97A8C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07" name="Freeform 339"/>
            <p:cNvSpPr>
              <a:spLocks/>
            </p:cNvSpPr>
            <p:nvPr/>
          </p:nvSpPr>
          <p:spPr bwMode="auto">
            <a:xfrm>
              <a:off x="2375" y="1119"/>
              <a:ext cx="303" cy="286"/>
            </a:xfrm>
            <a:custGeom>
              <a:avLst/>
              <a:gdLst>
                <a:gd name="T0" fmla="*/ 300 w 303"/>
                <a:gd name="T1" fmla="*/ 171 h 286"/>
                <a:gd name="T2" fmla="*/ 300 w 303"/>
                <a:gd name="T3" fmla="*/ 140 h 286"/>
                <a:gd name="T4" fmla="*/ 297 w 303"/>
                <a:gd name="T5" fmla="*/ 111 h 286"/>
                <a:gd name="T6" fmla="*/ 286 w 303"/>
                <a:gd name="T7" fmla="*/ 84 h 286"/>
                <a:gd name="T8" fmla="*/ 270 w 303"/>
                <a:gd name="T9" fmla="*/ 59 h 286"/>
                <a:gd name="T10" fmla="*/ 251 w 303"/>
                <a:gd name="T11" fmla="*/ 39 h 286"/>
                <a:gd name="T12" fmla="*/ 227 w 303"/>
                <a:gd name="T13" fmla="*/ 21 h 286"/>
                <a:gd name="T14" fmla="*/ 199 w 303"/>
                <a:gd name="T15" fmla="*/ 7 h 286"/>
                <a:gd name="T16" fmla="*/ 169 w 303"/>
                <a:gd name="T17" fmla="*/ 1 h 286"/>
                <a:gd name="T18" fmla="*/ 139 w 303"/>
                <a:gd name="T19" fmla="*/ 1 h 286"/>
                <a:gd name="T20" fmla="*/ 111 w 303"/>
                <a:gd name="T21" fmla="*/ 5 h 286"/>
                <a:gd name="T22" fmla="*/ 83 w 303"/>
                <a:gd name="T23" fmla="*/ 15 h 286"/>
                <a:gd name="T24" fmla="*/ 60 w 303"/>
                <a:gd name="T25" fmla="*/ 29 h 286"/>
                <a:gd name="T26" fmla="*/ 38 w 303"/>
                <a:gd name="T27" fmla="*/ 50 h 286"/>
                <a:gd name="T28" fmla="*/ 20 w 303"/>
                <a:gd name="T29" fmla="*/ 75 h 286"/>
                <a:gd name="T30" fmla="*/ 7 w 303"/>
                <a:gd name="T31" fmla="*/ 100 h 286"/>
                <a:gd name="T32" fmla="*/ 1 w 303"/>
                <a:gd name="T33" fmla="*/ 130 h 286"/>
                <a:gd name="T34" fmla="*/ 0 w 303"/>
                <a:gd name="T35" fmla="*/ 159 h 286"/>
                <a:gd name="T36" fmla="*/ 5 w 303"/>
                <a:gd name="T37" fmla="*/ 190 h 286"/>
                <a:gd name="T38" fmla="*/ 14 w 303"/>
                <a:gd name="T39" fmla="*/ 215 h 286"/>
                <a:gd name="T40" fmla="*/ 29 w 303"/>
                <a:gd name="T41" fmla="*/ 241 h 286"/>
                <a:gd name="T42" fmla="*/ 49 w 303"/>
                <a:gd name="T43" fmla="*/ 262 h 286"/>
                <a:gd name="T44" fmla="*/ 74 w 303"/>
                <a:gd name="T45" fmla="*/ 280 h 286"/>
                <a:gd name="T46" fmla="*/ 81 w 303"/>
                <a:gd name="T47" fmla="*/ 285 h 286"/>
                <a:gd name="T48" fmla="*/ 83 w 303"/>
                <a:gd name="T49" fmla="*/ 285 h 286"/>
                <a:gd name="T50" fmla="*/ 85 w 303"/>
                <a:gd name="T51" fmla="*/ 285 h 286"/>
                <a:gd name="T52" fmla="*/ 87 w 303"/>
                <a:gd name="T53" fmla="*/ 285 h 286"/>
                <a:gd name="T54" fmla="*/ 74 w 303"/>
                <a:gd name="T55" fmla="*/ 278 h 286"/>
                <a:gd name="T56" fmla="*/ 51 w 303"/>
                <a:gd name="T57" fmla="*/ 263 h 286"/>
                <a:gd name="T58" fmla="*/ 31 w 303"/>
                <a:gd name="T59" fmla="*/ 239 h 286"/>
                <a:gd name="T60" fmla="*/ 16 w 303"/>
                <a:gd name="T61" fmla="*/ 216 h 286"/>
                <a:gd name="T62" fmla="*/ 6 w 303"/>
                <a:gd name="T63" fmla="*/ 188 h 286"/>
                <a:gd name="T64" fmla="*/ 2 w 303"/>
                <a:gd name="T65" fmla="*/ 160 h 286"/>
                <a:gd name="T66" fmla="*/ 3 w 303"/>
                <a:gd name="T67" fmla="*/ 131 h 286"/>
                <a:gd name="T68" fmla="*/ 9 w 303"/>
                <a:gd name="T69" fmla="*/ 101 h 286"/>
                <a:gd name="T70" fmla="*/ 22 w 303"/>
                <a:gd name="T71" fmla="*/ 76 h 286"/>
                <a:gd name="T72" fmla="*/ 40 w 303"/>
                <a:gd name="T73" fmla="*/ 51 h 286"/>
                <a:gd name="T74" fmla="*/ 60 w 303"/>
                <a:gd name="T75" fmla="*/ 31 h 286"/>
                <a:gd name="T76" fmla="*/ 85 w 303"/>
                <a:gd name="T77" fmla="*/ 16 h 286"/>
                <a:gd name="T78" fmla="*/ 111 w 303"/>
                <a:gd name="T79" fmla="*/ 7 h 286"/>
                <a:gd name="T80" fmla="*/ 141 w 303"/>
                <a:gd name="T81" fmla="*/ 1 h 286"/>
                <a:gd name="T82" fmla="*/ 169 w 303"/>
                <a:gd name="T83" fmla="*/ 2 h 286"/>
                <a:gd name="T84" fmla="*/ 198 w 303"/>
                <a:gd name="T85" fmla="*/ 9 h 286"/>
                <a:gd name="T86" fmla="*/ 227 w 303"/>
                <a:gd name="T87" fmla="*/ 22 h 286"/>
                <a:gd name="T88" fmla="*/ 251 w 303"/>
                <a:gd name="T89" fmla="*/ 39 h 286"/>
                <a:gd name="T90" fmla="*/ 270 w 303"/>
                <a:gd name="T91" fmla="*/ 61 h 286"/>
                <a:gd name="T92" fmla="*/ 286 w 303"/>
                <a:gd name="T93" fmla="*/ 84 h 286"/>
                <a:gd name="T94" fmla="*/ 294 w 303"/>
                <a:gd name="T95" fmla="*/ 112 h 286"/>
                <a:gd name="T96" fmla="*/ 298 w 303"/>
                <a:gd name="T97" fmla="*/ 140 h 286"/>
                <a:gd name="T98" fmla="*/ 298 w 303"/>
                <a:gd name="T99" fmla="*/ 170 h 286"/>
                <a:gd name="T100" fmla="*/ 295 w 303"/>
                <a:gd name="T101" fmla="*/ 187 h 286"/>
                <a:gd name="T102" fmla="*/ 296 w 303"/>
                <a:gd name="T103" fmla="*/ 183 h 286"/>
                <a:gd name="T104" fmla="*/ 297 w 303"/>
                <a:gd name="T105" fmla="*/ 181 h 286"/>
                <a:gd name="T106" fmla="*/ 298 w 303"/>
                <a:gd name="T107" fmla="*/ 177 h 286"/>
                <a:gd name="T108" fmla="*/ 299 w 303"/>
                <a:gd name="T109" fmla="*/ 176 h 28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03"/>
                <a:gd name="T166" fmla="*/ 0 h 286"/>
                <a:gd name="T167" fmla="*/ 303 w 303"/>
                <a:gd name="T168" fmla="*/ 286 h 28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03" h="286">
                  <a:moveTo>
                    <a:pt x="299" y="176"/>
                  </a:moveTo>
                  <a:lnTo>
                    <a:pt x="300" y="171"/>
                  </a:lnTo>
                  <a:lnTo>
                    <a:pt x="302" y="154"/>
                  </a:lnTo>
                  <a:lnTo>
                    <a:pt x="300" y="140"/>
                  </a:lnTo>
                  <a:lnTo>
                    <a:pt x="300" y="126"/>
                  </a:lnTo>
                  <a:lnTo>
                    <a:pt x="297" y="111"/>
                  </a:lnTo>
                  <a:lnTo>
                    <a:pt x="291" y="96"/>
                  </a:lnTo>
                  <a:lnTo>
                    <a:pt x="286" y="84"/>
                  </a:lnTo>
                  <a:lnTo>
                    <a:pt x="278" y="72"/>
                  </a:lnTo>
                  <a:lnTo>
                    <a:pt x="270" y="59"/>
                  </a:lnTo>
                  <a:lnTo>
                    <a:pt x="262" y="49"/>
                  </a:lnTo>
                  <a:lnTo>
                    <a:pt x="251" y="39"/>
                  </a:lnTo>
                  <a:lnTo>
                    <a:pt x="241" y="29"/>
                  </a:lnTo>
                  <a:lnTo>
                    <a:pt x="227" y="21"/>
                  </a:lnTo>
                  <a:lnTo>
                    <a:pt x="213" y="14"/>
                  </a:lnTo>
                  <a:lnTo>
                    <a:pt x="199" y="7"/>
                  </a:lnTo>
                  <a:lnTo>
                    <a:pt x="184" y="4"/>
                  </a:lnTo>
                  <a:lnTo>
                    <a:pt x="169" y="1"/>
                  </a:lnTo>
                  <a:lnTo>
                    <a:pt x="155" y="0"/>
                  </a:lnTo>
                  <a:lnTo>
                    <a:pt x="139" y="1"/>
                  </a:lnTo>
                  <a:lnTo>
                    <a:pt x="126" y="2"/>
                  </a:lnTo>
                  <a:lnTo>
                    <a:pt x="111" y="5"/>
                  </a:lnTo>
                  <a:lnTo>
                    <a:pt x="98" y="10"/>
                  </a:lnTo>
                  <a:lnTo>
                    <a:pt x="83" y="15"/>
                  </a:lnTo>
                  <a:lnTo>
                    <a:pt x="72" y="21"/>
                  </a:lnTo>
                  <a:lnTo>
                    <a:pt x="60" y="29"/>
                  </a:lnTo>
                  <a:lnTo>
                    <a:pt x="48" y="39"/>
                  </a:lnTo>
                  <a:lnTo>
                    <a:pt x="38" y="50"/>
                  </a:lnTo>
                  <a:lnTo>
                    <a:pt x="29" y="61"/>
                  </a:lnTo>
                  <a:lnTo>
                    <a:pt x="20" y="75"/>
                  </a:lnTo>
                  <a:lnTo>
                    <a:pt x="14" y="86"/>
                  </a:lnTo>
                  <a:lnTo>
                    <a:pt x="7" y="100"/>
                  </a:lnTo>
                  <a:lnTo>
                    <a:pt x="4" y="117"/>
                  </a:lnTo>
                  <a:lnTo>
                    <a:pt x="1" y="130"/>
                  </a:lnTo>
                  <a:lnTo>
                    <a:pt x="0" y="146"/>
                  </a:lnTo>
                  <a:lnTo>
                    <a:pt x="0" y="159"/>
                  </a:lnTo>
                  <a:lnTo>
                    <a:pt x="2" y="175"/>
                  </a:lnTo>
                  <a:lnTo>
                    <a:pt x="5" y="190"/>
                  </a:lnTo>
                  <a:lnTo>
                    <a:pt x="9" y="204"/>
                  </a:lnTo>
                  <a:lnTo>
                    <a:pt x="14" y="215"/>
                  </a:lnTo>
                  <a:lnTo>
                    <a:pt x="22" y="229"/>
                  </a:lnTo>
                  <a:lnTo>
                    <a:pt x="29" y="241"/>
                  </a:lnTo>
                  <a:lnTo>
                    <a:pt x="40" y="252"/>
                  </a:lnTo>
                  <a:lnTo>
                    <a:pt x="49" y="262"/>
                  </a:lnTo>
                  <a:lnTo>
                    <a:pt x="61" y="272"/>
                  </a:lnTo>
                  <a:lnTo>
                    <a:pt x="74" y="280"/>
                  </a:lnTo>
                  <a:lnTo>
                    <a:pt x="81" y="285"/>
                  </a:lnTo>
                  <a:lnTo>
                    <a:pt x="83" y="285"/>
                  </a:lnTo>
                  <a:lnTo>
                    <a:pt x="85" y="285"/>
                  </a:lnTo>
                  <a:lnTo>
                    <a:pt x="87" y="285"/>
                  </a:lnTo>
                  <a:lnTo>
                    <a:pt x="74" y="278"/>
                  </a:lnTo>
                  <a:lnTo>
                    <a:pt x="62" y="270"/>
                  </a:lnTo>
                  <a:lnTo>
                    <a:pt x="51" y="263"/>
                  </a:lnTo>
                  <a:lnTo>
                    <a:pt x="40" y="250"/>
                  </a:lnTo>
                  <a:lnTo>
                    <a:pt x="31" y="239"/>
                  </a:lnTo>
                  <a:lnTo>
                    <a:pt x="22" y="229"/>
                  </a:lnTo>
                  <a:lnTo>
                    <a:pt x="16" y="216"/>
                  </a:lnTo>
                  <a:lnTo>
                    <a:pt x="11" y="202"/>
                  </a:lnTo>
                  <a:lnTo>
                    <a:pt x="6" y="188"/>
                  </a:lnTo>
                  <a:lnTo>
                    <a:pt x="2" y="175"/>
                  </a:lnTo>
                  <a:lnTo>
                    <a:pt x="2" y="160"/>
                  </a:lnTo>
                  <a:lnTo>
                    <a:pt x="0" y="146"/>
                  </a:lnTo>
                  <a:lnTo>
                    <a:pt x="3" y="131"/>
                  </a:lnTo>
                  <a:lnTo>
                    <a:pt x="4" y="116"/>
                  </a:lnTo>
                  <a:lnTo>
                    <a:pt x="9" y="101"/>
                  </a:lnTo>
                  <a:lnTo>
                    <a:pt x="14" y="86"/>
                  </a:lnTo>
                  <a:lnTo>
                    <a:pt x="22" y="76"/>
                  </a:lnTo>
                  <a:lnTo>
                    <a:pt x="29" y="61"/>
                  </a:lnTo>
                  <a:lnTo>
                    <a:pt x="40" y="51"/>
                  </a:lnTo>
                  <a:lnTo>
                    <a:pt x="48" y="39"/>
                  </a:lnTo>
                  <a:lnTo>
                    <a:pt x="60" y="31"/>
                  </a:lnTo>
                  <a:lnTo>
                    <a:pt x="73" y="24"/>
                  </a:lnTo>
                  <a:lnTo>
                    <a:pt x="85" y="16"/>
                  </a:lnTo>
                  <a:lnTo>
                    <a:pt x="98" y="10"/>
                  </a:lnTo>
                  <a:lnTo>
                    <a:pt x="111" y="7"/>
                  </a:lnTo>
                  <a:lnTo>
                    <a:pt x="125" y="4"/>
                  </a:lnTo>
                  <a:lnTo>
                    <a:pt x="141" y="1"/>
                  </a:lnTo>
                  <a:lnTo>
                    <a:pt x="154" y="2"/>
                  </a:lnTo>
                  <a:lnTo>
                    <a:pt x="169" y="2"/>
                  </a:lnTo>
                  <a:lnTo>
                    <a:pt x="183" y="6"/>
                  </a:lnTo>
                  <a:lnTo>
                    <a:pt x="198" y="9"/>
                  </a:lnTo>
                  <a:lnTo>
                    <a:pt x="212" y="16"/>
                  </a:lnTo>
                  <a:lnTo>
                    <a:pt x="227" y="22"/>
                  </a:lnTo>
                  <a:lnTo>
                    <a:pt x="238" y="30"/>
                  </a:lnTo>
                  <a:lnTo>
                    <a:pt x="251" y="39"/>
                  </a:lnTo>
                  <a:lnTo>
                    <a:pt x="259" y="50"/>
                  </a:lnTo>
                  <a:lnTo>
                    <a:pt x="270" y="61"/>
                  </a:lnTo>
                  <a:lnTo>
                    <a:pt x="278" y="72"/>
                  </a:lnTo>
                  <a:lnTo>
                    <a:pt x="286" y="84"/>
                  </a:lnTo>
                  <a:lnTo>
                    <a:pt x="290" y="98"/>
                  </a:lnTo>
                  <a:lnTo>
                    <a:pt x="294" y="112"/>
                  </a:lnTo>
                  <a:lnTo>
                    <a:pt x="298" y="126"/>
                  </a:lnTo>
                  <a:lnTo>
                    <a:pt x="298" y="140"/>
                  </a:lnTo>
                  <a:lnTo>
                    <a:pt x="300" y="154"/>
                  </a:lnTo>
                  <a:lnTo>
                    <a:pt x="298" y="170"/>
                  </a:lnTo>
                  <a:lnTo>
                    <a:pt x="296" y="183"/>
                  </a:lnTo>
                  <a:lnTo>
                    <a:pt x="295" y="187"/>
                  </a:lnTo>
                  <a:lnTo>
                    <a:pt x="295" y="185"/>
                  </a:lnTo>
                  <a:lnTo>
                    <a:pt x="296" y="183"/>
                  </a:lnTo>
                  <a:lnTo>
                    <a:pt x="297" y="181"/>
                  </a:lnTo>
                  <a:lnTo>
                    <a:pt x="297" y="179"/>
                  </a:lnTo>
                  <a:lnTo>
                    <a:pt x="298" y="177"/>
                  </a:lnTo>
                  <a:lnTo>
                    <a:pt x="299" y="176"/>
                  </a:lnTo>
                </a:path>
              </a:pathLst>
            </a:custGeom>
            <a:solidFill>
              <a:srgbClr val="98A9C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08" name="Freeform 340"/>
            <p:cNvSpPr>
              <a:spLocks/>
            </p:cNvSpPr>
            <p:nvPr/>
          </p:nvSpPr>
          <p:spPr bwMode="auto">
            <a:xfrm>
              <a:off x="2375" y="1120"/>
              <a:ext cx="301" cy="288"/>
            </a:xfrm>
            <a:custGeom>
              <a:avLst/>
              <a:gdLst>
                <a:gd name="T0" fmla="*/ 296 w 301"/>
                <a:gd name="T1" fmla="*/ 182 h 288"/>
                <a:gd name="T2" fmla="*/ 300 w 301"/>
                <a:gd name="T3" fmla="*/ 153 h 288"/>
                <a:gd name="T4" fmla="*/ 298 w 301"/>
                <a:gd name="T5" fmla="*/ 125 h 288"/>
                <a:gd name="T6" fmla="*/ 290 w 301"/>
                <a:gd name="T7" fmla="*/ 97 h 288"/>
                <a:gd name="T8" fmla="*/ 278 w 301"/>
                <a:gd name="T9" fmla="*/ 71 h 288"/>
                <a:gd name="T10" fmla="*/ 259 w 301"/>
                <a:gd name="T11" fmla="*/ 49 h 288"/>
                <a:gd name="T12" fmla="*/ 238 w 301"/>
                <a:gd name="T13" fmla="*/ 29 h 288"/>
                <a:gd name="T14" fmla="*/ 212 w 301"/>
                <a:gd name="T15" fmla="*/ 15 h 288"/>
                <a:gd name="T16" fmla="*/ 183 w 301"/>
                <a:gd name="T17" fmla="*/ 5 h 288"/>
                <a:gd name="T18" fmla="*/ 154 w 301"/>
                <a:gd name="T19" fmla="*/ 1 h 288"/>
                <a:gd name="T20" fmla="*/ 125 w 301"/>
                <a:gd name="T21" fmla="*/ 3 h 288"/>
                <a:gd name="T22" fmla="*/ 98 w 301"/>
                <a:gd name="T23" fmla="*/ 9 h 288"/>
                <a:gd name="T24" fmla="*/ 73 w 301"/>
                <a:gd name="T25" fmla="*/ 23 h 288"/>
                <a:gd name="T26" fmla="*/ 48 w 301"/>
                <a:gd name="T27" fmla="*/ 38 h 288"/>
                <a:gd name="T28" fmla="*/ 29 w 301"/>
                <a:gd name="T29" fmla="*/ 60 h 288"/>
                <a:gd name="T30" fmla="*/ 14 w 301"/>
                <a:gd name="T31" fmla="*/ 85 h 288"/>
                <a:gd name="T32" fmla="*/ 4 w 301"/>
                <a:gd name="T33" fmla="*/ 115 h 288"/>
                <a:gd name="T34" fmla="*/ 0 w 301"/>
                <a:gd name="T35" fmla="*/ 145 h 288"/>
                <a:gd name="T36" fmla="*/ 2 w 301"/>
                <a:gd name="T37" fmla="*/ 174 h 288"/>
                <a:gd name="T38" fmla="*/ 11 w 301"/>
                <a:gd name="T39" fmla="*/ 201 h 288"/>
                <a:gd name="T40" fmla="*/ 22 w 301"/>
                <a:gd name="T41" fmla="*/ 228 h 288"/>
                <a:gd name="T42" fmla="*/ 40 w 301"/>
                <a:gd name="T43" fmla="*/ 249 h 288"/>
                <a:gd name="T44" fmla="*/ 62 w 301"/>
                <a:gd name="T45" fmla="*/ 269 h 288"/>
                <a:gd name="T46" fmla="*/ 87 w 301"/>
                <a:gd name="T47" fmla="*/ 284 h 288"/>
                <a:gd name="T48" fmla="*/ 89 w 301"/>
                <a:gd name="T49" fmla="*/ 285 h 288"/>
                <a:gd name="T50" fmla="*/ 91 w 301"/>
                <a:gd name="T51" fmla="*/ 285 h 288"/>
                <a:gd name="T52" fmla="*/ 94 w 301"/>
                <a:gd name="T53" fmla="*/ 286 h 288"/>
                <a:gd name="T54" fmla="*/ 96 w 301"/>
                <a:gd name="T55" fmla="*/ 287 h 288"/>
                <a:gd name="T56" fmla="*/ 76 w 301"/>
                <a:gd name="T57" fmla="*/ 276 h 288"/>
                <a:gd name="T58" fmla="*/ 51 w 301"/>
                <a:gd name="T59" fmla="*/ 260 h 288"/>
                <a:gd name="T60" fmla="*/ 32 w 301"/>
                <a:gd name="T61" fmla="*/ 239 h 288"/>
                <a:gd name="T62" fmla="*/ 17 w 301"/>
                <a:gd name="T63" fmla="*/ 213 h 288"/>
                <a:gd name="T64" fmla="*/ 8 w 301"/>
                <a:gd name="T65" fmla="*/ 188 h 288"/>
                <a:gd name="T66" fmla="*/ 4 w 301"/>
                <a:gd name="T67" fmla="*/ 160 h 288"/>
                <a:gd name="T68" fmla="*/ 3 w 301"/>
                <a:gd name="T69" fmla="*/ 130 h 288"/>
                <a:gd name="T70" fmla="*/ 11 w 301"/>
                <a:gd name="T71" fmla="*/ 100 h 288"/>
                <a:gd name="T72" fmla="*/ 22 w 301"/>
                <a:gd name="T73" fmla="*/ 75 h 288"/>
                <a:gd name="T74" fmla="*/ 42 w 301"/>
                <a:gd name="T75" fmla="*/ 50 h 288"/>
                <a:gd name="T76" fmla="*/ 62 w 301"/>
                <a:gd name="T77" fmla="*/ 30 h 288"/>
                <a:gd name="T78" fmla="*/ 84 w 301"/>
                <a:gd name="T79" fmla="*/ 17 h 288"/>
                <a:gd name="T80" fmla="*/ 113 w 301"/>
                <a:gd name="T81" fmla="*/ 6 h 288"/>
                <a:gd name="T82" fmla="*/ 140 w 301"/>
                <a:gd name="T83" fmla="*/ 2 h 288"/>
                <a:gd name="T84" fmla="*/ 169 w 301"/>
                <a:gd name="T85" fmla="*/ 4 h 288"/>
                <a:gd name="T86" fmla="*/ 198 w 301"/>
                <a:gd name="T87" fmla="*/ 10 h 288"/>
                <a:gd name="T88" fmla="*/ 226 w 301"/>
                <a:gd name="T89" fmla="*/ 23 h 288"/>
                <a:gd name="T90" fmla="*/ 248 w 301"/>
                <a:gd name="T91" fmla="*/ 39 h 288"/>
                <a:gd name="T92" fmla="*/ 270 w 301"/>
                <a:gd name="T93" fmla="*/ 60 h 288"/>
                <a:gd name="T94" fmla="*/ 283 w 301"/>
                <a:gd name="T95" fmla="*/ 85 h 288"/>
                <a:gd name="T96" fmla="*/ 292 w 301"/>
                <a:gd name="T97" fmla="*/ 111 h 288"/>
                <a:gd name="T98" fmla="*/ 298 w 301"/>
                <a:gd name="T99" fmla="*/ 139 h 288"/>
                <a:gd name="T100" fmla="*/ 296 w 301"/>
                <a:gd name="T101" fmla="*/ 169 h 288"/>
                <a:gd name="T102" fmla="*/ 291 w 301"/>
                <a:gd name="T103" fmla="*/ 197 h 288"/>
                <a:gd name="T104" fmla="*/ 291 w 301"/>
                <a:gd name="T105" fmla="*/ 199 h 288"/>
                <a:gd name="T106" fmla="*/ 291 w 301"/>
                <a:gd name="T107" fmla="*/ 199 h 288"/>
                <a:gd name="T108" fmla="*/ 291 w 301"/>
                <a:gd name="T109" fmla="*/ 199 h 288"/>
                <a:gd name="T110" fmla="*/ 291 w 301"/>
                <a:gd name="T111" fmla="*/ 199 h 288"/>
                <a:gd name="T112" fmla="*/ 291 w 301"/>
                <a:gd name="T113" fmla="*/ 197 h 288"/>
                <a:gd name="T114" fmla="*/ 291 w 301"/>
                <a:gd name="T115" fmla="*/ 197 h 288"/>
                <a:gd name="T116" fmla="*/ 292 w 301"/>
                <a:gd name="T117" fmla="*/ 194 h 288"/>
                <a:gd name="T118" fmla="*/ 292 w 301"/>
                <a:gd name="T119" fmla="*/ 192 h 288"/>
                <a:gd name="T120" fmla="*/ 294 w 301"/>
                <a:gd name="T121" fmla="*/ 188 h 28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301"/>
                <a:gd name="T184" fmla="*/ 0 h 288"/>
                <a:gd name="T185" fmla="*/ 301 w 301"/>
                <a:gd name="T186" fmla="*/ 288 h 28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301" h="288">
                  <a:moveTo>
                    <a:pt x="295" y="186"/>
                  </a:moveTo>
                  <a:lnTo>
                    <a:pt x="296" y="182"/>
                  </a:lnTo>
                  <a:lnTo>
                    <a:pt x="298" y="169"/>
                  </a:lnTo>
                  <a:lnTo>
                    <a:pt x="300" y="153"/>
                  </a:lnTo>
                  <a:lnTo>
                    <a:pt x="298" y="139"/>
                  </a:lnTo>
                  <a:lnTo>
                    <a:pt x="298" y="125"/>
                  </a:lnTo>
                  <a:lnTo>
                    <a:pt x="294" y="111"/>
                  </a:lnTo>
                  <a:lnTo>
                    <a:pt x="290" y="97"/>
                  </a:lnTo>
                  <a:lnTo>
                    <a:pt x="286" y="83"/>
                  </a:lnTo>
                  <a:lnTo>
                    <a:pt x="278" y="71"/>
                  </a:lnTo>
                  <a:lnTo>
                    <a:pt x="270" y="60"/>
                  </a:lnTo>
                  <a:lnTo>
                    <a:pt x="259" y="49"/>
                  </a:lnTo>
                  <a:lnTo>
                    <a:pt x="251" y="38"/>
                  </a:lnTo>
                  <a:lnTo>
                    <a:pt x="238" y="29"/>
                  </a:lnTo>
                  <a:lnTo>
                    <a:pt x="227" y="21"/>
                  </a:lnTo>
                  <a:lnTo>
                    <a:pt x="212" y="15"/>
                  </a:lnTo>
                  <a:lnTo>
                    <a:pt x="198" y="8"/>
                  </a:lnTo>
                  <a:lnTo>
                    <a:pt x="183" y="5"/>
                  </a:lnTo>
                  <a:lnTo>
                    <a:pt x="169" y="1"/>
                  </a:lnTo>
                  <a:lnTo>
                    <a:pt x="154" y="1"/>
                  </a:lnTo>
                  <a:lnTo>
                    <a:pt x="141" y="0"/>
                  </a:lnTo>
                  <a:lnTo>
                    <a:pt x="125" y="3"/>
                  </a:lnTo>
                  <a:lnTo>
                    <a:pt x="111" y="6"/>
                  </a:lnTo>
                  <a:lnTo>
                    <a:pt x="98" y="9"/>
                  </a:lnTo>
                  <a:lnTo>
                    <a:pt x="85" y="15"/>
                  </a:lnTo>
                  <a:lnTo>
                    <a:pt x="73" y="23"/>
                  </a:lnTo>
                  <a:lnTo>
                    <a:pt x="60" y="30"/>
                  </a:lnTo>
                  <a:lnTo>
                    <a:pt x="48" y="38"/>
                  </a:lnTo>
                  <a:lnTo>
                    <a:pt x="40" y="50"/>
                  </a:lnTo>
                  <a:lnTo>
                    <a:pt x="29" y="60"/>
                  </a:lnTo>
                  <a:lnTo>
                    <a:pt x="22" y="75"/>
                  </a:lnTo>
                  <a:lnTo>
                    <a:pt x="14" y="85"/>
                  </a:lnTo>
                  <a:lnTo>
                    <a:pt x="9" y="100"/>
                  </a:lnTo>
                  <a:lnTo>
                    <a:pt x="4" y="115"/>
                  </a:lnTo>
                  <a:lnTo>
                    <a:pt x="3" y="130"/>
                  </a:lnTo>
                  <a:lnTo>
                    <a:pt x="0" y="145"/>
                  </a:lnTo>
                  <a:lnTo>
                    <a:pt x="2" y="159"/>
                  </a:lnTo>
                  <a:lnTo>
                    <a:pt x="2" y="174"/>
                  </a:lnTo>
                  <a:lnTo>
                    <a:pt x="6" y="187"/>
                  </a:lnTo>
                  <a:lnTo>
                    <a:pt x="11" y="201"/>
                  </a:lnTo>
                  <a:lnTo>
                    <a:pt x="16" y="215"/>
                  </a:lnTo>
                  <a:lnTo>
                    <a:pt x="22" y="228"/>
                  </a:lnTo>
                  <a:lnTo>
                    <a:pt x="31" y="238"/>
                  </a:lnTo>
                  <a:lnTo>
                    <a:pt x="40" y="249"/>
                  </a:lnTo>
                  <a:lnTo>
                    <a:pt x="51" y="262"/>
                  </a:lnTo>
                  <a:lnTo>
                    <a:pt x="62" y="269"/>
                  </a:lnTo>
                  <a:lnTo>
                    <a:pt x="74" y="277"/>
                  </a:lnTo>
                  <a:lnTo>
                    <a:pt x="87" y="284"/>
                  </a:lnTo>
                  <a:lnTo>
                    <a:pt x="89" y="285"/>
                  </a:lnTo>
                  <a:lnTo>
                    <a:pt x="91" y="285"/>
                  </a:lnTo>
                  <a:lnTo>
                    <a:pt x="93" y="286"/>
                  </a:lnTo>
                  <a:lnTo>
                    <a:pt x="94" y="286"/>
                  </a:lnTo>
                  <a:lnTo>
                    <a:pt x="96" y="287"/>
                  </a:lnTo>
                  <a:lnTo>
                    <a:pt x="87" y="284"/>
                  </a:lnTo>
                  <a:lnTo>
                    <a:pt x="76" y="276"/>
                  </a:lnTo>
                  <a:lnTo>
                    <a:pt x="62" y="269"/>
                  </a:lnTo>
                  <a:lnTo>
                    <a:pt x="51" y="260"/>
                  </a:lnTo>
                  <a:lnTo>
                    <a:pt x="40" y="249"/>
                  </a:lnTo>
                  <a:lnTo>
                    <a:pt x="32" y="239"/>
                  </a:lnTo>
                  <a:lnTo>
                    <a:pt x="25" y="226"/>
                  </a:lnTo>
                  <a:lnTo>
                    <a:pt x="17" y="213"/>
                  </a:lnTo>
                  <a:lnTo>
                    <a:pt x="11" y="201"/>
                  </a:lnTo>
                  <a:lnTo>
                    <a:pt x="8" y="188"/>
                  </a:lnTo>
                  <a:lnTo>
                    <a:pt x="4" y="173"/>
                  </a:lnTo>
                  <a:lnTo>
                    <a:pt x="4" y="160"/>
                  </a:lnTo>
                  <a:lnTo>
                    <a:pt x="2" y="145"/>
                  </a:lnTo>
                  <a:lnTo>
                    <a:pt x="3" y="130"/>
                  </a:lnTo>
                  <a:lnTo>
                    <a:pt x="6" y="116"/>
                  </a:lnTo>
                  <a:lnTo>
                    <a:pt x="11" y="100"/>
                  </a:lnTo>
                  <a:lnTo>
                    <a:pt x="16" y="88"/>
                  </a:lnTo>
                  <a:lnTo>
                    <a:pt x="22" y="75"/>
                  </a:lnTo>
                  <a:lnTo>
                    <a:pt x="31" y="60"/>
                  </a:lnTo>
                  <a:lnTo>
                    <a:pt x="42" y="50"/>
                  </a:lnTo>
                  <a:lnTo>
                    <a:pt x="49" y="41"/>
                  </a:lnTo>
                  <a:lnTo>
                    <a:pt x="62" y="30"/>
                  </a:lnTo>
                  <a:lnTo>
                    <a:pt x="73" y="23"/>
                  </a:lnTo>
                  <a:lnTo>
                    <a:pt x="84" y="17"/>
                  </a:lnTo>
                  <a:lnTo>
                    <a:pt x="98" y="12"/>
                  </a:lnTo>
                  <a:lnTo>
                    <a:pt x="113" y="6"/>
                  </a:lnTo>
                  <a:lnTo>
                    <a:pt x="125" y="3"/>
                  </a:lnTo>
                  <a:lnTo>
                    <a:pt x="140" y="2"/>
                  </a:lnTo>
                  <a:lnTo>
                    <a:pt x="154" y="1"/>
                  </a:lnTo>
                  <a:lnTo>
                    <a:pt x="169" y="4"/>
                  </a:lnTo>
                  <a:lnTo>
                    <a:pt x="183" y="5"/>
                  </a:lnTo>
                  <a:lnTo>
                    <a:pt x="198" y="10"/>
                  </a:lnTo>
                  <a:lnTo>
                    <a:pt x="212" y="15"/>
                  </a:lnTo>
                  <a:lnTo>
                    <a:pt x="226" y="23"/>
                  </a:lnTo>
                  <a:lnTo>
                    <a:pt x="238" y="29"/>
                  </a:lnTo>
                  <a:lnTo>
                    <a:pt x="248" y="39"/>
                  </a:lnTo>
                  <a:lnTo>
                    <a:pt x="259" y="49"/>
                  </a:lnTo>
                  <a:lnTo>
                    <a:pt x="270" y="60"/>
                  </a:lnTo>
                  <a:lnTo>
                    <a:pt x="276" y="72"/>
                  </a:lnTo>
                  <a:lnTo>
                    <a:pt x="283" y="85"/>
                  </a:lnTo>
                  <a:lnTo>
                    <a:pt x="289" y="97"/>
                  </a:lnTo>
                  <a:lnTo>
                    <a:pt x="292" y="111"/>
                  </a:lnTo>
                  <a:lnTo>
                    <a:pt x="295" y="126"/>
                  </a:lnTo>
                  <a:lnTo>
                    <a:pt x="298" y="139"/>
                  </a:lnTo>
                  <a:lnTo>
                    <a:pt x="298" y="152"/>
                  </a:lnTo>
                  <a:lnTo>
                    <a:pt x="296" y="169"/>
                  </a:lnTo>
                  <a:lnTo>
                    <a:pt x="294" y="184"/>
                  </a:lnTo>
                  <a:lnTo>
                    <a:pt x="291" y="197"/>
                  </a:lnTo>
                  <a:lnTo>
                    <a:pt x="291" y="199"/>
                  </a:lnTo>
                  <a:lnTo>
                    <a:pt x="291" y="197"/>
                  </a:lnTo>
                  <a:lnTo>
                    <a:pt x="292" y="195"/>
                  </a:lnTo>
                  <a:lnTo>
                    <a:pt x="292" y="194"/>
                  </a:lnTo>
                  <a:lnTo>
                    <a:pt x="292" y="192"/>
                  </a:lnTo>
                  <a:lnTo>
                    <a:pt x="294" y="190"/>
                  </a:lnTo>
                  <a:lnTo>
                    <a:pt x="294" y="188"/>
                  </a:lnTo>
                  <a:lnTo>
                    <a:pt x="295" y="186"/>
                  </a:lnTo>
                </a:path>
              </a:pathLst>
            </a:custGeom>
            <a:solidFill>
              <a:srgbClr val="99AAC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09" name="Freeform 341"/>
            <p:cNvSpPr>
              <a:spLocks/>
            </p:cNvSpPr>
            <p:nvPr/>
          </p:nvSpPr>
          <p:spPr bwMode="auto">
            <a:xfrm>
              <a:off x="2377" y="1121"/>
              <a:ext cx="297" cy="289"/>
            </a:xfrm>
            <a:custGeom>
              <a:avLst/>
              <a:gdLst>
                <a:gd name="T0" fmla="*/ 292 w 297"/>
                <a:gd name="T1" fmla="*/ 183 h 289"/>
                <a:gd name="T2" fmla="*/ 296 w 297"/>
                <a:gd name="T3" fmla="*/ 151 h 289"/>
                <a:gd name="T4" fmla="*/ 293 w 297"/>
                <a:gd name="T5" fmla="*/ 125 h 289"/>
                <a:gd name="T6" fmla="*/ 287 w 297"/>
                <a:gd name="T7" fmla="*/ 96 h 289"/>
                <a:gd name="T8" fmla="*/ 274 w 297"/>
                <a:gd name="T9" fmla="*/ 71 h 289"/>
                <a:gd name="T10" fmla="*/ 257 w 297"/>
                <a:gd name="T11" fmla="*/ 48 h 289"/>
                <a:gd name="T12" fmla="*/ 236 w 297"/>
                <a:gd name="T13" fmla="*/ 28 h 289"/>
                <a:gd name="T14" fmla="*/ 210 w 297"/>
                <a:gd name="T15" fmla="*/ 14 h 289"/>
                <a:gd name="T16" fmla="*/ 181 w 297"/>
                <a:gd name="T17" fmla="*/ 4 h 289"/>
                <a:gd name="T18" fmla="*/ 152 w 297"/>
                <a:gd name="T19" fmla="*/ 0 h 289"/>
                <a:gd name="T20" fmla="*/ 123 w 297"/>
                <a:gd name="T21" fmla="*/ 2 h 289"/>
                <a:gd name="T22" fmla="*/ 96 w 297"/>
                <a:gd name="T23" fmla="*/ 11 h 289"/>
                <a:gd name="T24" fmla="*/ 71 w 297"/>
                <a:gd name="T25" fmla="*/ 22 h 289"/>
                <a:gd name="T26" fmla="*/ 47 w 297"/>
                <a:gd name="T27" fmla="*/ 40 h 289"/>
                <a:gd name="T28" fmla="*/ 29 w 297"/>
                <a:gd name="T29" fmla="*/ 59 h 289"/>
                <a:gd name="T30" fmla="*/ 14 w 297"/>
                <a:gd name="T31" fmla="*/ 87 h 289"/>
                <a:gd name="T32" fmla="*/ 4 w 297"/>
                <a:gd name="T33" fmla="*/ 115 h 289"/>
                <a:gd name="T34" fmla="*/ 0 w 297"/>
                <a:gd name="T35" fmla="*/ 144 h 289"/>
                <a:gd name="T36" fmla="*/ 2 w 297"/>
                <a:gd name="T37" fmla="*/ 172 h 289"/>
                <a:gd name="T38" fmla="*/ 9 w 297"/>
                <a:gd name="T39" fmla="*/ 200 h 289"/>
                <a:gd name="T40" fmla="*/ 23 w 297"/>
                <a:gd name="T41" fmla="*/ 225 h 289"/>
                <a:gd name="T42" fmla="*/ 38 w 297"/>
                <a:gd name="T43" fmla="*/ 248 h 289"/>
                <a:gd name="T44" fmla="*/ 60 w 297"/>
                <a:gd name="T45" fmla="*/ 268 h 289"/>
                <a:gd name="T46" fmla="*/ 85 w 297"/>
                <a:gd name="T47" fmla="*/ 283 h 289"/>
                <a:gd name="T48" fmla="*/ 94 w 297"/>
                <a:gd name="T49" fmla="*/ 286 h 289"/>
                <a:gd name="T50" fmla="*/ 96 w 297"/>
                <a:gd name="T51" fmla="*/ 286 h 289"/>
                <a:gd name="T52" fmla="*/ 98 w 297"/>
                <a:gd name="T53" fmla="*/ 286 h 289"/>
                <a:gd name="T54" fmla="*/ 100 w 297"/>
                <a:gd name="T55" fmla="*/ 286 h 289"/>
                <a:gd name="T56" fmla="*/ 100 w 297"/>
                <a:gd name="T57" fmla="*/ 286 h 289"/>
                <a:gd name="T58" fmla="*/ 74 w 297"/>
                <a:gd name="T59" fmla="*/ 275 h 289"/>
                <a:gd name="T60" fmla="*/ 50 w 297"/>
                <a:gd name="T61" fmla="*/ 257 h 289"/>
                <a:gd name="T62" fmla="*/ 31 w 297"/>
                <a:gd name="T63" fmla="*/ 236 h 289"/>
                <a:gd name="T64" fmla="*/ 17 w 297"/>
                <a:gd name="T65" fmla="*/ 213 h 289"/>
                <a:gd name="T66" fmla="*/ 8 w 297"/>
                <a:gd name="T67" fmla="*/ 185 h 289"/>
                <a:gd name="T68" fmla="*/ 2 w 297"/>
                <a:gd name="T69" fmla="*/ 158 h 289"/>
                <a:gd name="T70" fmla="*/ 3 w 297"/>
                <a:gd name="T71" fmla="*/ 130 h 289"/>
                <a:gd name="T72" fmla="*/ 9 w 297"/>
                <a:gd name="T73" fmla="*/ 99 h 289"/>
                <a:gd name="T74" fmla="*/ 22 w 297"/>
                <a:gd name="T75" fmla="*/ 74 h 289"/>
                <a:gd name="T76" fmla="*/ 39 w 297"/>
                <a:gd name="T77" fmla="*/ 51 h 289"/>
                <a:gd name="T78" fmla="*/ 61 w 297"/>
                <a:gd name="T79" fmla="*/ 32 h 289"/>
                <a:gd name="T80" fmla="*/ 84 w 297"/>
                <a:gd name="T81" fmla="*/ 16 h 289"/>
                <a:gd name="T82" fmla="*/ 110 w 297"/>
                <a:gd name="T83" fmla="*/ 7 h 289"/>
                <a:gd name="T84" fmla="*/ 138 w 297"/>
                <a:gd name="T85" fmla="*/ 3 h 289"/>
                <a:gd name="T86" fmla="*/ 167 w 297"/>
                <a:gd name="T87" fmla="*/ 3 h 289"/>
                <a:gd name="T88" fmla="*/ 196 w 297"/>
                <a:gd name="T89" fmla="*/ 10 h 289"/>
                <a:gd name="T90" fmla="*/ 224 w 297"/>
                <a:gd name="T91" fmla="*/ 22 h 289"/>
                <a:gd name="T92" fmla="*/ 246 w 297"/>
                <a:gd name="T93" fmla="*/ 39 h 289"/>
                <a:gd name="T94" fmla="*/ 264 w 297"/>
                <a:gd name="T95" fmla="*/ 61 h 289"/>
                <a:gd name="T96" fmla="*/ 279 w 297"/>
                <a:gd name="T97" fmla="*/ 83 h 289"/>
                <a:gd name="T98" fmla="*/ 290 w 297"/>
                <a:gd name="T99" fmla="*/ 111 h 289"/>
                <a:gd name="T100" fmla="*/ 295 w 297"/>
                <a:gd name="T101" fmla="*/ 139 h 289"/>
                <a:gd name="T102" fmla="*/ 293 w 297"/>
                <a:gd name="T103" fmla="*/ 167 h 289"/>
                <a:gd name="T104" fmla="*/ 287 w 297"/>
                <a:gd name="T105" fmla="*/ 195 h 289"/>
                <a:gd name="T106" fmla="*/ 289 w 297"/>
                <a:gd name="T107" fmla="*/ 198 h 289"/>
                <a:gd name="T108" fmla="*/ 286 w 297"/>
                <a:gd name="T109" fmla="*/ 200 h 289"/>
                <a:gd name="T110" fmla="*/ 284 w 297"/>
                <a:gd name="T111" fmla="*/ 204 h 289"/>
                <a:gd name="T112" fmla="*/ 283 w 297"/>
                <a:gd name="T113" fmla="*/ 206 h 289"/>
                <a:gd name="T114" fmla="*/ 282 w 297"/>
                <a:gd name="T115" fmla="*/ 210 h 289"/>
                <a:gd name="T116" fmla="*/ 289 w 297"/>
                <a:gd name="T117" fmla="*/ 196 h 28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97"/>
                <a:gd name="T178" fmla="*/ 0 h 289"/>
                <a:gd name="T179" fmla="*/ 297 w 297"/>
                <a:gd name="T180" fmla="*/ 289 h 28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97" h="289">
                  <a:moveTo>
                    <a:pt x="289" y="196"/>
                  </a:moveTo>
                  <a:lnTo>
                    <a:pt x="292" y="183"/>
                  </a:lnTo>
                  <a:lnTo>
                    <a:pt x="294" y="168"/>
                  </a:lnTo>
                  <a:lnTo>
                    <a:pt x="296" y="151"/>
                  </a:lnTo>
                  <a:lnTo>
                    <a:pt x="296" y="138"/>
                  </a:lnTo>
                  <a:lnTo>
                    <a:pt x="293" y="125"/>
                  </a:lnTo>
                  <a:lnTo>
                    <a:pt x="290" y="110"/>
                  </a:lnTo>
                  <a:lnTo>
                    <a:pt x="287" y="96"/>
                  </a:lnTo>
                  <a:lnTo>
                    <a:pt x="281" y="84"/>
                  </a:lnTo>
                  <a:lnTo>
                    <a:pt x="274" y="71"/>
                  </a:lnTo>
                  <a:lnTo>
                    <a:pt x="268" y="59"/>
                  </a:lnTo>
                  <a:lnTo>
                    <a:pt x="257" y="48"/>
                  </a:lnTo>
                  <a:lnTo>
                    <a:pt x="246" y="38"/>
                  </a:lnTo>
                  <a:lnTo>
                    <a:pt x="236" y="28"/>
                  </a:lnTo>
                  <a:lnTo>
                    <a:pt x="224" y="22"/>
                  </a:lnTo>
                  <a:lnTo>
                    <a:pt x="210" y="14"/>
                  </a:lnTo>
                  <a:lnTo>
                    <a:pt x="196" y="9"/>
                  </a:lnTo>
                  <a:lnTo>
                    <a:pt x="181" y="4"/>
                  </a:lnTo>
                  <a:lnTo>
                    <a:pt x="167" y="3"/>
                  </a:lnTo>
                  <a:lnTo>
                    <a:pt x="152" y="0"/>
                  </a:lnTo>
                  <a:lnTo>
                    <a:pt x="138" y="1"/>
                  </a:lnTo>
                  <a:lnTo>
                    <a:pt x="123" y="2"/>
                  </a:lnTo>
                  <a:lnTo>
                    <a:pt x="111" y="5"/>
                  </a:lnTo>
                  <a:lnTo>
                    <a:pt x="96" y="11"/>
                  </a:lnTo>
                  <a:lnTo>
                    <a:pt x="82" y="16"/>
                  </a:lnTo>
                  <a:lnTo>
                    <a:pt x="71" y="22"/>
                  </a:lnTo>
                  <a:lnTo>
                    <a:pt x="60" y="29"/>
                  </a:lnTo>
                  <a:lnTo>
                    <a:pt x="47" y="40"/>
                  </a:lnTo>
                  <a:lnTo>
                    <a:pt x="40" y="49"/>
                  </a:lnTo>
                  <a:lnTo>
                    <a:pt x="29" y="59"/>
                  </a:lnTo>
                  <a:lnTo>
                    <a:pt x="20" y="74"/>
                  </a:lnTo>
                  <a:lnTo>
                    <a:pt x="14" y="87"/>
                  </a:lnTo>
                  <a:lnTo>
                    <a:pt x="9" y="99"/>
                  </a:lnTo>
                  <a:lnTo>
                    <a:pt x="4" y="115"/>
                  </a:lnTo>
                  <a:lnTo>
                    <a:pt x="1" y="129"/>
                  </a:lnTo>
                  <a:lnTo>
                    <a:pt x="0" y="144"/>
                  </a:lnTo>
                  <a:lnTo>
                    <a:pt x="2" y="159"/>
                  </a:lnTo>
                  <a:lnTo>
                    <a:pt x="2" y="172"/>
                  </a:lnTo>
                  <a:lnTo>
                    <a:pt x="6" y="187"/>
                  </a:lnTo>
                  <a:lnTo>
                    <a:pt x="9" y="200"/>
                  </a:lnTo>
                  <a:lnTo>
                    <a:pt x="15" y="212"/>
                  </a:lnTo>
                  <a:lnTo>
                    <a:pt x="23" y="225"/>
                  </a:lnTo>
                  <a:lnTo>
                    <a:pt x="30" y="238"/>
                  </a:lnTo>
                  <a:lnTo>
                    <a:pt x="38" y="248"/>
                  </a:lnTo>
                  <a:lnTo>
                    <a:pt x="49" y="259"/>
                  </a:lnTo>
                  <a:lnTo>
                    <a:pt x="60" y="268"/>
                  </a:lnTo>
                  <a:lnTo>
                    <a:pt x="74" y="275"/>
                  </a:lnTo>
                  <a:lnTo>
                    <a:pt x="85" y="283"/>
                  </a:lnTo>
                  <a:lnTo>
                    <a:pt x="94" y="286"/>
                  </a:lnTo>
                  <a:lnTo>
                    <a:pt x="96" y="286"/>
                  </a:lnTo>
                  <a:lnTo>
                    <a:pt x="98" y="288"/>
                  </a:lnTo>
                  <a:lnTo>
                    <a:pt x="98" y="286"/>
                  </a:lnTo>
                  <a:lnTo>
                    <a:pt x="100" y="286"/>
                  </a:lnTo>
                  <a:lnTo>
                    <a:pt x="87" y="281"/>
                  </a:lnTo>
                  <a:lnTo>
                    <a:pt x="74" y="275"/>
                  </a:lnTo>
                  <a:lnTo>
                    <a:pt x="61" y="266"/>
                  </a:lnTo>
                  <a:lnTo>
                    <a:pt x="50" y="257"/>
                  </a:lnTo>
                  <a:lnTo>
                    <a:pt x="41" y="248"/>
                  </a:lnTo>
                  <a:lnTo>
                    <a:pt x="31" y="236"/>
                  </a:lnTo>
                  <a:lnTo>
                    <a:pt x="23" y="225"/>
                  </a:lnTo>
                  <a:lnTo>
                    <a:pt x="17" y="213"/>
                  </a:lnTo>
                  <a:lnTo>
                    <a:pt x="11" y="199"/>
                  </a:lnTo>
                  <a:lnTo>
                    <a:pt x="8" y="185"/>
                  </a:lnTo>
                  <a:lnTo>
                    <a:pt x="4" y="173"/>
                  </a:lnTo>
                  <a:lnTo>
                    <a:pt x="2" y="158"/>
                  </a:lnTo>
                  <a:lnTo>
                    <a:pt x="3" y="144"/>
                  </a:lnTo>
                  <a:lnTo>
                    <a:pt x="3" y="130"/>
                  </a:lnTo>
                  <a:lnTo>
                    <a:pt x="6" y="115"/>
                  </a:lnTo>
                  <a:lnTo>
                    <a:pt x="9" y="99"/>
                  </a:lnTo>
                  <a:lnTo>
                    <a:pt x="16" y="87"/>
                  </a:lnTo>
                  <a:lnTo>
                    <a:pt x="22" y="74"/>
                  </a:lnTo>
                  <a:lnTo>
                    <a:pt x="31" y="62"/>
                  </a:lnTo>
                  <a:lnTo>
                    <a:pt x="39" y="51"/>
                  </a:lnTo>
                  <a:lnTo>
                    <a:pt x="49" y="41"/>
                  </a:lnTo>
                  <a:lnTo>
                    <a:pt x="61" y="32"/>
                  </a:lnTo>
                  <a:lnTo>
                    <a:pt x="71" y="24"/>
                  </a:lnTo>
                  <a:lnTo>
                    <a:pt x="84" y="16"/>
                  </a:lnTo>
                  <a:lnTo>
                    <a:pt x="96" y="11"/>
                  </a:lnTo>
                  <a:lnTo>
                    <a:pt x="110" y="7"/>
                  </a:lnTo>
                  <a:lnTo>
                    <a:pt x="124" y="5"/>
                  </a:lnTo>
                  <a:lnTo>
                    <a:pt x="138" y="3"/>
                  </a:lnTo>
                  <a:lnTo>
                    <a:pt x="152" y="2"/>
                  </a:lnTo>
                  <a:lnTo>
                    <a:pt x="167" y="3"/>
                  </a:lnTo>
                  <a:lnTo>
                    <a:pt x="181" y="5"/>
                  </a:lnTo>
                  <a:lnTo>
                    <a:pt x="196" y="10"/>
                  </a:lnTo>
                  <a:lnTo>
                    <a:pt x="209" y="15"/>
                  </a:lnTo>
                  <a:lnTo>
                    <a:pt x="224" y="22"/>
                  </a:lnTo>
                  <a:lnTo>
                    <a:pt x="235" y="30"/>
                  </a:lnTo>
                  <a:lnTo>
                    <a:pt x="246" y="39"/>
                  </a:lnTo>
                  <a:lnTo>
                    <a:pt x="257" y="50"/>
                  </a:lnTo>
                  <a:lnTo>
                    <a:pt x="264" y="61"/>
                  </a:lnTo>
                  <a:lnTo>
                    <a:pt x="274" y="71"/>
                  </a:lnTo>
                  <a:lnTo>
                    <a:pt x="279" y="83"/>
                  </a:lnTo>
                  <a:lnTo>
                    <a:pt x="285" y="98"/>
                  </a:lnTo>
                  <a:lnTo>
                    <a:pt x="290" y="111"/>
                  </a:lnTo>
                  <a:lnTo>
                    <a:pt x="293" y="125"/>
                  </a:lnTo>
                  <a:lnTo>
                    <a:pt x="295" y="139"/>
                  </a:lnTo>
                  <a:lnTo>
                    <a:pt x="293" y="153"/>
                  </a:lnTo>
                  <a:lnTo>
                    <a:pt x="293" y="167"/>
                  </a:lnTo>
                  <a:lnTo>
                    <a:pt x="292" y="183"/>
                  </a:lnTo>
                  <a:lnTo>
                    <a:pt x="287" y="195"/>
                  </a:lnTo>
                  <a:lnTo>
                    <a:pt x="289" y="196"/>
                  </a:lnTo>
                  <a:lnTo>
                    <a:pt x="289" y="198"/>
                  </a:lnTo>
                  <a:lnTo>
                    <a:pt x="288" y="200"/>
                  </a:lnTo>
                  <a:lnTo>
                    <a:pt x="286" y="200"/>
                  </a:lnTo>
                  <a:lnTo>
                    <a:pt x="285" y="202"/>
                  </a:lnTo>
                  <a:lnTo>
                    <a:pt x="284" y="204"/>
                  </a:lnTo>
                  <a:lnTo>
                    <a:pt x="283" y="206"/>
                  </a:lnTo>
                  <a:lnTo>
                    <a:pt x="283" y="208"/>
                  </a:lnTo>
                  <a:lnTo>
                    <a:pt x="282" y="210"/>
                  </a:lnTo>
                  <a:lnTo>
                    <a:pt x="287" y="195"/>
                  </a:lnTo>
                  <a:lnTo>
                    <a:pt x="289" y="196"/>
                  </a:lnTo>
                </a:path>
              </a:pathLst>
            </a:custGeom>
            <a:solidFill>
              <a:srgbClr val="9AABC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10" name="Freeform 342"/>
            <p:cNvSpPr>
              <a:spLocks/>
            </p:cNvSpPr>
            <p:nvPr/>
          </p:nvSpPr>
          <p:spPr bwMode="auto">
            <a:xfrm>
              <a:off x="2379" y="1123"/>
              <a:ext cx="294" cy="287"/>
            </a:xfrm>
            <a:custGeom>
              <a:avLst/>
              <a:gdLst>
                <a:gd name="T0" fmla="*/ 290 w 294"/>
                <a:gd name="T1" fmla="*/ 181 h 287"/>
                <a:gd name="T2" fmla="*/ 291 w 294"/>
                <a:gd name="T3" fmla="*/ 151 h 287"/>
                <a:gd name="T4" fmla="*/ 291 w 294"/>
                <a:gd name="T5" fmla="*/ 123 h 287"/>
                <a:gd name="T6" fmla="*/ 283 w 294"/>
                <a:gd name="T7" fmla="*/ 96 h 287"/>
                <a:gd name="T8" fmla="*/ 272 w 294"/>
                <a:gd name="T9" fmla="*/ 69 h 287"/>
                <a:gd name="T10" fmla="*/ 255 w 294"/>
                <a:gd name="T11" fmla="*/ 48 h 287"/>
                <a:gd name="T12" fmla="*/ 233 w 294"/>
                <a:gd name="T13" fmla="*/ 28 h 287"/>
                <a:gd name="T14" fmla="*/ 207 w 294"/>
                <a:gd name="T15" fmla="*/ 13 h 287"/>
                <a:gd name="T16" fmla="*/ 179 w 294"/>
                <a:gd name="T17" fmla="*/ 3 h 287"/>
                <a:gd name="T18" fmla="*/ 150 w 294"/>
                <a:gd name="T19" fmla="*/ 0 h 287"/>
                <a:gd name="T20" fmla="*/ 122 w 294"/>
                <a:gd name="T21" fmla="*/ 3 h 287"/>
                <a:gd name="T22" fmla="*/ 94 w 294"/>
                <a:gd name="T23" fmla="*/ 9 h 287"/>
                <a:gd name="T24" fmla="*/ 69 w 294"/>
                <a:gd name="T25" fmla="*/ 22 h 287"/>
                <a:gd name="T26" fmla="*/ 47 w 294"/>
                <a:gd name="T27" fmla="*/ 39 h 287"/>
                <a:gd name="T28" fmla="*/ 29 w 294"/>
                <a:gd name="T29" fmla="*/ 60 h 287"/>
                <a:gd name="T30" fmla="*/ 14 w 294"/>
                <a:gd name="T31" fmla="*/ 85 h 287"/>
                <a:gd name="T32" fmla="*/ 4 w 294"/>
                <a:gd name="T33" fmla="*/ 113 h 287"/>
                <a:gd name="T34" fmla="*/ 1 w 294"/>
                <a:gd name="T35" fmla="*/ 142 h 287"/>
                <a:gd name="T36" fmla="*/ 2 w 294"/>
                <a:gd name="T37" fmla="*/ 171 h 287"/>
                <a:gd name="T38" fmla="*/ 9 w 294"/>
                <a:gd name="T39" fmla="*/ 197 h 287"/>
                <a:gd name="T40" fmla="*/ 21 w 294"/>
                <a:gd name="T41" fmla="*/ 223 h 287"/>
                <a:gd name="T42" fmla="*/ 39 w 294"/>
                <a:gd name="T43" fmla="*/ 246 h 287"/>
                <a:gd name="T44" fmla="*/ 59 w 294"/>
                <a:gd name="T45" fmla="*/ 264 h 287"/>
                <a:gd name="T46" fmla="*/ 85 w 294"/>
                <a:gd name="T47" fmla="*/ 279 h 287"/>
                <a:gd name="T48" fmla="*/ 98 w 294"/>
                <a:gd name="T49" fmla="*/ 284 h 287"/>
                <a:gd name="T50" fmla="*/ 102 w 294"/>
                <a:gd name="T51" fmla="*/ 285 h 287"/>
                <a:gd name="T52" fmla="*/ 104 w 294"/>
                <a:gd name="T53" fmla="*/ 286 h 287"/>
                <a:gd name="T54" fmla="*/ 106 w 294"/>
                <a:gd name="T55" fmla="*/ 284 h 287"/>
                <a:gd name="T56" fmla="*/ 110 w 294"/>
                <a:gd name="T57" fmla="*/ 286 h 287"/>
                <a:gd name="T58" fmla="*/ 85 w 294"/>
                <a:gd name="T59" fmla="*/ 277 h 287"/>
                <a:gd name="T60" fmla="*/ 61 w 294"/>
                <a:gd name="T61" fmla="*/ 264 h 287"/>
                <a:gd name="T62" fmla="*/ 39 w 294"/>
                <a:gd name="T63" fmla="*/ 244 h 287"/>
                <a:gd name="T64" fmla="*/ 22 w 294"/>
                <a:gd name="T65" fmla="*/ 222 h 287"/>
                <a:gd name="T66" fmla="*/ 11 w 294"/>
                <a:gd name="T67" fmla="*/ 197 h 287"/>
                <a:gd name="T68" fmla="*/ 2 w 294"/>
                <a:gd name="T69" fmla="*/ 171 h 287"/>
                <a:gd name="T70" fmla="*/ 2 w 294"/>
                <a:gd name="T71" fmla="*/ 142 h 287"/>
                <a:gd name="T72" fmla="*/ 6 w 294"/>
                <a:gd name="T73" fmla="*/ 114 h 287"/>
                <a:gd name="T74" fmla="*/ 15 w 294"/>
                <a:gd name="T75" fmla="*/ 86 h 287"/>
                <a:gd name="T76" fmla="*/ 31 w 294"/>
                <a:gd name="T77" fmla="*/ 61 h 287"/>
                <a:gd name="T78" fmla="*/ 47 w 294"/>
                <a:gd name="T79" fmla="*/ 39 h 287"/>
                <a:gd name="T80" fmla="*/ 71 w 294"/>
                <a:gd name="T81" fmla="*/ 23 h 287"/>
                <a:gd name="T82" fmla="*/ 95 w 294"/>
                <a:gd name="T83" fmla="*/ 11 h 287"/>
                <a:gd name="T84" fmla="*/ 122 w 294"/>
                <a:gd name="T85" fmla="*/ 4 h 287"/>
                <a:gd name="T86" fmla="*/ 151 w 294"/>
                <a:gd name="T87" fmla="*/ 2 h 287"/>
                <a:gd name="T88" fmla="*/ 179 w 294"/>
                <a:gd name="T89" fmla="*/ 5 h 287"/>
                <a:gd name="T90" fmla="*/ 207 w 294"/>
                <a:gd name="T91" fmla="*/ 15 h 287"/>
                <a:gd name="T92" fmla="*/ 232 w 294"/>
                <a:gd name="T93" fmla="*/ 30 h 287"/>
                <a:gd name="T94" fmla="*/ 252 w 294"/>
                <a:gd name="T95" fmla="*/ 48 h 287"/>
                <a:gd name="T96" fmla="*/ 271 w 294"/>
                <a:gd name="T97" fmla="*/ 71 h 287"/>
                <a:gd name="T98" fmla="*/ 283 w 294"/>
                <a:gd name="T99" fmla="*/ 96 h 287"/>
                <a:gd name="T100" fmla="*/ 289 w 294"/>
                <a:gd name="T101" fmla="*/ 123 h 287"/>
                <a:gd name="T102" fmla="*/ 291 w 294"/>
                <a:gd name="T103" fmla="*/ 151 h 287"/>
                <a:gd name="T104" fmla="*/ 288 w 294"/>
                <a:gd name="T105" fmla="*/ 180 h 287"/>
                <a:gd name="T106" fmla="*/ 285 w 294"/>
                <a:gd name="T107" fmla="*/ 193 h 287"/>
                <a:gd name="T108" fmla="*/ 278 w 294"/>
                <a:gd name="T109" fmla="*/ 209 h 287"/>
                <a:gd name="T110" fmla="*/ 277 w 294"/>
                <a:gd name="T111" fmla="*/ 212 h 287"/>
                <a:gd name="T112" fmla="*/ 274 w 294"/>
                <a:gd name="T113" fmla="*/ 215 h 287"/>
                <a:gd name="T114" fmla="*/ 272 w 294"/>
                <a:gd name="T115" fmla="*/ 219 h 287"/>
                <a:gd name="T116" fmla="*/ 271 w 294"/>
                <a:gd name="T117" fmla="*/ 221 h 287"/>
                <a:gd name="T118" fmla="*/ 283 w 294"/>
                <a:gd name="T119" fmla="*/ 192 h 28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94"/>
                <a:gd name="T181" fmla="*/ 0 h 287"/>
                <a:gd name="T182" fmla="*/ 294 w 294"/>
                <a:gd name="T183" fmla="*/ 287 h 287"/>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94" h="287">
                  <a:moveTo>
                    <a:pt x="285" y="193"/>
                  </a:moveTo>
                  <a:lnTo>
                    <a:pt x="290" y="181"/>
                  </a:lnTo>
                  <a:lnTo>
                    <a:pt x="291" y="165"/>
                  </a:lnTo>
                  <a:lnTo>
                    <a:pt x="291" y="151"/>
                  </a:lnTo>
                  <a:lnTo>
                    <a:pt x="293" y="137"/>
                  </a:lnTo>
                  <a:lnTo>
                    <a:pt x="291" y="123"/>
                  </a:lnTo>
                  <a:lnTo>
                    <a:pt x="288" y="109"/>
                  </a:lnTo>
                  <a:lnTo>
                    <a:pt x="283" y="96"/>
                  </a:lnTo>
                  <a:lnTo>
                    <a:pt x="277" y="81"/>
                  </a:lnTo>
                  <a:lnTo>
                    <a:pt x="272" y="69"/>
                  </a:lnTo>
                  <a:lnTo>
                    <a:pt x="262" y="59"/>
                  </a:lnTo>
                  <a:lnTo>
                    <a:pt x="255" y="48"/>
                  </a:lnTo>
                  <a:lnTo>
                    <a:pt x="244" y="37"/>
                  </a:lnTo>
                  <a:lnTo>
                    <a:pt x="233" y="28"/>
                  </a:lnTo>
                  <a:lnTo>
                    <a:pt x="222" y="20"/>
                  </a:lnTo>
                  <a:lnTo>
                    <a:pt x="207" y="13"/>
                  </a:lnTo>
                  <a:lnTo>
                    <a:pt x="194" y="8"/>
                  </a:lnTo>
                  <a:lnTo>
                    <a:pt x="179" y="3"/>
                  </a:lnTo>
                  <a:lnTo>
                    <a:pt x="165" y="1"/>
                  </a:lnTo>
                  <a:lnTo>
                    <a:pt x="150" y="0"/>
                  </a:lnTo>
                  <a:lnTo>
                    <a:pt x="136" y="1"/>
                  </a:lnTo>
                  <a:lnTo>
                    <a:pt x="122" y="3"/>
                  </a:lnTo>
                  <a:lnTo>
                    <a:pt x="108" y="5"/>
                  </a:lnTo>
                  <a:lnTo>
                    <a:pt x="94" y="9"/>
                  </a:lnTo>
                  <a:lnTo>
                    <a:pt x="82" y="14"/>
                  </a:lnTo>
                  <a:lnTo>
                    <a:pt x="69" y="22"/>
                  </a:lnTo>
                  <a:lnTo>
                    <a:pt x="59" y="30"/>
                  </a:lnTo>
                  <a:lnTo>
                    <a:pt x="47" y="39"/>
                  </a:lnTo>
                  <a:lnTo>
                    <a:pt x="37" y="49"/>
                  </a:lnTo>
                  <a:lnTo>
                    <a:pt x="29" y="60"/>
                  </a:lnTo>
                  <a:lnTo>
                    <a:pt x="20" y="72"/>
                  </a:lnTo>
                  <a:lnTo>
                    <a:pt x="14" y="85"/>
                  </a:lnTo>
                  <a:lnTo>
                    <a:pt x="7" y="97"/>
                  </a:lnTo>
                  <a:lnTo>
                    <a:pt x="4" y="113"/>
                  </a:lnTo>
                  <a:lnTo>
                    <a:pt x="1" y="128"/>
                  </a:lnTo>
                  <a:lnTo>
                    <a:pt x="1" y="142"/>
                  </a:lnTo>
                  <a:lnTo>
                    <a:pt x="0" y="156"/>
                  </a:lnTo>
                  <a:lnTo>
                    <a:pt x="2" y="171"/>
                  </a:lnTo>
                  <a:lnTo>
                    <a:pt x="6" y="183"/>
                  </a:lnTo>
                  <a:lnTo>
                    <a:pt x="9" y="197"/>
                  </a:lnTo>
                  <a:lnTo>
                    <a:pt x="15" y="211"/>
                  </a:lnTo>
                  <a:lnTo>
                    <a:pt x="21" y="223"/>
                  </a:lnTo>
                  <a:lnTo>
                    <a:pt x="29" y="234"/>
                  </a:lnTo>
                  <a:lnTo>
                    <a:pt x="39" y="246"/>
                  </a:lnTo>
                  <a:lnTo>
                    <a:pt x="48" y="255"/>
                  </a:lnTo>
                  <a:lnTo>
                    <a:pt x="59" y="264"/>
                  </a:lnTo>
                  <a:lnTo>
                    <a:pt x="72" y="273"/>
                  </a:lnTo>
                  <a:lnTo>
                    <a:pt x="85" y="279"/>
                  </a:lnTo>
                  <a:lnTo>
                    <a:pt x="98" y="284"/>
                  </a:lnTo>
                  <a:lnTo>
                    <a:pt x="100" y="285"/>
                  </a:lnTo>
                  <a:lnTo>
                    <a:pt x="102" y="285"/>
                  </a:lnTo>
                  <a:lnTo>
                    <a:pt x="104" y="286"/>
                  </a:lnTo>
                  <a:lnTo>
                    <a:pt x="106" y="286"/>
                  </a:lnTo>
                  <a:lnTo>
                    <a:pt x="106" y="284"/>
                  </a:lnTo>
                  <a:lnTo>
                    <a:pt x="108" y="285"/>
                  </a:lnTo>
                  <a:lnTo>
                    <a:pt x="110" y="286"/>
                  </a:lnTo>
                  <a:lnTo>
                    <a:pt x="99" y="282"/>
                  </a:lnTo>
                  <a:lnTo>
                    <a:pt x="85" y="277"/>
                  </a:lnTo>
                  <a:lnTo>
                    <a:pt x="72" y="271"/>
                  </a:lnTo>
                  <a:lnTo>
                    <a:pt x="61" y="264"/>
                  </a:lnTo>
                  <a:lnTo>
                    <a:pt x="50" y="253"/>
                  </a:lnTo>
                  <a:lnTo>
                    <a:pt x="39" y="244"/>
                  </a:lnTo>
                  <a:lnTo>
                    <a:pt x="32" y="232"/>
                  </a:lnTo>
                  <a:lnTo>
                    <a:pt x="22" y="222"/>
                  </a:lnTo>
                  <a:lnTo>
                    <a:pt x="15" y="209"/>
                  </a:lnTo>
                  <a:lnTo>
                    <a:pt x="11" y="197"/>
                  </a:lnTo>
                  <a:lnTo>
                    <a:pt x="6" y="183"/>
                  </a:lnTo>
                  <a:lnTo>
                    <a:pt x="2" y="171"/>
                  </a:lnTo>
                  <a:lnTo>
                    <a:pt x="1" y="157"/>
                  </a:lnTo>
                  <a:lnTo>
                    <a:pt x="2" y="142"/>
                  </a:lnTo>
                  <a:lnTo>
                    <a:pt x="3" y="129"/>
                  </a:lnTo>
                  <a:lnTo>
                    <a:pt x="6" y="114"/>
                  </a:lnTo>
                  <a:lnTo>
                    <a:pt x="9" y="98"/>
                  </a:lnTo>
                  <a:lnTo>
                    <a:pt x="15" y="86"/>
                  </a:lnTo>
                  <a:lnTo>
                    <a:pt x="22" y="73"/>
                  </a:lnTo>
                  <a:lnTo>
                    <a:pt x="31" y="61"/>
                  </a:lnTo>
                  <a:lnTo>
                    <a:pt x="38" y="49"/>
                  </a:lnTo>
                  <a:lnTo>
                    <a:pt x="47" y="39"/>
                  </a:lnTo>
                  <a:lnTo>
                    <a:pt x="59" y="30"/>
                  </a:lnTo>
                  <a:lnTo>
                    <a:pt x="71" y="23"/>
                  </a:lnTo>
                  <a:lnTo>
                    <a:pt x="82" y="16"/>
                  </a:lnTo>
                  <a:lnTo>
                    <a:pt x="95" y="11"/>
                  </a:lnTo>
                  <a:lnTo>
                    <a:pt x="109" y="8"/>
                  </a:lnTo>
                  <a:lnTo>
                    <a:pt x="122" y="4"/>
                  </a:lnTo>
                  <a:lnTo>
                    <a:pt x="137" y="1"/>
                  </a:lnTo>
                  <a:lnTo>
                    <a:pt x="151" y="2"/>
                  </a:lnTo>
                  <a:lnTo>
                    <a:pt x="165" y="2"/>
                  </a:lnTo>
                  <a:lnTo>
                    <a:pt x="179" y="5"/>
                  </a:lnTo>
                  <a:lnTo>
                    <a:pt x="193" y="10"/>
                  </a:lnTo>
                  <a:lnTo>
                    <a:pt x="207" y="15"/>
                  </a:lnTo>
                  <a:lnTo>
                    <a:pt x="220" y="22"/>
                  </a:lnTo>
                  <a:lnTo>
                    <a:pt x="232" y="30"/>
                  </a:lnTo>
                  <a:lnTo>
                    <a:pt x="244" y="37"/>
                  </a:lnTo>
                  <a:lnTo>
                    <a:pt x="252" y="48"/>
                  </a:lnTo>
                  <a:lnTo>
                    <a:pt x="262" y="60"/>
                  </a:lnTo>
                  <a:lnTo>
                    <a:pt x="271" y="71"/>
                  </a:lnTo>
                  <a:lnTo>
                    <a:pt x="277" y="83"/>
                  </a:lnTo>
                  <a:lnTo>
                    <a:pt x="283" y="96"/>
                  </a:lnTo>
                  <a:lnTo>
                    <a:pt x="286" y="108"/>
                  </a:lnTo>
                  <a:lnTo>
                    <a:pt x="289" y="123"/>
                  </a:lnTo>
                  <a:lnTo>
                    <a:pt x="291" y="137"/>
                  </a:lnTo>
                  <a:lnTo>
                    <a:pt x="291" y="151"/>
                  </a:lnTo>
                  <a:lnTo>
                    <a:pt x="291" y="165"/>
                  </a:lnTo>
                  <a:lnTo>
                    <a:pt x="288" y="180"/>
                  </a:lnTo>
                  <a:lnTo>
                    <a:pt x="283" y="192"/>
                  </a:lnTo>
                  <a:lnTo>
                    <a:pt x="285" y="193"/>
                  </a:lnTo>
                  <a:lnTo>
                    <a:pt x="280" y="208"/>
                  </a:lnTo>
                  <a:lnTo>
                    <a:pt x="278" y="209"/>
                  </a:lnTo>
                  <a:lnTo>
                    <a:pt x="277" y="210"/>
                  </a:lnTo>
                  <a:lnTo>
                    <a:pt x="277" y="212"/>
                  </a:lnTo>
                  <a:lnTo>
                    <a:pt x="276" y="214"/>
                  </a:lnTo>
                  <a:lnTo>
                    <a:pt x="274" y="215"/>
                  </a:lnTo>
                  <a:lnTo>
                    <a:pt x="272" y="217"/>
                  </a:lnTo>
                  <a:lnTo>
                    <a:pt x="272" y="219"/>
                  </a:lnTo>
                  <a:lnTo>
                    <a:pt x="271" y="221"/>
                  </a:lnTo>
                  <a:lnTo>
                    <a:pt x="278" y="207"/>
                  </a:lnTo>
                  <a:lnTo>
                    <a:pt x="283" y="192"/>
                  </a:lnTo>
                  <a:lnTo>
                    <a:pt x="285" y="193"/>
                  </a:lnTo>
                </a:path>
              </a:pathLst>
            </a:custGeom>
            <a:solidFill>
              <a:srgbClr val="9BABC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11" name="Freeform 343"/>
            <p:cNvSpPr>
              <a:spLocks/>
            </p:cNvSpPr>
            <p:nvPr/>
          </p:nvSpPr>
          <p:spPr bwMode="auto">
            <a:xfrm>
              <a:off x="2380" y="1124"/>
              <a:ext cx="291" cy="287"/>
            </a:xfrm>
            <a:custGeom>
              <a:avLst/>
              <a:gdLst>
                <a:gd name="T0" fmla="*/ 290 w 291"/>
                <a:gd name="T1" fmla="*/ 164 h 287"/>
                <a:gd name="T2" fmla="*/ 288 w 291"/>
                <a:gd name="T3" fmla="*/ 122 h 287"/>
                <a:gd name="T4" fmla="*/ 276 w 291"/>
                <a:gd name="T5" fmla="*/ 82 h 287"/>
                <a:gd name="T6" fmla="*/ 251 w 291"/>
                <a:gd name="T7" fmla="*/ 47 h 287"/>
                <a:gd name="T8" fmla="*/ 219 w 291"/>
                <a:gd name="T9" fmla="*/ 21 h 287"/>
                <a:gd name="T10" fmla="*/ 178 w 291"/>
                <a:gd name="T11" fmla="*/ 4 h 287"/>
                <a:gd name="T12" fmla="*/ 136 w 291"/>
                <a:gd name="T13" fmla="*/ 0 h 287"/>
                <a:gd name="T14" fmla="*/ 94 w 291"/>
                <a:gd name="T15" fmla="*/ 10 h 287"/>
                <a:gd name="T16" fmla="*/ 58 w 291"/>
                <a:gd name="T17" fmla="*/ 29 h 287"/>
                <a:gd name="T18" fmla="*/ 30 w 291"/>
                <a:gd name="T19" fmla="*/ 60 h 287"/>
                <a:gd name="T20" fmla="*/ 8 w 291"/>
                <a:gd name="T21" fmla="*/ 97 h 287"/>
                <a:gd name="T22" fmla="*/ 1 w 291"/>
                <a:gd name="T23" fmla="*/ 141 h 287"/>
                <a:gd name="T24" fmla="*/ 5 w 291"/>
                <a:gd name="T25" fmla="*/ 182 h 287"/>
                <a:gd name="T26" fmla="*/ 21 w 291"/>
                <a:gd name="T27" fmla="*/ 221 h 287"/>
                <a:gd name="T28" fmla="*/ 49 w 291"/>
                <a:gd name="T29" fmla="*/ 252 h 287"/>
                <a:gd name="T30" fmla="*/ 84 w 291"/>
                <a:gd name="T31" fmla="*/ 276 h 287"/>
                <a:gd name="T32" fmla="*/ 109 w 291"/>
                <a:gd name="T33" fmla="*/ 285 h 287"/>
                <a:gd name="T34" fmla="*/ 112 w 291"/>
                <a:gd name="T35" fmla="*/ 286 h 287"/>
                <a:gd name="T36" fmla="*/ 117 w 291"/>
                <a:gd name="T37" fmla="*/ 285 h 287"/>
                <a:gd name="T38" fmla="*/ 98 w 291"/>
                <a:gd name="T39" fmla="*/ 281 h 287"/>
                <a:gd name="T40" fmla="*/ 61 w 291"/>
                <a:gd name="T41" fmla="*/ 261 h 287"/>
                <a:gd name="T42" fmla="*/ 31 w 291"/>
                <a:gd name="T43" fmla="*/ 231 h 287"/>
                <a:gd name="T44" fmla="*/ 10 w 291"/>
                <a:gd name="T45" fmla="*/ 194 h 287"/>
                <a:gd name="T46" fmla="*/ 2 w 291"/>
                <a:gd name="T47" fmla="*/ 156 h 287"/>
                <a:gd name="T48" fmla="*/ 5 w 291"/>
                <a:gd name="T49" fmla="*/ 113 h 287"/>
                <a:gd name="T50" fmla="*/ 23 w 291"/>
                <a:gd name="T51" fmla="*/ 72 h 287"/>
                <a:gd name="T52" fmla="*/ 48 w 291"/>
                <a:gd name="T53" fmla="*/ 41 h 287"/>
                <a:gd name="T54" fmla="*/ 83 w 291"/>
                <a:gd name="T55" fmla="*/ 15 h 287"/>
                <a:gd name="T56" fmla="*/ 121 w 291"/>
                <a:gd name="T57" fmla="*/ 3 h 287"/>
                <a:gd name="T58" fmla="*/ 163 w 291"/>
                <a:gd name="T59" fmla="*/ 3 h 287"/>
                <a:gd name="T60" fmla="*/ 205 w 291"/>
                <a:gd name="T61" fmla="*/ 16 h 287"/>
                <a:gd name="T62" fmla="*/ 240 w 291"/>
                <a:gd name="T63" fmla="*/ 38 h 287"/>
                <a:gd name="T64" fmla="*/ 269 w 291"/>
                <a:gd name="T65" fmla="*/ 70 h 287"/>
                <a:gd name="T66" fmla="*/ 285 w 291"/>
                <a:gd name="T67" fmla="*/ 107 h 287"/>
                <a:gd name="T68" fmla="*/ 288 w 291"/>
                <a:gd name="T69" fmla="*/ 149 h 287"/>
                <a:gd name="T70" fmla="*/ 280 w 291"/>
                <a:gd name="T71" fmla="*/ 190 h 287"/>
                <a:gd name="T72" fmla="*/ 270 w 291"/>
                <a:gd name="T73" fmla="*/ 220 h 287"/>
                <a:gd name="T74" fmla="*/ 268 w 291"/>
                <a:gd name="T75" fmla="*/ 222 h 287"/>
                <a:gd name="T76" fmla="*/ 267 w 291"/>
                <a:gd name="T77" fmla="*/ 224 h 287"/>
                <a:gd name="T78" fmla="*/ 265 w 291"/>
                <a:gd name="T79" fmla="*/ 225 h 287"/>
                <a:gd name="T80" fmla="*/ 261 w 291"/>
                <a:gd name="T81" fmla="*/ 228 h 287"/>
                <a:gd name="T82" fmla="*/ 260 w 291"/>
                <a:gd name="T83" fmla="*/ 232 h 287"/>
                <a:gd name="T84" fmla="*/ 260 w 291"/>
                <a:gd name="T85" fmla="*/ 230 h 287"/>
                <a:gd name="T86" fmla="*/ 280 w 291"/>
                <a:gd name="T87" fmla="*/ 190 h 28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91"/>
                <a:gd name="T133" fmla="*/ 0 h 287"/>
                <a:gd name="T134" fmla="*/ 291 w 291"/>
                <a:gd name="T135" fmla="*/ 287 h 28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91" h="287">
                  <a:moveTo>
                    <a:pt x="282" y="191"/>
                  </a:moveTo>
                  <a:lnTo>
                    <a:pt x="287" y="179"/>
                  </a:lnTo>
                  <a:lnTo>
                    <a:pt x="290" y="164"/>
                  </a:lnTo>
                  <a:lnTo>
                    <a:pt x="290" y="150"/>
                  </a:lnTo>
                  <a:lnTo>
                    <a:pt x="290" y="136"/>
                  </a:lnTo>
                  <a:lnTo>
                    <a:pt x="288" y="122"/>
                  </a:lnTo>
                  <a:lnTo>
                    <a:pt x="285" y="107"/>
                  </a:lnTo>
                  <a:lnTo>
                    <a:pt x="282" y="95"/>
                  </a:lnTo>
                  <a:lnTo>
                    <a:pt x="276" y="82"/>
                  </a:lnTo>
                  <a:lnTo>
                    <a:pt x="270" y="70"/>
                  </a:lnTo>
                  <a:lnTo>
                    <a:pt x="261" y="59"/>
                  </a:lnTo>
                  <a:lnTo>
                    <a:pt x="251" y="47"/>
                  </a:lnTo>
                  <a:lnTo>
                    <a:pt x="243" y="36"/>
                  </a:lnTo>
                  <a:lnTo>
                    <a:pt x="231" y="29"/>
                  </a:lnTo>
                  <a:lnTo>
                    <a:pt x="219" y="21"/>
                  </a:lnTo>
                  <a:lnTo>
                    <a:pt x="206" y="14"/>
                  </a:lnTo>
                  <a:lnTo>
                    <a:pt x="192" y="9"/>
                  </a:lnTo>
                  <a:lnTo>
                    <a:pt x="178" y="4"/>
                  </a:lnTo>
                  <a:lnTo>
                    <a:pt x="164" y="1"/>
                  </a:lnTo>
                  <a:lnTo>
                    <a:pt x="150" y="1"/>
                  </a:lnTo>
                  <a:lnTo>
                    <a:pt x="136" y="0"/>
                  </a:lnTo>
                  <a:lnTo>
                    <a:pt x="121" y="3"/>
                  </a:lnTo>
                  <a:lnTo>
                    <a:pt x="108" y="7"/>
                  </a:lnTo>
                  <a:lnTo>
                    <a:pt x="94" y="10"/>
                  </a:lnTo>
                  <a:lnTo>
                    <a:pt x="81" y="15"/>
                  </a:lnTo>
                  <a:lnTo>
                    <a:pt x="70" y="22"/>
                  </a:lnTo>
                  <a:lnTo>
                    <a:pt x="58" y="29"/>
                  </a:lnTo>
                  <a:lnTo>
                    <a:pt x="46" y="38"/>
                  </a:lnTo>
                  <a:lnTo>
                    <a:pt x="37" y="48"/>
                  </a:lnTo>
                  <a:lnTo>
                    <a:pt x="30" y="60"/>
                  </a:lnTo>
                  <a:lnTo>
                    <a:pt x="21" y="72"/>
                  </a:lnTo>
                  <a:lnTo>
                    <a:pt x="14" y="85"/>
                  </a:lnTo>
                  <a:lnTo>
                    <a:pt x="8" y="97"/>
                  </a:lnTo>
                  <a:lnTo>
                    <a:pt x="5" y="113"/>
                  </a:lnTo>
                  <a:lnTo>
                    <a:pt x="2" y="128"/>
                  </a:lnTo>
                  <a:lnTo>
                    <a:pt x="1" y="141"/>
                  </a:lnTo>
                  <a:lnTo>
                    <a:pt x="0" y="156"/>
                  </a:lnTo>
                  <a:lnTo>
                    <a:pt x="1" y="170"/>
                  </a:lnTo>
                  <a:lnTo>
                    <a:pt x="5" y="182"/>
                  </a:lnTo>
                  <a:lnTo>
                    <a:pt x="10" y="196"/>
                  </a:lnTo>
                  <a:lnTo>
                    <a:pt x="14" y="208"/>
                  </a:lnTo>
                  <a:lnTo>
                    <a:pt x="21" y="221"/>
                  </a:lnTo>
                  <a:lnTo>
                    <a:pt x="31" y="231"/>
                  </a:lnTo>
                  <a:lnTo>
                    <a:pt x="38" y="243"/>
                  </a:lnTo>
                  <a:lnTo>
                    <a:pt x="49" y="252"/>
                  </a:lnTo>
                  <a:lnTo>
                    <a:pt x="60" y="263"/>
                  </a:lnTo>
                  <a:lnTo>
                    <a:pt x="71" y="270"/>
                  </a:lnTo>
                  <a:lnTo>
                    <a:pt x="84" y="276"/>
                  </a:lnTo>
                  <a:lnTo>
                    <a:pt x="98" y="281"/>
                  </a:lnTo>
                  <a:lnTo>
                    <a:pt x="109" y="285"/>
                  </a:lnTo>
                  <a:lnTo>
                    <a:pt x="110" y="286"/>
                  </a:lnTo>
                  <a:lnTo>
                    <a:pt x="112" y="286"/>
                  </a:lnTo>
                  <a:lnTo>
                    <a:pt x="115" y="285"/>
                  </a:lnTo>
                  <a:lnTo>
                    <a:pt x="117" y="285"/>
                  </a:lnTo>
                  <a:lnTo>
                    <a:pt x="118" y="286"/>
                  </a:lnTo>
                  <a:lnTo>
                    <a:pt x="113" y="284"/>
                  </a:lnTo>
                  <a:lnTo>
                    <a:pt x="98" y="281"/>
                  </a:lnTo>
                  <a:lnTo>
                    <a:pt x="85" y="274"/>
                  </a:lnTo>
                  <a:lnTo>
                    <a:pt x="72" y="268"/>
                  </a:lnTo>
                  <a:lnTo>
                    <a:pt x="61" y="261"/>
                  </a:lnTo>
                  <a:lnTo>
                    <a:pt x="49" y="252"/>
                  </a:lnTo>
                  <a:lnTo>
                    <a:pt x="38" y="243"/>
                  </a:lnTo>
                  <a:lnTo>
                    <a:pt x="31" y="231"/>
                  </a:lnTo>
                  <a:lnTo>
                    <a:pt x="21" y="221"/>
                  </a:lnTo>
                  <a:lnTo>
                    <a:pt x="16" y="209"/>
                  </a:lnTo>
                  <a:lnTo>
                    <a:pt x="10" y="194"/>
                  </a:lnTo>
                  <a:lnTo>
                    <a:pt x="7" y="183"/>
                  </a:lnTo>
                  <a:lnTo>
                    <a:pt x="4" y="168"/>
                  </a:lnTo>
                  <a:lnTo>
                    <a:pt x="2" y="156"/>
                  </a:lnTo>
                  <a:lnTo>
                    <a:pt x="1" y="141"/>
                  </a:lnTo>
                  <a:lnTo>
                    <a:pt x="4" y="128"/>
                  </a:lnTo>
                  <a:lnTo>
                    <a:pt x="5" y="113"/>
                  </a:lnTo>
                  <a:lnTo>
                    <a:pt x="10" y="97"/>
                  </a:lnTo>
                  <a:lnTo>
                    <a:pt x="14" y="85"/>
                  </a:lnTo>
                  <a:lnTo>
                    <a:pt x="23" y="72"/>
                  </a:lnTo>
                  <a:lnTo>
                    <a:pt x="30" y="60"/>
                  </a:lnTo>
                  <a:lnTo>
                    <a:pt x="38" y="49"/>
                  </a:lnTo>
                  <a:lnTo>
                    <a:pt x="48" y="41"/>
                  </a:lnTo>
                  <a:lnTo>
                    <a:pt x="60" y="30"/>
                  </a:lnTo>
                  <a:lnTo>
                    <a:pt x="69" y="24"/>
                  </a:lnTo>
                  <a:lnTo>
                    <a:pt x="83" y="15"/>
                  </a:lnTo>
                  <a:lnTo>
                    <a:pt x="94" y="10"/>
                  </a:lnTo>
                  <a:lnTo>
                    <a:pt x="108" y="7"/>
                  </a:lnTo>
                  <a:lnTo>
                    <a:pt x="121" y="3"/>
                  </a:lnTo>
                  <a:lnTo>
                    <a:pt x="136" y="2"/>
                  </a:lnTo>
                  <a:lnTo>
                    <a:pt x="150" y="3"/>
                  </a:lnTo>
                  <a:lnTo>
                    <a:pt x="163" y="3"/>
                  </a:lnTo>
                  <a:lnTo>
                    <a:pt x="177" y="6"/>
                  </a:lnTo>
                  <a:lnTo>
                    <a:pt x="192" y="9"/>
                  </a:lnTo>
                  <a:lnTo>
                    <a:pt x="205" y="16"/>
                  </a:lnTo>
                  <a:lnTo>
                    <a:pt x="218" y="22"/>
                  </a:lnTo>
                  <a:lnTo>
                    <a:pt x="231" y="30"/>
                  </a:lnTo>
                  <a:lnTo>
                    <a:pt x="240" y="38"/>
                  </a:lnTo>
                  <a:lnTo>
                    <a:pt x="251" y="47"/>
                  </a:lnTo>
                  <a:lnTo>
                    <a:pt x="259" y="59"/>
                  </a:lnTo>
                  <a:lnTo>
                    <a:pt x="269" y="70"/>
                  </a:lnTo>
                  <a:lnTo>
                    <a:pt x="274" y="82"/>
                  </a:lnTo>
                  <a:lnTo>
                    <a:pt x="279" y="96"/>
                  </a:lnTo>
                  <a:lnTo>
                    <a:pt x="285" y="107"/>
                  </a:lnTo>
                  <a:lnTo>
                    <a:pt x="286" y="123"/>
                  </a:lnTo>
                  <a:lnTo>
                    <a:pt x="288" y="135"/>
                  </a:lnTo>
                  <a:lnTo>
                    <a:pt x="288" y="149"/>
                  </a:lnTo>
                  <a:lnTo>
                    <a:pt x="288" y="164"/>
                  </a:lnTo>
                  <a:lnTo>
                    <a:pt x="285" y="179"/>
                  </a:lnTo>
                  <a:lnTo>
                    <a:pt x="280" y="190"/>
                  </a:lnTo>
                  <a:lnTo>
                    <a:pt x="282" y="191"/>
                  </a:lnTo>
                  <a:lnTo>
                    <a:pt x="277" y="206"/>
                  </a:lnTo>
                  <a:lnTo>
                    <a:pt x="270" y="220"/>
                  </a:lnTo>
                  <a:lnTo>
                    <a:pt x="268" y="220"/>
                  </a:lnTo>
                  <a:lnTo>
                    <a:pt x="268" y="222"/>
                  </a:lnTo>
                  <a:lnTo>
                    <a:pt x="267" y="222"/>
                  </a:lnTo>
                  <a:lnTo>
                    <a:pt x="267" y="224"/>
                  </a:lnTo>
                  <a:lnTo>
                    <a:pt x="265" y="225"/>
                  </a:lnTo>
                  <a:lnTo>
                    <a:pt x="264" y="227"/>
                  </a:lnTo>
                  <a:lnTo>
                    <a:pt x="261" y="228"/>
                  </a:lnTo>
                  <a:lnTo>
                    <a:pt x="260" y="230"/>
                  </a:lnTo>
                  <a:lnTo>
                    <a:pt x="260" y="232"/>
                  </a:lnTo>
                  <a:lnTo>
                    <a:pt x="258" y="234"/>
                  </a:lnTo>
                  <a:lnTo>
                    <a:pt x="260" y="230"/>
                  </a:lnTo>
                  <a:lnTo>
                    <a:pt x="268" y="220"/>
                  </a:lnTo>
                  <a:lnTo>
                    <a:pt x="275" y="206"/>
                  </a:lnTo>
                  <a:lnTo>
                    <a:pt x="280" y="190"/>
                  </a:lnTo>
                  <a:lnTo>
                    <a:pt x="282" y="191"/>
                  </a:lnTo>
                </a:path>
              </a:pathLst>
            </a:custGeom>
            <a:solidFill>
              <a:srgbClr val="9CACC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12" name="Freeform 344"/>
            <p:cNvSpPr>
              <a:spLocks/>
            </p:cNvSpPr>
            <p:nvPr/>
          </p:nvSpPr>
          <p:spPr bwMode="auto">
            <a:xfrm>
              <a:off x="2381" y="1126"/>
              <a:ext cx="288" cy="286"/>
            </a:xfrm>
            <a:custGeom>
              <a:avLst/>
              <a:gdLst>
                <a:gd name="T0" fmla="*/ 287 w 288"/>
                <a:gd name="T1" fmla="*/ 162 h 286"/>
                <a:gd name="T2" fmla="*/ 285 w 288"/>
                <a:gd name="T3" fmla="*/ 121 h 286"/>
                <a:gd name="T4" fmla="*/ 273 w 288"/>
                <a:gd name="T5" fmla="*/ 80 h 286"/>
                <a:gd name="T6" fmla="*/ 250 w 288"/>
                <a:gd name="T7" fmla="*/ 45 h 286"/>
                <a:gd name="T8" fmla="*/ 217 w 288"/>
                <a:gd name="T9" fmla="*/ 20 h 286"/>
                <a:gd name="T10" fmla="*/ 176 w 288"/>
                <a:gd name="T11" fmla="*/ 4 h 286"/>
                <a:gd name="T12" fmla="*/ 135 w 288"/>
                <a:gd name="T13" fmla="*/ 0 h 286"/>
                <a:gd name="T14" fmla="*/ 93 w 288"/>
                <a:gd name="T15" fmla="*/ 8 h 286"/>
                <a:gd name="T16" fmla="*/ 59 w 288"/>
                <a:gd name="T17" fmla="*/ 28 h 286"/>
                <a:gd name="T18" fmla="*/ 29 w 288"/>
                <a:gd name="T19" fmla="*/ 58 h 286"/>
                <a:gd name="T20" fmla="*/ 9 w 288"/>
                <a:gd name="T21" fmla="*/ 95 h 286"/>
                <a:gd name="T22" fmla="*/ 0 w 288"/>
                <a:gd name="T23" fmla="*/ 139 h 286"/>
                <a:gd name="T24" fmla="*/ 6 w 288"/>
                <a:gd name="T25" fmla="*/ 181 h 286"/>
                <a:gd name="T26" fmla="*/ 20 w 288"/>
                <a:gd name="T27" fmla="*/ 219 h 286"/>
                <a:gd name="T28" fmla="*/ 48 w 288"/>
                <a:gd name="T29" fmla="*/ 250 h 286"/>
                <a:gd name="T30" fmla="*/ 84 w 288"/>
                <a:gd name="T31" fmla="*/ 272 h 286"/>
                <a:gd name="T32" fmla="*/ 117 w 288"/>
                <a:gd name="T33" fmla="*/ 284 h 286"/>
                <a:gd name="T34" fmla="*/ 122 w 288"/>
                <a:gd name="T35" fmla="*/ 284 h 286"/>
                <a:gd name="T36" fmla="*/ 128 w 288"/>
                <a:gd name="T37" fmla="*/ 284 h 286"/>
                <a:gd name="T38" fmla="*/ 126 w 288"/>
                <a:gd name="T39" fmla="*/ 284 h 286"/>
                <a:gd name="T40" fmla="*/ 86 w 288"/>
                <a:gd name="T41" fmla="*/ 273 h 286"/>
                <a:gd name="T42" fmla="*/ 49 w 288"/>
                <a:gd name="T43" fmla="*/ 248 h 286"/>
                <a:gd name="T44" fmla="*/ 24 w 288"/>
                <a:gd name="T45" fmla="*/ 218 h 286"/>
                <a:gd name="T46" fmla="*/ 7 w 288"/>
                <a:gd name="T47" fmla="*/ 179 h 286"/>
                <a:gd name="T48" fmla="*/ 2 w 288"/>
                <a:gd name="T49" fmla="*/ 140 h 286"/>
                <a:gd name="T50" fmla="*/ 11 w 288"/>
                <a:gd name="T51" fmla="*/ 96 h 286"/>
                <a:gd name="T52" fmla="*/ 31 w 288"/>
                <a:gd name="T53" fmla="*/ 59 h 286"/>
                <a:gd name="T54" fmla="*/ 58 w 288"/>
                <a:gd name="T55" fmla="*/ 29 h 286"/>
                <a:gd name="T56" fmla="*/ 94 w 288"/>
                <a:gd name="T57" fmla="*/ 11 h 286"/>
                <a:gd name="T58" fmla="*/ 134 w 288"/>
                <a:gd name="T59" fmla="*/ 2 h 286"/>
                <a:gd name="T60" fmla="*/ 178 w 288"/>
                <a:gd name="T61" fmla="*/ 5 h 286"/>
                <a:gd name="T62" fmla="*/ 217 w 288"/>
                <a:gd name="T63" fmla="*/ 22 h 286"/>
                <a:gd name="T64" fmla="*/ 250 w 288"/>
                <a:gd name="T65" fmla="*/ 47 h 286"/>
                <a:gd name="T66" fmla="*/ 272 w 288"/>
                <a:gd name="T67" fmla="*/ 82 h 286"/>
                <a:gd name="T68" fmla="*/ 285 w 288"/>
                <a:gd name="T69" fmla="*/ 121 h 286"/>
                <a:gd name="T70" fmla="*/ 285 w 288"/>
                <a:gd name="T71" fmla="*/ 161 h 286"/>
                <a:gd name="T72" fmla="*/ 279 w 288"/>
                <a:gd name="T73" fmla="*/ 188 h 286"/>
                <a:gd name="T74" fmla="*/ 259 w 288"/>
                <a:gd name="T75" fmla="*/ 228 h 286"/>
                <a:gd name="T76" fmla="*/ 254 w 288"/>
                <a:gd name="T77" fmla="*/ 235 h 286"/>
                <a:gd name="T78" fmla="*/ 249 w 288"/>
                <a:gd name="T79" fmla="*/ 240 h 286"/>
                <a:gd name="T80" fmla="*/ 244 w 288"/>
                <a:gd name="T81" fmla="*/ 245 h 286"/>
                <a:gd name="T82" fmla="*/ 265 w 288"/>
                <a:gd name="T83" fmla="*/ 216 h 286"/>
                <a:gd name="T84" fmla="*/ 279 w 288"/>
                <a:gd name="T85" fmla="*/ 188 h 28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88"/>
                <a:gd name="T130" fmla="*/ 0 h 286"/>
                <a:gd name="T131" fmla="*/ 288 w 288"/>
                <a:gd name="T132" fmla="*/ 286 h 28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88" h="286">
                  <a:moveTo>
                    <a:pt x="279" y="188"/>
                  </a:moveTo>
                  <a:lnTo>
                    <a:pt x="284" y="177"/>
                  </a:lnTo>
                  <a:lnTo>
                    <a:pt x="287" y="162"/>
                  </a:lnTo>
                  <a:lnTo>
                    <a:pt x="287" y="147"/>
                  </a:lnTo>
                  <a:lnTo>
                    <a:pt x="287" y="133"/>
                  </a:lnTo>
                  <a:lnTo>
                    <a:pt x="285" y="121"/>
                  </a:lnTo>
                  <a:lnTo>
                    <a:pt x="284" y="105"/>
                  </a:lnTo>
                  <a:lnTo>
                    <a:pt x="278" y="94"/>
                  </a:lnTo>
                  <a:lnTo>
                    <a:pt x="273" y="80"/>
                  </a:lnTo>
                  <a:lnTo>
                    <a:pt x="268" y="68"/>
                  </a:lnTo>
                  <a:lnTo>
                    <a:pt x="258" y="57"/>
                  </a:lnTo>
                  <a:lnTo>
                    <a:pt x="250" y="45"/>
                  </a:lnTo>
                  <a:lnTo>
                    <a:pt x="239" y="36"/>
                  </a:lnTo>
                  <a:lnTo>
                    <a:pt x="230" y="28"/>
                  </a:lnTo>
                  <a:lnTo>
                    <a:pt x="217" y="20"/>
                  </a:lnTo>
                  <a:lnTo>
                    <a:pt x="204" y="14"/>
                  </a:lnTo>
                  <a:lnTo>
                    <a:pt x="191" y="7"/>
                  </a:lnTo>
                  <a:lnTo>
                    <a:pt x="176" y="4"/>
                  </a:lnTo>
                  <a:lnTo>
                    <a:pt x="162" y="1"/>
                  </a:lnTo>
                  <a:lnTo>
                    <a:pt x="149" y="1"/>
                  </a:lnTo>
                  <a:lnTo>
                    <a:pt x="135" y="0"/>
                  </a:lnTo>
                  <a:lnTo>
                    <a:pt x="120" y="1"/>
                  </a:lnTo>
                  <a:lnTo>
                    <a:pt x="107" y="5"/>
                  </a:lnTo>
                  <a:lnTo>
                    <a:pt x="93" y="8"/>
                  </a:lnTo>
                  <a:lnTo>
                    <a:pt x="82" y="13"/>
                  </a:lnTo>
                  <a:lnTo>
                    <a:pt x="68" y="22"/>
                  </a:lnTo>
                  <a:lnTo>
                    <a:pt x="59" y="28"/>
                  </a:lnTo>
                  <a:lnTo>
                    <a:pt x="47" y="39"/>
                  </a:lnTo>
                  <a:lnTo>
                    <a:pt x="37" y="47"/>
                  </a:lnTo>
                  <a:lnTo>
                    <a:pt x="29" y="58"/>
                  </a:lnTo>
                  <a:lnTo>
                    <a:pt x="22" y="70"/>
                  </a:lnTo>
                  <a:lnTo>
                    <a:pt x="13" y="83"/>
                  </a:lnTo>
                  <a:lnTo>
                    <a:pt x="9" y="95"/>
                  </a:lnTo>
                  <a:lnTo>
                    <a:pt x="4" y="111"/>
                  </a:lnTo>
                  <a:lnTo>
                    <a:pt x="3" y="126"/>
                  </a:lnTo>
                  <a:lnTo>
                    <a:pt x="0" y="139"/>
                  </a:lnTo>
                  <a:lnTo>
                    <a:pt x="1" y="154"/>
                  </a:lnTo>
                  <a:lnTo>
                    <a:pt x="3" y="166"/>
                  </a:lnTo>
                  <a:lnTo>
                    <a:pt x="6" y="181"/>
                  </a:lnTo>
                  <a:lnTo>
                    <a:pt x="9" y="192"/>
                  </a:lnTo>
                  <a:lnTo>
                    <a:pt x="15" y="207"/>
                  </a:lnTo>
                  <a:lnTo>
                    <a:pt x="20" y="219"/>
                  </a:lnTo>
                  <a:lnTo>
                    <a:pt x="30" y="229"/>
                  </a:lnTo>
                  <a:lnTo>
                    <a:pt x="37" y="241"/>
                  </a:lnTo>
                  <a:lnTo>
                    <a:pt x="48" y="250"/>
                  </a:lnTo>
                  <a:lnTo>
                    <a:pt x="60" y="259"/>
                  </a:lnTo>
                  <a:lnTo>
                    <a:pt x="71" y="266"/>
                  </a:lnTo>
                  <a:lnTo>
                    <a:pt x="84" y="272"/>
                  </a:lnTo>
                  <a:lnTo>
                    <a:pt x="97" y="279"/>
                  </a:lnTo>
                  <a:lnTo>
                    <a:pt x="112" y="282"/>
                  </a:lnTo>
                  <a:lnTo>
                    <a:pt x="117" y="284"/>
                  </a:lnTo>
                  <a:lnTo>
                    <a:pt x="119" y="284"/>
                  </a:lnTo>
                  <a:lnTo>
                    <a:pt x="122" y="284"/>
                  </a:lnTo>
                  <a:lnTo>
                    <a:pt x="124" y="284"/>
                  </a:lnTo>
                  <a:lnTo>
                    <a:pt x="126" y="285"/>
                  </a:lnTo>
                  <a:lnTo>
                    <a:pt x="128" y="284"/>
                  </a:lnTo>
                  <a:lnTo>
                    <a:pt x="130" y="285"/>
                  </a:lnTo>
                  <a:lnTo>
                    <a:pt x="126" y="284"/>
                  </a:lnTo>
                  <a:lnTo>
                    <a:pt x="112" y="282"/>
                  </a:lnTo>
                  <a:lnTo>
                    <a:pt x="98" y="277"/>
                  </a:lnTo>
                  <a:lnTo>
                    <a:pt x="86" y="273"/>
                  </a:lnTo>
                  <a:lnTo>
                    <a:pt x="71" y="265"/>
                  </a:lnTo>
                  <a:lnTo>
                    <a:pt x="60" y="259"/>
                  </a:lnTo>
                  <a:lnTo>
                    <a:pt x="49" y="248"/>
                  </a:lnTo>
                  <a:lnTo>
                    <a:pt x="40" y="240"/>
                  </a:lnTo>
                  <a:lnTo>
                    <a:pt x="32" y="229"/>
                  </a:lnTo>
                  <a:lnTo>
                    <a:pt x="24" y="218"/>
                  </a:lnTo>
                  <a:lnTo>
                    <a:pt x="17" y="205"/>
                  </a:lnTo>
                  <a:lnTo>
                    <a:pt x="11" y="194"/>
                  </a:lnTo>
                  <a:lnTo>
                    <a:pt x="7" y="179"/>
                  </a:lnTo>
                  <a:lnTo>
                    <a:pt x="5" y="167"/>
                  </a:lnTo>
                  <a:lnTo>
                    <a:pt x="3" y="153"/>
                  </a:lnTo>
                  <a:lnTo>
                    <a:pt x="2" y="140"/>
                  </a:lnTo>
                  <a:lnTo>
                    <a:pt x="3" y="126"/>
                  </a:lnTo>
                  <a:lnTo>
                    <a:pt x="6" y="111"/>
                  </a:lnTo>
                  <a:lnTo>
                    <a:pt x="11" y="96"/>
                  </a:lnTo>
                  <a:lnTo>
                    <a:pt x="15" y="84"/>
                  </a:lnTo>
                  <a:lnTo>
                    <a:pt x="22" y="70"/>
                  </a:lnTo>
                  <a:lnTo>
                    <a:pt x="31" y="59"/>
                  </a:lnTo>
                  <a:lnTo>
                    <a:pt x="38" y="49"/>
                  </a:lnTo>
                  <a:lnTo>
                    <a:pt x="49" y="39"/>
                  </a:lnTo>
                  <a:lnTo>
                    <a:pt x="58" y="29"/>
                  </a:lnTo>
                  <a:lnTo>
                    <a:pt x="70" y="22"/>
                  </a:lnTo>
                  <a:lnTo>
                    <a:pt x="83" y="16"/>
                  </a:lnTo>
                  <a:lnTo>
                    <a:pt x="94" y="11"/>
                  </a:lnTo>
                  <a:lnTo>
                    <a:pt x="108" y="7"/>
                  </a:lnTo>
                  <a:lnTo>
                    <a:pt x="122" y="3"/>
                  </a:lnTo>
                  <a:lnTo>
                    <a:pt x="134" y="2"/>
                  </a:lnTo>
                  <a:lnTo>
                    <a:pt x="149" y="1"/>
                  </a:lnTo>
                  <a:lnTo>
                    <a:pt x="162" y="3"/>
                  </a:lnTo>
                  <a:lnTo>
                    <a:pt x="178" y="5"/>
                  </a:lnTo>
                  <a:lnTo>
                    <a:pt x="190" y="9"/>
                  </a:lnTo>
                  <a:lnTo>
                    <a:pt x="204" y="14"/>
                  </a:lnTo>
                  <a:lnTo>
                    <a:pt x="217" y="22"/>
                  </a:lnTo>
                  <a:lnTo>
                    <a:pt x="228" y="28"/>
                  </a:lnTo>
                  <a:lnTo>
                    <a:pt x="239" y="38"/>
                  </a:lnTo>
                  <a:lnTo>
                    <a:pt x="250" y="47"/>
                  </a:lnTo>
                  <a:lnTo>
                    <a:pt x="257" y="58"/>
                  </a:lnTo>
                  <a:lnTo>
                    <a:pt x="266" y="70"/>
                  </a:lnTo>
                  <a:lnTo>
                    <a:pt x="272" y="82"/>
                  </a:lnTo>
                  <a:lnTo>
                    <a:pt x="278" y="94"/>
                  </a:lnTo>
                  <a:lnTo>
                    <a:pt x="281" y="106"/>
                  </a:lnTo>
                  <a:lnTo>
                    <a:pt x="285" y="121"/>
                  </a:lnTo>
                  <a:lnTo>
                    <a:pt x="286" y="135"/>
                  </a:lnTo>
                  <a:lnTo>
                    <a:pt x="286" y="147"/>
                  </a:lnTo>
                  <a:lnTo>
                    <a:pt x="285" y="161"/>
                  </a:lnTo>
                  <a:lnTo>
                    <a:pt x="282" y="175"/>
                  </a:lnTo>
                  <a:lnTo>
                    <a:pt x="279" y="188"/>
                  </a:lnTo>
                  <a:lnTo>
                    <a:pt x="274" y="204"/>
                  </a:lnTo>
                  <a:lnTo>
                    <a:pt x="267" y="218"/>
                  </a:lnTo>
                  <a:lnTo>
                    <a:pt x="259" y="228"/>
                  </a:lnTo>
                  <a:lnTo>
                    <a:pt x="257" y="232"/>
                  </a:lnTo>
                  <a:lnTo>
                    <a:pt x="257" y="234"/>
                  </a:lnTo>
                  <a:lnTo>
                    <a:pt x="254" y="235"/>
                  </a:lnTo>
                  <a:lnTo>
                    <a:pt x="254" y="237"/>
                  </a:lnTo>
                  <a:lnTo>
                    <a:pt x="251" y="237"/>
                  </a:lnTo>
                  <a:lnTo>
                    <a:pt x="249" y="240"/>
                  </a:lnTo>
                  <a:lnTo>
                    <a:pt x="247" y="242"/>
                  </a:lnTo>
                  <a:lnTo>
                    <a:pt x="245" y="243"/>
                  </a:lnTo>
                  <a:lnTo>
                    <a:pt x="244" y="245"/>
                  </a:lnTo>
                  <a:lnTo>
                    <a:pt x="251" y="237"/>
                  </a:lnTo>
                  <a:lnTo>
                    <a:pt x="258" y="228"/>
                  </a:lnTo>
                  <a:lnTo>
                    <a:pt x="265" y="216"/>
                  </a:lnTo>
                  <a:lnTo>
                    <a:pt x="272" y="203"/>
                  </a:lnTo>
                  <a:lnTo>
                    <a:pt x="279" y="188"/>
                  </a:lnTo>
                </a:path>
              </a:pathLst>
            </a:custGeom>
            <a:solidFill>
              <a:srgbClr val="9DADC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13" name="Freeform 345"/>
            <p:cNvSpPr>
              <a:spLocks/>
            </p:cNvSpPr>
            <p:nvPr/>
          </p:nvSpPr>
          <p:spPr bwMode="auto">
            <a:xfrm>
              <a:off x="2383" y="1127"/>
              <a:ext cx="285" cy="285"/>
            </a:xfrm>
            <a:custGeom>
              <a:avLst/>
              <a:gdLst>
                <a:gd name="T0" fmla="*/ 283 w 285"/>
                <a:gd name="T1" fmla="*/ 160 h 285"/>
                <a:gd name="T2" fmla="*/ 283 w 285"/>
                <a:gd name="T3" fmla="*/ 120 h 285"/>
                <a:gd name="T4" fmla="*/ 270 w 285"/>
                <a:gd name="T5" fmla="*/ 81 h 285"/>
                <a:gd name="T6" fmla="*/ 248 w 285"/>
                <a:gd name="T7" fmla="*/ 46 h 285"/>
                <a:gd name="T8" fmla="*/ 215 w 285"/>
                <a:gd name="T9" fmla="*/ 21 h 285"/>
                <a:gd name="T10" fmla="*/ 176 w 285"/>
                <a:gd name="T11" fmla="*/ 4 h 285"/>
                <a:gd name="T12" fmla="*/ 132 w 285"/>
                <a:gd name="T13" fmla="*/ 1 h 285"/>
                <a:gd name="T14" fmla="*/ 92 w 285"/>
                <a:gd name="T15" fmla="*/ 10 h 285"/>
                <a:gd name="T16" fmla="*/ 56 w 285"/>
                <a:gd name="T17" fmla="*/ 28 h 285"/>
                <a:gd name="T18" fmla="*/ 29 w 285"/>
                <a:gd name="T19" fmla="*/ 58 h 285"/>
                <a:gd name="T20" fmla="*/ 9 w 285"/>
                <a:gd name="T21" fmla="*/ 95 h 285"/>
                <a:gd name="T22" fmla="*/ 0 w 285"/>
                <a:gd name="T23" fmla="*/ 139 h 285"/>
                <a:gd name="T24" fmla="*/ 5 w 285"/>
                <a:gd name="T25" fmla="*/ 178 h 285"/>
                <a:gd name="T26" fmla="*/ 22 w 285"/>
                <a:gd name="T27" fmla="*/ 217 h 285"/>
                <a:gd name="T28" fmla="*/ 47 w 285"/>
                <a:gd name="T29" fmla="*/ 247 h 285"/>
                <a:gd name="T30" fmla="*/ 84 w 285"/>
                <a:gd name="T31" fmla="*/ 272 h 285"/>
                <a:gd name="T32" fmla="*/ 124 w 285"/>
                <a:gd name="T33" fmla="*/ 283 h 285"/>
                <a:gd name="T34" fmla="*/ 131 w 285"/>
                <a:gd name="T35" fmla="*/ 283 h 285"/>
                <a:gd name="T36" fmla="*/ 139 w 285"/>
                <a:gd name="T37" fmla="*/ 284 h 285"/>
                <a:gd name="T38" fmla="*/ 146 w 285"/>
                <a:gd name="T39" fmla="*/ 284 h 285"/>
                <a:gd name="T40" fmla="*/ 110 w 285"/>
                <a:gd name="T41" fmla="*/ 279 h 285"/>
                <a:gd name="T42" fmla="*/ 69 w 285"/>
                <a:gd name="T43" fmla="*/ 264 h 285"/>
                <a:gd name="T44" fmla="*/ 38 w 285"/>
                <a:gd name="T45" fmla="*/ 237 h 285"/>
                <a:gd name="T46" fmla="*/ 15 w 285"/>
                <a:gd name="T47" fmla="*/ 204 h 285"/>
                <a:gd name="T48" fmla="*/ 3 w 285"/>
                <a:gd name="T49" fmla="*/ 166 h 285"/>
                <a:gd name="T50" fmla="*/ 3 w 285"/>
                <a:gd name="T51" fmla="*/ 124 h 285"/>
                <a:gd name="T52" fmla="*/ 15 w 285"/>
                <a:gd name="T53" fmla="*/ 84 h 285"/>
                <a:gd name="T54" fmla="*/ 36 w 285"/>
                <a:gd name="T55" fmla="*/ 48 h 285"/>
                <a:gd name="T56" fmla="*/ 67 w 285"/>
                <a:gd name="T57" fmla="*/ 23 h 285"/>
                <a:gd name="T58" fmla="*/ 106 w 285"/>
                <a:gd name="T59" fmla="*/ 6 h 285"/>
                <a:gd name="T60" fmla="*/ 146 w 285"/>
                <a:gd name="T61" fmla="*/ 2 h 285"/>
                <a:gd name="T62" fmla="*/ 187 w 285"/>
                <a:gd name="T63" fmla="*/ 10 h 285"/>
                <a:gd name="T64" fmla="*/ 225 w 285"/>
                <a:gd name="T65" fmla="*/ 29 h 285"/>
                <a:gd name="T66" fmla="*/ 254 w 285"/>
                <a:gd name="T67" fmla="*/ 56 h 285"/>
                <a:gd name="T68" fmla="*/ 274 w 285"/>
                <a:gd name="T69" fmla="*/ 94 h 285"/>
                <a:gd name="T70" fmla="*/ 282 w 285"/>
                <a:gd name="T71" fmla="*/ 134 h 285"/>
                <a:gd name="T72" fmla="*/ 278 w 285"/>
                <a:gd name="T73" fmla="*/ 174 h 285"/>
                <a:gd name="T74" fmla="*/ 270 w 285"/>
                <a:gd name="T75" fmla="*/ 202 h 285"/>
                <a:gd name="T76" fmla="*/ 249 w 285"/>
                <a:gd name="T77" fmla="*/ 236 h 285"/>
                <a:gd name="T78" fmla="*/ 237 w 285"/>
                <a:gd name="T79" fmla="*/ 249 h 285"/>
                <a:gd name="T80" fmla="*/ 228 w 285"/>
                <a:gd name="T81" fmla="*/ 254 h 285"/>
                <a:gd name="T82" fmla="*/ 222 w 285"/>
                <a:gd name="T83" fmla="*/ 258 h 285"/>
                <a:gd name="T84" fmla="*/ 247 w 285"/>
                <a:gd name="T85" fmla="*/ 236 h 285"/>
                <a:gd name="T86" fmla="*/ 268 w 285"/>
                <a:gd name="T87" fmla="*/ 202 h 28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5"/>
                <a:gd name="T133" fmla="*/ 0 h 285"/>
                <a:gd name="T134" fmla="*/ 285 w 285"/>
                <a:gd name="T135" fmla="*/ 285 h 28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5" h="285">
                  <a:moveTo>
                    <a:pt x="277" y="187"/>
                  </a:moveTo>
                  <a:lnTo>
                    <a:pt x="280" y="174"/>
                  </a:lnTo>
                  <a:lnTo>
                    <a:pt x="283" y="160"/>
                  </a:lnTo>
                  <a:lnTo>
                    <a:pt x="284" y="146"/>
                  </a:lnTo>
                  <a:lnTo>
                    <a:pt x="284" y="134"/>
                  </a:lnTo>
                  <a:lnTo>
                    <a:pt x="283" y="120"/>
                  </a:lnTo>
                  <a:lnTo>
                    <a:pt x="279" y="105"/>
                  </a:lnTo>
                  <a:lnTo>
                    <a:pt x="276" y="93"/>
                  </a:lnTo>
                  <a:lnTo>
                    <a:pt x="270" y="81"/>
                  </a:lnTo>
                  <a:lnTo>
                    <a:pt x="264" y="69"/>
                  </a:lnTo>
                  <a:lnTo>
                    <a:pt x="255" y="57"/>
                  </a:lnTo>
                  <a:lnTo>
                    <a:pt x="248" y="46"/>
                  </a:lnTo>
                  <a:lnTo>
                    <a:pt x="237" y="37"/>
                  </a:lnTo>
                  <a:lnTo>
                    <a:pt x="226" y="27"/>
                  </a:lnTo>
                  <a:lnTo>
                    <a:pt x="215" y="21"/>
                  </a:lnTo>
                  <a:lnTo>
                    <a:pt x="202" y="13"/>
                  </a:lnTo>
                  <a:lnTo>
                    <a:pt x="188" y="8"/>
                  </a:lnTo>
                  <a:lnTo>
                    <a:pt x="176" y="4"/>
                  </a:lnTo>
                  <a:lnTo>
                    <a:pt x="160" y="2"/>
                  </a:lnTo>
                  <a:lnTo>
                    <a:pt x="147" y="0"/>
                  </a:lnTo>
                  <a:lnTo>
                    <a:pt x="132" y="1"/>
                  </a:lnTo>
                  <a:lnTo>
                    <a:pt x="120" y="2"/>
                  </a:lnTo>
                  <a:lnTo>
                    <a:pt x="106" y="6"/>
                  </a:lnTo>
                  <a:lnTo>
                    <a:pt x="92" y="10"/>
                  </a:lnTo>
                  <a:lnTo>
                    <a:pt x="81" y="15"/>
                  </a:lnTo>
                  <a:lnTo>
                    <a:pt x="68" y="21"/>
                  </a:lnTo>
                  <a:lnTo>
                    <a:pt x="56" y="28"/>
                  </a:lnTo>
                  <a:lnTo>
                    <a:pt x="47" y="38"/>
                  </a:lnTo>
                  <a:lnTo>
                    <a:pt x="36" y="48"/>
                  </a:lnTo>
                  <a:lnTo>
                    <a:pt x="29" y="58"/>
                  </a:lnTo>
                  <a:lnTo>
                    <a:pt x="20" y="69"/>
                  </a:lnTo>
                  <a:lnTo>
                    <a:pt x="13" y="83"/>
                  </a:lnTo>
                  <a:lnTo>
                    <a:pt x="9" y="95"/>
                  </a:lnTo>
                  <a:lnTo>
                    <a:pt x="4" y="110"/>
                  </a:lnTo>
                  <a:lnTo>
                    <a:pt x="1" y="125"/>
                  </a:lnTo>
                  <a:lnTo>
                    <a:pt x="0" y="139"/>
                  </a:lnTo>
                  <a:lnTo>
                    <a:pt x="1" y="152"/>
                  </a:lnTo>
                  <a:lnTo>
                    <a:pt x="3" y="166"/>
                  </a:lnTo>
                  <a:lnTo>
                    <a:pt x="5" y="178"/>
                  </a:lnTo>
                  <a:lnTo>
                    <a:pt x="9" y="193"/>
                  </a:lnTo>
                  <a:lnTo>
                    <a:pt x="15" y="204"/>
                  </a:lnTo>
                  <a:lnTo>
                    <a:pt x="22" y="217"/>
                  </a:lnTo>
                  <a:lnTo>
                    <a:pt x="30" y="228"/>
                  </a:lnTo>
                  <a:lnTo>
                    <a:pt x="38" y="239"/>
                  </a:lnTo>
                  <a:lnTo>
                    <a:pt x="47" y="247"/>
                  </a:lnTo>
                  <a:lnTo>
                    <a:pt x="58" y="258"/>
                  </a:lnTo>
                  <a:lnTo>
                    <a:pt x="69" y="264"/>
                  </a:lnTo>
                  <a:lnTo>
                    <a:pt x="84" y="272"/>
                  </a:lnTo>
                  <a:lnTo>
                    <a:pt x="96" y="276"/>
                  </a:lnTo>
                  <a:lnTo>
                    <a:pt x="110" y="281"/>
                  </a:lnTo>
                  <a:lnTo>
                    <a:pt x="124" y="283"/>
                  </a:lnTo>
                  <a:lnTo>
                    <a:pt x="128" y="284"/>
                  </a:lnTo>
                  <a:lnTo>
                    <a:pt x="129" y="284"/>
                  </a:lnTo>
                  <a:lnTo>
                    <a:pt x="131" y="283"/>
                  </a:lnTo>
                  <a:lnTo>
                    <a:pt x="133" y="283"/>
                  </a:lnTo>
                  <a:lnTo>
                    <a:pt x="138" y="283"/>
                  </a:lnTo>
                  <a:lnTo>
                    <a:pt x="139" y="284"/>
                  </a:lnTo>
                  <a:lnTo>
                    <a:pt x="142" y="283"/>
                  </a:lnTo>
                  <a:lnTo>
                    <a:pt x="144" y="283"/>
                  </a:lnTo>
                  <a:lnTo>
                    <a:pt x="146" y="284"/>
                  </a:lnTo>
                  <a:lnTo>
                    <a:pt x="138" y="283"/>
                  </a:lnTo>
                  <a:lnTo>
                    <a:pt x="124" y="283"/>
                  </a:lnTo>
                  <a:lnTo>
                    <a:pt x="110" y="279"/>
                  </a:lnTo>
                  <a:lnTo>
                    <a:pt x="97" y="274"/>
                  </a:lnTo>
                  <a:lnTo>
                    <a:pt x="84" y="270"/>
                  </a:lnTo>
                  <a:lnTo>
                    <a:pt x="69" y="264"/>
                  </a:lnTo>
                  <a:lnTo>
                    <a:pt x="58" y="256"/>
                  </a:lnTo>
                  <a:lnTo>
                    <a:pt x="49" y="247"/>
                  </a:lnTo>
                  <a:lnTo>
                    <a:pt x="38" y="237"/>
                  </a:lnTo>
                  <a:lnTo>
                    <a:pt x="30" y="228"/>
                  </a:lnTo>
                  <a:lnTo>
                    <a:pt x="22" y="215"/>
                  </a:lnTo>
                  <a:lnTo>
                    <a:pt x="15" y="204"/>
                  </a:lnTo>
                  <a:lnTo>
                    <a:pt x="10" y="191"/>
                  </a:lnTo>
                  <a:lnTo>
                    <a:pt x="6" y="178"/>
                  </a:lnTo>
                  <a:lnTo>
                    <a:pt x="3" y="166"/>
                  </a:lnTo>
                  <a:lnTo>
                    <a:pt x="1" y="152"/>
                  </a:lnTo>
                  <a:lnTo>
                    <a:pt x="2" y="137"/>
                  </a:lnTo>
                  <a:lnTo>
                    <a:pt x="3" y="124"/>
                  </a:lnTo>
                  <a:lnTo>
                    <a:pt x="6" y="111"/>
                  </a:lnTo>
                  <a:lnTo>
                    <a:pt x="9" y="95"/>
                  </a:lnTo>
                  <a:lnTo>
                    <a:pt x="15" y="84"/>
                  </a:lnTo>
                  <a:lnTo>
                    <a:pt x="22" y="72"/>
                  </a:lnTo>
                  <a:lnTo>
                    <a:pt x="28" y="60"/>
                  </a:lnTo>
                  <a:lnTo>
                    <a:pt x="36" y="48"/>
                  </a:lnTo>
                  <a:lnTo>
                    <a:pt x="47" y="38"/>
                  </a:lnTo>
                  <a:lnTo>
                    <a:pt x="58" y="30"/>
                  </a:lnTo>
                  <a:lnTo>
                    <a:pt x="67" y="23"/>
                  </a:lnTo>
                  <a:lnTo>
                    <a:pt x="81" y="15"/>
                  </a:lnTo>
                  <a:lnTo>
                    <a:pt x="92" y="12"/>
                  </a:lnTo>
                  <a:lnTo>
                    <a:pt x="106" y="6"/>
                  </a:lnTo>
                  <a:lnTo>
                    <a:pt x="119" y="4"/>
                  </a:lnTo>
                  <a:lnTo>
                    <a:pt x="134" y="4"/>
                  </a:lnTo>
                  <a:lnTo>
                    <a:pt x="146" y="2"/>
                  </a:lnTo>
                  <a:lnTo>
                    <a:pt x="160" y="2"/>
                  </a:lnTo>
                  <a:lnTo>
                    <a:pt x="176" y="6"/>
                  </a:lnTo>
                  <a:lnTo>
                    <a:pt x="187" y="10"/>
                  </a:lnTo>
                  <a:lnTo>
                    <a:pt x="202" y="15"/>
                  </a:lnTo>
                  <a:lnTo>
                    <a:pt x="215" y="21"/>
                  </a:lnTo>
                  <a:lnTo>
                    <a:pt x="225" y="29"/>
                  </a:lnTo>
                  <a:lnTo>
                    <a:pt x="235" y="39"/>
                  </a:lnTo>
                  <a:lnTo>
                    <a:pt x="245" y="48"/>
                  </a:lnTo>
                  <a:lnTo>
                    <a:pt x="254" y="56"/>
                  </a:lnTo>
                  <a:lnTo>
                    <a:pt x="262" y="70"/>
                  </a:lnTo>
                  <a:lnTo>
                    <a:pt x="268" y="79"/>
                  </a:lnTo>
                  <a:lnTo>
                    <a:pt x="274" y="94"/>
                  </a:lnTo>
                  <a:lnTo>
                    <a:pt x="277" y="105"/>
                  </a:lnTo>
                  <a:lnTo>
                    <a:pt x="281" y="119"/>
                  </a:lnTo>
                  <a:lnTo>
                    <a:pt x="282" y="134"/>
                  </a:lnTo>
                  <a:lnTo>
                    <a:pt x="284" y="148"/>
                  </a:lnTo>
                  <a:lnTo>
                    <a:pt x="280" y="161"/>
                  </a:lnTo>
                  <a:lnTo>
                    <a:pt x="278" y="174"/>
                  </a:lnTo>
                  <a:lnTo>
                    <a:pt x="275" y="187"/>
                  </a:lnTo>
                  <a:lnTo>
                    <a:pt x="277" y="187"/>
                  </a:lnTo>
                  <a:lnTo>
                    <a:pt x="270" y="202"/>
                  </a:lnTo>
                  <a:lnTo>
                    <a:pt x="263" y="215"/>
                  </a:lnTo>
                  <a:lnTo>
                    <a:pt x="256" y="227"/>
                  </a:lnTo>
                  <a:lnTo>
                    <a:pt x="249" y="236"/>
                  </a:lnTo>
                  <a:lnTo>
                    <a:pt x="242" y="244"/>
                  </a:lnTo>
                  <a:lnTo>
                    <a:pt x="240" y="246"/>
                  </a:lnTo>
                  <a:lnTo>
                    <a:pt x="237" y="249"/>
                  </a:lnTo>
                  <a:lnTo>
                    <a:pt x="234" y="249"/>
                  </a:lnTo>
                  <a:lnTo>
                    <a:pt x="232" y="251"/>
                  </a:lnTo>
                  <a:lnTo>
                    <a:pt x="228" y="254"/>
                  </a:lnTo>
                  <a:lnTo>
                    <a:pt x="226" y="254"/>
                  </a:lnTo>
                  <a:lnTo>
                    <a:pt x="224" y="256"/>
                  </a:lnTo>
                  <a:lnTo>
                    <a:pt x="222" y="258"/>
                  </a:lnTo>
                  <a:lnTo>
                    <a:pt x="226" y="254"/>
                  </a:lnTo>
                  <a:lnTo>
                    <a:pt x="237" y="247"/>
                  </a:lnTo>
                  <a:lnTo>
                    <a:pt x="247" y="236"/>
                  </a:lnTo>
                  <a:lnTo>
                    <a:pt x="257" y="225"/>
                  </a:lnTo>
                  <a:lnTo>
                    <a:pt x="262" y="213"/>
                  </a:lnTo>
                  <a:lnTo>
                    <a:pt x="268" y="202"/>
                  </a:lnTo>
                  <a:lnTo>
                    <a:pt x="275" y="187"/>
                  </a:lnTo>
                  <a:lnTo>
                    <a:pt x="277" y="187"/>
                  </a:lnTo>
                </a:path>
              </a:pathLst>
            </a:custGeom>
            <a:solidFill>
              <a:srgbClr val="9EAEC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14" name="Freeform 346"/>
            <p:cNvSpPr>
              <a:spLocks/>
            </p:cNvSpPr>
            <p:nvPr/>
          </p:nvSpPr>
          <p:spPr bwMode="auto">
            <a:xfrm>
              <a:off x="2384" y="1129"/>
              <a:ext cx="284" cy="283"/>
            </a:xfrm>
            <a:custGeom>
              <a:avLst/>
              <a:gdLst>
                <a:gd name="T0" fmla="*/ 279 w 284"/>
                <a:gd name="T1" fmla="*/ 159 h 283"/>
                <a:gd name="T2" fmla="*/ 280 w 284"/>
                <a:gd name="T3" fmla="*/ 117 h 283"/>
                <a:gd name="T4" fmla="*/ 267 w 284"/>
                <a:gd name="T5" fmla="*/ 77 h 283"/>
                <a:gd name="T6" fmla="*/ 244 w 284"/>
                <a:gd name="T7" fmla="*/ 46 h 283"/>
                <a:gd name="T8" fmla="*/ 214 w 284"/>
                <a:gd name="T9" fmla="*/ 19 h 283"/>
                <a:gd name="T10" fmla="*/ 175 w 284"/>
                <a:gd name="T11" fmla="*/ 4 h 283"/>
                <a:gd name="T12" fmla="*/ 133 w 284"/>
                <a:gd name="T13" fmla="*/ 2 h 283"/>
                <a:gd name="T14" fmla="*/ 91 w 284"/>
                <a:gd name="T15" fmla="*/ 10 h 283"/>
                <a:gd name="T16" fmla="*/ 57 w 284"/>
                <a:gd name="T17" fmla="*/ 28 h 283"/>
                <a:gd name="T18" fmla="*/ 27 w 284"/>
                <a:gd name="T19" fmla="*/ 58 h 283"/>
                <a:gd name="T20" fmla="*/ 8 w 284"/>
                <a:gd name="T21" fmla="*/ 93 h 283"/>
                <a:gd name="T22" fmla="*/ 1 w 284"/>
                <a:gd name="T23" fmla="*/ 135 h 283"/>
                <a:gd name="T24" fmla="*/ 5 w 284"/>
                <a:gd name="T25" fmla="*/ 176 h 283"/>
                <a:gd name="T26" fmla="*/ 21 w 284"/>
                <a:gd name="T27" fmla="*/ 213 h 283"/>
                <a:gd name="T28" fmla="*/ 48 w 284"/>
                <a:gd name="T29" fmla="*/ 245 h 283"/>
                <a:gd name="T30" fmla="*/ 83 w 284"/>
                <a:gd name="T31" fmla="*/ 268 h 283"/>
                <a:gd name="T32" fmla="*/ 123 w 284"/>
                <a:gd name="T33" fmla="*/ 281 h 283"/>
                <a:gd name="T34" fmla="*/ 155 w 284"/>
                <a:gd name="T35" fmla="*/ 279 h 283"/>
                <a:gd name="T36" fmla="*/ 184 w 284"/>
                <a:gd name="T37" fmla="*/ 273 h 283"/>
                <a:gd name="T38" fmla="*/ 213 w 284"/>
                <a:gd name="T39" fmla="*/ 261 h 283"/>
                <a:gd name="T40" fmla="*/ 236 w 284"/>
                <a:gd name="T41" fmla="*/ 245 h 283"/>
                <a:gd name="T42" fmla="*/ 261 w 284"/>
                <a:gd name="T43" fmla="*/ 211 h 283"/>
                <a:gd name="T44" fmla="*/ 272 w 284"/>
                <a:gd name="T45" fmla="*/ 184 h 283"/>
                <a:gd name="T46" fmla="*/ 281 w 284"/>
                <a:gd name="T47" fmla="*/ 145 h 283"/>
                <a:gd name="T48" fmla="*/ 276 w 284"/>
                <a:gd name="T49" fmla="*/ 105 h 283"/>
                <a:gd name="T50" fmla="*/ 261 w 284"/>
                <a:gd name="T51" fmla="*/ 68 h 283"/>
                <a:gd name="T52" fmla="*/ 234 w 284"/>
                <a:gd name="T53" fmla="*/ 37 h 283"/>
                <a:gd name="T54" fmla="*/ 200 w 284"/>
                <a:gd name="T55" fmla="*/ 15 h 283"/>
                <a:gd name="T56" fmla="*/ 158 w 284"/>
                <a:gd name="T57" fmla="*/ 2 h 283"/>
                <a:gd name="T58" fmla="*/ 118 w 284"/>
                <a:gd name="T59" fmla="*/ 2 h 283"/>
                <a:gd name="T60" fmla="*/ 82 w 284"/>
                <a:gd name="T61" fmla="*/ 15 h 283"/>
                <a:gd name="T62" fmla="*/ 47 w 284"/>
                <a:gd name="T63" fmla="*/ 39 h 283"/>
                <a:gd name="T64" fmla="*/ 23 w 284"/>
                <a:gd name="T65" fmla="*/ 70 h 283"/>
                <a:gd name="T66" fmla="*/ 7 w 284"/>
                <a:gd name="T67" fmla="*/ 109 h 283"/>
                <a:gd name="T68" fmla="*/ 2 w 284"/>
                <a:gd name="T69" fmla="*/ 150 h 283"/>
                <a:gd name="T70" fmla="*/ 11 w 284"/>
                <a:gd name="T71" fmla="*/ 189 h 283"/>
                <a:gd name="T72" fmla="*/ 30 w 284"/>
                <a:gd name="T73" fmla="*/ 224 h 283"/>
                <a:gd name="T74" fmla="*/ 58 w 284"/>
                <a:gd name="T75" fmla="*/ 252 h 283"/>
                <a:gd name="T76" fmla="*/ 96 w 284"/>
                <a:gd name="T77" fmla="*/ 271 h 283"/>
                <a:gd name="T78" fmla="*/ 137 w 284"/>
                <a:gd name="T79" fmla="*/ 279 h 283"/>
                <a:gd name="T80" fmla="*/ 177 w 284"/>
                <a:gd name="T81" fmla="*/ 275 h 283"/>
                <a:gd name="T82" fmla="*/ 213 w 284"/>
                <a:gd name="T83" fmla="*/ 259 h 283"/>
                <a:gd name="T84" fmla="*/ 244 w 284"/>
                <a:gd name="T85" fmla="*/ 233 h 283"/>
                <a:gd name="T86" fmla="*/ 267 w 284"/>
                <a:gd name="T87" fmla="*/ 200 h 28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84"/>
                <a:gd name="T133" fmla="*/ 0 h 283"/>
                <a:gd name="T134" fmla="*/ 284 w 284"/>
                <a:gd name="T135" fmla="*/ 283 h 28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84" h="283">
                  <a:moveTo>
                    <a:pt x="274" y="185"/>
                  </a:moveTo>
                  <a:lnTo>
                    <a:pt x="277" y="172"/>
                  </a:lnTo>
                  <a:lnTo>
                    <a:pt x="279" y="159"/>
                  </a:lnTo>
                  <a:lnTo>
                    <a:pt x="283" y="146"/>
                  </a:lnTo>
                  <a:lnTo>
                    <a:pt x="281" y="132"/>
                  </a:lnTo>
                  <a:lnTo>
                    <a:pt x="280" y="117"/>
                  </a:lnTo>
                  <a:lnTo>
                    <a:pt x="276" y="103"/>
                  </a:lnTo>
                  <a:lnTo>
                    <a:pt x="273" y="92"/>
                  </a:lnTo>
                  <a:lnTo>
                    <a:pt x="267" y="77"/>
                  </a:lnTo>
                  <a:lnTo>
                    <a:pt x="261" y="68"/>
                  </a:lnTo>
                  <a:lnTo>
                    <a:pt x="253" y="54"/>
                  </a:lnTo>
                  <a:lnTo>
                    <a:pt x="244" y="46"/>
                  </a:lnTo>
                  <a:lnTo>
                    <a:pt x="234" y="37"/>
                  </a:lnTo>
                  <a:lnTo>
                    <a:pt x="224" y="27"/>
                  </a:lnTo>
                  <a:lnTo>
                    <a:pt x="214" y="19"/>
                  </a:lnTo>
                  <a:lnTo>
                    <a:pt x="201" y="13"/>
                  </a:lnTo>
                  <a:lnTo>
                    <a:pt x="186" y="8"/>
                  </a:lnTo>
                  <a:lnTo>
                    <a:pt x="175" y="4"/>
                  </a:lnTo>
                  <a:lnTo>
                    <a:pt x="159" y="0"/>
                  </a:lnTo>
                  <a:lnTo>
                    <a:pt x="145" y="0"/>
                  </a:lnTo>
                  <a:lnTo>
                    <a:pt x="133" y="2"/>
                  </a:lnTo>
                  <a:lnTo>
                    <a:pt x="118" y="2"/>
                  </a:lnTo>
                  <a:lnTo>
                    <a:pt x="105" y="4"/>
                  </a:lnTo>
                  <a:lnTo>
                    <a:pt x="91" y="10"/>
                  </a:lnTo>
                  <a:lnTo>
                    <a:pt x="80" y="13"/>
                  </a:lnTo>
                  <a:lnTo>
                    <a:pt x="66" y="21"/>
                  </a:lnTo>
                  <a:lnTo>
                    <a:pt x="57" y="28"/>
                  </a:lnTo>
                  <a:lnTo>
                    <a:pt x="46" y="36"/>
                  </a:lnTo>
                  <a:lnTo>
                    <a:pt x="35" y="46"/>
                  </a:lnTo>
                  <a:lnTo>
                    <a:pt x="27" y="58"/>
                  </a:lnTo>
                  <a:lnTo>
                    <a:pt x="21" y="70"/>
                  </a:lnTo>
                  <a:lnTo>
                    <a:pt x="14" y="82"/>
                  </a:lnTo>
                  <a:lnTo>
                    <a:pt x="8" y="93"/>
                  </a:lnTo>
                  <a:lnTo>
                    <a:pt x="5" y="109"/>
                  </a:lnTo>
                  <a:lnTo>
                    <a:pt x="2" y="122"/>
                  </a:lnTo>
                  <a:lnTo>
                    <a:pt x="1" y="135"/>
                  </a:lnTo>
                  <a:lnTo>
                    <a:pt x="0" y="150"/>
                  </a:lnTo>
                  <a:lnTo>
                    <a:pt x="2" y="164"/>
                  </a:lnTo>
                  <a:lnTo>
                    <a:pt x="5" y="176"/>
                  </a:lnTo>
                  <a:lnTo>
                    <a:pt x="9" y="189"/>
                  </a:lnTo>
                  <a:lnTo>
                    <a:pt x="14" y="202"/>
                  </a:lnTo>
                  <a:lnTo>
                    <a:pt x="21" y="213"/>
                  </a:lnTo>
                  <a:lnTo>
                    <a:pt x="29" y="226"/>
                  </a:lnTo>
                  <a:lnTo>
                    <a:pt x="37" y="235"/>
                  </a:lnTo>
                  <a:lnTo>
                    <a:pt x="48" y="245"/>
                  </a:lnTo>
                  <a:lnTo>
                    <a:pt x="57" y="254"/>
                  </a:lnTo>
                  <a:lnTo>
                    <a:pt x="68" y="262"/>
                  </a:lnTo>
                  <a:lnTo>
                    <a:pt x="83" y="268"/>
                  </a:lnTo>
                  <a:lnTo>
                    <a:pt x="96" y="272"/>
                  </a:lnTo>
                  <a:lnTo>
                    <a:pt x="109" y="277"/>
                  </a:lnTo>
                  <a:lnTo>
                    <a:pt x="123" y="281"/>
                  </a:lnTo>
                  <a:lnTo>
                    <a:pt x="137" y="281"/>
                  </a:lnTo>
                  <a:lnTo>
                    <a:pt x="145" y="282"/>
                  </a:lnTo>
                  <a:lnTo>
                    <a:pt x="155" y="279"/>
                  </a:lnTo>
                  <a:lnTo>
                    <a:pt x="164" y="278"/>
                  </a:lnTo>
                  <a:lnTo>
                    <a:pt x="175" y="276"/>
                  </a:lnTo>
                  <a:lnTo>
                    <a:pt x="184" y="273"/>
                  </a:lnTo>
                  <a:lnTo>
                    <a:pt x="193" y="270"/>
                  </a:lnTo>
                  <a:lnTo>
                    <a:pt x="202" y="264"/>
                  </a:lnTo>
                  <a:lnTo>
                    <a:pt x="213" y="261"/>
                  </a:lnTo>
                  <a:lnTo>
                    <a:pt x="221" y="256"/>
                  </a:lnTo>
                  <a:lnTo>
                    <a:pt x="225" y="252"/>
                  </a:lnTo>
                  <a:lnTo>
                    <a:pt x="236" y="245"/>
                  </a:lnTo>
                  <a:lnTo>
                    <a:pt x="246" y="234"/>
                  </a:lnTo>
                  <a:lnTo>
                    <a:pt x="256" y="223"/>
                  </a:lnTo>
                  <a:lnTo>
                    <a:pt x="261" y="211"/>
                  </a:lnTo>
                  <a:lnTo>
                    <a:pt x="267" y="200"/>
                  </a:lnTo>
                  <a:lnTo>
                    <a:pt x="274" y="185"/>
                  </a:lnTo>
                  <a:lnTo>
                    <a:pt x="272" y="184"/>
                  </a:lnTo>
                  <a:lnTo>
                    <a:pt x="277" y="172"/>
                  </a:lnTo>
                  <a:lnTo>
                    <a:pt x="279" y="159"/>
                  </a:lnTo>
                  <a:lnTo>
                    <a:pt x="281" y="145"/>
                  </a:lnTo>
                  <a:lnTo>
                    <a:pt x="280" y="130"/>
                  </a:lnTo>
                  <a:lnTo>
                    <a:pt x="278" y="118"/>
                  </a:lnTo>
                  <a:lnTo>
                    <a:pt x="276" y="105"/>
                  </a:lnTo>
                  <a:lnTo>
                    <a:pt x="271" y="92"/>
                  </a:lnTo>
                  <a:lnTo>
                    <a:pt x="267" y="79"/>
                  </a:lnTo>
                  <a:lnTo>
                    <a:pt x="261" y="68"/>
                  </a:lnTo>
                  <a:lnTo>
                    <a:pt x="252" y="56"/>
                  </a:lnTo>
                  <a:lnTo>
                    <a:pt x="244" y="46"/>
                  </a:lnTo>
                  <a:lnTo>
                    <a:pt x="234" y="37"/>
                  </a:lnTo>
                  <a:lnTo>
                    <a:pt x="224" y="29"/>
                  </a:lnTo>
                  <a:lnTo>
                    <a:pt x="213" y="20"/>
                  </a:lnTo>
                  <a:lnTo>
                    <a:pt x="200" y="15"/>
                  </a:lnTo>
                  <a:lnTo>
                    <a:pt x="186" y="10"/>
                  </a:lnTo>
                  <a:lnTo>
                    <a:pt x="174" y="5"/>
                  </a:lnTo>
                  <a:lnTo>
                    <a:pt x="158" y="2"/>
                  </a:lnTo>
                  <a:lnTo>
                    <a:pt x="145" y="2"/>
                  </a:lnTo>
                  <a:lnTo>
                    <a:pt x="133" y="2"/>
                  </a:lnTo>
                  <a:lnTo>
                    <a:pt x="118" y="2"/>
                  </a:lnTo>
                  <a:lnTo>
                    <a:pt x="104" y="6"/>
                  </a:lnTo>
                  <a:lnTo>
                    <a:pt x="93" y="10"/>
                  </a:lnTo>
                  <a:lnTo>
                    <a:pt x="82" y="15"/>
                  </a:lnTo>
                  <a:lnTo>
                    <a:pt x="68" y="21"/>
                  </a:lnTo>
                  <a:lnTo>
                    <a:pt x="58" y="30"/>
                  </a:lnTo>
                  <a:lnTo>
                    <a:pt x="47" y="39"/>
                  </a:lnTo>
                  <a:lnTo>
                    <a:pt x="37" y="47"/>
                  </a:lnTo>
                  <a:lnTo>
                    <a:pt x="29" y="58"/>
                  </a:lnTo>
                  <a:lnTo>
                    <a:pt x="23" y="70"/>
                  </a:lnTo>
                  <a:lnTo>
                    <a:pt x="16" y="82"/>
                  </a:lnTo>
                  <a:lnTo>
                    <a:pt x="10" y="94"/>
                  </a:lnTo>
                  <a:lnTo>
                    <a:pt x="7" y="109"/>
                  </a:lnTo>
                  <a:lnTo>
                    <a:pt x="4" y="122"/>
                  </a:lnTo>
                  <a:lnTo>
                    <a:pt x="3" y="136"/>
                  </a:lnTo>
                  <a:lnTo>
                    <a:pt x="2" y="150"/>
                  </a:lnTo>
                  <a:lnTo>
                    <a:pt x="4" y="162"/>
                  </a:lnTo>
                  <a:lnTo>
                    <a:pt x="8" y="177"/>
                  </a:lnTo>
                  <a:lnTo>
                    <a:pt x="11" y="189"/>
                  </a:lnTo>
                  <a:lnTo>
                    <a:pt x="17" y="201"/>
                  </a:lnTo>
                  <a:lnTo>
                    <a:pt x="23" y="214"/>
                  </a:lnTo>
                  <a:lnTo>
                    <a:pt x="30" y="224"/>
                  </a:lnTo>
                  <a:lnTo>
                    <a:pt x="37" y="235"/>
                  </a:lnTo>
                  <a:lnTo>
                    <a:pt x="48" y="245"/>
                  </a:lnTo>
                  <a:lnTo>
                    <a:pt x="58" y="252"/>
                  </a:lnTo>
                  <a:lnTo>
                    <a:pt x="68" y="260"/>
                  </a:lnTo>
                  <a:lnTo>
                    <a:pt x="83" y="267"/>
                  </a:lnTo>
                  <a:lnTo>
                    <a:pt x="96" y="271"/>
                  </a:lnTo>
                  <a:lnTo>
                    <a:pt x="109" y="276"/>
                  </a:lnTo>
                  <a:lnTo>
                    <a:pt x="123" y="279"/>
                  </a:lnTo>
                  <a:lnTo>
                    <a:pt x="137" y="279"/>
                  </a:lnTo>
                  <a:lnTo>
                    <a:pt x="151" y="280"/>
                  </a:lnTo>
                  <a:lnTo>
                    <a:pt x="164" y="278"/>
                  </a:lnTo>
                  <a:lnTo>
                    <a:pt x="177" y="275"/>
                  </a:lnTo>
                  <a:lnTo>
                    <a:pt x="191" y="272"/>
                  </a:lnTo>
                  <a:lnTo>
                    <a:pt x="202" y="264"/>
                  </a:lnTo>
                  <a:lnTo>
                    <a:pt x="213" y="259"/>
                  </a:lnTo>
                  <a:lnTo>
                    <a:pt x="225" y="252"/>
                  </a:lnTo>
                  <a:lnTo>
                    <a:pt x="235" y="242"/>
                  </a:lnTo>
                  <a:lnTo>
                    <a:pt x="244" y="233"/>
                  </a:lnTo>
                  <a:lnTo>
                    <a:pt x="255" y="222"/>
                  </a:lnTo>
                  <a:lnTo>
                    <a:pt x="261" y="211"/>
                  </a:lnTo>
                  <a:lnTo>
                    <a:pt x="267" y="200"/>
                  </a:lnTo>
                  <a:lnTo>
                    <a:pt x="272" y="184"/>
                  </a:lnTo>
                  <a:lnTo>
                    <a:pt x="274" y="185"/>
                  </a:lnTo>
                </a:path>
              </a:pathLst>
            </a:custGeom>
            <a:solidFill>
              <a:srgbClr val="9FAFC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15" name="Freeform 347"/>
            <p:cNvSpPr>
              <a:spLocks/>
            </p:cNvSpPr>
            <p:nvPr/>
          </p:nvSpPr>
          <p:spPr bwMode="auto">
            <a:xfrm>
              <a:off x="2386" y="1131"/>
              <a:ext cx="280" cy="279"/>
            </a:xfrm>
            <a:custGeom>
              <a:avLst/>
              <a:gdLst>
                <a:gd name="T0" fmla="*/ 277 w 280"/>
                <a:gd name="T1" fmla="*/ 157 h 279"/>
                <a:gd name="T2" fmla="*/ 276 w 280"/>
                <a:gd name="T3" fmla="*/ 116 h 279"/>
                <a:gd name="T4" fmla="*/ 265 w 280"/>
                <a:gd name="T5" fmla="*/ 77 h 279"/>
                <a:gd name="T6" fmla="*/ 242 w 280"/>
                <a:gd name="T7" fmla="*/ 44 h 279"/>
                <a:gd name="T8" fmla="*/ 211 w 280"/>
                <a:gd name="T9" fmla="*/ 18 h 279"/>
                <a:gd name="T10" fmla="*/ 172 w 280"/>
                <a:gd name="T11" fmla="*/ 3 h 279"/>
                <a:gd name="T12" fmla="*/ 131 w 280"/>
                <a:gd name="T13" fmla="*/ 0 h 279"/>
                <a:gd name="T14" fmla="*/ 91 w 280"/>
                <a:gd name="T15" fmla="*/ 8 h 279"/>
                <a:gd name="T16" fmla="*/ 56 w 280"/>
                <a:gd name="T17" fmla="*/ 28 h 279"/>
                <a:gd name="T18" fmla="*/ 27 w 280"/>
                <a:gd name="T19" fmla="*/ 56 h 279"/>
                <a:gd name="T20" fmla="*/ 8 w 280"/>
                <a:gd name="T21" fmla="*/ 92 h 279"/>
                <a:gd name="T22" fmla="*/ 1 w 280"/>
                <a:gd name="T23" fmla="*/ 134 h 279"/>
                <a:gd name="T24" fmla="*/ 6 w 280"/>
                <a:gd name="T25" fmla="*/ 175 h 279"/>
                <a:gd name="T26" fmla="*/ 21 w 280"/>
                <a:gd name="T27" fmla="*/ 212 h 279"/>
                <a:gd name="T28" fmla="*/ 46 w 280"/>
                <a:gd name="T29" fmla="*/ 243 h 279"/>
                <a:gd name="T30" fmla="*/ 81 w 280"/>
                <a:gd name="T31" fmla="*/ 265 h 279"/>
                <a:gd name="T32" fmla="*/ 121 w 280"/>
                <a:gd name="T33" fmla="*/ 277 h 279"/>
                <a:gd name="T34" fmla="*/ 162 w 280"/>
                <a:gd name="T35" fmla="*/ 276 h 279"/>
                <a:gd name="T36" fmla="*/ 200 w 280"/>
                <a:gd name="T37" fmla="*/ 262 h 279"/>
                <a:gd name="T38" fmla="*/ 233 w 280"/>
                <a:gd name="T39" fmla="*/ 240 h 279"/>
                <a:gd name="T40" fmla="*/ 259 w 280"/>
                <a:gd name="T41" fmla="*/ 209 h 279"/>
                <a:gd name="T42" fmla="*/ 269 w 280"/>
                <a:gd name="T43" fmla="*/ 182 h 279"/>
                <a:gd name="T44" fmla="*/ 277 w 280"/>
                <a:gd name="T45" fmla="*/ 142 h 279"/>
                <a:gd name="T46" fmla="*/ 273 w 280"/>
                <a:gd name="T47" fmla="*/ 103 h 279"/>
                <a:gd name="T48" fmla="*/ 256 w 280"/>
                <a:gd name="T49" fmla="*/ 67 h 279"/>
                <a:gd name="T50" fmla="*/ 231 w 280"/>
                <a:gd name="T51" fmla="*/ 35 h 279"/>
                <a:gd name="T52" fmla="*/ 198 w 280"/>
                <a:gd name="T53" fmla="*/ 15 h 279"/>
                <a:gd name="T54" fmla="*/ 157 w 280"/>
                <a:gd name="T55" fmla="*/ 3 h 279"/>
                <a:gd name="T56" fmla="*/ 116 w 280"/>
                <a:gd name="T57" fmla="*/ 2 h 279"/>
                <a:gd name="T58" fmla="*/ 80 w 280"/>
                <a:gd name="T59" fmla="*/ 13 h 279"/>
                <a:gd name="T60" fmla="*/ 47 w 280"/>
                <a:gd name="T61" fmla="*/ 37 h 279"/>
                <a:gd name="T62" fmla="*/ 21 w 280"/>
                <a:gd name="T63" fmla="*/ 68 h 279"/>
                <a:gd name="T64" fmla="*/ 5 w 280"/>
                <a:gd name="T65" fmla="*/ 107 h 279"/>
                <a:gd name="T66" fmla="*/ 2 w 280"/>
                <a:gd name="T67" fmla="*/ 149 h 279"/>
                <a:gd name="T68" fmla="*/ 9 w 280"/>
                <a:gd name="T69" fmla="*/ 185 h 279"/>
                <a:gd name="T70" fmla="*/ 30 w 280"/>
                <a:gd name="T71" fmla="*/ 221 h 279"/>
                <a:gd name="T72" fmla="*/ 58 w 280"/>
                <a:gd name="T73" fmla="*/ 248 h 279"/>
                <a:gd name="T74" fmla="*/ 94 w 280"/>
                <a:gd name="T75" fmla="*/ 269 h 279"/>
                <a:gd name="T76" fmla="*/ 136 w 280"/>
                <a:gd name="T77" fmla="*/ 276 h 279"/>
                <a:gd name="T78" fmla="*/ 176 w 280"/>
                <a:gd name="T79" fmla="*/ 271 h 279"/>
                <a:gd name="T80" fmla="*/ 212 w 280"/>
                <a:gd name="T81" fmla="*/ 255 h 279"/>
                <a:gd name="T82" fmla="*/ 242 w 280"/>
                <a:gd name="T83" fmla="*/ 231 h 279"/>
                <a:gd name="T84" fmla="*/ 263 w 280"/>
                <a:gd name="T85" fmla="*/ 197 h 27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80"/>
                <a:gd name="T130" fmla="*/ 0 h 279"/>
                <a:gd name="T131" fmla="*/ 280 w 280"/>
                <a:gd name="T132" fmla="*/ 279 h 27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80" h="279">
                  <a:moveTo>
                    <a:pt x="270" y="182"/>
                  </a:moveTo>
                  <a:lnTo>
                    <a:pt x="275" y="170"/>
                  </a:lnTo>
                  <a:lnTo>
                    <a:pt x="277" y="157"/>
                  </a:lnTo>
                  <a:lnTo>
                    <a:pt x="279" y="143"/>
                  </a:lnTo>
                  <a:lnTo>
                    <a:pt x="278" y="128"/>
                  </a:lnTo>
                  <a:lnTo>
                    <a:pt x="276" y="116"/>
                  </a:lnTo>
                  <a:lnTo>
                    <a:pt x="274" y="103"/>
                  </a:lnTo>
                  <a:lnTo>
                    <a:pt x="269" y="90"/>
                  </a:lnTo>
                  <a:lnTo>
                    <a:pt x="265" y="77"/>
                  </a:lnTo>
                  <a:lnTo>
                    <a:pt x="259" y="66"/>
                  </a:lnTo>
                  <a:lnTo>
                    <a:pt x="250" y="54"/>
                  </a:lnTo>
                  <a:lnTo>
                    <a:pt x="242" y="44"/>
                  </a:lnTo>
                  <a:lnTo>
                    <a:pt x="232" y="35"/>
                  </a:lnTo>
                  <a:lnTo>
                    <a:pt x="222" y="27"/>
                  </a:lnTo>
                  <a:lnTo>
                    <a:pt x="211" y="18"/>
                  </a:lnTo>
                  <a:lnTo>
                    <a:pt x="198" y="13"/>
                  </a:lnTo>
                  <a:lnTo>
                    <a:pt x="184" y="8"/>
                  </a:lnTo>
                  <a:lnTo>
                    <a:pt x="172" y="3"/>
                  </a:lnTo>
                  <a:lnTo>
                    <a:pt x="156" y="0"/>
                  </a:lnTo>
                  <a:lnTo>
                    <a:pt x="143" y="0"/>
                  </a:lnTo>
                  <a:lnTo>
                    <a:pt x="131" y="0"/>
                  </a:lnTo>
                  <a:lnTo>
                    <a:pt x="116" y="0"/>
                  </a:lnTo>
                  <a:lnTo>
                    <a:pt x="102" y="4"/>
                  </a:lnTo>
                  <a:lnTo>
                    <a:pt x="91" y="8"/>
                  </a:lnTo>
                  <a:lnTo>
                    <a:pt x="80" y="13"/>
                  </a:lnTo>
                  <a:lnTo>
                    <a:pt x="66" y="19"/>
                  </a:lnTo>
                  <a:lnTo>
                    <a:pt x="56" y="28"/>
                  </a:lnTo>
                  <a:lnTo>
                    <a:pt x="45" y="37"/>
                  </a:lnTo>
                  <a:lnTo>
                    <a:pt x="35" y="45"/>
                  </a:lnTo>
                  <a:lnTo>
                    <a:pt x="27" y="56"/>
                  </a:lnTo>
                  <a:lnTo>
                    <a:pt x="21" y="68"/>
                  </a:lnTo>
                  <a:lnTo>
                    <a:pt x="14" y="80"/>
                  </a:lnTo>
                  <a:lnTo>
                    <a:pt x="8" y="92"/>
                  </a:lnTo>
                  <a:lnTo>
                    <a:pt x="5" y="107"/>
                  </a:lnTo>
                  <a:lnTo>
                    <a:pt x="2" y="120"/>
                  </a:lnTo>
                  <a:lnTo>
                    <a:pt x="1" y="134"/>
                  </a:lnTo>
                  <a:lnTo>
                    <a:pt x="0" y="148"/>
                  </a:lnTo>
                  <a:lnTo>
                    <a:pt x="2" y="160"/>
                  </a:lnTo>
                  <a:lnTo>
                    <a:pt x="6" y="175"/>
                  </a:lnTo>
                  <a:lnTo>
                    <a:pt x="9" y="187"/>
                  </a:lnTo>
                  <a:lnTo>
                    <a:pt x="15" y="199"/>
                  </a:lnTo>
                  <a:lnTo>
                    <a:pt x="21" y="212"/>
                  </a:lnTo>
                  <a:lnTo>
                    <a:pt x="28" y="222"/>
                  </a:lnTo>
                  <a:lnTo>
                    <a:pt x="35" y="233"/>
                  </a:lnTo>
                  <a:lnTo>
                    <a:pt x="46" y="243"/>
                  </a:lnTo>
                  <a:lnTo>
                    <a:pt x="56" y="250"/>
                  </a:lnTo>
                  <a:lnTo>
                    <a:pt x="66" y="258"/>
                  </a:lnTo>
                  <a:lnTo>
                    <a:pt x="81" y="265"/>
                  </a:lnTo>
                  <a:lnTo>
                    <a:pt x="94" y="269"/>
                  </a:lnTo>
                  <a:lnTo>
                    <a:pt x="107" y="274"/>
                  </a:lnTo>
                  <a:lnTo>
                    <a:pt x="121" y="277"/>
                  </a:lnTo>
                  <a:lnTo>
                    <a:pt x="135" y="277"/>
                  </a:lnTo>
                  <a:lnTo>
                    <a:pt x="149" y="278"/>
                  </a:lnTo>
                  <a:lnTo>
                    <a:pt x="162" y="276"/>
                  </a:lnTo>
                  <a:lnTo>
                    <a:pt x="175" y="273"/>
                  </a:lnTo>
                  <a:lnTo>
                    <a:pt x="189" y="270"/>
                  </a:lnTo>
                  <a:lnTo>
                    <a:pt x="200" y="262"/>
                  </a:lnTo>
                  <a:lnTo>
                    <a:pt x="211" y="257"/>
                  </a:lnTo>
                  <a:lnTo>
                    <a:pt x="223" y="250"/>
                  </a:lnTo>
                  <a:lnTo>
                    <a:pt x="233" y="240"/>
                  </a:lnTo>
                  <a:lnTo>
                    <a:pt x="242" y="231"/>
                  </a:lnTo>
                  <a:lnTo>
                    <a:pt x="253" y="220"/>
                  </a:lnTo>
                  <a:lnTo>
                    <a:pt x="259" y="209"/>
                  </a:lnTo>
                  <a:lnTo>
                    <a:pt x="265" y="198"/>
                  </a:lnTo>
                  <a:lnTo>
                    <a:pt x="270" y="182"/>
                  </a:lnTo>
                  <a:lnTo>
                    <a:pt x="269" y="182"/>
                  </a:lnTo>
                  <a:lnTo>
                    <a:pt x="273" y="169"/>
                  </a:lnTo>
                  <a:lnTo>
                    <a:pt x="276" y="156"/>
                  </a:lnTo>
                  <a:lnTo>
                    <a:pt x="277" y="142"/>
                  </a:lnTo>
                  <a:lnTo>
                    <a:pt x="278" y="128"/>
                  </a:lnTo>
                  <a:lnTo>
                    <a:pt x="276" y="116"/>
                  </a:lnTo>
                  <a:lnTo>
                    <a:pt x="273" y="103"/>
                  </a:lnTo>
                  <a:lnTo>
                    <a:pt x="269" y="92"/>
                  </a:lnTo>
                  <a:lnTo>
                    <a:pt x="263" y="77"/>
                  </a:lnTo>
                  <a:lnTo>
                    <a:pt x="256" y="67"/>
                  </a:lnTo>
                  <a:lnTo>
                    <a:pt x="250" y="56"/>
                  </a:lnTo>
                  <a:lnTo>
                    <a:pt x="242" y="46"/>
                  </a:lnTo>
                  <a:lnTo>
                    <a:pt x="231" y="35"/>
                  </a:lnTo>
                  <a:lnTo>
                    <a:pt x="221" y="28"/>
                  </a:lnTo>
                  <a:lnTo>
                    <a:pt x="210" y="20"/>
                  </a:lnTo>
                  <a:lnTo>
                    <a:pt x="198" y="15"/>
                  </a:lnTo>
                  <a:lnTo>
                    <a:pt x="184" y="8"/>
                  </a:lnTo>
                  <a:lnTo>
                    <a:pt x="171" y="5"/>
                  </a:lnTo>
                  <a:lnTo>
                    <a:pt x="157" y="3"/>
                  </a:lnTo>
                  <a:lnTo>
                    <a:pt x="144" y="2"/>
                  </a:lnTo>
                  <a:lnTo>
                    <a:pt x="131" y="1"/>
                  </a:lnTo>
                  <a:lnTo>
                    <a:pt x="116" y="2"/>
                  </a:lnTo>
                  <a:lnTo>
                    <a:pt x="104" y="6"/>
                  </a:lnTo>
                  <a:lnTo>
                    <a:pt x="90" y="9"/>
                  </a:lnTo>
                  <a:lnTo>
                    <a:pt x="80" y="13"/>
                  </a:lnTo>
                  <a:lnTo>
                    <a:pt x="66" y="21"/>
                  </a:lnTo>
                  <a:lnTo>
                    <a:pt x="56" y="28"/>
                  </a:lnTo>
                  <a:lnTo>
                    <a:pt x="47" y="37"/>
                  </a:lnTo>
                  <a:lnTo>
                    <a:pt x="37" y="45"/>
                  </a:lnTo>
                  <a:lnTo>
                    <a:pt x="27" y="56"/>
                  </a:lnTo>
                  <a:lnTo>
                    <a:pt x="21" y="68"/>
                  </a:lnTo>
                  <a:lnTo>
                    <a:pt x="14" y="80"/>
                  </a:lnTo>
                  <a:lnTo>
                    <a:pt x="10" y="93"/>
                  </a:lnTo>
                  <a:lnTo>
                    <a:pt x="5" y="107"/>
                  </a:lnTo>
                  <a:lnTo>
                    <a:pt x="2" y="120"/>
                  </a:lnTo>
                  <a:lnTo>
                    <a:pt x="1" y="134"/>
                  </a:lnTo>
                  <a:lnTo>
                    <a:pt x="2" y="149"/>
                  </a:lnTo>
                  <a:lnTo>
                    <a:pt x="4" y="161"/>
                  </a:lnTo>
                  <a:lnTo>
                    <a:pt x="6" y="175"/>
                  </a:lnTo>
                  <a:lnTo>
                    <a:pt x="9" y="185"/>
                  </a:lnTo>
                  <a:lnTo>
                    <a:pt x="15" y="199"/>
                  </a:lnTo>
                  <a:lnTo>
                    <a:pt x="22" y="210"/>
                  </a:lnTo>
                  <a:lnTo>
                    <a:pt x="30" y="221"/>
                  </a:lnTo>
                  <a:lnTo>
                    <a:pt x="38" y="231"/>
                  </a:lnTo>
                  <a:lnTo>
                    <a:pt x="48" y="241"/>
                  </a:lnTo>
                  <a:lnTo>
                    <a:pt x="58" y="248"/>
                  </a:lnTo>
                  <a:lnTo>
                    <a:pt x="70" y="257"/>
                  </a:lnTo>
                  <a:lnTo>
                    <a:pt x="82" y="263"/>
                  </a:lnTo>
                  <a:lnTo>
                    <a:pt x="94" y="269"/>
                  </a:lnTo>
                  <a:lnTo>
                    <a:pt x="109" y="272"/>
                  </a:lnTo>
                  <a:lnTo>
                    <a:pt x="122" y="275"/>
                  </a:lnTo>
                  <a:lnTo>
                    <a:pt x="136" y="276"/>
                  </a:lnTo>
                  <a:lnTo>
                    <a:pt x="148" y="276"/>
                  </a:lnTo>
                  <a:lnTo>
                    <a:pt x="163" y="274"/>
                  </a:lnTo>
                  <a:lnTo>
                    <a:pt x="176" y="271"/>
                  </a:lnTo>
                  <a:lnTo>
                    <a:pt x="188" y="267"/>
                  </a:lnTo>
                  <a:lnTo>
                    <a:pt x="198" y="262"/>
                  </a:lnTo>
                  <a:lnTo>
                    <a:pt x="212" y="255"/>
                  </a:lnTo>
                  <a:lnTo>
                    <a:pt x="222" y="249"/>
                  </a:lnTo>
                  <a:lnTo>
                    <a:pt x="233" y="240"/>
                  </a:lnTo>
                  <a:lnTo>
                    <a:pt x="242" y="231"/>
                  </a:lnTo>
                  <a:lnTo>
                    <a:pt x="251" y="220"/>
                  </a:lnTo>
                  <a:lnTo>
                    <a:pt x="258" y="208"/>
                  </a:lnTo>
                  <a:lnTo>
                    <a:pt x="263" y="197"/>
                  </a:lnTo>
                  <a:lnTo>
                    <a:pt x="269" y="182"/>
                  </a:lnTo>
                  <a:lnTo>
                    <a:pt x="270" y="182"/>
                  </a:lnTo>
                </a:path>
              </a:pathLst>
            </a:custGeom>
            <a:solidFill>
              <a:srgbClr val="A0B0C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16" name="Freeform 348"/>
            <p:cNvSpPr>
              <a:spLocks/>
            </p:cNvSpPr>
            <p:nvPr/>
          </p:nvSpPr>
          <p:spPr bwMode="auto">
            <a:xfrm>
              <a:off x="2387" y="1132"/>
              <a:ext cx="278" cy="276"/>
            </a:xfrm>
            <a:custGeom>
              <a:avLst/>
              <a:gdLst>
                <a:gd name="T0" fmla="*/ 275 w 278"/>
                <a:gd name="T1" fmla="*/ 155 h 276"/>
                <a:gd name="T2" fmla="*/ 275 w 278"/>
                <a:gd name="T3" fmla="*/ 115 h 276"/>
                <a:gd name="T4" fmla="*/ 262 w 278"/>
                <a:gd name="T5" fmla="*/ 76 h 276"/>
                <a:gd name="T6" fmla="*/ 241 w 278"/>
                <a:gd name="T7" fmla="*/ 45 h 276"/>
                <a:gd name="T8" fmla="*/ 209 w 278"/>
                <a:gd name="T9" fmla="*/ 19 h 276"/>
                <a:gd name="T10" fmla="*/ 170 w 278"/>
                <a:gd name="T11" fmla="*/ 4 h 276"/>
                <a:gd name="T12" fmla="*/ 130 w 278"/>
                <a:gd name="T13" fmla="*/ 0 h 276"/>
                <a:gd name="T14" fmla="*/ 89 w 278"/>
                <a:gd name="T15" fmla="*/ 8 h 276"/>
                <a:gd name="T16" fmla="*/ 55 w 278"/>
                <a:gd name="T17" fmla="*/ 27 h 276"/>
                <a:gd name="T18" fmla="*/ 26 w 278"/>
                <a:gd name="T19" fmla="*/ 55 h 276"/>
                <a:gd name="T20" fmla="*/ 9 w 278"/>
                <a:gd name="T21" fmla="*/ 92 h 276"/>
                <a:gd name="T22" fmla="*/ 0 w 278"/>
                <a:gd name="T23" fmla="*/ 133 h 276"/>
                <a:gd name="T24" fmla="*/ 5 w 278"/>
                <a:gd name="T25" fmla="*/ 174 h 276"/>
                <a:gd name="T26" fmla="*/ 21 w 278"/>
                <a:gd name="T27" fmla="*/ 209 h 276"/>
                <a:gd name="T28" fmla="*/ 47 w 278"/>
                <a:gd name="T29" fmla="*/ 240 h 276"/>
                <a:gd name="T30" fmla="*/ 81 w 278"/>
                <a:gd name="T31" fmla="*/ 262 h 276"/>
                <a:gd name="T32" fmla="*/ 121 w 278"/>
                <a:gd name="T33" fmla="*/ 274 h 276"/>
                <a:gd name="T34" fmla="*/ 162 w 278"/>
                <a:gd name="T35" fmla="*/ 273 h 276"/>
                <a:gd name="T36" fmla="*/ 197 w 278"/>
                <a:gd name="T37" fmla="*/ 261 h 276"/>
                <a:gd name="T38" fmla="*/ 232 w 278"/>
                <a:gd name="T39" fmla="*/ 239 h 276"/>
                <a:gd name="T40" fmla="*/ 257 w 278"/>
                <a:gd name="T41" fmla="*/ 207 h 276"/>
                <a:gd name="T42" fmla="*/ 268 w 278"/>
                <a:gd name="T43" fmla="*/ 181 h 276"/>
                <a:gd name="T44" fmla="*/ 274 w 278"/>
                <a:gd name="T45" fmla="*/ 140 h 276"/>
                <a:gd name="T46" fmla="*/ 269 w 278"/>
                <a:gd name="T47" fmla="*/ 103 h 276"/>
                <a:gd name="T48" fmla="*/ 255 w 278"/>
                <a:gd name="T49" fmla="*/ 66 h 276"/>
                <a:gd name="T50" fmla="*/ 229 w 278"/>
                <a:gd name="T51" fmla="*/ 36 h 276"/>
                <a:gd name="T52" fmla="*/ 195 w 278"/>
                <a:gd name="T53" fmla="*/ 12 h 276"/>
                <a:gd name="T54" fmla="*/ 155 w 278"/>
                <a:gd name="T55" fmla="*/ 4 h 276"/>
                <a:gd name="T56" fmla="*/ 115 w 278"/>
                <a:gd name="T57" fmla="*/ 3 h 276"/>
                <a:gd name="T58" fmla="*/ 79 w 278"/>
                <a:gd name="T59" fmla="*/ 15 h 276"/>
                <a:gd name="T60" fmla="*/ 46 w 278"/>
                <a:gd name="T61" fmla="*/ 36 h 276"/>
                <a:gd name="T62" fmla="*/ 20 w 278"/>
                <a:gd name="T63" fmla="*/ 67 h 276"/>
                <a:gd name="T64" fmla="*/ 6 w 278"/>
                <a:gd name="T65" fmla="*/ 107 h 276"/>
                <a:gd name="T66" fmla="*/ 2 w 278"/>
                <a:gd name="T67" fmla="*/ 146 h 276"/>
                <a:gd name="T68" fmla="*/ 10 w 278"/>
                <a:gd name="T69" fmla="*/ 185 h 276"/>
                <a:gd name="T70" fmla="*/ 29 w 278"/>
                <a:gd name="T71" fmla="*/ 220 h 276"/>
                <a:gd name="T72" fmla="*/ 57 w 278"/>
                <a:gd name="T73" fmla="*/ 247 h 276"/>
                <a:gd name="T74" fmla="*/ 93 w 278"/>
                <a:gd name="T75" fmla="*/ 266 h 276"/>
                <a:gd name="T76" fmla="*/ 133 w 278"/>
                <a:gd name="T77" fmla="*/ 274 h 276"/>
                <a:gd name="T78" fmla="*/ 173 w 278"/>
                <a:gd name="T79" fmla="*/ 270 h 276"/>
                <a:gd name="T80" fmla="*/ 209 w 278"/>
                <a:gd name="T81" fmla="*/ 253 h 276"/>
                <a:gd name="T82" fmla="*/ 240 w 278"/>
                <a:gd name="T83" fmla="*/ 228 h 276"/>
                <a:gd name="T84" fmla="*/ 261 w 278"/>
                <a:gd name="T85" fmla="*/ 195 h 27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78"/>
                <a:gd name="T130" fmla="*/ 0 h 276"/>
                <a:gd name="T131" fmla="*/ 278 w 278"/>
                <a:gd name="T132" fmla="*/ 276 h 27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78" h="276">
                  <a:moveTo>
                    <a:pt x="268" y="181"/>
                  </a:moveTo>
                  <a:lnTo>
                    <a:pt x="272" y="168"/>
                  </a:lnTo>
                  <a:lnTo>
                    <a:pt x="275" y="155"/>
                  </a:lnTo>
                  <a:lnTo>
                    <a:pt x="276" y="141"/>
                  </a:lnTo>
                  <a:lnTo>
                    <a:pt x="277" y="127"/>
                  </a:lnTo>
                  <a:lnTo>
                    <a:pt x="275" y="115"/>
                  </a:lnTo>
                  <a:lnTo>
                    <a:pt x="272" y="102"/>
                  </a:lnTo>
                  <a:lnTo>
                    <a:pt x="268" y="91"/>
                  </a:lnTo>
                  <a:lnTo>
                    <a:pt x="262" y="76"/>
                  </a:lnTo>
                  <a:lnTo>
                    <a:pt x="255" y="66"/>
                  </a:lnTo>
                  <a:lnTo>
                    <a:pt x="249" y="55"/>
                  </a:lnTo>
                  <a:lnTo>
                    <a:pt x="241" y="45"/>
                  </a:lnTo>
                  <a:lnTo>
                    <a:pt x="230" y="34"/>
                  </a:lnTo>
                  <a:lnTo>
                    <a:pt x="220" y="27"/>
                  </a:lnTo>
                  <a:lnTo>
                    <a:pt x="209" y="19"/>
                  </a:lnTo>
                  <a:lnTo>
                    <a:pt x="197" y="14"/>
                  </a:lnTo>
                  <a:lnTo>
                    <a:pt x="183" y="7"/>
                  </a:lnTo>
                  <a:lnTo>
                    <a:pt x="170" y="4"/>
                  </a:lnTo>
                  <a:lnTo>
                    <a:pt x="156" y="2"/>
                  </a:lnTo>
                  <a:lnTo>
                    <a:pt x="143" y="1"/>
                  </a:lnTo>
                  <a:lnTo>
                    <a:pt x="130" y="0"/>
                  </a:lnTo>
                  <a:lnTo>
                    <a:pt x="115" y="1"/>
                  </a:lnTo>
                  <a:lnTo>
                    <a:pt x="103" y="5"/>
                  </a:lnTo>
                  <a:lnTo>
                    <a:pt x="89" y="8"/>
                  </a:lnTo>
                  <a:lnTo>
                    <a:pt x="79" y="12"/>
                  </a:lnTo>
                  <a:lnTo>
                    <a:pt x="65" y="20"/>
                  </a:lnTo>
                  <a:lnTo>
                    <a:pt x="55" y="27"/>
                  </a:lnTo>
                  <a:lnTo>
                    <a:pt x="46" y="36"/>
                  </a:lnTo>
                  <a:lnTo>
                    <a:pt x="36" y="44"/>
                  </a:lnTo>
                  <a:lnTo>
                    <a:pt x="26" y="55"/>
                  </a:lnTo>
                  <a:lnTo>
                    <a:pt x="20" y="67"/>
                  </a:lnTo>
                  <a:lnTo>
                    <a:pt x="13" y="79"/>
                  </a:lnTo>
                  <a:lnTo>
                    <a:pt x="9" y="92"/>
                  </a:lnTo>
                  <a:lnTo>
                    <a:pt x="4" y="106"/>
                  </a:lnTo>
                  <a:lnTo>
                    <a:pt x="1" y="119"/>
                  </a:lnTo>
                  <a:lnTo>
                    <a:pt x="0" y="133"/>
                  </a:lnTo>
                  <a:lnTo>
                    <a:pt x="1" y="148"/>
                  </a:lnTo>
                  <a:lnTo>
                    <a:pt x="3" y="160"/>
                  </a:lnTo>
                  <a:lnTo>
                    <a:pt x="5" y="174"/>
                  </a:lnTo>
                  <a:lnTo>
                    <a:pt x="8" y="184"/>
                  </a:lnTo>
                  <a:lnTo>
                    <a:pt x="14" y="198"/>
                  </a:lnTo>
                  <a:lnTo>
                    <a:pt x="21" y="209"/>
                  </a:lnTo>
                  <a:lnTo>
                    <a:pt x="29" y="220"/>
                  </a:lnTo>
                  <a:lnTo>
                    <a:pt x="37" y="230"/>
                  </a:lnTo>
                  <a:lnTo>
                    <a:pt x="47" y="240"/>
                  </a:lnTo>
                  <a:lnTo>
                    <a:pt x="57" y="247"/>
                  </a:lnTo>
                  <a:lnTo>
                    <a:pt x="69" y="256"/>
                  </a:lnTo>
                  <a:lnTo>
                    <a:pt x="81" y="262"/>
                  </a:lnTo>
                  <a:lnTo>
                    <a:pt x="93" y="268"/>
                  </a:lnTo>
                  <a:lnTo>
                    <a:pt x="108" y="271"/>
                  </a:lnTo>
                  <a:lnTo>
                    <a:pt x="121" y="274"/>
                  </a:lnTo>
                  <a:lnTo>
                    <a:pt x="135" y="275"/>
                  </a:lnTo>
                  <a:lnTo>
                    <a:pt x="147" y="275"/>
                  </a:lnTo>
                  <a:lnTo>
                    <a:pt x="162" y="273"/>
                  </a:lnTo>
                  <a:lnTo>
                    <a:pt x="175" y="270"/>
                  </a:lnTo>
                  <a:lnTo>
                    <a:pt x="187" y="266"/>
                  </a:lnTo>
                  <a:lnTo>
                    <a:pt x="197" y="261"/>
                  </a:lnTo>
                  <a:lnTo>
                    <a:pt x="211" y="254"/>
                  </a:lnTo>
                  <a:lnTo>
                    <a:pt x="221" y="248"/>
                  </a:lnTo>
                  <a:lnTo>
                    <a:pt x="232" y="239"/>
                  </a:lnTo>
                  <a:lnTo>
                    <a:pt x="241" y="230"/>
                  </a:lnTo>
                  <a:lnTo>
                    <a:pt x="250" y="219"/>
                  </a:lnTo>
                  <a:lnTo>
                    <a:pt x="257" y="207"/>
                  </a:lnTo>
                  <a:lnTo>
                    <a:pt x="262" y="196"/>
                  </a:lnTo>
                  <a:lnTo>
                    <a:pt x="268" y="181"/>
                  </a:lnTo>
                  <a:lnTo>
                    <a:pt x="271" y="168"/>
                  </a:lnTo>
                  <a:lnTo>
                    <a:pt x="273" y="155"/>
                  </a:lnTo>
                  <a:lnTo>
                    <a:pt x="274" y="140"/>
                  </a:lnTo>
                  <a:lnTo>
                    <a:pt x="274" y="129"/>
                  </a:lnTo>
                  <a:lnTo>
                    <a:pt x="273" y="114"/>
                  </a:lnTo>
                  <a:lnTo>
                    <a:pt x="269" y="103"/>
                  </a:lnTo>
                  <a:lnTo>
                    <a:pt x="266" y="90"/>
                  </a:lnTo>
                  <a:lnTo>
                    <a:pt x="260" y="78"/>
                  </a:lnTo>
                  <a:lnTo>
                    <a:pt x="255" y="66"/>
                  </a:lnTo>
                  <a:lnTo>
                    <a:pt x="247" y="55"/>
                  </a:lnTo>
                  <a:lnTo>
                    <a:pt x="239" y="46"/>
                  </a:lnTo>
                  <a:lnTo>
                    <a:pt x="229" y="36"/>
                  </a:lnTo>
                  <a:lnTo>
                    <a:pt x="218" y="27"/>
                  </a:lnTo>
                  <a:lnTo>
                    <a:pt x="208" y="21"/>
                  </a:lnTo>
                  <a:lnTo>
                    <a:pt x="195" y="12"/>
                  </a:lnTo>
                  <a:lnTo>
                    <a:pt x="182" y="9"/>
                  </a:lnTo>
                  <a:lnTo>
                    <a:pt x="170" y="4"/>
                  </a:lnTo>
                  <a:lnTo>
                    <a:pt x="155" y="4"/>
                  </a:lnTo>
                  <a:lnTo>
                    <a:pt x="143" y="1"/>
                  </a:lnTo>
                  <a:lnTo>
                    <a:pt x="128" y="2"/>
                  </a:lnTo>
                  <a:lnTo>
                    <a:pt x="115" y="3"/>
                  </a:lnTo>
                  <a:lnTo>
                    <a:pt x="103" y="5"/>
                  </a:lnTo>
                  <a:lnTo>
                    <a:pt x="91" y="9"/>
                  </a:lnTo>
                  <a:lnTo>
                    <a:pt x="79" y="15"/>
                  </a:lnTo>
                  <a:lnTo>
                    <a:pt x="67" y="22"/>
                  </a:lnTo>
                  <a:lnTo>
                    <a:pt x="55" y="29"/>
                  </a:lnTo>
                  <a:lnTo>
                    <a:pt x="46" y="36"/>
                  </a:lnTo>
                  <a:lnTo>
                    <a:pt x="36" y="46"/>
                  </a:lnTo>
                  <a:lnTo>
                    <a:pt x="28" y="56"/>
                  </a:lnTo>
                  <a:lnTo>
                    <a:pt x="20" y="67"/>
                  </a:lnTo>
                  <a:lnTo>
                    <a:pt x="15" y="80"/>
                  </a:lnTo>
                  <a:lnTo>
                    <a:pt x="11" y="92"/>
                  </a:lnTo>
                  <a:lnTo>
                    <a:pt x="6" y="107"/>
                  </a:lnTo>
                  <a:lnTo>
                    <a:pt x="2" y="120"/>
                  </a:lnTo>
                  <a:lnTo>
                    <a:pt x="2" y="133"/>
                  </a:lnTo>
                  <a:lnTo>
                    <a:pt x="2" y="146"/>
                  </a:lnTo>
                  <a:lnTo>
                    <a:pt x="3" y="160"/>
                  </a:lnTo>
                  <a:lnTo>
                    <a:pt x="6" y="172"/>
                  </a:lnTo>
                  <a:lnTo>
                    <a:pt x="10" y="185"/>
                  </a:lnTo>
                  <a:lnTo>
                    <a:pt x="16" y="197"/>
                  </a:lnTo>
                  <a:lnTo>
                    <a:pt x="22" y="209"/>
                  </a:lnTo>
                  <a:lnTo>
                    <a:pt x="29" y="220"/>
                  </a:lnTo>
                  <a:lnTo>
                    <a:pt x="37" y="228"/>
                  </a:lnTo>
                  <a:lnTo>
                    <a:pt x="47" y="238"/>
                  </a:lnTo>
                  <a:lnTo>
                    <a:pt x="57" y="247"/>
                  </a:lnTo>
                  <a:lnTo>
                    <a:pt x="69" y="254"/>
                  </a:lnTo>
                  <a:lnTo>
                    <a:pt x="81" y="262"/>
                  </a:lnTo>
                  <a:lnTo>
                    <a:pt x="93" y="266"/>
                  </a:lnTo>
                  <a:lnTo>
                    <a:pt x="106" y="271"/>
                  </a:lnTo>
                  <a:lnTo>
                    <a:pt x="123" y="272"/>
                  </a:lnTo>
                  <a:lnTo>
                    <a:pt x="133" y="274"/>
                  </a:lnTo>
                  <a:lnTo>
                    <a:pt x="149" y="273"/>
                  </a:lnTo>
                  <a:lnTo>
                    <a:pt x="161" y="271"/>
                  </a:lnTo>
                  <a:lnTo>
                    <a:pt x="173" y="270"/>
                  </a:lnTo>
                  <a:lnTo>
                    <a:pt x="187" y="266"/>
                  </a:lnTo>
                  <a:lnTo>
                    <a:pt x="199" y="260"/>
                  </a:lnTo>
                  <a:lnTo>
                    <a:pt x="209" y="253"/>
                  </a:lnTo>
                  <a:lnTo>
                    <a:pt x="220" y="246"/>
                  </a:lnTo>
                  <a:lnTo>
                    <a:pt x="230" y="238"/>
                  </a:lnTo>
                  <a:lnTo>
                    <a:pt x="240" y="228"/>
                  </a:lnTo>
                  <a:lnTo>
                    <a:pt x="248" y="218"/>
                  </a:lnTo>
                  <a:lnTo>
                    <a:pt x="255" y="207"/>
                  </a:lnTo>
                  <a:lnTo>
                    <a:pt x="261" y="195"/>
                  </a:lnTo>
                  <a:lnTo>
                    <a:pt x="268" y="181"/>
                  </a:lnTo>
                </a:path>
              </a:pathLst>
            </a:custGeom>
            <a:solidFill>
              <a:srgbClr val="A1B0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17" name="Freeform 349"/>
            <p:cNvSpPr>
              <a:spLocks/>
            </p:cNvSpPr>
            <p:nvPr/>
          </p:nvSpPr>
          <p:spPr bwMode="auto">
            <a:xfrm>
              <a:off x="2389" y="1133"/>
              <a:ext cx="273" cy="274"/>
            </a:xfrm>
            <a:custGeom>
              <a:avLst/>
              <a:gdLst>
                <a:gd name="T0" fmla="*/ 271 w 273"/>
                <a:gd name="T1" fmla="*/ 154 h 274"/>
                <a:gd name="T2" fmla="*/ 271 w 273"/>
                <a:gd name="T3" fmla="*/ 113 h 274"/>
                <a:gd name="T4" fmla="*/ 258 w 273"/>
                <a:gd name="T5" fmla="*/ 77 h 274"/>
                <a:gd name="T6" fmla="*/ 237 w 273"/>
                <a:gd name="T7" fmla="*/ 45 h 274"/>
                <a:gd name="T8" fmla="*/ 206 w 273"/>
                <a:gd name="T9" fmla="*/ 20 h 274"/>
                <a:gd name="T10" fmla="*/ 168 w 273"/>
                <a:gd name="T11" fmla="*/ 3 h 274"/>
                <a:gd name="T12" fmla="*/ 126 w 273"/>
                <a:gd name="T13" fmla="*/ 1 h 274"/>
                <a:gd name="T14" fmla="*/ 89 w 273"/>
                <a:gd name="T15" fmla="*/ 8 h 274"/>
                <a:gd name="T16" fmla="*/ 53 w 273"/>
                <a:gd name="T17" fmla="*/ 28 h 274"/>
                <a:gd name="T18" fmla="*/ 26 w 273"/>
                <a:gd name="T19" fmla="*/ 55 h 274"/>
                <a:gd name="T20" fmla="*/ 9 w 273"/>
                <a:gd name="T21" fmla="*/ 91 h 274"/>
                <a:gd name="T22" fmla="*/ 0 w 273"/>
                <a:gd name="T23" fmla="*/ 132 h 274"/>
                <a:gd name="T24" fmla="*/ 4 w 273"/>
                <a:gd name="T25" fmla="*/ 171 h 274"/>
                <a:gd name="T26" fmla="*/ 20 w 273"/>
                <a:gd name="T27" fmla="*/ 208 h 274"/>
                <a:gd name="T28" fmla="*/ 45 w 273"/>
                <a:gd name="T29" fmla="*/ 237 h 274"/>
                <a:gd name="T30" fmla="*/ 79 w 273"/>
                <a:gd name="T31" fmla="*/ 261 h 274"/>
                <a:gd name="T32" fmla="*/ 121 w 273"/>
                <a:gd name="T33" fmla="*/ 271 h 274"/>
                <a:gd name="T34" fmla="*/ 159 w 273"/>
                <a:gd name="T35" fmla="*/ 270 h 274"/>
                <a:gd name="T36" fmla="*/ 197 w 273"/>
                <a:gd name="T37" fmla="*/ 259 h 274"/>
                <a:gd name="T38" fmla="*/ 228 w 273"/>
                <a:gd name="T39" fmla="*/ 237 h 274"/>
                <a:gd name="T40" fmla="*/ 253 w 273"/>
                <a:gd name="T41" fmla="*/ 206 h 274"/>
                <a:gd name="T42" fmla="*/ 265 w 273"/>
                <a:gd name="T43" fmla="*/ 179 h 274"/>
                <a:gd name="T44" fmla="*/ 272 w 273"/>
                <a:gd name="T45" fmla="*/ 139 h 274"/>
                <a:gd name="T46" fmla="*/ 267 w 273"/>
                <a:gd name="T47" fmla="*/ 102 h 274"/>
                <a:gd name="T48" fmla="*/ 251 w 273"/>
                <a:gd name="T49" fmla="*/ 66 h 274"/>
                <a:gd name="T50" fmla="*/ 227 w 273"/>
                <a:gd name="T51" fmla="*/ 35 h 274"/>
                <a:gd name="T52" fmla="*/ 192 w 273"/>
                <a:gd name="T53" fmla="*/ 13 h 274"/>
                <a:gd name="T54" fmla="*/ 153 w 273"/>
                <a:gd name="T55" fmla="*/ 3 h 274"/>
                <a:gd name="T56" fmla="*/ 115 w 273"/>
                <a:gd name="T57" fmla="*/ 3 h 274"/>
                <a:gd name="T58" fmla="*/ 77 w 273"/>
                <a:gd name="T59" fmla="*/ 16 h 274"/>
                <a:gd name="T60" fmla="*/ 46 w 273"/>
                <a:gd name="T61" fmla="*/ 37 h 274"/>
                <a:gd name="T62" fmla="*/ 20 w 273"/>
                <a:gd name="T63" fmla="*/ 67 h 274"/>
                <a:gd name="T64" fmla="*/ 5 w 273"/>
                <a:gd name="T65" fmla="*/ 107 h 274"/>
                <a:gd name="T66" fmla="*/ 1 w 273"/>
                <a:gd name="T67" fmla="*/ 145 h 274"/>
                <a:gd name="T68" fmla="*/ 10 w 273"/>
                <a:gd name="T69" fmla="*/ 183 h 274"/>
                <a:gd name="T70" fmla="*/ 29 w 273"/>
                <a:gd name="T71" fmla="*/ 218 h 274"/>
                <a:gd name="T72" fmla="*/ 56 w 273"/>
                <a:gd name="T73" fmla="*/ 244 h 274"/>
                <a:gd name="T74" fmla="*/ 92 w 273"/>
                <a:gd name="T75" fmla="*/ 264 h 274"/>
                <a:gd name="T76" fmla="*/ 132 w 273"/>
                <a:gd name="T77" fmla="*/ 271 h 274"/>
                <a:gd name="T78" fmla="*/ 171 w 273"/>
                <a:gd name="T79" fmla="*/ 267 h 274"/>
                <a:gd name="T80" fmla="*/ 207 w 273"/>
                <a:gd name="T81" fmla="*/ 250 h 274"/>
                <a:gd name="T82" fmla="*/ 236 w 273"/>
                <a:gd name="T83" fmla="*/ 226 h 274"/>
                <a:gd name="T84" fmla="*/ 257 w 273"/>
                <a:gd name="T85" fmla="*/ 193 h 27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73"/>
                <a:gd name="T130" fmla="*/ 0 h 274"/>
                <a:gd name="T131" fmla="*/ 273 w 273"/>
                <a:gd name="T132" fmla="*/ 274 h 27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73" h="274">
                  <a:moveTo>
                    <a:pt x="266" y="180"/>
                  </a:moveTo>
                  <a:lnTo>
                    <a:pt x="269" y="167"/>
                  </a:lnTo>
                  <a:lnTo>
                    <a:pt x="271" y="154"/>
                  </a:lnTo>
                  <a:lnTo>
                    <a:pt x="272" y="139"/>
                  </a:lnTo>
                  <a:lnTo>
                    <a:pt x="272" y="128"/>
                  </a:lnTo>
                  <a:lnTo>
                    <a:pt x="271" y="113"/>
                  </a:lnTo>
                  <a:lnTo>
                    <a:pt x="267" y="102"/>
                  </a:lnTo>
                  <a:lnTo>
                    <a:pt x="264" y="89"/>
                  </a:lnTo>
                  <a:lnTo>
                    <a:pt x="258" y="77"/>
                  </a:lnTo>
                  <a:lnTo>
                    <a:pt x="253" y="65"/>
                  </a:lnTo>
                  <a:lnTo>
                    <a:pt x="245" y="54"/>
                  </a:lnTo>
                  <a:lnTo>
                    <a:pt x="237" y="45"/>
                  </a:lnTo>
                  <a:lnTo>
                    <a:pt x="227" y="35"/>
                  </a:lnTo>
                  <a:lnTo>
                    <a:pt x="216" y="26"/>
                  </a:lnTo>
                  <a:lnTo>
                    <a:pt x="206" y="20"/>
                  </a:lnTo>
                  <a:lnTo>
                    <a:pt x="193" y="11"/>
                  </a:lnTo>
                  <a:lnTo>
                    <a:pt x="180" y="8"/>
                  </a:lnTo>
                  <a:lnTo>
                    <a:pt x="168" y="3"/>
                  </a:lnTo>
                  <a:lnTo>
                    <a:pt x="153" y="3"/>
                  </a:lnTo>
                  <a:lnTo>
                    <a:pt x="141" y="0"/>
                  </a:lnTo>
                  <a:lnTo>
                    <a:pt x="126" y="1"/>
                  </a:lnTo>
                  <a:lnTo>
                    <a:pt x="113" y="2"/>
                  </a:lnTo>
                  <a:lnTo>
                    <a:pt x="101" y="4"/>
                  </a:lnTo>
                  <a:lnTo>
                    <a:pt x="89" y="8"/>
                  </a:lnTo>
                  <a:lnTo>
                    <a:pt x="77" y="14"/>
                  </a:lnTo>
                  <a:lnTo>
                    <a:pt x="65" y="21"/>
                  </a:lnTo>
                  <a:lnTo>
                    <a:pt x="53" y="28"/>
                  </a:lnTo>
                  <a:lnTo>
                    <a:pt x="44" y="35"/>
                  </a:lnTo>
                  <a:lnTo>
                    <a:pt x="34" y="45"/>
                  </a:lnTo>
                  <a:lnTo>
                    <a:pt x="26" y="55"/>
                  </a:lnTo>
                  <a:lnTo>
                    <a:pt x="18" y="66"/>
                  </a:lnTo>
                  <a:lnTo>
                    <a:pt x="13" y="79"/>
                  </a:lnTo>
                  <a:lnTo>
                    <a:pt x="9" y="91"/>
                  </a:lnTo>
                  <a:lnTo>
                    <a:pt x="4" y="106"/>
                  </a:lnTo>
                  <a:lnTo>
                    <a:pt x="0" y="119"/>
                  </a:lnTo>
                  <a:lnTo>
                    <a:pt x="0" y="132"/>
                  </a:lnTo>
                  <a:lnTo>
                    <a:pt x="0" y="145"/>
                  </a:lnTo>
                  <a:lnTo>
                    <a:pt x="1" y="159"/>
                  </a:lnTo>
                  <a:lnTo>
                    <a:pt x="4" y="171"/>
                  </a:lnTo>
                  <a:lnTo>
                    <a:pt x="8" y="184"/>
                  </a:lnTo>
                  <a:lnTo>
                    <a:pt x="14" y="196"/>
                  </a:lnTo>
                  <a:lnTo>
                    <a:pt x="20" y="208"/>
                  </a:lnTo>
                  <a:lnTo>
                    <a:pt x="27" y="219"/>
                  </a:lnTo>
                  <a:lnTo>
                    <a:pt x="35" y="227"/>
                  </a:lnTo>
                  <a:lnTo>
                    <a:pt x="45" y="237"/>
                  </a:lnTo>
                  <a:lnTo>
                    <a:pt x="55" y="246"/>
                  </a:lnTo>
                  <a:lnTo>
                    <a:pt x="67" y="253"/>
                  </a:lnTo>
                  <a:lnTo>
                    <a:pt x="79" y="261"/>
                  </a:lnTo>
                  <a:lnTo>
                    <a:pt x="91" y="265"/>
                  </a:lnTo>
                  <a:lnTo>
                    <a:pt x="104" y="270"/>
                  </a:lnTo>
                  <a:lnTo>
                    <a:pt x="121" y="271"/>
                  </a:lnTo>
                  <a:lnTo>
                    <a:pt x="131" y="273"/>
                  </a:lnTo>
                  <a:lnTo>
                    <a:pt x="147" y="272"/>
                  </a:lnTo>
                  <a:lnTo>
                    <a:pt x="159" y="270"/>
                  </a:lnTo>
                  <a:lnTo>
                    <a:pt x="171" y="269"/>
                  </a:lnTo>
                  <a:lnTo>
                    <a:pt x="185" y="265"/>
                  </a:lnTo>
                  <a:lnTo>
                    <a:pt x="197" y="259"/>
                  </a:lnTo>
                  <a:lnTo>
                    <a:pt x="207" y="252"/>
                  </a:lnTo>
                  <a:lnTo>
                    <a:pt x="218" y="245"/>
                  </a:lnTo>
                  <a:lnTo>
                    <a:pt x="228" y="237"/>
                  </a:lnTo>
                  <a:lnTo>
                    <a:pt x="238" y="227"/>
                  </a:lnTo>
                  <a:lnTo>
                    <a:pt x="246" y="217"/>
                  </a:lnTo>
                  <a:lnTo>
                    <a:pt x="253" y="206"/>
                  </a:lnTo>
                  <a:lnTo>
                    <a:pt x="259" y="194"/>
                  </a:lnTo>
                  <a:lnTo>
                    <a:pt x="266" y="180"/>
                  </a:lnTo>
                  <a:lnTo>
                    <a:pt x="265" y="179"/>
                  </a:lnTo>
                  <a:lnTo>
                    <a:pt x="267" y="166"/>
                  </a:lnTo>
                  <a:lnTo>
                    <a:pt x="269" y="153"/>
                  </a:lnTo>
                  <a:lnTo>
                    <a:pt x="272" y="139"/>
                  </a:lnTo>
                  <a:lnTo>
                    <a:pt x="270" y="127"/>
                  </a:lnTo>
                  <a:lnTo>
                    <a:pt x="268" y="114"/>
                  </a:lnTo>
                  <a:lnTo>
                    <a:pt x="267" y="102"/>
                  </a:lnTo>
                  <a:lnTo>
                    <a:pt x="263" y="89"/>
                  </a:lnTo>
                  <a:lnTo>
                    <a:pt x="257" y="78"/>
                  </a:lnTo>
                  <a:lnTo>
                    <a:pt x="251" y="66"/>
                  </a:lnTo>
                  <a:lnTo>
                    <a:pt x="244" y="56"/>
                  </a:lnTo>
                  <a:lnTo>
                    <a:pt x="237" y="45"/>
                  </a:lnTo>
                  <a:lnTo>
                    <a:pt x="227" y="35"/>
                  </a:lnTo>
                  <a:lnTo>
                    <a:pt x="216" y="28"/>
                  </a:lnTo>
                  <a:lnTo>
                    <a:pt x="204" y="20"/>
                  </a:lnTo>
                  <a:lnTo>
                    <a:pt x="192" y="13"/>
                  </a:lnTo>
                  <a:lnTo>
                    <a:pt x="180" y="10"/>
                  </a:lnTo>
                  <a:lnTo>
                    <a:pt x="167" y="5"/>
                  </a:lnTo>
                  <a:lnTo>
                    <a:pt x="153" y="3"/>
                  </a:lnTo>
                  <a:lnTo>
                    <a:pt x="139" y="2"/>
                  </a:lnTo>
                  <a:lnTo>
                    <a:pt x="128" y="1"/>
                  </a:lnTo>
                  <a:lnTo>
                    <a:pt x="115" y="3"/>
                  </a:lnTo>
                  <a:lnTo>
                    <a:pt x="102" y="7"/>
                  </a:lnTo>
                  <a:lnTo>
                    <a:pt x="89" y="9"/>
                  </a:lnTo>
                  <a:lnTo>
                    <a:pt x="77" y="16"/>
                  </a:lnTo>
                  <a:lnTo>
                    <a:pt x="66" y="22"/>
                  </a:lnTo>
                  <a:lnTo>
                    <a:pt x="55" y="29"/>
                  </a:lnTo>
                  <a:lnTo>
                    <a:pt x="46" y="37"/>
                  </a:lnTo>
                  <a:lnTo>
                    <a:pt x="36" y="47"/>
                  </a:lnTo>
                  <a:lnTo>
                    <a:pt x="28" y="55"/>
                  </a:lnTo>
                  <a:lnTo>
                    <a:pt x="20" y="67"/>
                  </a:lnTo>
                  <a:lnTo>
                    <a:pt x="14" y="79"/>
                  </a:lnTo>
                  <a:lnTo>
                    <a:pt x="10" y="92"/>
                  </a:lnTo>
                  <a:lnTo>
                    <a:pt x="5" y="107"/>
                  </a:lnTo>
                  <a:lnTo>
                    <a:pt x="2" y="119"/>
                  </a:lnTo>
                  <a:lnTo>
                    <a:pt x="2" y="133"/>
                  </a:lnTo>
                  <a:lnTo>
                    <a:pt x="1" y="145"/>
                  </a:lnTo>
                  <a:lnTo>
                    <a:pt x="3" y="158"/>
                  </a:lnTo>
                  <a:lnTo>
                    <a:pt x="6" y="172"/>
                  </a:lnTo>
                  <a:lnTo>
                    <a:pt x="10" y="183"/>
                  </a:lnTo>
                  <a:lnTo>
                    <a:pt x="16" y="195"/>
                  </a:lnTo>
                  <a:lnTo>
                    <a:pt x="21" y="206"/>
                  </a:lnTo>
                  <a:lnTo>
                    <a:pt x="29" y="218"/>
                  </a:lnTo>
                  <a:lnTo>
                    <a:pt x="37" y="228"/>
                  </a:lnTo>
                  <a:lnTo>
                    <a:pt x="47" y="238"/>
                  </a:lnTo>
                  <a:lnTo>
                    <a:pt x="56" y="244"/>
                  </a:lnTo>
                  <a:lnTo>
                    <a:pt x="67" y="253"/>
                  </a:lnTo>
                  <a:lnTo>
                    <a:pt x="79" y="259"/>
                  </a:lnTo>
                  <a:lnTo>
                    <a:pt x="92" y="264"/>
                  </a:lnTo>
                  <a:lnTo>
                    <a:pt x="105" y="268"/>
                  </a:lnTo>
                  <a:lnTo>
                    <a:pt x="119" y="271"/>
                  </a:lnTo>
                  <a:lnTo>
                    <a:pt x="132" y="271"/>
                  </a:lnTo>
                  <a:lnTo>
                    <a:pt x="147" y="272"/>
                  </a:lnTo>
                  <a:lnTo>
                    <a:pt x="159" y="270"/>
                  </a:lnTo>
                  <a:lnTo>
                    <a:pt x="171" y="267"/>
                  </a:lnTo>
                  <a:lnTo>
                    <a:pt x="183" y="262"/>
                  </a:lnTo>
                  <a:lnTo>
                    <a:pt x="196" y="257"/>
                  </a:lnTo>
                  <a:lnTo>
                    <a:pt x="207" y="250"/>
                  </a:lnTo>
                  <a:lnTo>
                    <a:pt x="218" y="245"/>
                  </a:lnTo>
                  <a:lnTo>
                    <a:pt x="226" y="235"/>
                  </a:lnTo>
                  <a:lnTo>
                    <a:pt x="236" y="226"/>
                  </a:lnTo>
                  <a:lnTo>
                    <a:pt x="246" y="217"/>
                  </a:lnTo>
                  <a:lnTo>
                    <a:pt x="251" y="205"/>
                  </a:lnTo>
                  <a:lnTo>
                    <a:pt x="257" y="193"/>
                  </a:lnTo>
                  <a:lnTo>
                    <a:pt x="265" y="179"/>
                  </a:lnTo>
                  <a:lnTo>
                    <a:pt x="266" y="180"/>
                  </a:lnTo>
                </a:path>
              </a:pathLst>
            </a:custGeom>
            <a:solidFill>
              <a:srgbClr val="A2B1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18" name="Freeform 350"/>
            <p:cNvSpPr>
              <a:spLocks/>
            </p:cNvSpPr>
            <p:nvPr/>
          </p:nvSpPr>
          <p:spPr bwMode="auto">
            <a:xfrm>
              <a:off x="2390" y="1134"/>
              <a:ext cx="272" cy="272"/>
            </a:xfrm>
            <a:custGeom>
              <a:avLst/>
              <a:gdLst>
                <a:gd name="T0" fmla="*/ 268 w 272"/>
                <a:gd name="T1" fmla="*/ 152 h 272"/>
                <a:gd name="T2" fmla="*/ 267 w 272"/>
                <a:gd name="T3" fmla="*/ 113 h 272"/>
                <a:gd name="T4" fmla="*/ 256 w 272"/>
                <a:gd name="T5" fmla="*/ 77 h 272"/>
                <a:gd name="T6" fmla="*/ 236 w 272"/>
                <a:gd name="T7" fmla="*/ 44 h 272"/>
                <a:gd name="T8" fmla="*/ 203 w 272"/>
                <a:gd name="T9" fmla="*/ 19 h 272"/>
                <a:gd name="T10" fmla="*/ 166 w 272"/>
                <a:gd name="T11" fmla="*/ 4 h 272"/>
                <a:gd name="T12" fmla="*/ 127 w 272"/>
                <a:gd name="T13" fmla="*/ 0 h 272"/>
                <a:gd name="T14" fmla="*/ 88 w 272"/>
                <a:gd name="T15" fmla="*/ 8 h 272"/>
                <a:gd name="T16" fmla="*/ 54 w 272"/>
                <a:gd name="T17" fmla="*/ 28 h 272"/>
                <a:gd name="T18" fmla="*/ 27 w 272"/>
                <a:gd name="T19" fmla="*/ 54 h 272"/>
                <a:gd name="T20" fmla="*/ 9 w 272"/>
                <a:gd name="T21" fmla="*/ 91 h 272"/>
                <a:gd name="T22" fmla="*/ 1 w 272"/>
                <a:gd name="T23" fmla="*/ 132 h 272"/>
                <a:gd name="T24" fmla="*/ 5 w 272"/>
                <a:gd name="T25" fmla="*/ 171 h 272"/>
                <a:gd name="T26" fmla="*/ 20 w 272"/>
                <a:gd name="T27" fmla="*/ 205 h 272"/>
                <a:gd name="T28" fmla="*/ 46 w 272"/>
                <a:gd name="T29" fmla="*/ 237 h 272"/>
                <a:gd name="T30" fmla="*/ 78 w 272"/>
                <a:gd name="T31" fmla="*/ 258 h 272"/>
                <a:gd name="T32" fmla="*/ 118 w 272"/>
                <a:gd name="T33" fmla="*/ 270 h 272"/>
                <a:gd name="T34" fmla="*/ 158 w 272"/>
                <a:gd name="T35" fmla="*/ 269 h 272"/>
                <a:gd name="T36" fmla="*/ 195 w 272"/>
                <a:gd name="T37" fmla="*/ 256 h 272"/>
                <a:gd name="T38" fmla="*/ 225 w 272"/>
                <a:gd name="T39" fmla="*/ 234 h 272"/>
                <a:gd name="T40" fmla="*/ 250 w 272"/>
                <a:gd name="T41" fmla="*/ 204 h 272"/>
                <a:gd name="T42" fmla="*/ 262 w 272"/>
                <a:gd name="T43" fmla="*/ 178 h 272"/>
                <a:gd name="T44" fmla="*/ 269 w 272"/>
                <a:gd name="T45" fmla="*/ 140 h 272"/>
                <a:gd name="T46" fmla="*/ 265 w 272"/>
                <a:gd name="T47" fmla="*/ 100 h 272"/>
                <a:gd name="T48" fmla="*/ 249 w 272"/>
                <a:gd name="T49" fmla="*/ 67 h 272"/>
                <a:gd name="T50" fmla="*/ 224 w 272"/>
                <a:gd name="T51" fmla="*/ 36 h 272"/>
                <a:gd name="T52" fmla="*/ 191 w 272"/>
                <a:gd name="T53" fmla="*/ 14 h 272"/>
                <a:gd name="T54" fmla="*/ 151 w 272"/>
                <a:gd name="T55" fmla="*/ 4 h 272"/>
                <a:gd name="T56" fmla="*/ 113 w 272"/>
                <a:gd name="T57" fmla="*/ 4 h 272"/>
                <a:gd name="T58" fmla="*/ 77 w 272"/>
                <a:gd name="T59" fmla="*/ 15 h 272"/>
                <a:gd name="T60" fmla="*/ 46 w 272"/>
                <a:gd name="T61" fmla="*/ 36 h 272"/>
                <a:gd name="T62" fmla="*/ 20 w 272"/>
                <a:gd name="T63" fmla="*/ 67 h 272"/>
                <a:gd name="T64" fmla="*/ 6 w 272"/>
                <a:gd name="T65" fmla="*/ 106 h 272"/>
                <a:gd name="T66" fmla="*/ 2 w 272"/>
                <a:gd name="T67" fmla="*/ 146 h 272"/>
                <a:gd name="T68" fmla="*/ 9 w 272"/>
                <a:gd name="T69" fmla="*/ 182 h 272"/>
                <a:gd name="T70" fmla="*/ 29 w 272"/>
                <a:gd name="T71" fmla="*/ 215 h 272"/>
                <a:gd name="T72" fmla="*/ 55 w 272"/>
                <a:gd name="T73" fmla="*/ 241 h 272"/>
                <a:gd name="T74" fmla="*/ 92 w 272"/>
                <a:gd name="T75" fmla="*/ 261 h 272"/>
                <a:gd name="T76" fmla="*/ 132 w 272"/>
                <a:gd name="T77" fmla="*/ 268 h 272"/>
                <a:gd name="T78" fmla="*/ 170 w 272"/>
                <a:gd name="T79" fmla="*/ 264 h 272"/>
                <a:gd name="T80" fmla="*/ 204 w 272"/>
                <a:gd name="T81" fmla="*/ 249 h 272"/>
                <a:gd name="T82" fmla="*/ 235 w 272"/>
                <a:gd name="T83" fmla="*/ 225 h 272"/>
                <a:gd name="T84" fmla="*/ 256 w 272"/>
                <a:gd name="T85" fmla="*/ 192 h 27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72"/>
                <a:gd name="T130" fmla="*/ 0 h 272"/>
                <a:gd name="T131" fmla="*/ 272 w 272"/>
                <a:gd name="T132" fmla="*/ 272 h 27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72" h="272">
                  <a:moveTo>
                    <a:pt x="264" y="178"/>
                  </a:moveTo>
                  <a:lnTo>
                    <a:pt x="266" y="165"/>
                  </a:lnTo>
                  <a:lnTo>
                    <a:pt x="268" y="152"/>
                  </a:lnTo>
                  <a:lnTo>
                    <a:pt x="271" y="138"/>
                  </a:lnTo>
                  <a:lnTo>
                    <a:pt x="269" y="126"/>
                  </a:lnTo>
                  <a:lnTo>
                    <a:pt x="267" y="113"/>
                  </a:lnTo>
                  <a:lnTo>
                    <a:pt x="266" y="101"/>
                  </a:lnTo>
                  <a:lnTo>
                    <a:pt x="262" y="88"/>
                  </a:lnTo>
                  <a:lnTo>
                    <a:pt x="256" y="77"/>
                  </a:lnTo>
                  <a:lnTo>
                    <a:pt x="250" y="65"/>
                  </a:lnTo>
                  <a:lnTo>
                    <a:pt x="243" y="55"/>
                  </a:lnTo>
                  <a:lnTo>
                    <a:pt x="236" y="44"/>
                  </a:lnTo>
                  <a:lnTo>
                    <a:pt x="226" y="34"/>
                  </a:lnTo>
                  <a:lnTo>
                    <a:pt x="215" y="27"/>
                  </a:lnTo>
                  <a:lnTo>
                    <a:pt x="203" y="19"/>
                  </a:lnTo>
                  <a:lnTo>
                    <a:pt x="191" y="12"/>
                  </a:lnTo>
                  <a:lnTo>
                    <a:pt x="179" y="9"/>
                  </a:lnTo>
                  <a:lnTo>
                    <a:pt x="166" y="4"/>
                  </a:lnTo>
                  <a:lnTo>
                    <a:pt x="152" y="2"/>
                  </a:lnTo>
                  <a:lnTo>
                    <a:pt x="138" y="1"/>
                  </a:lnTo>
                  <a:lnTo>
                    <a:pt x="127" y="0"/>
                  </a:lnTo>
                  <a:lnTo>
                    <a:pt x="114" y="2"/>
                  </a:lnTo>
                  <a:lnTo>
                    <a:pt x="101" y="6"/>
                  </a:lnTo>
                  <a:lnTo>
                    <a:pt x="88" y="8"/>
                  </a:lnTo>
                  <a:lnTo>
                    <a:pt x="76" y="15"/>
                  </a:lnTo>
                  <a:lnTo>
                    <a:pt x="65" y="21"/>
                  </a:lnTo>
                  <a:lnTo>
                    <a:pt x="54" y="28"/>
                  </a:lnTo>
                  <a:lnTo>
                    <a:pt x="45" y="36"/>
                  </a:lnTo>
                  <a:lnTo>
                    <a:pt x="35" y="46"/>
                  </a:lnTo>
                  <a:lnTo>
                    <a:pt x="27" y="54"/>
                  </a:lnTo>
                  <a:lnTo>
                    <a:pt x="19" y="66"/>
                  </a:lnTo>
                  <a:lnTo>
                    <a:pt x="13" y="78"/>
                  </a:lnTo>
                  <a:lnTo>
                    <a:pt x="9" y="91"/>
                  </a:lnTo>
                  <a:lnTo>
                    <a:pt x="4" y="106"/>
                  </a:lnTo>
                  <a:lnTo>
                    <a:pt x="1" y="118"/>
                  </a:lnTo>
                  <a:lnTo>
                    <a:pt x="1" y="132"/>
                  </a:lnTo>
                  <a:lnTo>
                    <a:pt x="0" y="144"/>
                  </a:lnTo>
                  <a:lnTo>
                    <a:pt x="2" y="157"/>
                  </a:lnTo>
                  <a:lnTo>
                    <a:pt x="5" y="171"/>
                  </a:lnTo>
                  <a:lnTo>
                    <a:pt x="9" y="182"/>
                  </a:lnTo>
                  <a:lnTo>
                    <a:pt x="15" y="194"/>
                  </a:lnTo>
                  <a:lnTo>
                    <a:pt x="20" y="205"/>
                  </a:lnTo>
                  <a:lnTo>
                    <a:pt x="28" y="217"/>
                  </a:lnTo>
                  <a:lnTo>
                    <a:pt x="36" y="227"/>
                  </a:lnTo>
                  <a:lnTo>
                    <a:pt x="46" y="237"/>
                  </a:lnTo>
                  <a:lnTo>
                    <a:pt x="55" y="243"/>
                  </a:lnTo>
                  <a:lnTo>
                    <a:pt x="66" y="252"/>
                  </a:lnTo>
                  <a:lnTo>
                    <a:pt x="78" y="258"/>
                  </a:lnTo>
                  <a:lnTo>
                    <a:pt x="91" y="263"/>
                  </a:lnTo>
                  <a:lnTo>
                    <a:pt x="104" y="267"/>
                  </a:lnTo>
                  <a:lnTo>
                    <a:pt x="118" y="270"/>
                  </a:lnTo>
                  <a:lnTo>
                    <a:pt x="131" y="270"/>
                  </a:lnTo>
                  <a:lnTo>
                    <a:pt x="146" y="271"/>
                  </a:lnTo>
                  <a:lnTo>
                    <a:pt x="158" y="269"/>
                  </a:lnTo>
                  <a:lnTo>
                    <a:pt x="170" y="266"/>
                  </a:lnTo>
                  <a:lnTo>
                    <a:pt x="182" y="261"/>
                  </a:lnTo>
                  <a:lnTo>
                    <a:pt x="195" y="256"/>
                  </a:lnTo>
                  <a:lnTo>
                    <a:pt x="206" y="249"/>
                  </a:lnTo>
                  <a:lnTo>
                    <a:pt x="217" y="244"/>
                  </a:lnTo>
                  <a:lnTo>
                    <a:pt x="225" y="234"/>
                  </a:lnTo>
                  <a:lnTo>
                    <a:pt x="235" y="225"/>
                  </a:lnTo>
                  <a:lnTo>
                    <a:pt x="245" y="216"/>
                  </a:lnTo>
                  <a:lnTo>
                    <a:pt x="250" y="204"/>
                  </a:lnTo>
                  <a:lnTo>
                    <a:pt x="256" y="192"/>
                  </a:lnTo>
                  <a:lnTo>
                    <a:pt x="264" y="178"/>
                  </a:lnTo>
                  <a:lnTo>
                    <a:pt x="262" y="178"/>
                  </a:lnTo>
                  <a:lnTo>
                    <a:pt x="266" y="165"/>
                  </a:lnTo>
                  <a:lnTo>
                    <a:pt x="268" y="152"/>
                  </a:lnTo>
                  <a:lnTo>
                    <a:pt x="269" y="140"/>
                  </a:lnTo>
                  <a:lnTo>
                    <a:pt x="269" y="126"/>
                  </a:lnTo>
                  <a:lnTo>
                    <a:pt x="267" y="113"/>
                  </a:lnTo>
                  <a:lnTo>
                    <a:pt x="265" y="100"/>
                  </a:lnTo>
                  <a:lnTo>
                    <a:pt x="260" y="88"/>
                  </a:lnTo>
                  <a:lnTo>
                    <a:pt x="256" y="77"/>
                  </a:lnTo>
                  <a:lnTo>
                    <a:pt x="249" y="67"/>
                  </a:lnTo>
                  <a:lnTo>
                    <a:pt x="242" y="56"/>
                  </a:lnTo>
                  <a:lnTo>
                    <a:pt x="233" y="44"/>
                  </a:lnTo>
                  <a:lnTo>
                    <a:pt x="224" y="36"/>
                  </a:lnTo>
                  <a:lnTo>
                    <a:pt x="214" y="28"/>
                  </a:lnTo>
                  <a:lnTo>
                    <a:pt x="203" y="21"/>
                  </a:lnTo>
                  <a:lnTo>
                    <a:pt x="191" y="14"/>
                  </a:lnTo>
                  <a:lnTo>
                    <a:pt x="178" y="10"/>
                  </a:lnTo>
                  <a:lnTo>
                    <a:pt x="166" y="6"/>
                  </a:lnTo>
                  <a:lnTo>
                    <a:pt x="151" y="4"/>
                  </a:lnTo>
                  <a:lnTo>
                    <a:pt x="138" y="2"/>
                  </a:lnTo>
                  <a:lnTo>
                    <a:pt x="127" y="2"/>
                  </a:lnTo>
                  <a:lnTo>
                    <a:pt x="113" y="4"/>
                  </a:lnTo>
                  <a:lnTo>
                    <a:pt x="101" y="8"/>
                  </a:lnTo>
                  <a:lnTo>
                    <a:pt x="89" y="11"/>
                  </a:lnTo>
                  <a:lnTo>
                    <a:pt x="77" y="15"/>
                  </a:lnTo>
                  <a:lnTo>
                    <a:pt x="65" y="21"/>
                  </a:lnTo>
                  <a:lnTo>
                    <a:pt x="54" y="28"/>
                  </a:lnTo>
                  <a:lnTo>
                    <a:pt x="46" y="36"/>
                  </a:lnTo>
                  <a:lnTo>
                    <a:pt x="37" y="46"/>
                  </a:lnTo>
                  <a:lnTo>
                    <a:pt x="26" y="56"/>
                  </a:lnTo>
                  <a:lnTo>
                    <a:pt x="20" y="67"/>
                  </a:lnTo>
                  <a:lnTo>
                    <a:pt x="15" y="78"/>
                  </a:lnTo>
                  <a:lnTo>
                    <a:pt x="9" y="91"/>
                  </a:lnTo>
                  <a:lnTo>
                    <a:pt x="6" y="106"/>
                  </a:lnTo>
                  <a:lnTo>
                    <a:pt x="3" y="120"/>
                  </a:lnTo>
                  <a:lnTo>
                    <a:pt x="1" y="130"/>
                  </a:lnTo>
                  <a:lnTo>
                    <a:pt x="2" y="146"/>
                  </a:lnTo>
                  <a:lnTo>
                    <a:pt x="4" y="158"/>
                  </a:lnTo>
                  <a:lnTo>
                    <a:pt x="5" y="171"/>
                  </a:lnTo>
                  <a:lnTo>
                    <a:pt x="9" y="182"/>
                  </a:lnTo>
                  <a:lnTo>
                    <a:pt x="17" y="195"/>
                  </a:lnTo>
                  <a:lnTo>
                    <a:pt x="22" y="204"/>
                  </a:lnTo>
                  <a:lnTo>
                    <a:pt x="29" y="215"/>
                  </a:lnTo>
                  <a:lnTo>
                    <a:pt x="37" y="226"/>
                  </a:lnTo>
                  <a:lnTo>
                    <a:pt x="47" y="235"/>
                  </a:lnTo>
                  <a:lnTo>
                    <a:pt x="55" y="241"/>
                  </a:lnTo>
                  <a:lnTo>
                    <a:pt x="67" y="250"/>
                  </a:lnTo>
                  <a:lnTo>
                    <a:pt x="79" y="256"/>
                  </a:lnTo>
                  <a:lnTo>
                    <a:pt x="92" y="261"/>
                  </a:lnTo>
                  <a:lnTo>
                    <a:pt x="104" y="265"/>
                  </a:lnTo>
                  <a:lnTo>
                    <a:pt x="118" y="268"/>
                  </a:lnTo>
                  <a:lnTo>
                    <a:pt x="132" y="268"/>
                  </a:lnTo>
                  <a:lnTo>
                    <a:pt x="144" y="268"/>
                  </a:lnTo>
                  <a:lnTo>
                    <a:pt x="156" y="267"/>
                  </a:lnTo>
                  <a:lnTo>
                    <a:pt x="170" y="264"/>
                  </a:lnTo>
                  <a:lnTo>
                    <a:pt x="183" y="259"/>
                  </a:lnTo>
                  <a:lnTo>
                    <a:pt x="195" y="256"/>
                  </a:lnTo>
                  <a:lnTo>
                    <a:pt x="204" y="249"/>
                  </a:lnTo>
                  <a:lnTo>
                    <a:pt x="215" y="243"/>
                  </a:lnTo>
                  <a:lnTo>
                    <a:pt x="225" y="234"/>
                  </a:lnTo>
                  <a:lnTo>
                    <a:pt x="235" y="225"/>
                  </a:lnTo>
                  <a:lnTo>
                    <a:pt x="243" y="213"/>
                  </a:lnTo>
                  <a:lnTo>
                    <a:pt x="250" y="204"/>
                  </a:lnTo>
                  <a:lnTo>
                    <a:pt x="256" y="192"/>
                  </a:lnTo>
                  <a:lnTo>
                    <a:pt x="262" y="178"/>
                  </a:lnTo>
                  <a:lnTo>
                    <a:pt x="264" y="178"/>
                  </a:lnTo>
                </a:path>
              </a:pathLst>
            </a:custGeom>
            <a:solidFill>
              <a:srgbClr val="A3B2C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19" name="Freeform 351"/>
            <p:cNvSpPr>
              <a:spLocks/>
            </p:cNvSpPr>
            <p:nvPr/>
          </p:nvSpPr>
          <p:spPr bwMode="auto">
            <a:xfrm>
              <a:off x="2391" y="1136"/>
              <a:ext cx="269" cy="267"/>
            </a:xfrm>
            <a:custGeom>
              <a:avLst/>
              <a:gdLst>
                <a:gd name="T0" fmla="*/ 267 w 269"/>
                <a:gd name="T1" fmla="*/ 150 h 267"/>
                <a:gd name="T2" fmla="*/ 266 w 269"/>
                <a:gd name="T3" fmla="*/ 111 h 267"/>
                <a:gd name="T4" fmla="*/ 255 w 269"/>
                <a:gd name="T5" fmla="*/ 75 h 267"/>
                <a:gd name="T6" fmla="*/ 232 w 269"/>
                <a:gd name="T7" fmla="*/ 42 h 267"/>
                <a:gd name="T8" fmla="*/ 202 w 269"/>
                <a:gd name="T9" fmla="*/ 19 h 267"/>
                <a:gd name="T10" fmla="*/ 165 w 269"/>
                <a:gd name="T11" fmla="*/ 4 h 267"/>
                <a:gd name="T12" fmla="*/ 126 w 269"/>
                <a:gd name="T13" fmla="*/ 0 h 267"/>
                <a:gd name="T14" fmla="*/ 88 w 269"/>
                <a:gd name="T15" fmla="*/ 9 h 267"/>
                <a:gd name="T16" fmla="*/ 53 w 269"/>
                <a:gd name="T17" fmla="*/ 26 h 267"/>
                <a:gd name="T18" fmla="*/ 25 w 269"/>
                <a:gd name="T19" fmla="*/ 54 h 267"/>
                <a:gd name="T20" fmla="*/ 8 w 269"/>
                <a:gd name="T21" fmla="*/ 89 h 267"/>
                <a:gd name="T22" fmla="*/ 0 w 269"/>
                <a:gd name="T23" fmla="*/ 128 h 267"/>
                <a:gd name="T24" fmla="*/ 4 w 269"/>
                <a:gd name="T25" fmla="*/ 169 h 267"/>
                <a:gd name="T26" fmla="*/ 21 w 269"/>
                <a:gd name="T27" fmla="*/ 202 h 267"/>
                <a:gd name="T28" fmla="*/ 46 w 269"/>
                <a:gd name="T29" fmla="*/ 233 h 267"/>
                <a:gd name="T30" fmla="*/ 78 w 269"/>
                <a:gd name="T31" fmla="*/ 254 h 267"/>
                <a:gd name="T32" fmla="*/ 117 w 269"/>
                <a:gd name="T33" fmla="*/ 266 h 267"/>
                <a:gd name="T34" fmla="*/ 155 w 269"/>
                <a:gd name="T35" fmla="*/ 265 h 267"/>
                <a:gd name="T36" fmla="*/ 194 w 269"/>
                <a:gd name="T37" fmla="*/ 254 h 267"/>
                <a:gd name="T38" fmla="*/ 224 w 269"/>
                <a:gd name="T39" fmla="*/ 232 h 267"/>
                <a:gd name="T40" fmla="*/ 249 w 269"/>
                <a:gd name="T41" fmla="*/ 202 h 267"/>
                <a:gd name="T42" fmla="*/ 259 w 269"/>
                <a:gd name="T43" fmla="*/ 175 h 267"/>
                <a:gd name="T44" fmla="*/ 266 w 269"/>
                <a:gd name="T45" fmla="*/ 137 h 267"/>
                <a:gd name="T46" fmla="*/ 263 w 269"/>
                <a:gd name="T47" fmla="*/ 100 h 267"/>
                <a:gd name="T48" fmla="*/ 246 w 269"/>
                <a:gd name="T49" fmla="*/ 63 h 267"/>
                <a:gd name="T50" fmla="*/ 222 w 269"/>
                <a:gd name="T51" fmla="*/ 36 h 267"/>
                <a:gd name="T52" fmla="*/ 188 w 269"/>
                <a:gd name="T53" fmla="*/ 14 h 267"/>
                <a:gd name="T54" fmla="*/ 150 w 269"/>
                <a:gd name="T55" fmla="*/ 4 h 267"/>
                <a:gd name="T56" fmla="*/ 112 w 269"/>
                <a:gd name="T57" fmla="*/ 4 h 267"/>
                <a:gd name="T58" fmla="*/ 76 w 269"/>
                <a:gd name="T59" fmla="*/ 15 h 267"/>
                <a:gd name="T60" fmla="*/ 45 w 269"/>
                <a:gd name="T61" fmla="*/ 36 h 267"/>
                <a:gd name="T62" fmla="*/ 19 w 269"/>
                <a:gd name="T63" fmla="*/ 67 h 267"/>
                <a:gd name="T64" fmla="*/ 5 w 269"/>
                <a:gd name="T65" fmla="*/ 104 h 267"/>
                <a:gd name="T66" fmla="*/ 2 w 269"/>
                <a:gd name="T67" fmla="*/ 142 h 267"/>
                <a:gd name="T68" fmla="*/ 12 w 269"/>
                <a:gd name="T69" fmla="*/ 178 h 267"/>
                <a:gd name="T70" fmla="*/ 30 w 269"/>
                <a:gd name="T71" fmla="*/ 214 h 267"/>
                <a:gd name="T72" fmla="*/ 56 w 269"/>
                <a:gd name="T73" fmla="*/ 241 h 267"/>
                <a:gd name="T74" fmla="*/ 91 w 269"/>
                <a:gd name="T75" fmla="*/ 259 h 267"/>
                <a:gd name="T76" fmla="*/ 131 w 269"/>
                <a:gd name="T77" fmla="*/ 266 h 267"/>
                <a:gd name="T78" fmla="*/ 169 w 269"/>
                <a:gd name="T79" fmla="*/ 262 h 267"/>
                <a:gd name="T80" fmla="*/ 204 w 269"/>
                <a:gd name="T81" fmla="*/ 245 h 267"/>
                <a:gd name="T82" fmla="*/ 233 w 269"/>
                <a:gd name="T83" fmla="*/ 221 h 267"/>
                <a:gd name="T84" fmla="*/ 254 w 269"/>
                <a:gd name="T85" fmla="*/ 190 h 26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69"/>
                <a:gd name="T130" fmla="*/ 0 h 267"/>
                <a:gd name="T131" fmla="*/ 269 w 269"/>
                <a:gd name="T132" fmla="*/ 267 h 26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69" h="267">
                  <a:moveTo>
                    <a:pt x="261" y="176"/>
                  </a:moveTo>
                  <a:lnTo>
                    <a:pt x="265" y="163"/>
                  </a:lnTo>
                  <a:lnTo>
                    <a:pt x="267" y="150"/>
                  </a:lnTo>
                  <a:lnTo>
                    <a:pt x="268" y="138"/>
                  </a:lnTo>
                  <a:lnTo>
                    <a:pt x="268" y="124"/>
                  </a:lnTo>
                  <a:lnTo>
                    <a:pt x="266" y="111"/>
                  </a:lnTo>
                  <a:lnTo>
                    <a:pt x="264" y="98"/>
                  </a:lnTo>
                  <a:lnTo>
                    <a:pt x="259" y="86"/>
                  </a:lnTo>
                  <a:lnTo>
                    <a:pt x="255" y="75"/>
                  </a:lnTo>
                  <a:lnTo>
                    <a:pt x="248" y="65"/>
                  </a:lnTo>
                  <a:lnTo>
                    <a:pt x="241" y="54"/>
                  </a:lnTo>
                  <a:lnTo>
                    <a:pt x="232" y="42"/>
                  </a:lnTo>
                  <a:lnTo>
                    <a:pt x="223" y="34"/>
                  </a:lnTo>
                  <a:lnTo>
                    <a:pt x="213" y="26"/>
                  </a:lnTo>
                  <a:lnTo>
                    <a:pt x="202" y="19"/>
                  </a:lnTo>
                  <a:lnTo>
                    <a:pt x="190" y="12"/>
                  </a:lnTo>
                  <a:lnTo>
                    <a:pt x="177" y="8"/>
                  </a:lnTo>
                  <a:lnTo>
                    <a:pt x="165" y="4"/>
                  </a:lnTo>
                  <a:lnTo>
                    <a:pt x="150" y="2"/>
                  </a:lnTo>
                  <a:lnTo>
                    <a:pt x="137" y="0"/>
                  </a:lnTo>
                  <a:lnTo>
                    <a:pt x="126" y="0"/>
                  </a:lnTo>
                  <a:lnTo>
                    <a:pt x="112" y="2"/>
                  </a:lnTo>
                  <a:lnTo>
                    <a:pt x="100" y="6"/>
                  </a:lnTo>
                  <a:lnTo>
                    <a:pt x="88" y="9"/>
                  </a:lnTo>
                  <a:lnTo>
                    <a:pt x="76" y="13"/>
                  </a:lnTo>
                  <a:lnTo>
                    <a:pt x="64" y="19"/>
                  </a:lnTo>
                  <a:lnTo>
                    <a:pt x="53" y="26"/>
                  </a:lnTo>
                  <a:lnTo>
                    <a:pt x="45" y="34"/>
                  </a:lnTo>
                  <a:lnTo>
                    <a:pt x="36" y="44"/>
                  </a:lnTo>
                  <a:lnTo>
                    <a:pt x="25" y="54"/>
                  </a:lnTo>
                  <a:lnTo>
                    <a:pt x="19" y="65"/>
                  </a:lnTo>
                  <a:lnTo>
                    <a:pt x="14" y="76"/>
                  </a:lnTo>
                  <a:lnTo>
                    <a:pt x="8" y="89"/>
                  </a:lnTo>
                  <a:lnTo>
                    <a:pt x="5" y="104"/>
                  </a:lnTo>
                  <a:lnTo>
                    <a:pt x="2" y="118"/>
                  </a:lnTo>
                  <a:lnTo>
                    <a:pt x="0" y="128"/>
                  </a:lnTo>
                  <a:lnTo>
                    <a:pt x="1" y="144"/>
                  </a:lnTo>
                  <a:lnTo>
                    <a:pt x="3" y="156"/>
                  </a:lnTo>
                  <a:lnTo>
                    <a:pt x="4" y="169"/>
                  </a:lnTo>
                  <a:lnTo>
                    <a:pt x="8" y="180"/>
                  </a:lnTo>
                  <a:lnTo>
                    <a:pt x="16" y="193"/>
                  </a:lnTo>
                  <a:lnTo>
                    <a:pt x="21" y="202"/>
                  </a:lnTo>
                  <a:lnTo>
                    <a:pt x="28" y="213"/>
                  </a:lnTo>
                  <a:lnTo>
                    <a:pt x="36" y="224"/>
                  </a:lnTo>
                  <a:lnTo>
                    <a:pt x="46" y="233"/>
                  </a:lnTo>
                  <a:lnTo>
                    <a:pt x="54" y="239"/>
                  </a:lnTo>
                  <a:lnTo>
                    <a:pt x="66" y="248"/>
                  </a:lnTo>
                  <a:lnTo>
                    <a:pt x="78" y="254"/>
                  </a:lnTo>
                  <a:lnTo>
                    <a:pt x="91" y="259"/>
                  </a:lnTo>
                  <a:lnTo>
                    <a:pt x="103" y="263"/>
                  </a:lnTo>
                  <a:lnTo>
                    <a:pt x="117" y="266"/>
                  </a:lnTo>
                  <a:lnTo>
                    <a:pt x="131" y="266"/>
                  </a:lnTo>
                  <a:lnTo>
                    <a:pt x="143" y="266"/>
                  </a:lnTo>
                  <a:lnTo>
                    <a:pt x="155" y="265"/>
                  </a:lnTo>
                  <a:lnTo>
                    <a:pt x="169" y="262"/>
                  </a:lnTo>
                  <a:lnTo>
                    <a:pt x="182" y="257"/>
                  </a:lnTo>
                  <a:lnTo>
                    <a:pt x="194" y="254"/>
                  </a:lnTo>
                  <a:lnTo>
                    <a:pt x="203" y="247"/>
                  </a:lnTo>
                  <a:lnTo>
                    <a:pt x="214" y="241"/>
                  </a:lnTo>
                  <a:lnTo>
                    <a:pt x="224" y="232"/>
                  </a:lnTo>
                  <a:lnTo>
                    <a:pt x="234" y="223"/>
                  </a:lnTo>
                  <a:lnTo>
                    <a:pt x="242" y="211"/>
                  </a:lnTo>
                  <a:lnTo>
                    <a:pt x="249" y="202"/>
                  </a:lnTo>
                  <a:lnTo>
                    <a:pt x="255" y="190"/>
                  </a:lnTo>
                  <a:lnTo>
                    <a:pt x="261" y="176"/>
                  </a:lnTo>
                  <a:lnTo>
                    <a:pt x="259" y="175"/>
                  </a:lnTo>
                  <a:lnTo>
                    <a:pt x="263" y="163"/>
                  </a:lnTo>
                  <a:lnTo>
                    <a:pt x="265" y="152"/>
                  </a:lnTo>
                  <a:lnTo>
                    <a:pt x="266" y="137"/>
                  </a:lnTo>
                  <a:lnTo>
                    <a:pt x="266" y="125"/>
                  </a:lnTo>
                  <a:lnTo>
                    <a:pt x="264" y="112"/>
                  </a:lnTo>
                  <a:lnTo>
                    <a:pt x="263" y="100"/>
                  </a:lnTo>
                  <a:lnTo>
                    <a:pt x="258" y="88"/>
                  </a:lnTo>
                  <a:lnTo>
                    <a:pt x="253" y="77"/>
                  </a:lnTo>
                  <a:lnTo>
                    <a:pt x="246" y="63"/>
                  </a:lnTo>
                  <a:lnTo>
                    <a:pt x="241" y="54"/>
                  </a:lnTo>
                  <a:lnTo>
                    <a:pt x="231" y="44"/>
                  </a:lnTo>
                  <a:lnTo>
                    <a:pt x="222" y="36"/>
                  </a:lnTo>
                  <a:lnTo>
                    <a:pt x="213" y="26"/>
                  </a:lnTo>
                  <a:lnTo>
                    <a:pt x="201" y="21"/>
                  </a:lnTo>
                  <a:lnTo>
                    <a:pt x="188" y="14"/>
                  </a:lnTo>
                  <a:lnTo>
                    <a:pt x="177" y="8"/>
                  </a:lnTo>
                  <a:lnTo>
                    <a:pt x="164" y="6"/>
                  </a:lnTo>
                  <a:lnTo>
                    <a:pt x="150" y="4"/>
                  </a:lnTo>
                  <a:lnTo>
                    <a:pt x="139" y="1"/>
                  </a:lnTo>
                  <a:lnTo>
                    <a:pt x="125" y="2"/>
                  </a:lnTo>
                  <a:lnTo>
                    <a:pt x="112" y="4"/>
                  </a:lnTo>
                  <a:lnTo>
                    <a:pt x="102" y="6"/>
                  </a:lnTo>
                  <a:lnTo>
                    <a:pt x="88" y="9"/>
                  </a:lnTo>
                  <a:lnTo>
                    <a:pt x="76" y="15"/>
                  </a:lnTo>
                  <a:lnTo>
                    <a:pt x="66" y="22"/>
                  </a:lnTo>
                  <a:lnTo>
                    <a:pt x="55" y="28"/>
                  </a:lnTo>
                  <a:lnTo>
                    <a:pt x="45" y="36"/>
                  </a:lnTo>
                  <a:lnTo>
                    <a:pt x="35" y="46"/>
                  </a:lnTo>
                  <a:lnTo>
                    <a:pt x="27" y="55"/>
                  </a:lnTo>
                  <a:lnTo>
                    <a:pt x="19" y="67"/>
                  </a:lnTo>
                  <a:lnTo>
                    <a:pt x="14" y="76"/>
                  </a:lnTo>
                  <a:lnTo>
                    <a:pt x="10" y="89"/>
                  </a:lnTo>
                  <a:lnTo>
                    <a:pt x="5" y="104"/>
                  </a:lnTo>
                  <a:lnTo>
                    <a:pt x="3" y="116"/>
                  </a:lnTo>
                  <a:lnTo>
                    <a:pt x="2" y="129"/>
                  </a:lnTo>
                  <a:lnTo>
                    <a:pt x="2" y="142"/>
                  </a:lnTo>
                  <a:lnTo>
                    <a:pt x="4" y="154"/>
                  </a:lnTo>
                  <a:lnTo>
                    <a:pt x="7" y="167"/>
                  </a:lnTo>
                  <a:lnTo>
                    <a:pt x="12" y="178"/>
                  </a:lnTo>
                  <a:lnTo>
                    <a:pt x="16" y="191"/>
                  </a:lnTo>
                  <a:lnTo>
                    <a:pt x="21" y="202"/>
                  </a:lnTo>
                  <a:lnTo>
                    <a:pt x="30" y="214"/>
                  </a:lnTo>
                  <a:lnTo>
                    <a:pt x="37" y="222"/>
                  </a:lnTo>
                  <a:lnTo>
                    <a:pt x="46" y="231"/>
                  </a:lnTo>
                  <a:lnTo>
                    <a:pt x="56" y="241"/>
                  </a:lnTo>
                  <a:lnTo>
                    <a:pt x="66" y="246"/>
                  </a:lnTo>
                  <a:lnTo>
                    <a:pt x="79" y="252"/>
                  </a:lnTo>
                  <a:lnTo>
                    <a:pt x="91" y="259"/>
                  </a:lnTo>
                  <a:lnTo>
                    <a:pt x="104" y="261"/>
                  </a:lnTo>
                  <a:lnTo>
                    <a:pt x="118" y="264"/>
                  </a:lnTo>
                  <a:lnTo>
                    <a:pt x="131" y="266"/>
                  </a:lnTo>
                  <a:lnTo>
                    <a:pt x="144" y="264"/>
                  </a:lnTo>
                  <a:lnTo>
                    <a:pt x="156" y="264"/>
                  </a:lnTo>
                  <a:lnTo>
                    <a:pt x="169" y="262"/>
                  </a:lnTo>
                  <a:lnTo>
                    <a:pt x="181" y="256"/>
                  </a:lnTo>
                  <a:lnTo>
                    <a:pt x="193" y="251"/>
                  </a:lnTo>
                  <a:lnTo>
                    <a:pt x="204" y="245"/>
                  </a:lnTo>
                  <a:lnTo>
                    <a:pt x="215" y="239"/>
                  </a:lnTo>
                  <a:lnTo>
                    <a:pt x="224" y="229"/>
                  </a:lnTo>
                  <a:lnTo>
                    <a:pt x="233" y="221"/>
                  </a:lnTo>
                  <a:lnTo>
                    <a:pt x="241" y="210"/>
                  </a:lnTo>
                  <a:lnTo>
                    <a:pt x="249" y="200"/>
                  </a:lnTo>
                  <a:lnTo>
                    <a:pt x="254" y="190"/>
                  </a:lnTo>
                  <a:lnTo>
                    <a:pt x="259" y="175"/>
                  </a:lnTo>
                  <a:lnTo>
                    <a:pt x="261" y="176"/>
                  </a:lnTo>
                </a:path>
              </a:pathLst>
            </a:custGeom>
            <a:solidFill>
              <a:srgbClr val="A4B3C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20" name="Freeform 352"/>
            <p:cNvSpPr>
              <a:spLocks/>
            </p:cNvSpPr>
            <p:nvPr/>
          </p:nvSpPr>
          <p:spPr bwMode="auto">
            <a:xfrm>
              <a:off x="2393" y="1137"/>
              <a:ext cx="265" cy="266"/>
            </a:xfrm>
            <a:custGeom>
              <a:avLst/>
              <a:gdLst>
                <a:gd name="T0" fmla="*/ 263 w 265"/>
                <a:gd name="T1" fmla="*/ 151 h 266"/>
                <a:gd name="T2" fmla="*/ 262 w 265"/>
                <a:gd name="T3" fmla="*/ 111 h 266"/>
                <a:gd name="T4" fmla="*/ 251 w 265"/>
                <a:gd name="T5" fmla="*/ 76 h 266"/>
                <a:gd name="T6" fmla="*/ 229 w 265"/>
                <a:gd name="T7" fmla="*/ 43 h 266"/>
                <a:gd name="T8" fmla="*/ 199 w 265"/>
                <a:gd name="T9" fmla="*/ 20 h 266"/>
                <a:gd name="T10" fmla="*/ 162 w 265"/>
                <a:gd name="T11" fmla="*/ 5 h 266"/>
                <a:gd name="T12" fmla="*/ 123 w 265"/>
                <a:gd name="T13" fmla="*/ 1 h 266"/>
                <a:gd name="T14" fmla="*/ 86 w 265"/>
                <a:gd name="T15" fmla="*/ 8 h 266"/>
                <a:gd name="T16" fmla="*/ 53 w 265"/>
                <a:gd name="T17" fmla="*/ 27 h 266"/>
                <a:gd name="T18" fmla="*/ 25 w 265"/>
                <a:gd name="T19" fmla="*/ 54 h 266"/>
                <a:gd name="T20" fmla="*/ 8 w 265"/>
                <a:gd name="T21" fmla="*/ 88 h 266"/>
                <a:gd name="T22" fmla="*/ 0 w 265"/>
                <a:gd name="T23" fmla="*/ 128 h 266"/>
                <a:gd name="T24" fmla="*/ 5 w 265"/>
                <a:gd name="T25" fmla="*/ 166 h 266"/>
                <a:gd name="T26" fmla="*/ 19 w 265"/>
                <a:gd name="T27" fmla="*/ 201 h 266"/>
                <a:gd name="T28" fmla="*/ 44 w 265"/>
                <a:gd name="T29" fmla="*/ 230 h 266"/>
                <a:gd name="T30" fmla="*/ 77 w 265"/>
                <a:gd name="T31" fmla="*/ 251 h 266"/>
                <a:gd name="T32" fmla="*/ 116 w 265"/>
                <a:gd name="T33" fmla="*/ 263 h 266"/>
                <a:gd name="T34" fmla="*/ 154 w 265"/>
                <a:gd name="T35" fmla="*/ 263 h 266"/>
                <a:gd name="T36" fmla="*/ 191 w 265"/>
                <a:gd name="T37" fmla="*/ 250 h 266"/>
                <a:gd name="T38" fmla="*/ 222 w 265"/>
                <a:gd name="T39" fmla="*/ 228 h 266"/>
                <a:gd name="T40" fmla="*/ 247 w 265"/>
                <a:gd name="T41" fmla="*/ 199 h 266"/>
                <a:gd name="T42" fmla="*/ 257 w 265"/>
                <a:gd name="T43" fmla="*/ 174 h 266"/>
                <a:gd name="T44" fmla="*/ 262 w 265"/>
                <a:gd name="T45" fmla="*/ 136 h 266"/>
                <a:gd name="T46" fmla="*/ 259 w 265"/>
                <a:gd name="T47" fmla="*/ 99 h 266"/>
                <a:gd name="T48" fmla="*/ 244 w 265"/>
                <a:gd name="T49" fmla="*/ 64 h 266"/>
                <a:gd name="T50" fmla="*/ 220 w 265"/>
                <a:gd name="T51" fmla="*/ 35 h 266"/>
                <a:gd name="T52" fmla="*/ 186 w 265"/>
                <a:gd name="T53" fmla="*/ 13 h 266"/>
                <a:gd name="T54" fmla="*/ 148 w 265"/>
                <a:gd name="T55" fmla="*/ 4 h 266"/>
                <a:gd name="T56" fmla="*/ 112 w 265"/>
                <a:gd name="T57" fmla="*/ 3 h 266"/>
                <a:gd name="T58" fmla="*/ 75 w 265"/>
                <a:gd name="T59" fmla="*/ 15 h 266"/>
                <a:gd name="T60" fmla="*/ 44 w 265"/>
                <a:gd name="T61" fmla="*/ 36 h 266"/>
                <a:gd name="T62" fmla="*/ 19 w 265"/>
                <a:gd name="T63" fmla="*/ 67 h 266"/>
                <a:gd name="T64" fmla="*/ 5 w 265"/>
                <a:gd name="T65" fmla="*/ 102 h 266"/>
                <a:gd name="T66" fmla="*/ 2 w 265"/>
                <a:gd name="T67" fmla="*/ 141 h 266"/>
                <a:gd name="T68" fmla="*/ 10 w 265"/>
                <a:gd name="T69" fmla="*/ 177 h 266"/>
                <a:gd name="T70" fmla="*/ 28 w 265"/>
                <a:gd name="T71" fmla="*/ 211 h 266"/>
                <a:gd name="T72" fmla="*/ 55 w 265"/>
                <a:gd name="T73" fmla="*/ 238 h 266"/>
                <a:gd name="T74" fmla="*/ 89 w 265"/>
                <a:gd name="T75" fmla="*/ 256 h 266"/>
                <a:gd name="T76" fmla="*/ 129 w 265"/>
                <a:gd name="T77" fmla="*/ 263 h 266"/>
                <a:gd name="T78" fmla="*/ 165 w 265"/>
                <a:gd name="T79" fmla="*/ 257 h 266"/>
                <a:gd name="T80" fmla="*/ 200 w 265"/>
                <a:gd name="T81" fmla="*/ 243 h 266"/>
                <a:gd name="T82" fmla="*/ 229 w 265"/>
                <a:gd name="T83" fmla="*/ 219 h 266"/>
                <a:gd name="T84" fmla="*/ 251 w 265"/>
                <a:gd name="T85" fmla="*/ 186 h 2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65"/>
                <a:gd name="T130" fmla="*/ 0 h 266"/>
                <a:gd name="T131" fmla="*/ 265 w 265"/>
                <a:gd name="T132" fmla="*/ 266 h 26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65" h="266">
                  <a:moveTo>
                    <a:pt x="257" y="174"/>
                  </a:moveTo>
                  <a:lnTo>
                    <a:pt x="261" y="162"/>
                  </a:lnTo>
                  <a:lnTo>
                    <a:pt x="263" y="151"/>
                  </a:lnTo>
                  <a:lnTo>
                    <a:pt x="264" y="136"/>
                  </a:lnTo>
                  <a:lnTo>
                    <a:pt x="264" y="124"/>
                  </a:lnTo>
                  <a:lnTo>
                    <a:pt x="262" y="111"/>
                  </a:lnTo>
                  <a:lnTo>
                    <a:pt x="261" y="99"/>
                  </a:lnTo>
                  <a:lnTo>
                    <a:pt x="256" y="87"/>
                  </a:lnTo>
                  <a:lnTo>
                    <a:pt x="251" y="76"/>
                  </a:lnTo>
                  <a:lnTo>
                    <a:pt x="244" y="62"/>
                  </a:lnTo>
                  <a:lnTo>
                    <a:pt x="239" y="53"/>
                  </a:lnTo>
                  <a:lnTo>
                    <a:pt x="229" y="43"/>
                  </a:lnTo>
                  <a:lnTo>
                    <a:pt x="220" y="35"/>
                  </a:lnTo>
                  <a:lnTo>
                    <a:pt x="211" y="25"/>
                  </a:lnTo>
                  <a:lnTo>
                    <a:pt x="199" y="20"/>
                  </a:lnTo>
                  <a:lnTo>
                    <a:pt x="186" y="13"/>
                  </a:lnTo>
                  <a:lnTo>
                    <a:pt x="175" y="7"/>
                  </a:lnTo>
                  <a:lnTo>
                    <a:pt x="162" y="5"/>
                  </a:lnTo>
                  <a:lnTo>
                    <a:pt x="148" y="3"/>
                  </a:lnTo>
                  <a:lnTo>
                    <a:pt x="137" y="0"/>
                  </a:lnTo>
                  <a:lnTo>
                    <a:pt x="123" y="1"/>
                  </a:lnTo>
                  <a:lnTo>
                    <a:pt x="110" y="3"/>
                  </a:lnTo>
                  <a:lnTo>
                    <a:pt x="100" y="5"/>
                  </a:lnTo>
                  <a:lnTo>
                    <a:pt x="86" y="8"/>
                  </a:lnTo>
                  <a:lnTo>
                    <a:pt x="74" y="14"/>
                  </a:lnTo>
                  <a:lnTo>
                    <a:pt x="64" y="21"/>
                  </a:lnTo>
                  <a:lnTo>
                    <a:pt x="53" y="27"/>
                  </a:lnTo>
                  <a:lnTo>
                    <a:pt x="43" y="35"/>
                  </a:lnTo>
                  <a:lnTo>
                    <a:pt x="33" y="45"/>
                  </a:lnTo>
                  <a:lnTo>
                    <a:pt x="25" y="54"/>
                  </a:lnTo>
                  <a:lnTo>
                    <a:pt x="17" y="66"/>
                  </a:lnTo>
                  <a:lnTo>
                    <a:pt x="12" y="75"/>
                  </a:lnTo>
                  <a:lnTo>
                    <a:pt x="8" y="88"/>
                  </a:lnTo>
                  <a:lnTo>
                    <a:pt x="3" y="103"/>
                  </a:lnTo>
                  <a:lnTo>
                    <a:pt x="1" y="115"/>
                  </a:lnTo>
                  <a:lnTo>
                    <a:pt x="0" y="128"/>
                  </a:lnTo>
                  <a:lnTo>
                    <a:pt x="0" y="141"/>
                  </a:lnTo>
                  <a:lnTo>
                    <a:pt x="2" y="153"/>
                  </a:lnTo>
                  <a:lnTo>
                    <a:pt x="5" y="166"/>
                  </a:lnTo>
                  <a:lnTo>
                    <a:pt x="10" y="177"/>
                  </a:lnTo>
                  <a:lnTo>
                    <a:pt x="14" y="190"/>
                  </a:lnTo>
                  <a:lnTo>
                    <a:pt x="19" y="201"/>
                  </a:lnTo>
                  <a:lnTo>
                    <a:pt x="28" y="213"/>
                  </a:lnTo>
                  <a:lnTo>
                    <a:pt x="35" y="221"/>
                  </a:lnTo>
                  <a:lnTo>
                    <a:pt x="44" y="230"/>
                  </a:lnTo>
                  <a:lnTo>
                    <a:pt x="54" y="240"/>
                  </a:lnTo>
                  <a:lnTo>
                    <a:pt x="64" y="245"/>
                  </a:lnTo>
                  <a:lnTo>
                    <a:pt x="77" y="251"/>
                  </a:lnTo>
                  <a:lnTo>
                    <a:pt x="89" y="258"/>
                  </a:lnTo>
                  <a:lnTo>
                    <a:pt x="102" y="260"/>
                  </a:lnTo>
                  <a:lnTo>
                    <a:pt x="116" y="263"/>
                  </a:lnTo>
                  <a:lnTo>
                    <a:pt x="129" y="265"/>
                  </a:lnTo>
                  <a:lnTo>
                    <a:pt x="142" y="263"/>
                  </a:lnTo>
                  <a:lnTo>
                    <a:pt x="154" y="263"/>
                  </a:lnTo>
                  <a:lnTo>
                    <a:pt x="167" y="261"/>
                  </a:lnTo>
                  <a:lnTo>
                    <a:pt x="179" y="255"/>
                  </a:lnTo>
                  <a:lnTo>
                    <a:pt x="191" y="250"/>
                  </a:lnTo>
                  <a:lnTo>
                    <a:pt x="202" y="244"/>
                  </a:lnTo>
                  <a:lnTo>
                    <a:pt x="213" y="238"/>
                  </a:lnTo>
                  <a:lnTo>
                    <a:pt x="222" y="228"/>
                  </a:lnTo>
                  <a:lnTo>
                    <a:pt x="231" y="220"/>
                  </a:lnTo>
                  <a:lnTo>
                    <a:pt x="239" y="209"/>
                  </a:lnTo>
                  <a:lnTo>
                    <a:pt x="247" y="199"/>
                  </a:lnTo>
                  <a:lnTo>
                    <a:pt x="252" y="189"/>
                  </a:lnTo>
                  <a:lnTo>
                    <a:pt x="257" y="174"/>
                  </a:lnTo>
                  <a:lnTo>
                    <a:pt x="259" y="163"/>
                  </a:lnTo>
                  <a:lnTo>
                    <a:pt x="261" y="150"/>
                  </a:lnTo>
                  <a:lnTo>
                    <a:pt x="262" y="136"/>
                  </a:lnTo>
                  <a:lnTo>
                    <a:pt x="262" y="124"/>
                  </a:lnTo>
                  <a:lnTo>
                    <a:pt x="261" y="111"/>
                  </a:lnTo>
                  <a:lnTo>
                    <a:pt x="259" y="99"/>
                  </a:lnTo>
                  <a:lnTo>
                    <a:pt x="254" y="86"/>
                  </a:lnTo>
                  <a:lnTo>
                    <a:pt x="251" y="76"/>
                  </a:lnTo>
                  <a:lnTo>
                    <a:pt x="244" y="64"/>
                  </a:lnTo>
                  <a:lnTo>
                    <a:pt x="236" y="55"/>
                  </a:lnTo>
                  <a:lnTo>
                    <a:pt x="229" y="43"/>
                  </a:lnTo>
                  <a:lnTo>
                    <a:pt x="220" y="35"/>
                  </a:lnTo>
                  <a:lnTo>
                    <a:pt x="211" y="27"/>
                  </a:lnTo>
                  <a:lnTo>
                    <a:pt x="199" y="20"/>
                  </a:lnTo>
                  <a:lnTo>
                    <a:pt x="186" y="13"/>
                  </a:lnTo>
                  <a:lnTo>
                    <a:pt x="175" y="9"/>
                  </a:lnTo>
                  <a:lnTo>
                    <a:pt x="162" y="5"/>
                  </a:lnTo>
                  <a:lnTo>
                    <a:pt x="148" y="4"/>
                  </a:lnTo>
                  <a:lnTo>
                    <a:pt x="137" y="2"/>
                  </a:lnTo>
                  <a:lnTo>
                    <a:pt x="124" y="1"/>
                  </a:lnTo>
                  <a:lnTo>
                    <a:pt x="112" y="3"/>
                  </a:lnTo>
                  <a:lnTo>
                    <a:pt x="99" y="7"/>
                  </a:lnTo>
                  <a:lnTo>
                    <a:pt x="87" y="10"/>
                  </a:lnTo>
                  <a:lnTo>
                    <a:pt x="75" y="15"/>
                  </a:lnTo>
                  <a:lnTo>
                    <a:pt x="64" y="21"/>
                  </a:lnTo>
                  <a:lnTo>
                    <a:pt x="53" y="27"/>
                  </a:lnTo>
                  <a:lnTo>
                    <a:pt x="44" y="36"/>
                  </a:lnTo>
                  <a:lnTo>
                    <a:pt x="35" y="46"/>
                  </a:lnTo>
                  <a:lnTo>
                    <a:pt x="27" y="54"/>
                  </a:lnTo>
                  <a:lnTo>
                    <a:pt x="19" y="67"/>
                  </a:lnTo>
                  <a:lnTo>
                    <a:pt x="12" y="78"/>
                  </a:lnTo>
                  <a:lnTo>
                    <a:pt x="10" y="89"/>
                  </a:lnTo>
                  <a:lnTo>
                    <a:pt x="5" y="102"/>
                  </a:lnTo>
                  <a:lnTo>
                    <a:pt x="3" y="115"/>
                  </a:lnTo>
                  <a:lnTo>
                    <a:pt x="2" y="129"/>
                  </a:lnTo>
                  <a:lnTo>
                    <a:pt x="2" y="141"/>
                  </a:lnTo>
                  <a:lnTo>
                    <a:pt x="4" y="154"/>
                  </a:lnTo>
                  <a:lnTo>
                    <a:pt x="5" y="166"/>
                  </a:lnTo>
                  <a:lnTo>
                    <a:pt x="10" y="177"/>
                  </a:lnTo>
                  <a:lnTo>
                    <a:pt x="15" y="190"/>
                  </a:lnTo>
                  <a:lnTo>
                    <a:pt x="22" y="200"/>
                  </a:lnTo>
                  <a:lnTo>
                    <a:pt x="28" y="211"/>
                  </a:lnTo>
                  <a:lnTo>
                    <a:pt x="37" y="221"/>
                  </a:lnTo>
                  <a:lnTo>
                    <a:pt x="46" y="228"/>
                  </a:lnTo>
                  <a:lnTo>
                    <a:pt x="55" y="238"/>
                  </a:lnTo>
                  <a:lnTo>
                    <a:pt x="65" y="243"/>
                  </a:lnTo>
                  <a:lnTo>
                    <a:pt x="77" y="251"/>
                  </a:lnTo>
                  <a:lnTo>
                    <a:pt x="89" y="256"/>
                  </a:lnTo>
                  <a:lnTo>
                    <a:pt x="102" y="260"/>
                  </a:lnTo>
                  <a:lnTo>
                    <a:pt x="116" y="261"/>
                  </a:lnTo>
                  <a:lnTo>
                    <a:pt x="129" y="263"/>
                  </a:lnTo>
                  <a:lnTo>
                    <a:pt x="142" y="262"/>
                  </a:lnTo>
                  <a:lnTo>
                    <a:pt x="154" y="263"/>
                  </a:lnTo>
                  <a:lnTo>
                    <a:pt x="165" y="257"/>
                  </a:lnTo>
                  <a:lnTo>
                    <a:pt x="179" y="253"/>
                  </a:lnTo>
                  <a:lnTo>
                    <a:pt x="191" y="250"/>
                  </a:lnTo>
                  <a:lnTo>
                    <a:pt x="200" y="243"/>
                  </a:lnTo>
                  <a:lnTo>
                    <a:pt x="211" y="238"/>
                  </a:lnTo>
                  <a:lnTo>
                    <a:pt x="221" y="228"/>
                  </a:lnTo>
                  <a:lnTo>
                    <a:pt x="229" y="219"/>
                  </a:lnTo>
                  <a:lnTo>
                    <a:pt x="237" y="209"/>
                  </a:lnTo>
                  <a:lnTo>
                    <a:pt x="245" y="198"/>
                  </a:lnTo>
                  <a:lnTo>
                    <a:pt x="251" y="186"/>
                  </a:lnTo>
                  <a:lnTo>
                    <a:pt x="257" y="174"/>
                  </a:lnTo>
                </a:path>
              </a:pathLst>
            </a:custGeom>
            <a:solidFill>
              <a:srgbClr val="A5B4C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21" name="Freeform 353"/>
            <p:cNvSpPr>
              <a:spLocks/>
            </p:cNvSpPr>
            <p:nvPr/>
          </p:nvSpPr>
          <p:spPr bwMode="auto">
            <a:xfrm>
              <a:off x="2395" y="1138"/>
              <a:ext cx="261" cy="263"/>
            </a:xfrm>
            <a:custGeom>
              <a:avLst/>
              <a:gdLst>
                <a:gd name="T0" fmla="*/ 259 w 261"/>
                <a:gd name="T1" fmla="*/ 149 h 263"/>
                <a:gd name="T2" fmla="*/ 259 w 261"/>
                <a:gd name="T3" fmla="*/ 110 h 263"/>
                <a:gd name="T4" fmla="*/ 249 w 261"/>
                <a:gd name="T5" fmla="*/ 75 h 263"/>
                <a:gd name="T6" fmla="*/ 227 w 261"/>
                <a:gd name="T7" fmla="*/ 42 h 263"/>
                <a:gd name="T8" fmla="*/ 197 w 261"/>
                <a:gd name="T9" fmla="*/ 19 h 263"/>
                <a:gd name="T10" fmla="*/ 160 w 261"/>
                <a:gd name="T11" fmla="*/ 4 h 263"/>
                <a:gd name="T12" fmla="*/ 122 w 261"/>
                <a:gd name="T13" fmla="*/ 0 h 263"/>
                <a:gd name="T14" fmla="*/ 85 w 261"/>
                <a:gd name="T15" fmla="*/ 9 h 263"/>
                <a:gd name="T16" fmla="*/ 51 w 261"/>
                <a:gd name="T17" fmla="*/ 26 h 263"/>
                <a:gd name="T18" fmla="*/ 25 w 261"/>
                <a:gd name="T19" fmla="*/ 53 h 263"/>
                <a:gd name="T20" fmla="*/ 8 w 261"/>
                <a:gd name="T21" fmla="*/ 88 h 263"/>
                <a:gd name="T22" fmla="*/ 0 w 261"/>
                <a:gd name="T23" fmla="*/ 128 h 263"/>
                <a:gd name="T24" fmla="*/ 3 w 261"/>
                <a:gd name="T25" fmla="*/ 165 h 263"/>
                <a:gd name="T26" fmla="*/ 20 w 261"/>
                <a:gd name="T27" fmla="*/ 199 h 263"/>
                <a:gd name="T28" fmla="*/ 44 w 261"/>
                <a:gd name="T29" fmla="*/ 227 h 263"/>
                <a:gd name="T30" fmla="*/ 75 w 261"/>
                <a:gd name="T31" fmla="*/ 250 h 263"/>
                <a:gd name="T32" fmla="*/ 114 w 261"/>
                <a:gd name="T33" fmla="*/ 260 h 263"/>
                <a:gd name="T34" fmla="*/ 152 w 261"/>
                <a:gd name="T35" fmla="*/ 262 h 263"/>
                <a:gd name="T36" fmla="*/ 189 w 261"/>
                <a:gd name="T37" fmla="*/ 249 h 263"/>
                <a:gd name="T38" fmla="*/ 219 w 261"/>
                <a:gd name="T39" fmla="*/ 227 h 263"/>
                <a:gd name="T40" fmla="*/ 243 w 261"/>
                <a:gd name="T41" fmla="*/ 197 h 263"/>
                <a:gd name="T42" fmla="*/ 253 w 261"/>
                <a:gd name="T43" fmla="*/ 172 h 263"/>
                <a:gd name="T44" fmla="*/ 260 w 261"/>
                <a:gd name="T45" fmla="*/ 135 h 263"/>
                <a:gd name="T46" fmla="*/ 255 w 261"/>
                <a:gd name="T47" fmla="*/ 98 h 263"/>
                <a:gd name="T48" fmla="*/ 240 w 261"/>
                <a:gd name="T49" fmla="*/ 63 h 263"/>
                <a:gd name="T50" fmla="*/ 216 w 261"/>
                <a:gd name="T51" fmla="*/ 35 h 263"/>
                <a:gd name="T52" fmla="*/ 184 w 261"/>
                <a:gd name="T53" fmla="*/ 14 h 263"/>
                <a:gd name="T54" fmla="*/ 148 w 261"/>
                <a:gd name="T55" fmla="*/ 3 h 263"/>
                <a:gd name="T56" fmla="*/ 109 w 261"/>
                <a:gd name="T57" fmla="*/ 4 h 263"/>
                <a:gd name="T58" fmla="*/ 72 w 261"/>
                <a:gd name="T59" fmla="*/ 15 h 263"/>
                <a:gd name="T60" fmla="*/ 43 w 261"/>
                <a:gd name="T61" fmla="*/ 35 h 263"/>
                <a:gd name="T62" fmla="*/ 19 w 261"/>
                <a:gd name="T63" fmla="*/ 66 h 263"/>
                <a:gd name="T64" fmla="*/ 5 w 261"/>
                <a:gd name="T65" fmla="*/ 102 h 263"/>
                <a:gd name="T66" fmla="*/ 2 w 261"/>
                <a:gd name="T67" fmla="*/ 141 h 263"/>
                <a:gd name="T68" fmla="*/ 9 w 261"/>
                <a:gd name="T69" fmla="*/ 177 h 263"/>
                <a:gd name="T70" fmla="*/ 26 w 261"/>
                <a:gd name="T71" fmla="*/ 210 h 263"/>
                <a:gd name="T72" fmla="*/ 54 w 261"/>
                <a:gd name="T73" fmla="*/ 235 h 263"/>
                <a:gd name="T74" fmla="*/ 88 w 261"/>
                <a:gd name="T75" fmla="*/ 253 h 263"/>
                <a:gd name="T76" fmla="*/ 126 w 261"/>
                <a:gd name="T77" fmla="*/ 260 h 263"/>
                <a:gd name="T78" fmla="*/ 163 w 261"/>
                <a:gd name="T79" fmla="*/ 256 h 263"/>
                <a:gd name="T80" fmla="*/ 196 w 261"/>
                <a:gd name="T81" fmla="*/ 242 h 263"/>
                <a:gd name="T82" fmla="*/ 225 w 261"/>
                <a:gd name="T83" fmla="*/ 218 h 263"/>
                <a:gd name="T84" fmla="*/ 247 w 261"/>
                <a:gd name="T85" fmla="*/ 185 h 26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61"/>
                <a:gd name="T130" fmla="*/ 0 h 263"/>
                <a:gd name="T131" fmla="*/ 261 w 261"/>
                <a:gd name="T132" fmla="*/ 263 h 26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61" h="263">
                  <a:moveTo>
                    <a:pt x="255" y="173"/>
                  </a:moveTo>
                  <a:lnTo>
                    <a:pt x="257" y="162"/>
                  </a:lnTo>
                  <a:lnTo>
                    <a:pt x="259" y="149"/>
                  </a:lnTo>
                  <a:lnTo>
                    <a:pt x="260" y="135"/>
                  </a:lnTo>
                  <a:lnTo>
                    <a:pt x="260" y="123"/>
                  </a:lnTo>
                  <a:lnTo>
                    <a:pt x="259" y="110"/>
                  </a:lnTo>
                  <a:lnTo>
                    <a:pt x="257" y="98"/>
                  </a:lnTo>
                  <a:lnTo>
                    <a:pt x="252" y="85"/>
                  </a:lnTo>
                  <a:lnTo>
                    <a:pt x="249" y="75"/>
                  </a:lnTo>
                  <a:lnTo>
                    <a:pt x="242" y="63"/>
                  </a:lnTo>
                  <a:lnTo>
                    <a:pt x="234" y="54"/>
                  </a:lnTo>
                  <a:lnTo>
                    <a:pt x="227" y="42"/>
                  </a:lnTo>
                  <a:lnTo>
                    <a:pt x="218" y="34"/>
                  </a:lnTo>
                  <a:lnTo>
                    <a:pt x="209" y="26"/>
                  </a:lnTo>
                  <a:lnTo>
                    <a:pt x="197" y="19"/>
                  </a:lnTo>
                  <a:lnTo>
                    <a:pt x="184" y="12"/>
                  </a:lnTo>
                  <a:lnTo>
                    <a:pt x="173" y="8"/>
                  </a:lnTo>
                  <a:lnTo>
                    <a:pt x="160" y="4"/>
                  </a:lnTo>
                  <a:lnTo>
                    <a:pt x="146" y="3"/>
                  </a:lnTo>
                  <a:lnTo>
                    <a:pt x="135" y="1"/>
                  </a:lnTo>
                  <a:lnTo>
                    <a:pt x="122" y="0"/>
                  </a:lnTo>
                  <a:lnTo>
                    <a:pt x="110" y="2"/>
                  </a:lnTo>
                  <a:lnTo>
                    <a:pt x="97" y="6"/>
                  </a:lnTo>
                  <a:lnTo>
                    <a:pt x="85" y="9"/>
                  </a:lnTo>
                  <a:lnTo>
                    <a:pt x="73" y="14"/>
                  </a:lnTo>
                  <a:lnTo>
                    <a:pt x="62" y="20"/>
                  </a:lnTo>
                  <a:lnTo>
                    <a:pt x="51" y="26"/>
                  </a:lnTo>
                  <a:lnTo>
                    <a:pt x="42" y="35"/>
                  </a:lnTo>
                  <a:lnTo>
                    <a:pt x="33" y="45"/>
                  </a:lnTo>
                  <a:lnTo>
                    <a:pt x="25" y="53"/>
                  </a:lnTo>
                  <a:lnTo>
                    <a:pt x="17" y="66"/>
                  </a:lnTo>
                  <a:lnTo>
                    <a:pt x="10" y="77"/>
                  </a:lnTo>
                  <a:lnTo>
                    <a:pt x="8" y="88"/>
                  </a:lnTo>
                  <a:lnTo>
                    <a:pt x="3" y="101"/>
                  </a:lnTo>
                  <a:lnTo>
                    <a:pt x="1" y="114"/>
                  </a:lnTo>
                  <a:lnTo>
                    <a:pt x="0" y="128"/>
                  </a:lnTo>
                  <a:lnTo>
                    <a:pt x="0" y="140"/>
                  </a:lnTo>
                  <a:lnTo>
                    <a:pt x="2" y="153"/>
                  </a:lnTo>
                  <a:lnTo>
                    <a:pt x="3" y="165"/>
                  </a:lnTo>
                  <a:lnTo>
                    <a:pt x="8" y="176"/>
                  </a:lnTo>
                  <a:lnTo>
                    <a:pt x="13" y="189"/>
                  </a:lnTo>
                  <a:lnTo>
                    <a:pt x="20" y="199"/>
                  </a:lnTo>
                  <a:lnTo>
                    <a:pt x="26" y="210"/>
                  </a:lnTo>
                  <a:lnTo>
                    <a:pt x="35" y="220"/>
                  </a:lnTo>
                  <a:lnTo>
                    <a:pt x="44" y="227"/>
                  </a:lnTo>
                  <a:lnTo>
                    <a:pt x="53" y="237"/>
                  </a:lnTo>
                  <a:lnTo>
                    <a:pt x="63" y="242"/>
                  </a:lnTo>
                  <a:lnTo>
                    <a:pt x="75" y="250"/>
                  </a:lnTo>
                  <a:lnTo>
                    <a:pt x="87" y="255"/>
                  </a:lnTo>
                  <a:lnTo>
                    <a:pt x="100" y="259"/>
                  </a:lnTo>
                  <a:lnTo>
                    <a:pt x="114" y="260"/>
                  </a:lnTo>
                  <a:lnTo>
                    <a:pt x="127" y="262"/>
                  </a:lnTo>
                  <a:lnTo>
                    <a:pt x="140" y="261"/>
                  </a:lnTo>
                  <a:lnTo>
                    <a:pt x="152" y="262"/>
                  </a:lnTo>
                  <a:lnTo>
                    <a:pt x="163" y="256"/>
                  </a:lnTo>
                  <a:lnTo>
                    <a:pt x="177" y="252"/>
                  </a:lnTo>
                  <a:lnTo>
                    <a:pt x="189" y="249"/>
                  </a:lnTo>
                  <a:lnTo>
                    <a:pt x="198" y="242"/>
                  </a:lnTo>
                  <a:lnTo>
                    <a:pt x="209" y="237"/>
                  </a:lnTo>
                  <a:lnTo>
                    <a:pt x="219" y="227"/>
                  </a:lnTo>
                  <a:lnTo>
                    <a:pt x="227" y="218"/>
                  </a:lnTo>
                  <a:lnTo>
                    <a:pt x="235" y="208"/>
                  </a:lnTo>
                  <a:lnTo>
                    <a:pt x="243" y="197"/>
                  </a:lnTo>
                  <a:lnTo>
                    <a:pt x="249" y="185"/>
                  </a:lnTo>
                  <a:lnTo>
                    <a:pt x="255" y="173"/>
                  </a:lnTo>
                  <a:lnTo>
                    <a:pt x="253" y="172"/>
                  </a:lnTo>
                  <a:lnTo>
                    <a:pt x="255" y="162"/>
                  </a:lnTo>
                  <a:lnTo>
                    <a:pt x="257" y="149"/>
                  </a:lnTo>
                  <a:lnTo>
                    <a:pt x="260" y="135"/>
                  </a:lnTo>
                  <a:lnTo>
                    <a:pt x="258" y="122"/>
                  </a:lnTo>
                  <a:lnTo>
                    <a:pt x="259" y="110"/>
                  </a:lnTo>
                  <a:lnTo>
                    <a:pt x="255" y="98"/>
                  </a:lnTo>
                  <a:lnTo>
                    <a:pt x="250" y="85"/>
                  </a:lnTo>
                  <a:lnTo>
                    <a:pt x="246" y="76"/>
                  </a:lnTo>
                  <a:lnTo>
                    <a:pt x="240" y="63"/>
                  </a:lnTo>
                  <a:lnTo>
                    <a:pt x="234" y="54"/>
                  </a:lnTo>
                  <a:lnTo>
                    <a:pt x="224" y="44"/>
                  </a:lnTo>
                  <a:lnTo>
                    <a:pt x="216" y="35"/>
                  </a:lnTo>
                  <a:lnTo>
                    <a:pt x="205" y="27"/>
                  </a:lnTo>
                  <a:lnTo>
                    <a:pt x="197" y="19"/>
                  </a:lnTo>
                  <a:lnTo>
                    <a:pt x="184" y="14"/>
                  </a:lnTo>
                  <a:lnTo>
                    <a:pt x="172" y="10"/>
                  </a:lnTo>
                  <a:lnTo>
                    <a:pt x="160" y="6"/>
                  </a:lnTo>
                  <a:lnTo>
                    <a:pt x="148" y="3"/>
                  </a:lnTo>
                  <a:lnTo>
                    <a:pt x="134" y="3"/>
                  </a:lnTo>
                  <a:lnTo>
                    <a:pt x="121" y="2"/>
                  </a:lnTo>
                  <a:lnTo>
                    <a:pt x="109" y="4"/>
                  </a:lnTo>
                  <a:lnTo>
                    <a:pt x="97" y="6"/>
                  </a:lnTo>
                  <a:lnTo>
                    <a:pt x="85" y="9"/>
                  </a:lnTo>
                  <a:lnTo>
                    <a:pt x="72" y="15"/>
                  </a:lnTo>
                  <a:lnTo>
                    <a:pt x="64" y="20"/>
                  </a:lnTo>
                  <a:lnTo>
                    <a:pt x="52" y="29"/>
                  </a:lnTo>
                  <a:lnTo>
                    <a:pt x="43" y="35"/>
                  </a:lnTo>
                  <a:lnTo>
                    <a:pt x="35" y="45"/>
                  </a:lnTo>
                  <a:lnTo>
                    <a:pt x="27" y="54"/>
                  </a:lnTo>
                  <a:lnTo>
                    <a:pt x="19" y="66"/>
                  </a:lnTo>
                  <a:lnTo>
                    <a:pt x="12" y="77"/>
                  </a:lnTo>
                  <a:lnTo>
                    <a:pt x="10" y="88"/>
                  </a:lnTo>
                  <a:lnTo>
                    <a:pt x="5" y="102"/>
                  </a:lnTo>
                  <a:lnTo>
                    <a:pt x="3" y="115"/>
                  </a:lnTo>
                  <a:lnTo>
                    <a:pt x="2" y="128"/>
                  </a:lnTo>
                  <a:lnTo>
                    <a:pt x="2" y="141"/>
                  </a:lnTo>
                  <a:lnTo>
                    <a:pt x="3" y="153"/>
                  </a:lnTo>
                  <a:lnTo>
                    <a:pt x="5" y="164"/>
                  </a:lnTo>
                  <a:lnTo>
                    <a:pt x="9" y="177"/>
                  </a:lnTo>
                  <a:lnTo>
                    <a:pt x="14" y="187"/>
                  </a:lnTo>
                  <a:lnTo>
                    <a:pt x="20" y="199"/>
                  </a:lnTo>
                  <a:lnTo>
                    <a:pt x="26" y="210"/>
                  </a:lnTo>
                  <a:lnTo>
                    <a:pt x="36" y="218"/>
                  </a:lnTo>
                  <a:lnTo>
                    <a:pt x="44" y="227"/>
                  </a:lnTo>
                  <a:lnTo>
                    <a:pt x="54" y="235"/>
                  </a:lnTo>
                  <a:lnTo>
                    <a:pt x="65" y="243"/>
                  </a:lnTo>
                  <a:lnTo>
                    <a:pt x="76" y="248"/>
                  </a:lnTo>
                  <a:lnTo>
                    <a:pt x="88" y="253"/>
                  </a:lnTo>
                  <a:lnTo>
                    <a:pt x="100" y="257"/>
                  </a:lnTo>
                  <a:lnTo>
                    <a:pt x="114" y="260"/>
                  </a:lnTo>
                  <a:lnTo>
                    <a:pt x="126" y="260"/>
                  </a:lnTo>
                  <a:lnTo>
                    <a:pt x="138" y="260"/>
                  </a:lnTo>
                  <a:lnTo>
                    <a:pt x="150" y="258"/>
                  </a:lnTo>
                  <a:lnTo>
                    <a:pt x="163" y="256"/>
                  </a:lnTo>
                  <a:lnTo>
                    <a:pt x="175" y="252"/>
                  </a:lnTo>
                  <a:lnTo>
                    <a:pt x="187" y="247"/>
                  </a:lnTo>
                  <a:lnTo>
                    <a:pt x="196" y="242"/>
                  </a:lnTo>
                  <a:lnTo>
                    <a:pt x="208" y="233"/>
                  </a:lnTo>
                  <a:lnTo>
                    <a:pt x="219" y="227"/>
                  </a:lnTo>
                  <a:lnTo>
                    <a:pt x="225" y="218"/>
                  </a:lnTo>
                  <a:lnTo>
                    <a:pt x="235" y="208"/>
                  </a:lnTo>
                  <a:lnTo>
                    <a:pt x="241" y="197"/>
                  </a:lnTo>
                  <a:lnTo>
                    <a:pt x="247" y="185"/>
                  </a:lnTo>
                  <a:lnTo>
                    <a:pt x="253" y="172"/>
                  </a:lnTo>
                  <a:lnTo>
                    <a:pt x="255" y="173"/>
                  </a:lnTo>
                </a:path>
              </a:pathLst>
            </a:custGeom>
            <a:solidFill>
              <a:srgbClr val="A6B5C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22" name="Freeform 354"/>
            <p:cNvSpPr>
              <a:spLocks/>
            </p:cNvSpPr>
            <p:nvPr/>
          </p:nvSpPr>
          <p:spPr bwMode="auto">
            <a:xfrm>
              <a:off x="2397" y="1140"/>
              <a:ext cx="259" cy="259"/>
            </a:xfrm>
            <a:custGeom>
              <a:avLst/>
              <a:gdLst>
                <a:gd name="T0" fmla="*/ 255 w 259"/>
                <a:gd name="T1" fmla="*/ 147 h 259"/>
                <a:gd name="T2" fmla="*/ 257 w 259"/>
                <a:gd name="T3" fmla="*/ 108 h 259"/>
                <a:gd name="T4" fmla="*/ 244 w 259"/>
                <a:gd name="T5" fmla="*/ 74 h 259"/>
                <a:gd name="T6" fmla="*/ 222 w 259"/>
                <a:gd name="T7" fmla="*/ 42 h 259"/>
                <a:gd name="T8" fmla="*/ 195 w 259"/>
                <a:gd name="T9" fmla="*/ 17 h 259"/>
                <a:gd name="T10" fmla="*/ 158 w 259"/>
                <a:gd name="T11" fmla="*/ 4 h 259"/>
                <a:gd name="T12" fmla="*/ 119 w 259"/>
                <a:gd name="T13" fmla="*/ 0 h 259"/>
                <a:gd name="T14" fmla="*/ 83 w 259"/>
                <a:gd name="T15" fmla="*/ 7 h 259"/>
                <a:gd name="T16" fmla="*/ 50 w 259"/>
                <a:gd name="T17" fmla="*/ 27 h 259"/>
                <a:gd name="T18" fmla="*/ 25 w 259"/>
                <a:gd name="T19" fmla="*/ 52 h 259"/>
                <a:gd name="T20" fmla="*/ 8 w 259"/>
                <a:gd name="T21" fmla="*/ 86 h 259"/>
                <a:gd name="T22" fmla="*/ 0 w 259"/>
                <a:gd name="T23" fmla="*/ 126 h 259"/>
                <a:gd name="T24" fmla="*/ 3 w 259"/>
                <a:gd name="T25" fmla="*/ 162 h 259"/>
                <a:gd name="T26" fmla="*/ 18 w 259"/>
                <a:gd name="T27" fmla="*/ 197 h 259"/>
                <a:gd name="T28" fmla="*/ 42 w 259"/>
                <a:gd name="T29" fmla="*/ 225 h 259"/>
                <a:gd name="T30" fmla="*/ 74 w 259"/>
                <a:gd name="T31" fmla="*/ 246 h 259"/>
                <a:gd name="T32" fmla="*/ 112 w 259"/>
                <a:gd name="T33" fmla="*/ 258 h 259"/>
                <a:gd name="T34" fmla="*/ 148 w 259"/>
                <a:gd name="T35" fmla="*/ 256 h 259"/>
                <a:gd name="T36" fmla="*/ 185 w 259"/>
                <a:gd name="T37" fmla="*/ 245 h 259"/>
                <a:gd name="T38" fmla="*/ 217 w 259"/>
                <a:gd name="T39" fmla="*/ 225 h 259"/>
                <a:gd name="T40" fmla="*/ 239 w 259"/>
                <a:gd name="T41" fmla="*/ 195 h 259"/>
                <a:gd name="T42" fmla="*/ 249 w 259"/>
                <a:gd name="T43" fmla="*/ 169 h 259"/>
                <a:gd name="T44" fmla="*/ 255 w 259"/>
                <a:gd name="T45" fmla="*/ 134 h 259"/>
                <a:gd name="T46" fmla="*/ 253 w 259"/>
                <a:gd name="T47" fmla="*/ 96 h 259"/>
                <a:gd name="T48" fmla="*/ 238 w 259"/>
                <a:gd name="T49" fmla="*/ 63 h 259"/>
                <a:gd name="T50" fmla="*/ 214 w 259"/>
                <a:gd name="T51" fmla="*/ 35 h 259"/>
                <a:gd name="T52" fmla="*/ 181 w 259"/>
                <a:gd name="T53" fmla="*/ 13 h 259"/>
                <a:gd name="T54" fmla="*/ 145 w 259"/>
                <a:gd name="T55" fmla="*/ 3 h 259"/>
                <a:gd name="T56" fmla="*/ 107 w 259"/>
                <a:gd name="T57" fmla="*/ 4 h 259"/>
                <a:gd name="T58" fmla="*/ 72 w 259"/>
                <a:gd name="T59" fmla="*/ 15 h 259"/>
                <a:gd name="T60" fmla="*/ 40 w 259"/>
                <a:gd name="T61" fmla="*/ 35 h 259"/>
                <a:gd name="T62" fmla="*/ 19 w 259"/>
                <a:gd name="T63" fmla="*/ 65 h 259"/>
                <a:gd name="T64" fmla="*/ 5 w 259"/>
                <a:gd name="T65" fmla="*/ 100 h 259"/>
                <a:gd name="T66" fmla="*/ 2 w 259"/>
                <a:gd name="T67" fmla="*/ 139 h 259"/>
                <a:gd name="T68" fmla="*/ 10 w 259"/>
                <a:gd name="T69" fmla="*/ 174 h 259"/>
                <a:gd name="T70" fmla="*/ 26 w 259"/>
                <a:gd name="T71" fmla="*/ 206 h 259"/>
                <a:gd name="T72" fmla="*/ 53 w 259"/>
                <a:gd name="T73" fmla="*/ 231 h 259"/>
                <a:gd name="T74" fmla="*/ 87 w 259"/>
                <a:gd name="T75" fmla="*/ 249 h 259"/>
                <a:gd name="T76" fmla="*/ 124 w 259"/>
                <a:gd name="T77" fmla="*/ 256 h 259"/>
                <a:gd name="T78" fmla="*/ 162 w 259"/>
                <a:gd name="T79" fmla="*/ 252 h 259"/>
                <a:gd name="T80" fmla="*/ 196 w 259"/>
                <a:gd name="T81" fmla="*/ 238 h 259"/>
                <a:gd name="T82" fmla="*/ 223 w 259"/>
                <a:gd name="T83" fmla="*/ 216 h 259"/>
                <a:gd name="T84" fmla="*/ 245 w 259"/>
                <a:gd name="T85" fmla="*/ 183 h 25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9"/>
                <a:gd name="T130" fmla="*/ 0 h 259"/>
                <a:gd name="T131" fmla="*/ 259 w 259"/>
                <a:gd name="T132" fmla="*/ 259 h 25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9" h="259">
                  <a:moveTo>
                    <a:pt x="251" y="170"/>
                  </a:moveTo>
                  <a:lnTo>
                    <a:pt x="253" y="160"/>
                  </a:lnTo>
                  <a:lnTo>
                    <a:pt x="255" y="147"/>
                  </a:lnTo>
                  <a:lnTo>
                    <a:pt x="258" y="133"/>
                  </a:lnTo>
                  <a:lnTo>
                    <a:pt x="256" y="120"/>
                  </a:lnTo>
                  <a:lnTo>
                    <a:pt x="257" y="108"/>
                  </a:lnTo>
                  <a:lnTo>
                    <a:pt x="253" y="96"/>
                  </a:lnTo>
                  <a:lnTo>
                    <a:pt x="248" y="83"/>
                  </a:lnTo>
                  <a:lnTo>
                    <a:pt x="244" y="74"/>
                  </a:lnTo>
                  <a:lnTo>
                    <a:pt x="238" y="61"/>
                  </a:lnTo>
                  <a:lnTo>
                    <a:pt x="232" y="52"/>
                  </a:lnTo>
                  <a:lnTo>
                    <a:pt x="222" y="42"/>
                  </a:lnTo>
                  <a:lnTo>
                    <a:pt x="214" y="33"/>
                  </a:lnTo>
                  <a:lnTo>
                    <a:pt x="203" y="25"/>
                  </a:lnTo>
                  <a:lnTo>
                    <a:pt x="195" y="17"/>
                  </a:lnTo>
                  <a:lnTo>
                    <a:pt x="182" y="12"/>
                  </a:lnTo>
                  <a:lnTo>
                    <a:pt x="170" y="8"/>
                  </a:lnTo>
                  <a:lnTo>
                    <a:pt x="158" y="4"/>
                  </a:lnTo>
                  <a:lnTo>
                    <a:pt x="146" y="1"/>
                  </a:lnTo>
                  <a:lnTo>
                    <a:pt x="132" y="1"/>
                  </a:lnTo>
                  <a:lnTo>
                    <a:pt x="119" y="0"/>
                  </a:lnTo>
                  <a:lnTo>
                    <a:pt x="107" y="2"/>
                  </a:lnTo>
                  <a:lnTo>
                    <a:pt x="95" y="4"/>
                  </a:lnTo>
                  <a:lnTo>
                    <a:pt x="83" y="7"/>
                  </a:lnTo>
                  <a:lnTo>
                    <a:pt x="70" y="13"/>
                  </a:lnTo>
                  <a:lnTo>
                    <a:pt x="62" y="18"/>
                  </a:lnTo>
                  <a:lnTo>
                    <a:pt x="50" y="27"/>
                  </a:lnTo>
                  <a:lnTo>
                    <a:pt x="41" y="33"/>
                  </a:lnTo>
                  <a:lnTo>
                    <a:pt x="33" y="43"/>
                  </a:lnTo>
                  <a:lnTo>
                    <a:pt x="25" y="52"/>
                  </a:lnTo>
                  <a:lnTo>
                    <a:pt x="17" y="64"/>
                  </a:lnTo>
                  <a:lnTo>
                    <a:pt x="10" y="75"/>
                  </a:lnTo>
                  <a:lnTo>
                    <a:pt x="8" y="86"/>
                  </a:lnTo>
                  <a:lnTo>
                    <a:pt x="3" y="100"/>
                  </a:lnTo>
                  <a:lnTo>
                    <a:pt x="1" y="113"/>
                  </a:lnTo>
                  <a:lnTo>
                    <a:pt x="0" y="126"/>
                  </a:lnTo>
                  <a:lnTo>
                    <a:pt x="0" y="139"/>
                  </a:lnTo>
                  <a:lnTo>
                    <a:pt x="1" y="151"/>
                  </a:lnTo>
                  <a:lnTo>
                    <a:pt x="3" y="162"/>
                  </a:lnTo>
                  <a:lnTo>
                    <a:pt x="7" y="175"/>
                  </a:lnTo>
                  <a:lnTo>
                    <a:pt x="12" y="185"/>
                  </a:lnTo>
                  <a:lnTo>
                    <a:pt x="18" y="197"/>
                  </a:lnTo>
                  <a:lnTo>
                    <a:pt x="24" y="208"/>
                  </a:lnTo>
                  <a:lnTo>
                    <a:pt x="34" y="216"/>
                  </a:lnTo>
                  <a:lnTo>
                    <a:pt x="42" y="225"/>
                  </a:lnTo>
                  <a:lnTo>
                    <a:pt x="52" y="233"/>
                  </a:lnTo>
                  <a:lnTo>
                    <a:pt x="63" y="241"/>
                  </a:lnTo>
                  <a:lnTo>
                    <a:pt x="74" y="246"/>
                  </a:lnTo>
                  <a:lnTo>
                    <a:pt x="86" y="251"/>
                  </a:lnTo>
                  <a:lnTo>
                    <a:pt x="98" y="255"/>
                  </a:lnTo>
                  <a:lnTo>
                    <a:pt x="112" y="258"/>
                  </a:lnTo>
                  <a:lnTo>
                    <a:pt x="124" y="258"/>
                  </a:lnTo>
                  <a:lnTo>
                    <a:pt x="136" y="258"/>
                  </a:lnTo>
                  <a:lnTo>
                    <a:pt x="148" y="256"/>
                  </a:lnTo>
                  <a:lnTo>
                    <a:pt x="161" y="254"/>
                  </a:lnTo>
                  <a:lnTo>
                    <a:pt x="173" y="250"/>
                  </a:lnTo>
                  <a:lnTo>
                    <a:pt x="185" y="245"/>
                  </a:lnTo>
                  <a:lnTo>
                    <a:pt x="194" y="240"/>
                  </a:lnTo>
                  <a:lnTo>
                    <a:pt x="206" y="231"/>
                  </a:lnTo>
                  <a:lnTo>
                    <a:pt x="217" y="225"/>
                  </a:lnTo>
                  <a:lnTo>
                    <a:pt x="223" y="216"/>
                  </a:lnTo>
                  <a:lnTo>
                    <a:pt x="233" y="206"/>
                  </a:lnTo>
                  <a:lnTo>
                    <a:pt x="239" y="195"/>
                  </a:lnTo>
                  <a:lnTo>
                    <a:pt x="245" y="183"/>
                  </a:lnTo>
                  <a:lnTo>
                    <a:pt x="251" y="170"/>
                  </a:lnTo>
                  <a:lnTo>
                    <a:pt x="249" y="169"/>
                  </a:lnTo>
                  <a:lnTo>
                    <a:pt x="253" y="160"/>
                  </a:lnTo>
                  <a:lnTo>
                    <a:pt x="255" y="147"/>
                  </a:lnTo>
                  <a:lnTo>
                    <a:pt x="255" y="134"/>
                  </a:lnTo>
                  <a:lnTo>
                    <a:pt x="256" y="120"/>
                  </a:lnTo>
                  <a:lnTo>
                    <a:pt x="255" y="109"/>
                  </a:lnTo>
                  <a:lnTo>
                    <a:pt x="253" y="96"/>
                  </a:lnTo>
                  <a:lnTo>
                    <a:pt x="248" y="85"/>
                  </a:lnTo>
                  <a:lnTo>
                    <a:pt x="242" y="74"/>
                  </a:lnTo>
                  <a:lnTo>
                    <a:pt x="238" y="63"/>
                  </a:lnTo>
                  <a:lnTo>
                    <a:pt x="232" y="53"/>
                  </a:lnTo>
                  <a:lnTo>
                    <a:pt x="222" y="44"/>
                  </a:lnTo>
                  <a:lnTo>
                    <a:pt x="214" y="35"/>
                  </a:lnTo>
                  <a:lnTo>
                    <a:pt x="203" y="27"/>
                  </a:lnTo>
                  <a:lnTo>
                    <a:pt x="194" y="19"/>
                  </a:lnTo>
                  <a:lnTo>
                    <a:pt x="181" y="13"/>
                  </a:lnTo>
                  <a:lnTo>
                    <a:pt x="170" y="8"/>
                  </a:lnTo>
                  <a:lnTo>
                    <a:pt x="157" y="4"/>
                  </a:lnTo>
                  <a:lnTo>
                    <a:pt x="145" y="3"/>
                  </a:lnTo>
                  <a:lnTo>
                    <a:pt x="132" y="2"/>
                  </a:lnTo>
                  <a:lnTo>
                    <a:pt x="119" y="2"/>
                  </a:lnTo>
                  <a:lnTo>
                    <a:pt x="107" y="4"/>
                  </a:lnTo>
                  <a:lnTo>
                    <a:pt x="96" y="5"/>
                  </a:lnTo>
                  <a:lnTo>
                    <a:pt x="84" y="10"/>
                  </a:lnTo>
                  <a:lnTo>
                    <a:pt x="72" y="15"/>
                  </a:lnTo>
                  <a:lnTo>
                    <a:pt x="62" y="21"/>
                  </a:lnTo>
                  <a:lnTo>
                    <a:pt x="52" y="27"/>
                  </a:lnTo>
                  <a:lnTo>
                    <a:pt x="40" y="35"/>
                  </a:lnTo>
                  <a:lnTo>
                    <a:pt x="35" y="44"/>
                  </a:lnTo>
                  <a:lnTo>
                    <a:pt x="25" y="54"/>
                  </a:lnTo>
                  <a:lnTo>
                    <a:pt x="19" y="65"/>
                  </a:lnTo>
                  <a:lnTo>
                    <a:pt x="12" y="77"/>
                  </a:lnTo>
                  <a:lnTo>
                    <a:pt x="8" y="86"/>
                  </a:lnTo>
                  <a:lnTo>
                    <a:pt x="5" y="100"/>
                  </a:lnTo>
                  <a:lnTo>
                    <a:pt x="2" y="113"/>
                  </a:lnTo>
                  <a:lnTo>
                    <a:pt x="1" y="124"/>
                  </a:lnTo>
                  <a:lnTo>
                    <a:pt x="2" y="139"/>
                  </a:lnTo>
                  <a:lnTo>
                    <a:pt x="1" y="149"/>
                  </a:lnTo>
                  <a:lnTo>
                    <a:pt x="5" y="163"/>
                  </a:lnTo>
                  <a:lnTo>
                    <a:pt x="10" y="174"/>
                  </a:lnTo>
                  <a:lnTo>
                    <a:pt x="13" y="186"/>
                  </a:lnTo>
                  <a:lnTo>
                    <a:pt x="20" y="195"/>
                  </a:lnTo>
                  <a:lnTo>
                    <a:pt x="26" y="206"/>
                  </a:lnTo>
                  <a:lnTo>
                    <a:pt x="34" y="215"/>
                  </a:lnTo>
                  <a:lnTo>
                    <a:pt x="42" y="224"/>
                  </a:lnTo>
                  <a:lnTo>
                    <a:pt x="53" y="231"/>
                  </a:lnTo>
                  <a:lnTo>
                    <a:pt x="63" y="239"/>
                  </a:lnTo>
                  <a:lnTo>
                    <a:pt x="75" y="244"/>
                  </a:lnTo>
                  <a:lnTo>
                    <a:pt x="87" y="249"/>
                  </a:lnTo>
                  <a:lnTo>
                    <a:pt x="99" y="253"/>
                  </a:lnTo>
                  <a:lnTo>
                    <a:pt x="113" y="256"/>
                  </a:lnTo>
                  <a:lnTo>
                    <a:pt x="124" y="256"/>
                  </a:lnTo>
                  <a:lnTo>
                    <a:pt x="137" y="257"/>
                  </a:lnTo>
                  <a:lnTo>
                    <a:pt x="149" y="255"/>
                  </a:lnTo>
                  <a:lnTo>
                    <a:pt x="162" y="252"/>
                  </a:lnTo>
                  <a:lnTo>
                    <a:pt x="174" y="248"/>
                  </a:lnTo>
                  <a:lnTo>
                    <a:pt x="183" y="244"/>
                  </a:lnTo>
                  <a:lnTo>
                    <a:pt x="196" y="238"/>
                  </a:lnTo>
                  <a:lnTo>
                    <a:pt x="206" y="231"/>
                  </a:lnTo>
                  <a:lnTo>
                    <a:pt x="216" y="222"/>
                  </a:lnTo>
                  <a:lnTo>
                    <a:pt x="223" y="216"/>
                  </a:lnTo>
                  <a:lnTo>
                    <a:pt x="231" y="203"/>
                  </a:lnTo>
                  <a:lnTo>
                    <a:pt x="239" y="195"/>
                  </a:lnTo>
                  <a:lnTo>
                    <a:pt x="245" y="183"/>
                  </a:lnTo>
                  <a:lnTo>
                    <a:pt x="249" y="169"/>
                  </a:lnTo>
                  <a:lnTo>
                    <a:pt x="251" y="170"/>
                  </a:lnTo>
                </a:path>
              </a:pathLst>
            </a:custGeom>
            <a:solidFill>
              <a:srgbClr val="A7B5C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23" name="Freeform 355"/>
            <p:cNvSpPr>
              <a:spLocks/>
            </p:cNvSpPr>
            <p:nvPr/>
          </p:nvSpPr>
          <p:spPr bwMode="auto">
            <a:xfrm>
              <a:off x="2398" y="1142"/>
              <a:ext cx="256" cy="256"/>
            </a:xfrm>
            <a:custGeom>
              <a:avLst/>
              <a:gdLst>
                <a:gd name="T0" fmla="*/ 254 w 256"/>
                <a:gd name="T1" fmla="*/ 145 h 256"/>
                <a:gd name="T2" fmla="*/ 254 w 256"/>
                <a:gd name="T3" fmla="*/ 107 h 256"/>
                <a:gd name="T4" fmla="*/ 241 w 256"/>
                <a:gd name="T5" fmla="*/ 72 h 256"/>
                <a:gd name="T6" fmla="*/ 221 w 256"/>
                <a:gd name="T7" fmla="*/ 42 h 256"/>
                <a:gd name="T8" fmla="*/ 193 w 256"/>
                <a:gd name="T9" fmla="*/ 17 h 256"/>
                <a:gd name="T10" fmla="*/ 156 w 256"/>
                <a:gd name="T11" fmla="*/ 2 h 256"/>
                <a:gd name="T12" fmla="*/ 118 w 256"/>
                <a:gd name="T13" fmla="*/ 0 h 256"/>
                <a:gd name="T14" fmla="*/ 83 w 256"/>
                <a:gd name="T15" fmla="*/ 8 h 256"/>
                <a:gd name="T16" fmla="*/ 51 w 256"/>
                <a:gd name="T17" fmla="*/ 25 h 256"/>
                <a:gd name="T18" fmla="*/ 24 w 256"/>
                <a:gd name="T19" fmla="*/ 52 h 256"/>
                <a:gd name="T20" fmla="*/ 7 w 256"/>
                <a:gd name="T21" fmla="*/ 84 h 256"/>
                <a:gd name="T22" fmla="*/ 0 w 256"/>
                <a:gd name="T23" fmla="*/ 122 h 256"/>
                <a:gd name="T24" fmla="*/ 4 w 256"/>
                <a:gd name="T25" fmla="*/ 161 h 256"/>
                <a:gd name="T26" fmla="*/ 19 w 256"/>
                <a:gd name="T27" fmla="*/ 193 h 256"/>
                <a:gd name="T28" fmla="*/ 41 w 256"/>
                <a:gd name="T29" fmla="*/ 222 h 256"/>
                <a:gd name="T30" fmla="*/ 74 w 256"/>
                <a:gd name="T31" fmla="*/ 242 h 256"/>
                <a:gd name="T32" fmla="*/ 112 w 256"/>
                <a:gd name="T33" fmla="*/ 254 h 256"/>
                <a:gd name="T34" fmla="*/ 148 w 256"/>
                <a:gd name="T35" fmla="*/ 253 h 256"/>
                <a:gd name="T36" fmla="*/ 182 w 256"/>
                <a:gd name="T37" fmla="*/ 242 h 256"/>
                <a:gd name="T38" fmla="*/ 215 w 256"/>
                <a:gd name="T39" fmla="*/ 220 h 256"/>
                <a:gd name="T40" fmla="*/ 238 w 256"/>
                <a:gd name="T41" fmla="*/ 193 h 256"/>
                <a:gd name="T42" fmla="*/ 246 w 256"/>
                <a:gd name="T43" fmla="*/ 167 h 256"/>
                <a:gd name="T44" fmla="*/ 252 w 256"/>
                <a:gd name="T45" fmla="*/ 130 h 256"/>
                <a:gd name="T46" fmla="*/ 248 w 256"/>
                <a:gd name="T47" fmla="*/ 96 h 256"/>
                <a:gd name="T48" fmla="*/ 235 w 256"/>
                <a:gd name="T49" fmla="*/ 60 h 256"/>
                <a:gd name="T50" fmla="*/ 212 w 256"/>
                <a:gd name="T51" fmla="*/ 34 h 256"/>
                <a:gd name="T52" fmla="*/ 180 w 256"/>
                <a:gd name="T53" fmla="*/ 13 h 256"/>
                <a:gd name="T54" fmla="*/ 144 w 256"/>
                <a:gd name="T55" fmla="*/ 3 h 256"/>
                <a:gd name="T56" fmla="*/ 108 w 256"/>
                <a:gd name="T57" fmla="*/ 3 h 256"/>
                <a:gd name="T58" fmla="*/ 71 w 256"/>
                <a:gd name="T59" fmla="*/ 15 h 256"/>
                <a:gd name="T60" fmla="*/ 41 w 256"/>
                <a:gd name="T61" fmla="*/ 34 h 256"/>
                <a:gd name="T62" fmla="*/ 18 w 256"/>
                <a:gd name="T63" fmla="*/ 63 h 256"/>
                <a:gd name="T64" fmla="*/ 4 w 256"/>
                <a:gd name="T65" fmla="*/ 98 h 256"/>
                <a:gd name="T66" fmla="*/ 1 w 256"/>
                <a:gd name="T67" fmla="*/ 135 h 256"/>
                <a:gd name="T68" fmla="*/ 9 w 256"/>
                <a:gd name="T69" fmla="*/ 172 h 256"/>
                <a:gd name="T70" fmla="*/ 26 w 256"/>
                <a:gd name="T71" fmla="*/ 202 h 256"/>
                <a:gd name="T72" fmla="*/ 54 w 256"/>
                <a:gd name="T73" fmla="*/ 230 h 256"/>
                <a:gd name="T74" fmla="*/ 86 w 256"/>
                <a:gd name="T75" fmla="*/ 247 h 256"/>
                <a:gd name="T76" fmla="*/ 123 w 256"/>
                <a:gd name="T77" fmla="*/ 254 h 256"/>
                <a:gd name="T78" fmla="*/ 161 w 256"/>
                <a:gd name="T79" fmla="*/ 248 h 256"/>
                <a:gd name="T80" fmla="*/ 193 w 256"/>
                <a:gd name="T81" fmla="*/ 235 h 256"/>
                <a:gd name="T82" fmla="*/ 220 w 256"/>
                <a:gd name="T83" fmla="*/ 211 h 256"/>
                <a:gd name="T84" fmla="*/ 242 w 256"/>
                <a:gd name="T85" fmla="*/ 180 h 25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6"/>
                <a:gd name="T130" fmla="*/ 0 h 256"/>
                <a:gd name="T131" fmla="*/ 256 w 256"/>
                <a:gd name="T132" fmla="*/ 256 h 25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6" h="256">
                  <a:moveTo>
                    <a:pt x="248" y="167"/>
                  </a:moveTo>
                  <a:lnTo>
                    <a:pt x="252" y="158"/>
                  </a:lnTo>
                  <a:lnTo>
                    <a:pt x="254" y="145"/>
                  </a:lnTo>
                  <a:lnTo>
                    <a:pt x="254" y="132"/>
                  </a:lnTo>
                  <a:lnTo>
                    <a:pt x="255" y="118"/>
                  </a:lnTo>
                  <a:lnTo>
                    <a:pt x="254" y="107"/>
                  </a:lnTo>
                  <a:lnTo>
                    <a:pt x="252" y="94"/>
                  </a:lnTo>
                  <a:lnTo>
                    <a:pt x="247" y="83"/>
                  </a:lnTo>
                  <a:lnTo>
                    <a:pt x="241" y="72"/>
                  </a:lnTo>
                  <a:lnTo>
                    <a:pt x="237" y="61"/>
                  </a:lnTo>
                  <a:lnTo>
                    <a:pt x="231" y="51"/>
                  </a:lnTo>
                  <a:lnTo>
                    <a:pt x="221" y="42"/>
                  </a:lnTo>
                  <a:lnTo>
                    <a:pt x="213" y="33"/>
                  </a:lnTo>
                  <a:lnTo>
                    <a:pt x="202" y="25"/>
                  </a:lnTo>
                  <a:lnTo>
                    <a:pt x="193" y="17"/>
                  </a:lnTo>
                  <a:lnTo>
                    <a:pt x="180" y="11"/>
                  </a:lnTo>
                  <a:lnTo>
                    <a:pt x="169" y="6"/>
                  </a:lnTo>
                  <a:lnTo>
                    <a:pt x="156" y="2"/>
                  </a:lnTo>
                  <a:lnTo>
                    <a:pt x="144" y="1"/>
                  </a:lnTo>
                  <a:lnTo>
                    <a:pt x="131" y="0"/>
                  </a:lnTo>
                  <a:lnTo>
                    <a:pt x="118" y="0"/>
                  </a:lnTo>
                  <a:lnTo>
                    <a:pt x="106" y="2"/>
                  </a:lnTo>
                  <a:lnTo>
                    <a:pt x="95" y="3"/>
                  </a:lnTo>
                  <a:lnTo>
                    <a:pt x="83" y="8"/>
                  </a:lnTo>
                  <a:lnTo>
                    <a:pt x="71" y="13"/>
                  </a:lnTo>
                  <a:lnTo>
                    <a:pt x="61" y="19"/>
                  </a:lnTo>
                  <a:lnTo>
                    <a:pt x="51" y="25"/>
                  </a:lnTo>
                  <a:lnTo>
                    <a:pt x="39" y="33"/>
                  </a:lnTo>
                  <a:lnTo>
                    <a:pt x="34" y="42"/>
                  </a:lnTo>
                  <a:lnTo>
                    <a:pt x="24" y="52"/>
                  </a:lnTo>
                  <a:lnTo>
                    <a:pt x="18" y="63"/>
                  </a:lnTo>
                  <a:lnTo>
                    <a:pt x="11" y="75"/>
                  </a:lnTo>
                  <a:lnTo>
                    <a:pt x="7" y="84"/>
                  </a:lnTo>
                  <a:lnTo>
                    <a:pt x="4" y="98"/>
                  </a:lnTo>
                  <a:lnTo>
                    <a:pt x="1" y="111"/>
                  </a:lnTo>
                  <a:lnTo>
                    <a:pt x="0" y="122"/>
                  </a:lnTo>
                  <a:lnTo>
                    <a:pt x="1" y="137"/>
                  </a:lnTo>
                  <a:lnTo>
                    <a:pt x="0" y="147"/>
                  </a:lnTo>
                  <a:lnTo>
                    <a:pt x="4" y="161"/>
                  </a:lnTo>
                  <a:lnTo>
                    <a:pt x="9" y="172"/>
                  </a:lnTo>
                  <a:lnTo>
                    <a:pt x="12" y="184"/>
                  </a:lnTo>
                  <a:lnTo>
                    <a:pt x="19" y="193"/>
                  </a:lnTo>
                  <a:lnTo>
                    <a:pt x="25" y="204"/>
                  </a:lnTo>
                  <a:lnTo>
                    <a:pt x="33" y="213"/>
                  </a:lnTo>
                  <a:lnTo>
                    <a:pt x="41" y="222"/>
                  </a:lnTo>
                  <a:lnTo>
                    <a:pt x="52" y="229"/>
                  </a:lnTo>
                  <a:lnTo>
                    <a:pt x="62" y="237"/>
                  </a:lnTo>
                  <a:lnTo>
                    <a:pt x="74" y="242"/>
                  </a:lnTo>
                  <a:lnTo>
                    <a:pt x="86" y="247"/>
                  </a:lnTo>
                  <a:lnTo>
                    <a:pt x="98" y="251"/>
                  </a:lnTo>
                  <a:lnTo>
                    <a:pt x="112" y="254"/>
                  </a:lnTo>
                  <a:lnTo>
                    <a:pt x="123" y="254"/>
                  </a:lnTo>
                  <a:lnTo>
                    <a:pt x="136" y="255"/>
                  </a:lnTo>
                  <a:lnTo>
                    <a:pt x="148" y="253"/>
                  </a:lnTo>
                  <a:lnTo>
                    <a:pt x="161" y="250"/>
                  </a:lnTo>
                  <a:lnTo>
                    <a:pt x="173" y="246"/>
                  </a:lnTo>
                  <a:lnTo>
                    <a:pt x="182" y="242"/>
                  </a:lnTo>
                  <a:lnTo>
                    <a:pt x="195" y="236"/>
                  </a:lnTo>
                  <a:lnTo>
                    <a:pt x="205" y="229"/>
                  </a:lnTo>
                  <a:lnTo>
                    <a:pt x="215" y="220"/>
                  </a:lnTo>
                  <a:lnTo>
                    <a:pt x="222" y="214"/>
                  </a:lnTo>
                  <a:lnTo>
                    <a:pt x="230" y="201"/>
                  </a:lnTo>
                  <a:lnTo>
                    <a:pt x="238" y="193"/>
                  </a:lnTo>
                  <a:lnTo>
                    <a:pt x="244" y="181"/>
                  </a:lnTo>
                  <a:lnTo>
                    <a:pt x="248" y="167"/>
                  </a:lnTo>
                  <a:lnTo>
                    <a:pt x="246" y="167"/>
                  </a:lnTo>
                  <a:lnTo>
                    <a:pt x="250" y="156"/>
                  </a:lnTo>
                  <a:lnTo>
                    <a:pt x="252" y="144"/>
                  </a:lnTo>
                  <a:lnTo>
                    <a:pt x="252" y="130"/>
                  </a:lnTo>
                  <a:lnTo>
                    <a:pt x="252" y="119"/>
                  </a:lnTo>
                  <a:lnTo>
                    <a:pt x="252" y="106"/>
                  </a:lnTo>
                  <a:lnTo>
                    <a:pt x="248" y="96"/>
                  </a:lnTo>
                  <a:lnTo>
                    <a:pt x="245" y="82"/>
                  </a:lnTo>
                  <a:lnTo>
                    <a:pt x="241" y="73"/>
                  </a:lnTo>
                  <a:lnTo>
                    <a:pt x="235" y="60"/>
                  </a:lnTo>
                  <a:lnTo>
                    <a:pt x="228" y="52"/>
                  </a:lnTo>
                  <a:lnTo>
                    <a:pt x="221" y="42"/>
                  </a:lnTo>
                  <a:lnTo>
                    <a:pt x="212" y="34"/>
                  </a:lnTo>
                  <a:lnTo>
                    <a:pt x="202" y="25"/>
                  </a:lnTo>
                  <a:lnTo>
                    <a:pt x="193" y="19"/>
                  </a:lnTo>
                  <a:lnTo>
                    <a:pt x="180" y="13"/>
                  </a:lnTo>
                  <a:lnTo>
                    <a:pt x="169" y="6"/>
                  </a:lnTo>
                  <a:lnTo>
                    <a:pt x="156" y="4"/>
                  </a:lnTo>
                  <a:lnTo>
                    <a:pt x="144" y="3"/>
                  </a:lnTo>
                  <a:lnTo>
                    <a:pt x="132" y="1"/>
                  </a:lnTo>
                  <a:lnTo>
                    <a:pt x="117" y="2"/>
                  </a:lnTo>
                  <a:lnTo>
                    <a:pt x="108" y="3"/>
                  </a:lnTo>
                  <a:lnTo>
                    <a:pt x="93" y="5"/>
                  </a:lnTo>
                  <a:lnTo>
                    <a:pt x="83" y="8"/>
                  </a:lnTo>
                  <a:lnTo>
                    <a:pt x="71" y="15"/>
                  </a:lnTo>
                  <a:lnTo>
                    <a:pt x="61" y="19"/>
                  </a:lnTo>
                  <a:lnTo>
                    <a:pt x="50" y="27"/>
                  </a:lnTo>
                  <a:lnTo>
                    <a:pt x="41" y="34"/>
                  </a:lnTo>
                  <a:lnTo>
                    <a:pt x="33" y="44"/>
                  </a:lnTo>
                  <a:lnTo>
                    <a:pt x="26" y="53"/>
                  </a:lnTo>
                  <a:lnTo>
                    <a:pt x="18" y="63"/>
                  </a:lnTo>
                  <a:lnTo>
                    <a:pt x="11" y="75"/>
                  </a:lnTo>
                  <a:lnTo>
                    <a:pt x="8" y="85"/>
                  </a:lnTo>
                  <a:lnTo>
                    <a:pt x="4" y="98"/>
                  </a:lnTo>
                  <a:lnTo>
                    <a:pt x="1" y="111"/>
                  </a:lnTo>
                  <a:lnTo>
                    <a:pt x="1" y="123"/>
                  </a:lnTo>
                  <a:lnTo>
                    <a:pt x="1" y="135"/>
                  </a:lnTo>
                  <a:lnTo>
                    <a:pt x="2" y="147"/>
                  </a:lnTo>
                  <a:lnTo>
                    <a:pt x="4" y="159"/>
                  </a:lnTo>
                  <a:lnTo>
                    <a:pt x="9" y="172"/>
                  </a:lnTo>
                  <a:lnTo>
                    <a:pt x="13" y="182"/>
                  </a:lnTo>
                  <a:lnTo>
                    <a:pt x="20" y="192"/>
                  </a:lnTo>
                  <a:lnTo>
                    <a:pt x="26" y="202"/>
                  </a:lnTo>
                  <a:lnTo>
                    <a:pt x="35" y="214"/>
                  </a:lnTo>
                  <a:lnTo>
                    <a:pt x="42" y="220"/>
                  </a:lnTo>
                  <a:lnTo>
                    <a:pt x="54" y="230"/>
                  </a:lnTo>
                  <a:lnTo>
                    <a:pt x="63" y="235"/>
                  </a:lnTo>
                  <a:lnTo>
                    <a:pt x="74" y="241"/>
                  </a:lnTo>
                  <a:lnTo>
                    <a:pt x="86" y="247"/>
                  </a:lnTo>
                  <a:lnTo>
                    <a:pt x="98" y="249"/>
                  </a:lnTo>
                  <a:lnTo>
                    <a:pt x="112" y="252"/>
                  </a:lnTo>
                  <a:lnTo>
                    <a:pt x="123" y="254"/>
                  </a:lnTo>
                  <a:lnTo>
                    <a:pt x="136" y="253"/>
                  </a:lnTo>
                  <a:lnTo>
                    <a:pt x="148" y="253"/>
                  </a:lnTo>
                  <a:lnTo>
                    <a:pt x="161" y="248"/>
                  </a:lnTo>
                  <a:lnTo>
                    <a:pt x="171" y="245"/>
                  </a:lnTo>
                  <a:lnTo>
                    <a:pt x="183" y="240"/>
                  </a:lnTo>
                  <a:lnTo>
                    <a:pt x="193" y="235"/>
                  </a:lnTo>
                  <a:lnTo>
                    <a:pt x="203" y="227"/>
                  </a:lnTo>
                  <a:lnTo>
                    <a:pt x="213" y="220"/>
                  </a:lnTo>
                  <a:lnTo>
                    <a:pt x="220" y="211"/>
                  </a:lnTo>
                  <a:lnTo>
                    <a:pt x="228" y="201"/>
                  </a:lnTo>
                  <a:lnTo>
                    <a:pt x="236" y="192"/>
                  </a:lnTo>
                  <a:lnTo>
                    <a:pt x="242" y="180"/>
                  </a:lnTo>
                  <a:lnTo>
                    <a:pt x="246" y="167"/>
                  </a:lnTo>
                  <a:lnTo>
                    <a:pt x="248" y="167"/>
                  </a:lnTo>
                </a:path>
              </a:pathLst>
            </a:custGeom>
            <a:solidFill>
              <a:srgbClr val="A8B6C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24" name="Freeform 356"/>
            <p:cNvSpPr>
              <a:spLocks/>
            </p:cNvSpPr>
            <p:nvPr/>
          </p:nvSpPr>
          <p:spPr bwMode="auto">
            <a:xfrm>
              <a:off x="2399" y="1143"/>
              <a:ext cx="252" cy="254"/>
            </a:xfrm>
            <a:custGeom>
              <a:avLst/>
              <a:gdLst>
                <a:gd name="T0" fmla="*/ 251 w 252"/>
                <a:gd name="T1" fmla="*/ 143 h 254"/>
                <a:gd name="T2" fmla="*/ 251 w 252"/>
                <a:gd name="T3" fmla="*/ 105 h 254"/>
                <a:gd name="T4" fmla="*/ 240 w 252"/>
                <a:gd name="T5" fmla="*/ 72 h 254"/>
                <a:gd name="T6" fmla="*/ 220 w 252"/>
                <a:gd name="T7" fmla="*/ 41 h 254"/>
                <a:gd name="T8" fmla="*/ 192 w 252"/>
                <a:gd name="T9" fmla="*/ 18 h 254"/>
                <a:gd name="T10" fmla="*/ 155 w 252"/>
                <a:gd name="T11" fmla="*/ 3 h 254"/>
                <a:gd name="T12" fmla="*/ 116 w 252"/>
                <a:gd name="T13" fmla="*/ 1 h 254"/>
                <a:gd name="T14" fmla="*/ 82 w 252"/>
                <a:gd name="T15" fmla="*/ 7 h 254"/>
                <a:gd name="T16" fmla="*/ 49 w 252"/>
                <a:gd name="T17" fmla="*/ 26 h 254"/>
                <a:gd name="T18" fmla="*/ 25 w 252"/>
                <a:gd name="T19" fmla="*/ 52 h 254"/>
                <a:gd name="T20" fmla="*/ 7 w 252"/>
                <a:gd name="T21" fmla="*/ 84 h 254"/>
                <a:gd name="T22" fmla="*/ 0 w 252"/>
                <a:gd name="T23" fmla="*/ 122 h 254"/>
                <a:gd name="T24" fmla="*/ 3 w 252"/>
                <a:gd name="T25" fmla="*/ 158 h 254"/>
                <a:gd name="T26" fmla="*/ 19 w 252"/>
                <a:gd name="T27" fmla="*/ 191 h 254"/>
                <a:gd name="T28" fmla="*/ 41 w 252"/>
                <a:gd name="T29" fmla="*/ 219 h 254"/>
                <a:gd name="T30" fmla="*/ 73 w 252"/>
                <a:gd name="T31" fmla="*/ 240 h 254"/>
                <a:gd name="T32" fmla="*/ 111 w 252"/>
                <a:gd name="T33" fmla="*/ 251 h 254"/>
                <a:gd name="T34" fmla="*/ 147 w 252"/>
                <a:gd name="T35" fmla="*/ 252 h 254"/>
                <a:gd name="T36" fmla="*/ 182 w 252"/>
                <a:gd name="T37" fmla="*/ 239 h 254"/>
                <a:gd name="T38" fmla="*/ 212 w 252"/>
                <a:gd name="T39" fmla="*/ 219 h 254"/>
                <a:gd name="T40" fmla="*/ 235 w 252"/>
                <a:gd name="T41" fmla="*/ 191 h 254"/>
                <a:gd name="T42" fmla="*/ 245 w 252"/>
                <a:gd name="T43" fmla="*/ 166 h 254"/>
                <a:gd name="T44" fmla="*/ 251 w 252"/>
                <a:gd name="T45" fmla="*/ 129 h 254"/>
                <a:gd name="T46" fmla="*/ 246 w 252"/>
                <a:gd name="T47" fmla="*/ 94 h 254"/>
                <a:gd name="T48" fmla="*/ 233 w 252"/>
                <a:gd name="T49" fmla="*/ 61 h 254"/>
                <a:gd name="T50" fmla="*/ 211 w 252"/>
                <a:gd name="T51" fmla="*/ 33 h 254"/>
                <a:gd name="T52" fmla="*/ 178 w 252"/>
                <a:gd name="T53" fmla="*/ 14 h 254"/>
                <a:gd name="T54" fmla="*/ 143 w 252"/>
                <a:gd name="T55" fmla="*/ 2 h 254"/>
                <a:gd name="T56" fmla="*/ 105 w 252"/>
                <a:gd name="T57" fmla="*/ 4 h 254"/>
                <a:gd name="T58" fmla="*/ 72 w 252"/>
                <a:gd name="T59" fmla="*/ 14 h 254"/>
                <a:gd name="T60" fmla="*/ 42 w 252"/>
                <a:gd name="T61" fmla="*/ 34 h 254"/>
                <a:gd name="T62" fmla="*/ 19 w 252"/>
                <a:gd name="T63" fmla="*/ 62 h 254"/>
                <a:gd name="T64" fmla="*/ 5 w 252"/>
                <a:gd name="T65" fmla="*/ 98 h 254"/>
                <a:gd name="T66" fmla="*/ 2 w 252"/>
                <a:gd name="T67" fmla="*/ 135 h 254"/>
                <a:gd name="T68" fmla="*/ 11 w 252"/>
                <a:gd name="T69" fmla="*/ 170 h 254"/>
                <a:gd name="T70" fmla="*/ 26 w 252"/>
                <a:gd name="T71" fmla="*/ 202 h 254"/>
                <a:gd name="T72" fmla="*/ 53 w 252"/>
                <a:gd name="T73" fmla="*/ 227 h 254"/>
                <a:gd name="T74" fmla="*/ 86 w 252"/>
                <a:gd name="T75" fmla="*/ 244 h 254"/>
                <a:gd name="T76" fmla="*/ 123 w 252"/>
                <a:gd name="T77" fmla="*/ 251 h 254"/>
                <a:gd name="T78" fmla="*/ 160 w 252"/>
                <a:gd name="T79" fmla="*/ 247 h 254"/>
                <a:gd name="T80" fmla="*/ 192 w 252"/>
                <a:gd name="T81" fmla="*/ 233 h 254"/>
                <a:gd name="T82" fmla="*/ 218 w 252"/>
                <a:gd name="T83" fmla="*/ 209 h 254"/>
                <a:gd name="T84" fmla="*/ 239 w 252"/>
                <a:gd name="T85" fmla="*/ 179 h 25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2"/>
                <a:gd name="T130" fmla="*/ 0 h 254"/>
                <a:gd name="T131" fmla="*/ 252 w 252"/>
                <a:gd name="T132" fmla="*/ 254 h 25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2" h="254">
                  <a:moveTo>
                    <a:pt x="245" y="166"/>
                  </a:moveTo>
                  <a:lnTo>
                    <a:pt x="249" y="155"/>
                  </a:lnTo>
                  <a:lnTo>
                    <a:pt x="251" y="143"/>
                  </a:lnTo>
                  <a:lnTo>
                    <a:pt x="251" y="129"/>
                  </a:lnTo>
                  <a:lnTo>
                    <a:pt x="251" y="118"/>
                  </a:lnTo>
                  <a:lnTo>
                    <a:pt x="251" y="105"/>
                  </a:lnTo>
                  <a:lnTo>
                    <a:pt x="247" y="95"/>
                  </a:lnTo>
                  <a:lnTo>
                    <a:pt x="244" y="81"/>
                  </a:lnTo>
                  <a:lnTo>
                    <a:pt x="240" y="72"/>
                  </a:lnTo>
                  <a:lnTo>
                    <a:pt x="234" y="59"/>
                  </a:lnTo>
                  <a:lnTo>
                    <a:pt x="227" y="51"/>
                  </a:lnTo>
                  <a:lnTo>
                    <a:pt x="220" y="41"/>
                  </a:lnTo>
                  <a:lnTo>
                    <a:pt x="211" y="33"/>
                  </a:lnTo>
                  <a:lnTo>
                    <a:pt x="201" y="24"/>
                  </a:lnTo>
                  <a:lnTo>
                    <a:pt x="192" y="18"/>
                  </a:lnTo>
                  <a:lnTo>
                    <a:pt x="179" y="12"/>
                  </a:lnTo>
                  <a:lnTo>
                    <a:pt x="168" y="5"/>
                  </a:lnTo>
                  <a:lnTo>
                    <a:pt x="155" y="3"/>
                  </a:lnTo>
                  <a:lnTo>
                    <a:pt x="143" y="2"/>
                  </a:lnTo>
                  <a:lnTo>
                    <a:pt x="131" y="0"/>
                  </a:lnTo>
                  <a:lnTo>
                    <a:pt x="116" y="1"/>
                  </a:lnTo>
                  <a:lnTo>
                    <a:pt x="107" y="2"/>
                  </a:lnTo>
                  <a:lnTo>
                    <a:pt x="92" y="4"/>
                  </a:lnTo>
                  <a:lnTo>
                    <a:pt x="82" y="7"/>
                  </a:lnTo>
                  <a:lnTo>
                    <a:pt x="70" y="14"/>
                  </a:lnTo>
                  <a:lnTo>
                    <a:pt x="60" y="18"/>
                  </a:lnTo>
                  <a:lnTo>
                    <a:pt x="49" y="26"/>
                  </a:lnTo>
                  <a:lnTo>
                    <a:pt x="40" y="33"/>
                  </a:lnTo>
                  <a:lnTo>
                    <a:pt x="32" y="43"/>
                  </a:lnTo>
                  <a:lnTo>
                    <a:pt x="25" y="52"/>
                  </a:lnTo>
                  <a:lnTo>
                    <a:pt x="17" y="62"/>
                  </a:lnTo>
                  <a:lnTo>
                    <a:pt x="10" y="74"/>
                  </a:lnTo>
                  <a:lnTo>
                    <a:pt x="7" y="84"/>
                  </a:lnTo>
                  <a:lnTo>
                    <a:pt x="3" y="97"/>
                  </a:lnTo>
                  <a:lnTo>
                    <a:pt x="0" y="110"/>
                  </a:lnTo>
                  <a:lnTo>
                    <a:pt x="0" y="122"/>
                  </a:lnTo>
                  <a:lnTo>
                    <a:pt x="0" y="134"/>
                  </a:lnTo>
                  <a:lnTo>
                    <a:pt x="1" y="146"/>
                  </a:lnTo>
                  <a:lnTo>
                    <a:pt x="3" y="158"/>
                  </a:lnTo>
                  <a:lnTo>
                    <a:pt x="8" y="171"/>
                  </a:lnTo>
                  <a:lnTo>
                    <a:pt x="12" y="181"/>
                  </a:lnTo>
                  <a:lnTo>
                    <a:pt x="19" y="191"/>
                  </a:lnTo>
                  <a:lnTo>
                    <a:pt x="25" y="201"/>
                  </a:lnTo>
                  <a:lnTo>
                    <a:pt x="34" y="213"/>
                  </a:lnTo>
                  <a:lnTo>
                    <a:pt x="41" y="219"/>
                  </a:lnTo>
                  <a:lnTo>
                    <a:pt x="53" y="229"/>
                  </a:lnTo>
                  <a:lnTo>
                    <a:pt x="62" y="234"/>
                  </a:lnTo>
                  <a:lnTo>
                    <a:pt x="73" y="240"/>
                  </a:lnTo>
                  <a:lnTo>
                    <a:pt x="85" y="246"/>
                  </a:lnTo>
                  <a:lnTo>
                    <a:pt x="97" y="248"/>
                  </a:lnTo>
                  <a:lnTo>
                    <a:pt x="111" y="251"/>
                  </a:lnTo>
                  <a:lnTo>
                    <a:pt x="122" y="253"/>
                  </a:lnTo>
                  <a:lnTo>
                    <a:pt x="135" y="252"/>
                  </a:lnTo>
                  <a:lnTo>
                    <a:pt x="147" y="252"/>
                  </a:lnTo>
                  <a:lnTo>
                    <a:pt x="160" y="247"/>
                  </a:lnTo>
                  <a:lnTo>
                    <a:pt x="170" y="244"/>
                  </a:lnTo>
                  <a:lnTo>
                    <a:pt x="182" y="239"/>
                  </a:lnTo>
                  <a:lnTo>
                    <a:pt x="192" y="234"/>
                  </a:lnTo>
                  <a:lnTo>
                    <a:pt x="202" y="226"/>
                  </a:lnTo>
                  <a:lnTo>
                    <a:pt x="212" y="219"/>
                  </a:lnTo>
                  <a:lnTo>
                    <a:pt x="219" y="210"/>
                  </a:lnTo>
                  <a:lnTo>
                    <a:pt x="227" y="200"/>
                  </a:lnTo>
                  <a:lnTo>
                    <a:pt x="235" y="191"/>
                  </a:lnTo>
                  <a:lnTo>
                    <a:pt x="241" y="179"/>
                  </a:lnTo>
                  <a:lnTo>
                    <a:pt x="245" y="166"/>
                  </a:lnTo>
                  <a:lnTo>
                    <a:pt x="247" y="155"/>
                  </a:lnTo>
                  <a:lnTo>
                    <a:pt x="249" y="142"/>
                  </a:lnTo>
                  <a:lnTo>
                    <a:pt x="251" y="129"/>
                  </a:lnTo>
                  <a:lnTo>
                    <a:pt x="250" y="118"/>
                  </a:lnTo>
                  <a:lnTo>
                    <a:pt x="251" y="105"/>
                  </a:lnTo>
                  <a:lnTo>
                    <a:pt x="246" y="94"/>
                  </a:lnTo>
                  <a:lnTo>
                    <a:pt x="243" y="83"/>
                  </a:lnTo>
                  <a:lnTo>
                    <a:pt x="238" y="71"/>
                  </a:lnTo>
                  <a:lnTo>
                    <a:pt x="233" y="61"/>
                  </a:lnTo>
                  <a:lnTo>
                    <a:pt x="227" y="51"/>
                  </a:lnTo>
                  <a:lnTo>
                    <a:pt x="217" y="42"/>
                  </a:lnTo>
                  <a:lnTo>
                    <a:pt x="211" y="33"/>
                  </a:lnTo>
                  <a:lnTo>
                    <a:pt x="200" y="26"/>
                  </a:lnTo>
                  <a:lnTo>
                    <a:pt x="190" y="18"/>
                  </a:lnTo>
                  <a:lnTo>
                    <a:pt x="178" y="14"/>
                  </a:lnTo>
                  <a:lnTo>
                    <a:pt x="166" y="7"/>
                  </a:lnTo>
                  <a:lnTo>
                    <a:pt x="155" y="7"/>
                  </a:lnTo>
                  <a:lnTo>
                    <a:pt x="143" y="2"/>
                  </a:lnTo>
                  <a:lnTo>
                    <a:pt x="131" y="2"/>
                  </a:lnTo>
                  <a:lnTo>
                    <a:pt x="118" y="2"/>
                  </a:lnTo>
                  <a:lnTo>
                    <a:pt x="105" y="4"/>
                  </a:lnTo>
                  <a:lnTo>
                    <a:pt x="94" y="5"/>
                  </a:lnTo>
                  <a:lnTo>
                    <a:pt x="83" y="9"/>
                  </a:lnTo>
                  <a:lnTo>
                    <a:pt x="72" y="14"/>
                  </a:lnTo>
                  <a:lnTo>
                    <a:pt x="62" y="20"/>
                  </a:lnTo>
                  <a:lnTo>
                    <a:pt x="51" y="27"/>
                  </a:lnTo>
                  <a:lnTo>
                    <a:pt x="42" y="34"/>
                  </a:lnTo>
                  <a:lnTo>
                    <a:pt x="34" y="43"/>
                  </a:lnTo>
                  <a:lnTo>
                    <a:pt x="27" y="53"/>
                  </a:lnTo>
                  <a:lnTo>
                    <a:pt x="19" y="62"/>
                  </a:lnTo>
                  <a:lnTo>
                    <a:pt x="12" y="74"/>
                  </a:lnTo>
                  <a:lnTo>
                    <a:pt x="9" y="84"/>
                  </a:lnTo>
                  <a:lnTo>
                    <a:pt x="5" y="98"/>
                  </a:lnTo>
                  <a:lnTo>
                    <a:pt x="2" y="111"/>
                  </a:lnTo>
                  <a:lnTo>
                    <a:pt x="2" y="122"/>
                  </a:lnTo>
                  <a:lnTo>
                    <a:pt x="2" y="135"/>
                  </a:lnTo>
                  <a:lnTo>
                    <a:pt x="3" y="147"/>
                  </a:lnTo>
                  <a:lnTo>
                    <a:pt x="5" y="158"/>
                  </a:lnTo>
                  <a:lnTo>
                    <a:pt x="11" y="170"/>
                  </a:lnTo>
                  <a:lnTo>
                    <a:pt x="14" y="181"/>
                  </a:lnTo>
                  <a:lnTo>
                    <a:pt x="20" y="193"/>
                  </a:lnTo>
                  <a:lnTo>
                    <a:pt x="26" y="202"/>
                  </a:lnTo>
                  <a:lnTo>
                    <a:pt x="34" y="211"/>
                  </a:lnTo>
                  <a:lnTo>
                    <a:pt x="43" y="220"/>
                  </a:lnTo>
                  <a:lnTo>
                    <a:pt x="53" y="227"/>
                  </a:lnTo>
                  <a:lnTo>
                    <a:pt x="62" y="234"/>
                  </a:lnTo>
                  <a:lnTo>
                    <a:pt x="75" y="238"/>
                  </a:lnTo>
                  <a:lnTo>
                    <a:pt x="86" y="244"/>
                  </a:lnTo>
                  <a:lnTo>
                    <a:pt x="99" y="246"/>
                  </a:lnTo>
                  <a:lnTo>
                    <a:pt x="109" y="250"/>
                  </a:lnTo>
                  <a:lnTo>
                    <a:pt x="123" y="251"/>
                  </a:lnTo>
                  <a:lnTo>
                    <a:pt x="135" y="252"/>
                  </a:lnTo>
                  <a:lnTo>
                    <a:pt x="145" y="249"/>
                  </a:lnTo>
                  <a:lnTo>
                    <a:pt x="160" y="247"/>
                  </a:lnTo>
                  <a:lnTo>
                    <a:pt x="170" y="244"/>
                  </a:lnTo>
                  <a:lnTo>
                    <a:pt x="180" y="239"/>
                  </a:lnTo>
                  <a:lnTo>
                    <a:pt x="192" y="233"/>
                  </a:lnTo>
                  <a:lnTo>
                    <a:pt x="200" y="225"/>
                  </a:lnTo>
                  <a:lnTo>
                    <a:pt x="212" y="219"/>
                  </a:lnTo>
                  <a:lnTo>
                    <a:pt x="218" y="209"/>
                  </a:lnTo>
                  <a:lnTo>
                    <a:pt x="227" y="200"/>
                  </a:lnTo>
                  <a:lnTo>
                    <a:pt x="233" y="190"/>
                  </a:lnTo>
                  <a:lnTo>
                    <a:pt x="239" y="179"/>
                  </a:lnTo>
                  <a:lnTo>
                    <a:pt x="245" y="166"/>
                  </a:lnTo>
                </a:path>
              </a:pathLst>
            </a:custGeom>
            <a:solidFill>
              <a:srgbClr val="A9B7D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25" name="Freeform 357"/>
            <p:cNvSpPr>
              <a:spLocks/>
            </p:cNvSpPr>
            <p:nvPr/>
          </p:nvSpPr>
          <p:spPr bwMode="auto">
            <a:xfrm>
              <a:off x="2401" y="1145"/>
              <a:ext cx="250" cy="251"/>
            </a:xfrm>
            <a:custGeom>
              <a:avLst/>
              <a:gdLst>
                <a:gd name="T0" fmla="*/ 247 w 250"/>
                <a:gd name="T1" fmla="*/ 140 h 251"/>
                <a:gd name="T2" fmla="*/ 249 w 250"/>
                <a:gd name="T3" fmla="*/ 103 h 251"/>
                <a:gd name="T4" fmla="*/ 236 w 250"/>
                <a:gd name="T5" fmla="*/ 69 h 251"/>
                <a:gd name="T6" fmla="*/ 215 w 250"/>
                <a:gd name="T7" fmla="*/ 40 h 251"/>
                <a:gd name="T8" fmla="*/ 188 w 250"/>
                <a:gd name="T9" fmla="*/ 16 h 251"/>
                <a:gd name="T10" fmla="*/ 153 w 250"/>
                <a:gd name="T11" fmla="*/ 5 h 251"/>
                <a:gd name="T12" fmla="*/ 116 w 250"/>
                <a:gd name="T13" fmla="*/ 0 h 251"/>
                <a:gd name="T14" fmla="*/ 81 w 250"/>
                <a:gd name="T15" fmla="*/ 7 h 251"/>
                <a:gd name="T16" fmla="*/ 49 w 250"/>
                <a:gd name="T17" fmla="*/ 25 h 251"/>
                <a:gd name="T18" fmla="*/ 25 w 250"/>
                <a:gd name="T19" fmla="*/ 51 h 251"/>
                <a:gd name="T20" fmla="*/ 7 w 250"/>
                <a:gd name="T21" fmla="*/ 82 h 251"/>
                <a:gd name="T22" fmla="*/ 0 w 250"/>
                <a:gd name="T23" fmla="*/ 120 h 251"/>
                <a:gd name="T24" fmla="*/ 3 w 250"/>
                <a:gd name="T25" fmla="*/ 156 h 251"/>
                <a:gd name="T26" fmla="*/ 18 w 250"/>
                <a:gd name="T27" fmla="*/ 191 h 251"/>
                <a:gd name="T28" fmla="*/ 41 w 250"/>
                <a:gd name="T29" fmla="*/ 218 h 251"/>
                <a:gd name="T30" fmla="*/ 73 w 250"/>
                <a:gd name="T31" fmla="*/ 236 h 251"/>
                <a:gd name="T32" fmla="*/ 107 w 250"/>
                <a:gd name="T33" fmla="*/ 248 h 251"/>
                <a:gd name="T34" fmla="*/ 143 w 250"/>
                <a:gd name="T35" fmla="*/ 247 h 251"/>
                <a:gd name="T36" fmla="*/ 178 w 250"/>
                <a:gd name="T37" fmla="*/ 237 h 251"/>
                <a:gd name="T38" fmla="*/ 210 w 250"/>
                <a:gd name="T39" fmla="*/ 217 h 251"/>
                <a:gd name="T40" fmla="*/ 231 w 250"/>
                <a:gd name="T41" fmla="*/ 188 h 251"/>
                <a:gd name="T42" fmla="*/ 242 w 250"/>
                <a:gd name="T43" fmla="*/ 163 h 251"/>
                <a:gd name="T44" fmla="*/ 247 w 250"/>
                <a:gd name="T45" fmla="*/ 127 h 251"/>
                <a:gd name="T46" fmla="*/ 244 w 250"/>
                <a:gd name="T47" fmla="*/ 92 h 251"/>
                <a:gd name="T48" fmla="*/ 229 w 250"/>
                <a:gd name="T49" fmla="*/ 61 h 251"/>
                <a:gd name="T50" fmla="*/ 207 w 250"/>
                <a:gd name="T51" fmla="*/ 32 h 251"/>
                <a:gd name="T52" fmla="*/ 176 w 250"/>
                <a:gd name="T53" fmla="*/ 12 h 251"/>
                <a:gd name="T54" fmla="*/ 140 w 250"/>
                <a:gd name="T55" fmla="*/ 2 h 251"/>
                <a:gd name="T56" fmla="*/ 103 w 250"/>
                <a:gd name="T57" fmla="*/ 4 h 251"/>
                <a:gd name="T58" fmla="*/ 70 w 250"/>
                <a:gd name="T59" fmla="*/ 15 h 251"/>
                <a:gd name="T60" fmla="*/ 40 w 250"/>
                <a:gd name="T61" fmla="*/ 34 h 251"/>
                <a:gd name="T62" fmla="*/ 18 w 250"/>
                <a:gd name="T63" fmla="*/ 61 h 251"/>
                <a:gd name="T64" fmla="*/ 5 w 250"/>
                <a:gd name="T65" fmla="*/ 96 h 251"/>
                <a:gd name="T66" fmla="*/ 1 w 250"/>
                <a:gd name="T67" fmla="*/ 133 h 251"/>
                <a:gd name="T68" fmla="*/ 9 w 250"/>
                <a:gd name="T69" fmla="*/ 168 h 251"/>
                <a:gd name="T70" fmla="*/ 26 w 250"/>
                <a:gd name="T71" fmla="*/ 198 h 251"/>
                <a:gd name="T72" fmla="*/ 52 w 250"/>
                <a:gd name="T73" fmla="*/ 224 h 251"/>
                <a:gd name="T74" fmla="*/ 84 w 250"/>
                <a:gd name="T75" fmla="*/ 240 h 251"/>
                <a:gd name="T76" fmla="*/ 119 w 250"/>
                <a:gd name="T77" fmla="*/ 247 h 251"/>
                <a:gd name="T78" fmla="*/ 156 w 250"/>
                <a:gd name="T79" fmla="*/ 243 h 251"/>
                <a:gd name="T80" fmla="*/ 189 w 250"/>
                <a:gd name="T81" fmla="*/ 230 h 251"/>
                <a:gd name="T82" fmla="*/ 216 w 250"/>
                <a:gd name="T83" fmla="*/ 207 h 251"/>
                <a:gd name="T84" fmla="*/ 235 w 250"/>
                <a:gd name="T85" fmla="*/ 176 h 25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50"/>
                <a:gd name="T130" fmla="*/ 0 h 251"/>
                <a:gd name="T131" fmla="*/ 250 w 250"/>
                <a:gd name="T132" fmla="*/ 251 h 25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50" h="251">
                  <a:moveTo>
                    <a:pt x="243" y="164"/>
                  </a:moveTo>
                  <a:lnTo>
                    <a:pt x="245" y="153"/>
                  </a:lnTo>
                  <a:lnTo>
                    <a:pt x="247" y="140"/>
                  </a:lnTo>
                  <a:lnTo>
                    <a:pt x="249" y="127"/>
                  </a:lnTo>
                  <a:lnTo>
                    <a:pt x="248" y="116"/>
                  </a:lnTo>
                  <a:lnTo>
                    <a:pt x="249" y="103"/>
                  </a:lnTo>
                  <a:lnTo>
                    <a:pt x="244" y="92"/>
                  </a:lnTo>
                  <a:lnTo>
                    <a:pt x="241" y="81"/>
                  </a:lnTo>
                  <a:lnTo>
                    <a:pt x="236" y="69"/>
                  </a:lnTo>
                  <a:lnTo>
                    <a:pt x="231" y="59"/>
                  </a:lnTo>
                  <a:lnTo>
                    <a:pt x="225" y="49"/>
                  </a:lnTo>
                  <a:lnTo>
                    <a:pt x="215" y="40"/>
                  </a:lnTo>
                  <a:lnTo>
                    <a:pt x="209" y="31"/>
                  </a:lnTo>
                  <a:lnTo>
                    <a:pt x="198" y="24"/>
                  </a:lnTo>
                  <a:lnTo>
                    <a:pt x="188" y="16"/>
                  </a:lnTo>
                  <a:lnTo>
                    <a:pt x="176" y="12"/>
                  </a:lnTo>
                  <a:lnTo>
                    <a:pt x="164" y="5"/>
                  </a:lnTo>
                  <a:lnTo>
                    <a:pt x="153" y="5"/>
                  </a:lnTo>
                  <a:lnTo>
                    <a:pt x="141" y="0"/>
                  </a:lnTo>
                  <a:lnTo>
                    <a:pt x="129" y="0"/>
                  </a:lnTo>
                  <a:lnTo>
                    <a:pt x="116" y="0"/>
                  </a:lnTo>
                  <a:lnTo>
                    <a:pt x="103" y="2"/>
                  </a:lnTo>
                  <a:lnTo>
                    <a:pt x="92" y="3"/>
                  </a:lnTo>
                  <a:lnTo>
                    <a:pt x="81" y="7"/>
                  </a:lnTo>
                  <a:lnTo>
                    <a:pt x="70" y="12"/>
                  </a:lnTo>
                  <a:lnTo>
                    <a:pt x="60" y="18"/>
                  </a:lnTo>
                  <a:lnTo>
                    <a:pt x="49" y="25"/>
                  </a:lnTo>
                  <a:lnTo>
                    <a:pt x="40" y="32"/>
                  </a:lnTo>
                  <a:lnTo>
                    <a:pt x="32" y="41"/>
                  </a:lnTo>
                  <a:lnTo>
                    <a:pt x="25" y="51"/>
                  </a:lnTo>
                  <a:lnTo>
                    <a:pt x="17" y="60"/>
                  </a:lnTo>
                  <a:lnTo>
                    <a:pt x="10" y="72"/>
                  </a:lnTo>
                  <a:lnTo>
                    <a:pt x="7" y="82"/>
                  </a:lnTo>
                  <a:lnTo>
                    <a:pt x="3" y="96"/>
                  </a:lnTo>
                  <a:lnTo>
                    <a:pt x="0" y="109"/>
                  </a:lnTo>
                  <a:lnTo>
                    <a:pt x="0" y="120"/>
                  </a:lnTo>
                  <a:lnTo>
                    <a:pt x="0" y="133"/>
                  </a:lnTo>
                  <a:lnTo>
                    <a:pt x="1" y="145"/>
                  </a:lnTo>
                  <a:lnTo>
                    <a:pt x="3" y="156"/>
                  </a:lnTo>
                  <a:lnTo>
                    <a:pt x="9" y="168"/>
                  </a:lnTo>
                  <a:lnTo>
                    <a:pt x="12" y="179"/>
                  </a:lnTo>
                  <a:lnTo>
                    <a:pt x="18" y="191"/>
                  </a:lnTo>
                  <a:lnTo>
                    <a:pt x="24" y="200"/>
                  </a:lnTo>
                  <a:lnTo>
                    <a:pt x="32" y="209"/>
                  </a:lnTo>
                  <a:lnTo>
                    <a:pt x="41" y="218"/>
                  </a:lnTo>
                  <a:lnTo>
                    <a:pt x="51" y="225"/>
                  </a:lnTo>
                  <a:lnTo>
                    <a:pt x="60" y="232"/>
                  </a:lnTo>
                  <a:lnTo>
                    <a:pt x="73" y="236"/>
                  </a:lnTo>
                  <a:lnTo>
                    <a:pt x="84" y="242"/>
                  </a:lnTo>
                  <a:lnTo>
                    <a:pt x="97" y="244"/>
                  </a:lnTo>
                  <a:lnTo>
                    <a:pt x="107" y="248"/>
                  </a:lnTo>
                  <a:lnTo>
                    <a:pt x="121" y="249"/>
                  </a:lnTo>
                  <a:lnTo>
                    <a:pt x="133" y="250"/>
                  </a:lnTo>
                  <a:lnTo>
                    <a:pt x="143" y="247"/>
                  </a:lnTo>
                  <a:lnTo>
                    <a:pt x="158" y="245"/>
                  </a:lnTo>
                  <a:lnTo>
                    <a:pt x="168" y="242"/>
                  </a:lnTo>
                  <a:lnTo>
                    <a:pt x="178" y="237"/>
                  </a:lnTo>
                  <a:lnTo>
                    <a:pt x="190" y="231"/>
                  </a:lnTo>
                  <a:lnTo>
                    <a:pt x="198" y="223"/>
                  </a:lnTo>
                  <a:lnTo>
                    <a:pt x="210" y="217"/>
                  </a:lnTo>
                  <a:lnTo>
                    <a:pt x="216" y="207"/>
                  </a:lnTo>
                  <a:lnTo>
                    <a:pt x="225" y="198"/>
                  </a:lnTo>
                  <a:lnTo>
                    <a:pt x="231" y="188"/>
                  </a:lnTo>
                  <a:lnTo>
                    <a:pt x="237" y="177"/>
                  </a:lnTo>
                  <a:lnTo>
                    <a:pt x="243" y="164"/>
                  </a:lnTo>
                  <a:lnTo>
                    <a:pt x="242" y="163"/>
                  </a:lnTo>
                  <a:lnTo>
                    <a:pt x="243" y="152"/>
                  </a:lnTo>
                  <a:lnTo>
                    <a:pt x="245" y="139"/>
                  </a:lnTo>
                  <a:lnTo>
                    <a:pt x="247" y="127"/>
                  </a:lnTo>
                  <a:lnTo>
                    <a:pt x="248" y="116"/>
                  </a:lnTo>
                  <a:lnTo>
                    <a:pt x="246" y="104"/>
                  </a:lnTo>
                  <a:lnTo>
                    <a:pt x="244" y="92"/>
                  </a:lnTo>
                  <a:lnTo>
                    <a:pt x="240" y="81"/>
                  </a:lnTo>
                  <a:lnTo>
                    <a:pt x="235" y="71"/>
                  </a:lnTo>
                  <a:lnTo>
                    <a:pt x="229" y="61"/>
                  </a:lnTo>
                  <a:lnTo>
                    <a:pt x="222" y="49"/>
                  </a:lnTo>
                  <a:lnTo>
                    <a:pt x="215" y="42"/>
                  </a:lnTo>
                  <a:lnTo>
                    <a:pt x="207" y="32"/>
                  </a:lnTo>
                  <a:lnTo>
                    <a:pt x="196" y="25"/>
                  </a:lnTo>
                  <a:lnTo>
                    <a:pt x="187" y="18"/>
                  </a:lnTo>
                  <a:lnTo>
                    <a:pt x="176" y="12"/>
                  </a:lnTo>
                  <a:lnTo>
                    <a:pt x="164" y="7"/>
                  </a:lnTo>
                  <a:lnTo>
                    <a:pt x="153" y="5"/>
                  </a:lnTo>
                  <a:lnTo>
                    <a:pt x="140" y="2"/>
                  </a:lnTo>
                  <a:lnTo>
                    <a:pt x="128" y="2"/>
                  </a:lnTo>
                  <a:lnTo>
                    <a:pt x="116" y="2"/>
                  </a:lnTo>
                  <a:lnTo>
                    <a:pt x="103" y="4"/>
                  </a:lnTo>
                  <a:lnTo>
                    <a:pt x="92" y="5"/>
                  </a:lnTo>
                  <a:lnTo>
                    <a:pt x="81" y="9"/>
                  </a:lnTo>
                  <a:lnTo>
                    <a:pt x="70" y="15"/>
                  </a:lnTo>
                  <a:lnTo>
                    <a:pt x="60" y="18"/>
                  </a:lnTo>
                  <a:lnTo>
                    <a:pt x="51" y="25"/>
                  </a:lnTo>
                  <a:lnTo>
                    <a:pt x="40" y="34"/>
                  </a:lnTo>
                  <a:lnTo>
                    <a:pt x="32" y="42"/>
                  </a:lnTo>
                  <a:lnTo>
                    <a:pt x="26" y="51"/>
                  </a:lnTo>
                  <a:lnTo>
                    <a:pt x="18" y="61"/>
                  </a:lnTo>
                  <a:lnTo>
                    <a:pt x="12" y="73"/>
                  </a:lnTo>
                  <a:lnTo>
                    <a:pt x="9" y="84"/>
                  </a:lnTo>
                  <a:lnTo>
                    <a:pt x="5" y="96"/>
                  </a:lnTo>
                  <a:lnTo>
                    <a:pt x="2" y="109"/>
                  </a:lnTo>
                  <a:lnTo>
                    <a:pt x="2" y="121"/>
                  </a:lnTo>
                  <a:lnTo>
                    <a:pt x="1" y="133"/>
                  </a:lnTo>
                  <a:lnTo>
                    <a:pt x="2" y="143"/>
                  </a:lnTo>
                  <a:lnTo>
                    <a:pt x="5" y="158"/>
                  </a:lnTo>
                  <a:lnTo>
                    <a:pt x="9" y="168"/>
                  </a:lnTo>
                  <a:lnTo>
                    <a:pt x="14" y="178"/>
                  </a:lnTo>
                  <a:lnTo>
                    <a:pt x="19" y="189"/>
                  </a:lnTo>
                  <a:lnTo>
                    <a:pt x="26" y="198"/>
                  </a:lnTo>
                  <a:lnTo>
                    <a:pt x="33" y="207"/>
                  </a:lnTo>
                  <a:lnTo>
                    <a:pt x="41" y="216"/>
                  </a:lnTo>
                  <a:lnTo>
                    <a:pt x="52" y="224"/>
                  </a:lnTo>
                  <a:lnTo>
                    <a:pt x="60" y="231"/>
                  </a:lnTo>
                  <a:lnTo>
                    <a:pt x="73" y="236"/>
                  </a:lnTo>
                  <a:lnTo>
                    <a:pt x="84" y="240"/>
                  </a:lnTo>
                  <a:lnTo>
                    <a:pt x="97" y="244"/>
                  </a:lnTo>
                  <a:lnTo>
                    <a:pt x="108" y="247"/>
                  </a:lnTo>
                  <a:lnTo>
                    <a:pt x="119" y="247"/>
                  </a:lnTo>
                  <a:lnTo>
                    <a:pt x="132" y="248"/>
                  </a:lnTo>
                  <a:lnTo>
                    <a:pt x="145" y="245"/>
                  </a:lnTo>
                  <a:lnTo>
                    <a:pt x="156" y="243"/>
                  </a:lnTo>
                  <a:lnTo>
                    <a:pt x="167" y="239"/>
                  </a:lnTo>
                  <a:lnTo>
                    <a:pt x="178" y="235"/>
                  </a:lnTo>
                  <a:lnTo>
                    <a:pt x="189" y="230"/>
                  </a:lnTo>
                  <a:lnTo>
                    <a:pt x="198" y="223"/>
                  </a:lnTo>
                  <a:lnTo>
                    <a:pt x="208" y="214"/>
                  </a:lnTo>
                  <a:lnTo>
                    <a:pt x="216" y="207"/>
                  </a:lnTo>
                  <a:lnTo>
                    <a:pt x="223" y="197"/>
                  </a:lnTo>
                  <a:lnTo>
                    <a:pt x="229" y="187"/>
                  </a:lnTo>
                  <a:lnTo>
                    <a:pt x="235" y="176"/>
                  </a:lnTo>
                  <a:lnTo>
                    <a:pt x="242" y="163"/>
                  </a:lnTo>
                  <a:lnTo>
                    <a:pt x="243" y="164"/>
                  </a:lnTo>
                </a:path>
              </a:pathLst>
            </a:custGeom>
            <a:solidFill>
              <a:srgbClr val="AAB8D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26" name="Freeform 358"/>
            <p:cNvSpPr>
              <a:spLocks/>
            </p:cNvSpPr>
            <p:nvPr/>
          </p:nvSpPr>
          <p:spPr bwMode="auto">
            <a:xfrm>
              <a:off x="2402" y="1147"/>
              <a:ext cx="248" cy="247"/>
            </a:xfrm>
            <a:custGeom>
              <a:avLst/>
              <a:gdLst>
                <a:gd name="T0" fmla="*/ 244 w 248"/>
                <a:gd name="T1" fmla="*/ 137 h 247"/>
                <a:gd name="T2" fmla="*/ 245 w 248"/>
                <a:gd name="T3" fmla="*/ 102 h 247"/>
                <a:gd name="T4" fmla="*/ 234 w 248"/>
                <a:gd name="T5" fmla="*/ 69 h 247"/>
                <a:gd name="T6" fmla="*/ 214 w 248"/>
                <a:gd name="T7" fmla="*/ 40 h 247"/>
                <a:gd name="T8" fmla="*/ 186 w 248"/>
                <a:gd name="T9" fmla="*/ 16 h 247"/>
                <a:gd name="T10" fmla="*/ 152 w 248"/>
                <a:gd name="T11" fmla="*/ 3 h 247"/>
                <a:gd name="T12" fmla="*/ 115 w 248"/>
                <a:gd name="T13" fmla="*/ 0 h 247"/>
                <a:gd name="T14" fmla="*/ 80 w 248"/>
                <a:gd name="T15" fmla="*/ 7 h 247"/>
                <a:gd name="T16" fmla="*/ 50 w 248"/>
                <a:gd name="T17" fmla="*/ 23 h 247"/>
                <a:gd name="T18" fmla="*/ 25 w 248"/>
                <a:gd name="T19" fmla="*/ 49 h 247"/>
                <a:gd name="T20" fmla="*/ 8 w 248"/>
                <a:gd name="T21" fmla="*/ 82 h 247"/>
                <a:gd name="T22" fmla="*/ 1 w 248"/>
                <a:gd name="T23" fmla="*/ 119 h 247"/>
                <a:gd name="T24" fmla="*/ 4 w 248"/>
                <a:gd name="T25" fmla="*/ 156 h 247"/>
                <a:gd name="T26" fmla="*/ 18 w 248"/>
                <a:gd name="T27" fmla="*/ 187 h 247"/>
                <a:gd name="T28" fmla="*/ 40 w 248"/>
                <a:gd name="T29" fmla="*/ 214 h 247"/>
                <a:gd name="T30" fmla="*/ 72 w 248"/>
                <a:gd name="T31" fmla="*/ 234 h 247"/>
                <a:gd name="T32" fmla="*/ 107 w 248"/>
                <a:gd name="T33" fmla="*/ 245 h 247"/>
                <a:gd name="T34" fmla="*/ 144 w 248"/>
                <a:gd name="T35" fmla="*/ 243 h 247"/>
                <a:gd name="T36" fmla="*/ 177 w 248"/>
                <a:gd name="T37" fmla="*/ 233 h 247"/>
                <a:gd name="T38" fmla="*/ 207 w 248"/>
                <a:gd name="T39" fmla="*/ 212 h 247"/>
                <a:gd name="T40" fmla="*/ 228 w 248"/>
                <a:gd name="T41" fmla="*/ 185 h 247"/>
                <a:gd name="T42" fmla="*/ 239 w 248"/>
                <a:gd name="T43" fmla="*/ 161 h 247"/>
                <a:gd name="T44" fmla="*/ 244 w 248"/>
                <a:gd name="T45" fmla="*/ 126 h 247"/>
                <a:gd name="T46" fmla="*/ 240 w 248"/>
                <a:gd name="T47" fmla="*/ 92 h 247"/>
                <a:gd name="T48" fmla="*/ 228 w 248"/>
                <a:gd name="T49" fmla="*/ 59 h 247"/>
                <a:gd name="T50" fmla="*/ 204 w 248"/>
                <a:gd name="T51" fmla="*/ 32 h 247"/>
                <a:gd name="T52" fmla="*/ 175 w 248"/>
                <a:gd name="T53" fmla="*/ 12 h 247"/>
                <a:gd name="T54" fmla="*/ 138 w 248"/>
                <a:gd name="T55" fmla="*/ 2 h 247"/>
                <a:gd name="T56" fmla="*/ 104 w 248"/>
                <a:gd name="T57" fmla="*/ 2 h 247"/>
                <a:gd name="T58" fmla="*/ 69 w 248"/>
                <a:gd name="T59" fmla="*/ 13 h 247"/>
                <a:gd name="T60" fmla="*/ 41 w 248"/>
                <a:gd name="T61" fmla="*/ 32 h 247"/>
                <a:gd name="T62" fmla="*/ 19 w 248"/>
                <a:gd name="T63" fmla="*/ 60 h 247"/>
                <a:gd name="T64" fmla="*/ 6 w 248"/>
                <a:gd name="T65" fmla="*/ 96 h 247"/>
                <a:gd name="T66" fmla="*/ 1 w 248"/>
                <a:gd name="T67" fmla="*/ 129 h 247"/>
                <a:gd name="T68" fmla="*/ 10 w 248"/>
                <a:gd name="T69" fmla="*/ 165 h 247"/>
                <a:gd name="T70" fmla="*/ 27 w 248"/>
                <a:gd name="T71" fmla="*/ 194 h 247"/>
                <a:gd name="T72" fmla="*/ 51 w 248"/>
                <a:gd name="T73" fmla="*/ 220 h 247"/>
                <a:gd name="T74" fmla="*/ 84 w 248"/>
                <a:gd name="T75" fmla="*/ 236 h 247"/>
                <a:gd name="T76" fmla="*/ 120 w 248"/>
                <a:gd name="T77" fmla="*/ 244 h 247"/>
                <a:gd name="T78" fmla="*/ 156 w 248"/>
                <a:gd name="T79" fmla="*/ 239 h 247"/>
                <a:gd name="T80" fmla="*/ 187 w 248"/>
                <a:gd name="T81" fmla="*/ 226 h 247"/>
                <a:gd name="T82" fmla="*/ 215 w 248"/>
                <a:gd name="T83" fmla="*/ 203 h 247"/>
                <a:gd name="T84" fmla="*/ 234 w 248"/>
                <a:gd name="T85" fmla="*/ 174 h 24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48"/>
                <a:gd name="T130" fmla="*/ 0 h 247"/>
                <a:gd name="T131" fmla="*/ 248 w 248"/>
                <a:gd name="T132" fmla="*/ 247 h 24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48" h="247">
                  <a:moveTo>
                    <a:pt x="241" y="161"/>
                  </a:moveTo>
                  <a:lnTo>
                    <a:pt x="242" y="150"/>
                  </a:lnTo>
                  <a:lnTo>
                    <a:pt x="244" y="137"/>
                  </a:lnTo>
                  <a:lnTo>
                    <a:pt x="246" y="125"/>
                  </a:lnTo>
                  <a:lnTo>
                    <a:pt x="247" y="114"/>
                  </a:lnTo>
                  <a:lnTo>
                    <a:pt x="245" y="102"/>
                  </a:lnTo>
                  <a:lnTo>
                    <a:pt x="243" y="90"/>
                  </a:lnTo>
                  <a:lnTo>
                    <a:pt x="239" y="79"/>
                  </a:lnTo>
                  <a:lnTo>
                    <a:pt x="234" y="69"/>
                  </a:lnTo>
                  <a:lnTo>
                    <a:pt x="228" y="59"/>
                  </a:lnTo>
                  <a:lnTo>
                    <a:pt x="221" y="47"/>
                  </a:lnTo>
                  <a:lnTo>
                    <a:pt x="214" y="40"/>
                  </a:lnTo>
                  <a:lnTo>
                    <a:pt x="206" y="30"/>
                  </a:lnTo>
                  <a:lnTo>
                    <a:pt x="195" y="23"/>
                  </a:lnTo>
                  <a:lnTo>
                    <a:pt x="186" y="16"/>
                  </a:lnTo>
                  <a:lnTo>
                    <a:pt x="175" y="10"/>
                  </a:lnTo>
                  <a:lnTo>
                    <a:pt x="163" y="5"/>
                  </a:lnTo>
                  <a:lnTo>
                    <a:pt x="152" y="3"/>
                  </a:lnTo>
                  <a:lnTo>
                    <a:pt x="139" y="0"/>
                  </a:lnTo>
                  <a:lnTo>
                    <a:pt x="127" y="0"/>
                  </a:lnTo>
                  <a:lnTo>
                    <a:pt x="115" y="0"/>
                  </a:lnTo>
                  <a:lnTo>
                    <a:pt x="102" y="2"/>
                  </a:lnTo>
                  <a:lnTo>
                    <a:pt x="91" y="3"/>
                  </a:lnTo>
                  <a:lnTo>
                    <a:pt x="80" y="7"/>
                  </a:lnTo>
                  <a:lnTo>
                    <a:pt x="69" y="13"/>
                  </a:lnTo>
                  <a:lnTo>
                    <a:pt x="59" y="16"/>
                  </a:lnTo>
                  <a:lnTo>
                    <a:pt x="50" y="23"/>
                  </a:lnTo>
                  <a:lnTo>
                    <a:pt x="39" y="32"/>
                  </a:lnTo>
                  <a:lnTo>
                    <a:pt x="31" y="40"/>
                  </a:lnTo>
                  <a:lnTo>
                    <a:pt x="25" y="49"/>
                  </a:lnTo>
                  <a:lnTo>
                    <a:pt x="17" y="59"/>
                  </a:lnTo>
                  <a:lnTo>
                    <a:pt x="11" y="71"/>
                  </a:lnTo>
                  <a:lnTo>
                    <a:pt x="8" y="82"/>
                  </a:lnTo>
                  <a:lnTo>
                    <a:pt x="4" y="94"/>
                  </a:lnTo>
                  <a:lnTo>
                    <a:pt x="1" y="107"/>
                  </a:lnTo>
                  <a:lnTo>
                    <a:pt x="1" y="119"/>
                  </a:lnTo>
                  <a:lnTo>
                    <a:pt x="0" y="131"/>
                  </a:lnTo>
                  <a:lnTo>
                    <a:pt x="1" y="141"/>
                  </a:lnTo>
                  <a:lnTo>
                    <a:pt x="4" y="156"/>
                  </a:lnTo>
                  <a:lnTo>
                    <a:pt x="8" y="166"/>
                  </a:lnTo>
                  <a:lnTo>
                    <a:pt x="13" y="176"/>
                  </a:lnTo>
                  <a:lnTo>
                    <a:pt x="18" y="187"/>
                  </a:lnTo>
                  <a:lnTo>
                    <a:pt x="25" y="196"/>
                  </a:lnTo>
                  <a:lnTo>
                    <a:pt x="32" y="205"/>
                  </a:lnTo>
                  <a:lnTo>
                    <a:pt x="40" y="214"/>
                  </a:lnTo>
                  <a:lnTo>
                    <a:pt x="51" y="222"/>
                  </a:lnTo>
                  <a:lnTo>
                    <a:pt x="59" y="229"/>
                  </a:lnTo>
                  <a:lnTo>
                    <a:pt x="72" y="234"/>
                  </a:lnTo>
                  <a:lnTo>
                    <a:pt x="83" y="238"/>
                  </a:lnTo>
                  <a:lnTo>
                    <a:pt x="96" y="242"/>
                  </a:lnTo>
                  <a:lnTo>
                    <a:pt x="107" y="245"/>
                  </a:lnTo>
                  <a:lnTo>
                    <a:pt x="118" y="245"/>
                  </a:lnTo>
                  <a:lnTo>
                    <a:pt x="131" y="246"/>
                  </a:lnTo>
                  <a:lnTo>
                    <a:pt x="144" y="243"/>
                  </a:lnTo>
                  <a:lnTo>
                    <a:pt x="155" y="241"/>
                  </a:lnTo>
                  <a:lnTo>
                    <a:pt x="166" y="237"/>
                  </a:lnTo>
                  <a:lnTo>
                    <a:pt x="177" y="233"/>
                  </a:lnTo>
                  <a:lnTo>
                    <a:pt x="188" y="228"/>
                  </a:lnTo>
                  <a:lnTo>
                    <a:pt x="197" y="221"/>
                  </a:lnTo>
                  <a:lnTo>
                    <a:pt x="207" y="212"/>
                  </a:lnTo>
                  <a:lnTo>
                    <a:pt x="215" y="205"/>
                  </a:lnTo>
                  <a:lnTo>
                    <a:pt x="222" y="195"/>
                  </a:lnTo>
                  <a:lnTo>
                    <a:pt x="228" y="185"/>
                  </a:lnTo>
                  <a:lnTo>
                    <a:pt x="234" y="174"/>
                  </a:lnTo>
                  <a:lnTo>
                    <a:pt x="241" y="161"/>
                  </a:lnTo>
                  <a:lnTo>
                    <a:pt x="239" y="161"/>
                  </a:lnTo>
                  <a:lnTo>
                    <a:pt x="242" y="150"/>
                  </a:lnTo>
                  <a:lnTo>
                    <a:pt x="244" y="138"/>
                  </a:lnTo>
                  <a:lnTo>
                    <a:pt x="244" y="126"/>
                  </a:lnTo>
                  <a:lnTo>
                    <a:pt x="245" y="115"/>
                  </a:lnTo>
                  <a:lnTo>
                    <a:pt x="243" y="102"/>
                  </a:lnTo>
                  <a:lnTo>
                    <a:pt x="240" y="92"/>
                  </a:lnTo>
                  <a:lnTo>
                    <a:pt x="237" y="80"/>
                  </a:lnTo>
                  <a:lnTo>
                    <a:pt x="232" y="68"/>
                  </a:lnTo>
                  <a:lnTo>
                    <a:pt x="228" y="59"/>
                  </a:lnTo>
                  <a:lnTo>
                    <a:pt x="220" y="49"/>
                  </a:lnTo>
                  <a:lnTo>
                    <a:pt x="214" y="40"/>
                  </a:lnTo>
                  <a:lnTo>
                    <a:pt x="204" y="32"/>
                  </a:lnTo>
                  <a:lnTo>
                    <a:pt x="194" y="24"/>
                  </a:lnTo>
                  <a:lnTo>
                    <a:pt x="185" y="18"/>
                  </a:lnTo>
                  <a:lnTo>
                    <a:pt x="175" y="12"/>
                  </a:lnTo>
                  <a:lnTo>
                    <a:pt x="162" y="7"/>
                  </a:lnTo>
                  <a:lnTo>
                    <a:pt x="152" y="4"/>
                  </a:lnTo>
                  <a:lnTo>
                    <a:pt x="138" y="2"/>
                  </a:lnTo>
                  <a:lnTo>
                    <a:pt x="126" y="2"/>
                  </a:lnTo>
                  <a:lnTo>
                    <a:pt x="113" y="2"/>
                  </a:lnTo>
                  <a:lnTo>
                    <a:pt x="104" y="2"/>
                  </a:lnTo>
                  <a:lnTo>
                    <a:pt x="92" y="5"/>
                  </a:lnTo>
                  <a:lnTo>
                    <a:pt x="82" y="9"/>
                  </a:lnTo>
                  <a:lnTo>
                    <a:pt x="69" y="13"/>
                  </a:lnTo>
                  <a:lnTo>
                    <a:pt x="60" y="19"/>
                  </a:lnTo>
                  <a:lnTo>
                    <a:pt x="50" y="25"/>
                  </a:lnTo>
                  <a:lnTo>
                    <a:pt x="41" y="32"/>
                  </a:lnTo>
                  <a:lnTo>
                    <a:pt x="31" y="41"/>
                  </a:lnTo>
                  <a:lnTo>
                    <a:pt x="25" y="51"/>
                  </a:lnTo>
                  <a:lnTo>
                    <a:pt x="19" y="60"/>
                  </a:lnTo>
                  <a:lnTo>
                    <a:pt x="13" y="72"/>
                  </a:lnTo>
                  <a:lnTo>
                    <a:pt x="8" y="82"/>
                  </a:lnTo>
                  <a:lnTo>
                    <a:pt x="6" y="96"/>
                  </a:lnTo>
                  <a:lnTo>
                    <a:pt x="4" y="106"/>
                  </a:lnTo>
                  <a:lnTo>
                    <a:pt x="2" y="118"/>
                  </a:lnTo>
                  <a:lnTo>
                    <a:pt x="1" y="129"/>
                  </a:lnTo>
                  <a:lnTo>
                    <a:pt x="3" y="141"/>
                  </a:lnTo>
                  <a:lnTo>
                    <a:pt x="6" y="154"/>
                  </a:lnTo>
                  <a:lnTo>
                    <a:pt x="10" y="165"/>
                  </a:lnTo>
                  <a:lnTo>
                    <a:pt x="13" y="176"/>
                  </a:lnTo>
                  <a:lnTo>
                    <a:pt x="20" y="187"/>
                  </a:lnTo>
                  <a:lnTo>
                    <a:pt x="27" y="194"/>
                  </a:lnTo>
                  <a:lnTo>
                    <a:pt x="34" y="206"/>
                  </a:lnTo>
                  <a:lnTo>
                    <a:pt x="42" y="212"/>
                  </a:lnTo>
                  <a:lnTo>
                    <a:pt x="51" y="220"/>
                  </a:lnTo>
                  <a:lnTo>
                    <a:pt x="61" y="227"/>
                  </a:lnTo>
                  <a:lnTo>
                    <a:pt x="73" y="233"/>
                  </a:lnTo>
                  <a:lnTo>
                    <a:pt x="84" y="236"/>
                  </a:lnTo>
                  <a:lnTo>
                    <a:pt x="96" y="240"/>
                  </a:lnTo>
                  <a:lnTo>
                    <a:pt x="108" y="243"/>
                  </a:lnTo>
                  <a:lnTo>
                    <a:pt x="120" y="244"/>
                  </a:lnTo>
                  <a:lnTo>
                    <a:pt x="132" y="244"/>
                  </a:lnTo>
                  <a:lnTo>
                    <a:pt x="144" y="243"/>
                  </a:lnTo>
                  <a:lnTo>
                    <a:pt x="156" y="239"/>
                  </a:lnTo>
                  <a:lnTo>
                    <a:pt x="166" y="237"/>
                  </a:lnTo>
                  <a:lnTo>
                    <a:pt x="175" y="232"/>
                  </a:lnTo>
                  <a:lnTo>
                    <a:pt x="187" y="226"/>
                  </a:lnTo>
                  <a:lnTo>
                    <a:pt x="196" y="219"/>
                  </a:lnTo>
                  <a:lnTo>
                    <a:pt x="205" y="212"/>
                  </a:lnTo>
                  <a:lnTo>
                    <a:pt x="215" y="203"/>
                  </a:lnTo>
                  <a:lnTo>
                    <a:pt x="221" y="194"/>
                  </a:lnTo>
                  <a:lnTo>
                    <a:pt x="229" y="183"/>
                  </a:lnTo>
                  <a:lnTo>
                    <a:pt x="234" y="174"/>
                  </a:lnTo>
                  <a:lnTo>
                    <a:pt x="239" y="161"/>
                  </a:lnTo>
                  <a:lnTo>
                    <a:pt x="241" y="161"/>
                  </a:lnTo>
                </a:path>
              </a:pathLst>
            </a:custGeom>
            <a:solidFill>
              <a:srgbClr val="ABB9D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27" name="Freeform 359"/>
            <p:cNvSpPr>
              <a:spLocks/>
            </p:cNvSpPr>
            <p:nvPr/>
          </p:nvSpPr>
          <p:spPr bwMode="auto">
            <a:xfrm>
              <a:off x="2403" y="1149"/>
              <a:ext cx="245" cy="243"/>
            </a:xfrm>
            <a:custGeom>
              <a:avLst/>
              <a:gdLst>
                <a:gd name="T0" fmla="*/ 243 w 245"/>
                <a:gd name="T1" fmla="*/ 136 h 243"/>
                <a:gd name="T2" fmla="*/ 242 w 245"/>
                <a:gd name="T3" fmla="*/ 100 h 243"/>
                <a:gd name="T4" fmla="*/ 231 w 245"/>
                <a:gd name="T5" fmla="*/ 66 h 243"/>
                <a:gd name="T6" fmla="*/ 213 w 245"/>
                <a:gd name="T7" fmla="*/ 38 h 243"/>
                <a:gd name="T8" fmla="*/ 184 w 245"/>
                <a:gd name="T9" fmla="*/ 16 h 243"/>
                <a:gd name="T10" fmla="*/ 151 w 245"/>
                <a:gd name="T11" fmla="*/ 2 h 243"/>
                <a:gd name="T12" fmla="*/ 112 w 245"/>
                <a:gd name="T13" fmla="*/ 0 h 243"/>
                <a:gd name="T14" fmla="*/ 81 w 245"/>
                <a:gd name="T15" fmla="*/ 7 h 243"/>
                <a:gd name="T16" fmla="*/ 49 w 245"/>
                <a:gd name="T17" fmla="*/ 23 h 243"/>
                <a:gd name="T18" fmla="*/ 24 w 245"/>
                <a:gd name="T19" fmla="*/ 49 h 243"/>
                <a:gd name="T20" fmla="*/ 7 w 245"/>
                <a:gd name="T21" fmla="*/ 80 h 243"/>
                <a:gd name="T22" fmla="*/ 1 w 245"/>
                <a:gd name="T23" fmla="*/ 116 h 243"/>
                <a:gd name="T24" fmla="*/ 5 w 245"/>
                <a:gd name="T25" fmla="*/ 152 h 243"/>
                <a:gd name="T26" fmla="*/ 19 w 245"/>
                <a:gd name="T27" fmla="*/ 185 h 243"/>
                <a:gd name="T28" fmla="*/ 41 w 245"/>
                <a:gd name="T29" fmla="*/ 210 h 243"/>
                <a:gd name="T30" fmla="*/ 72 w 245"/>
                <a:gd name="T31" fmla="*/ 231 h 243"/>
                <a:gd name="T32" fmla="*/ 107 w 245"/>
                <a:gd name="T33" fmla="*/ 241 h 243"/>
                <a:gd name="T34" fmla="*/ 143 w 245"/>
                <a:gd name="T35" fmla="*/ 241 h 243"/>
                <a:gd name="T36" fmla="*/ 174 w 245"/>
                <a:gd name="T37" fmla="*/ 230 h 243"/>
                <a:gd name="T38" fmla="*/ 204 w 245"/>
                <a:gd name="T39" fmla="*/ 210 h 243"/>
                <a:gd name="T40" fmla="*/ 228 w 245"/>
                <a:gd name="T41" fmla="*/ 181 h 243"/>
                <a:gd name="T42" fmla="*/ 236 w 245"/>
                <a:gd name="T43" fmla="*/ 158 h 243"/>
                <a:gd name="T44" fmla="*/ 242 w 245"/>
                <a:gd name="T45" fmla="*/ 124 h 243"/>
                <a:gd name="T46" fmla="*/ 237 w 245"/>
                <a:gd name="T47" fmla="*/ 89 h 243"/>
                <a:gd name="T48" fmla="*/ 224 w 245"/>
                <a:gd name="T49" fmla="*/ 58 h 243"/>
                <a:gd name="T50" fmla="*/ 203 w 245"/>
                <a:gd name="T51" fmla="*/ 30 h 243"/>
                <a:gd name="T52" fmla="*/ 173 w 245"/>
                <a:gd name="T53" fmla="*/ 12 h 243"/>
                <a:gd name="T54" fmla="*/ 136 w 245"/>
                <a:gd name="T55" fmla="*/ 1 h 243"/>
                <a:gd name="T56" fmla="*/ 102 w 245"/>
                <a:gd name="T57" fmla="*/ 1 h 243"/>
                <a:gd name="T58" fmla="*/ 70 w 245"/>
                <a:gd name="T59" fmla="*/ 12 h 243"/>
                <a:gd name="T60" fmla="*/ 42 w 245"/>
                <a:gd name="T61" fmla="*/ 31 h 243"/>
                <a:gd name="T62" fmla="*/ 18 w 245"/>
                <a:gd name="T63" fmla="*/ 58 h 243"/>
                <a:gd name="T64" fmla="*/ 5 w 245"/>
                <a:gd name="T65" fmla="*/ 94 h 243"/>
                <a:gd name="T66" fmla="*/ 2 w 245"/>
                <a:gd name="T67" fmla="*/ 128 h 243"/>
                <a:gd name="T68" fmla="*/ 10 w 245"/>
                <a:gd name="T69" fmla="*/ 164 h 243"/>
                <a:gd name="T70" fmla="*/ 26 w 245"/>
                <a:gd name="T71" fmla="*/ 192 h 243"/>
                <a:gd name="T72" fmla="*/ 50 w 245"/>
                <a:gd name="T73" fmla="*/ 218 h 243"/>
                <a:gd name="T74" fmla="*/ 83 w 245"/>
                <a:gd name="T75" fmla="*/ 234 h 243"/>
                <a:gd name="T76" fmla="*/ 119 w 245"/>
                <a:gd name="T77" fmla="*/ 242 h 243"/>
                <a:gd name="T78" fmla="*/ 153 w 245"/>
                <a:gd name="T79" fmla="*/ 236 h 243"/>
                <a:gd name="T80" fmla="*/ 186 w 245"/>
                <a:gd name="T81" fmla="*/ 224 h 243"/>
                <a:gd name="T82" fmla="*/ 212 w 245"/>
                <a:gd name="T83" fmla="*/ 200 h 243"/>
                <a:gd name="T84" fmla="*/ 231 w 245"/>
                <a:gd name="T85" fmla="*/ 171 h 24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45"/>
                <a:gd name="T130" fmla="*/ 0 h 243"/>
                <a:gd name="T131" fmla="*/ 245 w 245"/>
                <a:gd name="T132" fmla="*/ 243 h 24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45" h="243">
                  <a:moveTo>
                    <a:pt x="238" y="159"/>
                  </a:moveTo>
                  <a:lnTo>
                    <a:pt x="241" y="148"/>
                  </a:lnTo>
                  <a:lnTo>
                    <a:pt x="243" y="136"/>
                  </a:lnTo>
                  <a:lnTo>
                    <a:pt x="243" y="124"/>
                  </a:lnTo>
                  <a:lnTo>
                    <a:pt x="244" y="113"/>
                  </a:lnTo>
                  <a:lnTo>
                    <a:pt x="242" y="100"/>
                  </a:lnTo>
                  <a:lnTo>
                    <a:pt x="239" y="90"/>
                  </a:lnTo>
                  <a:lnTo>
                    <a:pt x="236" y="78"/>
                  </a:lnTo>
                  <a:lnTo>
                    <a:pt x="231" y="66"/>
                  </a:lnTo>
                  <a:lnTo>
                    <a:pt x="227" y="57"/>
                  </a:lnTo>
                  <a:lnTo>
                    <a:pt x="219" y="47"/>
                  </a:lnTo>
                  <a:lnTo>
                    <a:pt x="213" y="38"/>
                  </a:lnTo>
                  <a:lnTo>
                    <a:pt x="203" y="30"/>
                  </a:lnTo>
                  <a:lnTo>
                    <a:pt x="193" y="22"/>
                  </a:lnTo>
                  <a:lnTo>
                    <a:pt x="184" y="16"/>
                  </a:lnTo>
                  <a:lnTo>
                    <a:pt x="174" y="10"/>
                  </a:lnTo>
                  <a:lnTo>
                    <a:pt x="161" y="5"/>
                  </a:lnTo>
                  <a:lnTo>
                    <a:pt x="151" y="2"/>
                  </a:lnTo>
                  <a:lnTo>
                    <a:pt x="137" y="0"/>
                  </a:lnTo>
                  <a:lnTo>
                    <a:pt x="125" y="0"/>
                  </a:lnTo>
                  <a:lnTo>
                    <a:pt x="112" y="0"/>
                  </a:lnTo>
                  <a:lnTo>
                    <a:pt x="103" y="0"/>
                  </a:lnTo>
                  <a:lnTo>
                    <a:pt x="91" y="3"/>
                  </a:lnTo>
                  <a:lnTo>
                    <a:pt x="81" y="7"/>
                  </a:lnTo>
                  <a:lnTo>
                    <a:pt x="68" y="11"/>
                  </a:lnTo>
                  <a:lnTo>
                    <a:pt x="59" y="17"/>
                  </a:lnTo>
                  <a:lnTo>
                    <a:pt x="49" y="23"/>
                  </a:lnTo>
                  <a:lnTo>
                    <a:pt x="40" y="30"/>
                  </a:lnTo>
                  <a:lnTo>
                    <a:pt x="30" y="39"/>
                  </a:lnTo>
                  <a:lnTo>
                    <a:pt x="24" y="49"/>
                  </a:lnTo>
                  <a:lnTo>
                    <a:pt x="18" y="58"/>
                  </a:lnTo>
                  <a:lnTo>
                    <a:pt x="12" y="70"/>
                  </a:lnTo>
                  <a:lnTo>
                    <a:pt x="7" y="80"/>
                  </a:lnTo>
                  <a:lnTo>
                    <a:pt x="5" y="94"/>
                  </a:lnTo>
                  <a:lnTo>
                    <a:pt x="3" y="104"/>
                  </a:lnTo>
                  <a:lnTo>
                    <a:pt x="1" y="116"/>
                  </a:lnTo>
                  <a:lnTo>
                    <a:pt x="0" y="127"/>
                  </a:lnTo>
                  <a:lnTo>
                    <a:pt x="2" y="139"/>
                  </a:lnTo>
                  <a:lnTo>
                    <a:pt x="5" y="152"/>
                  </a:lnTo>
                  <a:lnTo>
                    <a:pt x="9" y="163"/>
                  </a:lnTo>
                  <a:lnTo>
                    <a:pt x="12" y="174"/>
                  </a:lnTo>
                  <a:lnTo>
                    <a:pt x="19" y="185"/>
                  </a:lnTo>
                  <a:lnTo>
                    <a:pt x="26" y="192"/>
                  </a:lnTo>
                  <a:lnTo>
                    <a:pt x="33" y="204"/>
                  </a:lnTo>
                  <a:lnTo>
                    <a:pt x="41" y="210"/>
                  </a:lnTo>
                  <a:lnTo>
                    <a:pt x="50" y="218"/>
                  </a:lnTo>
                  <a:lnTo>
                    <a:pt x="60" y="225"/>
                  </a:lnTo>
                  <a:lnTo>
                    <a:pt x="72" y="231"/>
                  </a:lnTo>
                  <a:lnTo>
                    <a:pt x="83" y="234"/>
                  </a:lnTo>
                  <a:lnTo>
                    <a:pt x="95" y="238"/>
                  </a:lnTo>
                  <a:lnTo>
                    <a:pt x="107" y="241"/>
                  </a:lnTo>
                  <a:lnTo>
                    <a:pt x="119" y="242"/>
                  </a:lnTo>
                  <a:lnTo>
                    <a:pt x="131" y="242"/>
                  </a:lnTo>
                  <a:lnTo>
                    <a:pt x="143" y="241"/>
                  </a:lnTo>
                  <a:lnTo>
                    <a:pt x="155" y="237"/>
                  </a:lnTo>
                  <a:lnTo>
                    <a:pt x="165" y="235"/>
                  </a:lnTo>
                  <a:lnTo>
                    <a:pt x="174" y="230"/>
                  </a:lnTo>
                  <a:lnTo>
                    <a:pt x="186" y="224"/>
                  </a:lnTo>
                  <a:lnTo>
                    <a:pt x="195" y="217"/>
                  </a:lnTo>
                  <a:lnTo>
                    <a:pt x="204" y="210"/>
                  </a:lnTo>
                  <a:lnTo>
                    <a:pt x="214" y="201"/>
                  </a:lnTo>
                  <a:lnTo>
                    <a:pt x="220" y="192"/>
                  </a:lnTo>
                  <a:lnTo>
                    <a:pt x="228" y="181"/>
                  </a:lnTo>
                  <a:lnTo>
                    <a:pt x="233" y="172"/>
                  </a:lnTo>
                  <a:lnTo>
                    <a:pt x="238" y="159"/>
                  </a:lnTo>
                  <a:lnTo>
                    <a:pt x="236" y="158"/>
                  </a:lnTo>
                  <a:lnTo>
                    <a:pt x="239" y="148"/>
                  </a:lnTo>
                  <a:lnTo>
                    <a:pt x="241" y="136"/>
                  </a:lnTo>
                  <a:lnTo>
                    <a:pt x="242" y="124"/>
                  </a:lnTo>
                  <a:lnTo>
                    <a:pt x="242" y="112"/>
                  </a:lnTo>
                  <a:lnTo>
                    <a:pt x="242" y="100"/>
                  </a:lnTo>
                  <a:lnTo>
                    <a:pt x="237" y="89"/>
                  </a:lnTo>
                  <a:lnTo>
                    <a:pt x="236" y="78"/>
                  </a:lnTo>
                  <a:lnTo>
                    <a:pt x="231" y="67"/>
                  </a:lnTo>
                  <a:lnTo>
                    <a:pt x="224" y="58"/>
                  </a:lnTo>
                  <a:lnTo>
                    <a:pt x="218" y="47"/>
                  </a:lnTo>
                  <a:lnTo>
                    <a:pt x="210" y="39"/>
                  </a:lnTo>
                  <a:lnTo>
                    <a:pt x="203" y="30"/>
                  </a:lnTo>
                  <a:lnTo>
                    <a:pt x="193" y="22"/>
                  </a:lnTo>
                  <a:lnTo>
                    <a:pt x="183" y="18"/>
                  </a:lnTo>
                  <a:lnTo>
                    <a:pt x="173" y="12"/>
                  </a:lnTo>
                  <a:lnTo>
                    <a:pt x="161" y="5"/>
                  </a:lnTo>
                  <a:lnTo>
                    <a:pt x="150" y="3"/>
                  </a:lnTo>
                  <a:lnTo>
                    <a:pt x="136" y="1"/>
                  </a:lnTo>
                  <a:lnTo>
                    <a:pt x="125" y="0"/>
                  </a:lnTo>
                  <a:lnTo>
                    <a:pt x="114" y="0"/>
                  </a:lnTo>
                  <a:lnTo>
                    <a:pt x="102" y="1"/>
                  </a:lnTo>
                  <a:lnTo>
                    <a:pt x="91" y="3"/>
                  </a:lnTo>
                  <a:lnTo>
                    <a:pt x="80" y="9"/>
                  </a:lnTo>
                  <a:lnTo>
                    <a:pt x="70" y="12"/>
                  </a:lnTo>
                  <a:lnTo>
                    <a:pt x="60" y="17"/>
                  </a:lnTo>
                  <a:lnTo>
                    <a:pt x="50" y="25"/>
                  </a:lnTo>
                  <a:lnTo>
                    <a:pt x="42" y="31"/>
                  </a:lnTo>
                  <a:lnTo>
                    <a:pt x="32" y="40"/>
                  </a:lnTo>
                  <a:lnTo>
                    <a:pt x="26" y="50"/>
                  </a:lnTo>
                  <a:lnTo>
                    <a:pt x="18" y="58"/>
                  </a:lnTo>
                  <a:lnTo>
                    <a:pt x="12" y="70"/>
                  </a:lnTo>
                  <a:lnTo>
                    <a:pt x="9" y="80"/>
                  </a:lnTo>
                  <a:lnTo>
                    <a:pt x="5" y="94"/>
                  </a:lnTo>
                  <a:lnTo>
                    <a:pt x="3" y="104"/>
                  </a:lnTo>
                  <a:lnTo>
                    <a:pt x="3" y="116"/>
                  </a:lnTo>
                  <a:lnTo>
                    <a:pt x="2" y="128"/>
                  </a:lnTo>
                  <a:lnTo>
                    <a:pt x="4" y="141"/>
                  </a:lnTo>
                  <a:lnTo>
                    <a:pt x="7" y="152"/>
                  </a:lnTo>
                  <a:lnTo>
                    <a:pt x="10" y="164"/>
                  </a:lnTo>
                  <a:lnTo>
                    <a:pt x="15" y="173"/>
                  </a:lnTo>
                  <a:lnTo>
                    <a:pt x="19" y="183"/>
                  </a:lnTo>
                  <a:lnTo>
                    <a:pt x="26" y="192"/>
                  </a:lnTo>
                  <a:lnTo>
                    <a:pt x="33" y="202"/>
                  </a:lnTo>
                  <a:lnTo>
                    <a:pt x="43" y="210"/>
                  </a:lnTo>
                  <a:lnTo>
                    <a:pt x="50" y="218"/>
                  </a:lnTo>
                  <a:lnTo>
                    <a:pt x="60" y="224"/>
                  </a:lnTo>
                  <a:lnTo>
                    <a:pt x="73" y="229"/>
                  </a:lnTo>
                  <a:lnTo>
                    <a:pt x="83" y="234"/>
                  </a:lnTo>
                  <a:lnTo>
                    <a:pt x="96" y="236"/>
                  </a:lnTo>
                  <a:lnTo>
                    <a:pt x="108" y="240"/>
                  </a:lnTo>
                  <a:lnTo>
                    <a:pt x="119" y="242"/>
                  </a:lnTo>
                  <a:lnTo>
                    <a:pt x="131" y="242"/>
                  </a:lnTo>
                  <a:lnTo>
                    <a:pt x="142" y="238"/>
                  </a:lnTo>
                  <a:lnTo>
                    <a:pt x="153" y="236"/>
                  </a:lnTo>
                  <a:lnTo>
                    <a:pt x="163" y="233"/>
                  </a:lnTo>
                  <a:lnTo>
                    <a:pt x="176" y="229"/>
                  </a:lnTo>
                  <a:lnTo>
                    <a:pt x="186" y="224"/>
                  </a:lnTo>
                  <a:lnTo>
                    <a:pt x="193" y="216"/>
                  </a:lnTo>
                  <a:lnTo>
                    <a:pt x="204" y="210"/>
                  </a:lnTo>
                  <a:lnTo>
                    <a:pt x="212" y="200"/>
                  </a:lnTo>
                  <a:lnTo>
                    <a:pt x="219" y="192"/>
                  </a:lnTo>
                  <a:lnTo>
                    <a:pt x="226" y="181"/>
                  </a:lnTo>
                  <a:lnTo>
                    <a:pt x="231" y="171"/>
                  </a:lnTo>
                  <a:lnTo>
                    <a:pt x="236" y="158"/>
                  </a:lnTo>
                  <a:lnTo>
                    <a:pt x="238" y="159"/>
                  </a:lnTo>
                </a:path>
              </a:pathLst>
            </a:custGeom>
            <a:solidFill>
              <a:srgbClr val="ACB9D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28" name="Freeform 360"/>
            <p:cNvSpPr>
              <a:spLocks/>
            </p:cNvSpPr>
            <p:nvPr/>
          </p:nvSpPr>
          <p:spPr bwMode="auto">
            <a:xfrm>
              <a:off x="2405" y="1149"/>
              <a:ext cx="241" cy="243"/>
            </a:xfrm>
            <a:custGeom>
              <a:avLst/>
              <a:gdLst>
                <a:gd name="T0" fmla="*/ 239 w 241"/>
                <a:gd name="T1" fmla="*/ 136 h 243"/>
                <a:gd name="T2" fmla="*/ 240 w 241"/>
                <a:gd name="T3" fmla="*/ 100 h 243"/>
                <a:gd name="T4" fmla="*/ 229 w 241"/>
                <a:gd name="T5" fmla="*/ 67 h 243"/>
                <a:gd name="T6" fmla="*/ 208 w 241"/>
                <a:gd name="T7" fmla="*/ 39 h 243"/>
                <a:gd name="T8" fmla="*/ 181 w 241"/>
                <a:gd name="T9" fmla="*/ 18 h 243"/>
                <a:gd name="T10" fmla="*/ 148 w 241"/>
                <a:gd name="T11" fmla="*/ 3 h 243"/>
                <a:gd name="T12" fmla="*/ 112 w 241"/>
                <a:gd name="T13" fmla="*/ 0 h 243"/>
                <a:gd name="T14" fmla="*/ 78 w 241"/>
                <a:gd name="T15" fmla="*/ 9 h 243"/>
                <a:gd name="T16" fmla="*/ 48 w 241"/>
                <a:gd name="T17" fmla="*/ 25 h 243"/>
                <a:gd name="T18" fmla="*/ 24 w 241"/>
                <a:gd name="T19" fmla="*/ 50 h 243"/>
                <a:gd name="T20" fmla="*/ 7 w 241"/>
                <a:gd name="T21" fmla="*/ 80 h 243"/>
                <a:gd name="T22" fmla="*/ 1 w 241"/>
                <a:gd name="T23" fmla="*/ 116 h 243"/>
                <a:gd name="T24" fmla="*/ 5 w 241"/>
                <a:gd name="T25" fmla="*/ 152 h 243"/>
                <a:gd name="T26" fmla="*/ 17 w 241"/>
                <a:gd name="T27" fmla="*/ 183 h 243"/>
                <a:gd name="T28" fmla="*/ 41 w 241"/>
                <a:gd name="T29" fmla="*/ 210 h 243"/>
                <a:gd name="T30" fmla="*/ 71 w 241"/>
                <a:gd name="T31" fmla="*/ 229 h 243"/>
                <a:gd name="T32" fmla="*/ 106 w 241"/>
                <a:gd name="T33" fmla="*/ 240 h 243"/>
                <a:gd name="T34" fmla="*/ 140 w 241"/>
                <a:gd name="T35" fmla="*/ 238 h 243"/>
                <a:gd name="T36" fmla="*/ 174 w 241"/>
                <a:gd name="T37" fmla="*/ 229 h 243"/>
                <a:gd name="T38" fmla="*/ 202 w 241"/>
                <a:gd name="T39" fmla="*/ 210 h 243"/>
                <a:gd name="T40" fmla="*/ 224 w 241"/>
                <a:gd name="T41" fmla="*/ 181 h 243"/>
                <a:gd name="T42" fmla="*/ 232 w 241"/>
                <a:gd name="T43" fmla="*/ 158 h 243"/>
                <a:gd name="T44" fmla="*/ 240 w 241"/>
                <a:gd name="T45" fmla="*/ 124 h 243"/>
                <a:gd name="T46" fmla="*/ 234 w 241"/>
                <a:gd name="T47" fmla="*/ 91 h 243"/>
                <a:gd name="T48" fmla="*/ 222 w 241"/>
                <a:gd name="T49" fmla="*/ 58 h 243"/>
                <a:gd name="T50" fmla="*/ 199 w 241"/>
                <a:gd name="T51" fmla="*/ 32 h 243"/>
                <a:gd name="T52" fmla="*/ 171 w 241"/>
                <a:gd name="T53" fmla="*/ 14 h 243"/>
                <a:gd name="T54" fmla="*/ 136 w 241"/>
                <a:gd name="T55" fmla="*/ 2 h 243"/>
                <a:gd name="T56" fmla="*/ 100 w 241"/>
                <a:gd name="T57" fmla="*/ 3 h 243"/>
                <a:gd name="T58" fmla="*/ 68 w 241"/>
                <a:gd name="T59" fmla="*/ 12 h 243"/>
                <a:gd name="T60" fmla="*/ 39 w 241"/>
                <a:gd name="T61" fmla="*/ 33 h 243"/>
                <a:gd name="T62" fmla="*/ 18 w 241"/>
                <a:gd name="T63" fmla="*/ 60 h 243"/>
                <a:gd name="T64" fmla="*/ 5 w 241"/>
                <a:gd name="T65" fmla="*/ 94 h 243"/>
                <a:gd name="T66" fmla="*/ 1 w 241"/>
                <a:gd name="T67" fmla="*/ 128 h 243"/>
                <a:gd name="T68" fmla="*/ 8 w 241"/>
                <a:gd name="T69" fmla="*/ 162 h 243"/>
                <a:gd name="T70" fmla="*/ 25 w 241"/>
                <a:gd name="T71" fmla="*/ 190 h 243"/>
                <a:gd name="T72" fmla="*/ 51 w 241"/>
                <a:gd name="T73" fmla="*/ 216 h 243"/>
                <a:gd name="T74" fmla="*/ 81 w 241"/>
                <a:gd name="T75" fmla="*/ 232 h 243"/>
                <a:gd name="T76" fmla="*/ 117 w 241"/>
                <a:gd name="T77" fmla="*/ 240 h 243"/>
                <a:gd name="T78" fmla="*/ 151 w 241"/>
                <a:gd name="T79" fmla="*/ 234 h 243"/>
                <a:gd name="T80" fmla="*/ 182 w 241"/>
                <a:gd name="T81" fmla="*/ 221 h 243"/>
                <a:gd name="T82" fmla="*/ 210 w 241"/>
                <a:gd name="T83" fmla="*/ 200 h 243"/>
                <a:gd name="T84" fmla="*/ 228 w 241"/>
                <a:gd name="T85" fmla="*/ 170 h 24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41"/>
                <a:gd name="T130" fmla="*/ 0 h 243"/>
                <a:gd name="T131" fmla="*/ 241 w 241"/>
                <a:gd name="T132" fmla="*/ 243 h 24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41" h="243">
                  <a:moveTo>
                    <a:pt x="234" y="158"/>
                  </a:moveTo>
                  <a:lnTo>
                    <a:pt x="237" y="148"/>
                  </a:lnTo>
                  <a:lnTo>
                    <a:pt x="239" y="136"/>
                  </a:lnTo>
                  <a:lnTo>
                    <a:pt x="240" y="124"/>
                  </a:lnTo>
                  <a:lnTo>
                    <a:pt x="240" y="112"/>
                  </a:lnTo>
                  <a:lnTo>
                    <a:pt x="240" y="100"/>
                  </a:lnTo>
                  <a:lnTo>
                    <a:pt x="235" y="89"/>
                  </a:lnTo>
                  <a:lnTo>
                    <a:pt x="234" y="78"/>
                  </a:lnTo>
                  <a:lnTo>
                    <a:pt x="229" y="67"/>
                  </a:lnTo>
                  <a:lnTo>
                    <a:pt x="222" y="58"/>
                  </a:lnTo>
                  <a:lnTo>
                    <a:pt x="216" y="47"/>
                  </a:lnTo>
                  <a:lnTo>
                    <a:pt x="208" y="39"/>
                  </a:lnTo>
                  <a:lnTo>
                    <a:pt x="201" y="30"/>
                  </a:lnTo>
                  <a:lnTo>
                    <a:pt x="191" y="22"/>
                  </a:lnTo>
                  <a:lnTo>
                    <a:pt x="181" y="18"/>
                  </a:lnTo>
                  <a:lnTo>
                    <a:pt x="171" y="12"/>
                  </a:lnTo>
                  <a:lnTo>
                    <a:pt x="159" y="5"/>
                  </a:lnTo>
                  <a:lnTo>
                    <a:pt x="148" y="3"/>
                  </a:lnTo>
                  <a:lnTo>
                    <a:pt x="134" y="1"/>
                  </a:lnTo>
                  <a:lnTo>
                    <a:pt x="123" y="0"/>
                  </a:lnTo>
                  <a:lnTo>
                    <a:pt x="112" y="0"/>
                  </a:lnTo>
                  <a:lnTo>
                    <a:pt x="100" y="1"/>
                  </a:lnTo>
                  <a:lnTo>
                    <a:pt x="89" y="3"/>
                  </a:lnTo>
                  <a:lnTo>
                    <a:pt x="78" y="9"/>
                  </a:lnTo>
                  <a:lnTo>
                    <a:pt x="68" y="12"/>
                  </a:lnTo>
                  <a:lnTo>
                    <a:pt x="58" y="17"/>
                  </a:lnTo>
                  <a:lnTo>
                    <a:pt x="48" y="25"/>
                  </a:lnTo>
                  <a:lnTo>
                    <a:pt x="40" y="31"/>
                  </a:lnTo>
                  <a:lnTo>
                    <a:pt x="30" y="40"/>
                  </a:lnTo>
                  <a:lnTo>
                    <a:pt x="24" y="50"/>
                  </a:lnTo>
                  <a:lnTo>
                    <a:pt x="16" y="58"/>
                  </a:lnTo>
                  <a:lnTo>
                    <a:pt x="10" y="70"/>
                  </a:lnTo>
                  <a:lnTo>
                    <a:pt x="7" y="80"/>
                  </a:lnTo>
                  <a:lnTo>
                    <a:pt x="3" y="94"/>
                  </a:lnTo>
                  <a:lnTo>
                    <a:pt x="1" y="104"/>
                  </a:lnTo>
                  <a:lnTo>
                    <a:pt x="1" y="116"/>
                  </a:lnTo>
                  <a:lnTo>
                    <a:pt x="0" y="128"/>
                  </a:lnTo>
                  <a:lnTo>
                    <a:pt x="2" y="141"/>
                  </a:lnTo>
                  <a:lnTo>
                    <a:pt x="5" y="152"/>
                  </a:lnTo>
                  <a:lnTo>
                    <a:pt x="8" y="164"/>
                  </a:lnTo>
                  <a:lnTo>
                    <a:pt x="13" y="173"/>
                  </a:lnTo>
                  <a:lnTo>
                    <a:pt x="17" y="183"/>
                  </a:lnTo>
                  <a:lnTo>
                    <a:pt x="24" y="192"/>
                  </a:lnTo>
                  <a:lnTo>
                    <a:pt x="31" y="202"/>
                  </a:lnTo>
                  <a:lnTo>
                    <a:pt x="41" y="210"/>
                  </a:lnTo>
                  <a:lnTo>
                    <a:pt x="48" y="218"/>
                  </a:lnTo>
                  <a:lnTo>
                    <a:pt x="58" y="224"/>
                  </a:lnTo>
                  <a:lnTo>
                    <a:pt x="71" y="229"/>
                  </a:lnTo>
                  <a:lnTo>
                    <a:pt x="81" y="234"/>
                  </a:lnTo>
                  <a:lnTo>
                    <a:pt x="94" y="236"/>
                  </a:lnTo>
                  <a:lnTo>
                    <a:pt x="106" y="240"/>
                  </a:lnTo>
                  <a:lnTo>
                    <a:pt x="117" y="242"/>
                  </a:lnTo>
                  <a:lnTo>
                    <a:pt x="129" y="242"/>
                  </a:lnTo>
                  <a:lnTo>
                    <a:pt x="140" y="238"/>
                  </a:lnTo>
                  <a:lnTo>
                    <a:pt x="151" y="236"/>
                  </a:lnTo>
                  <a:lnTo>
                    <a:pt x="161" y="233"/>
                  </a:lnTo>
                  <a:lnTo>
                    <a:pt x="174" y="229"/>
                  </a:lnTo>
                  <a:lnTo>
                    <a:pt x="184" y="224"/>
                  </a:lnTo>
                  <a:lnTo>
                    <a:pt x="191" y="216"/>
                  </a:lnTo>
                  <a:lnTo>
                    <a:pt x="202" y="210"/>
                  </a:lnTo>
                  <a:lnTo>
                    <a:pt x="210" y="200"/>
                  </a:lnTo>
                  <a:lnTo>
                    <a:pt x="217" y="192"/>
                  </a:lnTo>
                  <a:lnTo>
                    <a:pt x="224" y="181"/>
                  </a:lnTo>
                  <a:lnTo>
                    <a:pt x="229" y="171"/>
                  </a:lnTo>
                  <a:lnTo>
                    <a:pt x="234" y="158"/>
                  </a:lnTo>
                  <a:lnTo>
                    <a:pt x="232" y="158"/>
                  </a:lnTo>
                  <a:lnTo>
                    <a:pt x="235" y="147"/>
                  </a:lnTo>
                  <a:lnTo>
                    <a:pt x="237" y="135"/>
                  </a:lnTo>
                  <a:lnTo>
                    <a:pt x="240" y="124"/>
                  </a:lnTo>
                  <a:lnTo>
                    <a:pt x="240" y="112"/>
                  </a:lnTo>
                  <a:lnTo>
                    <a:pt x="238" y="101"/>
                  </a:lnTo>
                  <a:lnTo>
                    <a:pt x="234" y="91"/>
                  </a:lnTo>
                  <a:lnTo>
                    <a:pt x="231" y="79"/>
                  </a:lnTo>
                  <a:lnTo>
                    <a:pt x="227" y="67"/>
                  </a:lnTo>
                  <a:lnTo>
                    <a:pt x="222" y="58"/>
                  </a:lnTo>
                  <a:lnTo>
                    <a:pt x="215" y="49"/>
                  </a:lnTo>
                  <a:lnTo>
                    <a:pt x="208" y="40"/>
                  </a:lnTo>
                  <a:lnTo>
                    <a:pt x="199" y="32"/>
                  </a:lnTo>
                  <a:lnTo>
                    <a:pt x="191" y="24"/>
                  </a:lnTo>
                  <a:lnTo>
                    <a:pt x="181" y="18"/>
                  </a:lnTo>
                  <a:lnTo>
                    <a:pt x="171" y="14"/>
                  </a:lnTo>
                  <a:lnTo>
                    <a:pt x="159" y="7"/>
                  </a:lnTo>
                  <a:lnTo>
                    <a:pt x="148" y="5"/>
                  </a:lnTo>
                  <a:lnTo>
                    <a:pt x="136" y="2"/>
                  </a:lnTo>
                  <a:lnTo>
                    <a:pt x="124" y="2"/>
                  </a:lnTo>
                  <a:lnTo>
                    <a:pt x="112" y="2"/>
                  </a:lnTo>
                  <a:lnTo>
                    <a:pt x="100" y="3"/>
                  </a:lnTo>
                  <a:lnTo>
                    <a:pt x="89" y="5"/>
                  </a:lnTo>
                  <a:lnTo>
                    <a:pt x="80" y="9"/>
                  </a:lnTo>
                  <a:lnTo>
                    <a:pt x="68" y="12"/>
                  </a:lnTo>
                  <a:lnTo>
                    <a:pt x="57" y="19"/>
                  </a:lnTo>
                  <a:lnTo>
                    <a:pt x="49" y="27"/>
                  </a:lnTo>
                  <a:lnTo>
                    <a:pt x="39" y="33"/>
                  </a:lnTo>
                  <a:lnTo>
                    <a:pt x="32" y="41"/>
                  </a:lnTo>
                  <a:lnTo>
                    <a:pt x="25" y="50"/>
                  </a:lnTo>
                  <a:lnTo>
                    <a:pt x="18" y="60"/>
                  </a:lnTo>
                  <a:lnTo>
                    <a:pt x="12" y="70"/>
                  </a:lnTo>
                  <a:lnTo>
                    <a:pt x="8" y="81"/>
                  </a:lnTo>
                  <a:lnTo>
                    <a:pt x="5" y="94"/>
                  </a:lnTo>
                  <a:lnTo>
                    <a:pt x="3" y="105"/>
                  </a:lnTo>
                  <a:lnTo>
                    <a:pt x="1" y="117"/>
                  </a:lnTo>
                  <a:lnTo>
                    <a:pt x="1" y="128"/>
                  </a:lnTo>
                  <a:lnTo>
                    <a:pt x="2" y="140"/>
                  </a:lnTo>
                  <a:lnTo>
                    <a:pt x="7" y="151"/>
                  </a:lnTo>
                  <a:lnTo>
                    <a:pt x="8" y="162"/>
                  </a:lnTo>
                  <a:lnTo>
                    <a:pt x="13" y="173"/>
                  </a:lnTo>
                  <a:lnTo>
                    <a:pt x="19" y="184"/>
                  </a:lnTo>
                  <a:lnTo>
                    <a:pt x="25" y="190"/>
                  </a:lnTo>
                  <a:lnTo>
                    <a:pt x="32" y="200"/>
                  </a:lnTo>
                  <a:lnTo>
                    <a:pt x="41" y="209"/>
                  </a:lnTo>
                  <a:lnTo>
                    <a:pt x="51" y="216"/>
                  </a:lnTo>
                  <a:lnTo>
                    <a:pt x="60" y="224"/>
                  </a:lnTo>
                  <a:lnTo>
                    <a:pt x="71" y="228"/>
                  </a:lnTo>
                  <a:lnTo>
                    <a:pt x="81" y="232"/>
                  </a:lnTo>
                  <a:lnTo>
                    <a:pt x="94" y="235"/>
                  </a:lnTo>
                  <a:lnTo>
                    <a:pt x="106" y="240"/>
                  </a:lnTo>
                  <a:lnTo>
                    <a:pt x="117" y="240"/>
                  </a:lnTo>
                  <a:lnTo>
                    <a:pt x="128" y="239"/>
                  </a:lnTo>
                  <a:lnTo>
                    <a:pt x="140" y="236"/>
                  </a:lnTo>
                  <a:lnTo>
                    <a:pt x="151" y="234"/>
                  </a:lnTo>
                  <a:lnTo>
                    <a:pt x="161" y="233"/>
                  </a:lnTo>
                  <a:lnTo>
                    <a:pt x="172" y="228"/>
                  </a:lnTo>
                  <a:lnTo>
                    <a:pt x="182" y="221"/>
                  </a:lnTo>
                  <a:lnTo>
                    <a:pt x="192" y="215"/>
                  </a:lnTo>
                  <a:lnTo>
                    <a:pt x="201" y="208"/>
                  </a:lnTo>
                  <a:lnTo>
                    <a:pt x="210" y="200"/>
                  </a:lnTo>
                  <a:lnTo>
                    <a:pt x="217" y="192"/>
                  </a:lnTo>
                  <a:lnTo>
                    <a:pt x="222" y="180"/>
                  </a:lnTo>
                  <a:lnTo>
                    <a:pt x="228" y="170"/>
                  </a:lnTo>
                  <a:lnTo>
                    <a:pt x="232" y="158"/>
                  </a:lnTo>
                  <a:lnTo>
                    <a:pt x="234" y="158"/>
                  </a:lnTo>
                </a:path>
              </a:pathLst>
            </a:custGeom>
            <a:solidFill>
              <a:srgbClr val="ADBAD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29" name="Freeform 361"/>
            <p:cNvSpPr>
              <a:spLocks/>
            </p:cNvSpPr>
            <p:nvPr/>
          </p:nvSpPr>
          <p:spPr bwMode="auto">
            <a:xfrm>
              <a:off x="2406" y="1151"/>
              <a:ext cx="240" cy="239"/>
            </a:xfrm>
            <a:custGeom>
              <a:avLst/>
              <a:gdLst>
                <a:gd name="T0" fmla="*/ 236 w 240"/>
                <a:gd name="T1" fmla="*/ 133 h 239"/>
                <a:gd name="T2" fmla="*/ 237 w 240"/>
                <a:gd name="T3" fmla="*/ 99 h 239"/>
                <a:gd name="T4" fmla="*/ 226 w 240"/>
                <a:gd name="T5" fmla="*/ 65 h 239"/>
                <a:gd name="T6" fmla="*/ 207 w 240"/>
                <a:gd name="T7" fmla="*/ 38 h 239"/>
                <a:gd name="T8" fmla="*/ 180 w 240"/>
                <a:gd name="T9" fmla="*/ 16 h 239"/>
                <a:gd name="T10" fmla="*/ 147 w 240"/>
                <a:gd name="T11" fmla="*/ 3 h 239"/>
                <a:gd name="T12" fmla="*/ 111 w 240"/>
                <a:gd name="T13" fmla="*/ 0 h 239"/>
                <a:gd name="T14" fmla="*/ 79 w 240"/>
                <a:gd name="T15" fmla="*/ 7 h 239"/>
                <a:gd name="T16" fmla="*/ 48 w 240"/>
                <a:gd name="T17" fmla="*/ 25 h 239"/>
                <a:gd name="T18" fmla="*/ 24 w 240"/>
                <a:gd name="T19" fmla="*/ 48 h 239"/>
                <a:gd name="T20" fmla="*/ 7 w 240"/>
                <a:gd name="T21" fmla="*/ 79 h 239"/>
                <a:gd name="T22" fmla="*/ 0 w 240"/>
                <a:gd name="T23" fmla="*/ 115 h 239"/>
                <a:gd name="T24" fmla="*/ 6 w 240"/>
                <a:gd name="T25" fmla="*/ 149 h 239"/>
                <a:gd name="T26" fmla="*/ 18 w 240"/>
                <a:gd name="T27" fmla="*/ 182 h 239"/>
                <a:gd name="T28" fmla="*/ 40 w 240"/>
                <a:gd name="T29" fmla="*/ 207 h 239"/>
                <a:gd name="T30" fmla="*/ 70 w 240"/>
                <a:gd name="T31" fmla="*/ 226 h 239"/>
                <a:gd name="T32" fmla="*/ 105 w 240"/>
                <a:gd name="T33" fmla="*/ 238 h 239"/>
                <a:gd name="T34" fmla="*/ 139 w 240"/>
                <a:gd name="T35" fmla="*/ 234 h 239"/>
                <a:gd name="T36" fmla="*/ 171 w 240"/>
                <a:gd name="T37" fmla="*/ 226 h 239"/>
                <a:gd name="T38" fmla="*/ 200 w 240"/>
                <a:gd name="T39" fmla="*/ 206 h 239"/>
                <a:gd name="T40" fmla="*/ 221 w 240"/>
                <a:gd name="T41" fmla="*/ 178 h 239"/>
                <a:gd name="T42" fmla="*/ 231 w 240"/>
                <a:gd name="T43" fmla="*/ 156 h 239"/>
                <a:gd name="T44" fmla="*/ 237 w 240"/>
                <a:gd name="T45" fmla="*/ 122 h 239"/>
                <a:gd name="T46" fmla="*/ 231 w 240"/>
                <a:gd name="T47" fmla="*/ 88 h 239"/>
                <a:gd name="T48" fmla="*/ 219 w 240"/>
                <a:gd name="T49" fmla="*/ 58 h 239"/>
                <a:gd name="T50" fmla="*/ 197 w 240"/>
                <a:gd name="T51" fmla="*/ 32 h 239"/>
                <a:gd name="T52" fmla="*/ 169 w 240"/>
                <a:gd name="T53" fmla="*/ 11 h 239"/>
                <a:gd name="T54" fmla="*/ 134 w 240"/>
                <a:gd name="T55" fmla="*/ 2 h 239"/>
                <a:gd name="T56" fmla="*/ 101 w 240"/>
                <a:gd name="T57" fmla="*/ 1 h 239"/>
                <a:gd name="T58" fmla="*/ 68 w 240"/>
                <a:gd name="T59" fmla="*/ 13 h 239"/>
                <a:gd name="T60" fmla="*/ 40 w 240"/>
                <a:gd name="T61" fmla="*/ 31 h 239"/>
                <a:gd name="T62" fmla="*/ 19 w 240"/>
                <a:gd name="T63" fmla="*/ 58 h 239"/>
                <a:gd name="T64" fmla="*/ 5 w 240"/>
                <a:gd name="T65" fmla="*/ 93 h 239"/>
                <a:gd name="T66" fmla="*/ 1 w 240"/>
                <a:gd name="T67" fmla="*/ 125 h 239"/>
                <a:gd name="T68" fmla="*/ 9 w 240"/>
                <a:gd name="T69" fmla="*/ 160 h 239"/>
                <a:gd name="T70" fmla="*/ 26 w 240"/>
                <a:gd name="T71" fmla="*/ 189 h 239"/>
                <a:gd name="T72" fmla="*/ 50 w 240"/>
                <a:gd name="T73" fmla="*/ 213 h 239"/>
                <a:gd name="T74" fmla="*/ 80 w 240"/>
                <a:gd name="T75" fmla="*/ 229 h 239"/>
                <a:gd name="T76" fmla="*/ 115 w 240"/>
                <a:gd name="T77" fmla="*/ 235 h 239"/>
                <a:gd name="T78" fmla="*/ 150 w 240"/>
                <a:gd name="T79" fmla="*/ 232 h 239"/>
                <a:gd name="T80" fmla="*/ 181 w 240"/>
                <a:gd name="T81" fmla="*/ 219 h 239"/>
                <a:gd name="T82" fmla="*/ 208 w 240"/>
                <a:gd name="T83" fmla="*/ 196 h 239"/>
                <a:gd name="T84" fmla="*/ 225 w 240"/>
                <a:gd name="T85" fmla="*/ 168 h 23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40"/>
                <a:gd name="T130" fmla="*/ 0 h 239"/>
                <a:gd name="T131" fmla="*/ 240 w 240"/>
                <a:gd name="T132" fmla="*/ 239 h 23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40" h="239">
                  <a:moveTo>
                    <a:pt x="231" y="156"/>
                  </a:moveTo>
                  <a:lnTo>
                    <a:pt x="234" y="145"/>
                  </a:lnTo>
                  <a:lnTo>
                    <a:pt x="236" y="133"/>
                  </a:lnTo>
                  <a:lnTo>
                    <a:pt x="239" y="122"/>
                  </a:lnTo>
                  <a:lnTo>
                    <a:pt x="239" y="110"/>
                  </a:lnTo>
                  <a:lnTo>
                    <a:pt x="237" y="99"/>
                  </a:lnTo>
                  <a:lnTo>
                    <a:pt x="233" y="89"/>
                  </a:lnTo>
                  <a:lnTo>
                    <a:pt x="230" y="77"/>
                  </a:lnTo>
                  <a:lnTo>
                    <a:pt x="226" y="65"/>
                  </a:lnTo>
                  <a:lnTo>
                    <a:pt x="221" y="56"/>
                  </a:lnTo>
                  <a:lnTo>
                    <a:pt x="214" y="47"/>
                  </a:lnTo>
                  <a:lnTo>
                    <a:pt x="207" y="38"/>
                  </a:lnTo>
                  <a:lnTo>
                    <a:pt x="198" y="30"/>
                  </a:lnTo>
                  <a:lnTo>
                    <a:pt x="190" y="22"/>
                  </a:lnTo>
                  <a:lnTo>
                    <a:pt x="180" y="16"/>
                  </a:lnTo>
                  <a:lnTo>
                    <a:pt x="170" y="12"/>
                  </a:lnTo>
                  <a:lnTo>
                    <a:pt x="158" y="5"/>
                  </a:lnTo>
                  <a:lnTo>
                    <a:pt x="147" y="3"/>
                  </a:lnTo>
                  <a:lnTo>
                    <a:pt x="135" y="0"/>
                  </a:lnTo>
                  <a:lnTo>
                    <a:pt x="123" y="0"/>
                  </a:lnTo>
                  <a:lnTo>
                    <a:pt x="111" y="0"/>
                  </a:lnTo>
                  <a:lnTo>
                    <a:pt x="99" y="1"/>
                  </a:lnTo>
                  <a:lnTo>
                    <a:pt x="88" y="3"/>
                  </a:lnTo>
                  <a:lnTo>
                    <a:pt x="79" y="7"/>
                  </a:lnTo>
                  <a:lnTo>
                    <a:pt x="67" y="10"/>
                  </a:lnTo>
                  <a:lnTo>
                    <a:pt x="56" y="17"/>
                  </a:lnTo>
                  <a:lnTo>
                    <a:pt x="48" y="25"/>
                  </a:lnTo>
                  <a:lnTo>
                    <a:pt x="38" y="31"/>
                  </a:lnTo>
                  <a:lnTo>
                    <a:pt x="31" y="39"/>
                  </a:lnTo>
                  <a:lnTo>
                    <a:pt x="24" y="48"/>
                  </a:lnTo>
                  <a:lnTo>
                    <a:pt x="17" y="58"/>
                  </a:lnTo>
                  <a:lnTo>
                    <a:pt x="11" y="68"/>
                  </a:lnTo>
                  <a:lnTo>
                    <a:pt x="7" y="79"/>
                  </a:lnTo>
                  <a:lnTo>
                    <a:pt x="4" y="92"/>
                  </a:lnTo>
                  <a:lnTo>
                    <a:pt x="2" y="103"/>
                  </a:lnTo>
                  <a:lnTo>
                    <a:pt x="0" y="115"/>
                  </a:lnTo>
                  <a:lnTo>
                    <a:pt x="0" y="126"/>
                  </a:lnTo>
                  <a:lnTo>
                    <a:pt x="1" y="138"/>
                  </a:lnTo>
                  <a:lnTo>
                    <a:pt x="6" y="149"/>
                  </a:lnTo>
                  <a:lnTo>
                    <a:pt x="7" y="160"/>
                  </a:lnTo>
                  <a:lnTo>
                    <a:pt x="12" y="171"/>
                  </a:lnTo>
                  <a:lnTo>
                    <a:pt x="18" y="182"/>
                  </a:lnTo>
                  <a:lnTo>
                    <a:pt x="24" y="188"/>
                  </a:lnTo>
                  <a:lnTo>
                    <a:pt x="31" y="198"/>
                  </a:lnTo>
                  <a:lnTo>
                    <a:pt x="40" y="207"/>
                  </a:lnTo>
                  <a:lnTo>
                    <a:pt x="50" y="214"/>
                  </a:lnTo>
                  <a:lnTo>
                    <a:pt x="59" y="222"/>
                  </a:lnTo>
                  <a:lnTo>
                    <a:pt x="70" y="226"/>
                  </a:lnTo>
                  <a:lnTo>
                    <a:pt x="80" y="230"/>
                  </a:lnTo>
                  <a:lnTo>
                    <a:pt x="93" y="233"/>
                  </a:lnTo>
                  <a:lnTo>
                    <a:pt x="105" y="238"/>
                  </a:lnTo>
                  <a:lnTo>
                    <a:pt x="116" y="238"/>
                  </a:lnTo>
                  <a:lnTo>
                    <a:pt x="127" y="237"/>
                  </a:lnTo>
                  <a:lnTo>
                    <a:pt x="139" y="234"/>
                  </a:lnTo>
                  <a:lnTo>
                    <a:pt x="150" y="232"/>
                  </a:lnTo>
                  <a:lnTo>
                    <a:pt x="160" y="231"/>
                  </a:lnTo>
                  <a:lnTo>
                    <a:pt x="171" y="226"/>
                  </a:lnTo>
                  <a:lnTo>
                    <a:pt x="181" y="219"/>
                  </a:lnTo>
                  <a:lnTo>
                    <a:pt x="191" y="213"/>
                  </a:lnTo>
                  <a:lnTo>
                    <a:pt x="200" y="206"/>
                  </a:lnTo>
                  <a:lnTo>
                    <a:pt x="209" y="198"/>
                  </a:lnTo>
                  <a:lnTo>
                    <a:pt x="216" y="190"/>
                  </a:lnTo>
                  <a:lnTo>
                    <a:pt x="221" y="178"/>
                  </a:lnTo>
                  <a:lnTo>
                    <a:pt x="227" y="168"/>
                  </a:lnTo>
                  <a:lnTo>
                    <a:pt x="231" y="156"/>
                  </a:lnTo>
                  <a:lnTo>
                    <a:pt x="232" y="145"/>
                  </a:lnTo>
                  <a:lnTo>
                    <a:pt x="235" y="133"/>
                  </a:lnTo>
                  <a:lnTo>
                    <a:pt x="237" y="122"/>
                  </a:lnTo>
                  <a:lnTo>
                    <a:pt x="237" y="111"/>
                  </a:lnTo>
                  <a:lnTo>
                    <a:pt x="235" y="99"/>
                  </a:lnTo>
                  <a:lnTo>
                    <a:pt x="231" y="88"/>
                  </a:lnTo>
                  <a:lnTo>
                    <a:pt x="230" y="77"/>
                  </a:lnTo>
                  <a:lnTo>
                    <a:pt x="226" y="67"/>
                  </a:lnTo>
                  <a:lnTo>
                    <a:pt x="219" y="58"/>
                  </a:lnTo>
                  <a:lnTo>
                    <a:pt x="214" y="47"/>
                  </a:lnTo>
                  <a:lnTo>
                    <a:pt x="207" y="38"/>
                  </a:lnTo>
                  <a:lnTo>
                    <a:pt x="197" y="32"/>
                  </a:lnTo>
                  <a:lnTo>
                    <a:pt x="188" y="24"/>
                  </a:lnTo>
                  <a:lnTo>
                    <a:pt x="180" y="18"/>
                  </a:lnTo>
                  <a:lnTo>
                    <a:pt x="169" y="11"/>
                  </a:lnTo>
                  <a:lnTo>
                    <a:pt x="157" y="7"/>
                  </a:lnTo>
                  <a:lnTo>
                    <a:pt x="147" y="3"/>
                  </a:lnTo>
                  <a:lnTo>
                    <a:pt x="134" y="2"/>
                  </a:lnTo>
                  <a:lnTo>
                    <a:pt x="123" y="2"/>
                  </a:lnTo>
                  <a:lnTo>
                    <a:pt x="110" y="2"/>
                  </a:lnTo>
                  <a:lnTo>
                    <a:pt x="101" y="1"/>
                  </a:lnTo>
                  <a:lnTo>
                    <a:pt x="90" y="4"/>
                  </a:lnTo>
                  <a:lnTo>
                    <a:pt x="79" y="9"/>
                  </a:lnTo>
                  <a:lnTo>
                    <a:pt x="68" y="13"/>
                  </a:lnTo>
                  <a:lnTo>
                    <a:pt x="58" y="17"/>
                  </a:lnTo>
                  <a:lnTo>
                    <a:pt x="48" y="25"/>
                  </a:lnTo>
                  <a:lnTo>
                    <a:pt x="40" y="31"/>
                  </a:lnTo>
                  <a:lnTo>
                    <a:pt x="30" y="39"/>
                  </a:lnTo>
                  <a:lnTo>
                    <a:pt x="24" y="48"/>
                  </a:lnTo>
                  <a:lnTo>
                    <a:pt x="19" y="58"/>
                  </a:lnTo>
                  <a:lnTo>
                    <a:pt x="13" y="69"/>
                  </a:lnTo>
                  <a:lnTo>
                    <a:pt x="9" y="79"/>
                  </a:lnTo>
                  <a:lnTo>
                    <a:pt x="5" y="93"/>
                  </a:lnTo>
                  <a:lnTo>
                    <a:pt x="4" y="104"/>
                  </a:lnTo>
                  <a:lnTo>
                    <a:pt x="0" y="115"/>
                  </a:lnTo>
                  <a:lnTo>
                    <a:pt x="1" y="125"/>
                  </a:lnTo>
                  <a:lnTo>
                    <a:pt x="3" y="139"/>
                  </a:lnTo>
                  <a:lnTo>
                    <a:pt x="6" y="149"/>
                  </a:lnTo>
                  <a:lnTo>
                    <a:pt x="9" y="160"/>
                  </a:lnTo>
                  <a:lnTo>
                    <a:pt x="14" y="170"/>
                  </a:lnTo>
                  <a:lnTo>
                    <a:pt x="19" y="180"/>
                  </a:lnTo>
                  <a:lnTo>
                    <a:pt x="26" y="189"/>
                  </a:lnTo>
                  <a:lnTo>
                    <a:pt x="33" y="198"/>
                  </a:lnTo>
                  <a:lnTo>
                    <a:pt x="41" y="206"/>
                  </a:lnTo>
                  <a:lnTo>
                    <a:pt x="50" y="213"/>
                  </a:lnTo>
                  <a:lnTo>
                    <a:pt x="60" y="220"/>
                  </a:lnTo>
                  <a:lnTo>
                    <a:pt x="70" y="226"/>
                  </a:lnTo>
                  <a:lnTo>
                    <a:pt x="80" y="229"/>
                  </a:lnTo>
                  <a:lnTo>
                    <a:pt x="92" y="233"/>
                  </a:lnTo>
                  <a:lnTo>
                    <a:pt x="105" y="236"/>
                  </a:lnTo>
                  <a:lnTo>
                    <a:pt x="115" y="235"/>
                  </a:lnTo>
                  <a:lnTo>
                    <a:pt x="127" y="235"/>
                  </a:lnTo>
                  <a:lnTo>
                    <a:pt x="139" y="234"/>
                  </a:lnTo>
                  <a:lnTo>
                    <a:pt x="150" y="232"/>
                  </a:lnTo>
                  <a:lnTo>
                    <a:pt x="160" y="228"/>
                  </a:lnTo>
                  <a:lnTo>
                    <a:pt x="172" y="224"/>
                  </a:lnTo>
                  <a:lnTo>
                    <a:pt x="181" y="219"/>
                  </a:lnTo>
                  <a:lnTo>
                    <a:pt x="190" y="212"/>
                  </a:lnTo>
                  <a:lnTo>
                    <a:pt x="198" y="205"/>
                  </a:lnTo>
                  <a:lnTo>
                    <a:pt x="208" y="196"/>
                  </a:lnTo>
                  <a:lnTo>
                    <a:pt x="214" y="189"/>
                  </a:lnTo>
                  <a:lnTo>
                    <a:pt x="220" y="178"/>
                  </a:lnTo>
                  <a:lnTo>
                    <a:pt x="225" y="168"/>
                  </a:lnTo>
                  <a:lnTo>
                    <a:pt x="231" y="156"/>
                  </a:lnTo>
                </a:path>
              </a:pathLst>
            </a:custGeom>
            <a:solidFill>
              <a:srgbClr val="AEBBD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30" name="Freeform 362"/>
            <p:cNvSpPr>
              <a:spLocks/>
            </p:cNvSpPr>
            <p:nvPr/>
          </p:nvSpPr>
          <p:spPr bwMode="auto">
            <a:xfrm>
              <a:off x="2406" y="1152"/>
              <a:ext cx="238" cy="236"/>
            </a:xfrm>
            <a:custGeom>
              <a:avLst/>
              <a:gdLst>
                <a:gd name="T0" fmla="*/ 235 w 238"/>
                <a:gd name="T1" fmla="*/ 132 h 236"/>
                <a:gd name="T2" fmla="*/ 235 w 238"/>
                <a:gd name="T3" fmla="*/ 98 h 236"/>
                <a:gd name="T4" fmla="*/ 226 w 238"/>
                <a:gd name="T5" fmla="*/ 66 h 236"/>
                <a:gd name="T6" fmla="*/ 207 w 238"/>
                <a:gd name="T7" fmla="*/ 37 h 236"/>
                <a:gd name="T8" fmla="*/ 180 w 238"/>
                <a:gd name="T9" fmla="*/ 17 h 236"/>
                <a:gd name="T10" fmla="*/ 147 w 238"/>
                <a:gd name="T11" fmla="*/ 2 h 236"/>
                <a:gd name="T12" fmla="*/ 110 w 238"/>
                <a:gd name="T13" fmla="*/ 1 h 236"/>
                <a:gd name="T14" fmla="*/ 79 w 238"/>
                <a:gd name="T15" fmla="*/ 8 h 236"/>
                <a:gd name="T16" fmla="*/ 48 w 238"/>
                <a:gd name="T17" fmla="*/ 24 h 236"/>
                <a:gd name="T18" fmla="*/ 24 w 238"/>
                <a:gd name="T19" fmla="*/ 47 h 236"/>
                <a:gd name="T20" fmla="*/ 9 w 238"/>
                <a:gd name="T21" fmla="*/ 78 h 236"/>
                <a:gd name="T22" fmla="*/ 0 w 238"/>
                <a:gd name="T23" fmla="*/ 114 h 236"/>
                <a:gd name="T24" fmla="*/ 6 w 238"/>
                <a:gd name="T25" fmla="*/ 148 h 236"/>
                <a:gd name="T26" fmla="*/ 19 w 238"/>
                <a:gd name="T27" fmla="*/ 179 h 236"/>
                <a:gd name="T28" fmla="*/ 41 w 238"/>
                <a:gd name="T29" fmla="*/ 205 h 236"/>
                <a:gd name="T30" fmla="*/ 70 w 238"/>
                <a:gd name="T31" fmla="*/ 225 h 236"/>
                <a:gd name="T32" fmla="*/ 105 w 238"/>
                <a:gd name="T33" fmla="*/ 235 h 236"/>
                <a:gd name="T34" fmla="*/ 139 w 238"/>
                <a:gd name="T35" fmla="*/ 233 h 236"/>
                <a:gd name="T36" fmla="*/ 172 w 238"/>
                <a:gd name="T37" fmla="*/ 223 h 236"/>
                <a:gd name="T38" fmla="*/ 198 w 238"/>
                <a:gd name="T39" fmla="*/ 204 h 236"/>
                <a:gd name="T40" fmla="*/ 220 w 238"/>
                <a:gd name="T41" fmla="*/ 177 h 236"/>
                <a:gd name="T42" fmla="*/ 229 w 238"/>
                <a:gd name="T43" fmla="*/ 154 h 236"/>
                <a:gd name="T44" fmla="*/ 235 w 238"/>
                <a:gd name="T45" fmla="*/ 120 h 236"/>
                <a:gd name="T46" fmla="*/ 231 w 238"/>
                <a:gd name="T47" fmla="*/ 88 h 236"/>
                <a:gd name="T48" fmla="*/ 218 w 238"/>
                <a:gd name="T49" fmla="*/ 59 h 236"/>
                <a:gd name="T50" fmla="*/ 197 w 238"/>
                <a:gd name="T51" fmla="*/ 31 h 236"/>
                <a:gd name="T52" fmla="*/ 167 w 238"/>
                <a:gd name="T53" fmla="*/ 12 h 236"/>
                <a:gd name="T54" fmla="*/ 134 w 238"/>
                <a:gd name="T55" fmla="*/ 3 h 236"/>
                <a:gd name="T56" fmla="*/ 100 w 238"/>
                <a:gd name="T57" fmla="*/ 2 h 236"/>
                <a:gd name="T58" fmla="*/ 68 w 238"/>
                <a:gd name="T59" fmla="*/ 14 h 236"/>
                <a:gd name="T60" fmla="*/ 41 w 238"/>
                <a:gd name="T61" fmla="*/ 33 h 236"/>
                <a:gd name="T62" fmla="*/ 20 w 238"/>
                <a:gd name="T63" fmla="*/ 58 h 236"/>
                <a:gd name="T64" fmla="*/ 6 w 238"/>
                <a:gd name="T65" fmla="*/ 92 h 236"/>
                <a:gd name="T66" fmla="*/ 3 w 238"/>
                <a:gd name="T67" fmla="*/ 125 h 236"/>
                <a:gd name="T68" fmla="*/ 10 w 238"/>
                <a:gd name="T69" fmla="*/ 157 h 236"/>
                <a:gd name="T70" fmla="*/ 26 w 238"/>
                <a:gd name="T71" fmla="*/ 187 h 236"/>
                <a:gd name="T72" fmla="*/ 50 w 238"/>
                <a:gd name="T73" fmla="*/ 212 h 236"/>
                <a:gd name="T74" fmla="*/ 81 w 238"/>
                <a:gd name="T75" fmla="*/ 226 h 236"/>
                <a:gd name="T76" fmla="*/ 115 w 238"/>
                <a:gd name="T77" fmla="*/ 234 h 236"/>
                <a:gd name="T78" fmla="*/ 149 w 238"/>
                <a:gd name="T79" fmla="*/ 230 h 236"/>
                <a:gd name="T80" fmla="*/ 180 w 238"/>
                <a:gd name="T81" fmla="*/ 216 h 236"/>
                <a:gd name="T82" fmla="*/ 206 w 238"/>
                <a:gd name="T83" fmla="*/ 194 h 236"/>
                <a:gd name="T84" fmla="*/ 225 w 238"/>
                <a:gd name="T85" fmla="*/ 167 h 2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38"/>
                <a:gd name="T130" fmla="*/ 0 h 236"/>
                <a:gd name="T131" fmla="*/ 238 w 238"/>
                <a:gd name="T132" fmla="*/ 236 h 2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38" h="236">
                  <a:moveTo>
                    <a:pt x="231" y="155"/>
                  </a:moveTo>
                  <a:lnTo>
                    <a:pt x="232" y="144"/>
                  </a:lnTo>
                  <a:lnTo>
                    <a:pt x="235" y="132"/>
                  </a:lnTo>
                  <a:lnTo>
                    <a:pt x="237" y="121"/>
                  </a:lnTo>
                  <a:lnTo>
                    <a:pt x="237" y="110"/>
                  </a:lnTo>
                  <a:lnTo>
                    <a:pt x="235" y="98"/>
                  </a:lnTo>
                  <a:lnTo>
                    <a:pt x="231" y="87"/>
                  </a:lnTo>
                  <a:lnTo>
                    <a:pt x="230" y="76"/>
                  </a:lnTo>
                  <a:lnTo>
                    <a:pt x="226" y="66"/>
                  </a:lnTo>
                  <a:lnTo>
                    <a:pt x="219" y="57"/>
                  </a:lnTo>
                  <a:lnTo>
                    <a:pt x="214" y="46"/>
                  </a:lnTo>
                  <a:lnTo>
                    <a:pt x="207" y="37"/>
                  </a:lnTo>
                  <a:lnTo>
                    <a:pt x="197" y="31"/>
                  </a:lnTo>
                  <a:lnTo>
                    <a:pt x="188" y="23"/>
                  </a:lnTo>
                  <a:lnTo>
                    <a:pt x="180" y="17"/>
                  </a:lnTo>
                  <a:lnTo>
                    <a:pt x="169" y="10"/>
                  </a:lnTo>
                  <a:lnTo>
                    <a:pt x="157" y="6"/>
                  </a:lnTo>
                  <a:lnTo>
                    <a:pt x="147" y="2"/>
                  </a:lnTo>
                  <a:lnTo>
                    <a:pt x="134" y="1"/>
                  </a:lnTo>
                  <a:lnTo>
                    <a:pt x="123" y="1"/>
                  </a:lnTo>
                  <a:lnTo>
                    <a:pt x="110" y="1"/>
                  </a:lnTo>
                  <a:lnTo>
                    <a:pt x="101" y="0"/>
                  </a:lnTo>
                  <a:lnTo>
                    <a:pt x="90" y="3"/>
                  </a:lnTo>
                  <a:lnTo>
                    <a:pt x="79" y="8"/>
                  </a:lnTo>
                  <a:lnTo>
                    <a:pt x="68" y="12"/>
                  </a:lnTo>
                  <a:lnTo>
                    <a:pt x="58" y="16"/>
                  </a:lnTo>
                  <a:lnTo>
                    <a:pt x="48" y="24"/>
                  </a:lnTo>
                  <a:lnTo>
                    <a:pt x="40" y="30"/>
                  </a:lnTo>
                  <a:lnTo>
                    <a:pt x="30" y="38"/>
                  </a:lnTo>
                  <a:lnTo>
                    <a:pt x="24" y="47"/>
                  </a:lnTo>
                  <a:lnTo>
                    <a:pt x="19" y="57"/>
                  </a:lnTo>
                  <a:lnTo>
                    <a:pt x="13" y="68"/>
                  </a:lnTo>
                  <a:lnTo>
                    <a:pt x="9" y="78"/>
                  </a:lnTo>
                  <a:lnTo>
                    <a:pt x="5" y="92"/>
                  </a:lnTo>
                  <a:lnTo>
                    <a:pt x="4" y="103"/>
                  </a:lnTo>
                  <a:lnTo>
                    <a:pt x="0" y="114"/>
                  </a:lnTo>
                  <a:lnTo>
                    <a:pt x="1" y="124"/>
                  </a:lnTo>
                  <a:lnTo>
                    <a:pt x="3" y="138"/>
                  </a:lnTo>
                  <a:lnTo>
                    <a:pt x="6" y="148"/>
                  </a:lnTo>
                  <a:lnTo>
                    <a:pt x="9" y="159"/>
                  </a:lnTo>
                  <a:lnTo>
                    <a:pt x="14" y="169"/>
                  </a:lnTo>
                  <a:lnTo>
                    <a:pt x="19" y="179"/>
                  </a:lnTo>
                  <a:lnTo>
                    <a:pt x="26" y="188"/>
                  </a:lnTo>
                  <a:lnTo>
                    <a:pt x="33" y="197"/>
                  </a:lnTo>
                  <a:lnTo>
                    <a:pt x="41" y="205"/>
                  </a:lnTo>
                  <a:lnTo>
                    <a:pt x="50" y="212"/>
                  </a:lnTo>
                  <a:lnTo>
                    <a:pt x="60" y="219"/>
                  </a:lnTo>
                  <a:lnTo>
                    <a:pt x="70" y="225"/>
                  </a:lnTo>
                  <a:lnTo>
                    <a:pt x="80" y="228"/>
                  </a:lnTo>
                  <a:lnTo>
                    <a:pt x="92" y="232"/>
                  </a:lnTo>
                  <a:lnTo>
                    <a:pt x="105" y="235"/>
                  </a:lnTo>
                  <a:lnTo>
                    <a:pt x="115" y="234"/>
                  </a:lnTo>
                  <a:lnTo>
                    <a:pt x="127" y="234"/>
                  </a:lnTo>
                  <a:lnTo>
                    <a:pt x="139" y="233"/>
                  </a:lnTo>
                  <a:lnTo>
                    <a:pt x="150" y="231"/>
                  </a:lnTo>
                  <a:lnTo>
                    <a:pt x="160" y="227"/>
                  </a:lnTo>
                  <a:lnTo>
                    <a:pt x="172" y="223"/>
                  </a:lnTo>
                  <a:lnTo>
                    <a:pt x="181" y="218"/>
                  </a:lnTo>
                  <a:lnTo>
                    <a:pt x="190" y="211"/>
                  </a:lnTo>
                  <a:lnTo>
                    <a:pt x="198" y="204"/>
                  </a:lnTo>
                  <a:lnTo>
                    <a:pt x="208" y="195"/>
                  </a:lnTo>
                  <a:lnTo>
                    <a:pt x="214" y="188"/>
                  </a:lnTo>
                  <a:lnTo>
                    <a:pt x="220" y="177"/>
                  </a:lnTo>
                  <a:lnTo>
                    <a:pt x="225" y="167"/>
                  </a:lnTo>
                  <a:lnTo>
                    <a:pt x="231" y="155"/>
                  </a:lnTo>
                  <a:lnTo>
                    <a:pt x="229" y="154"/>
                  </a:lnTo>
                  <a:lnTo>
                    <a:pt x="232" y="144"/>
                  </a:lnTo>
                  <a:lnTo>
                    <a:pt x="235" y="132"/>
                  </a:lnTo>
                  <a:lnTo>
                    <a:pt x="235" y="120"/>
                  </a:lnTo>
                  <a:lnTo>
                    <a:pt x="235" y="109"/>
                  </a:lnTo>
                  <a:lnTo>
                    <a:pt x="233" y="100"/>
                  </a:lnTo>
                  <a:lnTo>
                    <a:pt x="231" y="88"/>
                  </a:lnTo>
                  <a:lnTo>
                    <a:pt x="228" y="77"/>
                  </a:lnTo>
                  <a:lnTo>
                    <a:pt x="223" y="67"/>
                  </a:lnTo>
                  <a:lnTo>
                    <a:pt x="218" y="59"/>
                  </a:lnTo>
                  <a:lnTo>
                    <a:pt x="212" y="47"/>
                  </a:lnTo>
                  <a:lnTo>
                    <a:pt x="204" y="38"/>
                  </a:lnTo>
                  <a:lnTo>
                    <a:pt x="197" y="31"/>
                  </a:lnTo>
                  <a:lnTo>
                    <a:pt x="188" y="23"/>
                  </a:lnTo>
                  <a:lnTo>
                    <a:pt x="177" y="18"/>
                  </a:lnTo>
                  <a:lnTo>
                    <a:pt x="167" y="12"/>
                  </a:lnTo>
                  <a:lnTo>
                    <a:pt x="157" y="8"/>
                  </a:lnTo>
                  <a:lnTo>
                    <a:pt x="146" y="4"/>
                  </a:lnTo>
                  <a:lnTo>
                    <a:pt x="134" y="3"/>
                  </a:lnTo>
                  <a:lnTo>
                    <a:pt x="123" y="1"/>
                  </a:lnTo>
                  <a:lnTo>
                    <a:pt x="112" y="1"/>
                  </a:lnTo>
                  <a:lnTo>
                    <a:pt x="100" y="2"/>
                  </a:lnTo>
                  <a:lnTo>
                    <a:pt x="89" y="5"/>
                  </a:lnTo>
                  <a:lnTo>
                    <a:pt x="79" y="11"/>
                  </a:lnTo>
                  <a:lnTo>
                    <a:pt x="68" y="14"/>
                  </a:lnTo>
                  <a:lnTo>
                    <a:pt x="58" y="18"/>
                  </a:lnTo>
                  <a:lnTo>
                    <a:pt x="50" y="26"/>
                  </a:lnTo>
                  <a:lnTo>
                    <a:pt x="41" y="33"/>
                  </a:lnTo>
                  <a:lnTo>
                    <a:pt x="32" y="40"/>
                  </a:lnTo>
                  <a:lnTo>
                    <a:pt x="26" y="48"/>
                  </a:lnTo>
                  <a:lnTo>
                    <a:pt x="20" y="58"/>
                  </a:lnTo>
                  <a:lnTo>
                    <a:pt x="15" y="68"/>
                  </a:lnTo>
                  <a:lnTo>
                    <a:pt x="9" y="78"/>
                  </a:lnTo>
                  <a:lnTo>
                    <a:pt x="6" y="92"/>
                  </a:lnTo>
                  <a:lnTo>
                    <a:pt x="5" y="103"/>
                  </a:lnTo>
                  <a:lnTo>
                    <a:pt x="2" y="115"/>
                  </a:lnTo>
                  <a:lnTo>
                    <a:pt x="3" y="125"/>
                  </a:lnTo>
                  <a:lnTo>
                    <a:pt x="5" y="136"/>
                  </a:lnTo>
                  <a:lnTo>
                    <a:pt x="9" y="146"/>
                  </a:lnTo>
                  <a:lnTo>
                    <a:pt x="10" y="157"/>
                  </a:lnTo>
                  <a:lnTo>
                    <a:pt x="15" y="167"/>
                  </a:lnTo>
                  <a:lnTo>
                    <a:pt x="22" y="177"/>
                  </a:lnTo>
                  <a:lnTo>
                    <a:pt x="26" y="187"/>
                  </a:lnTo>
                  <a:lnTo>
                    <a:pt x="33" y="195"/>
                  </a:lnTo>
                  <a:lnTo>
                    <a:pt x="43" y="203"/>
                  </a:lnTo>
                  <a:lnTo>
                    <a:pt x="50" y="212"/>
                  </a:lnTo>
                  <a:lnTo>
                    <a:pt x="60" y="217"/>
                  </a:lnTo>
                  <a:lnTo>
                    <a:pt x="71" y="223"/>
                  </a:lnTo>
                  <a:lnTo>
                    <a:pt x="81" y="226"/>
                  </a:lnTo>
                  <a:lnTo>
                    <a:pt x="93" y="230"/>
                  </a:lnTo>
                  <a:lnTo>
                    <a:pt x="104" y="232"/>
                  </a:lnTo>
                  <a:lnTo>
                    <a:pt x="115" y="234"/>
                  </a:lnTo>
                  <a:lnTo>
                    <a:pt x="128" y="232"/>
                  </a:lnTo>
                  <a:lnTo>
                    <a:pt x="138" y="231"/>
                  </a:lnTo>
                  <a:lnTo>
                    <a:pt x="149" y="230"/>
                  </a:lnTo>
                  <a:lnTo>
                    <a:pt x="161" y="226"/>
                  </a:lnTo>
                  <a:lnTo>
                    <a:pt x="170" y="221"/>
                  </a:lnTo>
                  <a:lnTo>
                    <a:pt x="180" y="216"/>
                  </a:lnTo>
                  <a:lnTo>
                    <a:pt x="190" y="209"/>
                  </a:lnTo>
                  <a:lnTo>
                    <a:pt x="198" y="202"/>
                  </a:lnTo>
                  <a:lnTo>
                    <a:pt x="206" y="194"/>
                  </a:lnTo>
                  <a:lnTo>
                    <a:pt x="212" y="187"/>
                  </a:lnTo>
                  <a:lnTo>
                    <a:pt x="220" y="177"/>
                  </a:lnTo>
                  <a:lnTo>
                    <a:pt x="225" y="167"/>
                  </a:lnTo>
                  <a:lnTo>
                    <a:pt x="229" y="154"/>
                  </a:lnTo>
                  <a:lnTo>
                    <a:pt x="231" y="155"/>
                  </a:lnTo>
                </a:path>
              </a:pathLst>
            </a:custGeom>
            <a:solidFill>
              <a:srgbClr val="AFBCD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31" name="Freeform 363"/>
            <p:cNvSpPr>
              <a:spLocks/>
            </p:cNvSpPr>
            <p:nvPr/>
          </p:nvSpPr>
          <p:spPr bwMode="auto">
            <a:xfrm>
              <a:off x="2408" y="1153"/>
              <a:ext cx="234" cy="234"/>
            </a:xfrm>
            <a:custGeom>
              <a:avLst/>
              <a:gdLst>
                <a:gd name="T0" fmla="*/ 233 w 234"/>
                <a:gd name="T1" fmla="*/ 131 h 234"/>
                <a:gd name="T2" fmla="*/ 231 w 234"/>
                <a:gd name="T3" fmla="*/ 99 h 234"/>
                <a:gd name="T4" fmla="*/ 221 w 234"/>
                <a:gd name="T5" fmla="*/ 66 h 234"/>
                <a:gd name="T6" fmla="*/ 202 w 234"/>
                <a:gd name="T7" fmla="*/ 37 h 234"/>
                <a:gd name="T8" fmla="*/ 175 w 234"/>
                <a:gd name="T9" fmla="*/ 17 h 234"/>
                <a:gd name="T10" fmla="*/ 144 w 234"/>
                <a:gd name="T11" fmla="*/ 3 h 234"/>
                <a:gd name="T12" fmla="*/ 110 w 234"/>
                <a:gd name="T13" fmla="*/ 0 h 234"/>
                <a:gd name="T14" fmla="*/ 77 w 234"/>
                <a:gd name="T15" fmla="*/ 10 h 234"/>
                <a:gd name="T16" fmla="*/ 48 w 234"/>
                <a:gd name="T17" fmla="*/ 25 h 234"/>
                <a:gd name="T18" fmla="*/ 24 w 234"/>
                <a:gd name="T19" fmla="*/ 47 h 234"/>
                <a:gd name="T20" fmla="*/ 7 w 234"/>
                <a:gd name="T21" fmla="*/ 77 h 234"/>
                <a:gd name="T22" fmla="*/ 0 w 234"/>
                <a:gd name="T23" fmla="*/ 114 h 234"/>
                <a:gd name="T24" fmla="*/ 7 w 234"/>
                <a:gd name="T25" fmla="*/ 145 h 234"/>
                <a:gd name="T26" fmla="*/ 20 w 234"/>
                <a:gd name="T27" fmla="*/ 176 h 234"/>
                <a:gd name="T28" fmla="*/ 41 w 234"/>
                <a:gd name="T29" fmla="*/ 202 h 234"/>
                <a:gd name="T30" fmla="*/ 69 w 234"/>
                <a:gd name="T31" fmla="*/ 222 h 234"/>
                <a:gd name="T32" fmla="*/ 102 w 234"/>
                <a:gd name="T33" fmla="*/ 231 h 234"/>
                <a:gd name="T34" fmla="*/ 136 w 234"/>
                <a:gd name="T35" fmla="*/ 230 h 234"/>
                <a:gd name="T36" fmla="*/ 168 w 234"/>
                <a:gd name="T37" fmla="*/ 220 h 234"/>
                <a:gd name="T38" fmla="*/ 196 w 234"/>
                <a:gd name="T39" fmla="*/ 201 h 234"/>
                <a:gd name="T40" fmla="*/ 218 w 234"/>
                <a:gd name="T41" fmla="*/ 176 h 234"/>
                <a:gd name="T42" fmla="*/ 226 w 234"/>
                <a:gd name="T43" fmla="*/ 152 h 234"/>
                <a:gd name="T44" fmla="*/ 231 w 234"/>
                <a:gd name="T45" fmla="*/ 120 h 234"/>
                <a:gd name="T46" fmla="*/ 228 w 234"/>
                <a:gd name="T47" fmla="*/ 86 h 234"/>
                <a:gd name="T48" fmla="*/ 214 w 234"/>
                <a:gd name="T49" fmla="*/ 56 h 234"/>
                <a:gd name="T50" fmla="*/ 195 w 234"/>
                <a:gd name="T51" fmla="*/ 31 h 234"/>
                <a:gd name="T52" fmla="*/ 165 w 234"/>
                <a:gd name="T53" fmla="*/ 13 h 234"/>
                <a:gd name="T54" fmla="*/ 131 w 234"/>
                <a:gd name="T55" fmla="*/ 3 h 234"/>
                <a:gd name="T56" fmla="*/ 100 w 234"/>
                <a:gd name="T57" fmla="*/ 4 h 234"/>
                <a:gd name="T58" fmla="*/ 68 w 234"/>
                <a:gd name="T59" fmla="*/ 13 h 234"/>
                <a:gd name="T60" fmla="*/ 39 w 234"/>
                <a:gd name="T61" fmla="*/ 32 h 234"/>
                <a:gd name="T62" fmla="*/ 18 w 234"/>
                <a:gd name="T63" fmla="*/ 57 h 234"/>
                <a:gd name="T64" fmla="*/ 4 w 234"/>
                <a:gd name="T65" fmla="*/ 91 h 234"/>
                <a:gd name="T66" fmla="*/ 3 w 234"/>
                <a:gd name="T67" fmla="*/ 124 h 234"/>
                <a:gd name="T68" fmla="*/ 10 w 234"/>
                <a:gd name="T69" fmla="*/ 157 h 234"/>
                <a:gd name="T70" fmla="*/ 26 w 234"/>
                <a:gd name="T71" fmla="*/ 186 h 234"/>
                <a:gd name="T72" fmla="*/ 49 w 234"/>
                <a:gd name="T73" fmla="*/ 209 h 234"/>
                <a:gd name="T74" fmla="*/ 79 w 234"/>
                <a:gd name="T75" fmla="*/ 225 h 234"/>
                <a:gd name="T76" fmla="*/ 113 w 234"/>
                <a:gd name="T77" fmla="*/ 231 h 234"/>
                <a:gd name="T78" fmla="*/ 147 w 234"/>
                <a:gd name="T79" fmla="*/ 227 h 234"/>
                <a:gd name="T80" fmla="*/ 176 w 234"/>
                <a:gd name="T81" fmla="*/ 214 h 234"/>
                <a:gd name="T82" fmla="*/ 202 w 234"/>
                <a:gd name="T83" fmla="*/ 193 h 234"/>
                <a:gd name="T84" fmla="*/ 222 w 234"/>
                <a:gd name="T85" fmla="*/ 165 h 23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34"/>
                <a:gd name="T130" fmla="*/ 0 h 234"/>
                <a:gd name="T131" fmla="*/ 234 w 234"/>
                <a:gd name="T132" fmla="*/ 234 h 23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34" h="234">
                  <a:moveTo>
                    <a:pt x="227" y="153"/>
                  </a:moveTo>
                  <a:lnTo>
                    <a:pt x="230" y="143"/>
                  </a:lnTo>
                  <a:lnTo>
                    <a:pt x="233" y="131"/>
                  </a:lnTo>
                  <a:lnTo>
                    <a:pt x="233" y="119"/>
                  </a:lnTo>
                  <a:lnTo>
                    <a:pt x="233" y="108"/>
                  </a:lnTo>
                  <a:lnTo>
                    <a:pt x="231" y="99"/>
                  </a:lnTo>
                  <a:lnTo>
                    <a:pt x="229" y="87"/>
                  </a:lnTo>
                  <a:lnTo>
                    <a:pt x="226" y="76"/>
                  </a:lnTo>
                  <a:lnTo>
                    <a:pt x="221" y="66"/>
                  </a:lnTo>
                  <a:lnTo>
                    <a:pt x="216" y="58"/>
                  </a:lnTo>
                  <a:lnTo>
                    <a:pt x="210" y="46"/>
                  </a:lnTo>
                  <a:lnTo>
                    <a:pt x="202" y="37"/>
                  </a:lnTo>
                  <a:lnTo>
                    <a:pt x="195" y="30"/>
                  </a:lnTo>
                  <a:lnTo>
                    <a:pt x="186" y="22"/>
                  </a:lnTo>
                  <a:lnTo>
                    <a:pt x="175" y="17"/>
                  </a:lnTo>
                  <a:lnTo>
                    <a:pt x="165" y="11"/>
                  </a:lnTo>
                  <a:lnTo>
                    <a:pt x="155" y="7"/>
                  </a:lnTo>
                  <a:lnTo>
                    <a:pt x="144" y="3"/>
                  </a:lnTo>
                  <a:lnTo>
                    <a:pt x="132" y="2"/>
                  </a:lnTo>
                  <a:lnTo>
                    <a:pt x="121" y="0"/>
                  </a:lnTo>
                  <a:lnTo>
                    <a:pt x="110" y="0"/>
                  </a:lnTo>
                  <a:lnTo>
                    <a:pt x="98" y="1"/>
                  </a:lnTo>
                  <a:lnTo>
                    <a:pt x="87" y="4"/>
                  </a:lnTo>
                  <a:lnTo>
                    <a:pt x="77" y="10"/>
                  </a:lnTo>
                  <a:lnTo>
                    <a:pt x="66" y="13"/>
                  </a:lnTo>
                  <a:lnTo>
                    <a:pt x="56" y="17"/>
                  </a:lnTo>
                  <a:lnTo>
                    <a:pt x="48" y="25"/>
                  </a:lnTo>
                  <a:lnTo>
                    <a:pt x="39" y="32"/>
                  </a:lnTo>
                  <a:lnTo>
                    <a:pt x="30" y="39"/>
                  </a:lnTo>
                  <a:lnTo>
                    <a:pt x="24" y="47"/>
                  </a:lnTo>
                  <a:lnTo>
                    <a:pt x="18" y="57"/>
                  </a:lnTo>
                  <a:lnTo>
                    <a:pt x="13" y="67"/>
                  </a:lnTo>
                  <a:lnTo>
                    <a:pt x="7" y="77"/>
                  </a:lnTo>
                  <a:lnTo>
                    <a:pt x="4" y="91"/>
                  </a:lnTo>
                  <a:lnTo>
                    <a:pt x="3" y="102"/>
                  </a:lnTo>
                  <a:lnTo>
                    <a:pt x="0" y="114"/>
                  </a:lnTo>
                  <a:lnTo>
                    <a:pt x="1" y="124"/>
                  </a:lnTo>
                  <a:lnTo>
                    <a:pt x="3" y="135"/>
                  </a:lnTo>
                  <a:lnTo>
                    <a:pt x="7" y="145"/>
                  </a:lnTo>
                  <a:lnTo>
                    <a:pt x="8" y="156"/>
                  </a:lnTo>
                  <a:lnTo>
                    <a:pt x="13" y="166"/>
                  </a:lnTo>
                  <a:lnTo>
                    <a:pt x="20" y="176"/>
                  </a:lnTo>
                  <a:lnTo>
                    <a:pt x="24" y="186"/>
                  </a:lnTo>
                  <a:lnTo>
                    <a:pt x="31" y="194"/>
                  </a:lnTo>
                  <a:lnTo>
                    <a:pt x="41" y="202"/>
                  </a:lnTo>
                  <a:lnTo>
                    <a:pt x="48" y="211"/>
                  </a:lnTo>
                  <a:lnTo>
                    <a:pt x="58" y="216"/>
                  </a:lnTo>
                  <a:lnTo>
                    <a:pt x="69" y="222"/>
                  </a:lnTo>
                  <a:lnTo>
                    <a:pt x="79" y="225"/>
                  </a:lnTo>
                  <a:lnTo>
                    <a:pt x="91" y="229"/>
                  </a:lnTo>
                  <a:lnTo>
                    <a:pt x="102" y="231"/>
                  </a:lnTo>
                  <a:lnTo>
                    <a:pt x="113" y="233"/>
                  </a:lnTo>
                  <a:lnTo>
                    <a:pt x="126" y="231"/>
                  </a:lnTo>
                  <a:lnTo>
                    <a:pt x="136" y="230"/>
                  </a:lnTo>
                  <a:lnTo>
                    <a:pt x="147" y="229"/>
                  </a:lnTo>
                  <a:lnTo>
                    <a:pt x="159" y="225"/>
                  </a:lnTo>
                  <a:lnTo>
                    <a:pt x="168" y="220"/>
                  </a:lnTo>
                  <a:lnTo>
                    <a:pt x="178" y="215"/>
                  </a:lnTo>
                  <a:lnTo>
                    <a:pt x="188" y="208"/>
                  </a:lnTo>
                  <a:lnTo>
                    <a:pt x="196" y="201"/>
                  </a:lnTo>
                  <a:lnTo>
                    <a:pt x="204" y="193"/>
                  </a:lnTo>
                  <a:lnTo>
                    <a:pt x="210" y="186"/>
                  </a:lnTo>
                  <a:lnTo>
                    <a:pt x="218" y="176"/>
                  </a:lnTo>
                  <a:lnTo>
                    <a:pt x="223" y="166"/>
                  </a:lnTo>
                  <a:lnTo>
                    <a:pt x="227" y="153"/>
                  </a:lnTo>
                  <a:lnTo>
                    <a:pt x="226" y="152"/>
                  </a:lnTo>
                  <a:lnTo>
                    <a:pt x="229" y="142"/>
                  </a:lnTo>
                  <a:lnTo>
                    <a:pt x="231" y="130"/>
                  </a:lnTo>
                  <a:lnTo>
                    <a:pt x="231" y="120"/>
                  </a:lnTo>
                  <a:lnTo>
                    <a:pt x="231" y="108"/>
                  </a:lnTo>
                  <a:lnTo>
                    <a:pt x="230" y="98"/>
                  </a:lnTo>
                  <a:lnTo>
                    <a:pt x="228" y="86"/>
                  </a:lnTo>
                  <a:lnTo>
                    <a:pt x="224" y="75"/>
                  </a:lnTo>
                  <a:lnTo>
                    <a:pt x="221" y="66"/>
                  </a:lnTo>
                  <a:lnTo>
                    <a:pt x="214" y="56"/>
                  </a:lnTo>
                  <a:lnTo>
                    <a:pt x="209" y="48"/>
                  </a:lnTo>
                  <a:lnTo>
                    <a:pt x="202" y="39"/>
                  </a:lnTo>
                  <a:lnTo>
                    <a:pt x="195" y="31"/>
                  </a:lnTo>
                  <a:lnTo>
                    <a:pt x="185" y="24"/>
                  </a:lnTo>
                  <a:lnTo>
                    <a:pt x="175" y="19"/>
                  </a:lnTo>
                  <a:lnTo>
                    <a:pt x="165" y="13"/>
                  </a:lnTo>
                  <a:lnTo>
                    <a:pt x="155" y="7"/>
                  </a:lnTo>
                  <a:lnTo>
                    <a:pt x="144" y="5"/>
                  </a:lnTo>
                  <a:lnTo>
                    <a:pt x="131" y="3"/>
                  </a:lnTo>
                  <a:lnTo>
                    <a:pt x="120" y="2"/>
                  </a:lnTo>
                  <a:lnTo>
                    <a:pt x="110" y="1"/>
                  </a:lnTo>
                  <a:lnTo>
                    <a:pt x="100" y="4"/>
                  </a:lnTo>
                  <a:lnTo>
                    <a:pt x="88" y="6"/>
                  </a:lnTo>
                  <a:lnTo>
                    <a:pt x="77" y="10"/>
                  </a:lnTo>
                  <a:lnTo>
                    <a:pt x="68" y="13"/>
                  </a:lnTo>
                  <a:lnTo>
                    <a:pt x="58" y="18"/>
                  </a:lnTo>
                  <a:lnTo>
                    <a:pt x="48" y="25"/>
                  </a:lnTo>
                  <a:lnTo>
                    <a:pt x="39" y="32"/>
                  </a:lnTo>
                  <a:lnTo>
                    <a:pt x="32" y="40"/>
                  </a:lnTo>
                  <a:lnTo>
                    <a:pt x="24" y="49"/>
                  </a:lnTo>
                  <a:lnTo>
                    <a:pt x="18" y="57"/>
                  </a:lnTo>
                  <a:lnTo>
                    <a:pt x="13" y="67"/>
                  </a:lnTo>
                  <a:lnTo>
                    <a:pt x="9" y="78"/>
                  </a:lnTo>
                  <a:lnTo>
                    <a:pt x="4" y="91"/>
                  </a:lnTo>
                  <a:lnTo>
                    <a:pt x="3" y="102"/>
                  </a:lnTo>
                  <a:lnTo>
                    <a:pt x="3" y="113"/>
                  </a:lnTo>
                  <a:lnTo>
                    <a:pt x="3" y="124"/>
                  </a:lnTo>
                  <a:lnTo>
                    <a:pt x="3" y="135"/>
                  </a:lnTo>
                  <a:lnTo>
                    <a:pt x="7" y="145"/>
                  </a:lnTo>
                  <a:lnTo>
                    <a:pt x="10" y="157"/>
                  </a:lnTo>
                  <a:lnTo>
                    <a:pt x="15" y="167"/>
                  </a:lnTo>
                  <a:lnTo>
                    <a:pt x="20" y="176"/>
                  </a:lnTo>
                  <a:lnTo>
                    <a:pt x="26" y="186"/>
                  </a:lnTo>
                  <a:lnTo>
                    <a:pt x="34" y="193"/>
                  </a:lnTo>
                  <a:lnTo>
                    <a:pt x="41" y="202"/>
                  </a:lnTo>
                  <a:lnTo>
                    <a:pt x="49" y="209"/>
                  </a:lnTo>
                  <a:lnTo>
                    <a:pt x="59" y="214"/>
                  </a:lnTo>
                  <a:lnTo>
                    <a:pt x="70" y="220"/>
                  </a:lnTo>
                  <a:lnTo>
                    <a:pt x="79" y="225"/>
                  </a:lnTo>
                  <a:lnTo>
                    <a:pt x="91" y="227"/>
                  </a:lnTo>
                  <a:lnTo>
                    <a:pt x="102" y="229"/>
                  </a:lnTo>
                  <a:lnTo>
                    <a:pt x="113" y="231"/>
                  </a:lnTo>
                  <a:lnTo>
                    <a:pt x="126" y="231"/>
                  </a:lnTo>
                  <a:lnTo>
                    <a:pt x="136" y="228"/>
                  </a:lnTo>
                  <a:lnTo>
                    <a:pt x="147" y="227"/>
                  </a:lnTo>
                  <a:lnTo>
                    <a:pt x="157" y="224"/>
                  </a:lnTo>
                  <a:lnTo>
                    <a:pt x="168" y="220"/>
                  </a:lnTo>
                  <a:lnTo>
                    <a:pt x="176" y="214"/>
                  </a:lnTo>
                  <a:lnTo>
                    <a:pt x="187" y="208"/>
                  </a:lnTo>
                  <a:lnTo>
                    <a:pt x="194" y="200"/>
                  </a:lnTo>
                  <a:lnTo>
                    <a:pt x="202" y="193"/>
                  </a:lnTo>
                  <a:lnTo>
                    <a:pt x="209" y="183"/>
                  </a:lnTo>
                  <a:lnTo>
                    <a:pt x="216" y="176"/>
                  </a:lnTo>
                  <a:lnTo>
                    <a:pt x="222" y="165"/>
                  </a:lnTo>
                  <a:lnTo>
                    <a:pt x="226" y="152"/>
                  </a:lnTo>
                  <a:lnTo>
                    <a:pt x="227" y="153"/>
                  </a:lnTo>
                </a:path>
              </a:pathLst>
            </a:custGeom>
            <a:solidFill>
              <a:srgbClr val="B0BDD4"/>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32" name="Freeform 364"/>
            <p:cNvSpPr>
              <a:spLocks/>
            </p:cNvSpPr>
            <p:nvPr/>
          </p:nvSpPr>
          <p:spPr bwMode="auto">
            <a:xfrm>
              <a:off x="2411" y="1154"/>
              <a:ext cx="229" cy="231"/>
            </a:xfrm>
            <a:custGeom>
              <a:avLst/>
              <a:gdLst>
                <a:gd name="T0" fmla="*/ 228 w 229"/>
                <a:gd name="T1" fmla="*/ 129 h 231"/>
                <a:gd name="T2" fmla="*/ 227 w 229"/>
                <a:gd name="T3" fmla="*/ 97 h 231"/>
                <a:gd name="T4" fmla="*/ 218 w 229"/>
                <a:gd name="T5" fmla="*/ 65 h 231"/>
                <a:gd name="T6" fmla="*/ 199 w 229"/>
                <a:gd name="T7" fmla="*/ 38 h 231"/>
                <a:gd name="T8" fmla="*/ 172 w 229"/>
                <a:gd name="T9" fmla="*/ 18 h 231"/>
                <a:gd name="T10" fmla="*/ 141 w 229"/>
                <a:gd name="T11" fmla="*/ 4 h 231"/>
                <a:gd name="T12" fmla="*/ 107 w 229"/>
                <a:gd name="T13" fmla="*/ 0 h 231"/>
                <a:gd name="T14" fmla="*/ 74 w 229"/>
                <a:gd name="T15" fmla="*/ 9 h 231"/>
                <a:gd name="T16" fmla="*/ 45 w 229"/>
                <a:gd name="T17" fmla="*/ 24 h 231"/>
                <a:gd name="T18" fmla="*/ 21 w 229"/>
                <a:gd name="T19" fmla="*/ 48 h 231"/>
                <a:gd name="T20" fmla="*/ 6 w 229"/>
                <a:gd name="T21" fmla="*/ 77 h 231"/>
                <a:gd name="T22" fmla="*/ 0 w 229"/>
                <a:gd name="T23" fmla="*/ 112 h 231"/>
                <a:gd name="T24" fmla="*/ 4 w 229"/>
                <a:gd name="T25" fmla="*/ 144 h 231"/>
                <a:gd name="T26" fmla="*/ 17 w 229"/>
                <a:gd name="T27" fmla="*/ 175 h 231"/>
                <a:gd name="T28" fmla="*/ 38 w 229"/>
                <a:gd name="T29" fmla="*/ 201 h 231"/>
                <a:gd name="T30" fmla="*/ 67 w 229"/>
                <a:gd name="T31" fmla="*/ 219 h 231"/>
                <a:gd name="T32" fmla="*/ 99 w 229"/>
                <a:gd name="T33" fmla="*/ 228 h 231"/>
                <a:gd name="T34" fmla="*/ 133 w 229"/>
                <a:gd name="T35" fmla="*/ 227 h 231"/>
                <a:gd name="T36" fmla="*/ 165 w 229"/>
                <a:gd name="T37" fmla="*/ 219 h 231"/>
                <a:gd name="T38" fmla="*/ 191 w 229"/>
                <a:gd name="T39" fmla="*/ 199 h 231"/>
                <a:gd name="T40" fmla="*/ 213 w 229"/>
                <a:gd name="T41" fmla="*/ 175 h 231"/>
                <a:gd name="T42" fmla="*/ 221 w 229"/>
                <a:gd name="T43" fmla="*/ 150 h 231"/>
                <a:gd name="T44" fmla="*/ 228 w 229"/>
                <a:gd name="T45" fmla="*/ 119 h 231"/>
                <a:gd name="T46" fmla="*/ 223 w 229"/>
                <a:gd name="T47" fmla="*/ 85 h 231"/>
                <a:gd name="T48" fmla="*/ 211 w 229"/>
                <a:gd name="T49" fmla="*/ 57 h 231"/>
                <a:gd name="T50" fmla="*/ 189 w 229"/>
                <a:gd name="T51" fmla="*/ 31 h 231"/>
                <a:gd name="T52" fmla="*/ 161 w 229"/>
                <a:gd name="T53" fmla="*/ 14 h 231"/>
                <a:gd name="T54" fmla="*/ 128 w 229"/>
                <a:gd name="T55" fmla="*/ 2 h 231"/>
                <a:gd name="T56" fmla="*/ 97 w 229"/>
                <a:gd name="T57" fmla="*/ 3 h 231"/>
                <a:gd name="T58" fmla="*/ 64 w 229"/>
                <a:gd name="T59" fmla="*/ 14 h 231"/>
                <a:gd name="T60" fmla="*/ 38 w 229"/>
                <a:gd name="T61" fmla="*/ 31 h 231"/>
                <a:gd name="T62" fmla="*/ 16 w 229"/>
                <a:gd name="T63" fmla="*/ 58 h 231"/>
                <a:gd name="T64" fmla="*/ 2 w 229"/>
                <a:gd name="T65" fmla="*/ 90 h 231"/>
                <a:gd name="T66" fmla="*/ 2 w 229"/>
                <a:gd name="T67" fmla="*/ 124 h 231"/>
                <a:gd name="T68" fmla="*/ 7 w 229"/>
                <a:gd name="T69" fmla="*/ 154 h 231"/>
                <a:gd name="T70" fmla="*/ 23 w 229"/>
                <a:gd name="T71" fmla="*/ 185 h 231"/>
                <a:gd name="T72" fmla="*/ 48 w 229"/>
                <a:gd name="T73" fmla="*/ 206 h 231"/>
                <a:gd name="T74" fmla="*/ 76 w 229"/>
                <a:gd name="T75" fmla="*/ 222 h 231"/>
                <a:gd name="T76" fmla="*/ 111 w 229"/>
                <a:gd name="T77" fmla="*/ 228 h 231"/>
                <a:gd name="T78" fmla="*/ 142 w 229"/>
                <a:gd name="T79" fmla="*/ 225 h 231"/>
                <a:gd name="T80" fmla="*/ 173 w 229"/>
                <a:gd name="T81" fmla="*/ 211 h 231"/>
                <a:gd name="T82" fmla="*/ 199 w 229"/>
                <a:gd name="T83" fmla="*/ 192 h 231"/>
                <a:gd name="T84" fmla="*/ 217 w 229"/>
                <a:gd name="T85" fmla="*/ 164 h 23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29"/>
                <a:gd name="T130" fmla="*/ 0 h 231"/>
                <a:gd name="T131" fmla="*/ 229 w 229"/>
                <a:gd name="T132" fmla="*/ 231 h 23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29" h="231">
                  <a:moveTo>
                    <a:pt x="223" y="151"/>
                  </a:moveTo>
                  <a:lnTo>
                    <a:pt x="226" y="141"/>
                  </a:lnTo>
                  <a:lnTo>
                    <a:pt x="228" y="129"/>
                  </a:lnTo>
                  <a:lnTo>
                    <a:pt x="228" y="119"/>
                  </a:lnTo>
                  <a:lnTo>
                    <a:pt x="228" y="107"/>
                  </a:lnTo>
                  <a:lnTo>
                    <a:pt x="227" y="97"/>
                  </a:lnTo>
                  <a:lnTo>
                    <a:pt x="225" y="85"/>
                  </a:lnTo>
                  <a:lnTo>
                    <a:pt x="221" y="74"/>
                  </a:lnTo>
                  <a:lnTo>
                    <a:pt x="218" y="65"/>
                  </a:lnTo>
                  <a:lnTo>
                    <a:pt x="211" y="55"/>
                  </a:lnTo>
                  <a:lnTo>
                    <a:pt x="206" y="47"/>
                  </a:lnTo>
                  <a:lnTo>
                    <a:pt x="199" y="38"/>
                  </a:lnTo>
                  <a:lnTo>
                    <a:pt x="192" y="30"/>
                  </a:lnTo>
                  <a:lnTo>
                    <a:pt x="182" y="23"/>
                  </a:lnTo>
                  <a:lnTo>
                    <a:pt x="172" y="18"/>
                  </a:lnTo>
                  <a:lnTo>
                    <a:pt x="162" y="12"/>
                  </a:lnTo>
                  <a:lnTo>
                    <a:pt x="152" y="6"/>
                  </a:lnTo>
                  <a:lnTo>
                    <a:pt x="141" y="4"/>
                  </a:lnTo>
                  <a:lnTo>
                    <a:pt x="128" y="2"/>
                  </a:lnTo>
                  <a:lnTo>
                    <a:pt x="117" y="1"/>
                  </a:lnTo>
                  <a:lnTo>
                    <a:pt x="107" y="0"/>
                  </a:lnTo>
                  <a:lnTo>
                    <a:pt x="97" y="3"/>
                  </a:lnTo>
                  <a:lnTo>
                    <a:pt x="85" y="5"/>
                  </a:lnTo>
                  <a:lnTo>
                    <a:pt x="74" y="9"/>
                  </a:lnTo>
                  <a:lnTo>
                    <a:pt x="65" y="12"/>
                  </a:lnTo>
                  <a:lnTo>
                    <a:pt x="55" y="17"/>
                  </a:lnTo>
                  <a:lnTo>
                    <a:pt x="45" y="24"/>
                  </a:lnTo>
                  <a:lnTo>
                    <a:pt x="36" y="31"/>
                  </a:lnTo>
                  <a:lnTo>
                    <a:pt x="29" y="39"/>
                  </a:lnTo>
                  <a:lnTo>
                    <a:pt x="21" y="48"/>
                  </a:lnTo>
                  <a:lnTo>
                    <a:pt x="15" y="56"/>
                  </a:lnTo>
                  <a:lnTo>
                    <a:pt x="10" y="66"/>
                  </a:lnTo>
                  <a:lnTo>
                    <a:pt x="6" y="77"/>
                  </a:lnTo>
                  <a:lnTo>
                    <a:pt x="1" y="90"/>
                  </a:lnTo>
                  <a:lnTo>
                    <a:pt x="0" y="101"/>
                  </a:lnTo>
                  <a:lnTo>
                    <a:pt x="0" y="112"/>
                  </a:lnTo>
                  <a:lnTo>
                    <a:pt x="0" y="123"/>
                  </a:lnTo>
                  <a:lnTo>
                    <a:pt x="0" y="134"/>
                  </a:lnTo>
                  <a:lnTo>
                    <a:pt x="4" y="144"/>
                  </a:lnTo>
                  <a:lnTo>
                    <a:pt x="7" y="156"/>
                  </a:lnTo>
                  <a:lnTo>
                    <a:pt x="12" y="166"/>
                  </a:lnTo>
                  <a:lnTo>
                    <a:pt x="17" y="175"/>
                  </a:lnTo>
                  <a:lnTo>
                    <a:pt x="23" y="185"/>
                  </a:lnTo>
                  <a:lnTo>
                    <a:pt x="31" y="192"/>
                  </a:lnTo>
                  <a:lnTo>
                    <a:pt x="38" y="201"/>
                  </a:lnTo>
                  <a:lnTo>
                    <a:pt x="46" y="208"/>
                  </a:lnTo>
                  <a:lnTo>
                    <a:pt x="56" y="213"/>
                  </a:lnTo>
                  <a:lnTo>
                    <a:pt x="67" y="219"/>
                  </a:lnTo>
                  <a:lnTo>
                    <a:pt x="76" y="224"/>
                  </a:lnTo>
                  <a:lnTo>
                    <a:pt x="88" y="226"/>
                  </a:lnTo>
                  <a:lnTo>
                    <a:pt x="99" y="228"/>
                  </a:lnTo>
                  <a:lnTo>
                    <a:pt x="110" y="230"/>
                  </a:lnTo>
                  <a:lnTo>
                    <a:pt x="123" y="230"/>
                  </a:lnTo>
                  <a:lnTo>
                    <a:pt x="133" y="227"/>
                  </a:lnTo>
                  <a:lnTo>
                    <a:pt x="144" y="226"/>
                  </a:lnTo>
                  <a:lnTo>
                    <a:pt x="154" y="223"/>
                  </a:lnTo>
                  <a:lnTo>
                    <a:pt x="165" y="219"/>
                  </a:lnTo>
                  <a:lnTo>
                    <a:pt x="173" y="213"/>
                  </a:lnTo>
                  <a:lnTo>
                    <a:pt x="184" y="207"/>
                  </a:lnTo>
                  <a:lnTo>
                    <a:pt x="191" y="199"/>
                  </a:lnTo>
                  <a:lnTo>
                    <a:pt x="199" y="192"/>
                  </a:lnTo>
                  <a:lnTo>
                    <a:pt x="206" y="182"/>
                  </a:lnTo>
                  <a:lnTo>
                    <a:pt x="213" y="175"/>
                  </a:lnTo>
                  <a:lnTo>
                    <a:pt x="219" y="164"/>
                  </a:lnTo>
                  <a:lnTo>
                    <a:pt x="223" y="151"/>
                  </a:lnTo>
                  <a:lnTo>
                    <a:pt x="221" y="150"/>
                  </a:lnTo>
                  <a:lnTo>
                    <a:pt x="224" y="141"/>
                  </a:lnTo>
                  <a:lnTo>
                    <a:pt x="226" y="131"/>
                  </a:lnTo>
                  <a:lnTo>
                    <a:pt x="228" y="119"/>
                  </a:lnTo>
                  <a:lnTo>
                    <a:pt x="228" y="107"/>
                  </a:lnTo>
                  <a:lnTo>
                    <a:pt x="226" y="96"/>
                  </a:lnTo>
                  <a:lnTo>
                    <a:pt x="223" y="85"/>
                  </a:lnTo>
                  <a:lnTo>
                    <a:pt x="220" y="76"/>
                  </a:lnTo>
                  <a:lnTo>
                    <a:pt x="216" y="67"/>
                  </a:lnTo>
                  <a:lnTo>
                    <a:pt x="211" y="57"/>
                  </a:lnTo>
                  <a:lnTo>
                    <a:pt x="204" y="47"/>
                  </a:lnTo>
                  <a:lnTo>
                    <a:pt x="198" y="38"/>
                  </a:lnTo>
                  <a:lnTo>
                    <a:pt x="189" y="31"/>
                  </a:lnTo>
                  <a:lnTo>
                    <a:pt x="180" y="25"/>
                  </a:lnTo>
                  <a:lnTo>
                    <a:pt x="172" y="18"/>
                  </a:lnTo>
                  <a:lnTo>
                    <a:pt x="161" y="14"/>
                  </a:lnTo>
                  <a:lnTo>
                    <a:pt x="151" y="8"/>
                  </a:lnTo>
                  <a:lnTo>
                    <a:pt x="140" y="6"/>
                  </a:lnTo>
                  <a:lnTo>
                    <a:pt x="128" y="2"/>
                  </a:lnTo>
                  <a:lnTo>
                    <a:pt x="119" y="4"/>
                  </a:lnTo>
                  <a:lnTo>
                    <a:pt x="106" y="2"/>
                  </a:lnTo>
                  <a:lnTo>
                    <a:pt x="97" y="3"/>
                  </a:lnTo>
                  <a:lnTo>
                    <a:pt x="85" y="5"/>
                  </a:lnTo>
                  <a:lnTo>
                    <a:pt x="74" y="10"/>
                  </a:lnTo>
                  <a:lnTo>
                    <a:pt x="64" y="14"/>
                  </a:lnTo>
                  <a:lnTo>
                    <a:pt x="54" y="19"/>
                  </a:lnTo>
                  <a:lnTo>
                    <a:pt x="47" y="24"/>
                  </a:lnTo>
                  <a:lnTo>
                    <a:pt x="38" y="31"/>
                  </a:lnTo>
                  <a:lnTo>
                    <a:pt x="31" y="39"/>
                  </a:lnTo>
                  <a:lnTo>
                    <a:pt x="23" y="49"/>
                  </a:lnTo>
                  <a:lnTo>
                    <a:pt x="16" y="58"/>
                  </a:lnTo>
                  <a:lnTo>
                    <a:pt x="11" y="66"/>
                  </a:lnTo>
                  <a:lnTo>
                    <a:pt x="7" y="77"/>
                  </a:lnTo>
                  <a:lnTo>
                    <a:pt x="2" y="90"/>
                  </a:lnTo>
                  <a:lnTo>
                    <a:pt x="2" y="100"/>
                  </a:lnTo>
                  <a:lnTo>
                    <a:pt x="2" y="112"/>
                  </a:lnTo>
                  <a:lnTo>
                    <a:pt x="2" y="124"/>
                  </a:lnTo>
                  <a:lnTo>
                    <a:pt x="2" y="135"/>
                  </a:lnTo>
                  <a:lnTo>
                    <a:pt x="6" y="145"/>
                  </a:lnTo>
                  <a:lnTo>
                    <a:pt x="7" y="154"/>
                  </a:lnTo>
                  <a:lnTo>
                    <a:pt x="12" y="164"/>
                  </a:lnTo>
                  <a:lnTo>
                    <a:pt x="18" y="174"/>
                  </a:lnTo>
                  <a:lnTo>
                    <a:pt x="23" y="185"/>
                  </a:lnTo>
                  <a:lnTo>
                    <a:pt x="31" y="192"/>
                  </a:lnTo>
                  <a:lnTo>
                    <a:pt x="39" y="199"/>
                  </a:lnTo>
                  <a:lnTo>
                    <a:pt x="48" y="206"/>
                  </a:lnTo>
                  <a:lnTo>
                    <a:pt x="56" y="213"/>
                  </a:lnTo>
                  <a:lnTo>
                    <a:pt x="67" y="217"/>
                  </a:lnTo>
                  <a:lnTo>
                    <a:pt x="76" y="222"/>
                  </a:lnTo>
                  <a:lnTo>
                    <a:pt x="89" y="224"/>
                  </a:lnTo>
                  <a:lnTo>
                    <a:pt x="99" y="228"/>
                  </a:lnTo>
                  <a:lnTo>
                    <a:pt x="111" y="228"/>
                  </a:lnTo>
                  <a:lnTo>
                    <a:pt x="122" y="228"/>
                  </a:lnTo>
                  <a:lnTo>
                    <a:pt x="132" y="227"/>
                  </a:lnTo>
                  <a:lnTo>
                    <a:pt x="142" y="225"/>
                  </a:lnTo>
                  <a:lnTo>
                    <a:pt x="155" y="221"/>
                  </a:lnTo>
                  <a:lnTo>
                    <a:pt x="164" y="216"/>
                  </a:lnTo>
                  <a:lnTo>
                    <a:pt x="173" y="211"/>
                  </a:lnTo>
                  <a:lnTo>
                    <a:pt x="182" y="206"/>
                  </a:lnTo>
                  <a:lnTo>
                    <a:pt x="189" y="199"/>
                  </a:lnTo>
                  <a:lnTo>
                    <a:pt x="199" y="192"/>
                  </a:lnTo>
                  <a:lnTo>
                    <a:pt x="206" y="182"/>
                  </a:lnTo>
                  <a:lnTo>
                    <a:pt x="211" y="172"/>
                  </a:lnTo>
                  <a:lnTo>
                    <a:pt x="217" y="164"/>
                  </a:lnTo>
                  <a:lnTo>
                    <a:pt x="221" y="150"/>
                  </a:lnTo>
                  <a:lnTo>
                    <a:pt x="223" y="151"/>
                  </a:lnTo>
                </a:path>
              </a:pathLst>
            </a:custGeom>
            <a:solidFill>
              <a:srgbClr val="B1BED4"/>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33" name="Freeform 365"/>
            <p:cNvSpPr>
              <a:spLocks/>
            </p:cNvSpPr>
            <p:nvPr/>
          </p:nvSpPr>
          <p:spPr bwMode="auto">
            <a:xfrm>
              <a:off x="2413" y="1156"/>
              <a:ext cx="227" cy="227"/>
            </a:xfrm>
            <a:custGeom>
              <a:avLst/>
              <a:gdLst>
                <a:gd name="T0" fmla="*/ 224 w 227"/>
                <a:gd name="T1" fmla="*/ 129 h 227"/>
                <a:gd name="T2" fmla="*/ 224 w 227"/>
                <a:gd name="T3" fmla="*/ 94 h 227"/>
                <a:gd name="T4" fmla="*/ 214 w 227"/>
                <a:gd name="T5" fmla="*/ 65 h 227"/>
                <a:gd name="T6" fmla="*/ 196 w 227"/>
                <a:gd name="T7" fmla="*/ 36 h 227"/>
                <a:gd name="T8" fmla="*/ 170 w 227"/>
                <a:gd name="T9" fmla="*/ 16 h 227"/>
                <a:gd name="T10" fmla="*/ 138 w 227"/>
                <a:gd name="T11" fmla="*/ 4 h 227"/>
                <a:gd name="T12" fmla="*/ 104 w 227"/>
                <a:gd name="T13" fmla="*/ 0 h 227"/>
                <a:gd name="T14" fmla="*/ 72 w 227"/>
                <a:gd name="T15" fmla="*/ 8 h 227"/>
                <a:gd name="T16" fmla="*/ 45 w 227"/>
                <a:gd name="T17" fmla="*/ 22 h 227"/>
                <a:gd name="T18" fmla="*/ 21 w 227"/>
                <a:gd name="T19" fmla="*/ 47 h 227"/>
                <a:gd name="T20" fmla="*/ 5 w 227"/>
                <a:gd name="T21" fmla="*/ 75 h 227"/>
                <a:gd name="T22" fmla="*/ 0 w 227"/>
                <a:gd name="T23" fmla="*/ 110 h 227"/>
                <a:gd name="T24" fmla="*/ 4 w 227"/>
                <a:gd name="T25" fmla="*/ 143 h 227"/>
                <a:gd name="T26" fmla="*/ 16 w 227"/>
                <a:gd name="T27" fmla="*/ 172 h 227"/>
                <a:gd name="T28" fmla="*/ 37 w 227"/>
                <a:gd name="T29" fmla="*/ 197 h 227"/>
                <a:gd name="T30" fmla="*/ 65 w 227"/>
                <a:gd name="T31" fmla="*/ 215 h 227"/>
                <a:gd name="T32" fmla="*/ 97 w 227"/>
                <a:gd name="T33" fmla="*/ 226 h 227"/>
                <a:gd name="T34" fmla="*/ 130 w 227"/>
                <a:gd name="T35" fmla="*/ 225 h 227"/>
                <a:gd name="T36" fmla="*/ 162 w 227"/>
                <a:gd name="T37" fmla="*/ 214 h 227"/>
                <a:gd name="T38" fmla="*/ 187 w 227"/>
                <a:gd name="T39" fmla="*/ 197 h 227"/>
                <a:gd name="T40" fmla="*/ 209 w 227"/>
                <a:gd name="T41" fmla="*/ 170 h 227"/>
                <a:gd name="T42" fmla="*/ 219 w 227"/>
                <a:gd name="T43" fmla="*/ 148 h 227"/>
                <a:gd name="T44" fmla="*/ 224 w 227"/>
                <a:gd name="T45" fmla="*/ 117 h 227"/>
                <a:gd name="T46" fmla="*/ 221 w 227"/>
                <a:gd name="T47" fmla="*/ 85 h 227"/>
                <a:gd name="T48" fmla="*/ 207 w 227"/>
                <a:gd name="T49" fmla="*/ 54 h 227"/>
                <a:gd name="T50" fmla="*/ 187 w 227"/>
                <a:gd name="T51" fmla="*/ 31 h 227"/>
                <a:gd name="T52" fmla="*/ 159 w 227"/>
                <a:gd name="T53" fmla="*/ 12 h 227"/>
                <a:gd name="T54" fmla="*/ 126 w 227"/>
                <a:gd name="T55" fmla="*/ 2 h 227"/>
                <a:gd name="T56" fmla="*/ 94 w 227"/>
                <a:gd name="T57" fmla="*/ 3 h 227"/>
                <a:gd name="T58" fmla="*/ 64 w 227"/>
                <a:gd name="T59" fmla="*/ 13 h 227"/>
                <a:gd name="T60" fmla="*/ 37 w 227"/>
                <a:gd name="T61" fmla="*/ 32 h 227"/>
                <a:gd name="T62" fmla="*/ 16 w 227"/>
                <a:gd name="T63" fmla="*/ 57 h 227"/>
                <a:gd name="T64" fmla="*/ 4 w 227"/>
                <a:gd name="T65" fmla="*/ 87 h 227"/>
                <a:gd name="T66" fmla="*/ 0 w 227"/>
                <a:gd name="T67" fmla="*/ 120 h 227"/>
                <a:gd name="T68" fmla="*/ 7 w 227"/>
                <a:gd name="T69" fmla="*/ 153 h 227"/>
                <a:gd name="T70" fmla="*/ 22 w 227"/>
                <a:gd name="T71" fmla="*/ 181 h 227"/>
                <a:gd name="T72" fmla="*/ 48 w 227"/>
                <a:gd name="T73" fmla="*/ 202 h 227"/>
                <a:gd name="T74" fmla="*/ 76 w 227"/>
                <a:gd name="T75" fmla="*/ 218 h 227"/>
                <a:gd name="T76" fmla="*/ 109 w 227"/>
                <a:gd name="T77" fmla="*/ 224 h 227"/>
                <a:gd name="T78" fmla="*/ 142 w 227"/>
                <a:gd name="T79" fmla="*/ 221 h 227"/>
                <a:gd name="T80" fmla="*/ 169 w 227"/>
                <a:gd name="T81" fmla="*/ 209 h 227"/>
                <a:gd name="T82" fmla="*/ 195 w 227"/>
                <a:gd name="T83" fmla="*/ 187 h 227"/>
                <a:gd name="T84" fmla="*/ 213 w 227"/>
                <a:gd name="T85" fmla="*/ 160 h 22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27"/>
                <a:gd name="T130" fmla="*/ 0 h 227"/>
                <a:gd name="T131" fmla="*/ 227 w 227"/>
                <a:gd name="T132" fmla="*/ 227 h 22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27" h="227">
                  <a:moveTo>
                    <a:pt x="219" y="148"/>
                  </a:moveTo>
                  <a:lnTo>
                    <a:pt x="222" y="139"/>
                  </a:lnTo>
                  <a:lnTo>
                    <a:pt x="224" y="129"/>
                  </a:lnTo>
                  <a:lnTo>
                    <a:pt x="226" y="117"/>
                  </a:lnTo>
                  <a:lnTo>
                    <a:pt x="226" y="105"/>
                  </a:lnTo>
                  <a:lnTo>
                    <a:pt x="224" y="94"/>
                  </a:lnTo>
                  <a:lnTo>
                    <a:pt x="221" y="83"/>
                  </a:lnTo>
                  <a:lnTo>
                    <a:pt x="218" y="74"/>
                  </a:lnTo>
                  <a:lnTo>
                    <a:pt x="214" y="65"/>
                  </a:lnTo>
                  <a:lnTo>
                    <a:pt x="209" y="55"/>
                  </a:lnTo>
                  <a:lnTo>
                    <a:pt x="202" y="45"/>
                  </a:lnTo>
                  <a:lnTo>
                    <a:pt x="196" y="36"/>
                  </a:lnTo>
                  <a:lnTo>
                    <a:pt x="187" y="29"/>
                  </a:lnTo>
                  <a:lnTo>
                    <a:pt x="178" y="23"/>
                  </a:lnTo>
                  <a:lnTo>
                    <a:pt x="170" y="16"/>
                  </a:lnTo>
                  <a:lnTo>
                    <a:pt x="159" y="12"/>
                  </a:lnTo>
                  <a:lnTo>
                    <a:pt x="149" y="6"/>
                  </a:lnTo>
                  <a:lnTo>
                    <a:pt x="138" y="4"/>
                  </a:lnTo>
                  <a:lnTo>
                    <a:pt x="126" y="0"/>
                  </a:lnTo>
                  <a:lnTo>
                    <a:pt x="117" y="2"/>
                  </a:lnTo>
                  <a:lnTo>
                    <a:pt x="104" y="0"/>
                  </a:lnTo>
                  <a:lnTo>
                    <a:pt x="95" y="1"/>
                  </a:lnTo>
                  <a:lnTo>
                    <a:pt x="83" y="3"/>
                  </a:lnTo>
                  <a:lnTo>
                    <a:pt x="72" y="8"/>
                  </a:lnTo>
                  <a:lnTo>
                    <a:pt x="62" y="12"/>
                  </a:lnTo>
                  <a:lnTo>
                    <a:pt x="52" y="17"/>
                  </a:lnTo>
                  <a:lnTo>
                    <a:pt x="45" y="22"/>
                  </a:lnTo>
                  <a:lnTo>
                    <a:pt x="36" y="29"/>
                  </a:lnTo>
                  <a:lnTo>
                    <a:pt x="29" y="37"/>
                  </a:lnTo>
                  <a:lnTo>
                    <a:pt x="21" y="47"/>
                  </a:lnTo>
                  <a:lnTo>
                    <a:pt x="14" y="56"/>
                  </a:lnTo>
                  <a:lnTo>
                    <a:pt x="9" y="64"/>
                  </a:lnTo>
                  <a:lnTo>
                    <a:pt x="5" y="75"/>
                  </a:lnTo>
                  <a:lnTo>
                    <a:pt x="0" y="88"/>
                  </a:lnTo>
                  <a:lnTo>
                    <a:pt x="0" y="98"/>
                  </a:lnTo>
                  <a:lnTo>
                    <a:pt x="0" y="110"/>
                  </a:lnTo>
                  <a:lnTo>
                    <a:pt x="0" y="122"/>
                  </a:lnTo>
                  <a:lnTo>
                    <a:pt x="0" y="133"/>
                  </a:lnTo>
                  <a:lnTo>
                    <a:pt x="4" y="143"/>
                  </a:lnTo>
                  <a:lnTo>
                    <a:pt x="5" y="152"/>
                  </a:lnTo>
                  <a:lnTo>
                    <a:pt x="10" y="162"/>
                  </a:lnTo>
                  <a:lnTo>
                    <a:pt x="16" y="172"/>
                  </a:lnTo>
                  <a:lnTo>
                    <a:pt x="21" y="183"/>
                  </a:lnTo>
                  <a:lnTo>
                    <a:pt x="29" y="190"/>
                  </a:lnTo>
                  <a:lnTo>
                    <a:pt x="37" y="197"/>
                  </a:lnTo>
                  <a:lnTo>
                    <a:pt x="46" y="204"/>
                  </a:lnTo>
                  <a:lnTo>
                    <a:pt x="54" y="211"/>
                  </a:lnTo>
                  <a:lnTo>
                    <a:pt x="65" y="215"/>
                  </a:lnTo>
                  <a:lnTo>
                    <a:pt x="74" y="220"/>
                  </a:lnTo>
                  <a:lnTo>
                    <a:pt x="87" y="222"/>
                  </a:lnTo>
                  <a:lnTo>
                    <a:pt x="97" y="226"/>
                  </a:lnTo>
                  <a:lnTo>
                    <a:pt x="109" y="226"/>
                  </a:lnTo>
                  <a:lnTo>
                    <a:pt x="120" y="226"/>
                  </a:lnTo>
                  <a:lnTo>
                    <a:pt x="130" y="225"/>
                  </a:lnTo>
                  <a:lnTo>
                    <a:pt x="140" y="223"/>
                  </a:lnTo>
                  <a:lnTo>
                    <a:pt x="153" y="219"/>
                  </a:lnTo>
                  <a:lnTo>
                    <a:pt x="162" y="214"/>
                  </a:lnTo>
                  <a:lnTo>
                    <a:pt x="171" y="209"/>
                  </a:lnTo>
                  <a:lnTo>
                    <a:pt x="180" y="204"/>
                  </a:lnTo>
                  <a:lnTo>
                    <a:pt x="187" y="197"/>
                  </a:lnTo>
                  <a:lnTo>
                    <a:pt x="197" y="190"/>
                  </a:lnTo>
                  <a:lnTo>
                    <a:pt x="204" y="180"/>
                  </a:lnTo>
                  <a:lnTo>
                    <a:pt x="209" y="170"/>
                  </a:lnTo>
                  <a:lnTo>
                    <a:pt x="215" y="162"/>
                  </a:lnTo>
                  <a:lnTo>
                    <a:pt x="219" y="148"/>
                  </a:lnTo>
                  <a:lnTo>
                    <a:pt x="220" y="139"/>
                  </a:lnTo>
                  <a:lnTo>
                    <a:pt x="222" y="127"/>
                  </a:lnTo>
                  <a:lnTo>
                    <a:pt x="224" y="117"/>
                  </a:lnTo>
                  <a:lnTo>
                    <a:pt x="224" y="106"/>
                  </a:lnTo>
                  <a:lnTo>
                    <a:pt x="222" y="96"/>
                  </a:lnTo>
                  <a:lnTo>
                    <a:pt x="221" y="85"/>
                  </a:lnTo>
                  <a:lnTo>
                    <a:pt x="216" y="74"/>
                  </a:lnTo>
                  <a:lnTo>
                    <a:pt x="214" y="65"/>
                  </a:lnTo>
                  <a:lnTo>
                    <a:pt x="207" y="54"/>
                  </a:lnTo>
                  <a:lnTo>
                    <a:pt x="202" y="47"/>
                  </a:lnTo>
                  <a:lnTo>
                    <a:pt x="194" y="37"/>
                  </a:lnTo>
                  <a:lnTo>
                    <a:pt x="187" y="31"/>
                  </a:lnTo>
                  <a:lnTo>
                    <a:pt x="178" y="24"/>
                  </a:lnTo>
                  <a:lnTo>
                    <a:pt x="169" y="17"/>
                  </a:lnTo>
                  <a:lnTo>
                    <a:pt x="159" y="12"/>
                  </a:lnTo>
                  <a:lnTo>
                    <a:pt x="148" y="8"/>
                  </a:lnTo>
                  <a:lnTo>
                    <a:pt x="138" y="4"/>
                  </a:lnTo>
                  <a:lnTo>
                    <a:pt x="126" y="2"/>
                  </a:lnTo>
                  <a:lnTo>
                    <a:pt x="116" y="2"/>
                  </a:lnTo>
                  <a:lnTo>
                    <a:pt x="104" y="2"/>
                  </a:lnTo>
                  <a:lnTo>
                    <a:pt x="94" y="3"/>
                  </a:lnTo>
                  <a:lnTo>
                    <a:pt x="82" y="5"/>
                  </a:lnTo>
                  <a:lnTo>
                    <a:pt x="73" y="9"/>
                  </a:lnTo>
                  <a:lnTo>
                    <a:pt x="64" y="13"/>
                  </a:lnTo>
                  <a:lnTo>
                    <a:pt x="54" y="17"/>
                  </a:lnTo>
                  <a:lnTo>
                    <a:pt x="45" y="24"/>
                  </a:lnTo>
                  <a:lnTo>
                    <a:pt x="37" y="32"/>
                  </a:lnTo>
                  <a:lnTo>
                    <a:pt x="29" y="39"/>
                  </a:lnTo>
                  <a:lnTo>
                    <a:pt x="21" y="47"/>
                  </a:lnTo>
                  <a:lnTo>
                    <a:pt x="16" y="57"/>
                  </a:lnTo>
                  <a:lnTo>
                    <a:pt x="10" y="68"/>
                  </a:lnTo>
                  <a:lnTo>
                    <a:pt x="7" y="75"/>
                  </a:lnTo>
                  <a:lnTo>
                    <a:pt x="4" y="87"/>
                  </a:lnTo>
                  <a:lnTo>
                    <a:pt x="2" y="98"/>
                  </a:lnTo>
                  <a:lnTo>
                    <a:pt x="0" y="110"/>
                  </a:lnTo>
                  <a:lnTo>
                    <a:pt x="0" y="120"/>
                  </a:lnTo>
                  <a:lnTo>
                    <a:pt x="3" y="131"/>
                  </a:lnTo>
                  <a:lnTo>
                    <a:pt x="5" y="141"/>
                  </a:lnTo>
                  <a:lnTo>
                    <a:pt x="7" y="153"/>
                  </a:lnTo>
                  <a:lnTo>
                    <a:pt x="12" y="162"/>
                  </a:lnTo>
                  <a:lnTo>
                    <a:pt x="17" y="172"/>
                  </a:lnTo>
                  <a:lnTo>
                    <a:pt x="22" y="181"/>
                  </a:lnTo>
                  <a:lnTo>
                    <a:pt x="30" y="188"/>
                  </a:lnTo>
                  <a:lnTo>
                    <a:pt x="37" y="195"/>
                  </a:lnTo>
                  <a:lnTo>
                    <a:pt x="48" y="202"/>
                  </a:lnTo>
                  <a:lnTo>
                    <a:pt x="54" y="209"/>
                  </a:lnTo>
                  <a:lnTo>
                    <a:pt x="65" y="215"/>
                  </a:lnTo>
                  <a:lnTo>
                    <a:pt x="76" y="218"/>
                  </a:lnTo>
                  <a:lnTo>
                    <a:pt x="87" y="222"/>
                  </a:lnTo>
                  <a:lnTo>
                    <a:pt x="98" y="224"/>
                  </a:lnTo>
                  <a:lnTo>
                    <a:pt x="109" y="224"/>
                  </a:lnTo>
                  <a:lnTo>
                    <a:pt x="120" y="224"/>
                  </a:lnTo>
                  <a:lnTo>
                    <a:pt x="131" y="223"/>
                  </a:lnTo>
                  <a:lnTo>
                    <a:pt x="142" y="221"/>
                  </a:lnTo>
                  <a:lnTo>
                    <a:pt x="151" y="219"/>
                  </a:lnTo>
                  <a:lnTo>
                    <a:pt x="162" y="214"/>
                  </a:lnTo>
                  <a:lnTo>
                    <a:pt x="169" y="209"/>
                  </a:lnTo>
                  <a:lnTo>
                    <a:pt x="181" y="202"/>
                  </a:lnTo>
                  <a:lnTo>
                    <a:pt x="188" y="195"/>
                  </a:lnTo>
                  <a:lnTo>
                    <a:pt x="195" y="187"/>
                  </a:lnTo>
                  <a:lnTo>
                    <a:pt x="202" y="180"/>
                  </a:lnTo>
                  <a:lnTo>
                    <a:pt x="208" y="170"/>
                  </a:lnTo>
                  <a:lnTo>
                    <a:pt x="213" y="160"/>
                  </a:lnTo>
                  <a:lnTo>
                    <a:pt x="219" y="148"/>
                  </a:lnTo>
                </a:path>
              </a:pathLst>
            </a:custGeom>
            <a:solidFill>
              <a:srgbClr val="B2BED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34" name="Freeform 366"/>
            <p:cNvSpPr>
              <a:spLocks/>
            </p:cNvSpPr>
            <p:nvPr/>
          </p:nvSpPr>
          <p:spPr bwMode="auto">
            <a:xfrm>
              <a:off x="2413" y="1158"/>
              <a:ext cx="225" cy="223"/>
            </a:xfrm>
            <a:custGeom>
              <a:avLst/>
              <a:gdLst>
                <a:gd name="T0" fmla="*/ 222 w 225"/>
                <a:gd name="T1" fmla="*/ 125 h 223"/>
                <a:gd name="T2" fmla="*/ 222 w 225"/>
                <a:gd name="T3" fmla="*/ 94 h 223"/>
                <a:gd name="T4" fmla="*/ 214 w 225"/>
                <a:gd name="T5" fmla="*/ 63 h 223"/>
                <a:gd name="T6" fmla="*/ 194 w 225"/>
                <a:gd name="T7" fmla="*/ 35 h 223"/>
                <a:gd name="T8" fmla="*/ 169 w 225"/>
                <a:gd name="T9" fmla="*/ 15 h 223"/>
                <a:gd name="T10" fmla="*/ 138 w 225"/>
                <a:gd name="T11" fmla="*/ 2 h 223"/>
                <a:gd name="T12" fmla="*/ 104 w 225"/>
                <a:gd name="T13" fmla="*/ 0 h 223"/>
                <a:gd name="T14" fmla="*/ 73 w 225"/>
                <a:gd name="T15" fmla="*/ 7 h 223"/>
                <a:gd name="T16" fmla="*/ 45 w 225"/>
                <a:gd name="T17" fmla="*/ 22 h 223"/>
                <a:gd name="T18" fmla="*/ 21 w 225"/>
                <a:gd name="T19" fmla="*/ 45 h 223"/>
                <a:gd name="T20" fmla="*/ 7 w 225"/>
                <a:gd name="T21" fmla="*/ 73 h 223"/>
                <a:gd name="T22" fmla="*/ 0 w 225"/>
                <a:gd name="T23" fmla="*/ 108 h 223"/>
                <a:gd name="T24" fmla="*/ 5 w 225"/>
                <a:gd name="T25" fmla="*/ 139 h 223"/>
                <a:gd name="T26" fmla="*/ 17 w 225"/>
                <a:gd name="T27" fmla="*/ 170 h 223"/>
                <a:gd name="T28" fmla="*/ 37 w 225"/>
                <a:gd name="T29" fmla="*/ 193 h 223"/>
                <a:gd name="T30" fmla="*/ 65 w 225"/>
                <a:gd name="T31" fmla="*/ 213 h 223"/>
                <a:gd name="T32" fmla="*/ 98 w 225"/>
                <a:gd name="T33" fmla="*/ 222 h 223"/>
                <a:gd name="T34" fmla="*/ 131 w 225"/>
                <a:gd name="T35" fmla="*/ 221 h 223"/>
                <a:gd name="T36" fmla="*/ 162 w 225"/>
                <a:gd name="T37" fmla="*/ 212 h 223"/>
                <a:gd name="T38" fmla="*/ 188 w 225"/>
                <a:gd name="T39" fmla="*/ 193 h 223"/>
                <a:gd name="T40" fmla="*/ 208 w 225"/>
                <a:gd name="T41" fmla="*/ 168 h 223"/>
                <a:gd name="T42" fmla="*/ 217 w 225"/>
                <a:gd name="T43" fmla="*/ 146 h 223"/>
                <a:gd name="T44" fmla="*/ 222 w 225"/>
                <a:gd name="T45" fmla="*/ 113 h 223"/>
                <a:gd name="T46" fmla="*/ 219 w 225"/>
                <a:gd name="T47" fmla="*/ 82 h 223"/>
                <a:gd name="T48" fmla="*/ 207 w 225"/>
                <a:gd name="T49" fmla="*/ 53 h 223"/>
                <a:gd name="T50" fmla="*/ 187 w 225"/>
                <a:gd name="T51" fmla="*/ 29 h 223"/>
                <a:gd name="T52" fmla="*/ 159 w 225"/>
                <a:gd name="T53" fmla="*/ 12 h 223"/>
                <a:gd name="T54" fmla="*/ 127 w 225"/>
                <a:gd name="T55" fmla="*/ 3 h 223"/>
                <a:gd name="T56" fmla="*/ 95 w 225"/>
                <a:gd name="T57" fmla="*/ 3 h 223"/>
                <a:gd name="T58" fmla="*/ 64 w 225"/>
                <a:gd name="T59" fmla="*/ 13 h 223"/>
                <a:gd name="T60" fmla="*/ 37 w 225"/>
                <a:gd name="T61" fmla="*/ 30 h 223"/>
                <a:gd name="T62" fmla="*/ 18 w 225"/>
                <a:gd name="T63" fmla="*/ 55 h 223"/>
                <a:gd name="T64" fmla="*/ 5 w 225"/>
                <a:gd name="T65" fmla="*/ 86 h 223"/>
                <a:gd name="T66" fmla="*/ 2 w 225"/>
                <a:gd name="T67" fmla="*/ 119 h 223"/>
                <a:gd name="T68" fmla="*/ 10 w 225"/>
                <a:gd name="T69" fmla="*/ 150 h 223"/>
                <a:gd name="T70" fmla="*/ 24 w 225"/>
                <a:gd name="T71" fmla="*/ 177 h 223"/>
                <a:gd name="T72" fmla="*/ 48 w 225"/>
                <a:gd name="T73" fmla="*/ 200 h 223"/>
                <a:gd name="T74" fmla="*/ 76 w 225"/>
                <a:gd name="T75" fmla="*/ 214 h 223"/>
                <a:gd name="T76" fmla="*/ 108 w 225"/>
                <a:gd name="T77" fmla="*/ 222 h 223"/>
                <a:gd name="T78" fmla="*/ 140 w 225"/>
                <a:gd name="T79" fmla="*/ 217 h 223"/>
                <a:gd name="T80" fmla="*/ 171 w 225"/>
                <a:gd name="T81" fmla="*/ 205 h 223"/>
                <a:gd name="T82" fmla="*/ 193 w 225"/>
                <a:gd name="T83" fmla="*/ 185 h 223"/>
                <a:gd name="T84" fmla="*/ 213 w 225"/>
                <a:gd name="T85" fmla="*/ 158 h 22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25"/>
                <a:gd name="T130" fmla="*/ 0 h 223"/>
                <a:gd name="T131" fmla="*/ 225 w 225"/>
                <a:gd name="T132" fmla="*/ 223 h 22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25" h="223">
                  <a:moveTo>
                    <a:pt x="219" y="146"/>
                  </a:moveTo>
                  <a:lnTo>
                    <a:pt x="220" y="137"/>
                  </a:lnTo>
                  <a:lnTo>
                    <a:pt x="222" y="125"/>
                  </a:lnTo>
                  <a:lnTo>
                    <a:pt x="224" y="115"/>
                  </a:lnTo>
                  <a:lnTo>
                    <a:pt x="224" y="104"/>
                  </a:lnTo>
                  <a:lnTo>
                    <a:pt x="222" y="94"/>
                  </a:lnTo>
                  <a:lnTo>
                    <a:pt x="221" y="83"/>
                  </a:lnTo>
                  <a:lnTo>
                    <a:pt x="216" y="72"/>
                  </a:lnTo>
                  <a:lnTo>
                    <a:pt x="214" y="63"/>
                  </a:lnTo>
                  <a:lnTo>
                    <a:pt x="207" y="52"/>
                  </a:lnTo>
                  <a:lnTo>
                    <a:pt x="202" y="45"/>
                  </a:lnTo>
                  <a:lnTo>
                    <a:pt x="194" y="35"/>
                  </a:lnTo>
                  <a:lnTo>
                    <a:pt x="187" y="29"/>
                  </a:lnTo>
                  <a:lnTo>
                    <a:pt x="178" y="22"/>
                  </a:lnTo>
                  <a:lnTo>
                    <a:pt x="169" y="15"/>
                  </a:lnTo>
                  <a:lnTo>
                    <a:pt x="159" y="10"/>
                  </a:lnTo>
                  <a:lnTo>
                    <a:pt x="148" y="6"/>
                  </a:lnTo>
                  <a:lnTo>
                    <a:pt x="138" y="2"/>
                  </a:lnTo>
                  <a:lnTo>
                    <a:pt x="126" y="0"/>
                  </a:lnTo>
                  <a:lnTo>
                    <a:pt x="116" y="0"/>
                  </a:lnTo>
                  <a:lnTo>
                    <a:pt x="104" y="0"/>
                  </a:lnTo>
                  <a:lnTo>
                    <a:pt x="94" y="1"/>
                  </a:lnTo>
                  <a:lnTo>
                    <a:pt x="82" y="3"/>
                  </a:lnTo>
                  <a:lnTo>
                    <a:pt x="73" y="7"/>
                  </a:lnTo>
                  <a:lnTo>
                    <a:pt x="64" y="11"/>
                  </a:lnTo>
                  <a:lnTo>
                    <a:pt x="54" y="15"/>
                  </a:lnTo>
                  <a:lnTo>
                    <a:pt x="45" y="22"/>
                  </a:lnTo>
                  <a:lnTo>
                    <a:pt x="37" y="30"/>
                  </a:lnTo>
                  <a:lnTo>
                    <a:pt x="29" y="37"/>
                  </a:lnTo>
                  <a:lnTo>
                    <a:pt x="21" y="45"/>
                  </a:lnTo>
                  <a:lnTo>
                    <a:pt x="16" y="55"/>
                  </a:lnTo>
                  <a:lnTo>
                    <a:pt x="10" y="66"/>
                  </a:lnTo>
                  <a:lnTo>
                    <a:pt x="7" y="73"/>
                  </a:lnTo>
                  <a:lnTo>
                    <a:pt x="4" y="85"/>
                  </a:lnTo>
                  <a:lnTo>
                    <a:pt x="2" y="96"/>
                  </a:lnTo>
                  <a:lnTo>
                    <a:pt x="0" y="108"/>
                  </a:lnTo>
                  <a:lnTo>
                    <a:pt x="0" y="118"/>
                  </a:lnTo>
                  <a:lnTo>
                    <a:pt x="3" y="129"/>
                  </a:lnTo>
                  <a:lnTo>
                    <a:pt x="5" y="139"/>
                  </a:lnTo>
                  <a:lnTo>
                    <a:pt x="7" y="151"/>
                  </a:lnTo>
                  <a:lnTo>
                    <a:pt x="12" y="160"/>
                  </a:lnTo>
                  <a:lnTo>
                    <a:pt x="17" y="170"/>
                  </a:lnTo>
                  <a:lnTo>
                    <a:pt x="22" y="179"/>
                  </a:lnTo>
                  <a:lnTo>
                    <a:pt x="30" y="186"/>
                  </a:lnTo>
                  <a:lnTo>
                    <a:pt x="37" y="193"/>
                  </a:lnTo>
                  <a:lnTo>
                    <a:pt x="48" y="200"/>
                  </a:lnTo>
                  <a:lnTo>
                    <a:pt x="54" y="207"/>
                  </a:lnTo>
                  <a:lnTo>
                    <a:pt x="65" y="213"/>
                  </a:lnTo>
                  <a:lnTo>
                    <a:pt x="76" y="216"/>
                  </a:lnTo>
                  <a:lnTo>
                    <a:pt x="87" y="220"/>
                  </a:lnTo>
                  <a:lnTo>
                    <a:pt x="98" y="222"/>
                  </a:lnTo>
                  <a:lnTo>
                    <a:pt x="109" y="222"/>
                  </a:lnTo>
                  <a:lnTo>
                    <a:pt x="120" y="222"/>
                  </a:lnTo>
                  <a:lnTo>
                    <a:pt x="131" y="221"/>
                  </a:lnTo>
                  <a:lnTo>
                    <a:pt x="142" y="219"/>
                  </a:lnTo>
                  <a:lnTo>
                    <a:pt x="151" y="217"/>
                  </a:lnTo>
                  <a:lnTo>
                    <a:pt x="162" y="212"/>
                  </a:lnTo>
                  <a:lnTo>
                    <a:pt x="169" y="207"/>
                  </a:lnTo>
                  <a:lnTo>
                    <a:pt x="181" y="200"/>
                  </a:lnTo>
                  <a:lnTo>
                    <a:pt x="188" y="193"/>
                  </a:lnTo>
                  <a:lnTo>
                    <a:pt x="195" y="185"/>
                  </a:lnTo>
                  <a:lnTo>
                    <a:pt x="202" y="178"/>
                  </a:lnTo>
                  <a:lnTo>
                    <a:pt x="208" y="168"/>
                  </a:lnTo>
                  <a:lnTo>
                    <a:pt x="213" y="158"/>
                  </a:lnTo>
                  <a:lnTo>
                    <a:pt x="219" y="146"/>
                  </a:lnTo>
                  <a:lnTo>
                    <a:pt x="217" y="146"/>
                  </a:lnTo>
                  <a:lnTo>
                    <a:pt x="220" y="137"/>
                  </a:lnTo>
                  <a:lnTo>
                    <a:pt x="222" y="125"/>
                  </a:lnTo>
                  <a:lnTo>
                    <a:pt x="222" y="113"/>
                  </a:lnTo>
                  <a:lnTo>
                    <a:pt x="222" y="103"/>
                  </a:lnTo>
                  <a:lnTo>
                    <a:pt x="221" y="93"/>
                  </a:lnTo>
                  <a:lnTo>
                    <a:pt x="219" y="82"/>
                  </a:lnTo>
                  <a:lnTo>
                    <a:pt x="216" y="74"/>
                  </a:lnTo>
                  <a:lnTo>
                    <a:pt x="211" y="64"/>
                  </a:lnTo>
                  <a:lnTo>
                    <a:pt x="207" y="53"/>
                  </a:lnTo>
                  <a:lnTo>
                    <a:pt x="199" y="46"/>
                  </a:lnTo>
                  <a:lnTo>
                    <a:pt x="194" y="37"/>
                  </a:lnTo>
                  <a:lnTo>
                    <a:pt x="187" y="29"/>
                  </a:lnTo>
                  <a:lnTo>
                    <a:pt x="177" y="21"/>
                  </a:lnTo>
                  <a:lnTo>
                    <a:pt x="169" y="17"/>
                  </a:lnTo>
                  <a:lnTo>
                    <a:pt x="159" y="12"/>
                  </a:lnTo>
                  <a:lnTo>
                    <a:pt x="147" y="8"/>
                  </a:lnTo>
                  <a:lnTo>
                    <a:pt x="138" y="4"/>
                  </a:lnTo>
                  <a:lnTo>
                    <a:pt x="127" y="3"/>
                  </a:lnTo>
                  <a:lnTo>
                    <a:pt x="116" y="0"/>
                  </a:lnTo>
                  <a:lnTo>
                    <a:pt x="106" y="1"/>
                  </a:lnTo>
                  <a:lnTo>
                    <a:pt x="95" y="3"/>
                  </a:lnTo>
                  <a:lnTo>
                    <a:pt x="83" y="6"/>
                  </a:lnTo>
                  <a:lnTo>
                    <a:pt x="72" y="8"/>
                  </a:lnTo>
                  <a:lnTo>
                    <a:pt x="64" y="13"/>
                  </a:lnTo>
                  <a:lnTo>
                    <a:pt x="55" y="19"/>
                  </a:lnTo>
                  <a:lnTo>
                    <a:pt x="45" y="22"/>
                  </a:lnTo>
                  <a:lnTo>
                    <a:pt x="37" y="30"/>
                  </a:lnTo>
                  <a:lnTo>
                    <a:pt x="31" y="37"/>
                  </a:lnTo>
                  <a:lnTo>
                    <a:pt x="23" y="45"/>
                  </a:lnTo>
                  <a:lnTo>
                    <a:pt x="18" y="55"/>
                  </a:lnTo>
                  <a:lnTo>
                    <a:pt x="12" y="66"/>
                  </a:lnTo>
                  <a:lnTo>
                    <a:pt x="7" y="73"/>
                  </a:lnTo>
                  <a:lnTo>
                    <a:pt x="5" y="86"/>
                  </a:lnTo>
                  <a:lnTo>
                    <a:pt x="4" y="97"/>
                  </a:lnTo>
                  <a:lnTo>
                    <a:pt x="2" y="109"/>
                  </a:lnTo>
                  <a:lnTo>
                    <a:pt x="2" y="119"/>
                  </a:lnTo>
                  <a:lnTo>
                    <a:pt x="3" y="129"/>
                  </a:lnTo>
                  <a:lnTo>
                    <a:pt x="5" y="139"/>
                  </a:lnTo>
                  <a:lnTo>
                    <a:pt x="10" y="150"/>
                  </a:lnTo>
                  <a:lnTo>
                    <a:pt x="12" y="159"/>
                  </a:lnTo>
                  <a:lnTo>
                    <a:pt x="17" y="168"/>
                  </a:lnTo>
                  <a:lnTo>
                    <a:pt x="24" y="177"/>
                  </a:lnTo>
                  <a:lnTo>
                    <a:pt x="33" y="186"/>
                  </a:lnTo>
                  <a:lnTo>
                    <a:pt x="39" y="194"/>
                  </a:lnTo>
                  <a:lnTo>
                    <a:pt x="48" y="200"/>
                  </a:lnTo>
                  <a:lnTo>
                    <a:pt x="57" y="206"/>
                  </a:lnTo>
                  <a:lnTo>
                    <a:pt x="66" y="212"/>
                  </a:lnTo>
                  <a:lnTo>
                    <a:pt x="76" y="214"/>
                  </a:lnTo>
                  <a:lnTo>
                    <a:pt x="87" y="219"/>
                  </a:lnTo>
                  <a:lnTo>
                    <a:pt x="98" y="220"/>
                  </a:lnTo>
                  <a:lnTo>
                    <a:pt x="108" y="222"/>
                  </a:lnTo>
                  <a:lnTo>
                    <a:pt x="120" y="222"/>
                  </a:lnTo>
                  <a:lnTo>
                    <a:pt x="131" y="220"/>
                  </a:lnTo>
                  <a:lnTo>
                    <a:pt x="140" y="217"/>
                  </a:lnTo>
                  <a:lnTo>
                    <a:pt x="152" y="215"/>
                  </a:lnTo>
                  <a:lnTo>
                    <a:pt x="160" y="210"/>
                  </a:lnTo>
                  <a:lnTo>
                    <a:pt x="171" y="205"/>
                  </a:lnTo>
                  <a:lnTo>
                    <a:pt x="179" y="200"/>
                  </a:lnTo>
                  <a:lnTo>
                    <a:pt x="187" y="192"/>
                  </a:lnTo>
                  <a:lnTo>
                    <a:pt x="193" y="185"/>
                  </a:lnTo>
                  <a:lnTo>
                    <a:pt x="201" y="177"/>
                  </a:lnTo>
                  <a:lnTo>
                    <a:pt x="208" y="168"/>
                  </a:lnTo>
                  <a:lnTo>
                    <a:pt x="213" y="158"/>
                  </a:lnTo>
                  <a:lnTo>
                    <a:pt x="217" y="146"/>
                  </a:lnTo>
                  <a:lnTo>
                    <a:pt x="219" y="146"/>
                  </a:lnTo>
                </a:path>
              </a:pathLst>
            </a:custGeom>
            <a:solidFill>
              <a:srgbClr val="B3BFD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35" name="Freeform 367"/>
            <p:cNvSpPr>
              <a:spLocks/>
            </p:cNvSpPr>
            <p:nvPr/>
          </p:nvSpPr>
          <p:spPr bwMode="auto">
            <a:xfrm>
              <a:off x="2415" y="1158"/>
              <a:ext cx="221" cy="223"/>
            </a:xfrm>
            <a:custGeom>
              <a:avLst/>
              <a:gdLst>
                <a:gd name="T0" fmla="*/ 220 w 221"/>
                <a:gd name="T1" fmla="*/ 125 h 223"/>
                <a:gd name="T2" fmla="*/ 219 w 221"/>
                <a:gd name="T3" fmla="*/ 93 h 223"/>
                <a:gd name="T4" fmla="*/ 209 w 221"/>
                <a:gd name="T5" fmla="*/ 64 h 223"/>
                <a:gd name="T6" fmla="*/ 192 w 221"/>
                <a:gd name="T7" fmla="*/ 37 h 223"/>
                <a:gd name="T8" fmla="*/ 167 w 221"/>
                <a:gd name="T9" fmla="*/ 17 h 223"/>
                <a:gd name="T10" fmla="*/ 136 w 221"/>
                <a:gd name="T11" fmla="*/ 4 h 223"/>
                <a:gd name="T12" fmla="*/ 104 w 221"/>
                <a:gd name="T13" fmla="*/ 1 h 223"/>
                <a:gd name="T14" fmla="*/ 70 w 221"/>
                <a:gd name="T15" fmla="*/ 8 h 223"/>
                <a:gd name="T16" fmla="*/ 43 w 221"/>
                <a:gd name="T17" fmla="*/ 22 h 223"/>
                <a:gd name="T18" fmla="*/ 21 w 221"/>
                <a:gd name="T19" fmla="*/ 45 h 223"/>
                <a:gd name="T20" fmla="*/ 5 w 221"/>
                <a:gd name="T21" fmla="*/ 73 h 223"/>
                <a:gd name="T22" fmla="*/ 0 w 221"/>
                <a:gd name="T23" fmla="*/ 109 h 223"/>
                <a:gd name="T24" fmla="*/ 3 w 221"/>
                <a:gd name="T25" fmla="*/ 139 h 223"/>
                <a:gd name="T26" fmla="*/ 15 w 221"/>
                <a:gd name="T27" fmla="*/ 168 h 223"/>
                <a:gd name="T28" fmla="*/ 37 w 221"/>
                <a:gd name="T29" fmla="*/ 194 h 223"/>
                <a:gd name="T30" fmla="*/ 64 w 221"/>
                <a:gd name="T31" fmla="*/ 212 h 223"/>
                <a:gd name="T32" fmla="*/ 96 w 221"/>
                <a:gd name="T33" fmla="*/ 220 h 223"/>
                <a:gd name="T34" fmla="*/ 129 w 221"/>
                <a:gd name="T35" fmla="*/ 220 h 223"/>
                <a:gd name="T36" fmla="*/ 158 w 221"/>
                <a:gd name="T37" fmla="*/ 210 h 223"/>
                <a:gd name="T38" fmla="*/ 185 w 221"/>
                <a:gd name="T39" fmla="*/ 192 h 223"/>
                <a:gd name="T40" fmla="*/ 206 w 221"/>
                <a:gd name="T41" fmla="*/ 168 h 223"/>
                <a:gd name="T42" fmla="*/ 213 w 221"/>
                <a:gd name="T43" fmla="*/ 145 h 223"/>
                <a:gd name="T44" fmla="*/ 219 w 221"/>
                <a:gd name="T45" fmla="*/ 115 h 223"/>
                <a:gd name="T46" fmla="*/ 214 w 221"/>
                <a:gd name="T47" fmla="*/ 83 h 223"/>
                <a:gd name="T48" fmla="*/ 202 w 221"/>
                <a:gd name="T49" fmla="*/ 55 h 223"/>
                <a:gd name="T50" fmla="*/ 182 w 221"/>
                <a:gd name="T51" fmla="*/ 30 h 223"/>
                <a:gd name="T52" fmla="*/ 156 w 221"/>
                <a:gd name="T53" fmla="*/ 14 h 223"/>
                <a:gd name="T54" fmla="*/ 125 w 221"/>
                <a:gd name="T55" fmla="*/ 4 h 223"/>
                <a:gd name="T56" fmla="*/ 93 w 221"/>
                <a:gd name="T57" fmla="*/ 3 h 223"/>
                <a:gd name="T58" fmla="*/ 63 w 221"/>
                <a:gd name="T59" fmla="*/ 13 h 223"/>
                <a:gd name="T60" fmla="*/ 37 w 221"/>
                <a:gd name="T61" fmla="*/ 31 h 223"/>
                <a:gd name="T62" fmla="*/ 16 w 221"/>
                <a:gd name="T63" fmla="*/ 55 h 223"/>
                <a:gd name="T64" fmla="*/ 5 w 221"/>
                <a:gd name="T65" fmla="*/ 86 h 223"/>
                <a:gd name="T66" fmla="*/ 2 w 221"/>
                <a:gd name="T67" fmla="*/ 119 h 223"/>
                <a:gd name="T68" fmla="*/ 8 w 221"/>
                <a:gd name="T69" fmla="*/ 150 h 223"/>
                <a:gd name="T70" fmla="*/ 22 w 221"/>
                <a:gd name="T71" fmla="*/ 177 h 223"/>
                <a:gd name="T72" fmla="*/ 46 w 221"/>
                <a:gd name="T73" fmla="*/ 198 h 223"/>
                <a:gd name="T74" fmla="*/ 75 w 221"/>
                <a:gd name="T75" fmla="*/ 213 h 223"/>
                <a:gd name="T76" fmla="*/ 107 w 221"/>
                <a:gd name="T77" fmla="*/ 220 h 223"/>
                <a:gd name="T78" fmla="*/ 138 w 221"/>
                <a:gd name="T79" fmla="*/ 217 h 223"/>
                <a:gd name="T80" fmla="*/ 167 w 221"/>
                <a:gd name="T81" fmla="*/ 205 h 223"/>
                <a:gd name="T82" fmla="*/ 191 w 221"/>
                <a:gd name="T83" fmla="*/ 185 h 223"/>
                <a:gd name="T84" fmla="*/ 209 w 221"/>
                <a:gd name="T85" fmla="*/ 157 h 22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21"/>
                <a:gd name="T130" fmla="*/ 0 h 223"/>
                <a:gd name="T131" fmla="*/ 221 w 221"/>
                <a:gd name="T132" fmla="*/ 223 h 22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21" h="223">
                  <a:moveTo>
                    <a:pt x="215" y="146"/>
                  </a:moveTo>
                  <a:lnTo>
                    <a:pt x="218" y="137"/>
                  </a:lnTo>
                  <a:lnTo>
                    <a:pt x="220" y="125"/>
                  </a:lnTo>
                  <a:lnTo>
                    <a:pt x="220" y="113"/>
                  </a:lnTo>
                  <a:lnTo>
                    <a:pt x="220" y="103"/>
                  </a:lnTo>
                  <a:lnTo>
                    <a:pt x="219" y="93"/>
                  </a:lnTo>
                  <a:lnTo>
                    <a:pt x="217" y="82"/>
                  </a:lnTo>
                  <a:lnTo>
                    <a:pt x="214" y="74"/>
                  </a:lnTo>
                  <a:lnTo>
                    <a:pt x="209" y="64"/>
                  </a:lnTo>
                  <a:lnTo>
                    <a:pt x="205" y="53"/>
                  </a:lnTo>
                  <a:lnTo>
                    <a:pt x="197" y="46"/>
                  </a:lnTo>
                  <a:lnTo>
                    <a:pt x="192" y="37"/>
                  </a:lnTo>
                  <a:lnTo>
                    <a:pt x="185" y="29"/>
                  </a:lnTo>
                  <a:lnTo>
                    <a:pt x="175" y="21"/>
                  </a:lnTo>
                  <a:lnTo>
                    <a:pt x="167" y="17"/>
                  </a:lnTo>
                  <a:lnTo>
                    <a:pt x="157" y="12"/>
                  </a:lnTo>
                  <a:lnTo>
                    <a:pt x="145" y="8"/>
                  </a:lnTo>
                  <a:lnTo>
                    <a:pt x="136" y="4"/>
                  </a:lnTo>
                  <a:lnTo>
                    <a:pt x="125" y="3"/>
                  </a:lnTo>
                  <a:lnTo>
                    <a:pt x="114" y="0"/>
                  </a:lnTo>
                  <a:lnTo>
                    <a:pt x="104" y="1"/>
                  </a:lnTo>
                  <a:lnTo>
                    <a:pt x="93" y="3"/>
                  </a:lnTo>
                  <a:lnTo>
                    <a:pt x="81" y="6"/>
                  </a:lnTo>
                  <a:lnTo>
                    <a:pt x="70" y="8"/>
                  </a:lnTo>
                  <a:lnTo>
                    <a:pt x="62" y="13"/>
                  </a:lnTo>
                  <a:lnTo>
                    <a:pt x="53" y="19"/>
                  </a:lnTo>
                  <a:lnTo>
                    <a:pt x="43" y="22"/>
                  </a:lnTo>
                  <a:lnTo>
                    <a:pt x="35" y="30"/>
                  </a:lnTo>
                  <a:lnTo>
                    <a:pt x="29" y="37"/>
                  </a:lnTo>
                  <a:lnTo>
                    <a:pt x="21" y="45"/>
                  </a:lnTo>
                  <a:lnTo>
                    <a:pt x="16" y="55"/>
                  </a:lnTo>
                  <a:lnTo>
                    <a:pt x="10" y="66"/>
                  </a:lnTo>
                  <a:lnTo>
                    <a:pt x="5" y="73"/>
                  </a:lnTo>
                  <a:lnTo>
                    <a:pt x="3" y="86"/>
                  </a:lnTo>
                  <a:lnTo>
                    <a:pt x="2" y="97"/>
                  </a:lnTo>
                  <a:lnTo>
                    <a:pt x="0" y="109"/>
                  </a:lnTo>
                  <a:lnTo>
                    <a:pt x="0" y="119"/>
                  </a:lnTo>
                  <a:lnTo>
                    <a:pt x="1" y="129"/>
                  </a:lnTo>
                  <a:lnTo>
                    <a:pt x="3" y="139"/>
                  </a:lnTo>
                  <a:lnTo>
                    <a:pt x="8" y="150"/>
                  </a:lnTo>
                  <a:lnTo>
                    <a:pt x="10" y="159"/>
                  </a:lnTo>
                  <a:lnTo>
                    <a:pt x="15" y="168"/>
                  </a:lnTo>
                  <a:lnTo>
                    <a:pt x="22" y="177"/>
                  </a:lnTo>
                  <a:lnTo>
                    <a:pt x="31" y="186"/>
                  </a:lnTo>
                  <a:lnTo>
                    <a:pt x="37" y="194"/>
                  </a:lnTo>
                  <a:lnTo>
                    <a:pt x="46" y="200"/>
                  </a:lnTo>
                  <a:lnTo>
                    <a:pt x="55" y="206"/>
                  </a:lnTo>
                  <a:lnTo>
                    <a:pt x="64" y="212"/>
                  </a:lnTo>
                  <a:lnTo>
                    <a:pt x="74" y="214"/>
                  </a:lnTo>
                  <a:lnTo>
                    <a:pt x="85" y="219"/>
                  </a:lnTo>
                  <a:lnTo>
                    <a:pt x="96" y="220"/>
                  </a:lnTo>
                  <a:lnTo>
                    <a:pt x="106" y="222"/>
                  </a:lnTo>
                  <a:lnTo>
                    <a:pt x="118" y="222"/>
                  </a:lnTo>
                  <a:lnTo>
                    <a:pt x="129" y="220"/>
                  </a:lnTo>
                  <a:lnTo>
                    <a:pt x="138" y="217"/>
                  </a:lnTo>
                  <a:lnTo>
                    <a:pt x="150" y="215"/>
                  </a:lnTo>
                  <a:lnTo>
                    <a:pt x="158" y="210"/>
                  </a:lnTo>
                  <a:lnTo>
                    <a:pt x="169" y="205"/>
                  </a:lnTo>
                  <a:lnTo>
                    <a:pt x="177" y="200"/>
                  </a:lnTo>
                  <a:lnTo>
                    <a:pt x="185" y="192"/>
                  </a:lnTo>
                  <a:lnTo>
                    <a:pt x="191" y="185"/>
                  </a:lnTo>
                  <a:lnTo>
                    <a:pt x="199" y="177"/>
                  </a:lnTo>
                  <a:lnTo>
                    <a:pt x="206" y="168"/>
                  </a:lnTo>
                  <a:lnTo>
                    <a:pt x="211" y="158"/>
                  </a:lnTo>
                  <a:lnTo>
                    <a:pt x="215" y="146"/>
                  </a:lnTo>
                  <a:lnTo>
                    <a:pt x="213" y="145"/>
                  </a:lnTo>
                  <a:lnTo>
                    <a:pt x="216" y="137"/>
                  </a:lnTo>
                  <a:lnTo>
                    <a:pt x="218" y="125"/>
                  </a:lnTo>
                  <a:lnTo>
                    <a:pt x="219" y="115"/>
                  </a:lnTo>
                  <a:lnTo>
                    <a:pt x="220" y="103"/>
                  </a:lnTo>
                  <a:lnTo>
                    <a:pt x="218" y="93"/>
                  </a:lnTo>
                  <a:lnTo>
                    <a:pt x="214" y="83"/>
                  </a:lnTo>
                  <a:lnTo>
                    <a:pt x="212" y="73"/>
                  </a:lnTo>
                  <a:lnTo>
                    <a:pt x="207" y="62"/>
                  </a:lnTo>
                  <a:lnTo>
                    <a:pt x="202" y="55"/>
                  </a:lnTo>
                  <a:lnTo>
                    <a:pt x="197" y="46"/>
                  </a:lnTo>
                  <a:lnTo>
                    <a:pt x="190" y="37"/>
                  </a:lnTo>
                  <a:lnTo>
                    <a:pt x="182" y="30"/>
                  </a:lnTo>
                  <a:lnTo>
                    <a:pt x="175" y="23"/>
                  </a:lnTo>
                  <a:lnTo>
                    <a:pt x="167" y="18"/>
                  </a:lnTo>
                  <a:lnTo>
                    <a:pt x="156" y="14"/>
                  </a:lnTo>
                  <a:lnTo>
                    <a:pt x="145" y="10"/>
                  </a:lnTo>
                  <a:lnTo>
                    <a:pt x="134" y="6"/>
                  </a:lnTo>
                  <a:lnTo>
                    <a:pt x="125" y="4"/>
                  </a:lnTo>
                  <a:lnTo>
                    <a:pt x="114" y="2"/>
                  </a:lnTo>
                  <a:lnTo>
                    <a:pt x="103" y="3"/>
                  </a:lnTo>
                  <a:lnTo>
                    <a:pt x="93" y="3"/>
                  </a:lnTo>
                  <a:lnTo>
                    <a:pt x="81" y="6"/>
                  </a:lnTo>
                  <a:lnTo>
                    <a:pt x="72" y="10"/>
                  </a:lnTo>
                  <a:lnTo>
                    <a:pt x="63" y="13"/>
                  </a:lnTo>
                  <a:lnTo>
                    <a:pt x="53" y="19"/>
                  </a:lnTo>
                  <a:lnTo>
                    <a:pt x="45" y="25"/>
                  </a:lnTo>
                  <a:lnTo>
                    <a:pt x="37" y="31"/>
                  </a:lnTo>
                  <a:lnTo>
                    <a:pt x="30" y="38"/>
                  </a:lnTo>
                  <a:lnTo>
                    <a:pt x="22" y="48"/>
                  </a:lnTo>
                  <a:lnTo>
                    <a:pt x="16" y="55"/>
                  </a:lnTo>
                  <a:lnTo>
                    <a:pt x="12" y="67"/>
                  </a:lnTo>
                  <a:lnTo>
                    <a:pt x="7" y="75"/>
                  </a:lnTo>
                  <a:lnTo>
                    <a:pt x="5" y="86"/>
                  </a:lnTo>
                  <a:lnTo>
                    <a:pt x="2" y="97"/>
                  </a:lnTo>
                  <a:lnTo>
                    <a:pt x="2" y="107"/>
                  </a:lnTo>
                  <a:lnTo>
                    <a:pt x="2" y="119"/>
                  </a:lnTo>
                  <a:lnTo>
                    <a:pt x="2" y="130"/>
                  </a:lnTo>
                  <a:lnTo>
                    <a:pt x="5" y="138"/>
                  </a:lnTo>
                  <a:lnTo>
                    <a:pt x="8" y="150"/>
                  </a:lnTo>
                  <a:lnTo>
                    <a:pt x="12" y="160"/>
                  </a:lnTo>
                  <a:lnTo>
                    <a:pt x="18" y="166"/>
                  </a:lnTo>
                  <a:lnTo>
                    <a:pt x="22" y="177"/>
                  </a:lnTo>
                  <a:lnTo>
                    <a:pt x="31" y="186"/>
                  </a:lnTo>
                  <a:lnTo>
                    <a:pt x="37" y="192"/>
                  </a:lnTo>
                  <a:lnTo>
                    <a:pt x="46" y="198"/>
                  </a:lnTo>
                  <a:lnTo>
                    <a:pt x="55" y="204"/>
                  </a:lnTo>
                  <a:lnTo>
                    <a:pt x="64" y="210"/>
                  </a:lnTo>
                  <a:lnTo>
                    <a:pt x="75" y="213"/>
                  </a:lnTo>
                  <a:lnTo>
                    <a:pt x="87" y="217"/>
                  </a:lnTo>
                  <a:lnTo>
                    <a:pt x="98" y="218"/>
                  </a:lnTo>
                  <a:lnTo>
                    <a:pt x="107" y="220"/>
                  </a:lnTo>
                  <a:lnTo>
                    <a:pt x="117" y="220"/>
                  </a:lnTo>
                  <a:lnTo>
                    <a:pt x="127" y="219"/>
                  </a:lnTo>
                  <a:lnTo>
                    <a:pt x="138" y="217"/>
                  </a:lnTo>
                  <a:lnTo>
                    <a:pt x="148" y="212"/>
                  </a:lnTo>
                  <a:lnTo>
                    <a:pt x="156" y="209"/>
                  </a:lnTo>
                  <a:lnTo>
                    <a:pt x="167" y="205"/>
                  </a:lnTo>
                  <a:lnTo>
                    <a:pt x="175" y="197"/>
                  </a:lnTo>
                  <a:lnTo>
                    <a:pt x="184" y="192"/>
                  </a:lnTo>
                  <a:lnTo>
                    <a:pt x="191" y="185"/>
                  </a:lnTo>
                  <a:lnTo>
                    <a:pt x="199" y="175"/>
                  </a:lnTo>
                  <a:lnTo>
                    <a:pt x="204" y="166"/>
                  </a:lnTo>
                  <a:lnTo>
                    <a:pt x="209" y="157"/>
                  </a:lnTo>
                  <a:lnTo>
                    <a:pt x="213" y="145"/>
                  </a:lnTo>
                  <a:lnTo>
                    <a:pt x="215" y="146"/>
                  </a:lnTo>
                </a:path>
              </a:pathLst>
            </a:custGeom>
            <a:solidFill>
              <a:srgbClr val="B4C0D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36" name="Freeform 368"/>
            <p:cNvSpPr>
              <a:spLocks/>
            </p:cNvSpPr>
            <p:nvPr/>
          </p:nvSpPr>
          <p:spPr bwMode="auto">
            <a:xfrm>
              <a:off x="2417" y="1160"/>
              <a:ext cx="219" cy="219"/>
            </a:xfrm>
            <a:custGeom>
              <a:avLst/>
              <a:gdLst>
                <a:gd name="T0" fmla="*/ 216 w 219"/>
                <a:gd name="T1" fmla="*/ 123 h 219"/>
                <a:gd name="T2" fmla="*/ 216 w 219"/>
                <a:gd name="T3" fmla="*/ 91 h 219"/>
                <a:gd name="T4" fmla="*/ 205 w 219"/>
                <a:gd name="T5" fmla="*/ 60 h 219"/>
                <a:gd name="T6" fmla="*/ 188 w 219"/>
                <a:gd name="T7" fmla="*/ 35 h 219"/>
                <a:gd name="T8" fmla="*/ 165 w 219"/>
                <a:gd name="T9" fmla="*/ 16 h 219"/>
                <a:gd name="T10" fmla="*/ 132 w 219"/>
                <a:gd name="T11" fmla="*/ 4 h 219"/>
                <a:gd name="T12" fmla="*/ 101 w 219"/>
                <a:gd name="T13" fmla="*/ 1 h 219"/>
                <a:gd name="T14" fmla="*/ 70 w 219"/>
                <a:gd name="T15" fmla="*/ 8 h 219"/>
                <a:gd name="T16" fmla="*/ 43 w 219"/>
                <a:gd name="T17" fmla="*/ 23 h 219"/>
                <a:gd name="T18" fmla="*/ 20 w 219"/>
                <a:gd name="T19" fmla="*/ 46 h 219"/>
                <a:gd name="T20" fmla="*/ 5 w 219"/>
                <a:gd name="T21" fmla="*/ 73 h 219"/>
                <a:gd name="T22" fmla="*/ 0 w 219"/>
                <a:gd name="T23" fmla="*/ 105 h 219"/>
                <a:gd name="T24" fmla="*/ 3 w 219"/>
                <a:gd name="T25" fmla="*/ 136 h 219"/>
                <a:gd name="T26" fmla="*/ 16 w 219"/>
                <a:gd name="T27" fmla="*/ 164 h 219"/>
                <a:gd name="T28" fmla="*/ 35 w 219"/>
                <a:gd name="T29" fmla="*/ 190 h 219"/>
                <a:gd name="T30" fmla="*/ 62 w 219"/>
                <a:gd name="T31" fmla="*/ 208 h 219"/>
                <a:gd name="T32" fmla="*/ 96 w 219"/>
                <a:gd name="T33" fmla="*/ 216 h 219"/>
                <a:gd name="T34" fmla="*/ 125 w 219"/>
                <a:gd name="T35" fmla="*/ 217 h 219"/>
                <a:gd name="T36" fmla="*/ 154 w 219"/>
                <a:gd name="T37" fmla="*/ 207 h 219"/>
                <a:gd name="T38" fmla="*/ 182 w 219"/>
                <a:gd name="T39" fmla="*/ 190 h 219"/>
                <a:gd name="T40" fmla="*/ 202 w 219"/>
                <a:gd name="T41" fmla="*/ 164 h 219"/>
                <a:gd name="T42" fmla="*/ 210 w 219"/>
                <a:gd name="T43" fmla="*/ 143 h 219"/>
                <a:gd name="T44" fmla="*/ 215 w 219"/>
                <a:gd name="T45" fmla="*/ 113 h 219"/>
                <a:gd name="T46" fmla="*/ 212 w 219"/>
                <a:gd name="T47" fmla="*/ 81 h 219"/>
                <a:gd name="T48" fmla="*/ 200 w 219"/>
                <a:gd name="T49" fmla="*/ 53 h 219"/>
                <a:gd name="T50" fmla="*/ 180 w 219"/>
                <a:gd name="T51" fmla="*/ 30 h 219"/>
                <a:gd name="T52" fmla="*/ 154 w 219"/>
                <a:gd name="T53" fmla="*/ 13 h 219"/>
                <a:gd name="T54" fmla="*/ 123 w 219"/>
                <a:gd name="T55" fmla="*/ 2 h 219"/>
                <a:gd name="T56" fmla="*/ 90 w 219"/>
                <a:gd name="T57" fmla="*/ 3 h 219"/>
                <a:gd name="T58" fmla="*/ 61 w 219"/>
                <a:gd name="T59" fmla="*/ 13 h 219"/>
                <a:gd name="T60" fmla="*/ 36 w 219"/>
                <a:gd name="T61" fmla="*/ 32 h 219"/>
                <a:gd name="T62" fmla="*/ 16 w 219"/>
                <a:gd name="T63" fmla="*/ 54 h 219"/>
                <a:gd name="T64" fmla="*/ 3 w 219"/>
                <a:gd name="T65" fmla="*/ 84 h 219"/>
                <a:gd name="T66" fmla="*/ 1 w 219"/>
                <a:gd name="T67" fmla="*/ 115 h 219"/>
                <a:gd name="T68" fmla="*/ 8 w 219"/>
                <a:gd name="T69" fmla="*/ 147 h 219"/>
                <a:gd name="T70" fmla="*/ 23 w 219"/>
                <a:gd name="T71" fmla="*/ 174 h 219"/>
                <a:gd name="T72" fmla="*/ 45 w 219"/>
                <a:gd name="T73" fmla="*/ 195 h 219"/>
                <a:gd name="T74" fmla="*/ 73 w 219"/>
                <a:gd name="T75" fmla="*/ 211 h 219"/>
                <a:gd name="T76" fmla="*/ 106 w 219"/>
                <a:gd name="T77" fmla="*/ 216 h 219"/>
                <a:gd name="T78" fmla="*/ 137 w 219"/>
                <a:gd name="T79" fmla="*/ 213 h 219"/>
                <a:gd name="T80" fmla="*/ 165 w 219"/>
                <a:gd name="T81" fmla="*/ 201 h 219"/>
                <a:gd name="T82" fmla="*/ 188 w 219"/>
                <a:gd name="T83" fmla="*/ 180 h 219"/>
                <a:gd name="T84" fmla="*/ 205 w 219"/>
                <a:gd name="T85" fmla="*/ 154 h 21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19"/>
                <a:gd name="T130" fmla="*/ 0 h 219"/>
                <a:gd name="T131" fmla="*/ 219 w 219"/>
                <a:gd name="T132" fmla="*/ 219 h 21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19" h="219">
                  <a:moveTo>
                    <a:pt x="211" y="143"/>
                  </a:moveTo>
                  <a:lnTo>
                    <a:pt x="214" y="135"/>
                  </a:lnTo>
                  <a:lnTo>
                    <a:pt x="216" y="123"/>
                  </a:lnTo>
                  <a:lnTo>
                    <a:pt x="217" y="113"/>
                  </a:lnTo>
                  <a:lnTo>
                    <a:pt x="218" y="101"/>
                  </a:lnTo>
                  <a:lnTo>
                    <a:pt x="216" y="91"/>
                  </a:lnTo>
                  <a:lnTo>
                    <a:pt x="212" y="81"/>
                  </a:lnTo>
                  <a:lnTo>
                    <a:pt x="210" y="71"/>
                  </a:lnTo>
                  <a:lnTo>
                    <a:pt x="205" y="60"/>
                  </a:lnTo>
                  <a:lnTo>
                    <a:pt x="200" y="53"/>
                  </a:lnTo>
                  <a:lnTo>
                    <a:pt x="195" y="44"/>
                  </a:lnTo>
                  <a:lnTo>
                    <a:pt x="188" y="35"/>
                  </a:lnTo>
                  <a:lnTo>
                    <a:pt x="180" y="28"/>
                  </a:lnTo>
                  <a:lnTo>
                    <a:pt x="173" y="21"/>
                  </a:lnTo>
                  <a:lnTo>
                    <a:pt x="165" y="16"/>
                  </a:lnTo>
                  <a:lnTo>
                    <a:pt x="154" y="12"/>
                  </a:lnTo>
                  <a:lnTo>
                    <a:pt x="143" y="8"/>
                  </a:lnTo>
                  <a:lnTo>
                    <a:pt x="132" y="4"/>
                  </a:lnTo>
                  <a:lnTo>
                    <a:pt x="123" y="2"/>
                  </a:lnTo>
                  <a:lnTo>
                    <a:pt x="112" y="0"/>
                  </a:lnTo>
                  <a:lnTo>
                    <a:pt x="101" y="1"/>
                  </a:lnTo>
                  <a:lnTo>
                    <a:pt x="91" y="1"/>
                  </a:lnTo>
                  <a:lnTo>
                    <a:pt x="79" y="4"/>
                  </a:lnTo>
                  <a:lnTo>
                    <a:pt x="70" y="8"/>
                  </a:lnTo>
                  <a:lnTo>
                    <a:pt x="61" y="11"/>
                  </a:lnTo>
                  <a:lnTo>
                    <a:pt x="51" y="17"/>
                  </a:lnTo>
                  <a:lnTo>
                    <a:pt x="43" y="23"/>
                  </a:lnTo>
                  <a:lnTo>
                    <a:pt x="35" y="29"/>
                  </a:lnTo>
                  <a:lnTo>
                    <a:pt x="28" y="36"/>
                  </a:lnTo>
                  <a:lnTo>
                    <a:pt x="20" y="46"/>
                  </a:lnTo>
                  <a:lnTo>
                    <a:pt x="14" y="53"/>
                  </a:lnTo>
                  <a:lnTo>
                    <a:pt x="10" y="65"/>
                  </a:lnTo>
                  <a:lnTo>
                    <a:pt x="5" y="73"/>
                  </a:lnTo>
                  <a:lnTo>
                    <a:pt x="3" y="84"/>
                  </a:lnTo>
                  <a:lnTo>
                    <a:pt x="0" y="95"/>
                  </a:lnTo>
                  <a:lnTo>
                    <a:pt x="0" y="105"/>
                  </a:lnTo>
                  <a:lnTo>
                    <a:pt x="0" y="117"/>
                  </a:lnTo>
                  <a:lnTo>
                    <a:pt x="0" y="128"/>
                  </a:lnTo>
                  <a:lnTo>
                    <a:pt x="3" y="136"/>
                  </a:lnTo>
                  <a:lnTo>
                    <a:pt x="6" y="148"/>
                  </a:lnTo>
                  <a:lnTo>
                    <a:pt x="10" y="158"/>
                  </a:lnTo>
                  <a:lnTo>
                    <a:pt x="16" y="164"/>
                  </a:lnTo>
                  <a:lnTo>
                    <a:pt x="20" y="175"/>
                  </a:lnTo>
                  <a:lnTo>
                    <a:pt x="29" y="184"/>
                  </a:lnTo>
                  <a:lnTo>
                    <a:pt x="35" y="190"/>
                  </a:lnTo>
                  <a:lnTo>
                    <a:pt x="44" y="196"/>
                  </a:lnTo>
                  <a:lnTo>
                    <a:pt x="53" y="202"/>
                  </a:lnTo>
                  <a:lnTo>
                    <a:pt x="62" y="208"/>
                  </a:lnTo>
                  <a:lnTo>
                    <a:pt x="73" y="211"/>
                  </a:lnTo>
                  <a:lnTo>
                    <a:pt x="85" y="215"/>
                  </a:lnTo>
                  <a:lnTo>
                    <a:pt x="96" y="216"/>
                  </a:lnTo>
                  <a:lnTo>
                    <a:pt x="105" y="218"/>
                  </a:lnTo>
                  <a:lnTo>
                    <a:pt x="115" y="218"/>
                  </a:lnTo>
                  <a:lnTo>
                    <a:pt x="125" y="217"/>
                  </a:lnTo>
                  <a:lnTo>
                    <a:pt x="136" y="215"/>
                  </a:lnTo>
                  <a:lnTo>
                    <a:pt x="146" y="210"/>
                  </a:lnTo>
                  <a:lnTo>
                    <a:pt x="154" y="207"/>
                  </a:lnTo>
                  <a:lnTo>
                    <a:pt x="165" y="203"/>
                  </a:lnTo>
                  <a:lnTo>
                    <a:pt x="173" y="195"/>
                  </a:lnTo>
                  <a:lnTo>
                    <a:pt x="182" y="190"/>
                  </a:lnTo>
                  <a:lnTo>
                    <a:pt x="189" y="183"/>
                  </a:lnTo>
                  <a:lnTo>
                    <a:pt x="197" y="173"/>
                  </a:lnTo>
                  <a:lnTo>
                    <a:pt x="202" y="164"/>
                  </a:lnTo>
                  <a:lnTo>
                    <a:pt x="207" y="155"/>
                  </a:lnTo>
                  <a:lnTo>
                    <a:pt x="211" y="143"/>
                  </a:lnTo>
                  <a:lnTo>
                    <a:pt x="210" y="143"/>
                  </a:lnTo>
                  <a:lnTo>
                    <a:pt x="213" y="134"/>
                  </a:lnTo>
                  <a:lnTo>
                    <a:pt x="214" y="122"/>
                  </a:lnTo>
                  <a:lnTo>
                    <a:pt x="215" y="113"/>
                  </a:lnTo>
                  <a:lnTo>
                    <a:pt x="215" y="102"/>
                  </a:lnTo>
                  <a:lnTo>
                    <a:pt x="215" y="93"/>
                  </a:lnTo>
                  <a:lnTo>
                    <a:pt x="212" y="81"/>
                  </a:lnTo>
                  <a:lnTo>
                    <a:pt x="209" y="73"/>
                  </a:lnTo>
                  <a:lnTo>
                    <a:pt x="204" y="62"/>
                  </a:lnTo>
                  <a:lnTo>
                    <a:pt x="200" y="53"/>
                  </a:lnTo>
                  <a:lnTo>
                    <a:pt x="195" y="46"/>
                  </a:lnTo>
                  <a:lnTo>
                    <a:pt x="187" y="37"/>
                  </a:lnTo>
                  <a:lnTo>
                    <a:pt x="180" y="30"/>
                  </a:lnTo>
                  <a:lnTo>
                    <a:pt x="172" y="23"/>
                  </a:lnTo>
                  <a:lnTo>
                    <a:pt x="165" y="16"/>
                  </a:lnTo>
                  <a:lnTo>
                    <a:pt x="154" y="13"/>
                  </a:lnTo>
                  <a:lnTo>
                    <a:pt x="143" y="8"/>
                  </a:lnTo>
                  <a:lnTo>
                    <a:pt x="132" y="5"/>
                  </a:lnTo>
                  <a:lnTo>
                    <a:pt x="123" y="2"/>
                  </a:lnTo>
                  <a:lnTo>
                    <a:pt x="110" y="2"/>
                  </a:lnTo>
                  <a:lnTo>
                    <a:pt x="100" y="3"/>
                  </a:lnTo>
                  <a:lnTo>
                    <a:pt x="90" y="3"/>
                  </a:lnTo>
                  <a:lnTo>
                    <a:pt x="81" y="7"/>
                  </a:lnTo>
                  <a:lnTo>
                    <a:pt x="70" y="8"/>
                  </a:lnTo>
                  <a:lnTo>
                    <a:pt x="61" y="13"/>
                  </a:lnTo>
                  <a:lnTo>
                    <a:pt x="52" y="19"/>
                  </a:lnTo>
                  <a:lnTo>
                    <a:pt x="44" y="23"/>
                  </a:lnTo>
                  <a:lnTo>
                    <a:pt x="36" y="32"/>
                  </a:lnTo>
                  <a:lnTo>
                    <a:pt x="28" y="38"/>
                  </a:lnTo>
                  <a:lnTo>
                    <a:pt x="20" y="46"/>
                  </a:lnTo>
                  <a:lnTo>
                    <a:pt x="16" y="54"/>
                  </a:lnTo>
                  <a:lnTo>
                    <a:pt x="10" y="65"/>
                  </a:lnTo>
                  <a:lnTo>
                    <a:pt x="7" y="74"/>
                  </a:lnTo>
                  <a:lnTo>
                    <a:pt x="3" y="84"/>
                  </a:lnTo>
                  <a:lnTo>
                    <a:pt x="2" y="95"/>
                  </a:lnTo>
                  <a:lnTo>
                    <a:pt x="0" y="105"/>
                  </a:lnTo>
                  <a:lnTo>
                    <a:pt x="1" y="115"/>
                  </a:lnTo>
                  <a:lnTo>
                    <a:pt x="4" y="127"/>
                  </a:lnTo>
                  <a:lnTo>
                    <a:pt x="5" y="137"/>
                  </a:lnTo>
                  <a:lnTo>
                    <a:pt x="8" y="147"/>
                  </a:lnTo>
                  <a:lnTo>
                    <a:pt x="11" y="156"/>
                  </a:lnTo>
                  <a:lnTo>
                    <a:pt x="16" y="164"/>
                  </a:lnTo>
                  <a:lnTo>
                    <a:pt x="23" y="174"/>
                  </a:lnTo>
                  <a:lnTo>
                    <a:pt x="29" y="182"/>
                  </a:lnTo>
                  <a:lnTo>
                    <a:pt x="36" y="188"/>
                  </a:lnTo>
                  <a:lnTo>
                    <a:pt x="45" y="195"/>
                  </a:lnTo>
                  <a:lnTo>
                    <a:pt x="53" y="202"/>
                  </a:lnTo>
                  <a:lnTo>
                    <a:pt x="63" y="206"/>
                  </a:lnTo>
                  <a:lnTo>
                    <a:pt x="73" y="211"/>
                  </a:lnTo>
                  <a:lnTo>
                    <a:pt x="85" y="213"/>
                  </a:lnTo>
                  <a:lnTo>
                    <a:pt x="96" y="216"/>
                  </a:lnTo>
                  <a:lnTo>
                    <a:pt x="106" y="216"/>
                  </a:lnTo>
                  <a:lnTo>
                    <a:pt x="116" y="216"/>
                  </a:lnTo>
                  <a:lnTo>
                    <a:pt x="127" y="215"/>
                  </a:lnTo>
                  <a:lnTo>
                    <a:pt x="137" y="213"/>
                  </a:lnTo>
                  <a:lnTo>
                    <a:pt x="146" y="210"/>
                  </a:lnTo>
                  <a:lnTo>
                    <a:pt x="155" y="205"/>
                  </a:lnTo>
                  <a:lnTo>
                    <a:pt x="165" y="201"/>
                  </a:lnTo>
                  <a:lnTo>
                    <a:pt x="173" y="195"/>
                  </a:lnTo>
                  <a:lnTo>
                    <a:pt x="182" y="188"/>
                  </a:lnTo>
                  <a:lnTo>
                    <a:pt x="188" y="180"/>
                  </a:lnTo>
                  <a:lnTo>
                    <a:pt x="195" y="173"/>
                  </a:lnTo>
                  <a:lnTo>
                    <a:pt x="200" y="164"/>
                  </a:lnTo>
                  <a:lnTo>
                    <a:pt x="205" y="154"/>
                  </a:lnTo>
                  <a:lnTo>
                    <a:pt x="210" y="143"/>
                  </a:lnTo>
                  <a:lnTo>
                    <a:pt x="211" y="143"/>
                  </a:lnTo>
                </a:path>
              </a:pathLst>
            </a:custGeom>
            <a:solidFill>
              <a:srgbClr val="B5C1D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37" name="Freeform 369"/>
            <p:cNvSpPr>
              <a:spLocks/>
            </p:cNvSpPr>
            <p:nvPr/>
          </p:nvSpPr>
          <p:spPr bwMode="auto">
            <a:xfrm>
              <a:off x="2417" y="1162"/>
              <a:ext cx="216" cy="215"/>
            </a:xfrm>
            <a:custGeom>
              <a:avLst/>
              <a:gdLst>
                <a:gd name="T0" fmla="*/ 214 w 216"/>
                <a:gd name="T1" fmla="*/ 120 h 215"/>
                <a:gd name="T2" fmla="*/ 215 w 216"/>
                <a:gd name="T3" fmla="*/ 91 h 215"/>
                <a:gd name="T4" fmla="*/ 204 w 216"/>
                <a:gd name="T5" fmla="*/ 60 h 215"/>
                <a:gd name="T6" fmla="*/ 187 w 216"/>
                <a:gd name="T7" fmla="*/ 35 h 215"/>
                <a:gd name="T8" fmla="*/ 165 w 216"/>
                <a:gd name="T9" fmla="*/ 14 h 215"/>
                <a:gd name="T10" fmla="*/ 132 w 216"/>
                <a:gd name="T11" fmla="*/ 3 h 215"/>
                <a:gd name="T12" fmla="*/ 100 w 216"/>
                <a:gd name="T13" fmla="*/ 1 h 215"/>
                <a:gd name="T14" fmla="*/ 70 w 216"/>
                <a:gd name="T15" fmla="*/ 6 h 215"/>
                <a:gd name="T16" fmla="*/ 44 w 216"/>
                <a:gd name="T17" fmla="*/ 21 h 215"/>
                <a:gd name="T18" fmla="*/ 20 w 216"/>
                <a:gd name="T19" fmla="*/ 44 h 215"/>
                <a:gd name="T20" fmla="*/ 7 w 216"/>
                <a:gd name="T21" fmla="*/ 72 h 215"/>
                <a:gd name="T22" fmla="*/ 0 w 216"/>
                <a:gd name="T23" fmla="*/ 103 h 215"/>
                <a:gd name="T24" fmla="*/ 5 w 216"/>
                <a:gd name="T25" fmla="*/ 135 h 215"/>
                <a:gd name="T26" fmla="*/ 16 w 216"/>
                <a:gd name="T27" fmla="*/ 162 h 215"/>
                <a:gd name="T28" fmla="*/ 36 w 216"/>
                <a:gd name="T29" fmla="*/ 186 h 215"/>
                <a:gd name="T30" fmla="*/ 63 w 216"/>
                <a:gd name="T31" fmla="*/ 204 h 215"/>
                <a:gd name="T32" fmla="*/ 96 w 216"/>
                <a:gd name="T33" fmla="*/ 214 h 215"/>
                <a:gd name="T34" fmla="*/ 127 w 216"/>
                <a:gd name="T35" fmla="*/ 213 h 215"/>
                <a:gd name="T36" fmla="*/ 155 w 216"/>
                <a:gd name="T37" fmla="*/ 203 h 215"/>
                <a:gd name="T38" fmla="*/ 182 w 216"/>
                <a:gd name="T39" fmla="*/ 186 h 215"/>
                <a:gd name="T40" fmla="*/ 200 w 216"/>
                <a:gd name="T41" fmla="*/ 162 h 215"/>
                <a:gd name="T42" fmla="*/ 210 w 216"/>
                <a:gd name="T43" fmla="*/ 141 h 215"/>
                <a:gd name="T44" fmla="*/ 214 w 216"/>
                <a:gd name="T45" fmla="*/ 110 h 215"/>
                <a:gd name="T46" fmla="*/ 210 w 216"/>
                <a:gd name="T47" fmla="*/ 79 h 215"/>
                <a:gd name="T48" fmla="*/ 198 w 216"/>
                <a:gd name="T49" fmla="*/ 52 h 215"/>
                <a:gd name="T50" fmla="*/ 180 w 216"/>
                <a:gd name="T51" fmla="*/ 28 h 215"/>
                <a:gd name="T52" fmla="*/ 154 w 216"/>
                <a:gd name="T53" fmla="*/ 11 h 215"/>
                <a:gd name="T54" fmla="*/ 122 w 216"/>
                <a:gd name="T55" fmla="*/ 2 h 215"/>
                <a:gd name="T56" fmla="*/ 90 w 216"/>
                <a:gd name="T57" fmla="*/ 3 h 215"/>
                <a:gd name="T58" fmla="*/ 62 w 216"/>
                <a:gd name="T59" fmla="*/ 12 h 215"/>
                <a:gd name="T60" fmla="*/ 36 w 216"/>
                <a:gd name="T61" fmla="*/ 30 h 215"/>
                <a:gd name="T62" fmla="*/ 18 w 216"/>
                <a:gd name="T63" fmla="*/ 52 h 215"/>
                <a:gd name="T64" fmla="*/ 5 w 216"/>
                <a:gd name="T65" fmla="*/ 84 h 215"/>
                <a:gd name="T66" fmla="*/ 3 w 216"/>
                <a:gd name="T67" fmla="*/ 114 h 215"/>
                <a:gd name="T68" fmla="*/ 8 w 216"/>
                <a:gd name="T69" fmla="*/ 145 h 215"/>
                <a:gd name="T70" fmla="*/ 23 w 216"/>
                <a:gd name="T71" fmla="*/ 170 h 215"/>
                <a:gd name="T72" fmla="*/ 47 w 216"/>
                <a:gd name="T73" fmla="*/ 192 h 215"/>
                <a:gd name="T74" fmla="*/ 74 w 216"/>
                <a:gd name="T75" fmla="*/ 208 h 215"/>
                <a:gd name="T76" fmla="*/ 107 w 216"/>
                <a:gd name="T77" fmla="*/ 212 h 215"/>
                <a:gd name="T78" fmla="*/ 135 w 216"/>
                <a:gd name="T79" fmla="*/ 208 h 215"/>
                <a:gd name="T80" fmla="*/ 164 w 216"/>
                <a:gd name="T81" fmla="*/ 198 h 215"/>
                <a:gd name="T82" fmla="*/ 186 w 216"/>
                <a:gd name="T83" fmla="*/ 177 h 215"/>
                <a:gd name="T84" fmla="*/ 204 w 216"/>
                <a:gd name="T85" fmla="*/ 152 h 21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16"/>
                <a:gd name="T130" fmla="*/ 0 h 215"/>
                <a:gd name="T131" fmla="*/ 216 w 216"/>
                <a:gd name="T132" fmla="*/ 215 h 21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16" h="215">
                  <a:moveTo>
                    <a:pt x="210" y="141"/>
                  </a:moveTo>
                  <a:lnTo>
                    <a:pt x="213" y="132"/>
                  </a:lnTo>
                  <a:lnTo>
                    <a:pt x="214" y="120"/>
                  </a:lnTo>
                  <a:lnTo>
                    <a:pt x="215" y="111"/>
                  </a:lnTo>
                  <a:lnTo>
                    <a:pt x="215" y="100"/>
                  </a:lnTo>
                  <a:lnTo>
                    <a:pt x="215" y="91"/>
                  </a:lnTo>
                  <a:lnTo>
                    <a:pt x="212" y="79"/>
                  </a:lnTo>
                  <a:lnTo>
                    <a:pt x="209" y="71"/>
                  </a:lnTo>
                  <a:lnTo>
                    <a:pt x="204" y="60"/>
                  </a:lnTo>
                  <a:lnTo>
                    <a:pt x="200" y="51"/>
                  </a:lnTo>
                  <a:lnTo>
                    <a:pt x="195" y="44"/>
                  </a:lnTo>
                  <a:lnTo>
                    <a:pt x="187" y="35"/>
                  </a:lnTo>
                  <a:lnTo>
                    <a:pt x="180" y="28"/>
                  </a:lnTo>
                  <a:lnTo>
                    <a:pt x="172" y="21"/>
                  </a:lnTo>
                  <a:lnTo>
                    <a:pt x="165" y="14"/>
                  </a:lnTo>
                  <a:lnTo>
                    <a:pt x="154" y="11"/>
                  </a:lnTo>
                  <a:lnTo>
                    <a:pt x="143" y="6"/>
                  </a:lnTo>
                  <a:lnTo>
                    <a:pt x="132" y="3"/>
                  </a:lnTo>
                  <a:lnTo>
                    <a:pt x="123" y="0"/>
                  </a:lnTo>
                  <a:lnTo>
                    <a:pt x="110" y="0"/>
                  </a:lnTo>
                  <a:lnTo>
                    <a:pt x="100" y="1"/>
                  </a:lnTo>
                  <a:lnTo>
                    <a:pt x="90" y="1"/>
                  </a:lnTo>
                  <a:lnTo>
                    <a:pt x="81" y="5"/>
                  </a:lnTo>
                  <a:lnTo>
                    <a:pt x="70" y="6"/>
                  </a:lnTo>
                  <a:lnTo>
                    <a:pt x="61" y="11"/>
                  </a:lnTo>
                  <a:lnTo>
                    <a:pt x="52" y="17"/>
                  </a:lnTo>
                  <a:lnTo>
                    <a:pt x="44" y="21"/>
                  </a:lnTo>
                  <a:lnTo>
                    <a:pt x="36" y="30"/>
                  </a:lnTo>
                  <a:lnTo>
                    <a:pt x="28" y="36"/>
                  </a:lnTo>
                  <a:lnTo>
                    <a:pt x="20" y="44"/>
                  </a:lnTo>
                  <a:lnTo>
                    <a:pt x="16" y="52"/>
                  </a:lnTo>
                  <a:lnTo>
                    <a:pt x="10" y="63"/>
                  </a:lnTo>
                  <a:lnTo>
                    <a:pt x="7" y="72"/>
                  </a:lnTo>
                  <a:lnTo>
                    <a:pt x="3" y="82"/>
                  </a:lnTo>
                  <a:lnTo>
                    <a:pt x="2" y="93"/>
                  </a:lnTo>
                  <a:lnTo>
                    <a:pt x="0" y="103"/>
                  </a:lnTo>
                  <a:lnTo>
                    <a:pt x="1" y="113"/>
                  </a:lnTo>
                  <a:lnTo>
                    <a:pt x="4" y="125"/>
                  </a:lnTo>
                  <a:lnTo>
                    <a:pt x="5" y="135"/>
                  </a:lnTo>
                  <a:lnTo>
                    <a:pt x="8" y="145"/>
                  </a:lnTo>
                  <a:lnTo>
                    <a:pt x="11" y="154"/>
                  </a:lnTo>
                  <a:lnTo>
                    <a:pt x="16" y="162"/>
                  </a:lnTo>
                  <a:lnTo>
                    <a:pt x="23" y="172"/>
                  </a:lnTo>
                  <a:lnTo>
                    <a:pt x="29" y="180"/>
                  </a:lnTo>
                  <a:lnTo>
                    <a:pt x="36" y="186"/>
                  </a:lnTo>
                  <a:lnTo>
                    <a:pt x="45" y="193"/>
                  </a:lnTo>
                  <a:lnTo>
                    <a:pt x="53" y="200"/>
                  </a:lnTo>
                  <a:lnTo>
                    <a:pt x="63" y="204"/>
                  </a:lnTo>
                  <a:lnTo>
                    <a:pt x="73" y="209"/>
                  </a:lnTo>
                  <a:lnTo>
                    <a:pt x="85" y="211"/>
                  </a:lnTo>
                  <a:lnTo>
                    <a:pt x="96" y="214"/>
                  </a:lnTo>
                  <a:lnTo>
                    <a:pt x="106" y="214"/>
                  </a:lnTo>
                  <a:lnTo>
                    <a:pt x="116" y="214"/>
                  </a:lnTo>
                  <a:lnTo>
                    <a:pt x="127" y="213"/>
                  </a:lnTo>
                  <a:lnTo>
                    <a:pt x="137" y="211"/>
                  </a:lnTo>
                  <a:lnTo>
                    <a:pt x="146" y="208"/>
                  </a:lnTo>
                  <a:lnTo>
                    <a:pt x="155" y="203"/>
                  </a:lnTo>
                  <a:lnTo>
                    <a:pt x="165" y="199"/>
                  </a:lnTo>
                  <a:lnTo>
                    <a:pt x="173" y="193"/>
                  </a:lnTo>
                  <a:lnTo>
                    <a:pt x="182" y="186"/>
                  </a:lnTo>
                  <a:lnTo>
                    <a:pt x="188" y="178"/>
                  </a:lnTo>
                  <a:lnTo>
                    <a:pt x="195" y="171"/>
                  </a:lnTo>
                  <a:lnTo>
                    <a:pt x="200" y="162"/>
                  </a:lnTo>
                  <a:lnTo>
                    <a:pt x="205" y="152"/>
                  </a:lnTo>
                  <a:lnTo>
                    <a:pt x="210" y="141"/>
                  </a:lnTo>
                  <a:lnTo>
                    <a:pt x="211" y="132"/>
                  </a:lnTo>
                  <a:lnTo>
                    <a:pt x="214" y="120"/>
                  </a:lnTo>
                  <a:lnTo>
                    <a:pt x="214" y="110"/>
                  </a:lnTo>
                  <a:lnTo>
                    <a:pt x="213" y="100"/>
                  </a:lnTo>
                  <a:lnTo>
                    <a:pt x="213" y="90"/>
                  </a:lnTo>
                  <a:lnTo>
                    <a:pt x="210" y="79"/>
                  </a:lnTo>
                  <a:lnTo>
                    <a:pt x="207" y="71"/>
                  </a:lnTo>
                  <a:lnTo>
                    <a:pt x="203" y="60"/>
                  </a:lnTo>
                  <a:lnTo>
                    <a:pt x="198" y="52"/>
                  </a:lnTo>
                  <a:lnTo>
                    <a:pt x="192" y="44"/>
                  </a:lnTo>
                  <a:lnTo>
                    <a:pt x="187" y="37"/>
                  </a:lnTo>
                  <a:lnTo>
                    <a:pt x="180" y="28"/>
                  </a:lnTo>
                  <a:lnTo>
                    <a:pt x="172" y="23"/>
                  </a:lnTo>
                  <a:lnTo>
                    <a:pt x="162" y="15"/>
                  </a:lnTo>
                  <a:lnTo>
                    <a:pt x="154" y="11"/>
                  </a:lnTo>
                  <a:lnTo>
                    <a:pt x="142" y="7"/>
                  </a:lnTo>
                  <a:lnTo>
                    <a:pt x="134" y="3"/>
                  </a:lnTo>
                  <a:lnTo>
                    <a:pt x="122" y="2"/>
                  </a:lnTo>
                  <a:lnTo>
                    <a:pt x="112" y="3"/>
                  </a:lnTo>
                  <a:lnTo>
                    <a:pt x="102" y="1"/>
                  </a:lnTo>
                  <a:lnTo>
                    <a:pt x="90" y="3"/>
                  </a:lnTo>
                  <a:lnTo>
                    <a:pt x="80" y="7"/>
                  </a:lnTo>
                  <a:lnTo>
                    <a:pt x="71" y="9"/>
                  </a:lnTo>
                  <a:lnTo>
                    <a:pt x="62" y="12"/>
                  </a:lnTo>
                  <a:lnTo>
                    <a:pt x="52" y="17"/>
                  </a:lnTo>
                  <a:lnTo>
                    <a:pt x="44" y="21"/>
                  </a:lnTo>
                  <a:lnTo>
                    <a:pt x="36" y="30"/>
                  </a:lnTo>
                  <a:lnTo>
                    <a:pt x="30" y="36"/>
                  </a:lnTo>
                  <a:lnTo>
                    <a:pt x="22" y="45"/>
                  </a:lnTo>
                  <a:lnTo>
                    <a:pt x="18" y="52"/>
                  </a:lnTo>
                  <a:lnTo>
                    <a:pt x="12" y="63"/>
                  </a:lnTo>
                  <a:lnTo>
                    <a:pt x="9" y="72"/>
                  </a:lnTo>
                  <a:lnTo>
                    <a:pt x="5" y="84"/>
                  </a:lnTo>
                  <a:lnTo>
                    <a:pt x="4" y="94"/>
                  </a:lnTo>
                  <a:lnTo>
                    <a:pt x="2" y="104"/>
                  </a:lnTo>
                  <a:lnTo>
                    <a:pt x="3" y="114"/>
                  </a:lnTo>
                  <a:lnTo>
                    <a:pt x="4" y="125"/>
                  </a:lnTo>
                  <a:lnTo>
                    <a:pt x="5" y="135"/>
                  </a:lnTo>
                  <a:lnTo>
                    <a:pt x="8" y="145"/>
                  </a:lnTo>
                  <a:lnTo>
                    <a:pt x="13" y="154"/>
                  </a:lnTo>
                  <a:lnTo>
                    <a:pt x="18" y="162"/>
                  </a:lnTo>
                  <a:lnTo>
                    <a:pt x="23" y="170"/>
                  </a:lnTo>
                  <a:lnTo>
                    <a:pt x="31" y="179"/>
                  </a:lnTo>
                  <a:lnTo>
                    <a:pt x="38" y="186"/>
                  </a:lnTo>
                  <a:lnTo>
                    <a:pt x="47" y="192"/>
                  </a:lnTo>
                  <a:lnTo>
                    <a:pt x="55" y="198"/>
                  </a:lnTo>
                  <a:lnTo>
                    <a:pt x="65" y="204"/>
                  </a:lnTo>
                  <a:lnTo>
                    <a:pt x="74" y="208"/>
                  </a:lnTo>
                  <a:lnTo>
                    <a:pt x="85" y="211"/>
                  </a:lnTo>
                  <a:lnTo>
                    <a:pt x="94" y="212"/>
                  </a:lnTo>
                  <a:lnTo>
                    <a:pt x="107" y="212"/>
                  </a:lnTo>
                  <a:lnTo>
                    <a:pt x="116" y="214"/>
                  </a:lnTo>
                  <a:lnTo>
                    <a:pt x="127" y="211"/>
                  </a:lnTo>
                  <a:lnTo>
                    <a:pt x="135" y="208"/>
                  </a:lnTo>
                  <a:lnTo>
                    <a:pt x="145" y="206"/>
                  </a:lnTo>
                  <a:lnTo>
                    <a:pt x="154" y="203"/>
                  </a:lnTo>
                  <a:lnTo>
                    <a:pt x="164" y="198"/>
                  </a:lnTo>
                  <a:lnTo>
                    <a:pt x="171" y="192"/>
                  </a:lnTo>
                  <a:lnTo>
                    <a:pt x="181" y="186"/>
                  </a:lnTo>
                  <a:lnTo>
                    <a:pt x="186" y="177"/>
                  </a:lnTo>
                  <a:lnTo>
                    <a:pt x="193" y="170"/>
                  </a:lnTo>
                  <a:lnTo>
                    <a:pt x="200" y="162"/>
                  </a:lnTo>
                  <a:lnTo>
                    <a:pt x="204" y="152"/>
                  </a:lnTo>
                  <a:lnTo>
                    <a:pt x="210" y="141"/>
                  </a:lnTo>
                </a:path>
              </a:pathLst>
            </a:custGeom>
            <a:solidFill>
              <a:srgbClr val="B6C2D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38" name="Freeform 370"/>
            <p:cNvSpPr>
              <a:spLocks/>
            </p:cNvSpPr>
            <p:nvPr/>
          </p:nvSpPr>
          <p:spPr bwMode="auto">
            <a:xfrm>
              <a:off x="2419" y="1163"/>
              <a:ext cx="213" cy="214"/>
            </a:xfrm>
            <a:custGeom>
              <a:avLst/>
              <a:gdLst>
                <a:gd name="T0" fmla="*/ 212 w 213"/>
                <a:gd name="T1" fmla="*/ 119 h 214"/>
                <a:gd name="T2" fmla="*/ 211 w 213"/>
                <a:gd name="T3" fmla="*/ 89 h 214"/>
                <a:gd name="T4" fmla="*/ 201 w 213"/>
                <a:gd name="T5" fmla="*/ 59 h 214"/>
                <a:gd name="T6" fmla="*/ 185 w 213"/>
                <a:gd name="T7" fmla="*/ 36 h 214"/>
                <a:gd name="T8" fmla="*/ 160 w 213"/>
                <a:gd name="T9" fmla="*/ 14 h 214"/>
                <a:gd name="T10" fmla="*/ 132 w 213"/>
                <a:gd name="T11" fmla="*/ 2 h 214"/>
                <a:gd name="T12" fmla="*/ 100 w 213"/>
                <a:gd name="T13" fmla="*/ 0 h 214"/>
                <a:gd name="T14" fmla="*/ 69 w 213"/>
                <a:gd name="T15" fmla="*/ 8 h 214"/>
                <a:gd name="T16" fmla="*/ 42 w 213"/>
                <a:gd name="T17" fmla="*/ 20 h 214"/>
                <a:gd name="T18" fmla="*/ 20 w 213"/>
                <a:gd name="T19" fmla="*/ 44 h 214"/>
                <a:gd name="T20" fmla="*/ 7 w 213"/>
                <a:gd name="T21" fmla="*/ 71 h 214"/>
                <a:gd name="T22" fmla="*/ 0 w 213"/>
                <a:gd name="T23" fmla="*/ 103 h 214"/>
                <a:gd name="T24" fmla="*/ 3 w 213"/>
                <a:gd name="T25" fmla="*/ 134 h 214"/>
                <a:gd name="T26" fmla="*/ 16 w 213"/>
                <a:gd name="T27" fmla="*/ 161 h 214"/>
                <a:gd name="T28" fmla="*/ 36 w 213"/>
                <a:gd name="T29" fmla="*/ 185 h 214"/>
                <a:gd name="T30" fmla="*/ 63 w 213"/>
                <a:gd name="T31" fmla="*/ 203 h 214"/>
                <a:gd name="T32" fmla="*/ 92 w 213"/>
                <a:gd name="T33" fmla="*/ 211 h 214"/>
                <a:gd name="T34" fmla="*/ 125 w 213"/>
                <a:gd name="T35" fmla="*/ 210 h 214"/>
                <a:gd name="T36" fmla="*/ 152 w 213"/>
                <a:gd name="T37" fmla="*/ 202 h 214"/>
                <a:gd name="T38" fmla="*/ 179 w 213"/>
                <a:gd name="T39" fmla="*/ 185 h 214"/>
                <a:gd name="T40" fmla="*/ 198 w 213"/>
                <a:gd name="T41" fmla="*/ 161 h 214"/>
                <a:gd name="T42" fmla="*/ 206 w 213"/>
                <a:gd name="T43" fmla="*/ 139 h 214"/>
                <a:gd name="T44" fmla="*/ 210 w 213"/>
                <a:gd name="T45" fmla="*/ 109 h 214"/>
                <a:gd name="T46" fmla="*/ 208 w 213"/>
                <a:gd name="T47" fmla="*/ 80 h 214"/>
                <a:gd name="T48" fmla="*/ 196 w 213"/>
                <a:gd name="T49" fmla="*/ 51 h 214"/>
                <a:gd name="T50" fmla="*/ 175 w 213"/>
                <a:gd name="T51" fmla="*/ 28 h 214"/>
                <a:gd name="T52" fmla="*/ 151 w 213"/>
                <a:gd name="T53" fmla="*/ 12 h 214"/>
                <a:gd name="T54" fmla="*/ 119 w 213"/>
                <a:gd name="T55" fmla="*/ 2 h 214"/>
                <a:gd name="T56" fmla="*/ 88 w 213"/>
                <a:gd name="T57" fmla="*/ 2 h 214"/>
                <a:gd name="T58" fmla="*/ 61 w 213"/>
                <a:gd name="T59" fmla="*/ 13 h 214"/>
                <a:gd name="T60" fmla="*/ 35 w 213"/>
                <a:gd name="T61" fmla="*/ 29 h 214"/>
                <a:gd name="T62" fmla="*/ 18 w 213"/>
                <a:gd name="T63" fmla="*/ 52 h 214"/>
                <a:gd name="T64" fmla="*/ 5 w 213"/>
                <a:gd name="T65" fmla="*/ 83 h 214"/>
                <a:gd name="T66" fmla="*/ 3 w 213"/>
                <a:gd name="T67" fmla="*/ 114 h 214"/>
                <a:gd name="T68" fmla="*/ 9 w 213"/>
                <a:gd name="T69" fmla="*/ 142 h 214"/>
                <a:gd name="T70" fmla="*/ 23 w 213"/>
                <a:gd name="T71" fmla="*/ 169 h 214"/>
                <a:gd name="T72" fmla="*/ 45 w 213"/>
                <a:gd name="T73" fmla="*/ 191 h 214"/>
                <a:gd name="T74" fmla="*/ 72 w 213"/>
                <a:gd name="T75" fmla="*/ 205 h 214"/>
                <a:gd name="T76" fmla="*/ 103 w 213"/>
                <a:gd name="T77" fmla="*/ 211 h 214"/>
                <a:gd name="T78" fmla="*/ 133 w 213"/>
                <a:gd name="T79" fmla="*/ 207 h 214"/>
                <a:gd name="T80" fmla="*/ 160 w 213"/>
                <a:gd name="T81" fmla="*/ 195 h 214"/>
                <a:gd name="T82" fmla="*/ 184 w 213"/>
                <a:gd name="T83" fmla="*/ 176 h 214"/>
                <a:gd name="T84" fmla="*/ 202 w 213"/>
                <a:gd name="T85" fmla="*/ 151 h 21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13"/>
                <a:gd name="T130" fmla="*/ 0 h 214"/>
                <a:gd name="T131" fmla="*/ 213 w 213"/>
                <a:gd name="T132" fmla="*/ 214 h 21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13" h="214">
                  <a:moveTo>
                    <a:pt x="208" y="140"/>
                  </a:moveTo>
                  <a:lnTo>
                    <a:pt x="209" y="131"/>
                  </a:lnTo>
                  <a:lnTo>
                    <a:pt x="212" y="119"/>
                  </a:lnTo>
                  <a:lnTo>
                    <a:pt x="212" y="109"/>
                  </a:lnTo>
                  <a:lnTo>
                    <a:pt x="211" y="99"/>
                  </a:lnTo>
                  <a:lnTo>
                    <a:pt x="211" y="89"/>
                  </a:lnTo>
                  <a:lnTo>
                    <a:pt x="208" y="78"/>
                  </a:lnTo>
                  <a:lnTo>
                    <a:pt x="205" y="70"/>
                  </a:lnTo>
                  <a:lnTo>
                    <a:pt x="201" y="59"/>
                  </a:lnTo>
                  <a:lnTo>
                    <a:pt x="196" y="51"/>
                  </a:lnTo>
                  <a:lnTo>
                    <a:pt x="190" y="43"/>
                  </a:lnTo>
                  <a:lnTo>
                    <a:pt x="185" y="36"/>
                  </a:lnTo>
                  <a:lnTo>
                    <a:pt x="178" y="27"/>
                  </a:lnTo>
                  <a:lnTo>
                    <a:pt x="170" y="22"/>
                  </a:lnTo>
                  <a:lnTo>
                    <a:pt x="160" y="14"/>
                  </a:lnTo>
                  <a:lnTo>
                    <a:pt x="152" y="10"/>
                  </a:lnTo>
                  <a:lnTo>
                    <a:pt x="140" y="6"/>
                  </a:lnTo>
                  <a:lnTo>
                    <a:pt x="132" y="2"/>
                  </a:lnTo>
                  <a:lnTo>
                    <a:pt x="120" y="1"/>
                  </a:lnTo>
                  <a:lnTo>
                    <a:pt x="110" y="2"/>
                  </a:lnTo>
                  <a:lnTo>
                    <a:pt x="100" y="0"/>
                  </a:lnTo>
                  <a:lnTo>
                    <a:pt x="88" y="2"/>
                  </a:lnTo>
                  <a:lnTo>
                    <a:pt x="78" y="6"/>
                  </a:lnTo>
                  <a:lnTo>
                    <a:pt x="69" y="8"/>
                  </a:lnTo>
                  <a:lnTo>
                    <a:pt x="60" y="11"/>
                  </a:lnTo>
                  <a:lnTo>
                    <a:pt x="50" y="16"/>
                  </a:lnTo>
                  <a:lnTo>
                    <a:pt x="42" y="20"/>
                  </a:lnTo>
                  <a:lnTo>
                    <a:pt x="34" y="29"/>
                  </a:lnTo>
                  <a:lnTo>
                    <a:pt x="28" y="35"/>
                  </a:lnTo>
                  <a:lnTo>
                    <a:pt x="20" y="44"/>
                  </a:lnTo>
                  <a:lnTo>
                    <a:pt x="16" y="51"/>
                  </a:lnTo>
                  <a:lnTo>
                    <a:pt x="10" y="62"/>
                  </a:lnTo>
                  <a:lnTo>
                    <a:pt x="7" y="71"/>
                  </a:lnTo>
                  <a:lnTo>
                    <a:pt x="3" y="83"/>
                  </a:lnTo>
                  <a:lnTo>
                    <a:pt x="2" y="93"/>
                  </a:lnTo>
                  <a:lnTo>
                    <a:pt x="0" y="103"/>
                  </a:lnTo>
                  <a:lnTo>
                    <a:pt x="1" y="113"/>
                  </a:lnTo>
                  <a:lnTo>
                    <a:pt x="2" y="124"/>
                  </a:lnTo>
                  <a:lnTo>
                    <a:pt x="3" y="134"/>
                  </a:lnTo>
                  <a:lnTo>
                    <a:pt x="6" y="144"/>
                  </a:lnTo>
                  <a:lnTo>
                    <a:pt x="11" y="153"/>
                  </a:lnTo>
                  <a:lnTo>
                    <a:pt x="16" y="161"/>
                  </a:lnTo>
                  <a:lnTo>
                    <a:pt x="21" y="169"/>
                  </a:lnTo>
                  <a:lnTo>
                    <a:pt x="29" y="178"/>
                  </a:lnTo>
                  <a:lnTo>
                    <a:pt x="36" y="185"/>
                  </a:lnTo>
                  <a:lnTo>
                    <a:pt x="45" y="191"/>
                  </a:lnTo>
                  <a:lnTo>
                    <a:pt x="53" y="197"/>
                  </a:lnTo>
                  <a:lnTo>
                    <a:pt x="63" y="203"/>
                  </a:lnTo>
                  <a:lnTo>
                    <a:pt x="72" y="207"/>
                  </a:lnTo>
                  <a:lnTo>
                    <a:pt x="83" y="210"/>
                  </a:lnTo>
                  <a:lnTo>
                    <a:pt x="92" y="211"/>
                  </a:lnTo>
                  <a:lnTo>
                    <a:pt x="105" y="211"/>
                  </a:lnTo>
                  <a:lnTo>
                    <a:pt x="114" y="213"/>
                  </a:lnTo>
                  <a:lnTo>
                    <a:pt x="125" y="210"/>
                  </a:lnTo>
                  <a:lnTo>
                    <a:pt x="133" y="207"/>
                  </a:lnTo>
                  <a:lnTo>
                    <a:pt x="143" y="205"/>
                  </a:lnTo>
                  <a:lnTo>
                    <a:pt x="152" y="202"/>
                  </a:lnTo>
                  <a:lnTo>
                    <a:pt x="162" y="197"/>
                  </a:lnTo>
                  <a:lnTo>
                    <a:pt x="169" y="191"/>
                  </a:lnTo>
                  <a:lnTo>
                    <a:pt x="179" y="185"/>
                  </a:lnTo>
                  <a:lnTo>
                    <a:pt x="184" y="176"/>
                  </a:lnTo>
                  <a:lnTo>
                    <a:pt x="191" y="169"/>
                  </a:lnTo>
                  <a:lnTo>
                    <a:pt x="198" y="161"/>
                  </a:lnTo>
                  <a:lnTo>
                    <a:pt x="202" y="151"/>
                  </a:lnTo>
                  <a:lnTo>
                    <a:pt x="208" y="140"/>
                  </a:lnTo>
                  <a:lnTo>
                    <a:pt x="206" y="139"/>
                  </a:lnTo>
                  <a:lnTo>
                    <a:pt x="209" y="131"/>
                  </a:lnTo>
                  <a:lnTo>
                    <a:pt x="210" y="119"/>
                  </a:lnTo>
                  <a:lnTo>
                    <a:pt x="210" y="109"/>
                  </a:lnTo>
                  <a:lnTo>
                    <a:pt x="211" y="99"/>
                  </a:lnTo>
                  <a:lnTo>
                    <a:pt x="209" y="89"/>
                  </a:lnTo>
                  <a:lnTo>
                    <a:pt x="208" y="80"/>
                  </a:lnTo>
                  <a:lnTo>
                    <a:pt x="203" y="70"/>
                  </a:lnTo>
                  <a:lnTo>
                    <a:pt x="200" y="61"/>
                  </a:lnTo>
                  <a:lnTo>
                    <a:pt x="196" y="51"/>
                  </a:lnTo>
                  <a:lnTo>
                    <a:pt x="190" y="43"/>
                  </a:lnTo>
                  <a:lnTo>
                    <a:pt x="183" y="35"/>
                  </a:lnTo>
                  <a:lnTo>
                    <a:pt x="175" y="28"/>
                  </a:lnTo>
                  <a:lnTo>
                    <a:pt x="168" y="22"/>
                  </a:lnTo>
                  <a:lnTo>
                    <a:pt x="159" y="16"/>
                  </a:lnTo>
                  <a:lnTo>
                    <a:pt x="151" y="12"/>
                  </a:lnTo>
                  <a:lnTo>
                    <a:pt x="140" y="8"/>
                  </a:lnTo>
                  <a:lnTo>
                    <a:pt x="131" y="4"/>
                  </a:lnTo>
                  <a:lnTo>
                    <a:pt x="119" y="2"/>
                  </a:lnTo>
                  <a:lnTo>
                    <a:pt x="110" y="2"/>
                  </a:lnTo>
                  <a:lnTo>
                    <a:pt x="99" y="2"/>
                  </a:lnTo>
                  <a:lnTo>
                    <a:pt x="88" y="2"/>
                  </a:lnTo>
                  <a:lnTo>
                    <a:pt x="80" y="6"/>
                  </a:lnTo>
                  <a:lnTo>
                    <a:pt x="69" y="8"/>
                  </a:lnTo>
                  <a:lnTo>
                    <a:pt x="61" y="13"/>
                  </a:lnTo>
                  <a:lnTo>
                    <a:pt x="51" y="19"/>
                  </a:lnTo>
                  <a:lnTo>
                    <a:pt x="44" y="23"/>
                  </a:lnTo>
                  <a:lnTo>
                    <a:pt x="35" y="29"/>
                  </a:lnTo>
                  <a:lnTo>
                    <a:pt x="30" y="36"/>
                  </a:lnTo>
                  <a:lnTo>
                    <a:pt x="22" y="45"/>
                  </a:lnTo>
                  <a:lnTo>
                    <a:pt x="18" y="52"/>
                  </a:lnTo>
                  <a:lnTo>
                    <a:pt x="12" y="63"/>
                  </a:lnTo>
                  <a:lnTo>
                    <a:pt x="7" y="71"/>
                  </a:lnTo>
                  <a:lnTo>
                    <a:pt x="5" y="83"/>
                  </a:lnTo>
                  <a:lnTo>
                    <a:pt x="4" y="94"/>
                  </a:lnTo>
                  <a:lnTo>
                    <a:pt x="2" y="104"/>
                  </a:lnTo>
                  <a:lnTo>
                    <a:pt x="3" y="114"/>
                  </a:lnTo>
                  <a:lnTo>
                    <a:pt x="2" y="125"/>
                  </a:lnTo>
                  <a:lnTo>
                    <a:pt x="6" y="133"/>
                  </a:lnTo>
                  <a:lnTo>
                    <a:pt x="9" y="142"/>
                  </a:lnTo>
                  <a:lnTo>
                    <a:pt x="14" y="152"/>
                  </a:lnTo>
                  <a:lnTo>
                    <a:pt x="16" y="161"/>
                  </a:lnTo>
                  <a:lnTo>
                    <a:pt x="23" y="169"/>
                  </a:lnTo>
                  <a:lnTo>
                    <a:pt x="29" y="178"/>
                  </a:lnTo>
                  <a:lnTo>
                    <a:pt x="36" y="184"/>
                  </a:lnTo>
                  <a:lnTo>
                    <a:pt x="45" y="191"/>
                  </a:lnTo>
                  <a:lnTo>
                    <a:pt x="53" y="195"/>
                  </a:lnTo>
                  <a:lnTo>
                    <a:pt x="63" y="201"/>
                  </a:lnTo>
                  <a:lnTo>
                    <a:pt x="72" y="205"/>
                  </a:lnTo>
                  <a:lnTo>
                    <a:pt x="84" y="208"/>
                  </a:lnTo>
                  <a:lnTo>
                    <a:pt x="93" y="209"/>
                  </a:lnTo>
                  <a:lnTo>
                    <a:pt x="103" y="211"/>
                  </a:lnTo>
                  <a:lnTo>
                    <a:pt x="112" y="210"/>
                  </a:lnTo>
                  <a:lnTo>
                    <a:pt x="123" y="210"/>
                  </a:lnTo>
                  <a:lnTo>
                    <a:pt x="133" y="207"/>
                  </a:lnTo>
                  <a:lnTo>
                    <a:pt x="143" y="205"/>
                  </a:lnTo>
                  <a:lnTo>
                    <a:pt x="153" y="200"/>
                  </a:lnTo>
                  <a:lnTo>
                    <a:pt x="160" y="195"/>
                  </a:lnTo>
                  <a:lnTo>
                    <a:pt x="170" y="189"/>
                  </a:lnTo>
                  <a:lnTo>
                    <a:pt x="177" y="184"/>
                  </a:lnTo>
                  <a:lnTo>
                    <a:pt x="184" y="176"/>
                  </a:lnTo>
                  <a:lnTo>
                    <a:pt x="189" y="169"/>
                  </a:lnTo>
                  <a:lnTo>
                    <a:pt x="196" y="160"/>
                  </a:lnTo>
                  <a:lnTo>
                    <a:pt x="202" y="151"/>
                  </a:lnTo>
                  <a:lnTo>
                    <a:pt x="206" y="139"/>
                  </a:lnTo>
                  <a:lnTo>
                    <a:pt x="208" y="140"/>
                  </a:lnTo>
                </a:path>
              </a:pathLst>
            </a:custGeom>
            <a:solidFill>
              <a:srgbClr val="B7C3D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39" name="Freeform 371"/>
            <p:cNvSpPr>
              <a:spLocks/>
            </p:cNvSpPr>
            <p:nvPr/>
          </p:nvSpPr>
          <p:spPr bwMode="auto">
            <a:xfrm>
              <a:off x="2421" y="1165"/>
              <a:ext cx="210" cy="210"/>
            </a:xfrm>
            <a:custGeom>
              <a:avLst/>
              <a:gdLst>
                <a:gd name="T0" fmla="*/ 207 w 210"/>
                <a:gd name="T1" fmla="*/ 129 h 210"/>
                <a:gd name="T2" fmla="*/ 208 w 210"/>
                <a:gd name="T3" fmla="*/ 107 h 210"/>
                <a:gd name="T4" fmla="*/ 207 w 210"/>
                <a:gd name="T5" fmla="*/ 87 h 210"/>
                <a:gd name="T6" fmla="*/ 201 w 210"/>
                <a:gd name="T7" fmla="*/ 68 h 210"/>
                <a:gd name="T8" fmla="*/ 194 w 210"/>
                <a:gd name="T9" fmla="*/ 49 h 210"/>
                <a:gd name="T10" fmla="*/ 181 w 210"/>
                <a:gd name="T11" fmla="*/ 33 h 210"/>
                <a:gd name="T12" fmla="*/ 166 w 210"/>
                <a:gd name="T13" fmla="*/ 20 h 210"/>
                <a:gd name="T14" fmla="*/ 149 w 210"/>
                <a:gd name="T15" fmla="*/ 10 h 210"/>
                <a:gd name="T16" fmla="*/ 129 w 210"/>
                <a:gd name="T17" fmla="*/ 2 h 210"/>
                <a:gd name="T18" fmla="*/ 108 w 210"/>
                <a:gd name="T19" fmla="*/ 0 h 210"/>
                <a:gd name="T20" fmla="*/ 86 w 210"/>
                <a:gd name="T21" fmla="*/ 0 h 210"/>
                <a:gd name="T22" fmla="*/ 67 w 210"/>
                <a:gd name="T23" fmla="*/ 6 h 210"/>
                <a:gd name="T24" fmla="*/ 49 w 210"/>
                <a:gd name="T25" fmla="*/ 17 h 210"/>
                <a:gd name="T26" fmla="*/ 33 w 210"/>
                <a:gd name="T27" fmla="*/ 27 h 210"/>
                <a:gd name="T28" fmla="*/ 20 w 210"/>
                <a:gd name="T29" fmla="*/ 43 h 210"/>
                <a:gd name="T30" fmla="*/ 10 w 210"/>
                <a:gd name="T31" fmla="*/ 61 h 210"/>
                <a:gd name="T32" fmla="*/ 3 w 210"/>
                <a:gd name="T33" fmla="*/ 81 h 210"/>
                <a:gd name="T34" fmla="*/ 0 w 210"/>
                <a:gd name="T35" fmla="*/ 102 h 210"/>
                <a:gd name="T36" fmla="*/ 0 w 210"/>
                <a:gd name="T37" fmla="*/ 123 h 210"/>
                <a:gd name="T38" fmla="*/ 7 w 210"/>
                <a:gd name="T39" fmla="*/ 140 h 210"/>
                <a:gd name="T40" fmla="*/ 14 w 210"/>
                <a:gd name="T41" fmla="*/ 159 h 210"/>
                <a:gd name="T42" fmla="*/ 27 w 210"/>
                <a:gd name="T43" fmla="*/ 176 h 210"/>
                <a:gd name="T44" fmla="*/ 43 w 210"/>
                <a:gd name="T45" fmla="*/ 189 h 210"/>
                <a:gd name="T46" fmla="*/ 61 w 210"/>
                <a:gd name="T47" fmla="*/ 199 h 210"/>
                <a:gd name="T48" fmla="*/ 82 w 210"/>
                <a:gd name="T49" fmla="*/ 206 h 210"/>
                <a:gd name="T50" fmla="*/ 101 w 210"/>
                <a:gd name="T51" fmla="*/ 209 h 210"/>
                <a:gd name="T52" fmla="*/ 121 w 210"/>
                <a:gd name="T53" fmla="*/ 208 h 210"/>
                <a:gd name="T54" fmla="*/ 141 w 210"/>
                <a:gd name="T55" fmla="*/ 203 h 210"/>
                <a:gd name="T56" fmla="*/ 158 w 210"/>
                <a:gd name="T57" fmla="*/ 193 h 210"/>
                <a:gd name="T58" fmla="*/ 175 w 210"/>
                <a:gd name="T59" fmla="*/ 182 h 210"/>
                <a:gd name="T60" fmla="*/ 187 w 210"/>
                <a:gd name="T61" fmla="*/ 167 h 210"/>
                <a:gd name="T62" fmla="*/ 200 w 210"/>
                <a:gd name="T63" fmla="*/ 149 h 210"/>
                <a:gd name="T64" fmla="*/ 202 w 210"/>
                <a:gd name="T65" fmla="*/ 137 h 210"/>
                <a:gd name="T66" fmla="*/ 206 w 210"/>
                <a:gd name="T67" fmla="*/ 118 h 210"/>
                <a:gd name="T68" fmla="*/ 208 w 210"/>
                <a:gd name="T69" fmla="*/ 98 h 210"/>
                <a:gd name="T70" fmla="*/ 196 w 210"/>
                <a:gd name="T71" fmla="*/ 59 h 210"/>
                <a:gd name="T72" fmla="*/ 172 w 210"/>
                <a:gd name="T73" fmla="*/ 28 h 210"/>
                <a:gd name="T74" fmla="*/ 156 w 210"/>
                <a:gd name="T75" fmla="*/ 16 h 210"/>
                <a:gd name="T76" fmla="*/ 137 w 210"/>
                <a:gd name="T77" fmla="*/ 8 h 210"/>
                <a:gd name="T78" fmla="*/ 117 w 210"/>
                <a:gd name="T79" fmla="*/ 2 h 210"/>
                <a:gd name="T80" fmla="*/ 97 w 210"/>
                <a:gd name="T81" fmla="*/ 2 h 210"/>
                <a:gd name="T82" fmla="*/ 59 w 210"/>
                <a:gd name="T83" fmla="*/ 11 h 210"/>
                <a:gd name="T84" fmla="*/ 27 w 210"/>
                <a:gd name="T85" fmla="*/ 36 h 210"/>
                <a:gd name="T86" fmla="*/ 15 w 210"/>
                <a:gd name="T87" fmla="*/ 52 h 210"/>
                <a:gd name="T88" fmla="*/ 7 w 210"/>
                <a:gd name="T89" fmla="*/ 70 h 210"/>
                <a:gd name="T90" fmla="*/ 2 w 210"/>
                <a:gd name="T91" fmla="*/ 90 h 210"/>
                <a:gd name="T92" fmla="*/ 1 w 210"/>
                <a:gd name="T93" fmla="*/ 110 h 210"/>
                <a:gd name="T94" fmla="*/ 12 w 210"/>
                <a:gd name="T95" fmla="*/ 150 h 210"/>
                <a:gd name="T96" fmla="*/ 35 w 210"/>
                <a:gd name="T97" fmla="*/ 181 h 210"/>
                <a:gd name="T98" fmla="*/ 52 w 210"/>
                <a:gd name="T99" fmla="*/ 191 h 210"/>
                <a:gd name="T100" fmla="*/ 71 w 210"/>
                <a:gd name="T101" fmla="*/ 201 h 210"/>
                <a:gd name="T102" fmla="*/ 91 w 210"/>
                <a:gd name="T103" fmla="*/ 205 h 210"/>
                <a:gd name="T104" fmla="*/ 111 w 210"/>
                <a:gd name="T105" fmla="*/ 206 h 210"/>
                <a:gd name="T106" fmla="*/ 149 w 210"/>
                <a:gd name="T107" fmla="*/ 198 h 210"/>
                <a:gd name="T108" fmla="*/ 182 w 210"/>
                <a:gd name="T109" fmla="*/ 172 h 210"/>
                <a:gd name="T110" fmla="*/ 193 w 210"/>
                <a:gd name="T111" fmla="*/ 156 h 210"/>
                <a:gd name="T112" fmla="*/ 202 w 210"/>
                <a:gd name="T113" fmla="*/ 137 h 21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10"/>
                <a:gd name="T172" fmla="*/ 0 h 210"/>
                <a:gd name="T173" fmla="*/ 210 w 210"/>
                <a:gd name="T174" fmla="*/ 210 h 210"/>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10" h="210">
                  <a:moveTo>
                    <a:pt x="204" y="137"/>
                  </a:moveTo>
                  <a:lnTo>
                    <a:pt x="207" y="129"/>
                  </a:lnTo>
                  <a:lnTo>
                    <a:pt x="208" y="117"/>
                  </a:lnTo>
                  <a:lnTo>
                    <a:pt x="208" y="107"/>
                  </a:lnTo>
                  <a:lnTo>
                    <a:pt x="209" y="97"/>
                  </a:lnTo>
                  <a:lnTo>
                    <a:pt x="207" y="87"/>
                  </a:lnTo>
                  <a:lnTo>
                    <a:pt x="206" y="78"/>
                  </a:lnTo>
                  <a:lnTo>
                    <a:pt x="201" y="68"/>
                  </a:lnTo>
                  <a:lnTo>
                    <a:pt x="198" y="59"/>
                  </a:lnTo>
                  <a:lnTo>
                    <a:pt x="194" y="49"/>
                  </a:lnTo>
                  <a:lnTo>
                    <a:pt x="188" y="41"/>
                  </a:lnTo>
                  <a:lnTo>
                    <a:pt x="181" y="33"/>
                  </a:lnTo>
                  <a:lnTo>
                    <a:pt x="173" y="26"/>
                  </a:lnTo>
                  <a:lnTo>
                    <a:pt x="166" y="20"/>
                  </a:lnTo>
                  <a:lnTo>
                    <a:pt x="157" y="14"/>
                  </a:lnTo>
                  <a:lnTo>
                    <a:pt x="149" y="10"/>
                  </a:lnTo>
                  <a:lnTo>
                    <a:pt x="138" y="6"/>
                  </a:lnTo>
                  <a:lnTo>
                    <a:pt x="129" y="2"/>
                  </a:lnTo>
                  <a:lnTo>
                    <a:pt x="117" y="0"/>
                  </a:lnTo>
                  <a:lnTo>
                    <a:pt x="108" y="0"/>
                  </a:lnTo>
                  <a:lnTo>
                    <a:pt x="97" y="0"/>
                  </a:lnTo>
                  <a:lnTo>
                    <a:pt x="86" y="0"/>
                  </a:lnTo>
                  <a:lnTo>
                    <a:pt x="78" y="4"/>
                  </a:lnTo>
                  <a:lnTo>
                    <a:pt x="67" y="6"/>
                  </a:lnTo>
                  <a:lnTo>
                    <a:pt x="59" y="11"/>
                  </a:lnTo>
                  <a:lnTo>
                    <a:pt x="49" y="17"/>
                  </a:lnTo>
                  <a:lnTo>
                    <a:pt x="42" y="21"/>
                  </a:lnTo>
                  <a:lnTo>
                    <a:pt x="33" y="27"/>
                  </a:lnTo>
                  <a:lnTo>
                    <a:pt x="28" y="34"/>
                  </a:lnTo>
                  <a:lnTo>
                    <a:pt x="20" y="43"/>
                  </a:lnTo>
                  <a:lnTo>
                    <a:pt x="16" y="50"/>
                  </a:lnTo>
                  <a:lnTo>
                    <a:pt x="10" y="61"/>
                  </a:lnTo>
                  <a:lnTo>
                    <a:pt x="5" y="69"/>
                  </a:lnTo>
                  <a:lnTo>
                    <a:pt x="3" y="81"/>
                  </a:lnTo>
                  <a:lnTo>
                    <a:pt x="2" y="92"/>
                  </a:lnTo>
                  <a:lnTo>
                    <a:pt x="0" y="102"/>
                  </a:lnTo>
                  <a:lnTo>
                    <a:pt x="1" y="112"/>
                  </a:lnTo>
                  <a:lnTo>
                    <a:pt x="0" y="123"/>
                  </a:lnTo>
                  <a:lnTo>
                    <a:pt x="4" y="131"/>
                  </a:lnTo>
                  <a:lnTo>
                    <a:pt x="7" y="140"/>
                  </a:lnTo>
                  <a:lnTo>
                    <a:pt x="12" y="150"/>
                  </a:lnTo>
                  <a:lnTo>
                    <a:pt x="14" y="159"/>
                  </a:lnTo>
                  <a:lnTo>
                    <a:pt x="21" y="167"/>
                  </a:lnTo>
                  <a:lnTo>
                    <a:pt x="27" y="176"/>
                  </a:lnTo>
                  <a:lnTo>
                    <a:pt x="34" y="182"/>
                  </a:lnTo>
                  <a:lnTo>
                    <a:pt x="43" y="189"/>
                  </a:lnTo>
                  <a:lnTo>
                    <a:pt x="51" y="193"/>
                  </a:lnTo>
                  <a:lnTo>
                    <a:pt x="61" y="199"/>
                  </a:lnTo>
                  <a:lnTo>
                    <a:pt x="70" y="203"/>
                  </a:lnTo>
                  <a:lnTo>
                    <a:pt x="82" y="206"/>
                  </a:lnTo>
                  <a:lnTo>
                    <a:pt x="91" y="207"/>
                  </a:lnTo>
                  <a:lnTo>
                    <a:pt x="101" y="209"/>
                  </a:lnTo>
                  <a:lnTo>
                    <a:pt x="110" y="208"/>
                  </a:lnTo>
                  <a:lnTo>
                    <a:pt x="121" y="208"/>
                  </a:lnTo>
                  <a:lnTo>
                    <a:pt x="131" y="205"/>
                  </a:lnTo>
                  <a:lnTo>
                    <a:pt x="141" y="203"/>
                  </a:lnTo>
                  <a:lnTo>
                    <a:pt x="151" y="198"/>
                  </a:lnTo>
                  <a:lnTo>
                    <a:pt x="158" y="193"/>
                  </a:lnTo>
                  <a:lnTo>
                    <a:pt x="168" y="187"/>
                  </a:lnTo>
                  <a:lnTo>
                    <a:pt x="175" y="182"/>
                  </a:lnTo>
                  <a:lnTo>
                    <a:pt x="182" y="174"/>
                  </a:lnTo>
                  <a:lnTo>
                    <a:pt x="187" y="167"/>
                  </a:lnTo>
                  <a:lnTo>
                    <a:pt x="194" y="158"/>
                  </a:lnTo>
                  <a:lnTo>
                    <a:pt x="200" y="149"/>
                  </a:lnTo>
                  <a:lnTo>
                    <a:pt x="204" y="137"/>
                  </a:lnTo>
                  <a:lnTo>
                    <a:pt x="202" y="137"/>
                  </a:lnTo>
                  <a:lnTo>
                    <a:pt x="205" y="128"/>
                  </a:lnTo>
                  <a:lnTo>
                    <a:pt x="206" y="118"/>
                  </a:lnTo>
                  <a:lnTo>
                    <a:pt x="208" y="107"/>
                  </a:lnTo>
                  <a:lnTo>
                    <a:pt x="208" y="98"/>
                  </a:lnTo>
                  <a:lnTo>
                    <a:pt x="204" y="77"/>
                  </a:lnTo>
                  <a:lnTo>
                    <a:pt x="196" y="59"/>
                  </a:lnTo>
                  <a:lnTo>
                    <a:pt x="186" y="42"/>
                  </a:lnTo>
                  <a:lnTo>
                    <a:pt x="172" y="28"/>
                  </a:lnTo>
                  <a:lnTo>
                    <a:pt x="165" y="22"/>
                  </a:lnTo>
                  <a:lnTo>
                    <a:pt x="156" y="16"/>
                  </a:lnTo>
                  <a:lnTo>
                    <a:pt x="149" y="12"/>
                  </a:lnTo>
                  <a:lnTo>
                    <a:pt x="137" y="8"/>
                  </a:lnTo>
                  <a:lnTo>
                    <a:pt x="129" y="4"/>
                  </a:lnTo>
                  <a:lnTo>
                    <a:pt x="117" y="2"/>
                  </a:lnTo>
                  <a:lnTo>
                    <a:pt x="107" y="2"/>
                  </a:lnTo>
                  <a:lnTo>
                    <a:pt x="97" y="2"/>
                  </a:lnTo>
                  <a:lnTo>
                    <a:pt x="78" y="5"/>
                  </a:lnTo>
                  <a:lnTo>
                    <a:pt x="59" y="11"/>
                  </a:lnTo>
                  <a:lnTo>
                    <a:pt x="42" y="21"/>
                  </a:lnTo>
                  <a:lnTo>
                    <a:pt x="27" y="36"/>
                  </a:lnTo>
                  <a:lnTo>
                    <a:pt x="22" y="43"/>
                  </a:lnTo>
                  <a:lnTo>
                    <a:pt x="15" y="52"/>
                  </a:lnTo>
                  <a:lnTo>
                    <a:pt x="12" y="61"/>
                  </a:lnTo>
                  <a:lnTo>
                    <a:pt x="7" y="70"/>
                  </a:lnTo>
                  <a:lnTo>
                    <a:pt x="5" y="82"/>
                  </a:lnTo>
                  <a:lnTo>
                    <a:pt x="2" y="90"/>
                  </a:lnTo>
                  <a:lnTo>
                    <a:pt x="2" y="103"/>
                  </a:lnTo>
                  <a:lnTo>
                    <a:pt x="1" y="110"/>
                  </a:lnTo>
                  <a:lnTo>
                    <a:pt x="4" y="131"/>
                  </a:lnTo>
                  <a:lnTo>
                    <a:pt x="12" y="150"/>
                  </a:lnTo>
                  <a:lnTo>
                    <a:pt x="22" y="166"/>
                  </a:lnTo>
                  <a:lnTo>
                    <a:pt x="35" y="181"/>
                  </a:lnTo>
                  <a:lnTo>
                    <a:pt x="44" y="187"/>
                  </a:lnTo>
                  <a:lnTo>
                    <a:pt x="52" y="191"/>
                  </a:lnTo>
                  <a:lnTo>
                    <a:pt x="62" y="197"/>
                  </a:lnTo>
                  <a:lnTo>
                    <a:pt x="71" y="201"/>
                  </a:lnTo>
                  <a:lnTo>
                    <a:pt x="82" y="204"/>
                  </a:lnTo>
                  <a:lnTo>
                    <a:pt x="91" y="205"/>
                  </a:lnTo>
                  <a:lnTo>
                    <a:pt x="102" y="207"/>
                  </a:lnTo>
                  <a:lnTo>
                    <a:pt x="111" y="206"/>
                  </a:lnTo>
                  <a:lnTo>
                    <a:pt x="130" y="203"/>
                  </a:lnTo>
                  <a:lnTo>
                    <a:pt x="149" y="198"/>
                  </a:lnTo>
                  <a:lnTo>
                    <a:pt x="166" y="186"/>
                  </a:lnTo>
                  <a:lnTo>
                    <a:pt x="182" y="172"/>
                  </a:lnTo>
                  <a:lnTo>
                    <a:pt x="187" y="167"/>
                  </a:lnTo>
                  <a:lnTo>
                    <a:pt x="193" y="156"/>
                  </a:lnTo>
                  <a:lnTo>
                    <a:pt x="198" y="147"/>
                  </a:lnTo>
                  <a:lnTo>
                    <a:pt x="202" y="137"/>
                  </a:lnTo>
                  <a:lnTo>
                    <a:pt x="204" y="137"/>
                  </a:lnTo>
                </a:path>
              </a:pathLst>
            </a:custGeom>
            <a:solidFill>
              <a:srgbClr val="B8C3D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40" name="Freeform 372"/>
            <p:cNvSpPr>
              <a:spLocks/>
            </p:cNvSpPr>
            <p:nvPr/>
          </p:nvSpPr>
          <p:spPr bwMode="auto">
            <a:xfrm>
              <a:off x="2422" y="1167"/>
              <a:ext cx="208" cy="206"/>
            </a:xfrm>
            <a:custGeom>
              <a:avLst/>
              <a:gdLst>
                <a:gd name="T0" fmla="*/ 204 w 208"/>
                <a:gd name="T1" fmla="*/ 126 h 206"/>
                <a:gd name="T2" fmla="*/ 207 w 208"/>
                <a:gd name="T3" fmla="*/ 105 h 206"/>
                <a:gd name="T4" fmla="*/ 203 w 208"/>
                <a:gd name="T5" fmla="*/ 75 h 206"/>
                <a:gd name="T6" fmla="*/ 185 w 208"/>
                <a:gd name="T7" fmla="*/ 40 h 206"/>
                <a:gd name="T8" fmla="*/ 164 w 208"/>
                <a:gd name="T9" fmla="*/ 20 h 206"/>
                <a:gd name="T10" fmla="*/ 148 w 208"/>
                <a:gd name="T11" fmla="*/ 10 h 206"/>
                <a:gd name="T12" fmla="*/ 128 w 208"/>
                <a:gd name="T13" fmla="*/ 2 h 206"/>
                <a:gd name="T14" fmla="*/ 106 w 208"/>
                <a:gd name="T15" fmla="*/ 0 h 206"/>
                <a:gd name="T16" fmla="*/ 77 w 208"/>
                <a:gd name="T17" fmla="*/ 3 h 206"/>
                <a:gd name="T18" fmla="*/ 41 w 208"/>
                <a:gd name="T19" fmla="*/ 19 h 206"/>
                <a:gd name="T20" fmla="*/ 21 w 208"/>
                <a:gd name="T21" fmla="*/ 41 h 206"/>
                <a:gd name="T22" fmla="*/ 11 w 208"/>
                <a:gd name="T23" fmla="*/ 59 h 206"/>
                <a:gd name="T24" fmla="*/ 4 w 208"/>
                <a:gd name="T25" fmla="*/ 80 h 206"/>
                <a:gd name="T26" fmla="*/ 1 w 208"/>
                <a:gd name="T27" fmla="*/ 101 h 206"/>
                <a:gd name="T28" fmla="*/ 3 w 208"/>
                <a:gd name="T29" fmla="*/ 129 h 206"/>
                <a:gd name="T30" fmla="*/ 21 w 208"/>
                <a:gd name="T31" fmla="*/ 164 h 206"/>
                <a:gd name="T32" fmla="*/ 43 w 208"/>
                <a:gd name="T33" fmla="*/ 185 h 206"/>
                <a:gd name="T34" fmla="*/ 61 w 208"/>
                <a:gd name="T35" fmla="*/ 195 h 206"/>
                <a:gd name="T36" fmla="*/ 81 w 208"/>
                <a:gd name="T37" fmla="*/ 202 h 206"/>
                <a:gd name="T38" fmla="*/ 101 w 208"/>
                <a:gd name="T39" fmla="*/ 205 h 206"/>
                <a:gd name="T40" fmla="*/ 129 w 208"/>
                <a:gd name="T41" fmla="*/ 201 h 206"/>
                <a:gd name="T42" fmla="*/ 165 w 208"/>
                <a:gd name="T43" fmla="*/ 184 h 206"/>
                <a:gd name="T44" fmla="*/ 186 w 208"/>
                <a:gd name="T45" fmla="*/ 165 h 206"/>
                <a:gd name="T46" fmla="*/ 197 w 208"/>
                <a:gd name="T47" fmla="*/ 145 h 206"/>
                <a:gd name="T48" fmla="*/ 199 w 208"/>
                <a:gd name="T49" fmla="*/ 134 h 206"/>
                <a:gd name="T50" fmla="*/ 203 w 208"/>
                <a:gd name="T51" fmla="*/ 115 h 206"/>
                <a:gd name="T52" fmla="*/ 205 w 208"/>
                <a:gd name="T53" fmla="*/ 96 h 206"/>
                <a:gd name="T54" fmla="*/ 195 w 208"/>
                <a:gd name="T55" fmla="*/ 58 h 206"/>
                <a:gd name="T56" fmla="*/ 171 w 208"/>
                <a:gd name="T57" fmla="*/ 26 h 206"/>
                <a:gd name="T58" fmla="*/ 155 w 208"/>
                <a:gd name="T59" fmla="*/ 14 h 206"/>
                <a:gd name="T60" fmla="*/ 136 w 208"/>
                <a:gd name="T61" fmla="*/ 6 h 206"/>
                <a:gd name="T62" fmla="*/ 116 w 208"/>
                <a:gd name="T63" fmla="*/ 0 h 206"/>
                <a:gd name="T64" fmla="*/ 96 w 208"/>
                <a:gd name="T65" fmla="*/ 0 h 206"/>
                <a:gd name="T66" fmla="*/ 59 w 208"/>
                <a:gd name="T67" fmla="*/ 11 h 206"/>
                <a:gd name="T68" fmla="*/ 28 w 208"/>
                <a:gd name="T69" fmla="*/ 34 h 206"/>
                <a:gd name="T70" fmla="*/ 15 w 208"/>
                <a:gd name="T71" fmla="*/ 51 h 206"/>
                <a:gd name="T72" fmla="*/ 8 w 208"/>
                <a:gd name="T73" fmla="*/ 68 h 206"/>
                <a:gd name="T74" fmla="*/ 3 w 208"/>
                <a:gd name="T75" fmla="*/ 89 h 206"/>
                <a:gd name="T76" fmla="*/ 2 w 208"/>
                <a:gd name="T77" fmla="*/ 109 h 206"/>
                <a:gd name="T78" fmla="*/ 13 w 208"/>
                <a:gd name="T79" fmla="*/ 147 h 206"/>
                <a:gd name="T80" fmla="*/ 35 w 208"/>
                <a:gd name="T81" fmla="*/ 177 h 206"/>
                <a:gd name="T82" fmla="*/ 51 w 208"/>
                <a:gd name="T83" fmla="*/ 189 h 206"/>
                <a:gd name="T84" fmla="*/ 70 w 208"/>
                <a:gd name="T85" fmla="*/ 199 h 206"/>
                <a:gd name="T86" fmla="*/ 90 w 208"/>
                <a:gd name="T87" fmla="*/ 203 h 206"/>
                <a:gd name="T88" fmla="*/ 111 w 208"/>
                <a:gd name="T89" fmla="*/ 203 h 206"/>
                <a:gd name="T90" fmla="*/ 149 w 208"/>
                <a:gd name="T91" fmla="*/ 194 h 206"/>
                <a:gd name="T92" fmla="*/ 179 w 208"/>
                <a:gd name="T93" fmla="*/ 169 h 206"/>
                <a:gd name="T94" fmla="*/ 190 w 208"/>
                <a:gd name="T95" fmla="*/ 153 h 206"/>
                <a:gd name="T96" fmla="*/ 199 w 208"/>
                <a:gd name="T97" fmla="*/ 134 h 20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08"/>
                <a:gd name="T148" fmla="*/ 0 h 206"/>
                <a:gd name="T149" fmla="*/ 208 w 208"/>
                <a:gd name="T150" fmla="*/ 206 h 20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08" h="206">
                  <a:moveTo>
                    <a:pt x="201" y="135"/>
                  </a:moveTo>
                  <a:lnTo>
                    <a:pt x="204" y="126"/>
                  </a:lnTo>
                  <a:lnTo>
                    <a:pt x="205" y="116"/>
                  </a:lnTo>
                  <a:lnTo>
                    <a:pt x="207" y="105"/>
                  </a:lnTo>
                  <a:lnTo>
                    <a:pt x="207" y="96"/>
                  </a:lnTo>
                  <a:lnTo>
                    <a:pt x="203" y="75"/>
                  </a:lnTo>
                  <a:lnTo>
                    <a:pt x="195" y="57"/>
                  </a:lnTo>
                  <a:lnTo>
                    <a:pt x="185" y="40"/>
                  </a:lnTo>
                  <a:lnTo>
                    <a:pt x="171" y="26"/>
                  </a:lnTo>
                  <a:lnTo>
                    <a:pt x="164" y="20"/>
                  </a:lnTo>
                  <a:lnTo>
                    <a:pt x="155" y="14"/>
                  </a:lnTo>
                  <a:lnTo>
                    <a:pt x="148" y="10"/>
                  </a:lnTo>
                  <a:lnTo>
                    <a:pt x="136" y="6"/>
                  </a:lnTo>
                  <a:lnTo>
                    <a:pt x="128" y="2"/>
                  </a:lnTo>
                  <a:lnTo>
                    <a:pt x="116" y="0"/>
                  </a:lnTo>
                  <a:lnTo>
                    <a:pt x="106" y="0"/>
                  </a:lnTo>
                  <a:lnTo>
                    <a:pt x="96" y="0"/>
                  </a:lnTo>
                  <a:lnTo>
                    <a:pt x="77" y="3"/>
                  </a:lnTo>
                  <a:lnTo>
                    <a:pt x="58" y="9"/>
                  </a:lnTo>
                  <a:lnTo>
                    <a:pt x="41" y="19"/>
                  </a:lnTo>
                  <a:lnTo>
                    <a:pt x="26" y="34"/>
                  </a:lnTo>
                  <a:lnTo>
                    <a:pt x="21" y="41"/>
                  </a:lnTo>
                  <a:lnTo>
                    <a:pt x="14" y="50"/>
                  </a:lnTo>
                  <a:lnTo>
                    <a:pt x="11" y="59"/>
                  </a:lnTo>
                  <a:lnTo>
                    <a:pt x="6" y="68"/>
                  </a:lnTo>
                  <a:lnTo>
                    <a:pt x="4" y="80"/>
                  </a:lnTo>
                  <a:lnTo>
                    <a:pt x="1" y="88"/>
                  </a:lnTo>
                  <a:lnTo>
                    <a:pt x="1" y="101"/>
                  </a:lnTo>
                  <a:lnTo>
                    <a:pt x="0" y="108"/>
                  </a:lnTo>
                  <a:lnTo>
                    <a:pt x="3" y="129"/>
                  </a:lnTo>
                  <a:lnTo>
                    <a:pt x="11" y="148"/>
                  </a:lnTo>
                  <a:lnTo>
                    <a:pt x="21" y="164"/>
                  </a:lnTo>
                  <a:lnTo>
                    <a:pt x="34" y="179"/>
                  </a:lnTo>
                  <a:lnTo>
                    <a:pt x="43" y="185"/>
                  </a:lnTo>
                  <a:lnTo>
                    <a:pt x="51" y="189"/>
                  </a:lnTo>
                  <a:lnTo>
                    <a:pt x="61" y="195"/>
                  </a:lnTo>
                  <a:lnTo>
                    <a:pt x="70" y="199"/>
                  </a:lnTo>
                  <a:lnTo>
                    <a:pt x="81" y="202"/>
                  </a:lnTo>
                  <a:lnTo>
                    <a:pt x="90" y="203"/>
                  </a:lnTo>
                  <a:lnTo>
                    <a:pt x="101" y="205"/>
                  </a:lnTo>
                  <a:lnTo>
                    <a:pt x="110" y="204"/>
                  </a:lnTo>
                  <a:lnTo>
                    <a:pt x="129" y="201"/>
                  </a:lnTo>
                  <a:lnTo>
                    <a:pt x="148" y="196"/>
                  </a:lnTo>
                  <a:lnTo>
                    <a:pt x="165" y="184"/>
                  </a:lnTo>
                  <a:lnTo>
                    <a:pt x="181" y="170"/>
                  </a:lnTo>
                  <a:lnTo>
                    <a:pt x="186" y="165"/>
                  </a:lnTo>
                  <a:lnTo>
                    <a:pt x="192" y="154"/>
                  </a:lnTo>
                  <a:lnTo>
                    <a:pt x="197" y="145"/>
                  </a:lnTo>
                  <a:lnTo>
                    <a:pt x="201" y="135"/>
                  </a:lnTo>
                  <a:lnTo>
                    <a:pt x="199" y="134"/>
                  </a:lnTo>
                  <a:lnTo>
                    <a:pt x="202" y="126"/>
                  </a:lnTo>
                  <a:lnTo>
                    <a:pt x="203" y="115"/>
                  </a:lnTo>
                  <a:lnTo>
                    <a:pt x="204" y="106"/>
                  </a:lnTo>
                  <a:lnTo>
                    <a:pt x="205" y="96"/>
                  </a:lnTo>
                  <a:lnTo>
                    <a:pt x="201" y="77"/>
                  </a:lnTo>
                  <a:lnTo>
                    <a:pt x="195" y="58"/>
                  </a:lnTo>
                  <a:lnTo>
                    <a:pt x="185" y="40"/>
                  </a:lnTo>
                  <a:lnTo>
                    <a:pt x="171" y="26"/>
                  </a:lnTo>
                  <a:lnTo>
                    <a:pt x="164" y="21"/>
                  </a:lnTo>
                  <a:lnTo>
                    <a:pt x="155" y="14"/>
                  </a:lnTo>
                  <a:lnTo>
                    <a:pt x="146" y="12"/>
                  </a:lnTo>
                  <a:lnTo>
                    <a:pt x="136" y="6"/>
                  </a:lnTo>
                  <a:lnTo>
                    <a:pt x="127" y="4"/>
                  </a:lnTo>
                  <a:lnTo>
                    <a:pt x="116" y="0"/>
                  </a:lnTo>
                  <a:lnTo>
                    <a:pt x="106" y="2"/>
                  </a:lnTo>
                  <a:lnTo>
                    <a:pt x="96" y="0"/>
                  </a:lnTo>
                  <a:lnTo>
                    <a:pt x="77" y="3"/>
                  </a:lnTo>
                  <a:lnTo>
                    <a:pt x="59" y="11"/>
                  </a:lnTo>
                  <a:lnTo>
                    <a:pt x="41" y="21"/>
                  </a:lnTo>
                  <a:lnTo>
                    <a:pt x="28" y="34"/>
                  </a:lnTo>
                  <a:lnTo>
                    <a:pt x="21" y="43"/>
                  </a:lnTo>
                  <a:lnTo>
                    <a:pt x="15" y="51"/>
                  </a:lnTo>
                  <a:lnTo>
                    <a:pt x="11" y="59"/>
                  </a:lnTo>
                  <a:lnTo>
                    <a:pt x="8" y="68"/>
                  </a:lnTo>
                  <a:lnTo>
                    <a:pt x="4" y="80"/>
                  </a:lnTo>
                  <a:lnTo>
                    <a:pt x="3" y="89"/>
                  </a:lnTo>
                  <a:lnTo>
                    <a:pt x="1" y="99"/>
                  </a:lnTo>
                  <a:lnTo>
                    <a:pt x="2" y="109"/>
                  </a:lnTo>
                  <a:lnTo>
                    <a:pt x="5" y="128"/>
                  </a:lnTo>
                  <a:lnTo>
                    <a:pt x="13" y="147"/>
                  </a:lnTo>
                  <a:lnTo>
                    <a:pt x="21" y="164"/>
                  </a:lnTo>
                  <a:lnTo>
                    <a:pt x="35" y="177"/>
                  </a:lnTo>
                  <a:lnTo>
                    <a:pt x="43" y="184"/>
                  </a:lnTo>
                  <a:lnTo>
                    <a:pt x="51" y="189"/>
                  </a:lnTo>
                  <a:lnTo>
                    <a:pt x="62" y="193"/>
                  </a:lnTo>
                  <a:lnTo>
                    <a:pt x="70" y="199"/>
                  </a:lnTo>
                  <a:lnTo>
                    <a:pt x="82" y="201"/>
                  </a:lnTo>
                  <a:lnTo>
                    <a:pt x="90" y="203"/>
                  </a:lnTo>
                  <a:lnTo>
                    <a:pt x="101" y="204"/>
                  </a:lnTo>
                  <a:lnTo>
                    <a:pt x="111" y="203"/>
                  </a:lnTo>
                  <a:lnTo>
                    <a:pt x="129" y="201"/>
                  </a:lnTo>
                  <a:lnTo>
                    <a:pt x="149" y="194"/>
                  </a:lnTo>
                  <a:lnTo>
                    <a:pt x="163" y="183"/>
                  </a:lnTo>
                  <a:lnTo>
                    <a:pt x="179" y="169"/>
                  </a:lnTo>
                  <a:lnTo>
                    <a:pt x="185" y="162"/>
                  </a:lnTo>
                  <a:lnTo>
                    <a:pt x="190" y="153"/>
                  </a:lnTo>
                  <a:lnTo>
                    <a:pt x="195" y="145"/>
                  </a:lnTo>
                  <a:lnTo>
                    <a:pt x="199" y="134"/>
                  </a:lnTo>
                  <a:lnTo>
                    <a:pt x="201" y="135"/>
                  </a:lnTo>
                </a:path>
              </a:pathLst>
            </a:custGeom>
            <a:solidFill>
              <a:srgbClr val="B9C4D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41" name="Freeform 373"/>
            <p:cNvSpPr>
              <a:spLocks/>
            </p:cNvSpPr>
            <p:nvPr/>
          </p:nvSpPr>
          <p:spPr bwMode="auto">
            <a:xfrm>
              <a:off x="2423" y="1167"/>
              <a:ext cx="205" cy="205"/>
            </a:xfrm>
            <a:custGeom>
              <a:avLst/>
              <a:gdLst>
                <a:gd name="T0" fmla="*/ 201 w 205"/>
                <a:gd name="T1" fmla="*/ 126 h 205"/>
                <a:gd name="T2" fmla="*/ 203 w 205"/>
                <a:gd name="T3" fmla="*/ 106 h 205"/>
                <a:gd name="T4" fmla="*/ 200 w 205"/>
                <a:gd name="T5" fmla="*/ 77 h 205"/>
                <a:gd name="T6" fmla="*/ 184 w 205"/>
                <a:gd name="T7" fmla="*/ 40 h 205"/>
                <a:gd name="T8" fmla="*/ 163 w 205"/>
                <a:gd name="T9" fmla="*/ 21 h 205"/>
                <a:gd name="T10" fmla="*/ 145 w 205"/>
                <a:gd name="T11" fmla="*/ 12 h 205"/>
                <a:gd name="T12" fmla="*/ 126 w 205"/>
                <a:gd name="T13" fmla="*/ 4 h 205"/>
                <a:gd name="T14" fmla="*/ 105 w 205"/>
                <a:gd name="T15" fmla="*/ 2 h 205"/>
                <a:gd name="T16" fmla="*/ 76 w 205"/>
                <a:gd name="T17" fmla="*/ 3 h 205"/>
                <a:gd name="T18" fmla="*/ 40 w 205"/>
                <a:gd name="T19" fmla="*/ 21 h 205"/>
                <a:gd name="T20" fmla="*/ 20 w 205"/>
                <a:gd name="T21" fmla="*/ 43 h 205"/>
                <a:gd name="T22" fmla="*/ 10 w 205"/>
                <a:gd name="T23" fmla="*/ 59 h 205"/>
                <a:gd name="T24" fmla="*/ 3 w 205"/>
                <a:gd name="T25" fmla="*/ 80 h 205"/>
                <a:gd name="T26" fmla="*/ 0 w 205"/>
                <a:gd name="T27" fmla="*/ 99 h 205"/>
                <a:gd name="T28" fmla="*/ 4 w 205"/>
                <a:gd name="T29" fmla="*/ 128 h 205"/>
                <a:gd name="T30" fmla="*/ 20 w 205"/>
                <a:gd name="T31" fmla="*/ 164 h 205"/>
                <a:gd name="T32" fmla="*/ 42 w 205"/>
                <a:gd name="T33" fmla="*/ 184 h 205"/>
                <a:gd name="T34" fmla="*/ 61 w 205"/>
                <a:gd name="T35" fmla="*/ 193 h 205"/>
                <a:gd name="T36" fmla="*/ 81 w 205"/>
                <a:gd name="T37" fmla="*/ 201 h 205"/>
                <a:gd name="T38" fmla="*/ 100 w 205"/>
                <a:gd name="T39" fmla="*/ 204 h 205"/>
                <a:gd name="T40" fmla="*/ 128 w 205"/>
                <a:gd name="T41" fmla="*/ 201 h 205"/>
                <a:gd name="T42" fmla="*/ 162 w 205"/>
                <a:gd name="T43" fmla="*/ 183 h 205"/>
                <a:gd name="T44" fmla="*/ 184 w 205"/>
                <a:gd name="T45" fmla="*/ 162 h 205"/>
                <a:gd name="T46" fmla="*/ 194 w 205"/>
                <a:gd name="T47" fmla="*/ 145 h 205"/>
                <a:gd name="T48" fmla="*/ 198 w 205"/>
                <a:gd name="T49" fmla="*/ 134 h 205"/>
                <a:gd name="T50" fmla="*/ 202 w 205"/>
                <a:gd name="T51" fmla="*/ 115 h 205"/>
                <a:gd name="T52" fmla="*/ 202 w 205"/>
                <a:gd name="T53" fmla="*/ 95 h 205"/>
                <a:gd name="T54" fmla="*/ 192 w 205"/>
                <a:gd name="T55" fmla="*/ 58 h 205"/>
                <a:gd name="T56" fmla="*/ 169 w 205"/>
                <a:gd name="T57" fmla="*/ 28 h 205"/>
                <a:gd name="T58" fmla="*/ 154 w 205"/>
                <a:gd name="T59" fmla="*/ 16 h 205"/>
                <a:gd name="T60" fmla="*/ 135 w 205"/>
                <a:gd name="T61" fmla="*/ 8 h 205"/>
                <a:gd name="T62" fmla="*/ 116 w 205"/>
                <a:gd name="T63" fmla="*/ 3 h 205"/>
                <a:gd name="T64" fmla="*/ 96 w 205"/>
                <a:gd name="T65" fmla="*/ 2 h 205"/>
                <a:gd name="T66" fmla="*/ 58 w 205"/>
                <a:gd name="T67" fmla="*/ 11 h 205"/>
                <a:gd name="T68" fmla="*/ 27 w 205"/>
                <a:gd name="T69" fmla="*/ 35 h 205"/>
                <a:gd name="T70" fmla="*/ 16 w 205"/>
                <a:gd name="T71" fmla="*/ 52 h 205"/>
                <a:gd name="T72" fmla="*/ 9 w 205"/>
                <a:gd name="T73" fmla="*/ 69 h 205"/>
                <a:gd name="T74" fmla="*/ 4 w 205"/>
                <a:gd name="T75" fmla="*/ 89 h 205"/>
                <a:gd name="T76" fmla="*/ 2 w 205"/>
                <a:gd name="T77" fmla="*/ 109 h 205"/>
                <a:gd name="T78" fmla="*/ 12 w 205"/>
                <a:gd name="T79" fmla="*/ 147 h 205"/>
                <a:gd name="T80" fmla="*/ 36 w 205"/>
                <a:gd name="T81" fmla="*/ 177 h 205"/>
                <a:gd name="T82" fmla="*/ 52 w 205"/>
                <a:gd name="T83" fmla="*/ 188 h 205"/>
                <a:gd name="T84" fmla="*/ 69 w 205"/>
                <a:gd name="T85" fmla="*/ 197 h 205"/>
                <a:gd name="T86" fmla="*/ 90 w 205"/>
                <a:gd name="T87" fmla="*/ 201 h 205"/>
                <a:gd name="T88" fmla="*/ 110 w 205"/>
                <a:gd name="T89" fmla="*/ 203 h 205"/>
                <a:gd name="T90" fmla="*/ 146 w 205"/>
                <a:gd name="T91" fmla="*/ 193 h 205"/>
                <a:gd name="T92" fmla="*/ 177 w 205"/>
                <a:gd name="T93" fmla="*/ 169 h 205"/>
                <a:gd name="T94" fmla="*/ 189 w 205"/>
                <a:gd name="T95" fmla="*/ 153 h 205"/>
                <a:gd name="T96" fmla="*/ 198 w 205"/>
                <a:gd name="T97" fmla="*/ 134 h 20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05"/>
                <a:gd name="T148" fmla="*/ 0 h 205"/>
                <a:gd name="T149" fmla="*/ 205 w 205"/>
                <a:gd name="T150" fmla="*/ 205 h 20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05" h="205">
                  <a:moveTo>
                    <a:pt x="198" y="134"/>
                  </a:moveTo>
                  <a:lnTo>
                    <a:pt x="201" y="126"/>
                  </a:lnTo>
                  <a:lnTo>
                    <a:pt x="202" y="115"/>
                  </a:lnTo>
                  <a:lnTo>
                    <a:pt x="203" y="106"/>
                  </a:lnTo>
                  <a:lnTo>
                    <a:pt x="204" y="96"/>
                  </a:lnTo>
                  <a:lnTo>
                    <a:pt x="200" y="77"/>
                  </a:lnTo>
                  <a:lnTo>
                    <a:pt x="194" y="58"/>
                  </a:lnTo>
                  <a:lnTo>
                    <a:pt x="184" y="40"/>
                  </a:lnTo>
                  <a:lnTo>
                    <a:pt x="170" y="26"/>
                  </a:lnTo>
                  <a:lnTo>
                    <a:pt x="163" y="21"/>
                  </a:lnTo>
                  <a:lnTo>
                    <a:pt x="154" y="14"/>
                  </a:lnTo>
                  <a:lnTo>
                    <a:pt x="145" y="12"/>
                  </a:lnTo>
                  <a:lnTo>
                    <a:pt x="135" y="6"/>
                  </a:lnTo>
                  <a:lnTo>
                    <a:pt x="126" y="4"/>
                  </a:lnTo>
                  <a:lnTo>
                    <a:pt x="115" y="0"/>
                  </a:lnTo>
                  <a:lnTo>
                    <a:pt x="105" y="2"/>
                  </a:lnTo>
                  <a:lnTo>
                    <a:pt x="95" y="0"/>
                  </a:lnTo>
                  <a:lnTo>
                    <a:pt x="76" y="3"/>
                  </a:lnTo>
                  <a:lnTo>
                    <a:pt x="58" y="11"/>
                  </a:lnTo>
                  <a:lnTo>
                    <a:pt x="40" y="21"/>
                  </a:lnTo>
                  <a:lnTo>
                    <a:pt x="27" y="34"/>
                  </a:lnTo>
                  <a:lnTo>
                    <a:pt x="20" y="43"/>
                  </a:lnTo>
                  <a:lnTo>
                    <a:pt x="14" y="51"/>
                  </a:lnTo>
                  <a:lnTo>
                    <a:pt x="10" y="59"/>
                  </a:lnTo>
                  <a:lnTo>
                    <a:pt x="7" y="68"/>
                  </a:lnTo>
                  <a:lnTo>
                    <a:pt x="3" y="80"/>
                  </a:lnTo>
                  <a:lnTo>
                    <a:pt x="2" y="89"/>
                  </a:lnTo>
                  <a:lnTo>
                    <a:pt x="0" y="99"/>
                  </a:lnTo>
                  <a:lnTo>
                    <a:pt x="1" y="109"/>
                  </a:lnTo>
                  <a:lnTo>
                    <a:pt x="4" y="128"/>
                  </a:lnTo>
                  <a:lnTo>
                    <a:pt x="12" y="147"/>
                  </a:lnTo>
                  <a:lnTo>
                    <a:pt x="20" y="164"/>
                  </a:lnTo>
                  <a:lnTo>
                    <a:pt x="34" y="177"/>
                  </a:lnTo>
                  <a:lnTo>
                    <a:pt x="42" y="184"/>
                  </a:lnTo>
                  <a:lnTo>
                    <a:pt x="50" y="189"/>
                  </a:lnTo>
                  <a:lnTo>
                    <a:pt x="61" y="193"/>
                  </a:lnTo>
                  <a:lnTo>
                    <a:pt x="69" y="199"/>
                  </a:lnTo>
                  <a:lnTo>
                    <a:pt x="81" y="201"/>
                  </a:lnTo>
                  <a:lnTo>
                    <a:pt x="89" y="203"/>
                  </a:lnTo>
                  <a:lnTo>
                    <a:pt x="100" y="204"/>
                  </a:lnTo>
                  <a:lnTo>
                    <a:pt x="110" y="203"/>
                  </a:lnTo>
                  <a:lnTo>
                    <a:pt x="128" y="201"/>
                  </a:lnTo>
                  <a:lnTo>
                    <a:pt x="148" y="194"/>
                  </a:lnTo>
                  <a:lnTo>
                    <a:pt x="162" y="183"/>
                  </a:lnTo>
                  <a:lnTo>
                    <a:pt x="178" y="169"/>
                  </a:lnTo>
                  <a:lnTo>
                    <a:pt x="184" y="162"/>
                  </a:lnTo>
                  <a:lnTo>
                    <a:pt x="189" y="153"/>
                  </a:lnTo>
                  <a:lnTo>
                    <a:pt x="194" y="145"/>
                  </a:lnTo>
                  <a:lnTo>
                    <a:pt x="198" y="134"/>
                  </a:lnTo>
                  <a:lnTo>
                    <a:pt x="199" y="125"/>
                  </a:lnTo>
                  <a:lnTo>
                    <a:pt x="202" y="115"/>
                  </a:lnTo>
                  <a:lnTo>
                    <a:pt x="202" y="106"/>
                  </a:lnTo>
                  <a:lnTo>
                    <a:pt x="202" y="95"/>
                  </a:lnTo>
                  <a:lnTo>
                    <a:pt x="200" y="77"/>
                  </a:lnTo>
                  <a:lnTo>
                    <a:pt x="192" y="58"/>
                  </a:lnTo>
                  <a:lnTo>
                    <a:pt x="181" y="41"/>
                  </a:lnTo>
                  <a:lnTo>
                    <a:pt x="169" y="28"/>
                  </a:lnTo>
                  <a:lnTo>
                    <a:pt x="163" y="21"/>
                  </a:lnTo>
                  <a:lnTo>
                    <a:pt x="154" y="16"/>
                  </a:lnTo>
                  <a:lnTo>
                    <a:pt x="145" y="12"/>
                  </a:lnTo>
                  <a:lnTo>
                    <a:pt x="135" y="8"/>
                  </a:lnTo>
                  <a:lnTo>
                    <a:pt x="126" y="4"/>
                  </a:lnTo>
                  <a:lnTo>
                    <a:pt x="116" y="3"/>
                  </a:lnTo>
                  <a:lnTo>
                    <a:pt x="106" y="2"/>
                  </a:lnTo>
                  <a:lnTo>
                    <a:pt x="96" y="2"/>
                  </a:lnTo>
                  <a:lnTo>
                    <a:pt x="77" y="6"/>
                  </a:lnTo>
                  <a:lnTo>
                    <a:pt x="58" y="11"/>
                  </a:lnTo>
                  <a:lnTo>
                    <a:pt x="42" y="22"/>
                  </a:lnTo>
                  <a:lnTo>
                    <a:pt x="27" y="35"/>
                  </a:lnTo>
                  <a:lnTo>
                    <a:pt x="22" y="44"/>
                  </a:lnTo>
                  <a:lnTo>
                    <a:pt x="16" y="52"/>
                  </a:lnTo>
                  <a:lnTo>
                    <a:pt x="12" y="60"/>
                  </a:lnTo>
                  <a:lnTo>
                    <a:pt x="9" y="69"/>
                  </a:lnTo>
                  <a:lnTo>
                    <a:pt x="4" y="80"/>
                  </a:lnTo>
                  <a:lnTo>
                    <a:pt x="4" y="89"/>
                  </a:lnTo>
                  <a:lnTo>
                    <a:pt x="2" y="100"/>
                  </a:lnTo>
                  <a:lnTo>
                    <a:pt x="2" y="109"/>
                  </a:lnTo>
                  <a:lnTo>
                    <a:pt x="6" y="129"/>
                  </a:lnTo>
                  <a:lnTo>
                    <a:pt x="12" y="147"/>
                  </a:lnTo>
                  <a:lnTo>
                    <a:pt x="23" y="162"/>
                  </a:lnTo>
                  <a:lnTo>
                    <a:pt x="36" y="177"/>
                  </a:lnTo>
                  <a:lnTo>
                    <a:pt x="43" y="184"/>
                  </a:lnTo>
                  <a:lnTo>
                    <a:pt x="52" y="188"/>
                  </a:lnTo>
                  <a:lnTo>
                    <a:pt x="61" y="193"/>
                  </a:lnTo>
                  <a:lnTo>
                    <a:pt x="69" y="197"/>
                  </a:lnTo>
                  <a:lnTo>
                    <a:pt x="81" y="201"/>
                  </a:lnTo>
                  <a:lnTo>
                    <a:pt x="90" y="201"/>
                  </a:lnTo>
                  <a:lnTo>
                    <a:pt x="100" y="204"/>
                  </a:lnTo>
                  <a:lnTo>
                    <a:pt x="110" y="203"/>
                  </a:lnTo>
                  <a:lnTo>
                    <a:pt x="127" y="199"/>
                  </a:lnTo>
                  <a:lnTo>
                    <a:pt x="146" y="193"/>
                  </a:lnTo>
                  <a:lnTo>
                    <a:pt x="162" y="183"/>
                  </a:lnTo>
                  <a:lnTo>
                    <a:pt x="177" y="169"/>
                  </a:lnTo>
                  <a:lnTo>
                    <a:pt x="183" y="162"/>
                  </a:lnTo>
                  <a:lnTo>
                    <a:pt x="189" y="153"/>
                  </a:lnTo>
                  <a:lnTo>
                    <a:pt x="192" y="144"/>
                  </a:lnTo>
                  <a:lnTo>
                    <a:pt x="198" y="134"/>
                  </a:lnTo>
                </a:path>
              </a:pathLst>
            </a:custGeom>
            <a:solidFill>
              <a:srgbClr val="BAC5D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42" name="Freeform 374"/>
            <p:cNvSpPr>
              <a:spLocks/>
            </p:cNvSpPr>
            <p:nvPr/>
          </p:nvSpPr>
          <p:spPr bwMode="auto">
            <a:xfrm>
              <a:off x="2425" y="1169"/>
              <a:ext cx="201" cy="203"/>
            </a:xfrm>
            <a:custGeom>
              <a:avLst/>
              <a:gdLst>
                <a:gd name="T0" fmla="*/ 197 w 201"/>
                <a:gd name="T1" fmla="*/ 123 h 203"/>
                <a:gd name="T2" fmla="*/ 200 w 201"/>
                <a:gd name="T3" fmla="*/ 104 h 203"/>
                <a:gd name="T4" fmla="*/ 198 w 201"/>
                <a:gd name="T5" fmla="*/ 75 h 203"/>
                <a:gd name="T6" fmla="*/ 179 w 201"/>
                <a:gd name="T7" fmla="*/ 39 h 203"/>
                <a:gd name="T8" fmla="*/ 161 w 201"/>
                <a:gd name="T9" fmla="*/ 19 h 203"/>
                <a:gd name="T10" fmla="*/ 143 w 201"/>
                <a:gd name="T11" fmla="*/ 10 h 203"/>
                <a:gd name="T12" fmla="*/ 124 w 201"/>
                <a:gd name="T13" fmla="*/ 2 h 203"/>
                <a:gd name="T14" fmla="*/ 104 w 201"/>
                <a:gd name="T15" fmla="*/ 0 h 203"/>
                <a:gd name="T16" fmla="*/ 75 w 201"/>
                <a:gd name="T17" fmla="*/ 4 h 203"/>
                <a:gd name="T18" fmla="*/ 40 w 201"/>
                <a:gd name="T19" fmla="*/ 20 h 203"/>
                <a:gd name="T20" fmla="*/ 20 w 201"/>
                <a:gd name="T21" fmla="*/ 42 h 203"/>
                <a:gd name="T22" fmla="*/ 10 w 201"/>
                <a:gd name="T23" fmla="*/ 58 h 203"/>
                <a:gd name="T24" fmla="*/ 2 w 201"/>
                <a:gd name="T25" fmla="*/ 78 h 203"/>
                <a:gd name="T26" fmla="*/ 0 w 201"/>
                <a:gd name="T27" fmla="*/ 98 h 203"/>
                <a:gd name="T28" fmla="*/ 4 w 201"/>
                <a:gd name="T29" fmla="*/ 127 h 203"/>
                <a:gd name="T30" fmla="*/ 21 w 201"/>
                <a:gd name="T31" fmla="*/ 160 h 203"/>
                <a:gd name="T32" fmla="*/ 41 w 201"/>
                <a:gd name="T33" fmla="*/ 182 h 203"/>
                <a:gd name="T34" fmla="*/ 59 w 201"/>
                <a:gd name="T35" fmla="*/ 191 h 203"/>
                <a:gd name="T36" fmla="*/ 79 w 201"/>
                <a:gd name="T37" fmla="*/ 199 h 203"/>
                <a:gd name="T38" fmla="*/ 98 w 201"/>
                <a:gd name="T39" fmla="*/ 202 h 203"/>
                <a:gd name="T40" fmla="*/ 125 w 201"/>
                <a:gd name="T41" fmla="*/ 197 h 203"/>
                <a:gd name="T42" fmla="*/ 160 w 201"/>
                <a:gd name="T43" fmla="*/ 181 h 203"/>
                <a:gd name="T44" fmla="*/ 181 w 201"/>
                <a:gd name="T45" fmla="*/ 160 h 203"/>
                <a:gd name="T46" fmla="*/ 190 w 201"/>
                <a:gd name="T47" fmla="*/ 142 h 203"/>
                <a:gd name="T48" fmla="*/ 194 w 201"/>
                <a:gd name="T49" fmla="*/ 131 h 203"/>
                <a:gd name="T50" fmla="*/ 198 w 201"/>
                <a:gd name="T51" fmla="*/ 113 h 203"/>
                <a:gd name="T52" fmla="*/ 200 w 201"/>
                <a:gd name="T53" fmla="*/ 93 h 203"/>
                <a:gd name="T54" fmla="*/ 189 w 201"/>
                <a:gd name="T55" fmla="*/ 58 h 203"/>
                <a:gd name="T56" fmla="*/ 165 w 201"/>
                <a:gd name="T57" fmla="*/ 27 h 203"/>
                <a:gd name="T58" fmla="*/ 151 w 201"/>
                <a:gd name="T59" fmla="*/ 16 h 203"/>
                <a:gd name="T60" fmla="*/ 132 w 201"/>
                <a:gd name="T61" fmla="*/ 7 h 203"/>
                <a:gd name="T62" fmla="*/ 113 w 201"/>
                <a:gd name="T63" fmla="*/ 3 h 203"/>
                <a:gd name="T64" fmla="*/ 94 w 201"/>
                <a:gd name="T65" fmla="*/ 2 h 203"/>
                <a:gd name="T66" fmla="*/ 57 w 201"/>
                <a:gd name="T67" fmla="*/ 13 h 203"/>
                <a:gd name="T68" fmla="*/ 27 w 201"/>
                <a:gd name="T69" fmla="*/ 34 h 203"/>
                <a:gd name="T70" fmla="*/ 16 w 201"/>
                <a:gd name="T71" fmla="*/ 50 h 203"/>
                <a:gd name="T72" fmla="*/ 9 w 201"/>
                <a:gd name="T73" fmla="*/ 67 h 203"/>
                <a:gd name="T74" fmla="*/ 4 w 201"/>
                <a:gd name="T75" fmla="*/ 88 h 203"/>
                <a:gd name="T76" fmla="*/ 2 w 201"/>
                <a:gd name="T77" fmla="*/ 108 h 203"/>
                <a:gd name="T78" fmla="*/ 12 w 201"/>
                <a:gd name="T79" fmla="*/ 144 h 203"/>
                <a:gd name="T80" fmla="*/ 35 w 201"/>
                <a:gd name="T81" fmla="*/ 173 h 203"/>
                <a:gd name="T82" fmla="*/ 50 w 201"/>
                <a:gd name="T83" fmla="*/ 185 h 203"/>
                <a:gd name="T84" fmla="*/ 68 w 201"/>
                <a:gd name="T85" fmla="*/ 193 h 203"/>
                <a:gd name="T86" fmla="*/ 88 w 201"/>
                <a:gd name="T87" fmla="*/ 198 h 203"/>
                <a:gd name="T88" fmla="*/ 106 w 201"/>
                <a:gd name="T89" fmla="*/ 198 h 203"/>
                <a:gd name="T90" fmla="*/ 144 w 201"/>
                <a:gd name="T91" fmla="*/ 189 h 203"/>
                <a:gd name="T92" fmla="*/ 175 w 201"/>
                <a:gd name="T93" fmla="*/ 167 h 203"/>
                <a:gd name="T94" fmla="*/ 185 w 201"/>
                <a:gd name="T95" fmla="*/ 151 h 203"/>
                <a:gd name="T96" fmla="*/ 194 w 201"/>
                <a:gd name="T97" fmla="*/ 131 h 203"/>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01"/>
                <a:gd name="T148" fmla="*/ 0 h 203"/>
                <a:gd name="T149" fmla="*/ 201 w 201"/>
                <a:gd name="T150" fmla="*/ 203 h 203"/>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01" h="203">
                  <a:moveTo>
                    <a:pt x="196" y="132"/>
                  </a:moveTo>
                  <a:lnTo>
                    <a:pt x="197" y="123"/>
                  </a:lnTo>
                  <a:lnTo>
                    <a:pt x="200" y="113"/>
                  </a:lnTo>
                  <a:lnTo>
                    <a:pt x="200" y="104"/>
                  </a:lnTo>
                  <a:lnTo>
                    <a:pt x="200" y="93"/>
                  </a:lnTo>
                  <a:lnTo>
                    <a:pt x="198" y="75"/>
                  </a:lnTo>
                  <a:lnTo>
                    <a:pt x="190" y="56"/>
                  </a:lnTo>
                  <a:lnTo>
                    <a:pt x="179" y="39"/>
                  </a:lnTo>
                  <a:lnTo>
                    <a:pt x="167" y="26"/>
                  </a:lnTo>
                  <a:lnTo>
                    <a:pt x="161" y="19"/>
                  </a:lnTo>
                  <a:lnTo>
                    <a:pt x="152" y="14"/>
                  </a:lnTo>
                  <a:lnTo>
                    <a:pt x="143" y="10"/>
                  </a:lnTo>
                  <a:lnTo>
                    <a:pt x="133" y="6"/>
                  </a:lnTo>
                  <a:lnTo>
                    <a:pt x="124" y="2"/>
                  </a:lnTo>
                  <a:lnTo>
                    <a:pt x="114" y="1"/>
                  </a:lnTo>
                  <a:lnTo>
                    <a:pt x="104" y="0"/>
                  </a:lnTo>
                  <a:lnTo>
                    <a:pt x="94" y="0"/>
                  </a:lnTo>
                  <a:lnTo>
                    <a:pt x="75" y="4"/>
                  </a:lnTo>
                  <a:lnTo>
                    <a:pt x="56" y="9"/>
                  </a:lnTo>
                  <a:lnTo>
                    <a:pt x="40" y="20"/>
                  </a:lnTo>
                  <a:lnTo>
                    <a:pt x="25" y="33"/>
                  </a:lnTo>
                  <a:lnTo>
                    <a:pt x="20" y="42"/>
                  </a:lnTo>
                  <a:lnTo>
                    <a:pt x="14" y="50"/>
                  </a:lnTo>
                  <a:lnTo>
                    <a:pt x="10" y="58"/>
                  </a:lnTo>
                  <a:lnTo>
                    <a:pt x="7" y="67"/>
                  </a:lnTo>
                  <a:lnTo>
                    <a:pt x="2" y="78"/>
                  </a:lnTo>
                  <a:lnTo>
                    <a:pt x="2" y="87"/>
                  </a:lnTo>
                  <a:lnTo>
                    <a:pt x="0" y="98"/>
                  </a:lnTo>
                  <a:lnTo>
                    <a:pt x="0" y="107"/>
                  </a:lnTo>
                  <a:lnTo>
                    <a:pt x="4" y="127"/>
                  </a:lnTo>
                  <a:lnTo>
                    <a:pt x="10" y="145"/>
                  </a:lnTo>
                  <a:lnTo>
                    <a:pt x="21" y="160"/>
                  </a:lnTo>
                  <a:lnTo>
                    <a:pt x="34" y="175"/>
                  </a:lnTo>
                  <a:lnTo>
                    <a:pt x="41" y="182"/>
                  </a:lnTo>
                  <a:lnTo>
                    <a:pt x="50" y="186"/>
                  </a:lnTo>
                  <a:lnTo>
                    <a:pt x="59" y="191"/>
                  </a:lnTo>
                  <a:lnTo>
                    <a:pt x="67" y="195"/>
                  </a:lnTo>
                  <a:lnTo>
                    <a:pt x="79" y="199"/>
                  </a:lnTo>
                  <a:lnTo>
                    <a:pt x="88" y="199"/>
                  </a:lnTo>
                  <a:lnTo>
                    <a:pt x="98" y="202"/>
                  </a:lnTo>
                  <a:lnTo>
                    <a:pt x="108" y="201"/>
                  </a:lnTo>
                  <a:lnTo>
                    <a:pt x="125" y="197"/>
                  </a:lnTo>
                  <a:lnTo>
                    <a:pt x="144" y="191"/>
                  </a:lnTo>
                  <a:lnTo>
                    <a:pt x="160" y="181"/>
                  </a:lnTo>
                  <a:lnTo>
                    <a:pt x="175" y="167"/>
                  </a:lnTo>
                  <a:lnTo>
                    <a:pt x="181" y="160"/>
                  </a:lnTo>
                  <a:lnTo>
                    <a:pt x="187" y="151"/>
                  </a:lnTo>
                  <a:lnTo>
                    <a:pt x="190" y="142"/>
                  </a:lnTo>
                  <a:lnTo>
                    <a:pt x="196" y="132"/>
                  </a:lnTo>
                  <a:lnTo>
                    <a:pt x="194" y="131"/>
                  </a:lnTo>
                  <a:lnTo>
                    <a:pt x="197" y="123"/>
                  </a:lnTo>
                  <a:lnTo>
                    <a:pt x="198" y="113"/>
                  </a:lnTo>
                  <a:lnTo>
                    <a:pt x="200" y="104"/>
                  </a:lnTo>
                  <a:lnTo>
                    <a:pt x="200" y="93"/>
                  </a:lnTo>
                  <a:lnTo>
                    <a:pt x="195" y="75"/>
                  </a:lnTo>
                  <a:lnTo>
                    <a:pt x="189" y="58"/>
                  </a:lnTo>
                  <a:lnTo>
                    <a:pt x="178" y="41"/>
                  </a:lnTo>
                  <a:lnTo>
                    <a:pt x="165" y="27"/>
                  </a:lnTo>
                  <a:lnTo>
                    <a:pt x="160" y="21"/>
                  </a:lnTo>
                  <a:lnTo>
                    <a:pt x="151" y="16"/>
                  </a:lnTo>
                  <a:lnTo>
                    <a:pt x="141" y="10"/>
                  </a:lnTo>
                  <a:lnTo>
                    <a:pt x="132" y="7"/>
                  </a:lnTo>
                  <a:lnTo>
                    <a:pt x="124" y="4"/>
                  </a:lnTo>
                  <a:lnTo>
                    <a:pt x="113" y="3"/>
                  </a:lnTo>
                  <a:lnTo>
                    <a:pt x="103" y="2"/>
                  </a:lnTo>
                  <a:lnTo>
                    <a:pt x="94" y="2"/>
                  </a:lnTo>
                  <a:lnTo>
                    <a:pt x="75" y="6"/>
                  </a:lnTo>
                  <a:lnTo>
                    <a:pt x="57" y="13"/>
                  </a:lnTo>
                  <a:lnTo>
                    <a:pt x="40" y="22"/>
                  </a:lnTo>
                  <a:lnTo>
                    <a:pt x="27" y="34"/>
                  </a:lnTo>
                  <a:lnTo>
                    <a:pt x="22" y="42"/>
                  </a:lnTo>
                  <a:lnTo>
                    <a:pt x="16" y="50"/>
                  </a:lnTo>
                  <a:lnTo>
                    <a:pt x="12" y="59"/>
                  </a:lnTo>
                  <a:lnTo>
                    <a:pt x="9" y="67"/>
                  </a:lnTo>
                  <a:lnTo>
                    <a:pt x="4" y="79"/>
                  </a:lnTo>
                  <a:lnTo>
                    <a:pt x="4" y="88"/>
                  </a:lnTo>
                  <a:lnTo>
                    <a:pt x="2" y="98"/>
                  </a:lnTo>
                  <a:lnTo>
                    <a:pt x="2" y="108"/>
                  </a:lnTo>
                  <a:lnTo>
                    <a:pt x="4" y="125"/>
                  </a:lnTo>
                  <a:lnTo>
                    <a:pt x="12" y="144"/>
                  </a:lnTo>
                  <a:lnTo>
                    <a:pt x="22" y="158"/>
                  </a:lnTo>
                  <a:lnTo>
                    <a:pt x="35" y="173"/>
                  </a:lnTo>
                  <a:lnTo>
                    <a:pt x="41" y="180"/>
                  </a:lnTo>
                  <a:lnTo>
                    <a:pt x="50" y="185"/>
                  </a:lnTo>
                  <a:lnTo>
                    <a:pt x="60" y="189"/>
                  </a:lnTo>
                  <a:lnTo>
                    <a:pt x="68" y="193"/>
                  </a:lnTo>
                  <a:lnTo>
                    <a:pt x="77" y="195"/>
                  </a:lnTo>
                  <a:lnTo>
                    <a:pt x="88" y="198"/>
                  </a:lnTo>
                  <a:lnTo>
                    <a:pt x="98" y="200"/>
                  </a:lnTo>
                  <a:lnTo>
                    <a:pt x="106" y="198"/>
                  </a:lnTo>
                  <a:lnTo>
                    <a:pt x="125" y="195"/>
                  </a:lnTo>
                  <a:lnTo>
                    <a:pt x="144" y="189"/>
                  </a:lnTo>
                  <a:lnTo>
                    <a:pt x="160" y="179"/>
                  </a:lnTo>
                  <a:lnTo>
                    <a:pt x="175" y="167"/>
                  </a:lnTo>
                  <a:lnTo>
                    <a:pt x="181" y="160"/>
                  </a:lnTo>
                  <a:lnTo>
                    <a:pt x="185" y="151"/>
                  </a:lnTo>
                  <a:lnTo>
                    <a:pt x="190" y="142"/>
                  </a:lnTo>
                  <a:lnTo>
                    <a:pt x="194" y="131"/>
                  </a:lnTo>
                  <a:lnTo>
                    <a:pt x="196" y="132"/>
                  </a:lnTo>
                </a:path>
              </a:pathLst>
            </a:custGeom>
            <a:solidFill>
              <a:srgbClr val="BBC6D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43" name="Freeform 375"/>
            <p:cNvSpPr>
              <a:spLocks/>
            </p:cNvSpPr>
            <p:nvPr/>
          </p:nvSpPr>
          <p:spPr bwMode="auto">
            <a:xfrm>
              <a:off x="2427" y="1171"/>
              <a:ext cx="199" cy="199"/>
            </a:xfrm>
            <a:custGeom>
              <a:avLst/>
              <a:gdLst>
                <a:gd name="T0" fmla="*/ 195 w 199"/>
                <a:gd name="T1" fmla="*/ 121 h 199"/>
                <a:gd name="T2" fmla="*/ 198 w 199"/>
                <a:gd name="T3" fmla="*/ 102 h 199"/>
                <a:gd name="T4" fmla="*/ 193 w 199"/>
                <a:gd name="T5" fmla="*/ 73 h 199"/>
                <a:gd name="T6" fmla="*/ 176 w 199"/>
                <a:gd name="T7" fmla="*/ 39 h 199"/>
                <a:gd name="T8" fmla="*/ 158 w 199"/>
                <a:gd name="T9" fmla="*/ 19 h 199"/>
                <a:gd name="T10" fmla="*/ 139 w 199"/>
                <a:gd name="T11" fmla="*/ 8 h 199"/>
                <a:gd name="T12" fmla="*/ 122 w 199"/>
                <a:gd name="T13" fmla="*/ 2 h 199"/>
                <a:gd name="T14" fmla="*/ 101 w 199"/>
                <a:gd name="T15" fmla="*/ 0 h 199"/>
                <a:gd name="T16" fmla="*/ 73 w 199"/>
                <a:gd name="T17" fmla="*/ 4 h 199"/>
                <a:gd name="T18" fmla="*/ 38 w 199"/>
                <a:gd name="T19" fmla="*/ 20 h 199"/>
                <a:gd name="T20" fmla="*/ 20 w 199"/>
                <a:gd name="T21" fmla="*/ 40 h 199"/>
                <a:gd name="T22" fmla="*/ 10 w 199"/>
                <a:gd name="T23" fmla="*/ 57 h 199"/>
                <a:gd name="T24" fmla="*/ 2 w 199"/>
                <a:gd name="T25" fmla="*/ 77 h 199"/>
                <a:gd name="T26" fmla="*/ 0 w 199"/>
                <a:gd name="T27" fmla="*/ 96 h 199"/>
                <a:gd name="T28" fmla="*/ 2 w 199"/>
                <a:gd name="T29" fmla="*/ 123 h 199"/>
                <a:gd name="T30" fmla="*/ 20 w 199"/>
                <a:gd name="T31" fmla="*/ 156 h 199"/>
                <a:gd name="T32" fmla="*/ 39 w 199"/>
                <a:gd name="T33" fmla="*/ 178 h 199"/>
                <a:gd name="T34" fmla="*/ 58 w 199"/>
                <a:gd name="T35" fmla="*/ 187 h 199"/>
                <a:gd name="T36" fmla="*/ 75 w 199"/>
                <a:gd name="T37" fmla="*/ 193 h 199"/>
                <a:gd name="T38" fmla="*/ 96 w 199"/>
                <a:gd name="T39" fmla="*/ 198 h 199"/>
                <a:gd name="T40" fmla="*/ 123 w 199"/>
                <a:gd name="T41" fmla="*/ 193 h 199"/>
                <a:gd name="T42" fmla="*/ 158 w 199"/>
                <a:gd name="T43" fmla="*/ 177 h 199"/>
                <a:gd name="T44" fmla="*/ 179 w 199"/>
                <a:gd name="T45" fmla="*/ 158 h 199"/>
                <a:gd name="T46" fmla="*/ 188 w 199"/>
                <a:gd name="T47" fmla="*/ 140 h 199"/>
                <a:gd name="T48" fmla="*/ 190 w 199"/>
                <a:gd name="T49" fmla="*/ 128 h 199"/>
                <a:gd name="T50" fmla="*/ 195 w 199"/>
                <a:gd name="T51" fmla="*/ 111 h 199"/>
                <a:gd name="T52" fmla="*/ 195 w 199"/>
                <a:gd name="T53" fmla="*/ 92 h 199"/>
                <a:gd name="T54" fmla="*/ 185 w 199"/>
                <a:gd name="T55" fmla="*/ 57 h 199"/>
                <a:gd name="T56" fmla="*/ 162 w 199"/>
                <a:gd name="T57" fmla="*/ 27 h 199"/>
                <a:gd name="T58" fmla="*/ 147 w 199"/>
                <a:gd name="T59" fmla="*/ 15 h 199"/>
                <a:gd name="T60" fmla="*/ 129 w 199"/>
                <a:gd name="T61" fmla="*/ 7 h 199"/>
                <a:gd name="T62" fmla="*/ 111 w 199"/>
                <a:gd name="T63" fmla="*/ 2 h 199"/>
                <a:gd name="T64" fmla="*/ 91 w 199"/>
                <a:gd name="T65" fmla="*/ 2 h 199"/>
                <a:gd name="T66" fmla="*/ 55 w 199"/>
                <a:gd name="T67" fmla="*/ 13 h 199"/>
                <a:gd name="T68" fmla="*/ 25 w 199"/>
                <a:gd name="T69" fmla="*/ 34 h 199"/>
                <a:gd name="T70" fmla="*/ 14 w 199"/>
                <a:gd name="T71" fmla="*/ 48 h 199"/>
                <a:gd name="T72" fmla="*/ 7 w 199"/>
                <a:gd name="T73" fmla="*/ 65 h 199"/>
                <a:gd name="T74" fmla="*/ 2 w 199"/>
                <a:gd name="T75" fmla="*/ 86 h 199"/>
                <a:gd name="T76" fmla="*/ 0 w 199"/>
                <a:gd name="T77" fmla="*/ 104 h 199"/>
                <a:gd name="T78" fmla="*/ 11 w 199"/>
                <a:gd name="T79" fmla="*/ 140 h 199"/>
                <a:gd name="T80" fmla="*/ 33 w 199"/>
                <a:gd name="T81" fmla="*/ 169 h 199"/>
                <a:gd name="T82" fmla="*/ 49 w 199"/>
                <a:gd name="T83" fmla="*/ 182 h 199"/>
                <a:gd name="T84" fmla="*/ 67 w 199"/>
                <a:gd name="T85" fmla="*/ 190 h 199"/>
                <a:gd name="T86" fmla="*/ 85 w 199"/>
                <a:gd name="T87" fmla="*/ 194 h 199"/>
                <a:gd name="T88" fmla="*/ 105 w 199"/>
                <a:gd name="T89" fmla="*/ 195 h 199"/>
                <a:gd name="T90" fmla="*/ 141 w 199"/>
                <a:gd name="T91" fmla="*/ 185 h 199"/>
                <a:gd name="T92" fmla="*/ 171 w 199"/>
                <a:gd name="T93" fmla="*/ 162 h 199"/>
                <a:gd name="T94" fmla="*/ 182 w 199"/>
                <a:gd name="T95" fmla="*/ 148 h 199"/>
                <a:gd name="T96" fmla="*/ 190 w 199"/>
                <a:gd name="T97" fmla="*/ 128 h 19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9"/>
                <a:gd name="T148" fmla="*/ 0 h 199"/>
                <a:gd name="T149" fmla="*/ 199 w 199"/>
                <a:gd name="T150" fmla="*/ 199 h 199"/>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9" h="199">
                  <a:moveTo>
                    <a:pt x="192" y="129"/>
                  </a:moveTo>
                  <a:lnTo>
                    <a:pt x="195" y="121"/>
                  </a:lnTo>
                  <a:lnTo>
                    <a:pt x="196" y="111"/>
                  </a:lnTo>
                  <a:lnTo>
                    <a:pt x="198" y="102"/>
                  </a:lnTo>
                  <a:lnTo>
                    <a:pt x="198" y="91"/>
                  </a:lnTo>
                  <a:lnTo>
                    <a:pt x="193" y="73"/>
                  </a:lnTo>
                  <a:lnTo>
                    <a:pt x="187" y="56"/>
                  </a:lnTo>
                  <a:lnTo>
                    <a:pt x="176" y="39"/>
                  </a:lnTo>
                  <a:lnTo>
                    <a:pt x="163" y="25"/>
                  </a:lnTo>
                  <a:lnTo>
                    <a:pt x="158" y="19"/>
                  </a:lnTo>
                  <a:lnTo>
                    <a:pt x="149" y="14"/>
                  </a:lnTo>
                  <a:lnTo>
                    <a:pt x="139" y="8"/>
                  </a:lnTo>
                  <a:lnTo>
                    <a:pt x="130" y="5"/>
                  </a:lnTo>
                  <a:lnTo>
                    <a:pt x="122" y="2"/>
                  </a:lnTo>
                  <a:lnTo>
                    <a:pt x="111" y="1"/>
                  </a:lnTo>
                  <a:lnTo>
                    <a:pt x="101" y="0"/>
                  </a:lnTo>
                  <a:lnTo>
                    <a:pt x="92" y="0"/>
                  </a:lnTo>
                  <a:lnTo>
                    <a:pt x="73" y="4"/>
                  </a:lnTo>
                  <a:lnTo>
                    <a:pt x="55" y="11"/>
                  </a:lnTo>
                  <a:lnTo>
                    <a:pt x="38" y="20"/>
                  </a:lnTo>
                  <a:lnTo>
                    <a:pt x="25" y="32"/>
                  </a:lnTo>
                  <a:lnTo>
                    <a:pt x="20" y="40"/>
                  </a:lnTo>
                  <a:lnTo>
                    <a:pt x="14" y="48"/>
                  </a:lnTo>
                  <a:lnTo>
                    <a:pt x="10" y="57"/>
                  </a:lnTo>
                  <a:lnTo>
                    <a:pt x="7" y="65"/>
                  </a:lnTo>
                  <a:lnTo>
                    <a:pt x="2" y="77"/>
                  </a:lnTo>
                  <a:lnTo>
                    <a:pt x="2" y="86"/>
                  </a:lnTo>
                  <a:lnTo>
                    <a:pt x="0" y="96"/>
                  </a:lnTo>
                  <a:lnTo>
                    <a:pt x="0" y="106"/>
                  </a:lnTo>
                  <a:lnTo>
                    <a:pt x="2" y="123"/>
                  </a:lnTo>
                  <a:lnTo>
                    <a:pt x="10" y="142"/>
                  </a:lnTo>
                  <a:lnTo>
                    <a:pt x="20" y="156"/>
                  </a:lnTo>
                  <a:lnTo>
                    <a:pt x="33" y="171"/>
                  </a:lnTo>
                  <a:lnTo>
                    <a:pt x="39" y="178"/>
                  </a:lnTo>
                  <a:lnTo>
                    <a:pt x="48" y="183"/>
                  </a:lnTo>
                  <a:lnTo>
                    <a:pt x="58" y="187"/>
                  </a:lnTo>
                  <a:lnTo>
                    <a:pt x="66" y="191"/>
                  </a:lnTo>
                  <a:lnTo>
                    <a:pt x="75" y="193"/>
                  </a:lnTo>
                  <a:lnTo>
                    <a:pt x="86" y="196"/>
                  </a:lnTo>
                  <a:lnTo>
                    <a:pt x="96" y="198"/>
                  </a:lnTo>
                  <a:lnTo>
                    <a:pt x="104" y="196"/>
                  </a:lnTo>
                  <a:lnTo>
                    <a:pt x="123" y="193"/>
                  </a:lnTo>
                  <a:lnTo>
                    <a:pt x="142" y="187"/>
                  </a:lnTo>
                  <a:lnTo>
                    <a:pt x="158" y="177"/>
                  </a:lnTo>
                  <a:lnTo>
                    <a:pt x="173" y="165"/>
                  </a:lnTo>
                  <a:lnTo>
                    <a:pt x="179" y="158"/>
                  </a:lnTo>
                  <a:lnTo>
                    <a:pt x="183" y="149"/>
                  </a:lnTo>
                  <a:lnTo>
                    <a:pt x="188" y="140"/>
                  </a:lnTo>
                  <a:lnTo>
                    <a:pt x="192" y="129"/>
                  </a:lnTo>
                  <a:lnTo>
                    <a:pt x="190" y="128"/>
                  </a:lnTo>
                  <a:lnTo>
                    <a:pt x="193" y="120"/>
                  </a:lnTo>
                  <a:lnTo>
                    <a:pt x="195" y="111"/>
                  </a:lnTo>
                  <a:lnTo>
                    <a:pt x="196" y="101"/>
                  </a:lnTo>
                  <a:lnTo>
                    <a:pt x="195" y="92"/>
                  </a:lnTo>
                  <a:lnTo>
                    <a:pt x="191" y="73"/>
                  </a:lnTo>
                  <a:lnTo>
                    <a:pt x="185" y="57"/>
                  </a:lnTo>
                  <a:lnTo>
                    <a:pt x="176" y="39"/>
                  </a:lnTo>
                  <a:lnTo>
                    <a:pt x="162" y="27"/>
                  </a:lnTo>
                  <a:lnTo>
                    <a:pt x="156" y="21"/>
                  </a:lnTo>
                  <a:lnTo>
                    <a:pt x="147" y="15"/>
                  </a:lnTo>
                  <a:lnTo>
                    <a:pt x="138" y="10"/>
                  </a:lnTo>
                  <a:lnTo>
                    <a:pt x="129" y="7"/>
                  </a:lnTo>
                  <a:lnTo>
                    <a:pt x="121" y="4"/>
                  </a:lnTo>
                  <a:lnTo>
                    <a:pt x="111" y="2"/>
                  </a:lnTo>
                  <a:lnTo>
                    <a:pt x="101" y="2"/>
                  </a:lnTo>
                  <a:lnTo>
                    <a:pt x="91" y="2"/>
                  </a:lnTo>
                  <a:lnTo>
                    <a:pt x="75" y="4"/>
                  </a:lnTo>
                  <a:lnTo>
                    <a:pt x="55" y="13"/>
                  </a:lnTo>
                  <a:lnTo>
                    <a:pt x="40" y="21"/>
                  </a:lnTo>
                  <a:lnTo>
                    <a:pt x="25" y="34"/>
                  </a:lnTo>
                  <a:lnTo>
                    <a:pt x="21" y="40"/>
                  </a:lnTo>
                  <a:lnTo>
                    <a:pt x="14" y="48"/>
                  </a:lnTo>
                  <a:lnTo>
                    <a:pt x="12" y="58"/>
                  </a:lnTo>
                  <a:lnTo>
                    <a:pt x="7" y="65"/>
                  </a:lnTo>
                  <a:lnTo>
                    <a:pt x="4" y="77"/>
                  </a:lnTo>
                  <a:lnTo>
                    <a:pt x="2" y="86"/>
                  </a:lnTo>
                  <a:lnTo>
                    <a:pt x="1" y="96"/>
                  </a:lnTo>
                  <a:lnTo>
                    <a:pt x="0" y="104"/>
                  </a:lnTo>
                  <a:lnTo>
                    <a:pt x="4" y="124"/>
                  </a:lnTo>
                  <a:lnTo>
                    <a:pt x="11" y="140"/>
                  </a:lnTo>
                  <a:lnTo>
                    <a:pt x="22" y="158"/>
                  </a:lnTo>
                  <a:lnTo>
                    <a:pt x="33" y="169"/>
                  </a:lnTo>
                  <a:lnTo>
                    <a:pt x="40" y="176"/>
                  </a:lnTo>
                  <a:lnTo>
                    <a:pt x="49" y="182"/>
                  </a:lnTo>
                  <a:lnTo>
                    <a:pt x="58" y="187"/>
                  </a:lnTo>
                  <a:lnTo>
                    <a:pt x="67" y="190"/>
                  </a:lnTo>
                  <a:lnTo>
                    <a:pt x="75" y="192"/>
                  </a:lnTo>
                  <a:lnTo>
                    <a:pt x="85" y="194"/>
                  </a:lnTo>
                  <a:lnTo>
                    <a:pt x="95" y="195"/>
                  </a:lnTo>
                  <a:lnTo>
                    <a:pt x="105" y="195"/>
                  </a:lnTo>
                  <a:lnTo>
                    <a:pt x="123" y="193"/>
                  </a:lnTo>
                  <a:lnTo>
                    <a:pt x="141" y="185"/>
                  </a:lnTo>
                  <a:lnTo>
                    <a:pt x="156" y="176"/>
                  </a:lnTo>
                  <a:lnTo>
                    <a:pt x="171" y="162"/>
                  </a:lnTo>
                  <a:lnTo>
                    <a:pt x="177" y="156"/>
                  </a:lnTo>
                  <a:lnTo>
                    <a:pt x="182" y="148"/>
                  </a:lnTo>
                  <a:lnTo>
                    <a:pt x="186" y="140"/>
                  </a:lnTo>
                  <a:lnTo>
                    <a:pt x="190" y="128"/>
                  </a:lnTo>
                  <a:lnTo>
                    <a:pt x="192" y="129"/>
                  </a:lnTo>
                </a:path>
              </a:pathLst>
            </a:custGeom>
            <a:solidFill>
              <a:srgbClr val="BCC7D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44" name="Freeform 376"/>
            <p:cNvSpPr>
              <a:spLocks/>
            </p:cNvSpPr>
            <p:nvPr/>
          </p:nvSpPr>
          <p:spPr bwMode="auto">
            <a:xfrm>
              <a:off x="2427" y="1173"/>
              <a:ext cx="197" cy="194"/>
            </a:xfrm>
            <a:custGeom>
              <a:avLst/>
              <a:gdLst>
                <a:gd name="T0" fmla="*/ 193 w 197"/>
                <a:gd name="T1" fmla="*/ 118 h 194"/>
                <a:gd name="T2" fmla="*/ 196 w 197"/>
                <a:gd name="T3" fmla="*/ 99 h 194"/>
                <a:gd name="T4" fmla="*/ 191 w 197"/>
                <a:gd name="T5" fmla="*/ 71 h 194"/>
                <a:gd name="T6" fmla="*/ 176 w 197"/>
                <a:gd name="T7" fmla="*/ 37 h 194"/>
                <a:gd name="T8" fmla="*/ 156 w 197"/>
                <a:gd name="T9" fmla="*/ 19 h 194"/>
                <a:gd name="T10" fmla="*/ 138 w 197"/>
                <a:gd name="T11" fmla="*/ 8 h 194"/>
                <a:gd name="T12" fmla="*/ 121 w 197"/>
                <a:gd name="T13" fmla="*/ 2 h 194"/>
                <a:gd name="T14" fmla="*/ 101 w 197"/>
                <a:gd name="T15" fmla="*/ 0 h 194"/>
                <a:gd name="T16" fmla="*/ 75 w 197"/>
                <a:gd name="T17" fmla="*/ 2 h 194"/>
                <a:gd name="T18" fmla="*/ 40 w 197"/>
                <a:gd name="T19" fmla="*/ 19 h 194"/>
                <a:gd name="T20" fmla="*/ 21 w 197"/>
                <a:gd name="T21" fmla="*/ 38 h 194"/>
                <a:gd name="T22" fmla="*/ 12 w 197"/>
                <a:gd name="T23" fmla="*/ 56 h 194"/>
                <a:gd name="T24" fmla="*/ 4 w 197"/>
                <a:gd name="T25" fmla="*/ 75 h 194"/>
                <a:gd name="T26" fmla="*/ 1 w 197"/>
                <a:gd name="T27" fmla="*/ 94 h 194"/>
                <a:gd name="T28" fmla="*/ 4 w 197"/>
                <a:gd name="T29" fmla="*/ 122 h 194"/>
                <a:gd name="T30" fmla="*/ 22 w 197"/>
                <a:gd name="T31" fmla="*/ 156 h 194"/>
                <a:gd name="T32" fmla="*/ 40 w 197"/>
                <a:gd name="T33" fmla="*/ 174 h 194"/>
                <a:gd name="T34" fmla="*/ 58 w 197"/>
                <a:gd name="T35" fmla="*/ 185 h 194"/>
                <a:gd name="T36" fmla="*/ 75 w 197"/>
                <a:gd name="T37" fmla="*/ 190 h 194"/>
                <a:gd name="T38" fmla="*/ 95 w 197"/>
                <a:gd name="T39" fmla="*/ 193 h 194"/>
                <a:gd name="T40" fmla="*/ 123 w 197"/>
                <a:gd name="T41" fmla="*/ 191 h 194"/>
                <a:gd name="T42" fmla="*/ 156 w 197"/>
                <a:gd name="T43" fmla="*/ 174 h 194"/>
                <a:gd name="T44" fmla="*/ 177 w 197"/>
                <a:gd name="T45" fmla="*/ 154 h 194"/>
                <a:gd name="T46" fmla="*/ 186 w 197"/>
                <a:gd name="T47" fmla="*/ 138 h 194"/>
                <a:gd name="T48" fmla="*/ 189 w 197"/>
                <a:gd name="T49" fmla="*/ 126 h 194"/>
                <a:gd name="T50" fmla="*/ 193 w 197"/>
                <a:gd name="T51" fmla="*/ 107 h 194"/>
                <a:gd name="T52" fmla="*/ 194 w 197"/>
                <a:gd name="T53" fmla="*/ 89 h 194"/>
                <a:gd name="T54" fmla="*/ 185 w 197"/>
                <a:gd name="T55" fmla="*/ 55 h 194"/>
                <a:gd name="T56" fmla="*/ 162 w 197"/>
                <a:gd name="T57" fmla="*/ 25 h 194"/>
                <a:gd name="T58" fmla="*/ 147 w 197"/>
                <a:gd name="T59" fmla="*/ 13 h 194"/>
                <a:gd name="T60" fmla="*/ 129 w 197"/>
                <a:gd name="T61" fmla="*/ 5 h 194"/>
                <a:gd name="T62" fmla="*/ 111 w 197"/>
                <a:gd name="T63" fmla="*/ 0 h 194"/>
                <a:gd name="T64" fmla="*/ 93 w 197"/>
                <a:gd name="T65" fmla="*/ 1 h 194"/>
                <a:gd name="T66" fmla="*/ 57 w 197"/>
                <a:gd name="T67" fmla="*/ 11 h 194"/>
                <a:gd name="T68" fmla="*/ 27 w 197"/>
                <a:gd name="T69" fmla="*/ 33 h 194"/>
                <a:gd name="T70" fmla="*/ 16 w 197"/>
                <a:gd name="T71" fmla="*/ 47 h 194"/>
                <a:gd name="T72" fmla="*/ 8 w 197"/>
                <a:gd name="T73" fmla="*/ 64 h 194"/>
                <a:gd name="T74" fmla="*/ 4 w 197"/>
                <a:gd name="T75" fmla="*/ 84 h 194"/>
                <a:gd name="T76" fmla="*/ 2 w 197"/>
                <a:gd name="T77" fmla="*/ 102 h 194"/>
                <a:gd name="T78" fmla="*/ 13 w 197"/>
                <a:gd name="T79" fmla="*/ 138 h 194"/>
                <a:gd name="T80" fmla="*/ 35 w 197"/>
                <a:gd name="T81" fmla="*/ 169 h 194"/>
                <a:gd name="T82" fmla="*/ 49 w 197"/>
                <a:gd name="T83" fmla="*/ 180 h 194"/>
                <a:gd name="T84" fmla="*/ 67 w 197"/>
                <a:gd name="T85" fmla="*/ 188 h 194"/>
                <a:gd name="T86" fmla="*/ 85 w 197"/>
                <a:gd name="T87" fmla="*/ 192 h 194"/>
                <a:gd name="T88" fmla="*/ 105 w 197"/>
                <a:gd name="T89" fmla="*/ 193 h 194"/>
                <a:gd name="T90" fmla="*/ 141 w 197"/>
                <a:gd name="T91" fmla="*/ 183 h 194"/>
                <a:gd name="T92" fmla="*/ 169 w 197"/>
                <a:gd name="T93" fmla="*/ 160 h 194"/>
                <a:gd name="T94" fmla="*/ 181 w 197"/>
                <a:gd name="T95" fmla="*/ 146 h 194"/>
                <a:gd name="T96" fmla="*/ 189 w 197"/>
                <a:gd name="T97" fmla="*/ 126 h 19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97"/>
                <a:gd name="T148" fmla="*/ 0 h 194"/>
                <a:gd name="T149" fmla="*/ 197 w 197"/>
                <a:gd name="T150" fmla="*/ 194 h 19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97" h="194">
                  <a:moveTo>
                    <a:pt x="190" y="126"/>
                  </a:moveTo>
                  <a:lnTo>
                    <a:pt x="193" y="118"/>
                  </a:lnTo>
                  <a:lnTo>
                    <a:pt x="195" y="109"/>
                  </a:lnTo>
                  <a:lnTo>
                    <a:pt x="196" y="99"/>
                  </a:lnTo>
                  <a:lnTo>
                    <a:pt x="195" y="90"/>
                  </a:lnTo>
                  <a:lnTo>
                    <a:pt x="191" y="71"/>
                  </a:lnTo>
                  <a:lnTo>
                    <a:pt x="185" y="55"/>
                  </a:lnTo>
                  <a:lnTo>
                    <a:pt x="176" y="37"/>
                  </a:lnTo>
                  <a:lnTo>
                    <a:pt x="162" y="25"/>
                  </a:lnTo>
                  <a:lnTo>
                    <a:pt x="156" y="19"/>
                  </a:lnTo>
                  <a:lnTo>
                    <a:pt x="147" y="13"/>
                  </a:lnTo>
                  <a:lnTo>
                    <a:pt x="138" y="8"/>
                  </a:lnTo>
                  <a:lnTo>
                    <a:pt x="129" y="5"/>
                  </a:lnTo>
                  <a:lnTo>
                    <a:pt x="121" y="2"/>
                  </a:lnTo>
                  <a:lnTo>
                    <a:pt x="111" y="0"/>
                  </a:lnTo>
                  <a:lnTo>
                    <a:pt x="101" y="0"/>
                  </a:lnTo>
                  <a:lnTo>
                    <a:pt x="91" y="0"/>
                  </a:lnTo>
                  <a:lnTo>
                    <a:pt x="75" y="2"/>
                  </a:lnTo>
                  <a:lnTo>
                    <a:pt x="55" y="11"/>
                  </a:lnTo>
                  <a:lnTo>
                    <a:pt x="40" y="19"/>
                  </a:lnTo>
                  <a:lnTo>
                    <a:pt x="25" y="32"/>
                  </a:lnTo>
                  <a:lnTo>
                    <a:pt x="21" y="38"/>
                  </a:lnTo>
                  <a:lnTo>
                    <a:pt x="14" y="46"/>
                  </a:lnTo>
                  <a:lnTo>
                    <a:pt x="12" y="56"/>
                  </a:lnTo>
                  <a:lnTo>
                    <a:pt x="7" y="63"/>
                  </a:lnTo>
                  <a:lnTo>
                    <a:pt x="4" y="75"/>
                  </a:lnTo>
                  <a:lnTo>
                    <a:pt x="2" y="84"/>
                  </a:lnTo>
                  <a:lnTo>
                    <a:pt x="1" y="94"/>
                  </a:lnTo>
                  <a:lnTo>
                    <a:pt x="0" y="102"/>
                  </a:lnTo>
                  <a:lnTo>
                    <a:pt x="4" y="122"/>
                  </a:lnTo>
                  <a:lnTo>
                    <a:pt x="11" y="138"/>
                  </a:lnTo>
                  <a:lnTo>
                    <a:pt x="22" y="156"/>
                  </a:lnTo>
                  <a:lnTo>
                    <a:pt x="33" y="167"/>
                  </a:lnTo>
                  <a:lnTo>
                    <a:pt x="40" y="174"/>
                  </a:lnTo>
                  <a:lnTo>
                    <a:pt x="49" y="180"/>
                  </a:lnTo>
                  <a:lnTo>
                    <a:pt x="58" y="185"/>
                  </a:lnTo>
                  <a:lnTo>
                    <a:pt x="67" y="188"/>
                  </a:lnTo>
                  <a:lnTo>
                    <a:pt x="75" y="190"/>
                  </a:lnTo>
                  <a:lnTo>
                    <a:pt x="85" y="192"/>
                  </a:lnTo>
                  <a:lnTo>
                    <a:pt x="95" y="193"/>
                  </a:lnTo>
                  <a:lnTo>
                    <a:pt x="105" y="193"/>
                  </a:lnTo>
                  <a:lnTo>
                    <a:pt x="123" y="191"/>
                  </a:lnTo>
                  <a:lnTo>
                    <a:pt x="141" y="183"/>
                  </a:lnTo>
                  <a:lnTo>
                    <a:pt x="156" y="174"/>
                  </a:lnTo>
                  <a:lnTo>
                    <a:pt x="171" y="160"/>
                  </a:lnTo>
                  <a:lnTo>
                    <a:pt x="177" y="154"/>
                  </a:lnTo>
                  <a:lnTo>
                    <a:pt x="182" y="146"/>
                  </a:lnTo>
                  <a:lnTo>
                    <a:pt x="186" y="138"/>
                  </a:lnTo>
                  <a:lnTo>
                    <a:pt x="190" y="126"/>
                  </a:lnTo>
                  <a:lnTo>
                    <a:pt x="189" y="126"/>
                  </a:lnTo>
                  <a:lnTo>
                    <a:pt x="192" y="117"/>
                  </a:lnTo>
                  <a:lnTo>
                    <a:pt x="193" y="107"/>
                  </a:lnTo>
                  <a:lnTo>
                    <a:pt x="194" y="100"/>
                  </a:lnTo>
                  <a:lnTo>
                    <a:pt x="194" y="89"/>
                  </a:lnTo>
                  <a:lnTo>
                    <a:pt x="191" y="71"/>
                  </a:lnTo>
                  <a:lnTo>
                    <a:pt x="185" y="55"/>
                  </a:lnTo>
                  <a:lnTo>
                    <a:pt x="175" y="39"/>
                  </a:lnTo>
                  <a:lnTo>
                    <a:pt x="162" y="25"/>
                  </a:lnTo>
                  <a:lnTo>
                    <a:pt x="154" y="21"/>
                  </a:lnTo>
                  <a:lnTo>
                    <a:pt x="147" y="13"/>
                  </a:lnTo>
                  <a:lnTo>
                    <a:pt x="138" y="10"/>
                  </a:lnTo>
                  <a:lnTo>
                    <a:pt x="129" y="5"/>
                  </a:lnTo>
                  <a:lnTo>
                    <a:pt x="120" y="4"/>
                  </a:lnTo>
                  <a:lnTo>
                    <a:pt x="111" y="0"/>
                  </a:lnTo>
                  <a:lnTo>
                    <a:pt x="100" y="2"/>
                  </a:lnTo>
                  <a:lnTo>
                    <a:pt x="93" y="1"/>
                  </a:lnTo>
                  <a:lnTo>
                    <a:pt x="73" y="4"/>
                  </a:lnTo>
                  <a:lnTo>
                    <a:pt x="57" y="11"/>
                  </a:lnTo>
                  <a:lnTo>
                    <a:pt x="42" y="20"/>
                  </a:lnTo>
                  <a:lnTo>
                    <a:pt x="27" y="33"/>
                  </a:lnTo>
                  <a:lnTo>
                    <a:pt x="20" y="40"/>
                  </a:lnTo>
                  <a:lnTo>
                    <a:pt x="16" y="47"/>
                  </a:lnTo>
                  <a:lnTo>
                    <a:pt x="12" y="56"/>
                  </a:lnTo>
                  <a:lnTo>
                    <a:pt x="8" y="64"/>
                  </a:lnTo>
                  <a:lnTo>
                    <a:pt x="4" y="75"/>
                  </a:lnTo>
                  <a:lnTo>
                    <a:pt x="4" y="84"/>
                  </a:lnTo>
                  <a:lnTo>
                    <a:pt x="2" y="92"/>
                  </a:lnTo>
                  <a:lnTo>
                    <a:pt x="2" y="102"/>
                  </a:lnTo>
                  <a:lnTo>
                    <a:pt x="6" y="122"/>
                  </a:lnTo>
                  <a:lnTo>
                    <a:pt x="13" y="138"/>
                  </a:lnTo>
                  <a:lnTo>
                    <a:pt x="22" y="154"/>
                  </a:lnTo>
                  <a:lnTo>
                    <a:pt x="35" y="169"/>
                  </a:lnTo>
                  <a:lnTo>
                    <a:pt x="41" y="173"/>
                  </a:lnTo>
                  <a:lnTo>
                    <a:pt x="49" y="180"/>
                  </a:lnTo>
                  <a:lnTo>
                    <a:pt x="59" y="183"/>
                  </a:lnTo>
                  <a:lnTo>
                    <a:pt x="67" y="188"/>
                  </a:lnTo>
                  <a:lnTo>
                    <a:pt x="76" y="189"/>
                  </a:lnTo>
                  <a:lnTo>
                    <a:pt x="85" y="192"/>
                  </a:lnTo>
                  <a:lnTo>
                    <a:pt x="95" y="192"/>
                  </a:lnTo>
                  <a:lnTo>
                    <a:pt x="105" y="193"/>
                  </a:lnTo>
                  <a:lnTo>
                    <a:pt x="124" y="188"/>
                  </a:lnTo>
                  <a:lnTo>
                    <a:pt x="141" y="183"/>
                  </a:lnTo>
                  <a:lnTo>
                    <a:pt x="156" y="174"/>
                  </a:lnTo>
                  <a:lnTo>
                    <a:pt x="169" y="160"/>
                  </a:lnTo>
                  <a:lnTo>
                    <a:pt x="176" y="152"/>
                  </a:lnTo>
                  <a:lnTo>
                    <a:pt x="181" y="146"/>
                  </a:lnTo>
                  <a:lnTo>
                    <a:pt x="185" y="138"/>
                  </a:lnTo>
                  <a:lnTo>
                    <a:pt x="189" y="126"/>
                  </a:lnTo>
                  <a:lnTo>
                    <a:pt x="190" y="126"/>
                  </a:lnTo>
                </a:path>
              </a:pathLst>
            </a:custGeom>
            <a:solidFill>
              <a:srgbClr val="BDC8D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45" name="Freeform 377"/>
            <p:cNvSpPr>
              <a:spLocks/>
            </p:cNvSpPr>
            <p:nvPr/>
          </p:nvSpPr>
          <p:spPr bwMode="auto">
            <a:xfrm>
              <a:off x="2429" y="1173"/>
              <a:ext cx="193" cy="194"/>
            </a:xfrm>
            <a:custGeom>
              <a:avLst/>
              <a:gdLst>
                <a:gd name="T0" fmla="*/ 190 w 193"/>
                <a:gd name="T1" fmla="*/ 117 h 194"/>
                <a:gd name="T2" fmla="*/ 192 w 193"/>
                <a:gd name="T3" fmla="*/ 100 h 194"/>
                <a:gd name="T4" fmla="*/ 189 w 193"/>
                <a:gd name="T5" fmla="*/ 71 h 194"/>
                <a:gd name="T6" fmla="*/ 173 w 193"/>
                <a:gd name="T7" fmla="*/ 39 h 194"/>
                <a:gd name="T8" fmla="*/ 152 w 193"/>
                <a:gd name="T9" fmla="*/ 21 h 194"/>
                <a:gd name="T10" fmla="*/ 136 w 193"/>
                <a:gd name="T11" fmla="*/ 10 h 194"/>
                <a:gd name="T12" fmla="*/ 118 w 193"/>
                <a:gd name="T13" fmla="*/ 4 h 194"/>
                <a:gd name="T14" fmla="*/ 98 w 193"/>
                <a:gd name="T15" fmla="*/ 2 h 194"/>
                <a:gd name="T16" fmla="*/ 71 w 193"/>
                <a:gd name="T17" fmla="*/ 4 h 194"/>
                <a:gd name="T18" fmla="*/ 40 w 193"/>
                <a:gd name="T19" fmla="*/ 20 h 194"/>
                <a:gd name="T20" fmla="*/ 18 w 193"/>
                <a:gd name="T21" fmla="*/ 40 h 194"/>
                <a:gd name="T22" fmla="*/ 10 w 193"/>
                <a:gd name="T23" fmla="*/ 56 h 194"/>
                <a:gd name="T24" fmla="*/ 2 w 193"/>
                <a:gd name="T25" fmla="*/ 75 h 194"/>
                <a:gd name="T26" fmla="*/ 0 w 193"/>
                <a:gd name="T27" fmla="*/ 92 h 194"/>
                <a:gd name="T28" fmla="*/ 4 w 193"/>
                <a:gd name="T29" fmla="*/ 122 h 194"/>
                <a:gd name="T30" fmla="*/ 20 w 193"/>
                <a:gd name="T31" fmla="*/ 154 h 194"/>
                <a:gd name="T32" fmla="*/ 39 w 193"/>
                <a:gd name="T33" fmla="*/ 173 h 194"/>
                <a:gd name="T34" fmla="*/ 57 w 193"/>
                <a:gd name="T35" fmla="*/ 183 h 194"/>
                <a:gd name="T36" fmla="*/ 74 w 193"/>
                <a:gd name="T37" fmla="*/ 189 h 194"/>
                <a:gd name="T38" fmla="*/ 93 w 193"/>
                <a:gd name="T39" fmla="*/ 192 h 194"/>
                <a:gd name="T40" fmla="*/ 122 w 193"/>
                <a:gd name="T41" fmla="*/ 188 h 194"/>
                <a:gd name="T42" fmla="*/ 154 w 193"/>
                <a:gd name="T43" fmla="*/ 174 h 194"/>
                <a:gd name="T44" fmla="*/ 174 w 193"/>
                <a:gd name="T45" fmla="*/ 152 h 194"/>
                <a:gd name="T46" fmla="*/ 183 w 193"/>
                <a:gd name="T47" fmla="*/ 138 h 194"/>
                <a:gd name="T48" fmla="*/ 187 w 193"/>
                <a:gd name="T49" fmla="*/ 126 h 194"/>
                <a:gd name="T50" fmla="*/ 192 w 193"/>
                <a:gd name="T51" fmla="*/ 89 h 194"/>
                <a:gd name="T52" fmla="*/ 180 w 193"/>
                <a:gd name="T53" fmla="*/ 57 h 194"/>
                <a:gd name="T54" fmla="*/ 158 w 193"/>
                <a:gd name="T55" fmla="*/ 26 h 194"/>
                <a:gd name="T56" fmla="*/ 126 w 193"/>
                <a:gd name="T57" fmla="*/ 7 h 194"/>
                <a:gd name="T58" fmla="*/ 89 w 193"/>
                <a:gd name="T59" fmla="*/ 3 h 194"/>
                <a:gd name="T60" fmla="*/ 54 w 193"/>
                <a:gd name="T61" fmla="*/ 13 h 194"/>
                <a:gd name="T62" fmla="*/ 26 w 193"/>
                <a:gd name="T63" fmla="*/ 33 h 194"/>
                <a:gd name="T64" fmla="*/ 8 w 193"/>
                <a:gd name="T65" fmla="*/ 65 h 194"/>
                <a:gd name="T66" fmla="*/ 2 w 193"/>
                <a:gd name="T67" fmla="*/ 103 h 194"/>
                <a:gd name="T68" fmla="*/ 11 w 193"/>
                <a:gd name="T69" fmla="*/ 137 h 194"/>
                <a:gd name="T70" fmla="*/ 34 w 193"/>
                <a:gd name="T71" fmla="*/ 167 h 194"/>
                <a:gd name="T72" fmla="*/ 65 w 193"/>
                <a:gd name="T73" fmla="*/ 186 h 194"/>
                <a:gd name="T74" fmla="*/ 101 w 193"/>
                <a:gd name="T75" fmla="*/ 190 h 194"/>
                <a:gd name="T76" fmla="*/ 138 w 193"/>
                <a:gd name="T77" fmla="*/ 180 h 194"/>
                <a:gd name="T78" fmla="*/ 167 w 193"/>
                <a:gd name="T79" fmla="*/ 160 h 194"/>
                <a:gd name="T80" fmla="*/ 187 w 193"/>
                <a:gd name="T81" fmla="*/ 126 h 19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93"/>
                <a:gd name="T124" fmla="*/ 0 h 194"/>
                <a:gd name="T125" fmla="*/ 193 w 193"/>
                <a:gd name="T126" fmla="*/ 194 h 19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93" h="194">
                  <a:moveTo>
                    <a:pt x="187" y="126"/>
                  </a:moveTo>
                  <a:lnTo>
                    <a:pt x="190" y="117"/>
                  </a:lnTo>
                  <a:lnTo>
                    <a:pt x="191" y="107"/>
                  </a:lnTo>
                  <a:lnTo>
                    <a:pt x="192" y="100"/>
                  </a:lnTo>
                  <a:lnTo>
                    <a:pt x="192" y="89"/>
                  </a:lnTo>
                  <a:lnTo>
                    <a:pt x="189" y="71"/>
                  </a:lnTo>
                  <a:lnTo>
                    <a:pt x="183" y="55"/>
                  </a:lnTo>
                  <a:lnTo>
                    <a:pt x="173" y="39"/>
                  </a:lnTo>
                  <a:lnTo>
                    <a:pt x="160" y="25"/>
                  </a:lnTo>
                  <a:lnTo>
                    <a:pt x="152" y="21"/>
                  </a:lnTo>
                  <a:lnTo>
                    <a:pt x="145" y="13"/>
                  </a:lnTo>
                  <a:lnTo>
                    <a:pt x="136" y="10"/>
                  </a:lnTo>
                  <a:lnTo>
                    <a:pt x="127" y="5"/>
                  </a:lnTo>
                  <a:lnTo>
                    <a:pt x="118" y="4"/>
                  </a:lnTo>
                  <a:lnTo>
                    <a:pt x="109" y="0"/>
                  </a:lnTo>
                  <a:lnTo>
                    <a:pt x="98" y="2"/>
                  </a:lnTo>
                  <a:lnTo>
                    <a:pt x="91" y="1"/>
                  </a:lnTo>
                  <a:lnTo>
                    <a:pt x="71" y="4"/>
                  </a:lnTo>
                  <a:lnTo>
                    <a:pt x="55" y="11"/>
                  </a:lnTo>
                  <a:lnTo>
                    <a:pt x="40" y="20"/>
                  </a:lnTo>
                  <a:lnTo>
                    <a:pt x="25" y="33"/>
                  </a:lnTo>
                  <a:lnTo>
                    <a:pt x="18" y="40"/>
                  </a:lnTo>
                  <a:lnTo>
                    <a:pt x="14" y="47"/>
                  </a:lnTo>
                  <a:lnTo>
                    <a:pt x="10" y="56"/>
                  </a:lnTo>
                  <a:lnTo>
                    <a:pt x="6" y="64"/>
                  </a:lnTo>
                  <a:lnTo>
                    <a:pt x="2" y="75"/>
                  </a:lnTo>
                  <a:lnTo>
                    <a:pt x="2" y="84"/>
                  </a:lnTo>
                  <a:lnTo>
                    <a:pt x="0" y="92"/>
                  </a:lnTo>
                  <a:lnTo>
                    <a:pt x="0" y="102"/>
                  </a:lnTo>
                  <a:lnTo>
                    <a:pt x="4" y="122"/>
                  </a:lnTo>
                  <a:lnTo>
                    <a:pt x="11" y="138"/>
                  </a:lnTo>
                  <a:lnTo>
                    <a:pt x="20" y="154"/>
                  </a:lnTo>
                  <a:lnTo>
                    <a:pt x="33" y="169"/>
                  </a:lnTo>
                  <a:lnTo>
                    <a:pt x="39" y="173"/>
                  </a:lnTo>
                  <a:lnTo>
                    <a:pt x="47" y="180"/>
                  </a:lnTo>
                  <a:lnTo>
                    <a:pt x="57" y="183"/>
                  </a:lnTo>
                  <a:lnTo>
                    <a:pt x="65" y="188"/>
                  </a:lnTo>
                  <a:lnTo>
                    <a:pt x="74" y="189"/>
                  </a:lnTo>
                  <a:lnTo>
                    <a:pt x="83" y="192"/>
                  </a:lnTo>
                  <a:lnTo>
                    <a:pt x="93" y="192"/>
                  </a:lnTo>
                  <a:lnTo>
                    <a:pt x="103" y="193"/>
                  </a:lnTo>
                  <a:lnTo>
                    <a:pt x="122" y="188"/>
                  </a:lnTo>
                  <a:lnTo>
                    <a:pt x="139" y="183"/>
                  </a:lnTo>
                  <a:lnTo>
                    <a:pt x="154" y="174"/>
                  </a:lnTo>
                  <a:lnTo>
                    <a:pt x="167" y="160"/>
                  </a:lnTo>
                  <a:lnTo>
                    <a:pt x="174" y="152"/>
                  </a:lnTo>
                  <a:lnTo>
                    <a:pt x="179" y="146"/>
                  </a:lnTo>
                  <a:lnTo>
                    <a:pt x="183" y="138"/>
                  </a:lnTo>
                  <a:lnTo>
                    <a:pt x="187" y="126"/>
                  </a:lnTo>
                  <a:lnTo>
                    <a:pt x="190" y="109"/>
                  </a:lnTo>
                  <a:lnTo>
                    <a:pt x="192" y="89"/>
                  </a:lnTo>
                  <a:lnTo>
                    <a:pt x="187" y="72"/>
                  </a:lnTo>
                  <a:lnTo>
                    <a:pt x="180" y="57"/>
                  </a:lnTo>
                  <a:lnTo>
                    <a:pt x="172" y="41"/>
                  </a:lnTo>
                  <a:lnTo>
                    <a:pt x="158" y="26"/>
                  </a:lnTo>
                  <a:lnTo>
                    <a:pt x="144" y="15"/>
                  </a:lnTo>
                  <a:lnTo>
                    <a:pt x="126" y="7"/>
                  </a:lnTo>
                  <a:lnTo>
                    <a:pt x="108" y="2"/>
                  </a:lnTo>
                  <a:lnTo>
                    <a:pt x="89" y="3"/>
                  </a:lnTo>
                  <a:lnTo>
                    <a:pt x="73" y="7"/>
                  </a:lnTo>
                  <a:lnTo>
                    <a:pt x="54" y="13"/>
                  </a:lnTo>
                  <a:lnTo>
                    <a:pt x="39" y="22"/>
                  </a:lnTo>
                  <a:lnTo>
                    <a:pt x="26" y="33"/>
                  </a:lnTo>
                  <a:lnTo>
                    <a:pt x="15" y="49"/>
                  </a:lnTo>
                  <a:lnTo>
                    <a:pt x="8" y="65"/>
                  </a:lnTo>
                  <a:lnTo>
                    <a:pt x="3" y="83"/>
                  </a:lnTo>
                  <a:lnTo>
                    <a:pt x="2" y="103"/>
                  </a:lnTo>
                  <a:lnTo>
                    <a:pt x="5" y="120"/>
                  </a:lnTo>
                  <a:lnTo>
                    <a:pt x="11" y="137"/>
                  </a:lnTo>
                  <a:lnTo>
                    <a:pt x="22" y="153"/>
                  </a:lnTo>
                  <a:lnTo>
                    <a:pt x="34" y="167"/>
                  </a:lnTo>
                  <a:lnTo>
                    <a:pt x="48" y="178"/>
                  </a:lnTo>
                  <a:lnTo>
                    <a:pt x="65" y="186"/>
                  </a:lnTo>
                  <a:lnTo>
                    <a:pt x="83" y="190"/>
                  </a:lnTo>
                  <a:lnTo>
                    <a:pt x="101" y="190"/>
                  </a:lnTo>
                  <a:lnTo>
                    <a:pt x="122" y="187"/>
                  </a:lnTo>
                  <a:lnTo>
                    <a:pt x="138" y="180"/>
                  </a:lnTo>
                  <a:lnTo>
                    <a:pt x="153" y="172"/>
                  </a:lnTo>
                  <a:lnTo>
                    <a:pt x="167" y="160"/>
                  </a:lnTo>
                  <a:lnTo>
                    <a:pt x="179" y="144"/>
                  </a:lnTo>
                  <a:lnTo>
                    <a:pt x="187" y="126"/>
                  </a:lnTo>
                </a:path>
              </a:pathLst>
            </a:custGeom>
            <a:solidFill>
              <a:srgbClr val="BEC8D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46" name="Freeform 378"/>
            <p:cNvSpPr>
              <a:spLocks/>
            </p:cNvSpPr>
            <p:nvPr/>
          </p:nvSpPr>
          <p:spPr bwMode="auto">
            <a:xfrm>
              <a:off x="2431" y="1175"/>
              <a:ext cx="191" cy="189"/>
            </a:xfrm>
            <a:custGeom>
              <a:avLst/>
              <a:gdLst>
                <a:gd name="T0" fmla="*/ 188 w 191"/>
                <a:gd name="T1" fmla="*/ 107 h 189"/>
                <a:gd name="T2" fmla="*/ 185 w 191"/>
                <a:gd name="T3" fmla="*/ 70 h 189"/>
                <a:gd name="T4" fmla="*/ 170 w 191"/>
                <a:gd name="T5" fmla="*/ 39 h 189"/>
                <a:gd name="T6" fmla="*/ 142 w 191"/>
                <a:gd name="T7" fmla="*/ 13 h 189"/>
                <a:gd name="T8" fmla="*/ 106 w 191"/>
                <a:gd name="T9" fmla="*/ 0 h 189"/>
                <a:gd name="T10" fmla="*/ 71 w 191"/>
                <a:gd name="T11" fmla="*/ 5 h 189"/>
                <a:gd name="T12" fmla="*/ 37 w 191"/>
                <a:gd name="T13" fmla="*/ 20 h 189"/>
                <a:gd name="T14" fmla="*/ 13 w 191"/>
                <a:gd name="T15" fmla="*/ 47 h 189"/>
                <a:gd name="T16" fmla="*/ 1 w 191"/>
                <a:gd name="T17" fmla="*/ 81 h 189"/>
                <a:gd name="T18" fmla="*/ 3 w 191"/>
                <a:gd name="T19" fmla="*/ 118 h 189"/>
                <a:gd name="T20" fmla="*/ 20 w 191"/>
                <a:gd name="T21" fmla="*/ 151 h 189"/>
                <a:gd name="T22" fmla="*/ 46 w 191"/>
                <a:gd name="T23" fmla="*/ 176 h 189"/>
                <a:gd name="T24" fmla="*/ 81 w 191"/>
                <a:gd name="T25" fmla="*/ 188 h 189"/>
                <a:gd name="T26" fmla="*/ 120 w 191"/>
                <a:gd name="T27" fmla="*/ 185 h 189"/>
                <a:gd name="T28" fmla="*/ 151 w 191"/>
                <a:gd name="T29" fmla="*/ 170 h 189"/>
                <a:gd name="T30" fmla="*/ 177 w 191"/>
                <a:gd name="T31" fmla="*/ 142 h 189"/>
                <a:gd name="T32" fmla="*/ 183 w 191"/>
                <a:gd name="T33" fmla="*/ 124 h 189"/>
                <a:gd name="T34" fmla="*/ 187 w 191"/>
                <a:gd name="T35" fmla="*/ 89 h 189"/>
                <a:gd name="T36" fmla="*/ 178 w 191"/>
                <a:gd name="T37" fmla="*/ 55 h 189"/>
                <a:gd name="T38" fmla="*/ 156 w 191"/>
                <a:gd name="T39" fmla="*/ 25 h 189"/>
                <a:gd name="T40" fmla="*/ 124 w 191"/>
                <a:gd name="T41" fmla="*/ 7 h 189"/>
                <a:gd name="T42" fmla="*/ 87 w 191"/>
                <a:gd name="T43" fmla="*/ 2 h 189"/>
                <a:gd name="T44" fmla="*/ 54 w 191"/>
                <a:gd name="T45" fmla="*/ 12 h 189"/>
                <a:gd name="T46" fmla="*/ 24 w 191"/>
                <a:gd name="T47" fmla="*/ 33 h 189"/>
                <a:gd name="T48" fmla="*/ 7 w 191"/>
                <a:gd name="T49" fmla="*/ 63 h 189"/>
                <a:gd name="T50" fmla="*/ 1 w 191"/>
                <a:gd name="T51" fmla="*/ 100 h 189"/>
                <a:gd name="T52" fmla="*/ 11 w 191"/>
                <a:gd name="T53" fmla="*/ 135 h 189"/>
                <a:gd name="T54" fmla="*/ 32 w 191"/>
                <a:gd name="T55" fmla="*/ 163 h 189"/>
                <a:gd name="T56" fmla="*/ 64 w 191"/>
                <a:gd name="T57" fmla="*/ 182 h 189"/>
                <a:gd name="T58" fmla="*/ 101 w 191"/>
                <a:gd name="T59" fmla="*/ 186 h 189"/>
                <a:gd name="T60" fmla="*/ 136 w 191"/>
                <a:gd name="T61" fmla="*/ 178 h 189"/>
                <a:gd name="T62" fmla="*/ 164 w 191"/>
                <a:gd name="T63" fmla="*/ 156 h 189"/>
                <a:gd name="T64" fmla="*/ 183 w 191"/>
                <a:gd name="T65" fmla="*/ 124 h 18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91"/>
                <a:gd name="T100" fmla="*/ 0 h 189"/>
                <a:gd name="T101" fmla="*/ 191 w 191"/>
                <a:gd name="T102" fmla="*/ 189 h 18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91" h="189">
                  <a:moveTo>
                    <a:pt x="185" y="124"/>
                  </a:moveTo>
                  <a:lnTo>
                    <a:pt x="188" y="107"/>
                  </a:lnTo>
                  <a:lnTo>
                    <a:pt x="190" y="87"/>
                  </a:lnTo>
                  <a:lnTo>
                    <a:pt x="185" y="70"/>
                  </a:lnTo>
                  <a:lnTo>
                    <a:pt x="178" y="55"/>
                  </a:lnTo>
                  <a:lnTo>
                    <a:pt x="170" y="39"/>
                  </a:lnTo>
                  <a:lnTo>
                    <a:pt x="156" y="24"/>
                  </a:lnTo>
                  <a:lnTo>
                    <a:pt x="142" y="13"/>
                  </a:lnTo>
                  <a:lnTo>
                    <a:pt x="124" y="5"/>
                  </a:lnTo>
                  <a:lnTo>
                    <a:pt x="106" y="0"/>
                  </a:lnTo>
                  <a:lnTo>
                    <a:pt x="87" y="1"/>
                  </a:lnTo>
                  <a:lnTo>
                    <a:pt x="71" y="5"/>
                  </a:lnTo>
                  <a:lnTo>
                    <a:pt x="52" y="11"/>
                  </a:lnTo>
                  <a:lnTo>
                    <a:pt x="37" y="20"/>
                  </a:lnTo>
                  <a:lnTo>
                    <a:pt x="24" y="31"/>
                  </a:lnTo>
                  <a:lnTo>
                    <a:pt x="13" y="47"/>
                  </a:lnTo>
                  <a:lnTo>
                    <a:pt x="6" y="63"/>
                  </a:lnTo>
                  <a:lnTo>
                    <a:pt x="1" y="81"/>
                  </a:lnTo>
                  <a:lnTo>
                    <a:pt x="0" y="101"/>
                  </a:lnTo>
                  <a:lnTo>
                    <a:pt x="3" y="118"/>
                  </a:lnTo>
                  <a:lnTo>
                    <a:pt x="9" y="135"/>
                  </a:lnTo>
                  <a:lnTo>
                    <a:pt x="20" y="151"/>
                  </a:lnTo>
                  <a:lnTo>
                    <a:pt x="32" y="165"/>
                  </a:lnTo>
                  <a:lnTo>
                    <a:pt x="46" y="176"/>
                  </a:lnTo>
                  <a:lnTo>
                    <a:pt x="63" y="184"/>
                  </a:lnTo>
                  <a:lnTo>
                    <a:pt x="81" y="188"/>
                  </a:lnTo>
                  <a:lnTo>
                    <a:pt x="99" y="188"/>
                  </a:lnTo>
                  <a:lnTo>
                    <a:pt x="120" y="185"/>
                  </a:lnTo>
                  <a:lnTo>
                    <a:pt x="136" y="178"/>
                  </a:lnTo>
                  <a:lnTo>
                    <a:pt x="151" y="170"/>
                  </a:lnTo>
                  <a:lnTo>
                    <a:pt x="165" y="158"/>
                  </a:lnTo>
                  <a:lnTo>
                    <a:pt x="177" y="142"/>
                  </a:lnTo>
                  <a:lnTo>
                    <a:pt x="185" y="124"/>
                  </a:lnTo>
                  <a:lnTo>
                    <a:pt x="183" y="124"/>
                  </a:lnTo>
                  <a:lnTo>
                    <a:pt x="186" y="107"/>
                  </a:lnTo>
                  <a:lnTo>
                    <a:pt x="187" y="89"/>
                  </a:lnTo>
                  <a:lnTo>
                    <a:pt x="183" y="70"/>
                  </a:lnTo>
                  <a:lnTo>
                    <a:pt x="178" y="55"/>
                  </a:lnTo>
                  <a:lnTo>
                    <a:pt x="168" y="38"/>
                  </a:lnTo>
                  <a:lnTo>
                    <a:pt x="156" y="25"/>
                  </a:lnTo>
                  <a:lnTo>
                    <a:pt x="142" y="15"/>
                  </a:lnTo>
                  <a:lnTo>
                    <a:pt x="124" y="7"/>
                  </a:lnTo>
                  <a:lnTo>
                    <a:pt x="105" y="2"/>
                  </a:lnTo>
                  <a:lnTo>
                    <a:pt x="87" y="2"/>
                  </a:lnTo>
                  <a:lnTo>
                    <a:pt x="71" y="5"/>
                  </a:lnTo>
                  <a:lnTo>
                    <a:pt x="54" y="12"/>
                  </a:lnTo>
                  <a:lnTo>
                    <a:pt x="39" y="20"/>
                  </a:lnTo>
                  <a:lnTo>
                    <a:pt x="24" y="33"/>
                  </a:lnTo>
                  <a:lnTo>
                    <a:pt x="15" y="47"/>
                  </a:lnTo>
                  <a:lnTo>
                    <a:pt x="7" y="63"/>
                  </a:lnTo>
                  <a:lnTo>
                    <a:pt x="3" y="81"/>
                  </a:lnTo>
                  <a:lnTo>
                    <a:pt x="1" y="100"/>
                  </a:lnTo>
                  <a:lnTo>
                    <a:pt x="5" y="120"/>
                  </a:lnTo>
                  <a:lnTo>
                    <a:pt x="11" y="135"/>
                  </a:lnTo>
                  <a:lnTo>
                    <a:pt x="20" y="151"/>
                  </a:lnTo>
                  <a:lnTo>
                    <a:pt x="32" y="163"/>
                  </a:lnTo>
                  <a:lnTo>
                    <a:pt x="46" y="174"/>
                  </a:lnTo>
                  <a:lnTo>
                    <a:pt x="64" y="182"/>
                  </a:lnTo>
                  <a:lnTo>
                    <a:pt x="83" y="186"/>
                  </a:lnTo>
                  <a:lnTo>
                    <a:pt x="101" y="186"/>
                  </a:lnTo>
                  <a:lnTo>
                    <a:pt x="118" y="185"/>
                  </a:lnTo>
                  <a:lnTo>
                    <a:pt x="136" y="178"/>
                  </a:lnTo>
                  <a:lnTo>
                    <a:pt x="149" y="169"/>
                  </a:lnTo>
                  <a:lnTo>
                    <a:pt x="164" y="156"/>
                  </a:lnTo>
                  <a:lnTo>
                    <a:pt x="175" y="141"/>
                  </a:lnTo>
                  <a:lnTo>
                    <a:pt x="183" y="124"/>
                  </a:lnTo>
                  <a:lnTo>
                    <a:pt x="185" y="124"/>
                  </a:lnTo>
                </a:path>
              </a:pathLst>
            </a:custGeom>
            <a:solidFill>
              <a:srgbClr val="BFC9D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47" name="Freeform 379"/>
            <p:cNvSpPr>
              <a:spLocks/>
            </p:cNvSpPr>
            <p:nvPr/>
          </p:nvSpPr>
          <p:spPr bwMode="auto">
            <a:xfrm>
              <a:off x="2432" y="1177"/>
              <a:ext cx="187" cy="185"/>
            </a:xfrm>
            <a:custGeom>
              <a:avLst/>
              <a:gdLst>
                <a:gd name="T0" fmla="*/ 185 w 187"/>
                <a:gd name="T1" fmla="*/ 105 h 185"/>
                <a:gd name="T2" fmla="*/ 182 w 187"/>
                <a:gd name="T3" fmla="*/ 68 h 185"/>
                <a:gd name="T4" fmla="*/ 167 w 187"/>
                <a:gd name="T5" fmla="*/ 36 h 185"/>
                <a:gd name="T6" fmla="*/ 141 w 187"/>
                <a:gd name="T7" fmla="*/ 13 h 185"/>
                <a:gd name="T8" fmla="*/ 104 w 187"/>
                <a:gd name="T9" fmla="*/ 0 h 185"/>
                <a:gd name="T10" fmla="*/ 70 w 187"/>
                <a:gd name="T11" fmla="*/ 3 h 185"/>
                <a:gd name="T12" fmla="*/ 38 w 187"/>
                <a:gd name="T13" fmla="*/ 18 h 185"/>
                <a:gd name="T14" fmla="*/ 14 w 187"/>
                <a:gd name="T15" fmla="*/ 45 h 185"/>
                <a:gd name="T16" fmla="*/ 2 w 187"/>
                <a:gd name="T17" fmla="*/ 79 h 185"/>
                <a:gd name="T18" fmla="*/ 4 w 187"/>
                <a:gd name="T19" fmla="*/ 118 h 185"/>
                <a:gd name="T20" fmla="*/ 19 w 187"/>
                <a:gd name="T21" fmla="*/ 149 h 185"/>
                <a:gd name="T22" fmla="*/ 45 w 187"/>
                <a:gd name="T23" fmla="*/ 172 h 185"/>
                <a:gd name="T24" fmla="*/ 82 w 187"/>
                <a:gd name="T25" fmla="*/ 184 h 185"/>
                <a:gd name="T26" fmla="*/ 117 w 187"/>
                <a:gd name="T27" fmla="*/ 183 h 185"/>
                <a:gd name="T28" fmla="*/ 148 w 187"/>
                <a:gd name="T29" fmla="*/ 167 h 185"/>
                <a:gd name="T30" fmla="*/ 174 w 187"/>
                <a:gd name="T31" fmla="*/ 139 h 185"/>
                <a:gd name="T32" fmla="*/ 180 w 187"/>
                <a:gd name="T33" fmla="*/ 121 h 185"/>
                <a:gd name="T34" fmla="*/ 184 w 187"/>
                <a:gd name="T35" fmla="*/ 86 h 185"/>
                <a:gd name="T36" fmla="*/ 175 w 187"/>
                <a:gd name="T37" fmla="*/ 52 h 185"/>
                <a:gd name="T38" fmla="*/ 155 w 187"/>
                <a:gd name="T39" fmla="*/ 23 h 185"/>
                <a:gd name="T40" fmla="*/ 122 w 187"/>
                <a:gd name="T41" fmla="*/ 7 h 185"/>
                <a:gd name="T42" fmla="*/ 88 w 187"/>
                <a:gd name="T43" fmla="*/ 0 h 185"/>
                <a:gd name="T44" fmla="*/ 53 w 187"/>
                <a:gd name="T45" fmla="*/ 11 h 185"/>
                <a:gd name="T46" fmla="*/ 25 w 187"/>
                <a:gd name="T47" fmla="*/ 32 h 185"/>
                <a:gd name="T48" fmla="*/ 6 w 187"/>
                <a:gd name="T49" fmla="*/ 61 h 185"/>
                <a:gd name="T50" fmla="*/ 1 w 187"/>
                <a:gd name="T51" fmla="*/ 98 h 185"/>
                <a:gd name="T52" fmla="*/ 11 w 187"/>
                <a:gd name="T53" fmla="*/ 131 h 185"/>
                <a:gd name="T54" fmla="*/ 33 w 187"/>
                <a:gd name="T55" fmla="*/ 161 h 185"/>
                <a:gd name="T56" fmla="*/ 63 w 187"/>
                <a:gd name="T57" fmla="*/ 178 h 185"/>
                <a:gd name="T58" fmla="*/ 100 w 187"/>
                <a:gd name="T59" fmla="*/ 184 h 185"/>
                <a:gd name="T60" fmla="*/ 133 w 187"/>
                <a:gd name="T61" fmla="*/ 174 h 185"/>
                <a:gd name="T62" fmla="*/ 161 w 187"/>
                <a:gd name="T63" fmla="*/ 154 h 185"/>
                <a:gd name="T64" fmla="*/ 180 w 187"/>
                <a:gd name="T65" fmla="*/ 121 h 1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7"/>
                <a:gd name="T100" fmla="*/ 0 h 185"/>
                <a:gd name="T101" fmla="*/ 187 w 187"/>
                <a:gd name="T102" fmla="*/ 185 h 18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7" h="185">
                  <a:moveTo>
                    <a:pt x="182" y="122"/>
                  </a:moveTo>
                  <a:lnTo>
                    <a:pt x="185" y="105"/>
                  </a:lnTo>
                  <a:lnTo>
                    <a:pt x="186" y="87"/>
                  </a:lnTo>
                  <a:lnTo>
                    <a:pt x="182" y="68"/>
                  </a:lnTo>
                  <a:lnTo>
                    <a:pt x="177" y="53"/>
                  </a:lnTo>
                  <a:lnTo>
                    <a:pt x="167" y="36"/>
                  </a:lnTo>
                  <a:lnTo>
                    <a:pt x="155" y="23"/>
                  </a:lnTo>
                  <a:lnTo>
                    <a:pt x="141" y="13"/>
                  </a:lnTo>
                  <a:lnTo>
                    <a:pt x="123" y="5"/>
                  </a:lnTo>
                  <a:lnTo>
                    <a:pt x="104" y="0"/>
                  </a:lnTo>
                  <a:lnTo>
                    <a:pt x="86" y="0"/>
                  </a:lnTo>
                  <a:lnTo>
                    <a:pt x="70" y="3"/>
                  </a:lnTo>
                  <a:lnTo>
                    <a:pt x="53" y="10"/>
                  </a:lnTo>
                  <a:lnTo>
                    <a:pt x="38" y="18"/>
                  </a:lnTo>
                  <a:lnTo>
                    <a:pt x="23" y="31"/>
                  </a:lnTo>
                  <a:lnTo>
                    <a:pt x="14" y="45"/>
                  </a:lnTo>
                  <a:lnTo>
                    <a:pt x="6" y="61"/>
                  </a:lnTo>
                  <a:lnTo>
                    <a:pt x="2" y="79"/>
                  </a:lnTo>
                  <a:lnTo>
                    <a:pt x="0" y="98"/>
                  </a:lnTo>
                  <a:lnTo>
                    <a:pt x="4" y="118"/>
                  </a:lnTo>
                  <a:lnTo>
                    <a:pt x="10" y="133"/>
                  </a:lnTo>
                  <a:lnTo>
                    <a:pt x="19" y="149"/>
                  </a:lnTo>
                  <a:lnTo>
                    <a:pt x="31" y="161"/>
                  </a:lnTo>
                  <a:lnTo>
                    <a:pt x="45" y="172"/>
                  </a:lnTo>
                  <a:lnTo>
                    <a:pt x="63" y="180"/>
                  </a:lnTo>
                  <a:lnTo>
                    <a:pt x="82" y="184"/>
                  </a:lnTo>
                  <a:lnTo>
                    <a:pt x="100" y="184"/>
                  </a:lnTo>
                  <a:lnTo>
                    <a:pt x="117" y="183"/>
                  </a:lnTo>
                  <a:lnTo>
                    <a:pt x="135" y="176"/>
                  </a:lnTo>
                  <a:lnTo>
                    <a:pt x="148" y="167"/>
                  </a:lnTo>
                  <a:lnTo>
                    <a:pt x="163" y="154"/>
                  </a:lnTo>
                  <a:lnTo>
                    <a:pt x="174" y="139"/>
                  </a:lnTo>
                  <a:lnTo>
                    <a:pt x="182" y="122"/>
                  </a:lnTo>
                  <a:lnTo>
                    <a:pt x="180" y="121"/>
                  </a:lnTo>
                  <a:lnTo>
                    <a:pt x="184" y="104"/>
                  </a:lnTo>
                  <a:lnTo>
                    <a:pt x="184" y="86"/>
                  </a:lnTo>
                  <a:lnTo>
                    <a:pt x="181" y="70"/>
                  </a:lnTo>
                  <a:lnTo>
                    <a:pt x="175" y="52"/>
                  </a:lnTo>
                  <a:lnTo>
                    <a:pt x="167" y="38"/>
                  </a:lnTo>
                  <a:lnTo>
                    <a:pt x="155" y="23"/>
                  </a:lnTo>
                  <a:lnTo>
                    <a:pt x="139" y="15"/>
                  </a:lnTo>
                  <a:lnTo>
                    <a:pt x="122" y="7"/>
                  </a:lnTo>
                  <a:lnTo>
                    <a:pt x="105" y="3"/>
                  </a:lnTo>
                  <a:lnTo>
                    <a:pt x="88" y="0"/>
                  </a:lnTo>
                  <a:lnTo>
                    <a:pt x="69" y="5"/>
                  </a:lnTo>
                  <a:lnTo>
                    <a:pt x="53" y="11"/>
                  </a:lnTo>
                  <a:lnTo>
                    <a:pt x="37" y="20"/>
                  </a:lnTo>
                  <a:lnTo>
                    <a:pt x="25" y="32"/>
                  </a:lnTo>
                  <a:lnTo>
                    <a:pt x="14" y="45"/>
                  </a:lnTo>
                  <a:lnTo>
                    <a:pt x="6" y="61"/>
                  </a:lnTo>
                  <a:lnTo>
                    <a:pt x="2" y="79"/>
                  </a:lnTo>
                  <a:lnTo>
                    <a:pt x="1" y="98"/>
                  </a:lnTo>
                  <a:lnTo>
                    <a:pt x="4" y="116"/>
                  </a:lnTo>
                  <a:lnTo>
                    <a:pt x="11" y="131"/>
                  </a:lnTo>
                  <a:lnTo>
                    <a:pt x="20" y="147"/>
                  </a:lnTo>
                  <a:lnTo>
                    <a:pt x="33" y="161"/>
                  </a:lnTo>
                  <a:lnTo>
                    <a:pt x="47" y="171"/>
                  </a:lnTo>
                  <a:lnTo>
                    <a:pt x="63" y="178"/>
                  </a:lnTo>
                  <a:lnTo>
                    <a:pt x="82" y="182"/>
                  </a:lnTo>
                  <a:lnTo>
                    <a:pt x="100" y="184"/>
                  </a:lnTo>
                  <a:lnTo>
                    <a:pt x="117" y="181"/>
                  </a:lnTo>
                  <a:lnTo>
                    <a:pt x="133" y="174"/>
                  </a:lnTo>
                  <a:lnTo>
                    <a:pt x="148" y="165"/>
                  </a:lnTo>
                  <a:lnTo>
                    <a:pt x="161" y="154"/>
                  </a:lnTo>
                  <a:lnTo>
                    <a:pt x="172" y="138"/>
                  </a:lnTo>
                  <a:lnTo>
                    <a:pt x="180" y="121"/>
                  </a:lnTo>
                  <a:lnTo>
                    <a:pt x="182" y="122"/>
                  </a:lnTo>
                </a:path>
              </a:pathLst>
            </a:custGeom>
            <a:solidFill>
              <a:srgbClr val="C0CAD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48" name="Freeform 380"/>
            <p:cNvSpPr>
              <a:spLocks/>
            </p:cNvSpPr>
            <p:nvPr/>
          </p:nvSpPr>
          <p:spPr bwMode="auto">
            <a:xfrm>
              <a:off x="2433" y="1177"/>
              <a:ext cx="184" cy="185"/>
            </a:xfrm>
            <a:custGeom>
              <a:avLst/>
              <a:gdLst>
                <a:gd name="T0" fmla="*/ 183 w 184"/>
                <a:gd name="T1" fmla="*/ 104 h 185"/>
                <a:gd name="T2" fmla="*/ 180 w 184"/>
                <a:gd name="T3" fmla="*/ 70 h 185"/>
                <a:gd name="T4" fmla="*/ 166 w 184"/>
                <a:gd name="T5" fmla="*/ 38 h 185"/>
                <a:gd name="T6" fmla="*/ 138 w 184"/>
                <a:gd name="T7" fmla="*/ 15 h 185"/>
                <a:gd name="T8" fmla="*/ 104 w 184"/>
                <a:gd name="T9" fmla="*/ 3 h 185"/>
                <a:gd name="T10" fmla="*/ 68 w 184"/>
                <a:gd name="T11" fmla="*/ 5 h 185"/>
                <a:gd name="T12" fmla="*/ 36 w 184"/>
                <a:gd name="T13" fmla="*/ 20 h 185"/>
                <a:gd name="T14" fmla="*/ 13 w 184"/>
                <a:gd name="T15" fmla="*/ 45 h 185"/>
                <a:gd name="T16" fmla="*/ 1 w 184"/>
                <a:gd name="T17" fmla="*/ 79 h 185"/>
                <a:gd name="T18" fmla="*/ 3 w 184"/>
                <a:gd name="T19" fmla="*/ 116 h 185"/>
                <a:gd name="T20" fmla="*/ 19 w 184"/>
                <a:gd name="T21" fmla="*/ 147 h 185"/>
                <a:gd name="T22" fmla="*/ 46 w 184"/>
                <a:gd name="T23" fmla="*/ 171 h 185"/>
                <a:gd name="T24" fmla="*/ 81 w 184"/>
                <a:gd name="T25" fmla="*/ 182 h 185"/>
                <a:gd name="T26" fmla="*/ 116 w 184"/>
                <a:gd name="T27" fmla="*/ 181 h 185"/>
                <a:gd name="T28" fmla="*/ 147 w 184"/>
                <a:gd name="T29" fmla="*/ 165 h 185"/>
                <a:gd name="T30" fmla="*/ 171 w 184"/>
                <a:gd name="T31" fmla="*/ 138 h 185"/>
                <a:gd name="T32" fmla="*/ 177 w 184"/>
                <a:gd name="T33" fmla="*/ 120 h 185"/>
                <a:gd name="T34" fmla="*/ 183 w 184"/>
                <a:gd name="T35" fmla="*/ 86 h 185"/>
                <a:gd name="T36" fmla="*/ 172 w 184"/>
                <a:gd name="T37" fmla="*/ 52 h 185"/>
                <a:gd name="T38" fmla="*/ 153 w 184"/>
                <a:gd name="T39" fmla="*/ 25 h 185"/>
                <a:gd name="T40" fmla="*/ 121 w 184"/>
                <a:gd name="T41" fmla="*/ 7 h 185"/>
                <a:gd name="T42" fmla="*/ 87 w 184"/>
                <a:gd name="T43" fmla="*/ 2 h 185"/>
                <a:gd name="T44" fmla="*/ 54 w 184"/>
                <a:gd name="T45" fmla="*/ 11 h 185"/>
                <a:gd name="T46" fmla="*/ 26 w 184"/>
                <a:gd name="T47" fmla="*/ 32 h 185"/>
                <a:gd name="T48" fmla="*/ 7 w 184"/>
                <a:gd name="T49" fmla="*/ 62 h 185"/>
                <a:gd name="T50" fmla="*/ 2 w 184"/>
                <a:gd name="T51" fmla="*/ 100 h 185"/>
                <a:gd name="T52" fmla="*/ 12 w 184"/>
                <a:gd name="T53" fmla="*/ 132 h 185"/>
                <a:gd name="T54" fmla="*/ 33 w 184"/>
                <a:gd name="T55" fmla="*/ 160 h 185"/>
                <a:gd name="T56" fmla="*/ 62 w 184"/>
                <a:gd name="T57" fmla="*/ 178 h 185"/>
                <a:gd name="T58" fmla="*/ 99 w 184"/>
                <a:gd name="T59" fmla="*/ 182 h 185"/>
                <a:gd name="T60" fmla="*/ 130 w 184"/>
                <a:gd name="T61" fmla="*/ 173 h 185"/>
                <a:gd name="T62" fmla="*/ 160 w 184"/>
                <a:gd name="T63" fmla="*/ 154 h 185"/>
                <a:gd name="T64" fmla="*/ 177 w 184"/>
                <a:gd name="T65" fmla="*/ 120 h 1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4"/>
                <a:gd name="T100" fmla="*/ 0 h 185"/>
                <a:gd name="T101" fmla="*/ 184 w 184"/>
                <a:gd name="T102" fmla="*/ 185 h 18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4" h="185">
                  <a:moveTo>
                    <a:pt x="179" y="121"/>
                  </a:moveTo>
                  <a:lnTo>
                    <a:pt x="183" y="104"/>
                  </a:lnTo>
                  <a:lnTo>
                    <a:pt x="183" y="86"/>
                  </a:lnTo>
                  <a:lnTo>
                    <a:pt x="180" y="70"/>
                  </a:lnTo>
                  <a:lnTo>
                    <a:pt x="174" y="52"/>
                  </a:lnTo>
                  <a:lnTo>
                    <a:pt x="166" y="38"/>
                  </a:lnTo>
                  <a:lnTo>
                    <a:pt x="154" y="23"/>
                  </a:lnTo>
                  <a:lnTo>
                    <a:pt x="138" y="15"/>
                  </a:lnTo>
                  <a:lnTo>
                    <a:pt x="121" y="7"/>
                  </a:lnTo>
                  <a:lnTo>
                    <a:pt x="104" y="3"/>
                  </a:lnTo>
                  <a:lnTo>
                    <a:pt x="87" y="0"/>
                  </a:lnTo>
                  <a:lnTo>
                    <a:pt x="68" y="5"/>
                  </a:lnTo>
                  <a:lnTo>
                    <a:pt x="52" y="11"/>
                  </a:lnTo>
                  <a:lnTo>
                    <a:pt x="36" y="20"/>
                  </a:lnTo>
                  <a:lnTo>
                    <a:pt x="24" y="32"/>
                  </a:lnTo>
                  <a:lnTo>
                    <a:pt x="13" y="45"/>
                  </a:lnTo>
                  <a:lnTo>
                    <a:pt x="5" y="61"/>
                  </a:lnTo>
                  <a:lnTo>
                    <a:pt x="1" y="79"/>
                  </a:lnTo>
                  <a:lnTo>
                    <a:pt x="0" y="98"/>
                  </a:lnTo>
                  <a:lnTo>
                    <a:pt x="3" y="116"/>
                  </a:lnTo>
                  <a:lnTo>
                    <a:pt x="10" y="131"/>
                  </a:lnTo>
                  <a:lnTo>
                    <a:pt x="19" y="147"/>
                  </a:lnTo>
                  <a:lnTo>
                    <a:pt x="32" y="161"/>
                  </a:lnTo>
                  <a:lnTo>
                    <a:pt x="46" y="171"/>
                  </a:lnTo>
                  <a:lnTo>
                    <a:pt x="62" y="178"/>
                  </a:lnTo>
                  <a:lnTo>
                    <a:pt x="81" y="182"/>
                  </a:lnTo>
                  <a:lnTo>
                    <a:pt x="99" y="184"/>
                  </a:lnTo>
                  <a:lnTo>
                    <a:pt x="116" y="181"/>
                  </a:lnTo>
                  <a:lnTo>
                    <a:pt x="132" y="174"/>
                  </a:lnTo>
                  <a:lnTo>
                    <a:pt x="147" y="165"/>
                  </a:lnTo>
                  <a:lnTo>
                    <a:pt x="160" y="154"/>
                  </a:lnTo>
                  <a:lnTo>
                    <a:pt x="171" y="138"/>
                  </a:lnTo>
                  <a:lnTo>
                    <a:pt x="179" y="121"/>
                  </a:lnTo>
                  <a:lnTo>
                    <a:pt x="177" y="120"/>
                  </a:lnTo>
                  <a:lnTo>
                    <a:pt x="181" y="104"/>
                  </a:lnTo>
                  <a:lnTo>
                    <a:pt x="183" y="86"/>
                  </a:lnTo>
                  <a:lnTo>
                    <a:pt x="179" y="69"/>
                  </a:lnTo>
                  <a:lnTo>
                    <a:pt x="172" y="52"/>
                  </a:lnTo>
                  <a:lnTo>
                    <a:pt x="166" y="38"/>
                  </a:lnTo>
                  <a:lnTo>
                    <a:pt x="153" y="25"/>
                  </a:lnTo>
                  <a:lnTo>
                    <a:pt x="138" y="15"/>
                  </a:lnTo>
                  <a:lnTo>
                    <a:pt x="121" y="7"/>
                  </a:lnTo>
                  <a:lnTo>
                    <a:pt x="104" y="3"/>
                  </a:lnTo>
                  <a:lnTo>
                    <a:pt x="87" y="2"/>
                  </a:lnTo>
                  <a:lnTo>
                    <a:pt x="69" y="5"/>
                  </a:lnTo>
                  <a:lnTo>
                    <a:pt x="54" y="11"/>
                  </a:lnTo>
                  <a:lnTo>
                    <a:pt x="38" y="21"/>
                  </a:lnTo>
                  <a:lnTo>
                    <a:pt x="26" y="32"/>
                  </a:lnTo>
                  <a:lnTo>
                    <a:pt x="15" y="46"/>
                  </a:lnTo>
                  <a:lnTo>
                    <a:pt x="7" y="62"/>
                  </a:lnTo>
                  <a:lnTo>
                    <a:pt x="3" y="81"/>
                  </a:lnTo>
                  <a:lnTo>
                    <a:pt x="2" y="100"/>
                  </a:lnTo>
                  <a:lnTo>
                    <a:pt x="5" y="116"/>
                  </a:lnTo>
                  <a:lnTo>
                    <a:pt x="12" y="132"/>
                  </a:lnTo>
                  <a:lnTo>
                    <a:pt x="20" y="148"/>
                  </a:lnTo>
                  <a:lnTo>
                    <a:pt x="33" y="160"/>
                  </a:lnTo>
                  <a:lnTo>
                    <a:pt x="46" y="171"/>
                  </a:lnTo>
                  <a:lnTo>
                    <a:pt x="62" y="178"/>
                  </a:lnTo>
                  <a:lnTo>
                    <a:pt x="81" y="182"/>
                  </a:lnTo>
                  <a:lnTo>
                    <a:pt x="99" y="182"/>
                  </a:lnTo>
                  <a:lnTo>
                    <a:pt x="116" y="181"/>
                  </a:lnTo>
                  <a:lnTo>
                    <a:pt x="130" y="173"/>
                  </a:lnTo>
                  <a:lnTo>
                    <a:pt x="146" y="165"/>
                  </a:lnTo>
                  <a:lnTo>
                    <a:pt x="160" y="154"/>
                  </a:lnTo>
                  <a:lnTo>
                    <a:pt x="169" y="137"/>
                  </a:lnTo>
                  <a:lnTo>
                    <a:pt x="177" y="120"/>
                  </a:lnTo>
                  <a:lnTo>
                    <a:pt x="179" y="121"/>
                  </a:lnTo>
                </a:path>
              </a:pathLst>
            </a:custGeom>
            <a:solidFill>
              <a:srgbClr val="C1CBD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49" name="Freeform 381"/>
            <p:cNvSpPr>
              <a:spLocks/>
            </p:cNvSpPr>
            <p:nvPr/>
          </p:nvSpPr>
          <p:spPr bwMode="auto">
            <a:xfrm>
              <a:off x="2435" y="1179"/>
              <a:ext cx="182" cy="181"/>
            </a:xfrm>
            <a:custGeom>
              <a:avLst/>
              <a:gdLst>
                <a:gd name="T0" fmla="*/ 179 w 182"/>
                <a:gd name="T1" fmla="*/ 102 h 181"/>
                <a:gd name="T2" fmla="*/ 177 w 182"/>
                <a:gd name="T3" fmla="*/ 67 h 181"/>
                <a:gd name="T4" fmla="*/ 164 w 182"/>
                <a:gd name="T5" fmla="*/ 36 h 181"/>
                <a:gd name="T6" fmla="*/ 136 w 182"/>
                <a:gd name="T7" fmla="*/ 13 h 181"/>
                <a:gd name="T8" fmla="*/ 102 w 182"/>
                <a:gd name="T9" fmla="*/ 1 h 181"/>
                <a:gd name="T10" fmla="*/ 67 w 182"/>
                <a:gd name="T11" fmla="*/ 3 h 181"/>
                <a:gd name="T12" fmla="*/ 36 w 182"/>
                <a:gd name="T13" fmla="*/ 19 h 181"/>
                <a:gd name="T14" fmla="*/ 13 w 182"/>
                <a:gd name="T15" fmla="*/ 44 h 181"/>
                <a:gd name="T16" fmla="*/ 1 w 182"/>
                <a:gd name="T17" fmla="*/ 79 h 181"/>
                <a:gd name="T18" fmla="*/ 3 w 182"/>
                <a:gd name="T19" fmla="*/ 114 h 181"/>
                <a:gd name="T20" fmla="*/ 18 w 182"/>
                <a:gd name="T21" fmla="*/ 146 h 181"/>
                <a:gd name="T22" fmla="*/ 44 w 182"/>
                <a:gd name="T23" fmla="*/ 169 h 181"/>
                <a:gd name="T24" fmla="*/ 79 w 182"/>
                <a:gd name="T25" fmla="*/ 180 h 181"/>
                <a:gd name="T26" fmla="*/ 114 w 182"/>
                <a:gd name="T27" fmla="*/ 179 h 181"/>
                <a:gd name="T28" fmla="*/ 144 w 182"/>
                <a:gd name="T29" fmla="*/ 163 h 181"/>
                <a:gd name="T30" fmla="*/ 167 w 182"/>
                <a:gd name="T31" fmla="*/ 135 h 181"/>
                <a:gd name="T32" fmla="*/ 175 w 182"/>
                <a:gd name="T33" fmla="*/ 118 h 181"/>
                <a:gd name="T34" fmla="*/ 179 w 182"/>
                <a:gd name="T35" fmla="*/ 84 h 181"/>
                <a:gd name="T36" fmla="*/ 170 w 182"/>
                <a:gd name="T37" fmla="*/ 52 h 181"/>
                <a:gd name="T38" fmla="*/ 149 w 182"/>
                <a:gd name="T39" fmla="*/ 25 h 181"/>
                <a:gd name="T40" fmla="*/ 119 w 182"/>
                <a:gd name="T41" fmla="*/ 7 h 181"/>
                <a:gd name="T42" fmla="*/ 84 w 182"/>
                <a:gd name="T43" fmla="*/ 2 h 181"/>
                <a:gd name="T44" fmla="*/ 50 w 182"/>
                <a:gd name="T45" fmla="*/ 11 h 181"/>
                <a:gd name="T46" fmla="*/ 24 w 182"/>
                <a:gd name="T47" fmla="*/ 30 h 181"/>
                <a:gd name="T48" fmla="*/ 7 w 182"/>
                <a:gd name="T49" fmla="*/ 60 h 181"/>
                <a:gd name="T50" fmla="*/ 0 w 182"/>
                <a:gd name="T51" fmla="*/ 98 h 181"/>
                <a:gd name="T52" fmla="*/ 10 w 182"/>
                <a:gd name="T53" fmla="*/ 128 h 181"/>
                <a:gd name="T54" fmla="*/ 31 w 182"/>
                <a:gd name="T55" fmla="*/ 156 h 181"/>
                <a:gd name="T56" fmla="*/ 61 w 182"/>
                <a:gd name="T57" fmla="*/ 174 h 181"/>
                <a:gd name="T58" fmla="*/ 96 w 182"/>
                <a:gd name="T59" fmla="*/ 177 h 181"/>
                <a:gd name="T60" fmla="*/ 130 w 182"/>
                <a:gd name="T61" fmla="*/ 169 h 181"/>
                <a:gd name="T62" fmla="*/ 156 w 182"/>
                <a:gd name="T63" fmla="*/ 151 h 181"/>
                <a:gd name="T64" fmla="*/ 175 w 182"/>
                <a:gd name="T65" fmla="*/ 118 h 18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2"/>
                <a:gd name="T100" fmla="*/ 0 h 181"/>
                <a:gd name="T101" fmla="*/ 182 w 182"/>
                <a:gd name="T102" fmla="*/ 181 h 18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2" h="181">
                  <a:moveTo>
                    <a:pt x="175" y="118"/>
                  </a:moveTo>
                  <a:lnTo>
                    <a:pt x="179" y="102"/>
                  </a:lnTo>
                  <a:lnTo>
                    <a:pt x="181" y="84"/>
                  </a:lnTo>
                  <a:lnTo>
                    <a:pt x="177" y="67"/>
                  </a:lnTo>
                  <a:lnTo>
                    <a:pt x="170" y="50"/>
                  </a:lnTo>
                  <a:lnTo>
                    <a:pt x="164" y="36"/>
                  </a:lnTo>
                  <a:lnTo>
                    <a:pt x="151" y="23"/>
                  </a:lnTo>
                  <a:lnTo>
                    <a:pt x="136" y="13"/>
                  </a:lnTo>
                  <a:lnTo>
                    <a:pt x="119" y="5"/>
                  </a:lnTo>
                  <a:lnTo>
                    <a:pt x="102" y="1"/>
                  </a:lnTo>
                  <a:lnTo>
                    <a:pt x="85" y="0"/>
                  </a:lnTo>
                  <a:lnTo>
                    <a:pt x="67" y="3"/>
                  </a:lnTo>
                  <a:lnTo>
                    <a:pt x="52" y="9"/>
                  </a:lnTo>
                  <a:lnTo>
                    <a:pt x="36" y="19"/>
                  </a:lnTo>
                  <a:lnTo>
                    <a:pt x="24" y="30"/>
                  </a:lnTo>
                  <a:lnTo>
                    <a:pt x="13" y="44"/>
                  </a:lnTo>
                  <a:lnTo>
                    <a:pt x="5" y="60"/>
                  </a:lnTo>
                  <a:lnTo>
                    <a:pt x="1" y="79"/>
                  </a:lnTo>
                  <a:lnTo>
                    <a:pt x="0" y="98"/>
                  </a:lnTo>
                  <a:lnTo>
                    <a:pt x="3" y="114"/>
                  </a:lnTo>
                  <a:lnTo>
                    <a:pt x="10" y="130"/>
                  </a:lnTo>
                  <a:lnTo>
                    <a:pt x="18" y="146"/>
                  </a:lnTo>
                  <a:lnTo>
                    <a:pt x="31" y="158"/>
                  </a:lnTo>
                  <a:lnTo>
                    <a:pt x="44" y="169"/>
                  </a:lnTo>
                  <a:lnTo>
                    <a:pt x="60" y="176"/>
                  </a:lnTo>
                  <a:lnTo>
                    <a:pt x="79" y="180"/>
                  </a:lnTo>
                  <a:lnTo>
                    <a:pt x="97" y="180"/>
                  </a:lnTo>
                  <a:lnTo>
                    <a:pt x="114" y="179"/>
                  </a:lnTo>
                  <a:lnTo>
                    <a:pt x="128" y="171"/>
                  </a:lnTo>
                  <a:lnTo>
                    <a:pt x="144" y="163"/>
                  </a:lnTo>
                  <a:lnTo>
                    <a:pt x="158" y="152"/>
                  </a:lnTo>
                  <a:lnTo>
                    <a:pt x="167" y="135"/>
                  </a:lnTo>
                  <a:lnTo>
                    <a:pt x="175" y="118"/>
                  </a:lnTo>
                  <a:lnTo>
                    <a:pt x="179" y="102"/>
                  </a:lnTo>
                  <a:lnTo>
                    <a:pt x="179" y="84"/>
                  </a:lnTo>
                  <a:lnTo>
                    <a:pt x="177" y="69"/>
                  </a:lnTo>
                  <a:lnTo>
                    <a:pt x="170" y="52"/>
                  </a:lnTo>
                  <a:lnTo>
                    <a:pt x="161" y="38"/>
                  </a:lnTo>
                  <a:lnTo>
                    <a:pt x="149" y="25"/>
                  </a:lnTo>
                  <a:lnTo>
                    <a:pt x="136" y="15"/>
                  </a:lnTo>
                  <a:lnTo>
                    <a:pt x="119" y="7"/>
                  </a:lnTo>
                  <a:lnTo>
                    <a:pt x="102" y="3"/>
                  </a:lnTo>
                  <a:lnTo>
                    <a:pt x="84" y="2"/>
                  </a:lnTo>
                  <a:lnTo>
                    <a:pt x="67" y="5"/>
                  </a:lnTo>
                  <a:lnTo>
                    <a:pt x="50" y="11"/>
                  </a:lnTo>
                  <a:lnTo>
                    <a:pt x="38" y="21"/>
                  </a:lnTo>
                  <a:lnTo>
                    <a:pt x="24" y="30"/>
                  </a:lnTo>
                  <a:lnTo>
                    <a:pt x="15" y="45"/>
                  </a:lnTo>
                  <a:lnTo>
                    <a:pt x="7" y="60"/>
                  </a:lnTo>
                  <a:lnTo>
                    <a:pt x="3" y="79"/>
                  </a:lnTo>
                  <a:lnTo>
                    <a:pt x="0" y="98"/>
                  </a:lnTo>
                  <a:lnTo>
                    <a:pt x="6" y="113"/>
                  </a:lnTo>
                  <a:lnTo>
                    <a:pt x="10" y="128"/>
                  </a:lnTo>
                  <a:lnTo>
                    <a:pt x="18" y="144"/>
                  </a:lnTo>
                  <a:lnTo>
                    <a:pt x="31" y="156"/>
                  </a:lnTo>
                  <a:lnTo>
                    <a:pt x="46" y="167"/>
                  </a:lnTo>
                  <a:lnTo>
                    <a:pt x="61" y="174"/>
                  </a:lnTo>
                  <a:lnTo>
                    <a:pt x="80" y="178"/>
                  </a:lnTo>
                  <a:lnTo>
                    <a:pt x="96" y="177"/>
                  </a:lnTo>
                  <a:lnTo>
                    <a:pt x="113" y="177"/>
                  </a:lnTo>
                  <a:lnTo>
                    <a:pt x="130" y="169"/>
                  </a:lnTo>
                  <a:lnTo>
                    <a:pt x="145" y="161"/>
                  </a:lnTo>
                  <a:lnTo>
                    <a:pt x="156" y="151"/>
                  </a:lnTo>
                  <a:lnTo>
                    <a:pt x="167" y="135"/>
                  </a:lnTo>
                  <a:lnTo>
                    <a:pt x="175" y="118"/>
                  </a:lnTo>
                </a:path>
              </a:pathLst>
            </a:custGeom>
            <a:solidFill>
              <a:srgbClr val="C2CCD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50" name="Freeform 382"/>
            <p:cNvSpPr>
              <a:spLocks/>
            </p:cNvSpPr>
            <p:nvPr/>
          </p:nvSpPr>
          <p:spPr bwMode="auto">
            <a:xfrm>
              <a:off x="2435" y="1181"/>
              <a:ext cx="180" cy="177"/>
            </a:xfrm>
            <a:custGeom>
              <a:avLst/>
              <a:gdLst>
                <a:gd name="T0" fmla="*/ 179 w 180"/>
                <a:gd name="T1" fmla="*/ 100 h 177"/>
                <a:gd name="T2" fmla="*/ 177 w 180"/>
                <a:gd name="T3" fmla="*/ 67 h 177"/>
                <a:gd name="T4" fmla="*/ 161 w 180"/>
                <a:gd name="T5" fmla="*/ 36 h 177"/>
                <a:gd name="T6" fmla="*/ 136 w 180"/>
                <a:gd name="T7" fmla="*/ 13 h 177"/>
                <a:gd name="T8" fmla="*/ 102 w 180"/>
                <a:gd name="T9" fmla="*/ 1 h 177"/>
                <a:gd name="T10" fmla="*/ 67 w 180"/>
                <a:gd name="T11" fmla="*/ 3 h 177"/>
                <a:gd name="T12" fmla="*/ 38 w 180"/>
                <a:gd name="T13" fmla="*/ 19 h 177"/>
                <a:gd name="T14" fmla="*/ 15 w 180"/>
                <a:gd name="T15" fmla="*/ 43 h 177"/>
                <a:gd name="T16" fmla="*/ 3 w 180"/>
                <a:gd name="T17" fmla="*/ 77 h 177"/>
                <a:gd name="T18" fmla="*/ 6 w 180"/>
                <a:gd name="T19" fmla="*/ 111 h 177"/>
                <a:gd name="T20" fmla="*/ 18 w 180"/>
                <a:gd name="T21" fmla="*/ 142 h 177"/>
                <a:gd name="T22" fmla="*/ 46 w 180"/>
                <a:gd name="T23" fmla="*/ 165 h 177"/>
                <a:gd name="T24" fmla="*/ 80 w 180"/>
                <a:gd name="T25" fmla="*/ 176 h 177"/>
                <a:gd name="T26" fmla="*/ 113 w 180"/>
                <a:gd name="T27" fmla="*/ 175 h 177"/>
                <a:gd name="T28" fmla="*/ 145 w 180"/>
                <a:gd name="T29" fmla="*/ 159 h 177"/>
                <a:gd name="T30" fmla="*/ 167 w 180"/>
                <a:gd name="T31" fmla="*/ 133 h 177"/>
                <a:gd name="T32" fmla="*/ 173 w 180"/>
                <a:gd name="T33" fmla="*/ 116 h 177"/>
                <a:gd name="T34" fmla="*/ 177 w 180"/>
                <a:gd name="T35" fmla="*/ 83 h 177"/>
                <a:gd name="T36" fmla="*/ 168 w 180"/>
                <a:gd name="T37" fmla="*/ 49 h 177"/>
                <a:gd name="T38" fmla="*/ 149 w 180"/>
                <a:gd name="T39" fmla="*/ 23 h 177"/>
                <a:gd name="T40" fmla="*/ 118 w 180"/>
                <a:gd name="T41" fmla="*/ 7 h 177"/>
                <a:gd name="T42" fmla="*/ 84 w 180"/>
                <a:gd name="T43" fmla="*/ 0 h 177"/>
                <a:gd name="T44" fmla="*/ 52 w 180"/>
                <a:gd name="T45" fmla="*/ 9 h 177"/>
                <a:gd name="T46" fmla="*/ 25 w 180"/>
                <a:gd name="T47" fmla="*/ 31 h 177"/>
                <a:gd name="T48" fmla="*/ 9 w 180"/>
                <a:gd name="T49" fmla="*/ 59 h 177"/>
                <a:gd name="T50" fmla="*/ 3 w 180"/>
                <a:gd name="T51" fmla="*/ 94 h 177"/>
                <a:gd name="T52" fmla="*/ 12 w 180"/>
                <a:gd name="T53" fmla="*/ 126 h 177"/>
                <a:gd name="T54" fmla="*/ 32 w 180"/>
                <a:gd name="T55" fmla="*/ 152 h 177"/>
                <a:gd name="T56" fmla="*/ 61 w 180"/>
                <a:gd name="T57" fmla="*/ 170 h 177"/>
                <a:gd name="T58" fmla="*/ 96 w 180"/>
                <a:gd name="T59" fmla="*/ 173 h 177"/>
                <a:gd name="T60" fmla="*/ 128 w 180"/>
                <a:gd name="T61" fmla="*/ 167 h 177"/>
                <a:gd name="T62" fmla="*/ 154 w 180"/>
                <a:gd name="T63" fmla="*/ 146 h 177"/>
                <a:gd name="T64" fmla="*/ 173 w 180"/>
                <a:gd name="T65" fmla="*/ 116 h 17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0"/>
                <a:gd name="T100" fmla="*/ 0 h 177"/>
                <a:gd name="T101" fmla="*/ 180 w 180"/>
                <a:gd name="T102" fmla="*/ 177 h 17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0" h="177">
                  <a:moveTo>
                    <a:pt x="175" y="116"/>
                  </a:moveTo>
                  <a:lnTo>
                    <a:pt x="179" y="100"/>
                  </a:lnTo>
                  <a:lnTo>
                    <a:pt x="179" y="82"/>
                  </a:lnTo>
                  <a:lnTo>
                    <a:pt x="177" y="67"/>
                  </a:lnTo>
                  <a:lnTo>
                    <a:pt x="170" y="50"/>
                  </a:lnTo>
                  <a:lnTo>
                    <a:pt x="161" y="36"/>
                  </a:lnTo>
                  <a:lnTo>
                    <a:pt x="149" y="23"/>
                  </a:lnTo>
                  <a:lnTo>
                    <a:pt x="136" y="13"/>
                  </a:lnTo>
                  <a:lnTo>
                    <a:pt x="119" y="5"/>
                  </a:lnTo>
                  <a:lnTo>
                    <a:pt x="102" y="1"/>
                  </a:lnTo>
                  <a:lnTo>
                    <a:pt x="84" y="0"/>
                  </a:lnTo>
                  <a:lnTo>
                    <a:pt x="67" y="3"/>
                  </a:lnTo>
                  <a:lnTo>
                    <a:pt x="50" y="9"/>
                  </a:lnTo>
                  <a:lnTo>
                    <a:pt x="38" y="19"/>
                  </a:lnTo>
                  <a:lnTo>
                    <a:pt x="24" y="28"/>
                  </a:lnTo>
                  <a:lnTo>
                    <a:pt x="15" y="43"/>
                  </a:lnTo>
                  <a:lnTo>
                    <a:pt x="7" y="58"/>
                  </a:lnTo>
                  <a:lnTo>
                    <a:pt x="3" y="77"/>
                  </a:lnTo>
                  <a:lnTo>
                    <a:pt x="0" y="96"/>
                  </a:lnTo>
                  <a:lnTo>
                    <a:pt x="6" y="111"/>
                  </a:lnTo>
                  <a:lnTo>
                    <a:pt x="10" y="126"/>
                  </a:lnTo>
                  <a:lnTo>
                    <a:pt x="18" y="142"/>
                  </a:lnTo>
                  <a:lnTo>
                    <a:pt x="31" y="154"/>
                  </a:lnTo>
                  <a:lnTo>
                    <a:pt x="46" y="165"/>
                  </a:lnTo>
                  <a:lnTo>
                    <a:pt x="61" y="172"/>
                  </a:lnTo>
                  <a:lnTo>
                    <a:pt x="80" y="176"/>
                  </a:lnTo>
                  <a:lnTo>
                    <a:pt x="96" y="175"/>
                  </a:lnTo>
                  <a:lnTo>
                    <a:pt x="113" y="175"/>
                  </a:lnTo>
                  <a:lnTo>
                    <a:pt x="130" y="167"/>
                  </a:lnTo>
                  <a:lnTo>
                    <a:pt x="145" y="159"/>
                  </a:lnTo>
                  <a:lnTo>
                    <a:pt x="156" y="149"/>
                  </a:lnTo>
                  <a:lnTo>
                    <a:pt x="167" y="133"/>
                  </a:lnTo>
                  <a:lnTo>
                    <a:pt x="175" y="116"/>
                  </a:lnTo>
                  <a:lnTo>
                    <a:pt x="173" y="116"/>
                  </a:lnTo>
                  <a:lnTo>
                    <a:pt x="177" y="99"/>
                  </a:lnTo>
                  <a:lnTo>
                    <a:pt x="177" y="83"/>
                  </a:lnTo>
                  <a:lnTo>
                    <a:pt x="175" y="67"/>
                  </a:lnTo>
                  <a:lnTo>
                    <a:pt x="168" y="49"/>
                  </a:lnTo>
                  <a:lnTo>
                    <a:pt x="161" y="38"/>
                  </a:lnTo>
                  <a:lnTo>
                    <a:pt x="149" y="23"/>
                  </a:lnTo>
                  <a:lnTo>
                    <a:pt x="133" y="13"/>
                  </a:lnTo>
                  <a:lnTo>
                    <a:pt x="118" y="7"/>
                  </a:lnTo>
                  <a:lnTo>
                    <a:pt x="102" y="2"/>
                  </a:lnTo>
                  <a:lnTo>
                    <a:pt x="84" y="0"/>
                  </a:lnTo>
                  <a:lnTo>
                    <a:pt x="68" y="5"/>
                  </a:lnTo>
                  <a:lnTo>
                    <a:pt x="52" y="9"/>
                  </a:lnTo>
                  <a:lnTo>
                    <a:pt x="38" y="19"/>
                  </a:lnTo>
                  <a:lnTo>
                    <a:pt x="25" y="31"/>
                  </a:lnTo>
                  <a:lnTo>
                    <a:pt x="16" y="43"/>
                  </a:lnTo>
                  <a:lnTo>
                    <a:pt x="9" y="59"/>
                  </a:lnTo>
                  <a:lnTo>
                    <a:pt x="5" y="78"/>
                  </a:lnTo>
                  <a:lnTo>
                    <a:pt x="3" y="94"/>
                  </a:lnTo>
                  <a:lnTo>
                    <a:pt x="6" y="111"/>
                  </a:lnTo>
                  <a:lnTo>
                    <a:pt x="12" y="126"/>
                  </a:lnTo>
                  <a:lnTo>
                    <a:pt x="21" y="140"/>
                  </a:lnTo>
                  <a:lnTo>
                    <a:pt x="32" y="152"/>
                  </a:lnTo>
                  <a:lnTo>
                    <a:pt x="47" y="163"/>
                  </a:lnTo>
                  <a:lnTo>
                    <a:pt x="61" y="170"/>
                  </a:lnTo>
                  <a:lnTo>
                    <a:pt x="78" y="174"/>
                  </a:lnTo>
                  <a:lnTo>
                    <a:pt x="96" y="173"/>
                  </a:lnTo>
                  <a:lnTo>
                    <a:pt x="114" y="173"/>
                  </a:lnTo>
                  <a:lnTo>
                    <a:pt x="128" y="167"/>
                  </a:lnTo>
                  <a:lnTo>
                    <a:pt x="143" y="158"/>
                  </a:lnTo>
                  <a:lnTo>
                    <a:pt x="154" y="146"/>
                  </a:lnTo>
                  <a:lnTo>
                    <a:pt x="165" y="133"/>
                  </a:lnTo>
                  <a:lnTo>
                    <a:pt x="173" y="116"/>
                  </a:lnTo>
                  <a:lnTo>
                    <a:pt x="175" y="116"/>
                  </a:lnTo>
                </a:path>
              </a:pathLst>
            </a:custGeom>
            <a:solidFill>
              <a:srgbClr val="C3CDD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51" name="Freeform 383"/>
            <p:cNvSpPr>
              <a:spLocks/>
            </p:cNvSpPr>
            <p:nvPr/>
          </p:nvSpPr>
          <p:spPr bwMode="auto">
            <a:xfrm>
              <a:off x="2438" y="1181"/>
              <a:ext cx="175" cy="175"/>
            </a:xfrm>
            <a:custGeom>
              <a:avLst/>
              <a:gdLst>
                <a:gd name="T0" fmla="*/ 174 w 175"/>
                <a:gd name="T1" fmla="*/ 99 h 175"/>
                <a:gd name="T2" fmla="*/ 172 w 175"/>
                <a:gd name="T3" fmla="*/ 67 h 175"/>
                <a:gd name="T4" fmla="*/ 158 w 175"/>
                <a:gd name="T5" fmla="*/ 38 h 175"/>
                <a:gd name="T6" fmla="*/ 130 w 175"/>
                <a:gd name="T7" fmla="*/ 13 h 175"/>
                <a:gd name="T8" fmla="*/ 99 w 175"/>
                <a:gd name="T9" fmla="*/ 2 h 175"/>
                <a:gd name="T10" fmla="*/ 65 w 175"/>
                <a:gd name="T11" fmla="*/ 5 h 175"/>
                <a:gd name="T12" fmla="*/ 35 w 175"/>
                <a:gd name="T13" fmla="*/ 19 h 175"/>
                <a:gd name="T14" fmla="*/ 13 w 175"/>
                <a:gd name="T15" fmla="*/ 43 h 175"/>
                <a:gd name="T16" fmla="*/ 2 w 175"/>
                <a:gd name="T17" fmla="*/ 78 h 175"/>
                <a:gd name="T18" fmla="*/ 3 w 175"/>
                <a:gd name="T19" fmla="*/ 111 h 175"/>
                <a:gd name="T20" fmla="*/ 18 w 175"/>
                <a:gd name="T21" fmla="*/ 140 h 175"/>
                <a:gd name="T22" fmla="*/ 44 w 175"/>
                <a:gd name="T23" fmla="*/ 163 h 175"/>
                <a:gd name="T24" fmla="*/ 75 w 175"/>
                <a:gd name="T25" fmla="*/ 174 h 175"/>
                <a:gd name="T26" fmla="*/ 111 w 175"/>
                <a:gd name="T27" fmla="*/ 173 h 175"/>
                <a:gd name="T28" fmla="*/ 140 w 175"/>
                <a:gd name="T29" fmla="*/ 158 h 175"/>
                <a:gd name="T30" fmla="*/ 162 w 175"/>
                <a:gd name="T31" fmla="*/ 133 h 175"/>
                <a:gd name="T32" fmla="*/ 168 w 175"/>
                <a:gd name="T33" fmla="*/ 115 h 175"/>
                <a:gd name="T34" fmla="*/ 172 w 175"/>
                <a:gd name="T35" fmla="*/ 82 h 175"/>
                <a:gd name="T36" fmla="*/ 164 w 175"/>
                <a:gd name="T37" fmla="*/ 51 h 175"/>
                <a:gd name="T38" fmla="*/ 145 w 175"/>
                <a:gd name="T39" fmla="*/ 25 h 175"/>
                <a:gd name="T40" fmla="*/ 115 w 175"/>
                <a:gd name="T41" fmla="*/ 8 h 175"/>
                <a:gd name="T42" fmla="*/ 82 w 175"/>
                <a:gd name="T43" fmla="*/ 3 h 175"/>
                <a:gd name="T44" fmla="*/ 49 w 175"/>
                <a:gd name="T45" fmla="*/ 11 h 175"/>
                <a:gd name="T46" fmla="*/ 24 w 175"/>
                <a:gd name="T47" fmla="*/ 31 h 175"/>
                <a:gd name="T48" fmla="*/ 6 w 175"/>
                <a:gd name="T49" fmla="*/ 59 h 175"/>
                <a:gd name="T50" fmla="*/ 2 w 175"/>
                <a:gd name="T51" fmla="*/ 95 h 175"/>
                <a:gd name="T52" fmla="*/ 9 w 175"/>
                <a:gd name="T53" fmla="*/ 124 h 175"/>
                <a:gd name="T54" fmla="*/ 31 w 175"/>
                <a:gd name="T55" fmla="*/ 152 h 175"/>
                <a:gd name="T56" fmla="*/ 59 w 175"/>
                <a:gd name="T57" fmla="*/ 168 h 175"/>
                <a:gd name="T58" fmla="*/ 93 w 175"/>
                <a:gd name="T59" fmla="*/ 173 h 175"/>
                <a:gd name="T60" fmla="*/ 125 w 175"/>
                <a:gd name="T61" fmla="*/ 165 h 175"/>
                <a:gd name="T62" fmla="*/ 149 w 175"/>
                <a:gd name="T63" fmla="*/ 145 h 175"/>
                <a:gd name="T64" fmla="*/ 168 w 175"/>
                <a:gd name="T65" fmla="*/ 115 h 17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75"/>
                <a:gd name="T100" fmla="*/ 0 h 175"/>
                <a:gd name="T101" fmla="*/ 175 w 175"/>
                <a:gd name="T102" fmla="*/ 175 h 17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75" h="175">
                  <a:moveTo>
                    <a:pt x="170" y="116"/>
                  </a:moveTo>
                  <a:lnTo>
                    <a:pt x="174" y="99"/>
                  </a:lnTo>
                  <a:lnTo>
                    <a:pt x="174" y="83"/>
                  </a:lnTo>
                  <a:lnTo>
                    <a:pt x="172" y="67"/>
                  </a:lnTo>
                  <a:lnTo>
                    <a:pt x="165" y="49"/>
                  </a:lnTo>
                  <a:lnTo>
                    <a:pt x="158" y="38"/>
                  </a:lnTo>
                  <a:lnTo>
                    <a:pt x="146" y="23"/>
                  </a:lnTo>
                  <a:lnTo>
                    <a:pt x="130" y="13"/>
                  </a:lnTo>
                  <a:lnTo>
                    <a:pt x="115" y="7"/>
                  </a:lnTo>
                  <a:lnTo>
                    <a:pt x="99" y="2"/>
                  </a:lnTo>
                  <a:lnTo>
                    <a:pt x="81" y="0"/>
                  </a:lnTo>
                  <a:lnTo>
                    <a:pt x="65" y="5"/>
                  </a:lnTo>
                  <a:lnTo>
                    <a:pt x="49" y="9"/>
                  </a:lnTo>
                  <a:lnTo>
                    <a:pt x="35" y="19"/>
                  </a:lnTo>
                  <a:lnTo>
                    <a:pt x="22" y="31"/>
                  </a:lnTo>
                  <a:lnTo>
                    <a:pt x="13" y="43"/>
                  </a:lnTo>
                  <a:lnTo>
                    <a:pt x="6" y="59"/>
                  </a:lnTo>
                  <a:lnTo>
                    <a:pt x="2" y="78"/>
                  </a:lnTo>
                  <a:lnTo>
                    <a:pt x="0" y="94"/>
                  </a:lnTo>
                  <a:lnTo>
                    <a:pt x="3" y="111"/>
                  </a:lnTo>
                  <a:lnTo>
                    <a:pt x="9" y="126"/>
                  </a:lnTo>
                  <a:lnTo>
                    <a:pt x="18" y="140"/>
                  </a:lnTo>
                  <a:lnTo>
                    <a:pt x="29" y="152"/>
                  </a:lnTo>
                  <a:lnTo>
                    <a:pt x="44" y="163"/>
                  </a:lnTo>
                  <a:lnTo>
                    <a:pt x="58" y="170"/>
                  </a:lnTo>
                  <a:lnTo>
                    <a:pt x="75" y="174"/>
                  </a:lnTo>
                  <a:lnTo>
                    <a:pt x="93" y="173"/>
                  </a:lnTo>
                  <a:lnTo>
                    <a:pt x="111" y="173"/>
                  </a:lnTo>
                  <a:lnTo>
                    <a:pt x="125" y="167"/>
                  </a:lnTo>
                  <a:lnTo>
                    <a:pt x="140" y="158"/>
                  </a:lnTo>
                  <a:lnTo>
                    <a:pt x="151" y="146"/>
                  </a:lnTo>
                  <a:lnTo>
                    <a:pt x="162" y="133"/>
                  </a:lnTo>
                  <a:lnTo>
                    <a:pt x="170" y="116"/>
                  </a:lnTo>
                  <a:lnTo>
                    <a:pt x="168" y="115"/>
                  </a:lnTo>
                  <a:lnTo>
                    <a:pt x="172" y="99"/>
                  </a:lnTo>
                  <a:lnTo>
                    <a:pt x="172" y="82"/>
                  </a:lnTo>
                  <a:lnTo>
                    <a:pt x="170" y="65"/>
                  </a:lnTo>
                  <a:lnTo>
                    <a:pt x="164" y="51"/>
                  </a:lnTo>
                  <a:lnTo>
                    <a:pt x="156" y="36"/>
                  </a:lnTo>
                  <a:lnTo>
                    <a:pt x="145" y="25"/>
                  </a:lnTo>
                  <a:lnTo>
                    <a:pt x="130" y="15"/>
                  </a:lnTo>
                  <a:lnTo>
                    <a:pt x="115" y="8"/>
                  </a:lnTo>
                  <a:lnTo>
                    <a:pt x="98" y="4"/>
                  </a:lnTo>
                  <a:lnTo>
                    <a:pt x="82" y="3"/>
                  </a:lnTo>
                  <a:lnTo>
                    <a:pt x="65" y="5"/>
                  </a:lnTo>
                  <a:lnTo>
                    <a:pt x="49" y="11"/>
                  </a:lnTo>
                  <a:lnTo>
                    <a:pt x="36" y="19"/>
                  </a:lnTo>
                  <a:lnTo>
                    <a:pt x="24" y="31"/>
                  </a:lnTo>
                  <a:lnTo>
                    <a:pt x="13" y="43"/>
                  </a:lnTo>
                  <a:lnTo>
                    <a:pt x="6" y="59"/>
                  </a:lnTo>
                  <a:lnTo>
                    <a:pt x="2" y="78"/>
                  </a:lnTo>
                  <a:lnTo>
                    <a:pt x="2" y="95"/>
                  </a:lnTo>
                  <a:lnTo>
                    <a:pt x="4" y="111"/>
                  </a:lnTo>
                  <a:lnTo>
                    <a:pt x="9" y="124"/>
                  </a:lnTo>
                  <a:lnTo>
                    <a:pt x="18" y="140"/>
                  </a:lnTo>
                  <a:lnTo>
                    <a:pt x="31" y="152"/>
                  </a:lnTo>
                  <a:lnTo>
                    <a:pt x="44" y="161"/>
                  </a:lnTo>
                  <a:lnTo>
                    <a:pt x="59" y="168"/>
                  </a:lnTo>
                  <a:lnTo>
                    <a:pt x="76" y="172"/>
                  </a:lnTo>
                  <a:lnTo>
                    <a:pt x="93" y="173"/>
                  </a:lnTo>
                  <a:lnTo>
                    <a:pt x="109" y="172"/>
                  </a:lnTo>
                  <a:lnTo>
                    <a:pt x="125" y="165"/>
                  </a:lnTo>
                  <a:lnTo>
                    <a:pt x="138" y="158"/>
                  </a:lnTo>
                  <a:lnTo>
                    <a:pt x="149" y="145"/>
                  </a:lnTo>
                  <a:lnTo>
                    <a:pt x="160" y="132"/>
                  </a:lnTo>
                  <a:lnTo>
                    <a:pt x="168" y="115"/>
                  </a:lnTo>
                  <a:lnTo>
                    <a:pt x="170" y="116"/>
                  </a:lnTo>
                </a:path>
              </a:pathLst>
            </a:custGeom>
            <a:solidFill>
              <a:srgbClr val="C4CDD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52" name="Freeform 384"/>
            <p:cNvSpPr>
              <a:spLocks/>
            </p:cNvSpPr>
            <p:nvPr/>
          </p:nvSpPr>
          <p:spPr bwMode="auto">
            <a:xfrm>
              <a:off x="2440" y="1184"/>
              <a:ext cx="171" cy="171"/>
            </a:xfrm>
            <a:custGeom>
              <a:avLst/>
              <a:gdLst>
                <a:gd name="T0" fmla="*/ 170 w 171"/>
                <a:gd name="T1" fmla="*/ 96 h 171"/>
                <a:gd name="T2" fmla="*/ 168 w 171"/>
                <a:gd name="T3" fmla="*/ 62 h 171"/>
                <a:gd name="T4" fmla="*/ 154 w 171"/>
                <a:gd name="T5" fmla="*/ 33 h 171"/>
                <a:gd name="T6" fmla="*/ 128 w 171"/>
                <a:gd name="T7" fmla="*/ 12 h 171"/>
                <a:gd name="T8" fmla="*/ 96 w 171"/>
                <a:gd name="T9" fmla="*/ 1 h 171"/>
                <a:gd name="T10" fmla="*/ 63 w 171"/>
                <a:gd name="T11" fmla="*/ 2 h 171"/>
                <a:gd name="T12" fmla="*/ 34 w 171"/>
                <a:gd name="T13" fmla="*/ 16 h 171"/>
                <a:gd name="T14" fmla="*/ 11 w 171"/>
                <a:gd name="T15" fmla="*/ 40 h 171"/>
                <a:gd name="T16" fmla="*/ 0 w 171"/>
                <a:gd name="T17" fmla="*/ 75 h 171"/>
                <a:gd name="T18" fmla="*/ 2 w 171"/>
                <a:gd name="T19" fmla="*/ 108 h 171"/>
                <a:gd name="T20" fmla="*/ 16 w 171"/>
                <a:gd name="T21" fmla="*/ 137 h 171"/>
                <a:gd name="T22" fmla="*/ 42 w 171"/>
                <a:gd name="T23" fmla="*/ 158 h 171"/>
                <a:gd name="T24" fmla="*/ 74 w 171"/>
                <a:gd name="T25" fmla="*/ 169 h 171"/>
                <a:gd name="T26" fmla="*/ 107 w 171"/>
                <a:gd name="T27" fmla="*/ 169 h 171"/>
                <a:gd name="T28" fmla="*/ 136 w 171"/>
                <a:gd name="T29" fmla="*/ 155 h 171"/>
                <a:gd name="T30" fmla="*/ 158 w 171"/>
                <a:gd name="T31" fmla="*/ 129 h 171"/>
                <a:gd name="T32" fmla="*/ 164 w 171"/>
                <a:gd name="T33" fmla="*/ 111 h 171"/>
                <a:gd name="T34" fmla="*/ 170 w 171"/>
                <a:gd name="T35" fmla="*/ 79 h 171"/>
                <a:gd name="T36" fmla="*/ 160 w 171"/>
                <a:gd name="T37" fmla="*/ 47 h 171"/>
                <a:gd name="T38" fmla="*/ 141 w 171"/>
                <a:gd name="T39" fmla="*/ 23 h 171"/>
                <a:gd name="T40" fmla="*/ 113 w 171"/>
                <a:gd name="T41" fmla="*/ 5 h 171"/>
                <a:gd name="T42" fmla="*/ 80 w 171"/>
                <a:gd name="T43" fmla="*/ 2 h 171"/>
                <a:gd name="T44" fmla="*/ 48 w 171"/>
                <a:gd name="T45" fmla="*/ 9 h 171"/>
                <a:gd name="T46" fmla="*/ 24 w 171"/>
                <a:gd name="T47" fmla="*/ 29 h 171"/>
                <a:gd name="T48" fmla="*/ 6 w 171"/>
                <a:gd name="T49" fmla="*/ 56 h 171"/>
                <a:gd name="T50" fmla="*/ 2 w 171"/>
                <a:gd name="T51" fmla="*/ 92 h 171"/>
                <a:gd name="T52" fmla="*/ 9 w 171"/>
                <a:gd name="T53" fmla="*/ 123 h 171"/>
                <a:gd name="T54" fmla="*/ 29 w 171"/>
                <a:gd name="T55" fmla="*/ 148 h 171"/>
                <a:gd name="T56" fmla="*/ 57 w 171"/>
                <a:gd name="T57" fmla="*/ 165 h 171"/>
                <a:gd name="T58" fmla="*/ 91 w 171"/>
                <a:gd name="T59" fmla="*/ 169 h 171"/>
                <a:gd name="T60" fmla="*/ 121 w 171"/>
                <a:gd name="T61" fmla="*/ 160 h 171"/>
                <a:gd name="T62" fmla="*/ 147 w 171"/>
                <a:gd name="T63" fmla="*/ 142 h 171"/>
                <a:gd name="T64" fmla="*/ 164 w 171"/>
                <a:gd name="T65" fmla="*/ 111 h 17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71"/>
                <a:gd name="T100" fmla="*/ 0 h 171"/>
                <a:gd name="T101" fmla="*/ 171 w 171"/>
                <a:gd name="T102" fmla="*/ 171 h 17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71" h="171">
                  <a:moveTo>
                    <a:pt x="166" y="112"/>
                  </a:moveTo>
                  <a:lnTo>
                    <a:pt x="170" y="96"/>
                  </a:lnTo>
                  <a:lnTo>
                    <a:pt x="170" y="79"/>
                  </a:lnTo>
                  <a:lnTo>
                    <a:pt x="168" y="62"/>
                  </a:lnTo>
                  <a:lnTo>
                    <a:pt x="162" y="48"/>
                  </a:lnTo>
                  <a:lnTo>
                    <a:pt x="154" y="33"/>
                  </a:lnTo>
                  <a:lnTo>
                    <a:pt x="143" y="22"/>
                  </a:lnTo>
                  <a:lnTo>
                    <a:pt x="128" y="12"/>
                  </a:lnTo>
                  <a:lnTo>
                    <a:pt x="113" y="5"/>
                  </a:lnTo>
                  <a:lnTo>
                    <a:pt x="96" y="1"/>
                  </a:lnTo>
                  <a:lnTo>
                    <a:pt x="80" y="0"/>
                  </a:lnTo>
                  <a:lnTo>
                    <a:pt x="63" y="2"/>
                  </a:lnTo>
                  <a:lnTo>
                    <a:pt x="47" y="8"/>
                  </a:lnTo>
                  <a:lnTo>
                    <a:pt x="34" y="16"/>
                  </a:lnTo>
                  <a:lnTo>
                    <a:pt x="22" y="28"/>
                  </a:lnTo>
                  <a:lnTo>
                    <a:pt x="11" y="40"/>
                  </a:lnTo>
                  <a:lnTo>
                    <a:pt x="4" y="56"/>
                  </a:lnTo>
                  <a:lnTo>
                    <a:pt x="0" y="75"/>
                  </a:lnTo>
                  <a:lnTo>
                    <a:pt x="0" y="92"/>
                  </a:lnTo>
                  <a:lnTo>
                    <a:pt x="2" y="108"/>
                  </a:lnTo>
                  <a:lnTo>
                    <a:pt x="7" y="121"/>
                  </a:lnTo>
                  <a:lnTo>
                    <a:pt x="16" y="137"/>
                  </a:lnTo>
                  <a:lnTo>
                    <a:pt x="29" y="149"/>
                  </a:lnTo>
                  <a:lnTo>
                    <a:pt x="42" y="158"/>
                  </a:lnTo>
                  <a:lnTo>
                    <a:pt x="57" y="165"/>
                  </a:lnTo>
                  <a:lnTo>
                    <a:pt x="74" y="169"/>
                  </a:lnTo>
                  <a:lnTo>
                    <a:pt x="91" y="170"/>
                  </a:lnTo>
                  <a:lnTo>
                    <a:pt x="107" y="169"/>
                  </a:lnTo>
                  <a:lnTo>
                    <a:pt x="123" y="162"/>
                  </a:lnTo>
                  <a:lnTo>
                    <a:pt x="136" y="155"/>
                  </a:lnTo>
                  <a:lnTo>
                    <a:pt x="147" y="142"/>
                  </a:lnTo>
                  <a:lnTo>
                    <a:pt x="158" y="129"/>
                  </a:lnTo>
                  <a:lnTo>
                    <a:pt x="166" y="112"/>
                  </a:lnTo>
                  <a:lnTo>
                    <a:pt x="164" y="111"/>
                  </a:lnTo>
                  <a:lnTo>
                    <a:pt x="167" y="97"/>
                  </a:lnTo>
                  <a:lnTo>
                    <a:pt x="170" y="79"/>
                  </a:lnTo>
                  <a:lnTo>
                    <a:pt x="167" y="64"/>
                  </a:lnTo>
                  <a:lnTo>
                    <a:pt x="160" y="47"/>
                  </a:lnTo>
                  <a:lnTo>
                    <a:pt x="153" y="35"/>
                  </a:lnTo>
                  <a:lnTo>
                    <a:pt x="141" y="23"/>
                  </a:lnTo>
                  <a:lnTo>
                    <a:pt x="128" y="12"/>
                  </a:lnTo>
                  <a:lnTo>
                    <a:pt x="113" y="5"/>
                  </a:lnTo>
                  <a:lnTo>
                    <a:pt x="96" y="1"/>
                  </a:lnTo>
                  <a:lnTo>
                    <a:pt x="80" y="2"/>
                  </a:lnTo>
                  <a:lnTo>
                    <a:pt x="64" y="5"/>
                  </a:lnTo>
                  <a:lnTo>
                    <a:pt x="48" y="9"/>
                  </a:lnTo>
                  <a:lnTo>
                    <a:pt x="34" y="19"/>
                  </a:lnTo>
                  <a:lnTo>
                    <a:pt x="24" y="29"/>
                  </a:lnTo>
                  <a:lnTo>
                    <a:pt x="13" y="43"/>
                  </a:lnTo>
                  <a:lnTo>
                    <a:pt x="6" y="56"/>
                  </a:lnTo>
                  <a:lnTo>
                    <a:pt x="2" y="74"/>
                  </a:lnTo>
                  <a:lnTo>
                    <a:pt x="2" y="92"/>
                  </a:lnTo>
                  <a:lnTo>
                    <a:pt x="4" y="107"/>
                  </a:lnTo>
                  <a:lnTo>
                    <a:pt x="9" y="123"/>
                  </a:lnTo>
                  <a:lnTo>
                    <a:pt x="18" y="136"/>
                  </a:lnTo>
                  <a:lnTo>
                    <a:pt x="29" y="148"/>
                  </a:lnTo>
                  <a:lnTo>
                    <a:pt x="42" y="158"/>
                  </a:lnTo>
                  <a:lnTo>
                    <a:pt x="57" y="165"/>
                  </a:lnTo>
                  <a:lnTo>
                    <a:pt x="74" y="169"/>
                  </a:lnTo>
                  <a:lnTo>
                    <a:pt x="91" y="169"/>
                  </a:lnTo>
                  <a:lnTo>
                    <a:pt x="107" y="167"/>
                  </a:lnTo>
                  <a:lnTo>
                    <a:pt x="121" y="160"/>
                  </a:lnTo>
                  <a:lnTo>
                    <a:pt x="136" y="153"/>
                  </a:lnTo>
                  <a:lnTo>
                    <a:pt x="147" y="142"/>
                  </a:lnTo>
                  <a:lnTo>
                    <a:pt x="157" y="128"/>
                  </a:lnTo>
                  <a:lnTo>
                    <a:pt x="164" y="111"/>
                  </a:lnTo>
                  <a:lnTo>
                    <a:pt x="166" y="112"/>
                  </a:lnTo>
                </a:path>
              </a:pathLst>
            </a:custGeom>
            <a:solidFill>
              <a:srgbClr val="C5CED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53" name="Freeform 385"/>
            <p:cNvSpPr>
              <a:spLocks/>
            </p:cNvSpPr>
            <p:nvPr/>
          </p:nvSpPr>
          <p:spPr bwMode="auto">
            <a:xfrm>
              <a:off x="2442" y="1185"/>
              <a:ext cx="169" cy="169"/>
            </a:xfrm>
            <a:custGeom>
              <a:avLst/>
              <a:gdLst>
                <a:gd name="T0" fmla="*/ 165 w 169"/>
                <a:gd name="T1" fmla="*/ 96 h 169"/>
                <a:gd name="T2" fmla="*/ 165 w 169"/>
                <a:gd name="T3" fmla="*/ 63 h 169"/>
                <a:gd name="T4" fmla="*/ 151 w 169"/>
                <a:gd name="T5" fmla="*/ 34 h 169"/>
                <a:gd name="T6" fmla="*/ 126 w 169"/>
                <a:gd name="T7" fmla="*/ 11 h 169"/>
                <a:gd name="T8" fmla="*/ 94 w 169"/>
                <a:gd name="T9" fmla="*/ 0 h 169"/>
                <a:gd name="T10" fmla="*/ 62 w 169"/>
                <a:gd name="T11" fmla="*/ 4 h 169"/>
                <a:gd name="T12" fmla="*/ 32 w 169"/>
                <a:gd name="T13" fmla="*/ 18 h 169"/>
                <a:gd name="T14" fmla="*/ 11 w 169"/>
                <a:gd name="T15" fmla="*/ 42 h 169"/>
                <a:gd name="T16" fmla="*/ 0 w 169"/>
                <a:gd name="T17" fmla="*/ 73 h 169"/>
                <a:gd name="T18" fmla="*/ 2 w 169"/>
                <a:gd name="T19" fmla="*/ 106 h 169"/>
                <a:gd name="T20" fmla="*/ 16 w 169"/>
                <a:gd name="T21" fmla="*/ 135 h 169"/>
                <a:gd name="T22" fmla="*/ 40 w 169"/>
                <a:gd name="T23" fmla="*/ 157 h 169"/>
                <a:gd name="T24" fmla="*/ 72 w 169"/>
                <a:gd name="T25" fmla="*/ 168 h 169"/>
                <a:gd name="T26" fmla="*/ 105 w 169"/>
                <a:gd name="T27" fmla="*/ 166 h 169"/>
                <a:gd name="T28" fmla="*/ 134 w 169"/>
                <a:gd name="T29" fmla="*/ 152 h 169"/>
                <a:gd name="T30" fmla="*/ 155 w 169"/>
                <a:gd name="T31" fmla="*/ 127 h 169"/>
                <a:gd name="T32" fmla="*/ 160 w 169"/>
                <a:gd name="T33" fmla="*/ 109 h 169"/>
                <a:gd name="T34" fmla="*/ 165 w 169"/>
                <a:gd name="T35" fmla="*/ 79 h 169"/>
                <a:gd name="T36" fmla="*/ 158 w 169"/>
                <a:gd name="T37" fmla="*/ 48 h 169"/>
                <a:gd name="T38" fmla="*/ 138 w 169"/>
                <a:gd name="T39" fmla="*/ 23 h 169"/>
                <a:gd name="T40" fmla="*/ 110 w 169"/>
                <a:gd name="T41" fmla="*/ 5 h 169"/>
                <a:gd name="T42" fmla="*/ 77 w 169"/>
                <a:gd name="T43" fmla="*/ 2 h 169"/>
                <a:gd name="T44" fmla="*/ 48 w 169"/>
                <a:gd name="T45" fmla="*/ 10 h 169"/>
                <a:gd name="T46" fmla="*/ 22 w 169"/>
                <a:gd name="T47" fmla="*/ 30 h 169"/>
                <a:gd name="T48" fmla="*/ 6 w 169"/>
                <a:gd name="T49" fmla="*/ 56 h 169"/>
                <a:gd name="T50" fmla="*/ 0 w 169"/>
                <a:gd name="T51" fmla="*/ 89 h 169"/>
                <a:gd name="T52" fmla="*/ 10 w 169"/>
                <a:gd name="T53" fmla="*/ 120 h 169"/>
                <a:gd name="T54" fmla="*/ 28 w 169"/>
                <a:gd name="T55" fmla="*/ 145 h 169"/>
                <a:gd name="T56" fmla="*/ 55 w 169"/>
                <a:gd name="T57" fmla="*/ 162 h 169"/>
                <a:gd name="T58" fmla="*/ 89 w 169"/>
                <a:gd name="T59" fmla="*/ 166 h 169"/>
                <a:gd name="T60" fmla="*/ 120 w 169"/>
                <a:gd name="T61" fmla="*/ 158 h 169"/>
                <a:gd name="T62" fmla="*/ 144 w 169"/>
                <a:gd name="T63" fmla="*/ 139 h 169"/>
                <a:gd name="T64" fmla="*/ 160 w 169"/>
                <a:gd name="T65" fmla="*/ 109 h 16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9"/>
                <a:gd name="T100" fmla="*/ 0 h 169"/>
                <a:gd name="T101" fmla="*/ 169 w 169"/>
                <a:gd name="T102" fmla="*/ 169 h 16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9" h="169">
                  <a:moveTo>
                    <a:pt x="162" y="110"/>
                  </a:moveTo>
                  <a:lnTo>
                    <a:pt x="165" y="96"/>
                  </a:lnTo>
                  <a:lnTo>
                    <a:pt x="168" y="78"/>
                  </a:lnTo>
                  <a:lnTo>
                    <a:pt x="165" y="63"/>
                  </a:lnTo>
                  <a:lnTo>
                    <a:pt x="158" y="46"/>
                  </a:lnTo>
                  <a:lnTo>
                    <a:pt x="151" y="34"/>
                  </a:lnTo>
                  <a:lnTo>
                    <a:pt x="139" y="22"/>
                  </a:lnTo>
                  <a:lnTo>
                    <a:pt x="126" y="11"/>
                  </a:lnTo>
                  <a:lnTo>
                    <a:pt x="111" y="4"/>
                  </a:lnTo>
                  <a:lnTo>
                    <a:pt x="94" y="0"/>
                  </a:lnTo>
                  <a:lnTo>
                    <a:pt x="78" y="1"/>
                  </a:lnTo>
                  <a:lnTo>
                    <a:pt x="62" y="4"/>
                  </a:lnTo>
                  <a:lnTo>
                    <a:pt x="46" y="8"/>
                  </a:lnTo>
                  <a:lnTo>
                    <a:pt x="32" y="18"/>
                  </a:lnTo>
                  <a:lnTo>
                    <a:pt x="22" y="28"/>
                  </a:lnTo>
                  <a:lnTo>
                    <a:pt x="11" y="42"/>
                  </a:lnTo>
                  <a:lnTo>
                    <a:pt x="4" y="55"/>
                  </a:lnTo>
                  <a:lnTo>
                    <a:pt x="0" y="73"/>
                  </a:lnTo>
                  <a:lnTo>
                    <a:pt x="0" y="91"/>
                  </a:lnTo>
                  <a:lnTo>
                    <a:pt x="2" y="106"/>
                  </a:lnTo>
                  <a:lnTo>
                    <a:pt x="7" y="122"/>
                  </a:lnTo>
                  <a:lnTo>
                    <a:pt x="16" y="135"/>
                  </a:lnTo>
                  <a:lnTo>
                    <a:pt x="27" y="147"/>
                  </a:lnTo>
                  <a:lnTo>
                    <a:pt x="40" y="157"/>
                  </a:lnTo>
                  <a:lnTo>
                    <a:pt x="55" y="164"/>
                  </a:lnTo>
                  <a:lnTo>
                    <a:pt x="72" y="168"/>
                  </a:lnTo>
                  <a:lnTo>
                    <a:pt x="89" y="168"/>
                  </a:lnTo>
                  <a:lnTo>
                    <a:pt x="105" y="166"/>
                  </a:lnTo>
                  <a:lnTo>
                    <a:pt x="119" y="159"/>
                  </a:lnTo>
                  <a:lnTo>
                    <a:pt x="134" y="152"/>
                  </a:lnTo>
                  <a:lnTo>
                    <a:pt x="145" y="141"/>
                  </a:lnTo>
                  <a:lnTo>
                    <a:pt x="155" y="127"/>
                  </a:lnTo>
                  <a:lnTo>
                    <a:pt x="162" y="110"/>
                  </a:lnTo>
                  <a:lnTo>
                    <a:pt x="160" y="109"/>
                  </a:lnTo>
                  <a:lnTo>
                    <a:pt x="165" y="96"/>
                  </a:lnTo>
                  <a:lnTo>
                    <a:pt x="165" y="79"/>
                  </a:lnTo>
                  <a:lnTo>
                    <a:pt x="163" y="63"/>
                  </a:lnTo>
                  <a:lnTo>
                    <a:pt x="158" y="48"/>
                  </a:lnTo>
                  <a:lnTo>
                    <a:pt x="149" y="35"/>
                  </a:lnTo>
                  <a:lnTo>
                    <a:pt x="138" y="23"/>
                  </a:lnTo>
                  <a:lnTo>
                    <a:pt x="125" y="13"/>
                  </a:lnTo>
                  <a:lnTo>
                    <a:pt x="110" y="5"/>
                  </a:lnTo>
                  <a:lnTo>
                    <a:pt x="93" y="2"/>
                  </a:lnTo>
                  <a:lnTo>
                    <a:pt x="77" y="2"/>
                  </a:lnTo>
                  <a:lnTo>
                    <a:pt x="61" y="6"/>
                  </a:lnTo>
                  <a:lnTo>
                    <a:pt x="48" y="10"/>
                  </a:lnTo>
                  <a:lnTo>
                    <a:pt x="32" y="18"/>
                  </a:lnTo>
                  <a:lnTo>
                    <a:pt x="22" y="30"/>
                  </a:lnTo>
                  <a:lnTo>
                    <a:pt x="13" y="43"/>
                  </a:lnTo>
                  <a:lnTo>
                    <a:pt x="6" y="56"/>
                  </a:lnTo>
                  <a:lnTo>
                    <a:pt x="2" y="74"/>
                  </a:lnTo>
                  <a:lnTo>
                    <a:pt x="0" y="89"/>
                  </a:lnTo>
                  <a:lnTo>
                    <a:pt x="2" y="106"/>
                  </a:lnTo>
                  <a:lnTo>
                    <a:pt x="10" y="120"/>
                  </a:lnTo>
                  <a:lnTo>
                    <a:pt x="17" y="133"/>
                  </a:lnTo>
                  <a:lnTo>
                    <a:pt x="28" y="145"/>
                  </a:lnTo>
                  <a:lnTo>
                    <a:pt x="41" y="155"/>
                  </a:lnTo>
                  <a:lnTo>
                    <a:pt x="55" y="162"/>
                  </a:lnTo>
                  <a:lnTo>
                    <a:pt x="72" y="166"/>
                  </a:lnTo>
                  <a:lnTo>
                    <a:pt x="89" y="166"/>
                  </a:lnTo>
                  <a:lnTo>
                    <a:pt x="105" y="163"/>
                  </a:lnTo>
                  <a:lnTo>
                    <a:pt x="120" y="158"/>
                  </a:lnTo>
                  <a:lnTo>
                    <a:pt x="132" y="150"/>
                  </a:lnTo>
                  <a:lnTo>
                    <a:pt x="144" y="139"/>
                  </a:lnTo>
                  <a:lnTo>
                    <a:pt x="155" y="127"/>
                  </a:lnTo>
                  <a:lnTo>
                    <a:pt x="160" y="109"/>
                  </a:lnTo>
                  <a:lnTo>
                    <a:pt x="162" y="110"/>
                  </a:lnTo>
                </a:path>
              </a:pathLst>
            </a:custGeom>
            <a:solidFill>
              <a:srgbClr val="C6CFE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54" name="Freeform 386"/>
            <p:cNvSpPr>
              <a:spLocks/>
            </p:cNvSpPr>
            <p:nvPr/>
          </p:nvSpPr>
          <p:spPr bwMode="auto">
            <a:xfrm>
              <a:off x="2442" y="1187"/>
              <a:ext cx="166" cy="165"/>
            </a:xfrm>
            <a:custGeom>
              <a:avLst/>
              <a:gdLst>
                <a:gd name="T0" fmla="*/ 165 w 166"/>
                <a:gd name="T1" fmla="*/ 94 h 165"/>
                <a:gd name="T2" fmla="*/ 163 w 166"/>
                <a:gd name="T3" fmla="*/ 61 h 165"/>
                <a:gd name="T4" fmla="*/ 149 w 166"/>
                <a:gd name="T5" fmla="*/ 33 h 165"/>
                <a:gd name="T6" fmla="*/ 125 w 166"/>
                <a:gd name="T7" fmla="*/ 11 h 165"/>
                <a:gd name="T8" fmla="*/ 93 w 166"/>
                <a:gd name="T9" fmla="*/ 0 h 165"/>
                <a:gd name="T10" fmla="*/ 61 w 166"/>
                <a:gd name="T11" fmla="*/ 4 h 165"/>
                <a:gd name="T12" fmla="*/ 32 w 166"/>
                <a:gd name="T13" fmla="*/ 16 h 165"/>
                <a:gd name="T14" fmla="*/ 13 w 166"/>
                <a:gd name="T15" fmla="*/ 41 h 165"/>
                <a:gd name="T16" fmla="*/ 2 w 166"/>
                <a:gd name="T17" fmla="*/ 72 h 165"/>
                <a:gd name="T18" fmla="*/ 2 w 166"/>
                <a:gd name="T19" fmla="*/ 104 h 165"/>
                <a:gd name="T20" fmla="*/ 17 w 166"/>
                <a:gd name="T21" fmla="*/ 131 h 165"/>
                <a:gd name="T22" fmla="*/ 41 w 166"/>
                <a:gd name="T23" fmla="*/ 153 h 165"/>
                <a:gd name="T24" fmla="*/ 72 w 166"/>
                <a:gd name="T25" fmla="*/ 164 h 165"/>
                <a:gd name="T26" fmla="*/ 105 w 166"/>
                <a:gd name="T27" fmla="*/ 161 h 165"/>
                <a:gd name="T28" fmla="*/ 132 w 166"/>
                <a:gd name="T29" fmla="*/ 148 h 165"/>
                <a:gd name="T30" fmla="*/ 155 w 166"/>
                <a:gd name="T31" fmla="*/ 125 h 165"/>
                <a:gd name="T32" fmla="*/ 160 w 166"/>
                <a:gd name="T33" fmla="*/ 107 h 165"/>
                <a:gd name="T34" fmla="*/ 164 w 166"/>
                <a:gd name="T35" fmla="*/ 77 h 165"/>
                <a:gd name="T36" fmla="*/ 156 w 166"/>
                <a:gd name="T37" fmla="*/ 46 h 165"/>
                <a:gd name="T38" fmla="*/ 138 w 166"/>
                <a:gd name="T39" fmla="*/ 21 h 165"/>
                <a:gd name="T40" fmla="*/ 109 w 166"/>
                <a:gd name="T41" fmla="*/ 5 h 165"/>
                <a:gd name="T42" fmla="*/ 79 w 166"/>
                <a:gd name="T43" fmla="*/ 1 h 165"/>
                <a:gd name="T44" fmla="*/ 48 w 166"/>
                <a:gd name="T45" fmla="*/ 8 h 165"/>
                <a:gd name="T46" fmla="*/ 23 w 166"/>
                <a:gd name="T47" fmla="*/ 28 h 165"/>
                <a:gd name="T48" fmla="*/ 8 w 166"/>
                <a:gd name="T49" fmla="*/ 54 h 165"/>
                <a:gd name="T50" fmla="*/ 2 w 166"/>
                <a:gd name="T51" fmla="*/ 88 h 165"/>
                <a:gd name="T52" fmla="*/ 10 w 166"/>
                <a:gd name="T53" fmla="*/ 118 h 165"/>
                <a:gd name="T54" fmla="*/ 30 w 166"/>
                <a:gd name="T55" fmla="*/ 144 h 165"/>
                <a:gd name="T56" fmla="*/ 57 w 166"/>
                <a:gd name="T57" fmla="*/ 158 h 165"/>
                <a:gd name="T58" fmla="*/ 89 w 166"/>
                <a:gd name="T59" fmla="*/ 164 h 165"/>
                <a:gd name="T60" fmla="*/ 118 w 166"/>
                <a:gd name="T61" fmla="*/ 155 h 165"/>
                <a:gd name="T62" fmla="*/ 143 w 166"/>
                <a:gd name="T63" fmla="*/ 136 h 165"/>
                <a:gd name="T64" fmla="*/ 160 w 166"/>
                <a:gd name="T65" fmla="*/ 107 h 16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6"/>
                <a:gd name="T100" fmla="*/ 0 h 165"/>
                <a:gd name="T101" fmla="*/ 166 w 166"/>
                <a:gd name="T102" fmla="*/ 165 h 16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6" h="165">
                  <a:moveTo>
                    <a:pt x="160" y="107"/>
                  </a:moveTo>
                  <a:lnTo>
                    <a:pt x="165" y="94"/>
                  </a:lnTo>
                  <a:lnTo>
                    <a:pt x="165" y="77"/>
                  </a:lnTo>
                  <a:lnTo>
                    <a:pt x="163" y="61"/>
                  </a:lnTo>
                  <a:lnTo>
                    <a:pt x="158" y="46"/>
                  </a:lnTo>
                  <a:lnTo>
                    <a:pt x="149" y="33"/>
                  </a:lnTo>
                  <a:lnTo>
                    <a:pt x="138" y="21"/>
                  </a:lnTo>
                  <a:lnTo>
                    <a:pt x="125" y="11"/>
                  </a:lnTo>
                  <a:lnTo>
                    <a:pt x="110" y="3"/>
                  </a:lnTo>
                  <a:lnTo>
                    <a:pt x="93" y="0"/>
                  </a:lnTo>
                  <a:lnTo>
                    <a:pt x="77" y="0"/>
                  </a:lnTo>
                  <a:lnTo>
                    <a:pt x="61" y="4"/>
                  </a:lnTo>
                  <a:lnTo>
                    <a:pt x="48" y="8"/>
                  </a:lnTo>
                  <a:lnTo>
                    <a:pt x="32" y="16"/>
                  </a:lnTo>
                  <a:lnTo>
                    <a:pt x="22" y="28"/>
                  </a:lnTo>
                  <a:lnTo>
                    <a:pt x="13" y="41"/>
                  </a:lnTo>
                  <a:lnTo>
                    <a:pt x="6" y="54"/>
                  </a:lnTo>
                  <a:lnTo>
                    <a:pt x="2" y="72"/>
                  </a:lnTo>
                  <a:lnTo>
                    <a:pt x="0" y="87"/>
                  </a:lnTo>
                  <a:lnTo>
                    <a:pt x="2" y="104"/>
                  </a:lnTo>
                  <a:lnTo>
                    <a:pt x="10" y="118"/>
                  </a:lnTo>
                  <a:lnTo>
                    <a:pt x="17" y="131"/>
                  </a:lnTo>
                  <a:lnTo>
                    <a:pt x="28" y="143"/>
                  </a:lnTo>
                  <a:lnTo>
                    <a:pt x="41" y="153"/>
                  </a:lnTo>
                  <a:lnTo>
                    <a:pt x="55" y="160"/>
                  </a:lnTo>
                  <a:lnTo>
                    <a:pt x="72" y="164"/>
                  </a:lnTo>
                  <a:lnTo>
                    <a:pt x="89" y="164"/>
                  </a:lnTo>
                  <a:lnTo>
                    <a:pt x="105" y="161"/>
                  </a:lnTo>
                  <a:lnTo>
                    <a:pt x="120" y="156"/>
                  </a:lnTo>
                  <a:lnTo>
                    <a:pt x="132" y="148"/>
                  </a:lnTo>
                  <a:lnTo>
                    <a:pt x="144" y="137"/>
                  </a:lnTo>
                  <a:lnTo>
                    <a:pt x="155" y="125"/>
                  </a:lnTo>
                  <a:lnTo>
                    <a:pt x="160" y="107"/>
                  </a:lnTo>
                  <a:lnTo>
                    <a:pt x="163" y="92"/>
                  </a:lnTo>
                  <a:lnTo>
                    <a:pt x="164" y="77"/>
                  </a:lnTo>
                  <a:lnTo>
                    <a:pt x="161" y="61"/>
                  </a:lnTo>
                  <a:lnTo>
                    <a:pt x="156" y="46"/>
                  </a:lnTo>
                  <a:lnTo>
                    <a:pt x="149" y="33"/>
                  </a:lnTo>
                  <a:lnTo>
                    <a:pt x="138" y="21"/>
                  </a:lnTo>
                  <a:lnTo>
                    <a:pt x="125" y="13"/>
                  </a:lnTo>
                  <a:lnTo>
                    <a:pt x="109" y="5"/>
                  </a:lnTo>
                  <a:lnTo>
                    <a:pt x="95" y="2"/>
                  </a:lnTo>
                  <a:lnTo>
                    <a:pt x="79" y="1"/>
                  </a:lnTo>
                  <a:lnTo>
                    <a:pt x="61" y="4"/>
                  </a:lnTo>
                  <a:lnTo>
                    <a:pt x="48" y="8"/>
                  </a:lnTo>
                  <a:lnTo>
                    <a:pt x="34" y="17"/>
                  </a:lnTo>
                  <a:lnTo>
                    <a:pt x="23" y="28"/>
                  </a:lnTo>
                  <a:lnTo>
                    <a:pt x="15" y="42"/>
                  </a:lnTo>
                  <a:lnTo>
                    <a:pt x="8" y="54"/>
                  </a:lnTo>
                  <a:lnTo>
                    <a:pt x="3" y="72"/>
                  </a:lnTo>
                  <a:lnTo>
                    <a:pt x="2" y="88"/>
                  </a:lnTo>
                  <a:lnTo>
                    <a:pt x="5" y="102"/>
                  </a:lnTo>
                  <a:lnTo>
                    <a:pt x="10" y="118"/>
                  </a:lnTo>
                  <a:lnTo>
                    <a:pt x="17" y="131"/>
                  </a:lnTo>
                  <a:lnTo>
                    <a:pt x="30" y="144"/>
                  </a:lnTo>
                  <a:lnTo>
                    <a:pt x="43" y="152"/>
                  </a:lnTo>
                  <a:lnTo>
                    <a:pt x="57" y="158"/>
                  </a:lnTo>
                  <a:lnTo>
                    <a:pt x="73" y="162"/>
                  </a:lnTo>
                  <a:lnTo>
                    <a:pt x="89" y="164"/>
                  </a:lnTo>
                  <a:lnTo>
                    <a:pt x="105" y="161"/>
                  </a:lnTo>
                  <a:lnTo>
                    <a:pt x="118" y="155"/>
                  </a:lnTo>
                  <a:lnTo>
                    <a:pt x="132" y="146"/>
                  </a:lnTo>
                  <a:lnTo>
                    <a:pt x="143" y="136"/>
                  </a:lnTo>
                  <a:lnTo>
                    <a:pt x="153" y="124"/>
                  </a:lnTo>
                  <a:lnTo>
                    <a:pt x="160" y="107"/>
                  </a:lnTo>
                </a:path>
              </a:pathLst>
            </a:custGeom>
            <a:solidFill>
              <a:srgbClr val="C7D0E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55" name="Freeform 387"/>
            <p:cNvSpPr>
              <a:spLocks/>
            </p:cNvSpPr>
            <p:nvPr/>
          </p:nvSpPr>
          <p:spPr bwMode="auto">
            <a:xfrm>
              <a:off x="2444" y="1188"/>
              <a:ext cx="163" cy="164"/>
            </a:xfrm>
            <a:custGeom>
              <a:avLst/>
              <a:gdLst>
                <a:gd name="T0" fmla="*/ 161 w 163"/>
                <a:gd name="T1" fmla="*/ 91 h 164"/>
                <a:gd name="T2" fmla="*/ 159 w 163"/>
                <a:gd name="T3" fmla="*/ 60 h 164"/>
                <a:gd name="T4" fmla="*/ 147 w 163"/>
                <a:gd name="T5" fmla="*/ 32 h 164"/>
                <a:gd name="T6" fmla="*/ 123 w 163"/>
                <a:gd name="T7" fmla="*/ 12 h 164"/>
                <a:gd name="T8" fmla="*/ 93 w 163"/>
                <a:gd name="T9" fmla="*/ 1 h 164"/>
                <a:gd name="T10" fmla="*/ 59 w 163"/>
                <a:gd name="T11" fmla="*/ 3 h 164"/>
                <a:gd name="T12" fmla="*/ 32 w 163"/>
                <a:gd name="T13" fmla="*/ 16 h 164"/>
                <a:gd name="T14" fmla="*/ 13 w 163"/>
                <a:gd name="T15" fmla="*/ 41 h 164"/>
                <a:gd name="T16" fmla="*/ 1 w 163"/>
                <a:gd name="T17" fmla="*/ 71 h 164"/>
                <a:gd name="T18" fmla="*/ 3 w 163"/>
                <a:gd name="T19" fmla="*/ 101 h 164"/>
                <a:gd name="T20" fmla="*/ 15 w 163"/>
                <a:gd name="T21" fmla="*/ 130 h 164"/>
                <a:gd name="T22" fmla="*/ 41 w 163"/>
                <a:gd name="T23" fmla="*/ 151 h 164"/>
                <a:gd name="T24" fmla="*/ 71 w 163"/>
                <a:gd name="T25" fmla="*/ 161 h 164"/>
                <a:gd name="T26" fmla="*/ 103 w 163"/>
                <a:gd name="T27" fmla="*/ 160 h 164"/>
                <a:gd name="T28" fmla="*/ 130 w 163"/>
                <a:gd name="T29" fmla="*/ 145 h 164"/>
                <a:gd name="T30" fmla="*/ 151 w 163"/>
                <a:gd name="T31" fmla="*/ 123 h 164"/>
                <a:gd name="T32" fmla="*/ 156 w 163"/>
                <a:gd name="T33" fmla="*/ 106 h 164"/>
                <a:gd name="T34" fmla="*/ 162 w 163"/>
                <a:gd name="T35" fmla="*/ 76 h 164"/>
                <a:gd name="T36" fmla="*/ 153 w 163"/>
                <a:gd name="T37" fmla="*/ 47 h 164"/>
                <a:gd name="T38" fmla="*/ 134 w 163"/>
                <a:gd name="T39" fmla="*/ 22 h 164"/>
                <a:gd name="T40" fmla="*/ 106 w 163"/>
                <a:gd name="T41" fmla="*/ 6 h 164"/>
                <a:gd name="T42" fmla="*/ 76 w 163"/>
                <a:gd name="T43" fmla="*/ 2 h 164"/>
                <a:gd name="T44" fmla="*/ 47 w 163"/>
                <a:gd name="T45" fmla="*/ 10 h 164"/>
                <a:gd name="T46" fmla="*/ 23 w 163"/>
                <a:gd name="T47" fmla="*/ 29 h 164"/>
                <a:gd name="T48" fmla="*/ 6 w 163"/>
                <a:gd name="T49" fmla="*/ 53 h 164"/>
                <a:gd name="T50" fmla="*/ 2 w 163"/>
                <a:gd name="T51" fmla="*/ 87 h 164"/>
                <a:gd name="T52" fmla="*/ 10 w 163"/>
                <a:gd name="T53" fmla="*/ 117 h 164"/>
                <a:gd name="T54" fmla="*/ 29 w 163"/>
                <a:gd name="T55" fmla="*/ 141 h 164"/>
                <a:gd name="T56" fmla="*/ 55 w 163"/>
                <a:gd name="T57" fmla="*/ 155 h 164"/>
                <a:gd name="T58" fmla="*/ 86 w 163"/>
                <a:gd name="T59" fmla="*/ 161 h 164"/>
                <a:gd name="T60" fmla="*/ 116 w 163"/>
                <a:gd name="T61" fmla="*/ 153 h 164"/>
                <a:gd name="T62" fmla="*/ 141 w 163"/>
                <a:gd name="T63" fmla="*/ 135 h 164"/>
                <a:gd name="T64" fmla="*/ 156 w 163"/>
                <a:gd name="T65" fmla="*/ 106 h 16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3"/>
                <a:gd name="T100" fmla="*/ 0 h 164"/>
                <a:gd name="T101" fmla="*/ 163 w 163"/>
                <a:gd name="T102" fmla="*/ 164 h 16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3" h="164">
                  <a:moveTo>
                    <a:pt x="158" y="106"/>
                  </a:moveTo>
                  <a:lnTo>
                    <a:pt x="161" y="91"/>
                  </a:lnTo>
                  <a:lnTo>
                    <a:pt x="162" y="76"/>
                  </a:lnTo>
                  <a:lnTo>
                    <a:pt x="159" y="60"/>
                  </a:lnTo>
                  <a:lnTo>
                    <a:pt x="154" y="45"/>
                  </a:lnTo>
                  <a:lnTo>
                    <a:pt x="147" y="32"/>
                  </a:lnTo>
                  <a:lnTo>
                    <a:pt x="136" y="20"/>
                  </a:lnTo>
                  <a:lnTo>
                    <a:pt x="123" y="12"/>
                  </a:lnTo>
                  <a:lnTo>
                    <a:pt x="107" y="4"/>
                  </a:lnTo>
                  <a:lnTo>
                    <a:pt x="93" y="1"/>
                  </a:lnTo>
                  <a:lnTo>
                    <a:pt x="77" y="0"/>
                  </a:lnTo>
                  <a:lnTo>
                    <a:pt x="59" y="3"/>
                  </a:lnTo>
                  <a:lnTo>
                    <a:pt x="46" y="7"/>
                  </a:lnTo>
                  <a:lnTo>
                    <a:pt x="32" y="16"/>
                  </a:lnTo>
                  <a:lnTo>
                    <a:pt x="21" y="27"/>
                  </a:lnTo>
                  <a:lnTo>
                    <a:pt x="13" y="41"/>
                  </a:lnTo>
                  <a:lnTo>
                    <a:pt x="6" y="53"/>
                  </a:lnTo>
                  <a:lnTo>
                    <a:pt x="1" y="71"/>
                  </a:lnTo>
                  <a:lnTo>
                    <a:pt x="0" y="87"/>
                  </a:lnTo>
                  <a:lnTo>
                    <a:pt x="3" y="101"/>
                  </a:lnTo>
                  <a:lnTo>
                    <a:pt x="8" y="117"/>
                  </a:lnTo>
                  <a:lnTo>
                    <a:pt x="15" y="130"/>
                  </a:lnTo>
                  <a:lnTo>
                    <a:pt x="28" y="143"/>
                  </a:lnTo>
                  <a:lnTo>
                    <a:pt x="41" y="151"/>
                  </a:lnTo>
                  <a:lnTo>
                    <a:pt x="55" y="157"/>
                  </a:lnTo>
                  <a:lnTo>
                    <a:pt x="71" y="161"/>
                  </a:lnTo>
                  <a:lnTo>
                    <a:pt x="87" y="163"/>
                  </a:lnTo>
                  <a:lnTo>
                    <a:pt x="103" y="160"/>
                  </a:lnTo>
                  <a:lnTo>
                    <a:pt x="116" y="154"/>
                  </a:lnTo>
                  <a:lnTo>
                    <a:pt x="130" y="145"/>
                  </a:lnTo>
                  <a:lnTo>
                    <a:pt x="141" y="135"/>
                  </a:lnTo>
                  <a:lnTo>
                    <a:pt x="151" y="123"/>
                  </a:lnTo>
                  <a:lnTo>
                    <a:pt x="158" y="106"/>
                  </a:lnTo>
                  <a:lnTo>
                    <a:pt x="156" y="106"/>
                  </a:lnTo>
                  <a:lnTo>
                    <a:pt x="159" y="91"/>
                  </a:lnTo>
                  <a:lnTo>
                    <a:pt x="162" y="76"/>
                  </a:lnTo>
                  <a:lnTo>
                    <a:pt x="159" y="60"/>
                  </a:lnTo>
                  <a:lnTo>
                    <a:pt x="153" y="47"/>
                  </a:lnTo>
                  <a:lnTo>
                    <a:pt x="145" y="34"/>
                  </a:lnTo>
                  <a:lnTo>
                    <a:pt x="134" y="22"/>
                  </a:lnTo>
                  <a:lnTo>
                    <a:pt x="122" y="13"/>
                  </a:lnTo>
                  <a:lnTo>
                    <a:pt x="106" y="6"/>
                  </a:lnTo>
                  <a:lnTo>
                    <a:pt x="91" y="3"/>
                  </a:lnTo>
                  <a:lnTo>
                    <a:pt x="76" y="2"/>
                  </a:lnTo>
                  <a:lnTo>
                    <a:pt x="60" y="5"/>
                  </a:lnTo>
                  <a:lnTo>
                    <a:pt x="47" y="10"/>
                  </a:lnTo>
                  <a:lnTo>
                    <a:pt x="34" y="17"/>
                  </a:lnTo>
                  <a:lnTo>
                    <a:pt x="23" y="29"/>
                  </a:lnTo>
                  <a:lnTo>
                    <a:pt x="13" y="41"/>
                  </a:lnTo>
                  <a:lnTo>
                    <a:pt x="6" y="53"/>
                  </a:lnTo>
                  <a:lnTo>
                    <a:pt x="1" y="71"/>
                  </a:lnTo>
                  <a:lnTo>
                    <a:pt x="2" y="87"/>
                  </a:lnTo>
                  <a:lnTo>
                    <a:pt x="5" y="103"/>
                  </a:lnTo>
                  <a:lnTo>
                    <a:pt x="10" y="117"/>
                  </a:lnTo>
                  <a:lnTo>
                    <a:pt x="17" y="129"/>
                  </a:lnTo>
                  <a:lnTo>
                    <a:pt x="29" y="141"/>
                  </a:lnTo>
                  <a:lnTo>
                    <a:pt x="41" y="150"/>
                  </a:lnTo>
                  <a:lnTo>
                    <a:pt x="55" y="155"/>
                  </a:lnTo>
                  <a:lnTo>
                    <a:pt x="71" y="160"/>
                  </a:lnTo>
                  <a:lnTo>
                    <a:pt x="86" y="161"/>
                  </a:lnTo>
                  <a:lnTo>
                    <a:pt x="103" y="158"/>
                  </a:lnTo>
                  <a:lnTo>
                    <a:pt x="116" y="153"/>
                  </a:lnTo>
                  <a:lnTo>
                    <a:pt x="130" y="145"/>
                  </a:lnTo>
                  <a:lnTo>
                    <a:pt x="141" y="135"/>
                  </a:lnTo>
                  <a:lnTo>
                    <a:pt x="149" y="123"/>
                  </a:lnTo>
                  <a:lnTo>
                    <a:pt x="156" y="106"/>
                  </a:lnTo>
                  <a:lnTo>
                    <a:pt x="158" y="106"/>
                  </a:lnTo>
                </a:path>
              </a:pathLst>
            </a:custGeom>
            <a:solidFill>
              <a:srgbClr val="C8D1E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56" name="Freeform 388"/>
            <p:cNvSpPr>
              <a:spLocks/>
            </p:cNvSpPr>
            <p:nvPr/>
          </p:nvSpPr>
          <p:spPr bwMode="auto">
            <a:xfrm>
              <a:off x="2445" y="1190"/>
              <a:ext cx="162" cy="160"/>
            </a:xfrm>
            <a:custGeom>
              <a:avLst/>
              <a:gdLst>
                <a:gd name="T0" fmla="*/ 158 w 162"/>
                <a:gd name="T1" fmla="*/ 89 h 160"/>
                <a:gd name="T2" fmla="*/ 158 w 162"/>
                <a:gd name="T3" fmla="*/ 58 h 160"/>
                <a:gd name="T4" fmla="*/ 144 w 162"/>
                <a:gd name="T5" fmla="*/ 32 h 160"/>
                <a:gd name="T6" fmla="*/ 121 w 162"/>
                <a:gd name="T7" fmla="*/ 11 h 160"/>
                <a:gd name="T8" fmla="*/ 90 w 162"/>
                <a:gd name="T9" fmla="*/ 1 h 160"/>
                <a:gd name="T10" fmla="*/ 59 w 162"/>
                <a:gd name="T11" fmla="*/ 3 h 160"/>
                <a:gd name="T12" fmla="*/ 33 w 162"/>
                <a:gd name="T13" fmla="*/ 15 h 160"/>
                <a:gd name="T14" fmla="*/ 12 w 162"/>
                <a:gd name="T15" fmla="*/ 39 h 160"/>
                <a:gd name="T16" fmla="*/ 0 w 162"/>
                <a:gd name="T17" fmla="*/ 69 h 160"/>
                <a:gd name="T18" fmla="*/ 4 w 162"/>
                <a:gd name="T19" fmla="*/ 101 h 160"/>
                <a:gd name="T20" fmla="*/ 16 w 162"/>
                <a:gd name="T21" fmla="*/ 127 h 160"/>
                <a:gd name="T22" fmla="*/ 40 w 162"/>
                <a:gd name="T23" fmla="*/ 148 h 160"/>
                <a:gd name="T24" fmla="*/ 70 w 162"/>
                <a:gd name="T25" fmla="*/ 158 h 160"/>
                <a:gd name="T26" fmla="*/ 102 w 162"/>
                <a:gd name="T27" fmla="*/ 156 h 160"/>
                <a:gd name="T28" fmla="*/ 129 w 162"/>
                <a:gd name="T29" fmla="*/ 143 h 160"/>
                <a:gd name="T30" fmla="*/ 148 w 162"/>
                <a:gd name="T31" fmla="*/ 121 h 160"/>
                <a:gd name="T32" fmla="*/ 155 w 162"/>
                <a:gd name="T33" fmla="*/ 103 h 160"/>
                <a:gd name="T34" fmla="*/ 158 w 162"/>
                <a:gd name="T35" fmla="*/ 75 h 160"/>
                <a:gd name="T36" fmla="*/ 151 w 162"/>
                <a:gd name="T37" fmla="*/ 44 h 160"/>
                <a:gd name="T38" fmla="*/ 132 w 162"/>
                <a:gd name="T39" fmla="*/ 22 h 160"/>
                <a:gd name="T40" fmla="*/ 105 w 162"/>
                <a:gd name="T41" fmla="*/ 4 h 160"/>
                <a:gd name="T42" fmla="*/ 74 w 162"/>
                <a:gd name="T43" fmla="*/ 2 h 160"/>
                <a:gd name="T44" fmla="*/ 46 w 162"/>
                <a:gd name="T45" fmla="*/ 8 h 160"/>
                <a:gd name="T46" fmla="*/ 21 w 162"/>
                <a:gd name="T47" fmla="*/ 29 h 160"/>
                <a:gd name="T48" fmla="*/ 7 w 162"/>
                <a:gd name="T49" fmla="*/ 53 h 160"/>
                <a:gd name="T50" fmla="*/ 2 w 162"/>
                <a:gd name="T51" fmla="*/ 84 h 160"/>
                <a:gd name="T52" fmla="*/ 9 w 162"/>
                <a:gd name="T53" fmla="*/ 115 h 160"/>
                <a:gd name="T54" fmla="*/ 28 w 162"/>
                <a:gd name="T55" fmla="*/ 137 h 160"/>
                <a:gd name="T56" fmla="*/ 54 w 162"/>
                <a:gd name="T57" fmla="*/ 153 h 160"/>
                <a:gd name="T58" fmla="*/ 86 w 162"/>
                <a:gd name="T59" fmla="*/ 157 h 160"/>
                <a:gd name="T60" fmla="*/ 113 w 162"/>
                <a:gd name="T61" fmla="*/ 150 h 160"/>
                <a:gd name="T62" fmla="*/ 140 w 162"/>
                <a:gd name="T63" fmla="*/ 131 h 160"/>
                <a:gd name="T64" fmla="*/ 155 w 162"/>
                <a:gd name="T65" fmla="*/ 103 h 16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62"/>
                <a:gd name="T100" fmla="*/ 0 h 160"/>
                <a:gd name="T101" fmla="*/ 162 w 162"/>
                <a:gd name="T102" fmla="*/ 160 h 16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62" h="160">
                  <a:moveTo>
                    <a:pt x="155" y="104"/>
                  </a:moveTo>
                  <a:lnTo>
                    <a:pt x="158" y="89"/>
                  </a:lnTo>
                  <a:lnTo>
                    <a:pt x="161" y="74"/>
                  </a:lnTo>
                  <a:lnTo>
                    <a:pt x="158" y="58"/>
                  </a:lnTo>
                  <a:lnTo>
                    <a:pt x="152" y="45"/>
                  </a:lnTo>
                  <a:lnTo>
                    <a:pt x="144" y="32"/>
                  </a:lnTo>
                  <a:lnTo>
                    <a:pt x="133" y="20"/>
                  </a:lnTo>
                  <a:lnTo>
                    <a:pt x="121" y="11"/>
                  </a:lnTo>
                  <a:lnTo>
                    <a:pt x="105" y="4"/>
                  </a:lnTo>
                  <a:lnTo>
                    <a:pt x="90" y="1"/>
                  </a:lnTo>
                  <a:lnTo>
                    <a:pt x="75" y="0"/>
                  </a:lnTo>
                  <a:lnTo>
                    <a:pt x="59" y="3"/>
                  </a:lnTo>
                  <a:lnTo>
                    <a:pt x="46" y="8"/>
                  </a:lnTo>
                  <a:lnTo>
                    <a:pt x="33" y="15"/>
                  </a:lnTo>
                  <a:lnTo>
                    <a:pt x="22" y="27"/>
                  </a:lnTo>
                  <a:lnTo>
                    <a:pt x="12" y="39"/>
                  </a:lnTo>
                  <a:lnTo>
                    <a:pt x="5" y="51"/>
                  </a:lnTo>
                  <a:lnTo>
                    <a:pt x="0" y="69"/>
                  </a:lnTo>
                  <a:lnTo>
                    <a:pt x="1" y="85"/>
                  </a:lnTo>
                  <a:lnTo>
                    <a:pt x="4" y="101"/>
                  </a:lnTo>
                  <a:lnTo>
                    <a:pt x="9" y="115"/>
                  </a:lnTo>
                  <a:lnTo>
                    <a:pt x="16" y="127"/>
                  </a:lnTo>
                  <a:lnTo>
                    <a:pt x="28" y="139"/>
                  </a:lnTo>
                  <a:lnTo>
                    <a:pt x="40" y="148"/>
                  </a:lnTo>
                  <a:lnTo>
                    <a:pt x="54" y="153"/>
                  </a:lnTo>
                  <a:lnTo>
                    <a:pt x="70" y="158"/>
                  </a:lnTo>
                  <a:lnTo>
                    <a:pt x="85" y="159"/>
                  </a:lnTo>
                  <a:lnTo>
                    <a:pt x="102" y="156"/>
                  </a:lnTo>
                  <a:lnTo>
                    <a:pt x="115" y="151"/>
                  </a:lnTo>
                  <a:lnTo>
                    <a:pt x="129" y="143"/>
                  </a:lnTo>
                  <a:lnTo>
                    <a:pt x="140" y="133"/>
                  </a:lnTo>
                  <a:lnTo>
                    <a:pt x="148" y="121"/>
                  </a:lnTo>
                  <a:lnTo>
                    <a:pt x="155" y="104"/>
                  </a:lnTo>
                  <a:lnTo>
                    <a:pt x="155" y="103"/>
                  </a:lnTo>
                  <a:lnTo>
                    <a:pt x="157" y="88"/>
                  </a:lnTo>
                  <a:lnTo>
                    <a:pt x="158" y="75"/>
                  </a:lnTo>
                  <a:lnTo>
                    <a:pt x="156" y="59"/>
                  </a:lnTo>
                  <a:lnTo>
                    <a:pt x="151" y="44"/>
                  </a:lnTo>
                  <a:lnTo>
                    <a:pt x="142" y="32"/>
                  </a:lnTo>
                  <a:lnTo>
                    <a:pt x="132" y="22"/>
                  </a:lnTo>
                  <a:lnTo>
                    <a:pt x="119" y="11"/>
                  </a:lnTo>
                  <a:lnTo>
                    <a:pt x="105" y="4"/>
                  </a:lnTo>
                  <a:lnTo>
                    <a:pt x="90" y="1"/>
                  </a:lnTo>
                  <a:lnTo>
                    <a:pt x="74" y="2"/>
                  </a:lnTo>
                  <a:lnTo>
                    <a:pt x="59" y="3"/>
                  </a:lnTo>
                  <a:lnTo>
                    <a:pt x="46" y="8"/>
                  </a:lnTo>
                  <a:lnTo>
                    <a:pt x="32" y="17"/>
                  </a:lnTo>
                  <a:lnTo>
                    <a:pt x="21" y="29"/>
                  </a:lnTo>
                  <a:lnTo>
                    <a:pt x="14" y="39"/>
                  </a:lnTo>
                  <a:lnTo>
                    <a:pt x="7" y="53"/>
                  </a:lnTo>
                  <a:lnTo>
                    <a:pt x="2" y="70"/>
                  </a:lnTo>
                  <a:lnTo>
                    <a:pt x="2" y="84"/>
                  </a:lnTo>
                  <a:lnTo>
                    <a:pt x="4" y="99"/>
                  </a:lnTo>
                  <a:lnTo>
                    <a:pt x="9" y="115"/>
                  </a:lnTo>
                  <a:lnTo>
                    <a:pt x="16" y="127"/>
                  </a:lnTo>
                  <a:lnTo>
                    <a:pt x="28" y="137"/>
                  </a:lnTo>
                  <a:lnTo>
                    <a:pt x="40" y="148"/>
                  </a:lnTo>
                  <a:lnTo>
                    <a:pt x="54" y="153"/>
                  </a:lnTo>
                  <a:lnTo>
                    <a:pt x="69" y="157"/>
                  </a:lnTo>
                  <a:lnTo>
                    <a:pt x="86" y="157"/>
                  </a:lnTo>
                  <a:lnTo>
                    <a:pt x="100" y="155"/>
                  </a:lnTo>
                  <a:lnTo>
                    <a:pt x="113" y="150"/>
                  </a:lnTo>
                  <a:lnTo>
                    <a:pt x="128" y="141"/>
                  </a:lnTo>
                  <a:lnTo>
                    <a:pt x="140" y="131"/>
                  </a:lnTo>
                  <a:lnTo>
                    <a:pt x="146" y="119"/>
                  </a:lnTo>
                  <a:lnTo>
                    <a:pt x="155" y="103"/>
                  </a:lnTo>
                  <a:lnTo>
                    <a:pt x="155" y="104"/>
                  </a:lnTo>
                </a:path>
              </a:pathLst>
            </a:custGeom>
            <a:solidFill>
              <a:srgbClr val="C9D2E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57" name="Freeform 389"/>
            <p:cNvSpPr>
              <a:spLocks/>
            </p:cNvSpPr>
            <p:nvPr/>
          </p:nvSpPr>
          <p:spPr bwMode="auto">
            <a:xfrm>
              <a:off x="2447" y="1191"/>
              <a:ext cx="157" cy="157"/>
            </a:xfrm>
            <a:custGeom>
              <a:avLst/>
              <a:gdLst>
                <a:gd name="T0" fmla="*/ 155 w 157"/>
                <a:gd name="T1" fmla="*/ 87 h 157"/>
                <a:gd name="T2" fmla="*/ 154 w 157"/>
                <a:gd name="T3" fmla="*/ 58 h 157"/>
                <a:gd name="T4" fmla="*/ 140 w 157"/>
                <a:gd name="T5" fmla="*/ 31 h 157"/>
                <a:gd name="T6" fmla="*/ 117 w 157"/>
                <a:gd name="T7" fmla="*/ 10 h 157"/>
                <a:gd name="T8" fmla="*/ 88 w 157"/>
                <a:gd name="T9" fmla="*/ 0 h 157"/>
                <a:gd name="T10" fmla="*/ 57 w 157"/>
                <a:gd name="T11" fmla="*/ 2 h 157"/>
                <a:gd name="T12" fmla="*/ 30 w 157"/>
                <a:gd name="T13" fmla="*/ 16 h 157"/>
                <a:gd name="T14" fmla="*/ 12 w 157"/>
                <a:gd name="T15" fmla="*/ 38 h 157"/>
                <a:gd name="T16" fmla="*/ 0 w 157"/>
                <a:gd name="T17" fmla="*/ 69 h 157"/>
                <a:gd name="T18" fmla="*/ 2 w 157"/>
                <a:gd name="T19" fmla="*/ 98 h 157"/>
                <a:gd name="T20" fmla="*/ 14 w 157"/>
                <a:gd name="T21" fmla="*/ 126 h 157"/>
                <a:gd name="T22" fmla="*/ 38 w 157"/>
                <a:gd name="T23" fmla="*/ 147 h 157"/>
                <a:gd name="T24" fmla="*/ 67 w 157"/>
                <a:gd name="T25" fmla="*/ 156 h 157"/>
                <a:gd name="T26" fmla="*/ 98 w 157"/>
                <a:gd name="T27" fmla="*/ 154 h 157"/>
                <a:gd name="T28" fmla="*/ 126 w 157"/>
                <a:gd name="T29" fmla="*/ 140 h 157"/>
                <a:gd name="T30" fmla="*/ 144 w 157"/>
                <a:gd name="T31" fmla="*/ 118 h 157"/>
                <a:gd name="T32" fmla="*/ 151 w 157"/>
                <a:gd name="T33" fmla="*/ 102 h 157"/>
                <a:gd name="T34" fmla="*/ 154 w 157"/>
                <a:gd name="T35" fmla="*/ 74 h 157"/>
                <a:gd name="T36" fmla="*/ 148 w 157"/>
                <a:gd name="T37" fmla="*/ 45 h 157"/>
                <a:gd name="T38" fmla="*/ 130 w 157"/>
                <a:gd name="T39" fmla="*/ 21 h 157"/>
                <a:gd name="T40" fmla="*/ 103 w 157"/>
                <a:gd name="T41" fmla="*/ 5 h 157"/>
                <a:gd name="T42" fmla="*/ 73 w 157"/>
                <a:gd name="T43" fmla="*/ 1 h 157"/>
                <a:gd name="T44" fmla="*/ 46 w 157"/>
                <a:gd name="T45" fmla="*/ 9 h 157"/>
                <a:gd name="T46" fmla="*/ 20 w 157"/>
                <a:gd name="T47" fmla="*/ 28 h 157"/>
                <a:gd name="T48" fmla="*/ 7 w 157"/>
                <a:gd name="T49" fmla="*/ 53 h 157"/>
                <a:gd name="T50" fmla="*/ 1 w 157"/>
                <a:gd name="T51" fmla="*/ 83 h 157"/>
                <a:gd name="T52" fmla="*/ 10 w 157"/>
                <a:gd name="T53" fmla="*/ 113 h 157"/>
                <a:gd name="T54" fmla="*/ 27 w 157"/>
                <a:gd name="T55" fmla="*/ 136 h 157"/>
                <a:gd name="T56" fmla="*/ 53 w 157"/>
                <a:gd name="T57" fmla="*/ 151 h 157"/>
                <a:gd name="T58" fmla="*/ 84 w 157"/>
                <a:gd name="T59" fmla="*/ 156 h 157"/>
                <a:gd name="T60" fmla="*/ 112 w 157"/>
                <a:gd name="T61" fmla="*/ 148 h 157"/>
                <a:gd name="T62" fmla="*/ 136 w 157"/>
                <a:gd name="T63" fmla="*/ 130 h 157"/>
                <a:gd name="T64" fmla="*/ 151 w 157"/>
                <a:gd name="T65" fmla="*/ 102 h 15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7"/>
                <a:gd name="T100" fmla="*/ 0 h 157"/>
                <a:gd name="T101" fmla="*/ 157 w 157"/>
                <a:gd name="T102" fmla="*/ 157 h 15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7" h="157">
                  <a:moveTo>
                    <a:pt x="153" y="102"/>
                  </a:moveTo>
                  <a:lnTo>
                    <a:pt x="155" y="87"/>
                  </a:lnTo>
                  <a:lnTo>
                    <a:pt x="156" y="74"/>
                  </a:lnTo>
                  <a:lnTo>
                    <a:pt x="154" y="58"/>
                  </a:lnTo>
                  <a:lnTo>
                    <a:pt x="149" y="43"/>
                  </a:lnTo>
                  <a:lnTo>
                    <a:pt x="140" y="31"/>
                  </a:lnTo>
                  <a:lnTo>
                    <a:pt x="130" y="21"/>
                  </a:lnTo>
                  <a:lnTo>
                    <a:pt x="117" y="10"/>
                  </a:lnTo>
                  <a:lnTo>
                    <a:pt x="103" y="3"/>
                  </a:lnTo>
                  <a:lnTo>
                    <a:pt x="88" y="0"/>
                  </a:lnTo>
                  <a:lnTo>
                    <a:pt x="72" y="1"/>
                  </a:lnTo>
                  <a:lnTo>
                    <a:pt x="57" y="2"/>
                  </a:lnTo>
                  <a:lnTo>
                    <a:pt x="44" y="7"/>
                  </a:lnTo>
                  <a:lnTo>
                    <a:pt x="30" y="16"/>
                  </a:lnTo>
                  <a:lnTo>
                    <a:pt x="19" y="28"/>
                  </a:lnTo>
                  <a:lnTo>
                    <a:pt x="12" y="38"/>
                  </a:lnTo>
                  <a:lnTo>
                    <a:pt x="5" y="52"/>
                  </a:lnTo>
                  <a:lnTo>
                    <a:pt x="0" y="69"/>
                  </a:lnTo>
                  <a:lnTo>
                    <a:pt x="0" y="83"/>
                  </a:lnTo>
                  <a:lnTo>
                    <a:pt x="2" y="98"/>
                  </a:lnTo>
                  <a:lnTo>
                    <a:pt x="7" y="114"/>
                  </a:lnTo>
                  <a:lnTo>
                    <a:pt x="14" y="126"/>
                  </a:lnTo>
                  <a:lnTo>
                    <a:pt x="26" y="136"/>
                  </a:lnTo>
                  <a:lnTo>
                    <a:pt x="38" y="147"/>
                  </a:lnTo>
                  <a:lnTo>
                    <a:pt x="52" y="152"/>
                  </a:lnTo>
                  <a:lnTo>
                    <a:pt x="67" y="156"/>
                  </a:lnTo>
                  <a:lnTo>
                    <a:pt x="84" y="156"/>
                  </a:lnTo>
                  <a:lnTo>
                    <a:pt x="98" y="154"/>
                  </a:lnTo>
                  <a:lnTo>
                    <a:pt x="111" y="149"/>
                  </a:lnTo>
                  <a:lnTo>
                    <a:pt x="126" y="140"/>
                  </a:lnTo>
                  <a:lnTo>
                    <a:pt x="138" y="130"/>
                  </a:lnTo>
                  <a:lnTo>
                    <a:pt x="144" y="118"/>
                  </a:lnTo>
                  <a:lnTo>
                    <a:pt x="153" y="102"/>
                  </a:lnTo>
                  <a:lnTo>
                    <a:pt x="151" y="102"/>
                  </a:lnTo>
                  <a:lnTo>
                    <a:pt x="155" y="87"/>
                  </a:lnTo>
                  <a:lnTo>
                    <a:pt x="154" y="74"/>
                  </a:lnTo>
                  <a:lnTo>
                    <a:pt x="154" y="58"/>
                  </a:lnTo>
                  <a:lnTo>
                    <a:pt x="148" y="45"/>
                  </a:lnTo>
                  <a:lnTo>
                    <a:pt x="140" y="32"/>
                  </a:lnTo>
                  <a:lnTo>
                    <a:pt x="130" y="21"/>
                  </a:lnTo>
                  <a:lnTo>
                    <a:pt x="117" y="12"/>
                  </a:lnTo>
                  <a:lnTo>
                    <a:pt x="103" y="5"/>
                  </a:lnTo>
                  <a:lnTo>
                    <a:pt x="88" y="2"/>
                  </a:lnTo>
                  <a:lnTo>
                    <a:pt x="73" y="1"/>
                  </a:lnTo>
                  <a:lnTo>
                    <a:pt x="59" y="3"/>
                  </a:lnTo>
                  <a:lnTo>
                    <a:pt x="46" y="9"/>
                  </a:lnTo>
                  <a:lnTo>
                    <a:pt x="32" y="16"/>
                  </a:lnTo>
                  <a:lnTo>
                    <a:pt x="20" y="28"/>
                  </a:lnTo>
                  <a:lnTo>
                    <a:pt x="14" y="39"/>
                  </a:lnTo>
                  <a:lnTo>
                    <a:pt x="7" y="53"/>
                  </a:lnTo>
                  <a:lnTo>
                    <a:pt x="2" y="69"/>
                  </a:lnTo>
                  <a:lnTo>
                    <a:pt x="1" y="83"/>
                  </a:lnTo>
                  <a:lnTo>
                    <a:pt x="4" y="98"/>
                  </a:lnTo>
                  <a:lnTo>
                    <a:pt x="10" y="113"/>
                  </a:lnTo>
                  <a:lnTo>
                    <a:pt x="18" y="125"/>
                  </a:lnTo>
                  <a:lnTo>
                    <a:pt x="27" y="136"/>
                  </a:lnTo>
                  <a:lnTo>
                    <a:pt x="39" y="145"/>
                  </a:lnTo>
                  <a:lnTo>
                    <a:pt x="53" y="151"/>
                  </a:lnTo>
                  <a:lnTo>
                    <a:pt x="68" y="154"/>
                  </a:lnTo>
                  <a:lnTo>
                    <a:pt x="84" y="156"/>
                  </a:lnTo>
                  <a:lnTo>
                    <a:pt x="99" y="152"/>
                  </a:lnTo>
                  <a:lnTo>
                    <a:pt x="112" y="148"/>
                  </a:lnTo>
                  <a:lnTo>
                    <a:pt x="126" y="140"/>
                  </a:lnTo>
                  <a:lnTo>
                    <a:pt x="136" y="130"/>
                  </a:lnTo>
                  <a:lnTo>
                    <a:pt x="144" y="118"/>
                  </a:lnTo>
                  <a:lnTo>
                    <a:pt x="151" y="102"/>
                  </a:lnTo>
                  <a:lnTo>
                    <a:pt x="153" y="102"/>
                  </a:lnTo>
                </a:path>
              </a:pathLst>
            </a:custGeom>
            <a:solidFill>
              <a:srgbClr val="CAD2E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58" name="Freeform 390"/>
            <p:cNvSpPr>
              <a:spLocks/>
            </p:cNvSpPr>
            <p:nvPr/>
          </p:nvSpPr>
          <p:spPr bwMode="auto">
            <a:xfrm>
              <a:off x="2448" y="1192"/>
              <a:ext cx="155" cy="156"/>
            </a:xfrm>
            <a:custGeom>
              <a:avLst/>
              <a:gdLst>
                <a:gd name="T0" fmla="*/ 154 w 155"/>
                <a:gd name="T1" fmla="*/ 86 h 156"/>
                <a:gd name="T2" fmla="*/ 153 w 155"/>
                <a:gd name="T3" fmla="*/ 57 h 156"/>
                <a:gd name="T4" fmla="*/ 139 w 155"/>
                <a:gd name="T5" fmla="*/ 31 h 156"/>
                <a:gd name="T6" fmla="*/ 116 w 155"/>
                <a:gd name="T7" fmla="*/ 11 h 156"/>
                <a:gd name="T8" fmla="*/ 87 w 155"/>
                <a:gd name="T9" fmla="*/ 1 h 156"/>
                <a:gd name="T10" fmla="*/ 58 w 155"/>
                <a:gd name="T11" fmla="*/ 2 h 156"/>
                <a:gd name="T12" fmla="*/ 31 w 155"/>
                <a:gd name="T13" fmla="*/ 15 h 156"/>
                <a:gd name="T14" fmla="*/ 13 w 155"/>
                <a:gd name="T15" fmla="*/ 38 h 156"/>
                <a:gd name="T16" fmla="*/ 1 w 155"/>
                <a:gd name="T17" fmla="*/ 68 h 156"/>
                <a:gd name="T18" fmla="*/ 3 w 155"/>
                <a:gd name="T19" fmla="*/ 97 h 156"/>
                <a:gd name="T20" fmla="*/ 17 w 155"/>
                <a:gd name="T21" fmla="*/ 124 h 156"/>
                <a:gd name="T22" fmla="*/ 38 w 155"/>
                <a:gd name="T23" fmla="*/ 144 h 156"/>
                <a:gd name="T24" fmla="*/ 67 w 155"/>
                <a:gd name="T25" fmla="*/ 153 h 156"/>
                <a:gd name="T26" fmla="*/ 98 w 155"/>
                <a:gd name="T27" fmla="*/ 151 h 156"/>
                <a:gd name="T28" fmla="*/ 125 w 155"/>
                <a:gd name="T29" fmla="*/ 139 h 156"/>
                <a:gd name="T30" fmla="*/ 143 w 155"/>
                <a:gd name="T31" fmla="*/ 117 h 156"/>
                <a:gd name="T32" fmla="*/ 150 w 155"/>
                <a:gd name="T33" fmla="*/ 101 h 156"/>
                <a:gd name="T34" fmla="*/ 153 w 155"/>
                <a:gd name="T35" fmla="*/ 73 h 156"/>
                <a:gd name="T36" fmla="*/ 145 w 155"/>
                <a:gd name="T37" fmla="*/ 45 h 156"/>
                <a:gd name="T38" fmla="*/ 129 w 155"/>
                <a:gd name="T39" fmla="*/ 22 h 156"/>
                <a:gd name="T40" fmla="*/ 101 w 155"/>
                <a:gd name="T41" fmla="*/ 6 h 156"/>
                <a:gd name="T42" fmla="*/ 72 w 155"/>
                <a:gd name="T43" fmla="*/ 2 h 156"/>
                <a:gd name="T44" fmla="*/ 44 w 155"/>
                <a:gd name="T45" fmla="*/ 10 h 156"/>
                <a:gd name="T46" fmla="*/ 21 w 155"/>
                <a:gd name="T47" fmla="*/ 27 h 156"/>
                <a:gd name="T48" fmla="*/ 8 w 155"/>
                <a:gd name="T49" fmla="*/ 52 h 156"/>
                <a:gd name="T50" fmla="*/ 2 w 155"/>
                <a:gd name="T51" fmla="*/ 83 h 156"/>
                <a:gd name="T52" fmla="*/ 10 w 155"/>
                <a:gd name="T53" fmla="*/ 110 h 156"/>
                <a:gd name="T54" fmla="*/ 27 w 155"/>
                <a:gd name="T55" fmla="*/ 133 h 156"/>
                <a:gd name="T56" fmla="*/ 52 w 155"/>
                <a:gd name="T57" fmla="*/ 149 h 156"/>
                <a:gd name="T58" fmla="*/ 84 w 155"/>
                <a:gd name="T59" fmla="*/ 153 h 156"/>
                <a:gd name="T60" fmla="*/ 110 w 155"/>
                <a:gd name="T61" fmla="*/ 144 h 156"/>
                <a:gd name="T62" fmla="*/ 135 w 155"/>
                <a:gd name="T63" fmla="*/ 129 h 156"/>
                <a:gd name="T64" fmla="*/ 150 w 155"/>
                <a:gd name="T65" fmla="*/ 101 h 15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5"/>
                <a:gd name="T100" fmla="*/ 0 h 156"/>
                <a:gd name="T101" fmla="*/ 155 w 155"/>
                <a:gd name="T102" fmla="*/ 156 h 15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5" h="156">
                  <a:moveTo>
                    <a:pt x="150" y="101"/>
                  </a:moveTo>
                  <a:lnTo>
                    <a:pt x="154" y="86"/>
                  </a:lnTo>
                  <a:lnTo>
                    <a:pt x="153" y="73"/>
                  </a:lnTo>
                  <a:lnTo>
                    <a:pt x="153" y="57"/>
                  </a:lnTo>
                  <a:lnTo>
                    <a:pt x="147" y="44"/>
                  </a:lnTo>
                  <a:lnTo>
                    <a:pt x="139" y="31"/>
                  </a:lnTo>
                  <a:lnTo>
                    <a:pt x="129" y="20"/>
                  </a:lnTo>
                  <a:lnTo>
                    <a:pt x="116" y="11"/>
                  </a:lnTo>
                  <a:lnTo>
                    <a:pt x="102" y="4"/>
                  </a:lnTo>
                  <a:lnTo>
                    <a:pt x="87" y="1"/>
                  </a:lnTo>
                  <a:lnTo>
                    <a:pt x="72" y="0"/>
                  </a:lnTo>
                  <a:lnTo>
                    <a:pt x="58" y="2"/>
                  </a:lnTo>
                  <a:lnTo>
                    <a:pt x="45" y="8"/>
                  </a:lnTo>
                  <a:lnTo>
                    <a:pt x="31" y="15"/>
                  </a:lnTo>
                  <a:lnTo>
                    <a:pt x="19" y="27"/>
                  </a:lnTo>
                  <a:lnTo>
                    <a:pt x="13" y="38"/>
                  </a:lnTo>
                  <a:lnTo>
                    <a:pt x="6" y="52"/>
                  </a:lnTo>
                  <a:lnTo>
                    <a:pt x="1" y="68"/>
                  </a:lnTo>
                  <a:lnTo>
                    <a:pt x="0" y="82"/>
                  </a:lnTo>
                  <a:lnTo>
                    <a:pt x="3" y="97"/>
                  </a:lnTo>
                  <a:lnTo>
                    <a:pt x="9" y="112"/>
                  </a:lnTo>
                  <a:lnTo>
                    <a:pt x="17" y="124"/>
                  </a:lnTo>
                  <a:lnTo>
                    <a:pt x="26" y="135"/>
                  </a:lnTo>
                  <a:lnTo>
                    <a:pt x="38" y="144"/>
                  </a:lnTo>
                  <a:lnTo>
                    <a:pt x="52" y="150"/>
                  </a:lnTo>
                  <a:lnTo>
                    <a:pt x="67" y="153"/>
                  </a:lnTo>
                  <a:lnTo>
                    <a:pt x="83" y="155"/>
                  </a:lnTo>
                  <a:lnTo>
                    <a:pt x="98" y="151"/>
                  </a:lnTo>
                  <a:lnTo>
                    <a:pt x="111" y="147"/>
                  </a:lnTo>
                  <a:lnTo>
                    <a:pt x="125" y="139"/>
                  </a:lnTo>
                  <a:lnTo>
                    <a:pt x="135" y="129"/>
                  </a:lnTo>
                  <a:lnTo>
                    <a:pt x="143" y="117"/>
                  </a:lnTo>
                  <a:lnTo>
                    <a:pt x="150" y="101"/>
                  </a:lnTo>
                  <a:lnTo>
                    <a:pt x="152" y="88"/>
                  </a:lnTo>
                  <a:lnTo>
                    <a:pt x="153" y="73"/>
                  </a:lnTo>
                  <a:lnTo>
                    <a:pt x="151" y="57"/>
                  </a:lnTo>
                  <a:lnTo>
                    <a:pt x="145" y="45"/>
                  </a:lnTo>
                  <a:lnTo>
                    <a:pt x="137" y="32"/>
                  </a:lnTo>
                  <a:lnTo>
                    <a:pt x="129" y="22"/>
                  </a:lnTo>
                  <a:lnTo>
                    <a:pt x="115" y="13"/>
                  </a:lnTo>
                  <a:lnTo>
                    <a:pt x="101" y="6"/>
                  </a:lnTo>
                  <a:lnTo>
                    <a:pt x="86" y="3"/>
                  </a:lnTo>
                  <a:lnTo>
                    <a:pt x="72" y="2"/>
                  </a:lnTo>
                  <a:lnTo>
                    <a:pt x="57" y="4"/>
                  </a:lnTo>
                  <a:lnTo>
                    <a:pt x="44" y="10"/>
                  </a:lnTo>
                  <a:lnTo>
                    <a:pt x="31" y="15"/>
                  </a:lnTo>
                  <a:lnTo>
                    <a:pt x="21" y="27"/>
                  </a:lnTo>
                  <a:lnTo>
                    <a:pt x="11" y="39"/>
                  </a:lnTo>
                  <a:lnTo>
                    <a:pt x="8" y="52"/>
                  </a:lnTo>
                  <a:lnTo>
                    <a:pt x="3" y="67"/>
                  </a:lnTo>
                  <a:lnTo>
                    <a:pt x="2" y="83"/>
                  </a:lnTo>
                  <a:lnTo>
                    <a:pt x="3" y="97"/>
                  </a:lnTo>
                  <a:lnTo>
                    <a:pt x="10" y="110"/>
                  </a:lnTo>
                  <a:lnTo>
                    <a:pt x="17" y="122"/>
                  </a:lnTo>
                  <a:lnTo>
                    <a:pt x="27" y="133"/>
                  </a:lnTo>
                  <a:lnTo>
                    <a:pt x="38" y="142"/>
                  </a:lnTo>
                  <a:lnTo>
                    <a:pt x="52" y="149"/>
                  </a:lnTo>
                  <a:lnTo>
                    <a:pt x="67" y="152"/>
                  </a:lnTo>
                  <a:lnTo>
                    <a:pt x="84" y="153"/>
                  </a:lnTo>
                  <a:lnTo>
                    <a:pt x="96" y="149"/>
                  </a:lnTo>
                  <a:lnTo>
                    <a:pt x="110" y="144"/>
                  </a:lnTo>
                  <a:lnTo>
                    <a:pt x="123" y="138"/>
                  </a:lnTo>
                  <a:lnTo>
                    <a:pt x="135" y="129"/>
                  </a:lnTo>
                  <a:lnTo>
                    <a:pt x="142" y="115"/>
                  </a:lnTo>
                  <a:lnTo>
                    <a:pt x="150" y="101"/>
                  </a:lnTo>
                </a:path>
              </a:pathLst>
            </a:custGeom>
            <a:solidFill>
              <a:srgbClr val="CBD3E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59" name="Freeform 391"/>
            <p:cNvSpPr>
              <a:spLocks/>
            </p:cNvSpPr>
            <p:nvPr/>
          </p:nvSpPr>
          <p:spPr bwMode="auto">
            <a:xfrm>
              <a:off x="2450" y="1194"/>
              <a:ext cx="152" cy="152"/>
            </a:xfrm>
            <a:custGeom>
              <a:avLst/>
              <a:gdLst>
                <a:gd name="T0" fmla="*/ 150 w 152"/>
                <a:gd name="T1" fmla="*/ 86 h 152"/>
                <a:gd name="T2" fmla="*/ 149 w 152"/>
                <a:gd name="T3" fmla="*/ 55 h 152"/>
                <a:gd name="T4" fmla="*/ 135 w 152"/>
                <a:gd name="T5" fmla="*/ 30 h 152"/>
                <a:gd name="T6" fmla="*/ 113 w 152"/>
                <a:gd name="T7" fmla="*/ 11 h 152"/>
                <a:gd name="T8" fmla="*/ 84 w 152"/>
                <a:gd name="T9" fmla="*/ 1 h 152"/>
                <a:gd name="T10" fmla="*/ 55 w 152"/>
                <a:gd name="T11" fmla="*/ 2 h 152"/>
                <a:gd name="T12" fmla="*/ 29 w 152"/>
                <a:gd name="T13" fmla="*/ 13 h 152"/>
                <a:gd name="T14" fmla="*/ 9 w 152"/>
                <a:gd name="T15" fmla="*/ 37 h 152"/>
                <a:gd name="T16" fmla="*/ 1 w 152"/>
                <a:gd name="T17" fmla="*/ 65 h 152"/>
                <a:gd name="T18" fmla="*/ 1 w 152"/>
                <a:gd name="T19" fmla="*/ 95 h 152"/>
                <a:gd name="T20" fmla="*/ 15 w 152"/>
                <a:gd name="T21" fmla="*/ 120 h 152"/>
                <a:gd name="T22" fmla="*/ 36 w 152"/>
                <a:gd name="T23" fmla="*/ 140 h 152"/>
                <a:gd name="T24" fmla="*/ 65 w 152"/>
                <a:gd name="T25" fmla="*/ 150 h 152"/>
                <a:gd name="T26" fmla="*/ 94 w 152"/>
                <a:gd name="T27" fmla="*/ 147 h 152"/>
                <a:gd name="T28" fmla="*/ 121 w 152"/>
                <a:gd name="T29" fmla="*/ 136 h 152"/>
                <a:gd name="T30" fmla="*/ 140 w 152"/>
                <a:gd name="T31" fmla="*/ 113 h 152"/>
                <a:gd name="T32" fmla="*/ 147 w 152"/>
                <a:gd name="T33" fmla="*/ 99 h 152"/>
                <a:gd name="T34" fmla="*/ 150 w 152"/>
                <a:gd name="T35" fmla="*/ 70 h 152"/>
                <a:gd name="T36" fmla="*/ 143 w 152"/>
                <a:gd name="T37" fmla="*/ 43 h 152"/>
                <a:gd name="T38" fmla="*/ 124 w 152"/>
                <a:gd name="T39" fmla="*/ 21 h 152"/>
                <a:gd name="T40" fmla="*/ 99 w 152"/>
                <a:gd name="T41" fmla="*/ 6 h 152"/>
                <a:gd name="T42" fmla="*/ 69 w 152"/>
                <a:gd name="T43" fmla="*/ 2 h 152"/>
                <a:gd name="T44" fmla="*/ 44 w 152"/>
                <a:gd name="T45" fmla="*/ 9 h 152"/>
                <a:gd name="T46" fmla="*/ 19 w 152"/>
                <a:gd name="T47" fmla="*/ 25 h 152"/>
                <a:gd name="T48" fmla="*/ 6 w 152"/>
                <a:gd name="T49" fmla="*/ 50 h 152"/>
                <a:gd name="T50" fmla="*/ 0 w 152"/>
                <a:gd name="T51" fmla="*/ 81 h 152"/>
                <a:gd name="T52" fmla="*/ 10 w 152"/>
                <a:gd name="T53" fmla="*/ 108 h 152"/>
                <a:gd name="T54" fmla="*/ 25 w 152"/>
                <a:gd name="T55" fmla="*/ 129 h 152"/>
                <a:gd name="T56" fmla="*/ 51 w 152"/>
                <a:gd name="T57" fmla="*/ 145 h 152"/>
                <a:gd name="T58" fmla="*/ 80 w 152"/>
                <a:gd name="T59" fmla="*/ 148 h 152"/>
                <a:gd name="T60" fmla="*/ 108 w 152"/>
                <a:gd name="T61" fmla="*/ 142 h 152"/>
                <a:gd name="T62" fmla="*/ 131 w 152"/>
                <a:gd name="T63" fmla="*/ 126 h 152"/>
                <a:gd name="T64" fmla="*/ 147 w 152"/>
                <a:gd name="T65" fmla="*/ 99 h 1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2"/>
                <a:gd name="T100" fmla="*/ 0 h 152"/>
                <a:gd name="T101" fmla="*/ 152 w 152"/>
                <a:gd name="T102" fmla="*/ 152 h 1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2" h="152">
                  <a:moveTo>
                    <a:pt x="148" y="99"/>
                  </a:moveTo>
                  <a:lnTo>
                    <a:pt x="150" y="86"/>
                  </a:lnTo>
                  <a:lnTo>
                    <a:pt x="151" y="71"/>
                  </a:lnTo>
                  <a:lnTo>
                    <a:pt x="149" y="55"/>
                  </a:lnTo>
                  <a:lnTo>
                    <a:pt x="143" y="43"/>
                  </a:lnTo>
                  <a:lnTo>
                    <a:pt x="135" y="30"/>
                  </a:lnTo>
                  <a:lnTo>
                    <a:pt x="127" y="20"/>
                  </a:lnTo>
                  <a:lnTo>
                    <a:pt x="113" y="11"/>
                  </a:lnTo>
                  <a:lnTo>
                    <a:pt x="99" y="4"/>
                  </a:lnTo>
                  <a:lnTo>
                    <a:pt x="84" y="1"/>
                  </a:lnTo>
                  <a:lnTo>
                    <a:pt x="70" y="0"/>
                  </a:lnTo>
                  <a:lnTo>
                    <a:pt x="55" y="2"/>
                  </a:lnTo>
                  <a:lnTo>
                    <a:pt x="42" y="8"/>
                  </a:lnTo>
                  <a:lnTo>
                    <a:pt x="29" y="13"/>
                  </a:lnTo>
                  <a:lnTo>
                    <a:pt x="19" y="25"/>
                  </a:lnTo>
                  <a:lnTo>
                    <a:pt x="9" y="37"/>
                  </a:lnTo>
                  <a:lnTo>
                    <a:pt x="6" y="50"/>
                  </a:lnTo>
                  <a:lnTo>
                    <a:pt x="1" y="65"/>
                  </a:lnTo>
                  <a:lnTo>
                    <a:pt x="0" y="81"/>
                  </a:lnTo>
                  <a:lnTo>
                    <a:pt x="1" y="95"/>
                  </a:lnTo>
                  <a:lnTo>
                    <a:pt x="8" y="108"/>
                  </a:lnTo>
                  <a:lnTo>
                    <a:pt x="15" y="120"/>
                  </a:lnTo>
                  <a:lnTo>
                    <a:pt x="25" y="131"/>
                  </a:lnTo>
                  <a:lnTo>
                    <a:pt x="36" y="140"/>
                  </a:lnTo>
                  <a:lnTo>
                    <a:pt x="50" y="147"/>
                  </a:lnTo>
                  <a:lnTo>
                    <a:pt x="65" y="150"/>
                  </a:lnTo>
                  <a:lnTo>
                    <a:pt x="82" y="151"/>
                  </a:lnTo>
                  <a:lnTo>
                    <a:pt x="94" y="147"/>
                  </a:lnTo>
                  <a:lnTo>
                    <a:pt x="108" y="142"/>
                  </a:lnTo>
                  <a:lnTo>
                    <a:pt x="121" y="136"/>
                  </a:lnTo>
                  <a:lnTo>
                    <a:pt x="133" y="127"/>
                  </a:lnTo>
                  <a:lnTo>
                    <a:pt x="140" y="113"/>
                  </a:lnTo>
                  <a:lnTo>
                    <a:pt x="148" y="99"/>
                  </a:lnTo>
                  <a:lnTo>
                    <a:pt x="147" y="99"/>
                  </a:lnTo>
                  <a:lnTo>
                    <a:pt x="148" y="86"/>
                  </a:lnTo>
                  <a:lnTo>
                    <a:pt x="150" y="70"/>
                  </a:lnTo>
                  <a:lnTo>
                    <a:pt x="146" y="56"/>
                  </a:lnTo>
                  <a:lnTo>
                    <a:pt x="143" y="43"/>
                  </a:lnTo>
                  <a:lnTo>
                    <a:pt x="135" y="30"/>
                  </a:lnTo>
                  <a:lnTo>
                    <a:pt x="124" y="21"/>
                  </a:lnTo>
                  <a:lnTo>
                    <a:pt x="112" y="12"/>
                  </a:lnTo>
                  <a:lnTo>
                    <a:pt x="99" y="6"/>
                  </a:lnTo>
                  <a:lnTo>
                    <a:pt x="84" y="3"/>
                  </a:lnTo>
                  <a:lnTo>
                    <a:pt x="69" y="2"/>
                  </a:lnTo>
                  <a:lnTo>
                    <a:pt x="57" y="3"/>
                  </a:lnTo>
                  <a:lnTo>
                    <a:pt x="44" y="9"/>
                  </a:lnTo>
                  <a:lnTo>
                    <a:pt x="31" y="17"/>
                  </a:lnTo>
                  <a:lnTo>
                    <a:pt x="19" y="25"/>
                  </a:lnTo>
                  <a:lnTo>
                    <a:pt x="11" y="38"/>
                  </a:lnTo>
                  <a:lnTo>
                    <a:pt x="6" y="50"/>
                  </a:lnTo>
                  <a:lnTo>
                    <a:pt x="2" y="66"/>
                  </a:lnTo>
                  <a:lnTo>
                    <a:pt x="0" y="81"/>
                  </a:lnTo>
                  <a:lnTo>
                    <a:pt x="4" y="94"/>
                  </a:lnTo>
                  <a:lnTo>
                    <a:pt x="10" y="108"/>
                  </a:lnTo>
                  <a:lnTo>
                    <a:pt x="17" y="121"/>
                  </a:lnTo>
                  <a:lnTo>
                    <a:pt x="25" y="129"/>
                  </a:lnTo>
                  <a:lnTo>
                    <a:pt x="37" y="138"/>
                  </a:lnTo>
                  <a:lnTo>
                    <a:pt x="51" y="145"/>
                  </a:lnTo>
                  <a:lnTo>
                    <a:pt x="66" y="148"/>
                  </a:lnTo>
                  <a:lnTo>
                    <a:pt x="80" y="148"/>
                  </a:lnTo>
                  <a:lnTo>
                    <a:pt x="94" y="147"/>
                  </a:lnTo>
                  <a:lnTo>
                    <a:pt x="108" y="142"/>
                  </a:lnTo>
                  <a:lnTo>
                    <a:pt x="119" y="134"/>
                  </a:lnTo>
                  <a:lnTo>
                    <a:pt x="131" y="126"/>
                  </a:lnTo>
                  <a:lnTo>
                    <a:pt x="139" y="113"/>
                  </a:lnTo>
                  <a:lnTo>
                    <a:pt x="147" y="99"/>
                  </a:lnTo>
                  <a:lnTo>
                    <a:pt x="148" y="99"/>
                  </a:lnTo>
                </a:path>
              </a:pathLst>
            </a:custGeom>
            <a:solidFill>
              <a:srgbClr val="CCD4E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60" name="Freeform 392"/>
            <p:cNvSpPr>
              <a:spLocks/>
            </p:cNvSpPr>
            <p:nvPr/>
          </p:nvSpPr>
          <p:spPr bwMode="auto">
            <a:xfrm>
              <a:off x="2450" y="1196"/>
              <a:ext cx="151" cy="147"/>
            </a:xfrm>
            <a:custGeom>
              <a:avLst/>
              <a:gdLst>
                <a:gd name="T0" fmla="*/ 148 w 151"/>
                <a:gd name="T1" fmla="*/ 84 h 147"/>
                <a:gd name="T2" fmla="*/ 146 w 151"/>
                <a:gd name="T3" fmla="*/ 54 h 147"/>
                <a:gd name="T4" fmla="*/ 135 w 151"/>
                <a:gd name="T5" fmla="*/ 28 h 147"/>
                <a:gd name="T6" fmla="*/ 112 w 151"/>
                <a:gd name="T7" fmla="*/ 10 h 147"/>
                <a:gd name="T8" fmla="*/ 84 w 151"/>
                <a:gd name="T9" fmla="*/ 1 h 147"/>
                <a:gd name="T10" fmla="*/ 57 w 151"/>
                <a:gd name="T11" fmla="*/ 1 h 147"/>
                <a:gd name="T12" fmla="*/ 31 w 151"/>
                <a:gd name="T13" fmla="*/ 15 h 147"/>
                <a:gd name="T14" fmla="*/ 11 w 151"/>
                <a:gd name="T15" fmla="*/ 36 h 147"/>
                <a:gd name="T16" fmla="*/ 2 w 151"/>
                <a:gd name="T17" fmla="*/ 64 h 147"/>
                <a:gd name="T18" fmla="*/ 4 w 151"/>
                <a:gd name="T19" fmla="*/ 92 h 147"/>
                <a:gd name="T20" fmla="*/ 17 w 151"/>
                <a:gd name="T21" fmla="*/ 119 h 147"/>
                <a:gd name="T22" fmla="*/ 37 w 151"/>
                <a:gd name="T23" fmla="*/ 136 h 147"/>
                <a:gd name="T24" fmla="*/ 66 w 151"/>
                <a:gd name="T25" fmla="*/ 146 h 147"/>
                <a:gd name="T26" fmla="*/ 94 w 151"/>
                <a:gd name="T27" fmla="*/ 145 h 147"/>
                <a:gd name="T28" fmla="*/ 119 w 151"/>
                <a:gd name="T29" fmla="*/ 132 h 147"/>
                <a:gd name="T30" fmla="*/ 139 w 151"/>
                <a:gd name="T31" fmla="*/ 111 h 147"/>
                <a:gd name="T32" fmla="*/ 145 w 151"/>
                <a:gd name="T33" fmla="*/ 96 h 147"/>
                <a:gd name="T34" fmla="*/ 147 w 151"/>
                <a:gd name="T35" fmla="*/ 69 h 147"/>
                <a:gd name="T36" fmla="*/ 140 w 151"/>
                <a:gd name="T37" fmla="*/ 42 h 147"/>
                <a:gd name="T38" fmla="*/ 124 w 151"/>
                <a:gd name="T39" fmla="*/ 19 h 147"/>
                <a:gd name="T40" fmla="*/ 98 w 151"/>
                <a:gd name="T41" fmla="*/ 6 h 147"/>
                <a:gd name="T42" fmla="*/ 69 w 151"/>
                <a:gd name="T43" fmla="*/ 0 h 147"/>
                <a:gd name="T44" fmla="*/ 43 w 151"/>
                <a:gd name="T45" fmla="*/ 9 h 147"/>
                <a:gd name="T46" fmla="*/ 20 w 151"/>
                <a:gd name="T47" fmla="*/ 26 h 147"/>
                <a:gd name="T48" fmla="*/ 8 w 151"/>
                <a:gd name="T49" fmla="*/ 49 h 147"/>
                <a:gd name="T50" fmla="*/ 3 w 151"/>
                <a:gd name="T51" fmla="*/ 78 h 147"/>
                <a:gd name="T52" fmla="*/ 10 w 151"/>
                <a:gd name="T53" fmla="*/ 104 h 147"/>
                <a:gd name="T54" fmla="*/ 26 w 151"/>
                <a:gd name="T55" fmla="*/ 125 h 147"/>
                <a:gd name="T56" fmla="*/ 51 w 151"/>
                <a:gd name="T57" fmla="*/ 141 h 147"/>
                <a:gd name="T58" fmla="*/ 81 w 151"/>
                <a:gd name="T59" fmla="*/ 144 h 147"/>
                <a:gd name="T60" fmla="*/ 108 w 151"/>
                <a:gd name="T61" fmla="*/ 138 h 147"/>
                <a:gd name="T62" fmla="*/ 129 w 151"/>
                <a:gd name="T63" fmla="*/ 122 h 147"/>
                <a:gd name="T64" fmla="*/ 145 w 151"/>
                <a:gd name="T65" fmla="*/ 96 h 1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51"/>
                <a:gd name="T100" fmla="*/ 0 h 147"/>
                <a:gd name="T101" fmla="*/ 151 w 151"/>
                <a:gd name="T102" fmla="*/ 147 h 14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51" h="147">
                  <a:moveTo>
                    <a:pt x="147" y="97"/>
                  </a:moveTo>
                  <a:lnTo>
                    <a:pt x="148" y="84"/>
                  </a:lnTo>
                  <a:lnTo>
                    <a:pt x="150" y="68"/>
                  </a:lnTo>
                  <a:lnTo>
                    <a:pt x="146" y="54"/>
                  </a:lnTo>
                  <a:lnTo>
                    <a:pt x="143" y="41"/>
                  </a:lnTo>
                  <a:lnTo>
                    <a:pt x="135" y="28"/>
                  </a:lnTo>
                  <a:lnTo>
                    <a:pt x="124" y="19"/>
                  </a:lnTo>
                  <a:lnTo>
                    <a:pt x="112" y="10"/>
                  </a:lnTo>
                  <a:lnTo>
                    <a:pt x="99" y="4"/>
                  </a:lnTo>
                  <a:lnTo>
                    <a:pt x="84" y="1"/>
                  </a:lnTo>
                  <a:lnTo>
                    <a:pt x="69" y="0"/>
                  </a:lnTo>
                  <a:lnTo>
                    <a:pt x="57" y="1"/>
                  </a:lnTo>
                  <a:lnTo>
                    <a:pt x="44" y="7"/>
                  </a:lnTo>
                  <a:lnTo>
                    <a:pt x="31" y="15"/>
                  </a:lnTo>
                  <a:lnTo>
                    <a:pt x="19" y="23"/>
                  </a:lnTo>
                  <a:lnTo>
                    <a:pt x="11" y="36"/>
                  </a:lnTo>
                  <a:lnTo>
                    <a:pt x="6" y="48"/>
                  </a:lnTo>
                  <a:lnTo>
                    <a:pt x="2" y="64"/>
                  </a:lnTo>
                  <a:lnTo>
                    <a:pt x="0" y="79"/>
                  </a:lnTo>
                  <a:lnTo>
                    <a:pt x="4" y="92"/>
                  </a:lnTo>
                  <a:lnTo>
                    <a:pt x="10" y="106"/>
                  </a:lnTo>
                  <a:lnTo>
                    <a:pt x="17" y="119"/>
                  </a:lnTo>
                  <a:lnTo>
                    <a:pt x="25" y="127"/>
                  </a:lnTo>
                  <a:lnTo>
                    <a:pt x="37" y="136"/>
                  </a:lnTo>
                  <a:lnTo>
                    <a:pt x="51" y="143"/>
                  </a:lnTo>
                  <a:lnTo>
                    <a:pt x="66" y="146"/>
                  </a:lnTo>
                  <a:lnTo>
                    <a:pt x="80" y="146"/>
                  </a:lnTo>
                  <a:lnTo>
                    <a:pt x="94" y="145"/>
                  </a:lnTo>
                  <a:lnTo>
                    <a:pt x="108" y="140"/>
                  </a:lnTo>
                  <a:lnTo>
                    <a:pt x="119" y="132"/>
                  </a:lnTo>
                  <a:lnTo>
                    <a:pt x="131" y="124"/>
                  </a:lnTo>
                  <a:lnTo>
                    <a:pt x="139" y="111"/>
                  </a:lnTo>
                  <a:lnTo>
                    <a:pt x="147" y="97"/>
                  </a:lnTo>
                  <a:lnTo>
                    <a:pt x="145" y="96"/>
                  </a:lnTo>
                  <a:lnTo>
                    <a:pt x="146" y="83"/>
                  </a:lnTo>
                  <a:lnTo>
                    <a:pt x="147" y="69"/>
                  </a:lnTo>
                  <a:lnTo>
                    <a:pt x="146" y="54"/>
                  </a:lnTo>
                  <a:lnTo>
                    <a:pt x="140" y="42"/>
                  </a:lnTo>
                  <a:lnTo>
                    <a:pt x="132" y="30"/>
                  </a:lnTo>
                  <a:lnTo>
                    <a:pt x="124" y="19"/>
                  </a:lnTo>
                  <a:lnTo>
                    <a:pt x="112" y="10"/>
                  </a:lnTo>
                  <a:lnTo>
                    <a:pt x="98" y="6"/>
                  </a:lnTo>
                  <a:lnTo>
                    <a:pt x="86" y="1"/>
                  </a:lnTo>
                  <a:lnTo>
                    <a:pt x="69" y="0"/>
                  </a:lnTo>
                  <a:lnTo>
                    <a:pt x="57" y="3"/>
                  </a:lnTo>
                  <a:lnTo>
                    <a:pt x="43" y="9"/>
                  </a:lnTo>
                  <a:lnTo>
                    <a:pt x="33" y="15"/>
                  </a:lnTo>
                  <a:lnTo>
                    <a:pt x="20" y="26"/>
                  </a:lnTo>
                  <a:lnTo>
                    <a:pt x="12" y="36"/>
                  </a:lnTo>
                  <a:lnTo>
                    <a:pt x="8" y="49"/>
                  </a:lnTo>
                  <a:lnTo>
                    <a:pt x="2" y="64"/>
                  </a:lnTo>
                  <a:lnTo>
                    <a:pt x="3" y="78"/>
                  </a:lnTo>
                  <a:lnTo>
                    <a:pt x="6" y="92"/>
                  </a:lnTo>
                  <a:lnTo>
                    <a:pt x="10" y="104"/>
                  </a:lnTo>
                  <a:lnTo>
                    <a:pt x="18" y="117"/>
                  </a:lnTo>
                  <a:lnTo>
                    <a:pt x="26" y="125"/>
                  </a:lnTo>
                  <a:lnTo>
                    <a:pt x="39" y="136"/>
                  </a:lnTo>
                  <a:lnTo>
                    <a:pt x="51" y="141"/>
                  </a:lnTo>
                  <a:lnTo>
                    <a:pt x="66" y="146"/>
                  </a:lnTo>
                  <a:lnTo>
                    <a:pt x="81" y="144"/>
                  </a:lnTo>
                  <a:lnTo>
                    <a:pt x="93" y="142"/>
                  </a:lnTo>
                  <a:lnTo>
                    <a:pt x="108" y="138"/>
                  </a:lnTo>
                  <a:lnTo>
                    <a:pt x="119" y="132"/>
                  </a:lnTo>
                  <a:lnTo>
                    <a:pt x="129" y="122"/>
                  </a:lnTo>
                  <a:lnTo>
                    <a:pt x="138" y="110"/>
                  </a:lnTo>
                  <a:lnTo>
                    <a:pt x="145" y="96"/>
                  </a:lnTo>
                  <a:lnTo>
                    <a:pt x="147" y="97"/>
                  </a:lnTo>
                </a:path>
              </a:pathLst>
            </a:custGeom>
            <a:solidFill>
              <a:srgbClr val="CDD5E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61" name="Freeform 393"/>
            <p:cNvSpPr>
              <a:spLocks/>
            </p:cNvSpPr>
            <p:nvPr/>
          </p:nvSpPr>
          <p:spPr bwMode="auto">
            <a:xfrm>
              <a:off x="2452" y="1196"/>
              <a:ext cx="146" cy="147"/>
            </a:xfrm>
            <a:custGeom>
              <a:avLst/>
              <a:gdLst>
                <a:gd name="T0" fmla="*/ 144 w 146"/>
                <a:gd name="T1" fmla="*/ 83 h 147"/>
                <a:gd name="T2" fmla="*/ 144 w 146"/>
                <a:gd name="T3" fmla="*/ 54 h 147"/>
                <a:gd name="T4" fmla="*/ 130 w 146"/>
                <a:gd name="T5" fmla="*/ 30 h 147"/>
                <a:gd name="T6" fmla="*/ 110 w 146"/>
                <a:gd name="T7" fmla="*/ 10 h 147"/>
                <a:gd name="T8" fmla="*/ 84 w 146"/>
                <a:gd name="T9" fmla="*/ 1 h 147"/>
                <a:gd name="T10" fmla="*/ 55 w 146"/>
                <a:gd name="T11" fmla="*/ 3 h 147"/>
                <a:gd name="T12" fmla="*/ 31 w 146"/>
                <a:gd name="T13" fmla="*/ 15 h 147"/>
                <a:gd name="T14" fmla="*/ 10 w 146"/>
                <a:gd name="T15" fmla="*/ 36 h 147"/>
                <a:gd name="T16" fmla="*/ 0 w 146"/>
                <a:gd name="T17" fmla="*/ 64 h 147"/>
                <a:gd name="T18" fmla="*/ 4 w 146"/>
                <a:gd name="T19" fmla="*/ 92 h 147"/>
                <a:gd name="T20" fmla="*/ 16 w 146"/>
                <a:gd name="T21" fmla="*/ 117 h 147"/>
                <a:gd name="T22" fmla="*/ 37 w 146"/>
                <a:gd name="T23" fmla="*/ 136 h 147"/>
                <a:gd name="T24" fmla="*/ 64 w 146"/>
                <a:gd name="T25" fmla="*/ 146 h 147"/>
                <a:gd name="T26" fmla="*/ 91 w 146"/>
                <a:gd name="T27" fmla="*/ 142 h 147"/>
                <a:gd name="T28" fmla="*/ 117 w 146"/>
                <a:gd name="T29" fmla="*/ 132 h 147"/>
                <a:gd name="T30" fmla="*/ 136 w 146"/>
                <a:gd name="T31" fmla="*/ 110 h 147"/>
                <a:gd name="T32" fmla="*/ 141 w 146"/>
                <a:gd name="T33" fmla="*/ 96 h 147"/>
                <a:gd name="T34" fmla="*/ 143 w 146"/>
                <a:gd name="T35" fmla="*/ 69 h 147"/>
                <a:gd name="T36" fmla="*/ 138 w 146"/>
                <a:gd name="T37" fmla="*/ 42 h 147"/>
                <a:gd name="T38" fmla="*/ 122 w 146"/>
                <a:gd name="T39" fmla="*/ 21 h 147"/>
                <a:gd name="T40" fmla="*/ 96 w 146"/>
                <a:gd name="T41" fmla="*/ 6 h 147"/>
                <a:gd name="T42" fmla="*/ 69 w 146"/>
                <a:gd name="T43" fmla="*/ 2 h 147"/>
                <a:gd name="T44" fmla="*/ 42 w 146"/>
                <a:gd name="T45" fmla="*/ 9 h 147"/>
                <a:gd name="T46" fmla="*/ 20 w 146"/>
                <a:gd name="T47" fmla="*/ 26 h 147"/>
                <a:gd name="T48" fmla="*/ 7 w 146"/>
                <a:gd name="T49" fmla="*/ 49 h 147"/>
                <a:gd name="T50" fmla="*/ 2 w 146"/>
                <a:gd name="T51" fmla="*/ 78 h 147"/>
                <a:gd name="T52" fmla="*/ 9 w 146"/>
                <a:gd name="T53" fmla="*/ 104 h 147"/>
                <a:gd name="T54" fmla="*/ 26 w 146"/>
                <a:gd name="T55" fmla="*/ 127 h 147"/>
                <a:gd name="T56" fmla="*/ 49 w 146"/>
                <a:gd name="T57" fmla="*/ 141 h 147"/>
                <a:gd name="T58" fmla="*/ 79 w 146"/>
                <a:gd name="T59" fmla="*/ 144 h 147"/>
                <a:gd name="T60" fmla="*/ 106 w 146"/>
                <a:gd name="T61" fmla="*/ 138 h 147"/>
                <a:gd name="T62" fmla="*/ 125 w 146"/>
                <a:gd name="T63" fmla="*/ 120 h 147"/>
                <a:gd name="T64" fmla="*/ 141 w 146"/>
                <a:gd name="T65" fmla="*/ 96 h 14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6"/>
                <a:gd name="T100" fmla="*/ 0 h 147"/>
                <a:gd name="T101" fmla="*/ 146 w 146"/>
                <a:gd name="T102" fmla="*/ 147 h 14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6" h="147">
                  <a:moveTo>
                    <a:pt x="143" y="96"/>
                  </a:moveTo>
                  <a:lnTo>
                    <a:pt x="144" y="83"/>
                  </a:lnTo>
                  <a:lnTo>
                    <a:pt x="145" y="69"/>
                  </a:lnTo>
                  <a:lnTo>
                    <a:pt x="144" y="54"/>
                  </a:lnTo>
                  <a:lnTo>
                    <a:pt x="138" y="42"/>
                  </a:lnTo>
                  <a:lnTo>
                    <a:pt x="130" y="30"/>
                  </a:lnTo>
                  <a:lnTo>
                    <a:pt x="122" y="19"/>
                  </a:lnTo>
                  <a:lnTo>
                    <a:pt x="110" y="10"/>
                  </a:lnTo>
                  <a:lnTo>
                    <a:pt x="96" y="6"/>
                  </a:lnTo>
                  <a:lnTo>
                    <a:pt x="84" y="1"/>
                  </a:lnTo>
                  <a:lnTo>
                    <a:pt x="67" y="0"/>
                  </a:lnTo>
                  <a:lnTo>
                    <a:pt x="55" y="3"/>
                  </a:lnTo>
                  <a:lnTo>
                    <a:pt x="41" y="9"/>
                  </a:lnTo>
                  <a:lnTo>
                    <a:pt x="31" y="15"/>
                  </a:lnTo>
                  <a:lnTo>
                    <a:pt x="18" y="26"/>
                  </a:lnTo>
                  <a:lnTo>
                    <a:pt x="10" y="36"/>
                  </a:lnTo>
                  <a:lnTo>
                    <a:pt x="6" y="49"/>
                  </a:lnTo>
                  <a:lnTo>
                    <a:pt x="0" y="64"/>
                  </a:lnTo>
                  <a:lnTo>
                    <a:pt x="1" y="78"/>
                  </a:lnTo>
                  <a:lnTo>
                    <a:pt x="4" y="92"/>
                  </a:lnTo>
                  <a:lnTo>
                    <a:pt x="8" y="104"/>
                  </a:lnTo>
                  <a:lnTo>
                    <a:pt x="16" y="117"/>
                  </a:lnTo>
                  <a:lnTo>
                    <a:pt x="24" y="125"/>
                  </a:lnTo>
                  <a:lnTo>
                    <a:pt x="37" y="136"/>
                  </a:lnTo>
                  <a:lnTo>
                    <a:pt x="49" y="141"/>
                  </a:lnTo>
                  <a:lnTo>
                    <a:pt x="64" y="146"/>
                  </a:lnTo>
                  <a:lnTo>
                    <a:pt x="79" y="144"/>
                  </a:lnTo>
                  <a:lnTo>
                    <a:pt x="91" y="142"/>
                  </a:lnTo>
                  <a:lnTo>
                    <a:pt x="106" y="138"/>
                  </a:lnTo>
                  <a:lnTo>
                    <a:pt x="117" y="132"/>
                  </a:lnTo>
                  <a:lnTo>
                    <a:pt x="127" y="122"/>
                  </a:lnTo>
                  <a:lnTo>
                    <a:pt x="136" y="110"/>
                  </a:lnTo>
                  <a:lnTo>
                    <a:pt x="143" y="96"/>
                  </a:lnTo>
                  <a:lnTo>
                    <a:pt x="141" y="96"/>
                  </a:lnTo>
                  <a:lnTo>
                    <a:pt x="144" y="83"/>
                  </a:lnTo>
                  <a:lnTo>
                    <a:pt x="143" y="69"/>
                  </a:lnTo>
                  <a:lnTo>
                    <a:pt x="141" y="55"/>
                  </a:lnTo>
                  <a:lnTo>
                    <a:pt x="138" y="42"/>
                  </a:lnTo>
                  <a:lnTo>
                    <a:pt x="130" y="31"/>
                  </a:lnTo>
                  <a:lnTo>
                    <a:pt x="122" y="21"/>
                  </a:lnTo>
                  <a:lnTo>
                    <a:pt x="109" y="12"/>
                  </a:lnTo>
                  <a:lnTo>
                    <a:pt x="96" y="6"/>
                  </a:lnTo>
                  <a:lnTo>
                    <a:pt x="83" y="3"/>
                  </a:lnTo>
                  <a:lnTo>
                    <a:pt x="69" y="2"/>
                  </a:lnTo>
                  <a:lnTo>
                    <a:pt x="54" y="5"/>
                  </a:lnTo>
                  <a:lnTo>
                    <a:pt x="42" y="9"/>
                  </a:lnTo>
                  <a:lnTo>
                    <a:pt x="30" y="17"/>
                  </a:lnTo>
                  <a:lnTo>
                    <a:pt x="20" y="26"/>
                  </a:lnTo>
                  <a:lnTo>
                    <a:pt x="12" y="37"/>
                  </a:lnTo>
                  <a:lnTo>
                    <a:pt x="7" y="49"/>
                  </a:lnTo>
                  <a:lnTo>
                    <a:pt x="2" y="65"/>
                  </a:lnTo>
                  <a:lnTo>
                    <a:pt x="2" y="78"/>
                  </a:lnTo>
                  <a:lnTo>
                    <a:pt x="5" y="91"/>
                  </a:lnTo>
                  <a:lnTo>
                    <a:pt x="9" y="104"/>
                  </a:lnTo>
                  <a:lnTo>
                    <a:pt x="16" y="115"/>
                  </a:lnTo>
                  <a:lnTo>
                    <a:pt x="26" y="127"/>
                  </a:lnTo>
                  <a:lnTo>
                    <a:pt x="38" y="134"/>
                  </a:lnTo>
                  <a:lnTo>
                    <a:pt x="49" y="141"/>
                  </a:lnTo>
                  <a:lnTo>
                    <a:pt x="64" y="144"/>
                  </a:lnTo>
                  <a:lnTo>
                    <a:pt x="79" y="144"/>
                  </a:lnTo>
                  <a:lnTo>
                    <a:pt x="92" y="141"/>
                  </a:lnTo>
                  <a:lnTo>
                    <a:pt x="106" y="138"/>
                  </a:lnTo>
                  <a:lnTo>
                    <a:pt x="116" y="129"/>
                  </a:lnTo>
                  <a:lnTo>
                    <a:pt x="125" y="120"/>
                  </a:lnTo>
                  <a:lnTo>
                    <a:pt x="136" y="110"/>
                  </a:lnTo>
                  <a:lnTo>
                    <a:pt x="141" y="96"/>
                  </a:lnTo>
                  <a:lnTo>
                    <a:pt x="143" y="96"/>
                  </a:lnTo>
                </a:path>
              </a:pathLst>
            </a:custGeom>
            <a:solidFill>
              <a:srgbClr val="CED6E4"/>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62" name="Freeform 394"/>
            <p:cNvSpPr>
              <a:spLocks/>
            </p:cNvSpPr>
            <p:nvPr/>
          </p:nvSpPr>
          <p:spPr bwMode="auto">
            <a:xfrm>
              <a:off x="2454" y="1198"/>
              <a:ext cx="143" cy="143"/>
            </a:xfrm>
            <a:custGeom>
              <a:avLst/>
              <a:gdLst>
                <a:gd name="T0" fmla="*/ 142 w 143"/>
                <a:gd name="T1" fmla="*/ 81 h 143"/>
                <a:gd name="T2" fmla="*/ 139 w 143"/>
                <a:gd name="T3" fmla="*/ 53 h 143"/>
                <a:gd name="T4" fmla="*/ 128 w 143"/>
                <a:gd name="T5" fmla="*/ 29 h 143"/>
                <a:gd name="T6" fmla="*/ 107 w 143"/>
                <a:gd name="T7" fmla="*/ 10 h 143"/>
                <a:gd name="T8" fmla="*/ 81 w 143"/>
                <a:gd name="T9" fmla="*/ 1 h 143"/>
                <a:gd name="T10" fmla="*/ 52 w 143"/>
                <a:gd name="T11" fmla="*/ 3 h 143"/>
                <a:gd name="T12" fmla="*/ 28 w 143"/>
                <a:gd name="T13" fmla="*/ 15 h 143"/>
                <a:gd name="T14" fmla="*/ 10 w 143"/>
                <a:gd name="T15" fmla="*/ 35 h 143"/>
                <a:gd name="T16" fmla="*/ 0 w 143"/>
                <a:gd name="T17" fmla="*/ 63 h 143"/>
                <a:gd name="T18" fmla="*/ 3 w 143"/>
                <a:gd name="T19" fmla="*/ 89 h 143"/>
                <a:gd name="T20" fmla="*/ 14 w 143"/>
                <a:gd name="T21" fmla="*/ 113 h 143"/>
                <a:gd name="T22" fmla="*/ 36 w 143"/>
                <a:gd name="T23" fmla="*/ 132 h 143"/>
                <a:gd name="T24" fmla="*/ 62 w 143"/>
                <a:gd name="T25" fmla="*/ 142 h 143"/>
                <a:gd name="T26" fmla="*/ 90 w 143"/>
                <a:gd name="T27" fmla="*/ 139 h 143"/>
                <a:gd name="T28" fmla="*/ 114 w 143"/>
                <a:gd name="T29" fmla="*/ 127 h 143"/>
                <a:gd name="T30" fmla="*/ 134 w 143"/>
                <a:gd name="T31" fmla="*/ 108 h 143"/>
                <a:gd name="T32" fmla="*/ 139 w 143"/>
                <a:gd name="T33" fmla="*/ 94 h 143"/>
                <a:gd name="T34" fmla="*/ 141 w 143"/>
                <a:gd name="T35" fmla="*/ 67 h 143"/>
                <a:gd name="T36" fmla="*/ 134 w 143"/>
                <a:gd name="T37" fmla="*/ 42 h 143"/>
                <a:gd name="T38" fmla="*/ 118 w 143"/>
                <a:gd name="T39" fmla="*/ 19 h 143"/>
                <a:gd name="T40" fmla="*/ 94 w 143"/>
                <a:gd name="T41" fmla="*/ 6 h 143"/>
                <a:gd name="T42" fmla="*/ 66 w 143"/>
                <a:gd name="T43" fmla="*/ 1 h 143"/>
                <a:gd name="T44" fmla="*/ 39 w 143"/>
                <a:gd name="T45" fmla="*/ 9 h 143"/>
                <a:gd name="T46" fmla="*/ 20 w 143"/>
                <a:gd name="T47" fmla="*/ 25 h 143"/>
                <a:gd name="T48" fmla="*/ 7 w 143"/>
                <a:gd name="T49" fmla="*/ 47 h 143"/>
                <a:gd name="T50" fmla="*/ 2 w 143"/>
                <a:gd name="T51" fmla="*/ 77 h 143"/>
                <a:gd name="T52" fmla="*/ 8 w 143"/>
                <a:gd name="T53" fmla="*/ 101 h 143"/>
                <a:gd name="T54" fmla="*/ 24 w 143"/>
                <a:gd name="T55" fmla="*/ 123 h 143"/>
                <a:gd name="T56" fmla="*/ 48 w 143"/>
                <a:gd name="T57" fmla="*/ 137 h 143"/>
                <a:gd name="T58" fmla="*/ 75 w 143"/>
                <a:gd name="T59" fmla="*/ 140 h 143"/>
                <a:gd name="T60" fmla="*/ 103 w 143"/>
                <a:gd name="T61" fmla="*/ 133 h 143"/>
                <a:gd name="T62" fmla="*/ 123 w 143"/>
                <a:gd name="T63" fmla="*/ 118 h 143"/>
                <a:gd name="T64" fmla="*/ 139 w 143"/>
                <a:gd name="T65" fmla="*/ 94 h 14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3"/>
                <a:gd name="T100" fmla="*/ 0 h 143"/>
                <a:gd name="T101" fmla="*/ 143 w 143"/>
                <a:gd name="T102" fmla="*/ 143 h 14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3" h="143">
                  <a:moveTo>
                    <a:pt x="139" y="94"/>
                  </a:moveTo>
                  <a:lnTo>
                    <a:pt x="142" y="81"/>
                  </a:lnTo>
                  <a:lnTo>
                    <a:pt x="141" y="67"/>
                  </a:lnTo>
                  <a:lnTo>
                    <a:pt x="139" y="53"/>
                  </a:lnTo>
                  <a:lnTo>
                    <a:pt x="136" y="40"/>
                  </a:lnTo>
                  <a:lnTo>
                    <a:pt x="128" y="29"/>
                  </a:lnTo>
                  <a:lnTo>
                    <a:pt x="120" y="19"/>
                  </a:lnTo>
                  <a:lnTo>
                    <a:pt x="107" y="10"/>
                  </a:lnTo>
                  <a:lnTo>
                    <a:pt x="94" y="4"/>
                  </a:lnTo>
                  <a:lnTo>
                    <a:pt x="81" y="1"/>
                  </a:lnTo>
                  <a:lnTo>
                    <a:pt x="67" y="0"/>
                  </a:lnTo>
                  <a:lnTo>
                    <a:pt x="52" y="3"/>
                  </a:lnTo>
                  <a:lnTo>
                    <a:pt x="40" y="7"/>
                  </a:lnTo>
                  <a:lnTo>
                    <a:pt x="28" y="15"/>
                  </a:lnTo>
                  <a:lnTo>
                    <a:pt x="18" y="24"/>
                  </a:lnTo>
                  <a:lnTo>
                    <a:pt x="10" y="35"/>
                  </a:lnTo>
                  <a:lnTo>
                    <a:pt x="5" y="47"/>
                  </a:lnTo>
                  <a:lnTo>
                    <a:pt x="0" y="63"/>
                  </a:lnTo>
                  <a:lnTo>
                    <a:pt x="0" y="76"/>
                  </a:lnTo>
                  <a:lnTo>
                    <a:pt x="3" y="89"/>
                  </a:lnTo>
                  <a:lnTo>
                    <a:pt x="7" y="102"/>
                  </a:lnTo>
                  <a:lnTo>
                    <a:pt x="14" y="113"/>
                  </a:lnTo>
                  <a:lnTo>
                    <a:pt x="24" y="125"/>
                  </a:lnTo>
                  <a:lnTo>
                    <a:pt x="36" y="132"/>
                  </a:lnTo>
                  <a:lnTo>
                    <a:pt x="47" y="139"/>
                  </a:lnTo>
                  <a:lnTo>
                    <a:pt x="62" y="142"/>
                  </a:lnTo>
                  <a:lnTo>
                    <a:pt x="77" y="142"/>
                  </a:lnTo>
                  <a:lnTo>
                    <a:pt x="90" y="139"/>
                  </a:lnTo>
                  <a:lnTo>
                    <a:pt x="104" y="136"/>
                  </a:lnTo>
                  <a:lnTo>
                    <a:pt x="114" y="127"/>
                  </a:lnTo>
                  <a:lnTo>
                    <a:pt x="123" y="118"/>
                  </a:lnTo>
                  <a:lnTo>
                    <a:pt x="134" y="108"/>
                  </a:lnTo>
                  <a:lnTo>
                    <a:pt x="139" y="94"/>
                  </a:lnTo>
                  <a:lnTo>
                    <a:pt x="141" y="80"/>
                  </a:lnTo>
                  <a:lnTo>
                    <a:pt x="141" y="67"/>
                  </a:lnTo>
                  <a:lnTo>
                    <a:pt x="137" y="52"/>
                  </a:lnTo>
                  <a:lnTo>
                    <a:pt x="134" y="42"/>
                  </a:lnTo>
                  <a:lnTo>
                    <a:pt x="128" y="29"/>
                  </a:lnTo>
                  <a:lnTo>
                    <a:pt x="118" y="19"/>
                  </a:lnTo>
                  <a:lnTo>
                    <a:pt x="107" y="12"/>
                  </a:lnTo>
                  <a:lnTo>
                    <a:pt x="94" y="6"/>
                  </a:lnTo>
                  <a:lnTo>
                    <a:pt x="81" y="3"/>
                  </a:lnTo>
                  <a:lnTo>
                    <a:pt x="66" y="1"/>
                  </a:lnTo>
                  <a:lnTo>
                    <a:pt x="54" y="3"/>
                  </a:lnTo>
                  <a:lnTo>
                    <a:pt x="39" y="9"/>
                  </a:lnTo>
                  <a:lnTo>
                    <a:pt x="30" y="16"/>
                  </a:lnTo>
                  <a:lnTo>
                    <a:pt x="20" y="25"/>
                  </a:lnTo>
                  <a:lnTo>
                    <a:pt x="10" y="35"/>
                  </a:lnTo>
                  <a:lnTo>
                    <a:pt x="7" y="47"/>
                  </a:lnTo>
                  <a:lnTo>
                    <a:pt x="0" y="63"/>
                  </a:lnTo>
                  <a:lnTo>
                    <a:pt x="2" y="77"/>
                  </a:lnTo>
                  <a:lnTo>
                    <a:pt x="5" y="89"/>
                  </a:lnTo>
                  <a:lnTo>
                    <a:pt x="8" y="101"/>
                  </a:lnTo>
                  <a:lnTo>
                    <a:pt x="16" y="113"/>
                  </a:lnTo>
                  <a:lnTo>
                    <a:pt x="24" y="123"/>
                  </a:lnTo>
                  <a:lnTo>
                    <a:pt x="37" y="131"/>
                  </a:lnTo>
                  <a:lnTo>
                    <a:pt x="48" y="137"/>
                  </a:lnTo>
                  <a:lnTo>
                    <a:pt x="63" y="140"/>
                  </a:lnTo>
                  <a:lnTo>
                    <a:pt x="75" y="140"/>
                  </a:lnTo>
                  <a:lnTo>
                    <a:pt x="90" y="139"/>
                  </a:lnTo>
                  <a:lnTo>
                    <a:pt x="103" y="133"/>
                  </a:lnTo>
                  <a:lnTo>
                    <a:pt x="112" y="127"/>
                  </a:lnTo>
                  <a:lnTo>
                    <a:pt x="123" y="118"/>
                  </a:lnTo>
                  <a:lnTo>
                    <a:pt x="132" y="108"/>
                  </a:lnTo>
                  <a:lnTo>
                    <a:pt x="139" y="94"/>
                  </a:lnTo>
                </a:path>
              </a:pathLst>
            </a:custGeom>
            <a:solidFill>
              <a:srgbClr val="CFD7E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63" name="Freeform 395"/>
            <p:cNvSpPr>
              <a:spLocks/>
            </p:cNvSpPr>
            <p:nvPr/>
          </p:nvSpPr>
          <p:spPr bwMode="auto">
            <a:xfrm>
              <a:off x="2454" y="1199"/>
              <a:ext cx="142" cy="140"/>
            </a:xfrm>
            <a:custGeom>
              <a:avLst/>
              <a:gdLst>
                <a:gd name="T0" fmla="*/ 141 w 142"/>
                <a:gd name="T1" fmla="*/ 79 h 140"/>
                <a:gd name="T2" fmla="*/ 137 w 142"/>
                <a:gd name="T3" fmla="*/ 51 h 140"/>
                <a:gd name="T4" fmla="*/ 128 w 142"/>
                <a:gd name="T5" fmla="*/ 28 h 140"/>
                <a:gd name="T6" fmla="*/ 107 w 142"/>
                <a:gd name="T7" fmla="*/ 11 h 140"/>
                <a:gd name="T8" fmla="*/ 81 w 142"/>
                <a:gd name="T9" fmla="*/ 2 h 140"/>
                <a:gd name="T10" fmla="*/ 54 w 142"/>
                <a:gd name="T11" fmla="*/ 2 h 140"/>
                <a:gd name="T12" fmla="*/ 30 w 142"/>
                <a:gd name="T13" fmla="*/ 15 h 140"/>
                <a:gd name="T14" fmla="*/ 10 w 142"/>
                <a:gd name="T15" fmla="*/ 34 h 140"/>
                <a:gd name="T16" fmla="*/ 0 w 142"/>
                <a:gd name="T17" fmla="*/ 62 h 140"/>
                <a:gd name="T18" fmla="*/ 5 w 142"/>
                <a:gd name="T19" fmla="*/ 88 h 140"/>
                <a:gd name="T20" fmla="*/ 16 w 142"/>
                <a:gd name="T21" fmla="*/ 112 h 140"/>
                <a:gd name="T22" fmla="*/ 37 w 142"/>
                <a:gd name="T23" fmla="*/ 130 h 140"/>
                <a:gd name="T24" fmla="*/ 63 w 142"/>
                <a:gd name="T25" fmla="*/ 139 h 140"/>
                <a:gd name="T26" fmla="*/ 90 w 142"/>
                <a:gd name="T27" fmla="*/ 138 h 140"/>
                <a:gd name="T28" fmla="*/ 112 w 142"/>
                <a:gd name="T29" fmla="*/ 126 h 140"/>
                <a:gd name="T30" fmla="*/ 132 w 142"/>
                <a:gd name="T31" fmla="*/ 107 h 140"/>
                <a:gd name="T32" fmla="*/ 137 w 142"/>
                <a:gd name="T33" fmla="*/ 91 h 140"/>
                <a:gd name="T34" fmla="*/ 138 w 142"/>
                <a:gd name="T35" fmla="*/ 66 h 140"/>
                <a:gd name="T36" fmla="*/ 132 w 142"/>
                <a:gd name="T37" fmla="*/ 40 h 140"/>
                <a:gd name="T38" fmla="*/ 117 w 142"/>
                <a:gd name="T39" fmla="*/ 20 h 140"/>
                <a:gd name="T40" fmla="*/ 93 w 142"/>
                <a:gd name="T41" fmla="*/ 6 h 140"/>
                <a:gd name="T42" fmla="*/ 66 w 142"/>
                <a:gd name="T43" fmla="*/ 2 h 140"/>
                <a:gd name="T44" fmla="*/ 41 w 142"/>
                <a:gd name="T45" fmla="*/ 9 h 140"/>
                <a:gd name="T46" fmla="*/ 20 w 142"/>
                <a:gd name="T47" fmla="*/ 26 h 140"/>
                <a:gd name="T48" fmla="*/ 7 w 142"/>
                <a:gd name="T49" fmla="*/ 46 h 140"/>
                <a:gd name="T50" fmla="*/ 3 w 142"/>
                <a:gd name="T51" fmla="*/ 74 h 140"/>
                <a:gd name="T52" fmla="*/ 10 w 142"/>
                <a:gd name="T53" fmla="*/ 101 h 140"/>
                <a:gd name="T54" fmla="*/ 25 w 142"/>
                <a:gd name="T55" fmla="*/ 120 h 140"/>
                <a:gd name="T56" fmla="*/ 48 w 142"/>
                <a:gd name="T57" fmla="*/ 134 h 140"/>
                <a:gd name="T58" fmla="*/ 76 w 142"/>
                <a:gd name="T59" fmla="*/ 137 h 140"/>
                <a:gd name="T60" fmla="*/ 101 w 142"/>
                <a:gd name="T61" fmla="*/ 132 h 140"/>
                <a:gd name="T62" fmla="*/ 122 w 142"/>
                <a:gd name="T63" fmla="*/ 115 h 140"/>
                <a:gd name="T64" fmla="*/ 137 w 142"/>
                <a:gd name="T65" fmla="*/ 91 h 1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42"/>
                <a:gd name="T100" fmla="*/ 0 h 140"/>
                <a:gd name="T101" fmla="*/ 142 w 142"/>
                <a:gd name="T102" fmla="*/ 140 h 14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42" h="140">
                  <a:moveTo>
                    <a:pt x="139" y="93"/>
                  </a:moveTo>
                  <a:lnTo>
                    <a:pt x="141" y="79"/>
                  </a:lnTo>
                  <a:lnTo>
                    <a:pt x="141" y="66"/>
                  </a:lnTo>
                  <a:lnTo>
                    <a:pt x="137" y="51"/>
                  </a:lnTo>
                  <a:lnTo>
                    <a:pt x="134" y="41"/>
                  </a:lnTo>
                  <a:lnTo>
                    <a:pt x="128" y="28"/>
                  </a:lnTo>
                  <a:lnTo>
                    <a:pt x="118" y="18"/>
                  </a:lnTo>
                  <a:lnTo>
                    <a:pt x="107" y="11"/>
                  </a:lnTo>
                  <a:lnTo>
                    <a:pt x="94" y="5"/>
                  </a:lnTo>
                  <a:lnTo>
                    <a:pt x="81" y="2"/>
                  </a:lnTo>
                  <a:lnTo>
                    <a:pt x="66" y="0"/>
                  </a:lnTo>
                  <a:lnTo>
                    <a:pt x="54" y="2"/>
                  </a:lnTo>
                  <a:lnTo>
                    <a:pt x="39" y="8"/>
                  </a:lnTo>
                  <a:lnTo>
                    <a:pt x="30" y="15"/>
                  </a:lnTo>
                  <a:lnTo>
                    <a:pt x="20" y="24"/>
                  </a:lnTo>
                  <a:lnTo>
                    <a:pt x="10" y="34"/>
                  </a:lnTo>
                  <a:lnTo>
                    <a:pt x="7" y="46"/>
                  </a:lnTo>
                  <a:lnTo>
                    <a:pt x="0" y="62"/>
                  </a:lnTo>
                  <a:lnTo>
                    <a:pt x="2" y="76"/>
                  </a:lnTo>
                  <a:lnTo>
                    <a:pt x="5" y="88"/>
                  </a:lnTo>
                  <a:lnTo>
                    <a:pt x="8" y="100"/>
                  </a:lnTo>
                  <a:lnTo>
                    <a:pt x="16" y="112"/>
                  </a:lnTo>
                  <a:lnTo>
                    <a:pt x="24" y="122"/>
                  </a:lnTo>
                  <a:lnTo>
                    <a:pt x="37" y="130"/>
                  </a:lnTo>
                  <a:lnTo>
                    <a:pt x="48" y="136"/>
                  </a:lnTo>
                  <a:lnTo>
                    <a:pt x="63" y="139"/>
                  </a:lnTo>
                  <a:lnTo>
                    <a:pt x="75" y="139"/>
                  </a:lnTo>
                  <a:lnTo>
                    <a:pt x="90" y="138"/>
                  </a:lnTo>
                  <a:lnTo>
                    <a:pt x="103" y="132"/>
                  </a:lnTo>
                  <a:lnTo>
                    <a:pt x="112" y="126"/>
                  </a:lnTo>
                  <a:lnTo>
                    <a:pt x="123" y="117"/>
                  </a:lnTo>
                  <a:lnTo>
                    <a:pt x="132" y="107"/>
                  </a:lnTo>
                  <a:lnTo>
                    <a:pt x="139" y="93"/>
                  </a:lnTo>
                  <a:lnTo>
                    <a:pt x="137" y="91"/>
                  </a:lnTo>
                  <a:lnTo>
                    <a:pt x="139" y="78"/>
                  </a:lnTo>
                  <a:lnTo>
                    <a:pt x="138" y="66"/>
                  </a:lnTo>
                  <a:lnTo>
                    <a:pt x="137" y="53"/>
                  </a:lnTo>
                  <a:lnTo>
                    <a:pt x="132" y="40"/>
                  </a:lnTo>
                  <a:lnTo>
                    <a:pt x="125" y="29"/>
                  </a:lnTo>
                  <a:lnTo>
                    <a:pt x="117" y="20"/>
                  </a:lnTo>
                  <a:lnTo>
                    <a:pt x="104" y="13"/>
                  </a:lnTo>
                  <a:lnTo>
                    <a:pt x="93" y="6"/>
                  </a:lnTo>
                  <a:lnTo>
                    <a:pt x="80" y="4"/>
                  </a:lnTo>
                  <a:lnTo>
                    <a:pt x="66" y="2"/>
                  </a:lnTo>
                  <a:lnTo>
                    <a:pt x="54" y="4"/>
                  </a:lnTo>
                  <a:lnTo>
                    <a:pt x="41" y="9"/>
                  </a:lnTo>
                  <a:lnTo>
                    <a:pt x="31" y="17"/>
                  </a:lnTo>
                  <a:lnTo>
                    <a:pt x="20" y="26"/>
                  </a:lnTo>
                  <a:lnTo>
                    <a:pt x="12" y="35"/>
                  </a:lnTo>
                  <a:lnTo>
                    <a:pt x="7" y="46"/>
                  </a:lnTo>
                  <a:lnTo>
                    <a:pt x="2" y="62"/>
                  </a:lnTo>
                  <a:lnTo>
                    <a:pt x="3" y="74"/>
                  </a:lnTo>
                  <a:lnTo>
                    <a:pt x="7" y="87"/>
                  </a:lnTo>
                  <a:lnTo>
                    <a:pt x="10" y="101"/>
                  </a:lnTo>
                  <a:lnTo>
                    <a:pt x="16" y="111"/>
                  </a:lnTo>
                  <a:lnTo>
                    <a:pt x="25" y="120"/>
                  </a:lnTo>
                  <a:lnTo>
                    <a:pt x="37" y="129"/>
                  </a:lnTo>
                  <a:lnTo>
                    <a:pt x="48" y="134"/>
                  </a:lnTo>
                  <a:lnTo>
                    <a:pt x="61" y="136"/>
                  </a:lnTo>
                  <a:lnTo>
                    <a:pt x="76" y="137"/>
                  </a:lnTo>
                  <a:lnTo>
                    <a:pt x="88" y="136"/>
                  </a:lnTo>
                  <a:lnTo>
                    <a:pt x="101" y="132"/>
                  </a:lnTo>
                  <a:lnTo>
                    <a:pt x="112" y="124"/>
                  </a:lnTo>
                  <a:lnTo>
                    <a:pt x="122" y="115"/>
                  </a:lnTo>
                  <a:lnTo>
                    <a:pt x="130" y="106"/>
                  </a:lnTo>
                  <a:lnTo>
                    <a:pt x="137" y="91"/>
                  </a:lnTo>
                  <a:lnTo>
                    <a:pt x="139" y="93"/>
                  </a:lnTo>
                </a:path>
              </a:pathLst>
            </a:custGeom>
            <a:solidFill>
              <a:srgbClr val="D0D7E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64" name="Freeform 396"/>
            <p:cNvSpPr>
              <a:spLocks/>
            </p:cNvSpPr>
            <p:nvPr/>
          </p:nvSpPr>
          <p:spPr bwMode="auto">
            <a:xfrm>
              <a:off x="2456" y="1201"/>
              <a:ext cx="138" cy="136"/>
            </a:xfrm>
            <a:custGeom>
              <a:avLst/>
              <a:gdLst>
                <a:gd name="T0" fmla="*/ 137 w 138"/>
                <a:gd name="T1" fmla="*/ 76 h 136"/>
                <a:gd name="T2" fmla="*/ 135 w 138"/>
                <a:gd name="T3" fmla="*/ 51 h 136"/>
                <a:gd name="T4" fmla="*/ 123 w 138"/>
                <a:gd name="T5" fmla="*/ 27 h 136"/>
                <a:gd name="T6" fmla="*/ 102 w 138"/>
                <a:gd name="T7" fmla="*/ 11 h 136"/>
                <a:gd name="T8" fmla="*/ 78 w 138"/>
                <a:gd name="T9" fmla="*/ 2 h 136"/>
                <a:gd name="T10" fmla="*/ 52 w 138"/>
                <a:gd name="T11" fmla="*/ 2 h 136"/>
                <a:gd name="T12" fmla="*/ 29 w 138"/>
                <a:gd name="T13" fmla="*/ 15 h 136"/>
                <a:gd name="T14" fmla="*/ 10 w 138"/>
                <a:gd name="T15" fmla="*/ 33 h 136"/>
                <a:gd name="T16" fmla="*/ 0 w 138"/>
                <a:gd name="T17" fmla="*/ 60 h 136"/>
                <a:gd name="T18" fmla="*/ 5 w 138"/>
                <a:gd name="T19" fmla="*/ 85 h 136"/>
                <a:gd name="T20" fmla="*/ 14 w 138"/>
                <a:gd name="T21" fmla="*/ 109 h 136"/>
                <a:gd name="T22" fmla="*/ 35 w 138"/>
                <a:gd name="T23" fmla="*/ 127 h 136"/>
                <a:gd name="T24" fmla="*/ 59 w 138"/>
                <a:gd name="T25" fmla="*/ 134 h 136"/>
                <a:gd name="T26" fmla="*/ 86 w 138"/>
                <a:gd name="T27" fmla="*/ 134 h 136"/>
                <a:gd name="T28" fmla="*/ 110 w 138"/>
                <a:gd name="T29" fmla="*/ 122 h 136"/>
                <a:gd name="T30" fmla="*/ 128 w 138"/>
                <a:gd name="T31" fmla="*/ 104 h 136"/>
                <a:gd name="T32" fmla="*/ 133 w 138"/>
                <a:gd name="T33" fmla="*/ 89 h 136"/>
                <a:gd name="T34" fmla="*/ 134 w 138"/>
                <a:gd name="T35" fmla="*/ 64 h 136"/>
                <a:gd name="T36" fmla="*/ 129 w 138"/>
                <a:gd name="T37" fmla="*/ 40 h 136"/>
                <a:gd name="T38" fmla="*/ 115 w 138"/>
                <a:gd name="T39" fmla="*/ 18 h 136"/>
                <a:gd name="T40" fmla="*/ 90 w 138"/>
                <a:gd name="T41" fmla="*/ 6 h 136"/>
                <a:gd name="T42" fmla="*/ 66 w 138"/>
                <a:gd name="T43" fmla="*/ 1 h 136"/>
                <a:gd name="T44" fmla="*/ 38 w 138"/>
                <a:gd name="T45" fmla="*/ 8 h 136"/>
                <a:gd name="T46" fmla="*/ 19 w 138"/>
                <a:gd name="T47" fmla="*/ 24 h 136"/>
                <a:gd name="T48" fmla="*/ 5 w 138"/>
                <a:gd name="T49" fmla="*/ 45 h 136"/>
                <a:gd name="T50" fmla="*/ 3 w 138"/>
                <a:gd name="T51" fmla="*/ 72 h 136"/>
                <a:gd name="T52" fmla="*/ 8 w 138"/>
                <a:gd name="T53" fmla="*/ 97 h 136"/>
                <a:gd name="T54" fmla="*/ 25 w 138"/>
                <a:gd name="T55" fmla="*/ 119 h 136"/>
                <a:gd name="T56" fmla="*/ 48 w 138"/>
                <a:gd name="T57" fmla="*/ 130 h 136"/>
                <a:gd name="T58" fmla="*/ 74 w 138"/>
                <a:gd name="T59" fmla="*/ 135 h 136"/>
                <a:gd name="T60" fmla="*/ 99 w 138"/>
                <a:gd name="T61" fmla="*/ 128 h 136"/>
                <a:gd name="T62" fmla="*/ 118 w 138"/>
                <a:gd name="T63" fmla="*/ 112 h 136"/>
                <a:gd name="T64" fmla="*/ 133 w 138"/>
                <a:gd name="T65" fmla="*/ 89 h 1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8"/>
                <a:gd name="T100" fmla="*/ 0 h 136"/>
                <a:gd name="T101" fmla="*/ 138 w 138"/>
                <a:gd name="T102" fmla="*/ 136 h 1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8" h="136">
                  <a:moveTo>
                    <a:pt x="135" y="89"/>
                  </a:moveTo>
                  <a:lnTo>
                    <a:pt x="137" y="76"/>
                  </a:lnTo>
                  <a:lnTo>
                    <a:pt x="136" y="64"/>
                  </a:lnTo>
                  <a:lnTo>
                    <a:pt x="135" y="51"/>
                  </a:lnTo>
                  <a:lnTo>
                    <a:pt x="130" y="38"/>
                  </a:lnTo>
                  <a:lnTo>
                    <a:pt x="123" y="27"/>
                  </a:lnTo>
                  <a:lnTo>
                    <a:pt x="115" y="18"/>
                  </a:lnTo>
                  <a:lnTo>
                    <a:pt x="102" y="11"/>
                  </a:lnTo>
                  <a:lnTo>
                    <a:pt x="91" y="4"/>
                  </a:lnTo>
                  <a:lnTo>
                    <a:pt x="78" y="2"/>
                  </a:lnTo>
                  <a:lnTo>
                    <a:pt x="64" y="0"/>
                  </a:lnTo>
                  <a:lnTo>
                    <a:pt x="52" y="2"/>
                  </a:lnTo>
                  <a:lnTo>
                    <a:pt x="39" y="7"/>
                  </a:lnTo>
                  <a:lnTo>
                    <a:pt x="29" y="15"/>
                  </a:lnTo>
                  <a:lnTo>
                    <a:pt x="18" y="24"/>
                  </a:lnTo>
                  <a:lnTo>
                    <a:pt x="10" y="33"/>
                  </a:lnTo>
                  <a:lnTo>
                    <a:pt x="5" y="44"/>
                  </a:lnTo>
                  <a:lnTo>
                    <a:pt x="0" y="60"/>
                  </a:lnTo>
                  <a:lnTo>
                    <a:pt x="1" y="72"/>
                  </a:lnTo>
                  <a:lnTo>
                    <a:pt x="5" y="85"/>
                  </a:lnTo>
                  <a:lnTo>
                    <a:pt x="8" y="99"/>
                  </a:lnTo>
                  <a:lnTo>
                    <a:pt x="14" y="109"/>
                  </a:lnTo>
                  <a:lnTo>
                    <a:pt x="23" y="118"/>
                  </a:lnTo>
                  <a:lnTo>
                    <a:pt x="35" y="127"/>
                  </a:lnTo>
                  <a:lnTo>
                    <a:pt x="46" y="132"/>
                  </a:lnTo>
                  <a:lnTo>
                    <a:pt x="59" y="134"/>
                  </a:lnTo>
                  <a:lnTo>
                    <a:pt x="74" y="135"/>
                  </a:lnTo>
                  <a:lnTo>
                    <a:pt x="86" y="134"/>
                  </a:lnTo>
                  <a:lnTo>
                    <a:pt x="99" y="130"/>
                  </a:lnTo>
                  <a:lnTo>
                    <a:pt x="110" y="122"/>
                  </a:lnTo>
                  <a:lnTo>
                    <a:pt x="120" y="113"/>
                  </a:lnTo>
                  <a:lnTo>
                    <a:pt x="128" y="104"/>
                  </a:lnTo>
                  <a:lnTo>
                    <a:pt x="135" y="89"/>
                  </a:lnTo>
                  <a:lnTo>
                    <a:pt x="133" y="89"/>
                  </a:lnTo>
                  <a:lnTo>
                    <a:pt x="135" y="75"/>
                  </a:lnTo>
                  <a:lnTo>
                    <a:pt x="134" y="64"/>
                  </a:lnTo>
                  <a:lnTo>
                    <a:pt x="133" y="51"/>
                  </a:lnTo>
                  <a:lnTo>
                    <a:pt x="129" y="40"/>
                  </a:lnTo>
                  <a:lnTo>
                    <a:pt x="123" y="29"/>
                  </a:lnTo>
                  <a:lnTo>
                    <a:pt x="115" y="18"/>
                  </a:lnTo>
                  <a:lnTo>
                    <a:pt x="102" y="11"/>
                  </a:lnTo>
                  <a:lnTo>
                    <a:pt x="90" y="6"/>
                  </a:lnTo>
                  <a:lnTo>
                    <a:pt x="78" y="2"/>
                  </a:lnTo>
                  <a:lnTo>
                    <a:pt x="66" y="1"/>
                  </a:lnTo>
                  <a:lnTo>
                    <a:pt x="52" y="5"/>
                  </a:lnTo>
                  <a:lnTo>
                    <a:pt x="38" y="8"/>
                  </a:lnTo>
                  <a:lnTo>
                    <a:pt x="29" y="15"/>
                  </a:lnTo>
                  <a:lnTo>
                    <a:pt x="19" y="24"/>
                  </a:lnTo>
                  <a:lnTo>
                    <a:pt x="12" y="34"/>
                  </a:lnTo>
                  <a:lnTo>
                    <a:pt x="5" y="45"/>
                  </a:lnTo>
                  <a:lnTo>
                    <a:pt x="2" y="61"/>
                  </a:lnTo>
                  <a:lnTo>
                    <a:pt x="3" y="72"/>
                  </a:lnTo>
                  <a:lnTo>
                    <a:pt x="5" y="85"/>
                  </a:lnTo>
                  <a:lnTo>
                    <a:pt x="8" y="97"/>
                  </a:lnTo>
                  <a:lnTo>
                    <a:pt x="17" y="108"/>
                  </a:lnTo>
                  <a:lnTo>
                    <a:pt x="25" y="119"/>
                  </a:lnTo>
                  <a:lnTo>
                    <a:pt x="35" y="127"/>
                  </a:lnTo>
                  <a:lnTo>
                    <a:pt x="48" y="130"/>
                  </a:lnTo>
                  <a:lnTo>
                    <a:pt x="59" y="134"/>
                  </a:lnTo>
                  <a:lnTo>
                    <a:pt x="74" y="135"/>
                  </a:lnTo>
                  <a:lnTo>
                    <a:pt x="87" y="132"/>
                  </a:lnTo>
                  <a:lnTo>
                    <a:pt x="99" y="128"/>
                  </a:lnTo>
                  <a:lnTo>
                    <a:pt x="108" y="121"/>
                  </a:lnTo>
                  <a:lnTo>
                    <a:pt x="118" y="112"/>
                  </a:lnTo>
                  <a:lnTo>
                    <a:pt x="126" y="103"/>
                  </a:lnTo>
                  <a:lnTo>
                    <a:pt x="133" y="89"/>
                  </a:lnTo>
                  <a:lnTo>
                    <a:pt x="135" y="89"/>
                  </a:lnTo>
                </a:path>
              </a:pathLst>
            </a:custGeom>
            <a:solidFill>
              <a:srgbClr val="D1D8E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65" name="Freeform 397"/>
            <p:cNvSpPr>
              <a:spLocks/>
            </p:cNvSpPr>
            <p:nvPr/>
          </p:nvSpPr>
          <p:spPr bwMode="auto">
            <a:xfrm>
              <a:off x="2458" y="1202"/>
              <a:ext cx="134" cy="135"/>
            </a:xfrm>
            <a:custGeom>
              <a:avLst/>
              <a:gdLst>
                <a:gd name="T0" fmla="*/ 133 w 134"/>
                <a:gd name="T1" fmla="*/ 74 h 135"/>
                <a:gd name="T2" fmla="*/ 131 w 134"/>
                <a:gd name="T3" fmla="*/ 50 h 135"/>
                <a:gd name="T4" fmla="*/ 121 w 134"/>
                <a:gd name="T5" fmla="*/ 28 h 135"/>
                <a:gd name="T6" fmla="*/ 100 w 134"/>
                <a:gd name="T7" fmla="*/ 10 h 135"/>
                <a:gd name="T8" fmla="*/ 76 w 134"/>
                <a:gd name="T9" fmla="*/ 1 h 135"/>
                <a:gd name="T10" fmla="*/ 50 w 134"/>
                <a:gd name="T11" fmla="*/ 4 h 135"/>
                <a:gd name="T12" fmla="*/ 27 w 134"/>
                <a:gd name="T13" fmla="*/ 14 h 135"/>
                <a:gd name="T14" fmla="*/ 10 w 134"/>
                <a:gd name="T15" fmla="*/ 33 h 135"/>
                <a:gd name="T16" fmla="*/ 0 w 134"/>
                <a:gd name="T17" fmla="*/ 60 h 135"/>
                <a:gd name="T18" fmla="*/ 3 w 134"/>
                <a:gd name="T19" fmla="*/ 84 h 135"/>
                <a:gd name="T20" fmla="*/ 15 w 134"/>
                <a:gd name="T21" fmla="*/ 107 h 135"/>
                <a:gd name="T22" fmla="*/ 33 w 134"/>
                <a:gd name="T23" fmla="*/ 126 h 135"/>
                <a:gd name="T24" fmla="*/ 57 w 134"/>
                <a:gd name="T25" fmla="*/ 133 h 135"/>
                <a:gd name="T26" fmla="*/ 85 w 134"/>
                <a:gd name="T27" fmla="*/ 131 h 135"/>
                <a:gd name="T28" fmla="*/ 106 w 134"/>
                <a:gd name="T29" fmla="*/ 120 h 135"/>
                <a:gd name="T30" fmla="*/ 124 w 134"/>
                <a:gd name="T31" fmla="*/ 102 h 135"/>
                <a:gd name="T32" fmla="*/ 129 w 134"/>
                <a:gd name="T33" fmla="*/ 87 h 135"/>
                <a:gd name="T34" fmla="*/ 132 w 134"/>
                <a:gd name="T35" fmla="*/ 63 h 135"/>
                <a:gd name="T36" fmla="*/ 125 w 134"/>
                <a:gd name="T37" fmla="*/ 39 h 135"/>
                <a:gd name="T38" fmla="*/ 110 w 134"/>
                <a:gd name="T39" fmla="*/ 19 h 135"/>
                <a:gd name="T40" fmla="*/ 88 w 134"/>
                <a:gd name="T41" fmla="*/ 5 h 135"/>
                <a:gd name="T42" fmla="*/ 63 w 134"/>
                <a:gd name="T43" fmla="*/ 2 h 135"/>
                <a:gd name="T44" fmla="*/ 38 w 134"/>
                <a:gd name="T45" fmla="*/ 9 h 135"/>
                <a:gd name="T46" fmla="*/ 19 w 134"/>
                <a:gd name="T47" fmla="*/ 24 h 135"/>
                <a:gd name="T48" fmla="*/ 5 w 134"/>
                <a:gd name="T49" fmla="*/ 44 h 135"/>
                <a:gd name="T50" fmla="*/ 2 w 134"/>
                <a:gd name="T51" fmla="*/ 72 h 135"/>
                <a:gd name="T52" fmla="*/ 8 w 134"/>
                <a:gd name="T53" fmla="*/ 97 h 135"/>
                <a:gd name="T54" fmla="*/ 23 w 134"/>
                <a:gd name="T55" fmla="*/ 116 h 135"/>
                <a:gd name="T56" fmla="*/ 46 w 134"/>
                <a:gd name="T57" fmla="*/ 129 h 135"/>
                <a:gd name="T58" fmla="*/ 71 w 134"/>
                <a:gd name="T59" fmla="*/ 132 h 135"/>
                <a:gd name="T60" fmla="*/ 95 w 134"/>
                <a:gd name="T61" fmla="*/ 126 h 135"/>
                <a:gd name="T62" fmla="*/ 116 w 134"/>
                <a:gd name="T63" fmla="*/ 111 h 135"/>
                <a:gd name="T64" fmla="*/ 129 w 134"/>
                <a:gd name="T65" fmla="*/ 87 h 13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4"/>
                <a:gd name="T100" fmla="*/ 0 h 135"/>
                <a:gd name="T101" fmla="*/ 134 w 134"/>
                <a:gd name="T102" fmla="*/ 135 h 13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4" h="135">
                  <a:moveTo>
                    <a:pt x="131" y="88"/>
                  </a:moveTo>
                  <a:lnTo>
                    <a:pt x="133" y="74"/>
                  </a:lnTo>
                  <a:lnTo>
                    <a:pt x="132" y="63"/>
                  </a:lnTo>
                  <a:lnTo>
                    <a:pt x="131" y="50"/>
                  </a:lnTo>
                  <a:lnTo>
                    <a:pt x="127" y="39"/>
                  </a:lnTo>
                  <a:lnTo>
                    <a:pt x="121" y="28"/>
                  </a:lnTo>
                  <a:lnTo>
                    <a:pt x="113" y="17"/>
                  </a:lnTo>
                  <a:lnTo>
                    <a:pt x="100" y="10"/>
                  </a:lnTo>
                  <a:lnTo>
                    <a:pt x="88" y="5"/>
                  </a:lnTo>
                  <a:lnTo>
                    <a:pt x="76" y="1"/>
                  </a:lnTo>
                  <a:lnTo>
                    <a:pt x="64" y="0"/>
                  </a:lnTo>
                  <a:lnTo>
                    <a:pt x="50" y="4"/>
                  </a:lnTo>
                  <a:lnTo>
                    <a:pt x="36" y="7"/>
                  </a:lnTo>
                  <a:lnTo>
                    <a:pt x="27" y="14"/>
                  </a:lnTo>
                  <a:lnTo>
                    <a:pt x="17" y="23"/>
                  </a:lnTo>
                  <a:lnTo>
                    <a:pt x="10" y="33"/>
                  </a:lnTo>
                  <a:lnTo>
                    <a:pt x="3" y="44"/>
                  </a:lnTo>
                  <a:lnTo>
                    <a:pt x="0" y="60"/>
                  </a:lnTo>
                  <a:lnTo>
                    <a:pt x="1" y="71"/>
                  </a:lnTo>
                  <a:lnTo>
                    <a:pt x="3" y="84"/>
                  </a:lnTo>
                  <a:lnTo>
                    <a:pt x="6" y="96"/>
                  </a:lnTo>
                  <a:lnTo>
                    <a:pt x="15" y="107"/>
                  </a:lnTo>
                  <a:lnTo>
                    <a:pt x="23" y="118"/>
                  </a:lnTo>
                  <a:lnTo>
                    <a:pt x="33" y="126"/>
                  </a:lnTo>
                  <a:lnTo>
                    <a:pt x="46" y="129"/>
                  </a:lnTo>
                  <a:lnTo>
                    <a:pt x="57" y="133"/>
                  </a:lnTo>
                  <a:lnTo>
                    <a:pt x="72" y="134"/>
                  </a:lnTo>
                  <a:lnTo>
                    <a:pt x="85" y="131"/>
                  </a:lnTo>
                  <a:lnTo>
                    <a:pt x="97" y="127"/>
                  </a:lnTo>
                  <a:lnTo>
                    <a:pt x="106" y="120"/>
                  </a:lnTo>
                  <a:lnTo>
                    <a:pt x="116" y="111"/>
                  </a:lnTo>
                  <a:lnTo>
                    <a:pt x="124" y="102"/>
                  </a:lnTo>
                  <a:lnTo>
                    <a:pt x="131" y="88"/>
                  </a:lnTo>
                  <a:lnTo>
                    <a:pt x="129" y="87"/>
                  </a:lnTo>
                  <a:lnTo>
                    <a:pt x="133" y="76"/>
                  </a:lnTo>
                  <a:lnTo>
                    <a:pt x="132" y="63"/>
                  </a:lnTo>
                  <a:lnTo>
                    <a:pt x="131" y="50"/>
                  </a:lnTo>
                  <a:lnTo>
                    <a:pt x="125" y="39"/>
                  </a:lnTo>
                  <a:lnTo>
                    <a:pt x="119" y="27"/>
                  </a:lnTo>
                  <a:lnTo>
                    <a:pt x="110" y="19"/>
                  </a:lnTo>
                  <a:lnTo>
                    <a:pt x="100" y="11"/>
                  </a:lnTo>
                  <a:lnTo>
                    <a:pt x="88" y="5"/>
                  </a:lnTo>
                  <a:lnTo>
                    <a:pt x="76" y="2"/>
                  </a:lnTo>
                  <a:lnTo>
                    <a:pt x="63" y="2"/>
                  </a:lnTo>
                  <a:lnTo>
                    <a:pt x="50" y="4"/>
                  </a:lnTo>
                  <a:lnTo>
                    <a:pt x="38" y="9"/>
                  </a:lnTo>
                  <a:lnTo>
                    <a:pt x="29" y="15"/>
                  </a:lnTo>
                  <a:lnTo>
                    <a:pt x="19" y="24"/>
                  </a:lnTo>
                  <a:lnTo>
                    <a:pt x="11" y="35"/>
                  </a:lnTo>
                  <a:lnTo>
                    <a:pt x="5" y="44"/>
                  </a:lnTo>
                  <a:lnTo>
                    <a:pt x="3" y="58"/>
                  </a:lnTo>
                  <a:lnTo>
                    <a:pt x="2" y="72"/>
                  </a:lnTo>
                  <a:lnTo>
                    <a:pt x="5" y="84"/>
                  </a:lnTo>
                  <a:lnTo>
                    <a:pt x="8" y="97"/>
                  </a:lnTo>
                  <a:lnTo>
                    <a:pt x="15" y="107"/>
                  </a:lnTo>
                  <a:lnTo>
                    <a:pt x="23" y="116"/>
                  </a:lnTo>
                  <a:lnTo>
                    <a:pt x="34" y="124"/>
                  </a:lnTo>
                  <a:lnTo>
                    <a:pt x="46" y="129"/>
                  </a:lnTo>
                  <a:lnTo>
                    <a:pt x="58" y="131"/>
                  </a:lnTo>
                  <a:lnTo>
                    <a:pt x="71" y="132"/>
                  </a:lnTo>
                  <a:lnTo>
                    <a:pt x="83" y="131"/>
                  </a:lnTo>
                  <a:lnTo>
                    <a:pt x="95" y="126"/>
                  </a:lnTo>
                  <a:lnTo>
                    <a:pt x="106" y="120"/>
                  </a:lnTo>
                  <a:lnTo>
                    <a:pt x="116" y="111"/>
                  </a:lnTo>
                  <a:lnTo>
                    <a:pt x="124" y="101"/>
                  </a:lnTo>
                  <a:lnTo>
                    <a:pt x="129" y="87"/>
                  </a:lnTo>
                  <a:lnTo>
                    <a:pt x="131" y="88"/>
                  </a:lnTo>
                </a:path>
              </a:pathLst>
            </a:custGeom>
            <a:solidFill>
              <a:srgbClr val="D2D9E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66" name="Freeform 398"/>
            <p:cNvSpPr>
              <a:spLocks/>
            </p:cNvSpPr>
            <p:nvPr/>
          </p:nvSpPr>
          <p:spPr bwMode="auto">
            <a:xfrm>
              <a:off x="2460" y="1204"/>
              <a:ext cx="132" cy="131"/>
            </a:xfrm>
            <a:custGeom>
              <a:avLst/>
              <a:gdLst>
                <a:gd name="T0" fmla="*/ 131 w 132"/>
                <a:gd name="T1" fmla="*/ 74 h 131"/>
                <a:gd name="T2" fmla="*/ 129 w 132"/>
                <a:gd name="T3" fmla="*/ 48 h 131"/>
                <a:gd name="T4" fmla="*/ 117 w 132"/>
                <a:gd name="T5" fmla="*/ 25 h 131"/>
                <a:gd name="T6" fmla="*/ 98 w 132"/>
                <a:gd name="T7" fmla="*/ 9 h 131"/>
                <a:gd name="T8" fmla="*/ 74 w 132"/>
                <a:gd name="T9" fmla="*/ 0 h 131"/>
                <a:gd name="T10" fmla="*/ 48 w 132"/>
                <a:gd name="T11" fmla="*/ 2 h 131"/>
                <a:gd name="T12" fmla="*/ 27 w 132"/>
                <a:gd name="T13" fmla="*/ 13 h 131"/>
                <a:gd name="T14" fmla="*/ 9 w 132"/>
                <a:gd name="T15" fmla="*/ 33 h 131"/>
                <a:gd name="T16" fmla="*/ 1 w 132"/>
                <a:gd name="T17" fmla="*/ 56 h 131"/>
                <a:gd name="T18" fmla="*/ 3 w 132"/>
                <a:gd name="T19" fmla="*/ 82 h 131"/>
                <a:gd name="T20" fmla="*/ 13 w 132"/>
                <a:gd name="T21" fmla="*/ 105 h 131"/>
                <a:gd name="T22" fmla="*/ 32 w 132"/>
                <a:gd name="T23" fmla="*/ 122 h 131"/>
                <a:gd name="T24" fmla="*/ 56 w 132"/>
                <a:gd name="T25" fmla="*/ 129 h 131"/>
                <a:gd name="T26" fmla="*/ 81 w 132"/>
                <a:gd name="T27" fmla="*/ 129 h 131"/>
                <a:gd name="T28" fmla="*/ 104 w 132"/>
                <a:gd name="T29" fmla="*/ 118 h 131"/>
                <a:gd name="T30" fmla="*/ 122 w 132"/>
                <a:gd name="T31" fmla="*/ 99 h 131"/>
                <a:gd name="T32" fmla="*/ 127 w 132"/>
                <a:gd name="T33" fmla="*/ 85 h 131"/>
                <a:gd name="T34" fmla="*/ 128 w 132"/>
                <a:gd name="T35" fmla="*/ 60 h 131"/>
                <a:gd name="T36" fmla="*/ 123 w 132"/>
                <a:gd name="T37" fmla="*/ 38 h 131"/>
                <a:gd name="T38" fmla="*/ 107 w 132"/>
                <a:gd name="T39" fmla="*/ 19 h 131"/>
                <a:gd name="T40" fmla="*/ 85 w 132"/>
                <a:gd name="T41" fmla="*/ 4 h 131"/>
                <a:gd name="T42" fmla="*/ 60 w 132"/>
                <a:gd name="T43" fmla="*/ 2 h 131"/>
                <a:gd name="T44" fmla="*/ 38 w 132"/>
                <a:gd name="T45" fmla="*/ 8 h 131"/>
                <a:gd name="T46" fmla="*/ 17 w 132"/>
                <a:gd name="T47" fmla="*/ 22 h 131"/>
                <a:gd name="T48" fmla="*/ 5 w 132"/>
                <a:gd name="T49" fmla="*/ 44 h 131"/>
                <a:gd name="T50" fmla="*/ 0 w 132"/>
                <a:gd name="T51" fmla="*/ 70 h 131"/>
                <a:gd name="T52" fmla="*/ 9 w 132"/>
                <a:gd name="T53" fmla="*/ 93 h 131"/>
                <a:gd name="T54" fmla="*/ 23 w 132"/>
                <a:gd name="T55" fmla="*/ 112 h 131"/>
                <a:gd name="T56" fmla="*/ 44 w 132"/>
                <a:gd name="T57" fmla="*/ 125 h 131"/>
                <a:gd name="T58" fmla="*/ 70 w 132"/>
                <a:gd name="T59" fmla="*/ 128 h 131"/>
                <a:gd name="T60" fmla="*/ 94 w 132"/>
                <a:gd name="T61" fmla="*/ 123 h 131"/>
                <a:gd name="T62" fmla="*/ 112 w 132"/>
                <a:gd name="T63" fmla="*/ 109 h 131"/>
                <a:gd name="T64" fmla="*/ 127 w 132"/>
                <a:gd name="T65" fmla="*/ 85 h 1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2"/>
                <a:gd name="T100" fmla="*/ 0 h 131"/>
                <a:gd name="T101" fmla="*/ 132 w 132"/>
                <a:gd name="T102" fmla="*/ 131 h 1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2" h="131">
                  <a:moveTo>
                    <a:pt x="127" y="85"/>
                  </a:moveTo>
                  <a:lnTo>
                    <a:pt x="131" y="74"/>
                  </a:lnTo>
                  <a:lnTo>
                    <a:pt x="130" y="61"/>
                  </a:lnTo>
                  <a:lnTo>
                    <a:pt x="129" y="48"/>
                  </a:lnTo>
                  <a:lnTo>
                    <a:pt x="123" y="37"/>
                  </a:lnTo>
                  <a:lnTo>
                    <a:pt x="117" y="25"/>
                  </a:lnTo>
                  <a:lnTo>
                    <a:pt x="108" y="17"/>
                  </a:lnTo>
                  <a:lnTo>
                    <a:pt x="98" y="9"/>
                  </a:lnTo>
                  <a:lnTo>
                    <a:pt x="86" y="3"/>
                  </a:lnTo>
                  <a:lnTo>
                    <a:pt x="74" y="0"/>
                  </a:lnTo>
                  <a:lnTo>
                    <a:pt x="61" y="0"/>
                  </a:lnTo>
                  <a:lnTo>
                    <a:pt x="48" y="2"/>
                  </a:lnTo>
                  <a:lnTo>
                    <a:pt x="36" y="7"/>
                  </a:lnTo>
                  <a:lnTo>
                    <a:pt x="27" y="13"/>
                  </a:lnTo>
                  <a:lnTo>
                    <a:pt x="17" y="22"/>
                  </a:lnTo>
                  <a:lnTo>
                    <a:pt x="9" y="33"/>
                  </a:lnTo>
                  <a:lnTo>
                    <a:pt x="3" y="42"/>
                  </a:lnTo>
                  <a:lnTo>
                    <a:pt x="1" y="56"/>
                  </a:lnTo>
                  <a:lnTo>
                    <a:pt x="0" y="70"/>
                  </a:lnTo>
                  <a:lnTo>
                    <a:pt x="3" y="82"/>
                  </a:lnTo>
                  <a:lnTo>
                    <a:pt x="6" y="95"/>
                  </a:lnTo>
                  <a:lnTo>
                    <a:pt x="13" y="105"/>
                  </a:lnTo>
                  <a:lnTo>
                    <a:pt x="21" y="114"/>
                  </a:lnTo>
                  <a:lnTo>
                    <a:pt x="32" y="122"/>
                  </a:lnTo>
                  <a:lnTo>
                    <a:pt x="44" y="127"/>
                  </a:lnTo>
                  <a:lnTo>
                    <a:pt x="56" y="129"/>
                  </a:lnTo>
                  <a:lnTo>
                    <a:pt x="69" y="130"/>
                  </a:lnTo>
                  <a:lnTo>
                    <a:pt x="81" y="129"/>
                  </a:lnTo>
                  <a:lnTo>
                    <a:pt x="93" y="124"/>
                  </a:lnTo>
                  <a:lnTo>
                    <a:pt x="104" y="118"/>
                  </a:lnTo>
                  <a:lnTo>
                    <a:pt x="114" y="109"/>
                  </a:lnTo>
                  <a:lnTo>
                    <a:pt x="122" y="99"/>
                  </a:lnTo>
                  <a:lnTo>
                    <a:pt x="127" y="85"/>
                  </a:lnTo>
                  <a:lnTo>
                    <a:pt x="129" y="74"/>
                  </a:lnTo>
                  <a:lnTo>
                    <a:pt x="128" y="60"/>
                  </a:lnTo>
                  <a:lnTo>
                    <a:pt x="127" y="49"/>
                  </a:lnTo>
                  <a:lnTo>
                    <a:pt x="123" y="38"/>
                  </a:lnTo>
                  <a:lnTo>
                    <a:pt x="116" y="27"/>
                  </a:lnTo>
                  <a:lnTo>
                    <a:pt x="107" y="19"/>
                  </a:lnTo>
                  <a:lnTo>
                    <a:pt x="98" y="11"/>
                  </a:lnTo>
                  <a:lnTo>
                    <a:pt x="85" y="4"/>
                  </a:lnTo>
                  <a:lnTo>
                    <a:pt x="72" y="2"/>
                  </a:lnTo>
                  <a:lnTo>
                    <a:pt x="60" y="2"/>
                  </a:lnTo>
                  <a:lnTo>
                    <a:pt x="48" y="4"/>
                  </a:lnTo>
                  <a:lnTo>
                    <a:pt x="38" y="8"/>
                  </a:lnTo>
                  <a:lnTo>
                    <a:pt x="26" y="15"/>
                  </a:lnTo>
                  <a:lnTo>
                    <a:pt x="17" y="22"/>
                  </a:lnTo>
                  <a:lnTo>
                    <a:pt x="9" y="33"/>
                  </a:lnTo>
                  <a:lnTo>
                    <a:pt x="5" y="44"/>
                  </a:lnTo>
                  <a:lnTo>
                    <a:pt x="1" y="56"/>
                  </a:lnTo>
                  <a:lnTo>
                    <a:pt x="0" y="70"/>
                  </a:lnTo>
                  <a:lnTo>
                    <a:pt x="3" y="81"/>
                  </a:lnTo>
                  <a:lnTo>
                    <a:pt x="9" y="93"/>
                  </a:lnTo>
                  <a:lnTo>
                    <a:pt x="13" y="103"/>
                  </a:lnTo>
                  <a:lnTo>
                    <a:pt x="23" y="112"/>
                  </a:lnTo>
                  <a:lnTo>
                    <a:pt x="32" y="120"/>
                  </a:lnTo>
                  <a:lnTo>
                    <a:pt x="44" y="125"/>
                  </a:lnTo>
                  <a:lnTo>
                    <a:pt x="57" y="127"/>
                  </a:lnTo>
                  <a:lnTo>
                    <a:pt x="70" y="128"/>
                  </a:lnTo>
                  <a:lnTo>
                    <a:pt x="82" y="127"/>
                  </a:lnTo>
                  <a:lnTo>
                    <a:pt x="94" y="123"/>
                  </a:lnTo>
                  <a:lnTo>
                    <a:pt x="104" y="117"/>
                  </a:lnTo>
                  <a:lnTo>
                    <a:pt x="112" y="109"/>
                  </a:lnTo>
                  <a:lnTo>
                    <a:pt x="120" y="98"/>
                  </a:lnTo>
                  <a:lnTo>
                    <a:pt x="127" y="85"/>
                  </a:lnTo>
                </a:path>
              </a:pathLst>
            </a:custGeom>
            <a:solidFill>
              <a:srgbClr val="D3DAE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67" name="Freeform 399"/>
            <p:cNvSpPr>
              <a:spLocks/>
            </p:cNvSpPr>
            <p:nvPr/>
          </p:nvSpPr>
          <p:spPr bwMode="auto">
            <a:xfrm>
              <a:off x="2460" y="1206"/>
              <a:ext cx="130" cy="127"/>
            </a:xfrm>
            <a:custGeom>
              <a:avLst/>
              <a:gdLst>
                <a:gd name="T0" fmla="*/ 129 w 130"/>
                <a:gd name="T1" fmla="*/ 72 h 127"/>
                <a:gd name="T2" fmla="*/ 127 w 130"/>
                <a:gd name="T3" fmla="*/ 47 h 127"/>
                <a:gd name="T4" fmla="*/ 116 w 130"/>
                <a:gd name="T5" fmla="*/ 25 h 127"/>
                <a:gd name="T6" fmla="*/ 98 w 130"/>
                <a:gd name="T7" fmla="*/ 9 h 127"/>
                <a:gd name="T8" fmla="*/ 72 w 130"/>
                <a:gd name="T9" fmla="*/ 0 h 127"/>
                <a:gd name="T10" fmla="*/ 48 w 130"/>
                <a:gd name="T11" fmla="*/ 2 h 127"/>
                <a:gd name="T12" fmla="*/ 26 w 130"/>
                <a:gd name="T13" fmla="*/ 13 h 127"/>
                <a:gd name="T14" fmla="*/ 9 w 130"/>
                <a:gd name="T15" fmla="*/ 31 h 127"/>
                <a:gd name="T16" fmla="*/ 1 w 130"/>
                <a:gd name="T17" fmla="*/ 54 h 127"/>
                <a:gd name="T18" fmla="*/ 3 w 130"/>
                <a:gd name="T19" fmla="*/ 79 h 127"/>
                <a:gd name="T20" fmla="*/ 13 w 130"/>
                <a:gd name="T21" fmla="*/ 101 h 127"/>
                <a:gd name="T22" fmla="*/ 32 w 130"/>
                <a:gd name="T23" fmla="*/ 118 h 127"/>
                <a:gd name="T24" fmla="*/ 57 w 130"/>
                <a:gd name="T25" fmla="*/ 125 h 127"/>
                <a:gd name="T26" fmla="*/ 82 w 130"/>
                <a:gd name="T27" fmla="*/ 125 h 127"/>
                <a:gd name="T28" fmla="*/ 104 w 130"/>
                <a:gd name="T29" fmla="*/ 115 h 127"/>
                <a:gd name="T30" fmla="*/ 120 w 130"/>
                <a:gd name="T31" fmla="*/ 96 h 127"/>
                <a:gd name="T32" fmla="*/ 125 w 130"/>
                <a:gd name="T33" fmla="*/ 82 h 127"/>
                <a:gd name="T34" fmla="*/ 126 w 130"/>
                <a:gd name="T35" fmla="*/ 59 h 127"/>
                <a:gd name="T36" fmla="*/ 121 w 130"/>
                <a:gd name="T37" fmla="*/ 35 h 127"/>
                <a:gd name="T38" fmla="*/ 107 w 130"/>
                <a:gd name="T39" fmla="*/ 17 h 127"/>
                <a:gd name="T40" fmla="*/ 85 w 130"/>
                <a:gd name="T41" fmla="*/ 4 h 127"/>
                <a:gd name="T42" fmla="*/ 60 w 130"/>
                <a:gd name="T43" fmla="*/ 0 h 127"/>
                <a:gd name="T44" fmla="*/ 38 w 130"/>
                <a:gd name="T45" fmla="*/ 6 h 127"/>
                <a:gd name="T46" fmla="*/ 19 w 130"/>
                <a:gd name="T47" fmla="*/ 21 h 127"/>
                <a:gd name="T48" fmla="*/ 7 w 130"/>
                <a:gd name="T49" fmla="*/ 42 h 127"/>
                <a:gd name="T50" fmla="*/ 4 w 130"/>
                <a:gd name="T51" fmla="*/ 67 h 127"/>
                <a:gd name="T52" fmla="*/ 9 w 130"/>
                <a:gd name="T53" fmla="*/ 91 h 127"/>
                <a:gd name="T54" fmla="*/ 23 w 130"/>
                <a:gd name="T55" fmla="*/ 110 h 127"/>
                <a:gd name="T56" fmla="*/ 45 w 130"/>
                <a:gd name="T57" fmla="*/ 122 h 127"/>
                <a:gd name="T58" fmla="*/ 70 w 130"/>
                <a:gd name="T59" fmla="*/ 126 h 127"/>
                <a:gd name="T60" fmla="*/ 92 w 130"/>
                <a:gd name="T61" fmla="*/ 120 h 127"/>
                <a:gd name="T62" fmla="*/ 111 w 130"/>
                <a:gd name="T63" fmla="*/ 104 h 127"/>
                <a:gd name="T64" fmla="*/ 125 w 130"/>
                <a:gd name="T65" fmla="*/ 82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0"/>
                <a:gd name="T100" fmla="*/ 0 h 127"/>
                <a:gd name="T101" fmla="*/ 130 w 130"/>
                <a:gd name="T102" fmla="*/ 127 h 12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0" h="127">
                  <a:moveTo>
                    <a:pt x="127" y="83"/>
                  </a:moveTo>
                  <a:lnTo>
                    <a:pt x="129" y="72"/>
                  </a:lnTo>
                  <a:lnTo>
                    <a:pt x="128" y="58"/>
                  </a:lnTo>
                  <a:lnTo>
                    <a:pt x="127" y="47"/>
                  </a:lnTo>
                  <a:lnTo>
                    <a:pt x="123" y="36"/>
                  </a:lnTo>
                  <a:lnTo>
                    <a:pt x="116" y="25"/>
                  </a:lnTo>
                  <a:lnTo>
                    <a:pt x="107" y="17"/>
                  </a:lnTo>
                  <a:lnTo>
                    <a:pt x="98" y="9"/>
                  </a:lnTo>
                  <a:lnTo>
                    <a:pt x="85" y="2"/>
                  </a:lnTo>
                  <a:lnTo>
                    <a:pt x="72" y="0"/>
                  </a:lnTo>
                  <a:lnTo>
                    <a:pt x="60" y="0"/>
                  </a:lnTo>
                  <a:lnTo>
                    <a:pt x="48" y="2"/>
                  </a:lnTo>
                  <a:lnTo>
                    <a:pt x="38" y="6"/>
                  </a:lnTo>
                  <a:lnTo>
                    <a:pt x="26" y="13"/>
                  </a:lnTo>
                  <a:lnTo>
                    <a:pt x="17" y="20"/>
                  </a:lnTo>
                  <a:lnTo>
                    <a:pt x="9" y="31"/>
                  </a:lnTo>
                  <a:lnTo>
                    <a:pt x="5" y="42"/>
                  </a:lnTo>
                  <a:lnTo>
                    <a:pt x="1" y="54"/>
                  </a:lnTo>
                  <a:lnTo>
                    <a:pt x="0" y="68"/>
                  </a:lnTo>
                  <a:lnTo>
                    <a:pt x="3" y="79"/>
                  </a:lnTo>
                  <a:lnTo>
                    <a:pt x="9" y="91"/>
                  </a:lnTo>
                  <a:lnTo>
                    <a:pt x="13" y="101"/>
                  </a:lnTo>
                  <a:lnTo>
                    <a:pt x="23" y="110"/>
                  </a:lnTo>
                  <a:lnTo>
                    <a:pt x="32" y="118"/>
                  </a:lnTo>
                  <a:lnTo>
                    <a:pt x="44" y="123"/>
                  </a:lnTo>
                  <a:lnTo>
                    <a:pt x="57" y="125"/>
                  </a:lnTo>
                  <a:lnTo>
                    <a:pt x="70" y="126"/>
                  </a:lnTo>
                  <a:lnTo>
                    <a:pt x="82" y="125"/>
                  </a:lnTo>
                  <a:lnTo>
                    <a:pt x="94" y="121"/>
                  </a:lnTo>
                  <a:lnTo>
                    <a:pt x="104" y="115"/>
                  </a:lnTo>
                  <a:lnTo>
                    <a:pt x="112" y="107"/>
                  </a:lnTo>
                  <a:lnTo>
                    <a:pt x="120" y="96"/>
                  </a:lnTo>
                  <a:lnTo>
                    <a:pt x="127" y="83"/>
                  </a:lnTo>
                  <a:lnTo>
                    <a:pt x="125" y="82"/>
                  </a:lnTo>
                  <a:lnTo>
                    <a:pt x="127" y="71"/>
                  </a:lnTo>
                  <a:lnTo>
                    <a:pt x="126" y="59"/>
                  </a:lnTo>
                  <a:lnTo>
                    <a:pt x="125" y="47"/>
                  </a:lnTo>
                  <a:lnTo>
                    <a:pt x="121" y="35"/>
                  </a:lnTo>
                  <a:lnTo>
                    <a:pt x="114" y="25"/>
                  </a:lnTo>
                  <a:lnTo>
                    <a:pt x="107" y="17"/>
                  </a:lnTo>
                  <a:lnTo>
                    <a:pt x="98" y="9"/>
                  </a:lnTo>
                  <a:lnTo>
                    <a:pt x="85" y="4"/>
                  </a:lnTo>
                  <a:lnTo>
                    <a:pt x="74" y="0"/>
                  </a:lnTo>
                  <a:lnTo>
                    <a:pt x="60" y="0"/>
                  </a:lnTo>
                  <a:lnTo>
                    <a:pt x="50" y="3"/>
                  </a:lnTo>
                  <a:lnTo>
                    <a:pt x="38" y="6"/>
                  </a:lnTo>
                  <a:lnTo>
                    <a:pt x="28" y="13"/>
                  </a:lnTo>
                  <a:lnTo>
                    <a:pt x="19" y="21"/>
                  </a:lnTo>
                  <a:lnTo>
                    <a:pt x="11" y="32"/>
                  </a:lnTo>
                  <a:lnTo>
                    <a:pt x="7" y="42"/>
                  </a:lnTo>
                  <a:lnTo>
                    <a:pt x="3" y="55"/>
                  </a:lnTo>
                  <a:lnTo>
                    <a:pt x="4" y="67"/>
                  </a:lnTo>
                  <a:lnTo>
                    <a:pt x="5" y="81"/>
                  </a:lnTo>
                  <a:lnTo>
                    <a:pt x="9" y="91"/>
                  </a:lnTo>
                  <a:lnTo>
                    <a:pt x="15" y="102"/>
                  </a:lnTo>
                  <a:lnTo>
                    <a:pt x="23" y="110"/>
                  </a:lnTo>
                  <a:lnTo>
                    <a:pt x="34" y="118"/>
                  </a:lnTo>
                  <a:lnTo>
                    <a:pt x="45" y="122"/>
                  </a:lnTo>
                  <a:lnTo>
                    <a:pt x="57" y="125"/>
                  </a:lnTo>
                  <a:lnTo>
                    <a:pt x="70" y="126"/>
                  </a:lnTo>
                  <a:lnTo>
                    <a:pt x="80" y="124"/>
                  </a:lnTo>
                  <a:lnTo>
                    <a:pt x="92" y="120"/>
                  </a:lnTo>
                  <a:lnTo>
                    <a:pt x="103" y="114"/>
                  </a:lnTo>
                  <a:lnTo>
                    <a:pt x="111" y="104"/>
                  </a:lnTo>
                  <a:lnTo>
                    <a:pt x="118" y="95"/>
                  </a:lnTo>
                  <a:lnTo>
                    <a:pt x="125" y="82"/>
                  </a:lnTo>
                  <a:lnTo>
                    <a:pt x="127" y="83"/>
                  </a:lnTo>
                </a:path>
              </a:pathLst>
            </a:custGeom>
            <a:solidFill>
              <a:srgbClr val="D4DBE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68" name="Freeform 400"/>
            <p:cNvSpPr>
              <a:spLocks/>
            </p:cNvSpPr>
            <p:nvPr/>
          </p:nvSpPr>
          <p:spPr bwMode="auto">
            <a:xfrm>
              <a:off x="2463" y="1206"/>
              <a:ext cx="125" cy="127"/>
            </a:xfrm>
            <a:custGeom>
              <a:avLst/>
              <a:gdLst>
                <a:gd name="T0" fmla="*/ 124 w 125"/>
                <a:gd name="T1" fmla="*/ 71 h 127"/>
                <a:gd name="T2" fmla="*/ 122 w 125"/>
                <a:gd name="T3" fmla="*/ 47 h 127"/>
                <a:gd name="T4" fmla="*/ 111 w 125"/>
                <a:gd name="T5" fmla="*/ 25 h 127"/>
                <a:gd name="T6" fmla="*/ 95 w 125"/>
                <a:gd name="T7" fmla="*/ 9 h 127"/>
                <a:gd name="T8" fmla="*/ 71 w 125"/>
                <a:gd name="T9" fmla="*/ 0 h 127"/>
                <a:gd name="T10" fmla="*/ 47 w 125"/>
                <a:gd name="T11" fmla="*/ 3 h 127"/>
                <a:gd name="T12" fmla="*/ 25 w 125"/>
                <a:gd name="T13" fmla="*/ 13 h 127"/>
                <a:gd name="T14" fmla="*/ 8 w 125"/>
                <a:gd name="T15" fmla="*/ 32 h 127"/>
                <a:gd name="T16" fmla="*/ 0 w 125"/>
                <a:gd name="T17" fmla="*/ 55 h 127"/>
                <a:gd name="T18" fmla="*/ 2 w 125"/>
                <a:gd name="T19" fmla="*/ 81 h 127"/>
                <a:gd name="T20" fmla="*/ 12 w 125"/>
                <a:gd name="T21" fmla="*/ 102 h 127"/>
                <a:gd name="T22" fmla="*/ 31 w 125"/>
                <a:gd name="T23" fmla="*/ 118 h 127"/>
                <a:gd name="T24" fmla="*/ 54 w 125"/>
                <a:gd name="T25" fmla="*/ 125 h 127"/>
                <a:gd name="T26" fmla="*/ 77 w 125"/>
                <a:gd name="T27" fmla="*/ 124 h 127"/>
                <a:gd name="T28" fmla="*/ 100 w 125"/>
                <a:gd name="T29" fmla="*/ 114 h 127"/>
                <a:gd name="T30" fmla="*/ 115 w 125"/>
                <a:gd name="T31" fmla="*/ 95 h 127"/>
                <a:gd name="T32" fmla="*/ 120 w 125"/>
                <a:gd name="T33" fmla="*/ 82 h 127"/>
                <a:gd name="T34" fmla="*/ 123 w 125"/>
                <a:gd name="T35" fmla="*/ 59 h 127"/>
                <a:gd name="T36" fmla="*/ 118 w 125"/>
                <a:gd name="T37" fmla="*/ 37 h 127"/>
                <a:gd name="T38" fmla="*/ 104 w 125"/>
                <a:gd name="T39" fmla="*/ 19 h 127"/>
                <a:gd name="T40" fmla="*/ 81 w 125"/>
                <a:gd name="T41" fmla="*/ 6 h 127"/>
                <a:gd name="T42" fmla="*/ 58 w 125"/>
                <a:gd name="T43" fmla="*/ 2 h 127"/>
                <a:gd name="T44" fmla="*/ 36 w 125"/>
                <a:gd name="T45" fmla="*/ 9 h 127"/>
                <a:gd name="T46" fmla="*/ 18 w 125"/>
                <a:gd name="T47" fmla="*/ 23 h 127"/>
                <a:gd name="T48" fmla="*/ 4 w 125"/>
                <a:gd name="T49" fmla="*/ 42 h 127"/>
                <a:gd name="T50" fmla="*/ 3 w 125"/>
                <a:gd name="T51" fmla="*/ 68 h 127"/>
                <a:gd name="T52" fmla="*/ 8 w 125"/>
                <a:gd name="T53" fmla="*/ 90 h 127"/>
                <a:gd name="T54" fmla="*/ 22 w 125"/>
                <a:gd name="T55" fmla="*/ 109 h 127"/>
                <a:gd name="T56" fmla="*/ 42 w 125"/>
                <a:gd name="T57" fmla="*/ 120 h 127"/>
                <a:gd name="T58" fmla="*/ 67 w 125"/>
                <a:gd name="T59" fmla="*/ 125 h 127"/>
                <a:gd name="T60" fmla="*/ 89 w 125"/>
                <a:gd name="T61" fmla="*/ 118 h 127"/>
                <a:gd name="T62" fmla="*/ 108 w 125"/>
                <a:gd name="T63" fmla="*/ 104 h 127"/>
                <a:gd name="T64" fmla="*/ 120 w 125"/>
                <a:gd name="T65" fmla="*/ 82 h 12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5"/>
                <a:gd name="T100" fmla="*/ 0 h 127"/>
                <a:gd name="T101" fmla="*/ 125 w 125"/>
                <a:gd name="T102" fmla="*/ 127 h 12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5" h="127">
                  <a:moveTo>
                    <a:pt x="122" y="82"/>
                  </a:moveTo>
                  <a:lnTo>
                    <a:pt x="124" y="71"/>
                  </a:lnTo>
                  <a:lnTo>
                    <a:pt x="123" y="59"/>
                  </a:lnTo>
                  <a:lnTo>
                    <a:pt x="122" y="47"/>
                  </a:lnTo>
                  <a:lnTo>
                    <a:pt x="118" y="35"/>
                  </a:lnTo>
                  <a:lnTo>
                    <a:pt x="111" y="25"/>
                  </a:lnTo>
                  <a:lnTo>
                    <a:pt x="104" y="17"/>
                  </a:lnTo>
                  <a:lnTo>
                    <a:pt x="95" y="9"/>
                  </a:lnTo>
                  <a:lnTo>
                    <a:pt x="82" y="4"/>
                  </a:lnTo>
                  <a:lnTo>
                    <a:pt x="71" y="0"/>
                  </a:lnTo>
                  <a:lnTo>
                    <a:pt x="57" y="0"/>
                  </a:lnTo>
                  <a:lnTo>
                    <a:pt x="47" y="3"/>
                  </a:lnTo>
                  <a:lnTo>
                    <a:pt x="35" y="6"/>
                  </a:lnTo>
                  <a:lnTo>
                    <a:pt x="25" y="13"/>
                  </a:lnTo>
                  <a:lnTo>
                    <a:pt x="16" y="21"/>
                  </a:lnTo>
                  <a:lnTo>
                    <a:pt x="8" y="32"/>
                  </a:lnTo>
                  <a:lnTo>
                    <a:pt x="4" y="42"/>
                  </a:lnTo>
                  <a:lnTo>
                    <a:pt x="0" y="55"/>
                  </a:lnTo>
                  <a:lnTo>
                    <a:pt x="1" y="67"/>
                  </a:lnTo>
                  <a:lnTo>
                    <a:pt x="2" y="81"/>
                  </a:lnTo>
                  <a:lnTo>
                    <a:pt x="6" y="91"/>
                  </a:lnTo>
                  <a:lnTo>
                    <a:pt x="12" y="102"/>
                  </a:lnTo>
                  <a:lnTo>
                    <a:pt x="20" y="110"/>
                  </a:lnTo>
                  <a:lnTo>
                    <a:pt x="31" y="118"/>
                  </a:lnTo>
                  <a:lnTo>
                    <a:pt x="42" y="122"/>
                  </a:lnTo>
                  <a:lnTo>
                    <a:pt x="54" y="125"/>
                  </a:lnTo>
                  <a:lnTo>
                    <a:pt x="67" y="126"/>
                  </a:lnTo>
                  <a:lnTo>
                    <a:pt x="77" y="124"/>
                  </a:lnTo>
                  <a:lnTo>
                    <a:pt x="89" y="120"/>
                  </a:lnTo>
                  <a:lnTo>
                    <a:pt x="100" y="114"/>
                  </a:lnTo>
                  <a:lnTo>
                    <a:pt x="108" y="104"/>
                  </a:lnTo>
                  <a:lnTo>
                    <a:pt x="115" y="95"/>
                  </a:lnTo>
                  <a:lnTo>
                    <a:pt x="122" y="82"/>
                  </a:lnTo>
                  <a:lnTo>
                    <a:pt x="120" y="82"/>
                  </a:lnTo>
                  <a:lnTo>
                    <a:pt x="122" y="71"/>
                  </a:lnTo>
                  <a:lnTo>
                    <a:pt x="123" y="59"/>
                  </a:lnTo>
                  <a:lnTo>
                    <a:pt x="122" y="49"/>
                  </a:lnTo>
                  <a:lnTo>
                    <a:pt x="118" y="37"/>
                  </a:lnTo>
                  <a:lnTo>
                    <a:pt x="111" y="27"/>
                  </a:lnTo>
                  <a:lnTo>
                    <a:pt x="104" y="19"/>
                  </a:lnTo>
                  <a:lnTo>
                    <a:pt x="94" y="11"/>
                  </a:lnTo>
                  <a:lnTo>
                    <a:pt x="81" y="6"/>
                  </a:lnTo>
                  <a:lnTo>
                    <a:pt x="71" y="2"/>
                  </a:lnTo>
                  <a:lnTo>
                    <a:pt x="58" y="2"/>
                  </a:lnTo>
                  <a:lnTo>
                    <a:pt x="46" y="5"/>
                  </a:lnTo>
                  <a:lnTo>
                    <a:pt x="36" y="9"/>
                  </a:lnTo>
                  <a:lnTo>
                    <a:pt x="25" y="15"/>
                  </a:lnTo>
                  <a:lnTo>
                    <a:pt x="18" y="23"/>
                  </a:lnTo>
                  <a:lnTo>
                    <a:pt x="10" y="32"/>
                  </a:lnTo>
                  <a:lnTo>
                    <a:pt x="4" y="42"/>
                  </a:lnTo>
                  <a:lnTo>
                    <a:pt x="2" y="56"/>
                  </a:lnTo>
                  <a:lnTo>
                    <a:pt x="3" y="68"/>
                  </a:lnTo>
                  <a:lnTo>
                    <a:pt x="4" y="79"/>
                  </a:lnTo>
                  <a:lnTo>
                    <a:pt x="8" y="90"/>
                  </a:lnTo>
                  <a:lnTo>
                    <a:pt x="13" y="100"/>
                  </a:lnTo>
                  <a:lnTo>
                    <a:pt x="22" y="109"/>
                  </a:lnTo>
                  <a:lnTo>
                    <a:pt x="32" y="116"/>
                  </a:lnTo>
                  <a:lnTo>
                    <a:pt x="42" y="120"/>
                  </a:lnTo>
                  <a:lnTo>
                    <a:pt x="55" y="123"/>
                  </a:lnTo>
                  <a:lnTo>
                    <a:pt x="67" y="125"/>
                  </a:lnTo>
                  <a:lnTo>
                    <a:pt x="78" y="122"/>
                  </a:lnTo>
                  <a:lnTo>
                    <a:pt x="89" y="118"/>
                  </a:lnTo>
                  <a:lnTo>
                    <a:pt x="100" y="112"/>
                  </a:lnTo>
                  <a:lnTo>
                    <a:pt x="108" y="104"/>
                  </a:lnTo>
                  <a:lnTo>
                    <a:pt x="114" y="94"/>
                  </a:lnTo>
                  <a:lnTo>
                    <a:pt x="120" y="82"/>
                  </a:lnTo>
                  <a:lnTo>
                    <a:pt x="122" y="82"/>
                  </a:lnTo>
                </a:path>
              </a:pathLst>
            </a:custGeom>
            <a:solidFill>
              <a:srgbClr val="D5DCE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69" name="Freeform 401"/>
            <p:cNvSpPr>
              <a:spLocks/>
            </p:cNvSpPr>
            <p:nvPr/>
          </p:nvSpPr>
          <p:spPr bwMode="auto">
            <a:xfrm>
              <a:off x="2465" y="1208"/>
              <a:ext cx="122" cy="124"/>
            </a:xfrm>
            <a:custGeom>
              <a:avLst/>
              <a:gdLst>
                <a:gd name="T0" fmla="*/ 120 w 122"/>
                <a:gd name="T1" fmla="*/ 69 h 124"/>
                <a:gd name="T2" fmla="*/ 120 w 122"/>
                <a:gd name="T3" fmla="*/ 47 h 124"/>
                <a:gd name="T4" fmla="*/ 109 w 122"/>
                <a:gd name="T5" fmla="*/ 25 h 124"/>
                <a:gd name="T6" fmla="*/ 92 w 122"/>
                <a:gd name="T7" fmla="*/ 9 h 124"/>
                <a:gd name="T8" fmla="*/ 69 w 122"/>
                <a:gd name="T9" fmla="*/ 0 h 124"/>
                <a:gd name="T10" fmla="*/ 44 w 122"/>
                <a:gd name="T11" fmla="*/ 3 h 124"/>
                <a:gd name="T12" fmla="*/ 23 w 122"/>
                <a:gd name="T13" fmla="*/ 13 h 124"/>
                <a:gd name="T14" fmla="*/ 8 w 122"/>
                <a:gd name="T15" fmla="*/ 30 h 124"/>
                <a:gd name="T16" fmla="*/ 0 w 122"/>
                <a:gd name="T17" fmla="*/ 54 h 124"/>
                <a:gd name="T18" fmla="*/ 2 w 122"/>
                <a:gd name="T19" fmla="*/ 77 h 124"/>
                <a:gd name="T20" fmla="*/ 11 w 122"/>
                <a:gd name="T21" fmla="*/ 98 h 124"/>
                <a:gd name="T22" fmla="*/ 30 w 122"/>
                <a:gd name="T23" fmla="*/ 114 h 124"/>
                <a:gd name="T24" fmla="*/ 53 w 122"/>
                <a:gd name="T25" fmla="*/ 121 h 124"/>
                <a:gd name="T26" fmla="*/ 76 w 122"/>
                <a:gd name="T27" fmla="*/ 120 h 124"/>
                <a:gd name="T28" fmla="*/ 98 w 122"/>
                <a:gd name="T29" fmla="*/ 110 h 124"/>
                <a:gd name="T30" fmla="*/ 112 w 122"/>
                <a:gd name="T31" fmla="*/ 92 h 124"/>
                <a:gd name="T32" fmla="*/ 116 w 122"/>
                <a:gd name="T33" fmla="*/ 79 h 124"/>
                <a:gd name="T34" fmla="*/ 120 w 122"/>
                <a:gd name="T35" fmla="*/ 56 h 124"/>
                <a:gd name="T36" fmla="*/ 114 w 122"/>
                <a:gd name="T37" fmla="*/ 33 h 124"/>
                <a:gd name="T38" fmla="*/ 99 w 122"/>
                <a:gd name="T39" fmla="*/ 17 h 124"/>
                <a:gd name="T40" fmla="*/ 79 w 122"/>
                <a:gd name="T41" fmla="*/ 4 h 124"/>
                <a:gd name="T42" fmla="*/ 56 w 122"/>
                <a:gd name="T43" fmla="*/ 2 h 124"/>
                <a:gd name="T44" fmla="*/ 34 w 122"/>
                <a:gd name="T45" fmla="*/ 7 h 124"/>
                <a:gd name="T46" fmla="*/ 16 w 122"/>
                <a:gd name="T47" fmla="*/ 21 h 124"/>
                <a:gd name="T48" fmla="*/ 4 w 122"/>
                <a:gd name="T49" fmla="*/ 41 h 124"/>
                <a:gd name="T50" fmla="*/ 1 w 122"/>
                <a:gd name="T51" fmla="*/ 66 h 124"/>
                <a:gd name="T52" fmla="*/ 6 w 122"/>
                <a:gd name="T53" fmla="*/ 88 h 124"/>
                <a:gd name="T54" fmla="*/ 20 w 122"/>
                <a:gd name="T55" fmla="*/ 105 h 124"/>
                <a:gd name="T56" fmla="*/ 40 w 122"/>
                <a:gd name="T57" fmla="*/ 118 h 124"/>
                <a:gd name="T58" fmla="*/ 64 w 122"/>
                <a:gd name="T59" fmla="*/ 120 h 124"/>
                <a:gd name="T60" fmla="*/ 85 w 122"/>
                <a:gd name="T61" fmla="*/ 116 h 124"/>
                <a:gd name="T62" fmla="*/ 104 w 122"/>
                <a:gd name="T63" fmla="*/ 102 h 124"/>
                <a:gd name="T64" fmla="*/ 116 w 122"/>
                <a:gd name="T65" fmla="*/ 79 h 12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2"/>
                <a:gd name="T100" fmla="*/ 0 h 124"/>
                <a:gd name="T101" fmla="*/ 122 w 122"/>
                <a:gd name="T102" fmla="*/ 124 h 12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2" h="124">
                  <a:moveTo>
                    <a:pt x="118" y="80"/>
                  </a:moveTo>
                  <a:lnTo>
                    <a:pt x="120" y="69"/>
                  </a:lnTo>
                  <a:lnTo>
                    <a:pt x="121" y="57"/>
                  </a:lnTo>
                  <a:lnTo>
                    <a:pt x="120" y="47"/>
                  </a:lnTo>
                  <a:lnTo>
                    <a:pt x="116" y="35"/>
                  </a:lnTo>
                  <a:lnTo>
                    <a:pt x="109" y="25"/>
                  </a:lnTo>
                  <a:lnTo>
                    <a:pt x="102" y="17"/>
                  </a:lnTo>
                  <a:lnTo>
                    <a:pt x="92" y="9"/>
                  </a:lnTo>
                  <a:lnTo>
                    <a:pt x="79" y="4"/>
                  </a:lnTo>
                  <a:lnTo>
                    <a:pt x="69" y="0"/>
                  </a:lnTo>
                  <a:lnTo>
                    <a:pt x="56" y="0"/>
                  </a:lnTo>
                  <a:lnTo>
                    <a:pt x="44" y="3"/>
                  </a:lnTo>
                  <a:lnTo>
                    <a:pt x="34" y="7"/>
                  </a:lnTo>
                  <a:lnTo>
                    <a:pt x="23" y="13"/>
                  </a:lnTo>
                  <a:lnTo>
                    <a:pt x="16" y="21"/>
                  </a:lnTo>
                  <a:lnTo>
                    <a:pt x="8" y="30"/>
                  </a:lnTo>
                  <a:lnTo>
                    <a:pt x="2" y="40"/>
                  </a:lnTo>
                  <a:lnTo>
                    <a:pt x="0" y="54"/>
                  </a:lnTo>
                  <a:lnTo>
                    <a:pt x="1" y="66"/>
                  </a:lnTo>
                  <a:lnTo>
                    <a:pt x="2" y="77"/>
                  </a:lnTo>
                  <a:lnTo>
                    <a:pt x="6" y="88"/>
                  </a:lnTo>
                  <a:lnTo>
                    <a:pt x="11" y="98"/>
                  </a:lnTo>
                  <a:lnTo>
                    <a:pt x="20" y="107"/>
                  </a:lnTo>
                  <a:lnTo>
                    <a:pt x="30" y="114"/>
                  </a:lnTo>
                  <a:lnTo>
                    <a:pt x="40" y="118"/>
                  </a:lnTo>
                  <a:lnTo>
                    <a:pt x="53" y="121"/>
                  </a:lnTo>
                  <a:lnTo>
                    <a:pt x="65" y="123"/>
                  </a:lnTo>
                  <a:lnTo>
                    <a:pt x="76" y="120"/>
                  </a:lnTo>
                  <a:lnTo>
                    <a:pt x="87" y="116"/>
                  </a:lnTo>
                  <a:lnTo>
                    <a:pt x="98" y="110"/>
                  </a:lnTo>
                  <a:lnTo>
                    <a:pt x="106" y="102"/>
                  </a:lnTo>
                  <a:lnTo>
                    <a:pt x="112" y="92"/>
                  </a:lnTo>
                  <a:lnTo>
                    <a:pt x="118" y="80"/>
                  </a:lnTo>
                  <a:lnTo>
                    <a:pt x="116" y="79"/>
                  </a:lnTo>
                  <a:lnTo>
                    <a:pt x="120" y="69"/>
                  </a:lnTo>
                  <a:lnTo>
                    <a:pt x="120" y="56"/>
                  </a:lnTo>
                  <a:lnTo>
                    <a:pt x="118" y="46"/>
                  </a:lnTo>
                  <a:lnTo>
                    <a:pt x="114" y="33"/>
                  </a:lnTo>
                  <a:lnTo>
                    <a:pt x="107" y="27"/>
                  </a:lnTo>
                  <a:lnTo>
                    <a:pt x="99" y="17"/>
                  </a:lnTo>
                  <a:lnTo>
                    <a:pt x="91" y="10"/>
                  </a:lnTo>
                  <a:lnTo>
                    <a:pt x="79" y="4"/>
                  </a:lnTo>
                  <a:lnTo>
                    <a:pt x="68" y="2"/>
                  </a:lnTo>
                  <a:lnTo>
                    <a:pt x="56" y="2"/>
                  </a:lnTo>
                  <a:lnTo>
                    <a:pt x="45" y="6"/>
                  </a:lnTo>
                  <a:lnTo>
                    <a:pt x="34" y="7"/>
                  </a:lnTo>
                  <a:lnTo>
                    <a:pt x="23" y="13"/>
                  </a:lnTo>
                  <a:lnTo>
                    <a:pt x="16" y="21"/>
                  </a:lnTo>
                  <a:lnTo>
                    <a:pt x="10" y="31"/>
                  </a:lnTo>
                  <a:lnTo>
                    <a:pt x="4" y="41"/>
                  </a:lnTo>
                  <a:lnTo>
                    <a:pt x="2" y="55"/>
                  </a:lnTo>
                  <a:lnTo>
                    <a:pt x="1" y="66"/>
                  </a:lnTo>
                  <a:lnTo>
                    <a:pt x="2" y="77"/>
                  </a:lnTo>
                  <a:lnTo>
                    <a:pt x="6" y="88"/>
                  </a:lnTo>
                  <a:lnTo>
                    <a:pt x="13" y="97"/>
                  </a:lnTo>
                  <a:lnTo>
                    <a:pt x="20" y="105"/>
                  </a:lnTo>
                  <a:lnTo>
                    <a:pt x="30" y="112"/>
                  </a:lnTo>
                  <a:lnTo>
                    <a:pt x="40" y="118"/>
                  </a:lnTo>
                  <a:lnTo>
                    <a:pt x="53" y="119"/>
                  </a:lnTo>
                  <a:lnTo>
                    <a:pt x="64" y="120"/>
                  </a:lnTo>
                  <a:lnTo>
                    <a:pt x="76" y="118"/>
                  </a:lnTo>
                  <a:lnTo>
                    <a:pt x="85" y="116"/>
                  </a:lnTo>
                  <a:lnTo>
                    <a:pt x="96" y="109"/>
                  </a:lnTo>
                  <a:lnTo>
                    <a:pt x="104" y="102"/>
                  </a:lnTo>
                  <a:lnTo>
                    <a:pt x="112" y="92"/>
                  </a:lnTo>
                  <a:lnTo>
                    <a:pt x="116" y="79"/>
                  </a:lnTo>
                  <a:lnTo>
                    <a:pt x="118" y="80"/>
                  </a:lnTo>
                </a:path>
              </a:pathLst>
            </a:custGeom>
            <a:solidFill>
              <a:srgbClr val="D6DCE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70" name="Freeform 402"/>
            <p:cNvSpPr>
              <a:spLocks/>
            </p:cNvSpPr>
            <p:nvPr/>
          </p:nvSpPr>
          <p:spPr bwMode="auto">
            <a:xfrm>
              <a:off x="2466" y="1210"/>
              <a:ext cx="120" cy="119"/>
            </a:xfrm>
            <a:custGeom>
              <a:avLst/>
              <a:gdLst>
                <a:gd name="T0" fmla="*/ 119 w 120"/>
                <a:gd name="T1" fmla="*/ 67 h 119"/>
                <a:gd name="T2" fmla="*/ 117 w 120"/>
                <a:gd name="T3" fmla="*/ 44 h 119"/>
                <a:gd name="T4" fmla="*/ 106 w 120"/>
                <a:gd name="T5" fmla="*/ 25 h 119"/>
                <a:gd name="T6" fmla="*/ 90 w 120"/>
                <a:gd name="T7" fmla="*/ 8 h 119"/>
                <a:gd name="T8" fmla="*/ 67 w 120"/>
                <a:gd name="T9" fmla="*/ 0 h 119"/>
                <a:gd name="T10" fmla="*/ 44 w 120"/>
                <a:gd name="T11" fmla="*/ 4 h 119"/>
                <a:gd name="T12" fmla="*/ 22 w 120"/>
                <a:gd name="T13" fmla="*/ 11 h 119"/>
                <a:gd name="T14" fmla="*/ 9 w 120"/>
                <a:gd name="T15" fmla="*/ 29 h 119"/>
                <a:gd name="T16" fmla="*/ 1 w 120"/>
                <a:gd name="T17" fmla="*/ 53 h 119"/>
                <a:gd name="T18" fmla="*/ 1 w 120"/>
                <a:gd name="T19" fmla="*/ 75 h 119"/>
                <a:gd name="T20" fmla="*/ 12 w 120"/>
                <a:gd name="T21" fmla="*/ 95 h 119"/>
                <a:gd name="T22" fmla="*/ 29 w 120"/>
                <a:gd name="T23" fmla="*/ 110 h 119"/>
                <a:gd name="T24" fmla="*/ 52 w 120"/>
                <a:gd name="T25" fmla="*/ 117 h 119"/>
                <a:gd name="T26" fmla="*/ 75 w 120"/>
                <a:gd name="T27" fmla="*/ 116 h 119"/>
                <a:gd name="T28" fmla="*/ 95 w 120"/>
                <a:gd name="T29" fmla="*/ 107 h 119"/>
                <a:gd name="T30" fmla="*/ 111 w 120"/>
                <a:gd name="T31" fmla="*/ 90 h 119"/>
                <a:gd name="T32" fmla="*/ 115 w 120"/>
                <a:gd name="T33" fmla="*/ 77 h 119"/>
                <a:gd name="T34" fmla="*/ 117 w 120"/>
                <a:gd name="T35" fmla="*/ 56 h 119"/>
                <a:gd name="T36" fmla="*/ 112 w 120"/>
                <a:gd name="T37" fmla="*/ 33 h 119"/>
                <a:gd name="T38" fmla="*/ 98 w 120"/>
                <a:gd name="T39" fmla="*/ 15 h 119"/>
                <a:gd name="T40" fmla="*/ 78 w 120"/>
                <a:gd name="T41" fmla="*/ 4 h 119"/>
                <a:gd name="T42" fmla="*/ 55 w 120"/>
                <a:gd name="T43" fmla="*/ 0 h 119"/>
                <a:gd name="T44" fmla="*/ 35 w 120"/>
                <a:gd name="T45" fmla="*/ 7 h 119"/>
                <a:gd name="T46" fmla="*/ 16 w 120"/>
                <a:gd name="T47" fmla="*/ 21 h 119"/>
                <a:gd name="T48" fmla="*/ 5 w 120"/>
                <a:gd name="T49" fmla="*/ 39 h 119"/>
                <a:gd name="T50" fmla="*/ 2 w 120"/>
                <a:gd name="T51" fmla="*/ 63 h 119"/>
                <a:gd name="T52" fmla="*/ 8 w 120"/>
                <a:gd name="T53" fmla="*/ 84 h 119"/>
                <a:gd name="T54" fmla="*/ 20 w 120"/>
                <a:gd name="T55" fmla="*/ 101 h 119"/>
                <a:gd name="T56" fmla="*/ 40 w 120"/>
                <a:gd name="T57" fmla="*/ 114 h 119"/>
                <a:gd name="T58" fmla="*/ 63 w 120"/>
                <a:gd name="T59" fmla="*/ 116 h 119"/>
                <a:gd name="T60" fmla="*/ 85 w 120"/>
                <a:gd name="T61" fmla="*/ 112 h 119"/>
                <a:gd name="T62" fmla="*/ 102 w 120"/>
                <a:gd name="T63" fmla="*/ 97 h 119"/>
                <a:gd name="T64" fmla="*/ 115 w 120"/>
                <a:gd name="T65" fmla="*/ 77 h 11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20"/>
                <a:gd name="T100" fmla="*/ 0 h 119"/>
                <a:gd name="T101" fmla="*/ 120 w 120"/>
                <a:gd name="T102" fmla="*/ 119 h 11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20" h="119">
                  <a:moveTo>
                    <a:pt x="115" y="77"/>
                  </a:moveTo>
                  <a:lnTo>
                    <a:pt x="119" y="67"/>
                  </a:lnTo>
                  <a:lnTo>
                    <a:pt x="119" y="54"/>
                  </a:lnTo>
                  <a:lnTo>
                    <a:pt x="117" y="44"/>
                  </a:lnTo>
                  <a:lnTo>
                    <a:pt x="113" y="31"/>
                  </a:lnTo>
                  <a:lnTo>
                    <a:pt x="106" y="25"/>
                  </a:lnTo>
                  <a:lnTo>
                    <a:pt x="98" y="15"/>
                  </a:lnTo>
                  <a:lnTo>
                    <a:pt x="90" y="8"/>
                  </a:lnTo>
                  <a:lnTo>
                    <a:pt x="78" y="2"/>
                  </a:lnTo>
                  <a:lnTo>
                    <a:pt x="67" y="0"/>
                  </a:lnTo>
                  <a:lnTo>
                    <a:pt x="55" y="0"/>
                  </a:lnTo>
                  <a:lnTo>
                    <a:pt x="44" y="4"/>
                  </a:lnTo>
                  <a:lnTo>
                    <a:pt x="33" y="5"/>
                  </a:lnTo>
                  <a:lnTo>
                    <a:pt x="22" y="11"/>
                  </a:lnTo>
                  <a:lnTo>
                    <a:pt x="15" y="19"/>
                  </a:lnTo>
                  <a:lnTo>
                    <a:pt x="9" y="29"/>
                  </a:lnTo>
                  <a:lnTo>
                    <a:pt x="3" y="39"/>
                  </a:lnTo>
                  <a:lnTo>
                    <a:pt x="1" y="53"/>
                  </a:lnTo>
                  <a:lnTo>
                    <a:pt x="0" y="64"/>
                  </a:lnTo>
                  <a:lnTo>
                    <a:pt x="1" y="75"/>
                  </a:lnTo>
                  <a:lnTo>
                    <a:pt x="5" y="86"/>
                  </a:lnTo>
                  <a:lnTo>
                    <a:pt x="12" y="95"/>
                  </a:lnTo>
                  <a:lnTo>
                    <a:pt x="19" y="103"/>
                  </a:lnTo>
                  <a:lnTo>
                    <a:pt x="29" y="110"/>
                  </a:lnTo>
                  <a:lnTo>
                    <a:pt x="39" y="116"/>
                  </a:lnTo>
                  <a:lnTo>
                    <a:pt x="52" y="117"/>
                  </a:lnTo>
                  <a:lnTo>
                    <a:pt x="63" y="118"/>
                  </a:lnTo>
                  <a:lnTo>
                    <a:pt x="75" y="116"/>
                  </a:lnTo>
                  <a:lnTo>
                    <a:pt x="84" y="114"/>
                  </a:lnTo>
                  <a:lnTo>
                    <a:pt x="95" y="107"/>
                  </a:lnTo>
                  <a:lnTo>
                    <a:pt x="103" y="100"/>
                  </a:lnTo>
                  <a:lnTo>
                    <a:pt x="111" y="90"/>
                  </a:lnTo>
                  <a:lnTo>
                    <a:pt x="115" y="77"/>
                  </a:lnTo>
                  <a:lnTo>
                    <a:pt x="117" y="66"/>
                  </a:lnTo>
                  <a:lnTo>
                    <a:pt x="117" y="56"/>
                  </a:lnTo>
                  <a:lnTo>
                    <a:pt x="114" y="46"/>
                  </a:lnTo>
                  <a:lnTo>
                    <a:pt x="112" y="33"/>
                  </a:lnTo>
                  <a:lnTo>
                    <a:pt x="106" y="24"/>
                  </a:lnTo>
                  <a:lnTo>
                    <a:pt x="98" y="15"/>
                  </a:lnTo>
                  <a:lnTo>
                    <a:pt x="89" y="10"/>
                  </a:lnTo>
                  <a:lnTo>
                    <a:pt x="78" y="4"/>
                  </a:lnTo>
                  <a:lnTo>
                    <a:pt x="67" y="2"/>
                  </a:lnTo>
                  <a:lnTo>
                    <a:pt x="55" y="0"/>
                  </a:lnTo>
                  <a:lnTo>
                    <a:pt x="44" y="4"/>
                  </a:lnTo>
                  <a:lnTo>
                    <a:pt x="35" y="7"/>
                  </a:lnTo>
                  <a:lnTo>
                    <a:pt x="24" y="14"/>
                  </a:lnTo>
                  <a:lnTo>
                    <a:pt x="16" y="21"/>
                  </a:lnTo>
                  <a:lnTo>
                    <a:pt x="9" y="29"/>
                  </a:lnTo>
                  <a:lnTo>
                    <a:pt x="5" y="39"/>
                  </a:lnTo>
                  <a:lnTo>
                    <a:pt x="1" y="53"/>
                  </a:lnTo>
                  <a:lnTo>
                    <a:pt x="2" y="63"/>
                  </a:lnTo>
                  <a:lnTo>
                    <a:pt x="3" y="74"/>
                  </a:lnTo>
                  <a:lnTo>
                    <a:pt x="8" y="84"/>
                  </a:lnTo>
                  <a:lnTo>
                    <a:pt x="12" y="95"/>
                  </a:lnTo>
                  <a:lnTo>
                    <a:pt x="20" y="101"/>
                  </a:lnTo>
                  <a:lnTo>
                    <a:pt x="30" y="109"/>
                  </a:lnTo>
                  <a:lnTo>
                    <a:pt x="40" y="114"/>
                  </a:lnTo>
                  <a:lnTo>
                    <a:pt x="52" y="116"/>
                  </a:lnTo>
                  <a:lnTo>
                    <a:pt x="63" y="116"/>
                  </a:lnTo>
                  <a:lnTo>
                    <a:pt x="74" y="116"/>
                  </a:lnTo>
                  <a:lnTo>
                    <a:pt x="85" y="112"/>
                  </a:lnTo>
                  <a:lnTo>
                    <a:pt x="94" y="104"/>
                  </a:lnTo>
                  <a:lnTo>
                    <a:pt x="102" y="97"/>
                  </a:lnTo>
                  <a:lnTo>
                    <a:pt x="109" y="89"/>
                  </a:lnTo>
                  <a:lnTo>
                    <a:pt x="115" y="77"/>
                  </a:lnTo>
                </a:path>
              </a:pathLst>
            </a:custGeom>
            <a:solidFill>
              <a:srgbClr val="D7DDE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71" name="Freeform 403"/>
            <p:cNvSpPr>
              <a:spLocks/>
            </p:cNvSpPr>
            <p:nvPr/>
          </p:nvSpPr>
          <p:spPr bwMode="auto">
            <a:xfrm>
              <a:off x="2467" y="1210"/>
              <a:ext cx="117" cy="117"/>
            </a:xfrm>
            <a:custGeom>
              <a:avLst/>
              <a:gdLst>
                <a:gd name="T0" fmla="*/ 116 w 117"/>
                <a:gd name="T1" fmla="*/ 66 h 117"/>
                <a:gd name="T2" fmla="*/ 113 w 117"/>
                <a:gd name="T3" fmla="*/ 46 h 117"/>
                <a:gd name="T4" fmla="*/ 105 w 117"/>
                <a:gd name="T5" fmla="*/ 24 h 117"/>
                <a:gd name="T6" fmla="*/ 88 w 117"/>
                <a:gd name="T7" fmla="*/ 10 h 117"/>
                <a:gd name="T8" fmla="*/ 66 w 117"/>
                <a:gd name="T9" fmla="*/ 2 h 117"/>
                <a:gd name="T10" fmla="*/ 43 w 117"/>
                <a:gd name="T11" fmla="*/ 4 h 117"/>
                <a:gd name="T12" fmla="*/ 23 w 117"/>
                <a:gd name="T13" fmla="*/ 14 h 117"/>
                <a:gd name="T14" fmla="*/ 8 w 117"/>
                <a:gd name="T15" fmla="*/ 29 h 117"/>
                <a:gd name="T16" fmla="*/ 0 w 117"/>
                <a:gd name="T17" fmla="*/ 53 h 117"/>
                <a:gd name="T18" fmla="*/ 2 w 117"/>
                <a:gd name="T19" fmla="*/ 74 h 117"/>
                <a:gd name="T20" fmla="*/ 11 w 117"/>
                <a:gd name="T21" fmla="*/ 95 h 117"/>
                <a:gd name="T22" fmla="*/ 29 w 117"/>
                <a:gd name="T23" fmla="*/ 109 h 117"/>
                <a:gd name="T24" fmla="*/ 51 w 117"/>
                <a:gd name="T25" fmla="*/ 116 h 117"/>
                <a:gd name="T26" fmla="*/ 73 w 117"/>
                <a:gd name="T27" fmla="*/ 116 h 117"/>
                <a:gd name="T28" fmla="*/ 93 w 117"/>
                <a:gd name="T29" fmla="*/ 104 h 117"/>
                <a:gd name="T30" fmla="*/ 108 w 117"/>
                <a:gd name="T31" fmla="*/ 89 h 117"/>
                <a:gd name="T32" fmla="*/ 112 w 117"/>
                <a:gd name="T33" fmla="*/ 77 h 117"/>
                <a:gd name="T34" fmla="*/ 114 w 117"/>
                <a:gd name="T35" fmla="*/ 55 h 117"/>
                <a:gd name="T36" fmla="*/ 109 w 117"/>
                <a:gd name="T37" fmla="*/ 35 h 117"/>
                <a:gd name="T38" fmla="*/ 97 w 117"/>
                <a:gd name="T39" fmla="*/ 17 h 117"/>
                <a:gd name="T40" fmla="*/ 76 w 117"/>
                <a:gd name="T41" fmla="*/ 6 h 117"/>
                <a:gd name="T42" fmla="*/ 55 w 117"/>
                <a:gd name="T43" fmla="*/ 2 h 117"/>
                <a:gd name="T44" fmla="*/ 32 w 117"/>
                <a:gd name="T45" fmla="*/ 9 h 117"/>
                <a:gd name="T46" fmla="*/ 16 w 117"/>
                <a:gd name="T47" fmla="*/ 22 h 117"/>
                <a:gd name="T48" fmla="*/ 6 w 117"/>
                <a:gd name="T49" fmla="*/ 40 h 117"/>
                <a:gd name="T50" fmla="*/ 3 w 117"/>
                <a:gd name="T51" fmla="*/ 63 h 117"/>
                <a:gd name="T52" fmla="*/ 7 w 117"/>
                <a:gd name="T53" fmla="*/ 82 h 117"/>
                <a:gd name="T54" fmla="*/ 21 w 117"/>
                <a:gd name="T55" fmla="*/ 102 h 117"/>
                <a:gd name="T56" fmla="*/ 39 w 117"/>
                <a:gd name="T57" fmla="*/ 113 h 117"/>
                <a:gd name="T58" fmla="*/ 62 w 117"/>
                <a:gd name="T59" fmla="*/ 116 h 117"/>
                <a:gd name="T60" fmla="*/ 83 w 117"/>
                <a:gd name="T61" fmla="*/ 109 h 117"/>
                <a:gd name="T62" fmla="*/ 99 w 117"/>
                <a:gd name="T63" fmla="*/ 97 h 117"/>
                <a:gd name="T64" fmla="*/ 112 w 117"/>
                <a:gd name="T65" fmla="*/ 77 h 1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7"/>
                <a:gd name="T100" fmla="*/ 0 h 117"/>
                <a:gd name="T101" fmla="*/ 117 w 117"/>
                <a:gd name="T102" fmla="*/ 117 h 1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7" h="117">
                  <a:moveTo>
                    <a:pt x="114" y="77"/>
                  </a:moveTo>
                  <a:lnTo>
                    <a:pt x="116" y="66"/>
                  </a:lnTo>
                  <a:lnTo>
                    <a:pt x="116" y="56"/>
                  </a:lnTo>
                  <a:lnTo>
                    <a:pt x="113" y="46"/>
                  </a:lnTo>
                  <a:lnTo>
                    <a:pt x="111" y="33"/>
                  </a:lnTo>
                  <a:lnTo>
                    <a:pt x="105" y="24"/>
                  </a:lnTo>
                  <a:lnTo>
                    <a:pt x="97" y="15"/>
                  </a:lnTo>
                  <a:lnTo>
                    <a:pt x="88" y="10"/>
                  </a:lnTo>
                  <a:lnTo>
                    <a:pt x="77" y="4"/>
                  </a:lnTo>
                  <a:lnTo>
                    <a:pt x="66" y="2"/>
                  </a:lnTo>
                  <a:lnTo>
                    <a:pt x="54" y="0"/>
                  </a:lnTo>
                  <a:lnTo>
                    <a:pt x="43" y="4"/>
                  </a:lnTo>
                  <a:lnTo>
                    <a:pt x="34" y="7"/>
                  </a:lnTo>
                  <a:lnTo>
                    <a:pt x="23" y="14"/>
                  </a:lnTo>
                  <a:lnTo>
                    <a:pt x="15" y="21"/>
                  </a:lnTo>
                  <a:lnTo>
                    <a:pt x="8" y="29"/>
                  </a:lnTo>
                  <a:lnTo>
                    <a:pt x="4" y="39"/>
                  </a:lnTo>
                  <a:lnTo>
                    <a:pt x="0" y="53"/>
                  </a:lnTo>
                  <a:lnTo>
                    <a:pt x="1" y="63"/>
                  </a:lnTo>
                  <a:lnTo>
                    <a:pt x="2" y="74"/>
                  </a:lnTo>
                  <a:lnTo>
                    <a:pt x="7" y="84"/>
                  </a:lnTo>
                  <a:lnTo>
                    <a:pt x="11" y="95"/>
                  </a:lnTo>
                  <a:lnTo>
                    <a:pt x="19" y="101"/>
                  </a:lnTo>
                  <a:lnTo>
                    <a:pt x="29" y="109"/>
                  </a:lnTo>
                  <a:lnTo>
                    <a:pt x="39" y="114"/>
                  </a:lnTo>
                  <a:lnTo>
                    <a:pt x="51" y="116"/>
                  </a:lnTo>
                  <a:lnTo>
                    <a:pt x="62" y="116"/>
                  </a:lnTo>
                  <a:lnTo>
                    <a:pt x="73" y="116"/>
                  </a:lnTo>
                  <a:lnTo>
                    <a:pt x="84" y="112"/>
                  </a:lnTo>
                  <a:lnTo>
                    <a:pt x="93" y="104"/>
                  </a:lnTo>
                  <a:lnTo>
                    <a:pt x="101" y="97"/>
                  </a:lnTo>
                  <a:lnTo>
                    <a:pt x="108" y="89"/>
                  </a:lnTo>
                  <a:lnTo>
                    <a:pt x="114" y="77"/>
                  </a:lnTo>
                  <a:lnTo>
                    <a:pt x="112" y="77"/>
                  </a:lnTo>
                  <a:lnTo>
                    <a:pt x="114" y="68"/>
                  </a:lnTo>
                  <a:lnTo>
                    <a:pt x="114" y="55"/>
                  </a:lnTo>
                  <a:lnTo>
                    <a:pt x="113" y="46"/>
                  </a:lnTo>
                  <a:lnTo>
                    <a:pt x="109" y="35"/>
                  </a:lnTo>
                  <a:lnTo>
                    <a:pt x="104" y="26"/>
                  </a:lnTo>
                  <a:lnTo>
                    <a:pt x="97" y="17"/>
                  </a:lnTo>
                  <a:lnTo>
                    <a:pt x="88" y="10"/>
                  </a:lnTo>
                  <a:lnTo>
                    <a:pt x="76" y="6"/>
                  </a:lnTo>
                  <a:lnTo>
                    <a:pt x="66" y="2"/>
                  </a:lnTo>
                  <a:lnTo>
                    <a:pt x="55" y="2"/>
                  </a:lnTo>
                  <a:lnTo>
                    <a:pt x="45" y="6"/>
                  </a:lnTo>
                  <a:lnTo>
                    <a:pt x="32" y="9"/>
                  </a:lnTo>
                  <a:lnTo>
                    <a:pt x="25" y="14"/>
                  </a:lnTo>
                  <a:lnTo>
                    <a:pt x="16" y="22"/>
                  </a:lnTo>
                  <a:lnTo>
                    <a:pt x="9" y="31"/>
                  </a:lnTo>
                  <a:lnTo>
                    <a:pt x="6" y="40"/>
                  </a:lnTo>
                  <a:lnTo>
                    <a:pt x="2" y="52"/>
                  </a:lnTo>
                  <a:lnTo>
                    <a:pt x="3" y="63"/>
                  </a:lnTo>
                  <a:lnTo>
                    <a:pt x="4" y="74"/>
                  </a:lnTo>
                  <a:lnTo>
                    <a:pt x="7" y="82"/>
                  </a:lnTo>
                  <a:lnTo>
                    <a:pt x="14" y="94"/>
                  </a:lnTo>
                  <a:lnTo>
                    <a:pt x="21" y="102"/>
                  </a:lnTo>
                  <a:lnTo>
                    <a:pt x="29" y="109"/>
                  </a:lnTo>
                  <a:lnTo>
                    <a:pt x="39" y="113"/>
                  </a:lnTo>
                  <a:lnTo>
                    <a:pt x="51" y="116"/>
                  </a:lnTo>
                  <a:lnTo>
                    <a:pt x="62" y="116"/>
                  </a:lnTo>
                  <a:lnTo>
                    <a:pt x="74" y="114"/>
                  </a:lnTo>
                  <a:lnTo>
                    <a:pt x="83" y="109"/>
                  </a:lnTo>
                  <a:lnTo>
                    <a:pt x="93" y="104"/>
                  </a:lnTo>
                  <a:lnTo>
                    <a:pt x="99" y="97"/>
                  </a:lnTo>
                  <a:lnTo>
                    <a:pt x="106" y="87"/>
                  </a:lnTo>
                  <a:lnTo>
                    <a:pt x="112" y="77"/>
                  </a:lnTo>
                  <a:lnTo>
                    <a:pt x="114" y="77"/>
                  </a:lnTo>
                </a:path>
              </a:pathLst>
            </a:custGeom>
            <a:solidFill>
              <a:srgbClr val="D8DEE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72" name="Freeform 404"/>
            <p:cNvSpPr>
              <a:spLocks/>
            </p:cNvSpPr>
            <p:nvPr/>
          </p:nvSpPr>
          <p:spPr bwMode="auto">
            <a:xfrm>
              <a:off x="2469" y="1212"/>
              <a:ext cx="113" cy="115"/>
            </a:xfrm>
            <a:custGeom>
              <a:avLst/>
              <a:gdLst>
                <a:gd name="T0" fmla="*/ 112 w 113"/>
                <a:gd name="T1" fmla="*/ 66 h 115"/>
                <a:gd name="T2" fmla="*/ 111 w 113"/>
                <a:gd name="T3" fmla="*/ 44 h 115"/>
                <a:gd name="T4" fmla="*/ 102 w 113"/>
                <a:gd name="T5" fmla="*/ 24 h 115"/>
                <a:gd name="T6" fmla="*/ 86 w 113"/>
                <a:gd name="T7" fmla="*/ 8 h 115"/>
                <a:gd name="T8" fmla="*/ 64 w 113"/>
                <a:gd name="T9" fmla="*/ 0 h 115"/>
                <a:gd name="T10" fmla="*/ 43 w 113"/>
                <a:gd name="T11" fmla="*/ 4 h 115"/>
                <a:gd name="T12" fmla="*/ 23 w 113"/>
                <a:gd name="T13" fmla="*/ 12 h 115"/>
                <a:gd name="T14" fmla="*/ 7 w 113"/>
                <a:gd name="T15" fmla="*/ 29 h 115"/>
                <a:gd name="T16" fmla="*/ 0 w 113"/>
                <a:gd name="T17" fmla="*/ 50 h 115"/>
                <a:gd name="T18" fmla="*/ 2 w 113"/>
                <a:gd name="T19" fmla="*/ 72 h 115"/>
                <a:gd name="T20" fmla="*/ 12 w 113"/>
                <a:gd name="T21" fmla="*/ 92 h 115"/>
                <a:gd name="T22" fmla="*/ 27 w 113"/>
                <a:gd name="T23" fmla="*/ 107 h 115"/>
                <a:gd name="T24" fmla="*/ 49 w 113"/>
                <a:gd name="T25" fmla="*/ 114 h 115"/>
                <a:gd name="T26" fmla="*/ 72 w 113"/>
                <a:gd name="T27" fmla="*/ 112 h 115"/>
                <a:gd name="T28" fmla="*/ 91 w 113"/>
                <a:gd name="T29" fmla="*/ 102 h 115"/>
                <a:gd name="T30" fmla="*/ 104 w 113"/>
                <a:gd name="T31" fmla="*/ 85 h 115"/>
                <a:gd name="T32" fmla="*/ 108 w 113"/>
                <a:gd name="T33" fmla="*/ 73 h 115"/>
                <a:gd name="T34" fmla="*/ 112 w 113"/>
                <a:gd name="T35" fmla="*/ 53 h 115"/>
                <a:gd name="T36" fmla="*/ 107 w 113"/>
                <a:gd name="T37" fmla="*/ 33 h 115"/>
                <a:gd name="T38" fmla="*/ 92 w 113"/>
                <a:gd name="T39" fmla="*/ 16 h 115"/>
                <a:gd name="T40" fmla="*/ 74 w 113"/>
                <a:gd name="T41" fmla="*/ 6 h 115"/>
                <a:gd name="T42" fmla="*/ 53 w 113"/>
                <a:gd name="T43" fmla="*/ 2 h 115"/>
                <a:gd name="T44" fmla="*/ 32 w 113"/>
                <a:gd name="T45" fmla="*/ 8 h 115"/>
                <a:gd name="T46" fmla="*/ 15 w 113"/>
                <a:gd name="T47" fmla="*/ 20 h 115"/>
                <a:gd name="T48" fmla="*/ 4 w 113"/>
                <a:gd name="T49" fmla="*/ 38 h 115"/>
                <a:gd name="T50" fmla="*/ 2 w 113"/>
                <a:gd name="T51" fmla="*/ 61 h 115"/>
                <a:gd name="T52" fmla="*/ 7 w 113"/>
                <a:gd name="T53" fmla="*/ 81 h 115"/>
                <a:gd name="T54" fmla="*/ 19 w 113"/>
                <a:gd name="T55" fmla="*/ 98 h 115"/>
                <a:gd name="T56" fmla="*/ 38 w 113"/>
                <a:gd name="T57" fmla="*/ 109 h 115"/>
                <a:gd name="T58" fmla="*/ 59 w 113"/>
                <a:gd name="T59" fmla="*/ 112 h 115"/>
                <a:gd name="T60" fmla="*/ 81 w 113"/>
                <a:gd name="T61" fmla="*/ 107 h 115"/>
                <a:gd name="T62" fmla="*/ 97 w 113"/>
                <a:gd name="T63" fmla="*/ 95 h 115"/>
                <a:gd name="T64" fmla="*/ 108 w 113"/>
                <a:gd name="T65" fmla="*/ 73 h 1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3"/>
                <a:gd name="T100" fmla="*/ 0 h 115"/>
                <a:gd name="T101" fmla="*/ 113 w 113"/>
                <a:gd name="T102" fmla="*/ 115 h 1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3" h="115">
                  <a:moveTo>
                    <a:pt x="110" y="75"/>
                  </a:moveTo>
                  <a:lnTo>
                    <a:pt x="112" y="66"/>
                  </a:lnTo>
                  <a:lnTo>
                    <a:pt x="112" y="53"/>
                  </a:lnTo>
                  <a:lnTo>
                    <a:pt x="111" y="44"/>
                  </a:lnTo>
                  <a:lnTo>
                    <a:pt x="107" y="33"/>
                  </a:lnTo>
                  <a:lnTo>
                    <a:pt x="102" y="24"/>
                  </a:lnTo>
                  <a:lnTo>
                    <a:pt x="95" y="15"/>
                  </a:lnTo>
                  <a:lnTo>
                    <a:pt x="86" y="8"/>
                  </a:lnTo>
                  <a:lnTo>
                    <a:pt x="74" y="4"/>
                  </a:lnTo>
                  <a:lnTo>
                    <a:pt x="64" y="0"/>
                  </a:lnTo>
                  <a:lnTo>
                    <a:pt x="53" y="0"/>
                  </a:lnTo>
                  <a:lnTo>
                    <a:pt x="43" y="4"/>
                  </a:lnTo>
                  <a:lnTo>
                    <a:pt x="30" y="7"/>
                  </a:lnTo>
                  <a:lnTo>
                    <a:pt x="23" y="12"/>
                  </a:lnTo>
                  <a:lnTo>
                    <a:pt x="14" y="20"/>
                  </a:lnTo>
                  <a:lnTo>
                    <a:pt x="7" y="29"/>
                  </a:lnTo>
                  <a:lnTo>
                    <a:pt x="4" y="38"/>
                  </a:lnTo>
                  <a:lnTo>
                    <a:pt x="0" y="50"/>
                  </a:lnTo>
                  <a:lnTo>
                    <a:pt x="1" y="61"/>
                  </a:lnTo>
                  <a:lnTo>
                    <a:pt x="2" y="72"/>
                  </a:lnTo>
                  <a:lnTo>
                    <a:pt x="5" y="80"/>
                  </a:lnTo>
                  <a:lnTo>
                    <a:pt x="12" y="92"/>
                  </a:lnTo>
                  <a:lnTo>
                    <a:pt x="19" y="100"/>
                  </a:lnTo>
                  <a:lnTo>
                    <a:pt x="27" y="107"/>
                  </a:lnTo>
                  <a:lnTo>
                    <a:pt x="37" y="111"/>
                  </a:lnTo>
                  <a:lnTo>
                    <a:pt x="49" y="114"/>
                  </a:lnTo>
                  <a:lnTo>
                    <a:pt x="60" y="114"/>
                  </a:lnTo>
                  <a:lnTo>
                    <a:pt x="72" y="112"/>
                  </a:lnTo>
                  <a:lnTo>
                    <a:pt x="81" y="107"/>
                  </a:lnTo>
                  <a:lnTo>
                    <a:pt x="91" y="102"/>
                  </a:lnTo>
                  <a:lnTo>
                    <a:pt x="97" y="95"/>
                  </a:lnTo>
                  <a:lnTo>
                    <a:pt x="104" y="85"/>
                  </a:lnTo>
                  <a:lnTo>
                    <a:pt x="110" y="75"/>
                  </a:lnTo>
                  <a:lnTo>
                    <a:pt x="108" y="73"/>
                  </a:lnTo>
                  <a:lnTo>
                    <a:pt x="111" y="65"/>
                  </a:lnTo>
                  <a:lnTo>
                    <a:pt x="112" y="53"/>
                  </a:lnTo>
                  <a:lnTo>
                    <a:pt x="109" y="42"/>
                  </a:lnTo>
                  <a:lnTo>
                    <a:pt x="107" y="33"/>
                  </a:lnTo>
                  <a:lnTo>
                    <a:pt x="100" y="25"/>
                  </a:lnTo>
                  <a:lnTo>
                    <a:pt x="92" y="16"/>
                  </a:lnTo>
                  <a:lnTo>
                    <a:pt x="85" y="10"/>
                  </a:lnTo>
                  <a:lnTo>
                    <a:pt x="74" y="6"/>
                  </a:lnTo>
                  <a:lnTo>
                    <a:pt x="63" y="2"/>
                  </a:lnTo>
                  <a:lnTo>
                    <a:pt x="53" y="2"/>
                  </a:lnTo>
                  <a:lnTo>
                    <a:pt x="43" y="5"/>
                  </a:lnTo>
                  <a:lnTo>
                    <a:pt x="32" y="8"/>
                  </a:lnTo>
                  <a:lnTo>
                    <a:pt x="23" y="12"/>
                  </a:lnTo>
                  <a:lnTo>
                    <a:pt x="15" y="20"/>
                  </a:lnTo>
                  <a:lnTo>
                    <a:pt x="9" y="30"/>
                  </a:lnTo>
                  <a:lnTo>
                    <a:pt x="4" y="38"/>
                  </a:lnTo>
                  <a:lnTo>
                    <a:pt x="2" y="50"/>
                  </a:lnTo>
                  <a:lnTo>
                    <a:pt x="2" y="61"/>
                  </a:lnTo>
                  <a:lnTo>
                    <a:pt x="2" y="72"/>
                  </a:lnTo>
                  <a:lnTo>
                    <a:pt x="7" y="81"/>
                  </a:lnTo>
                  <a:lnTo>
                    <a:pt x="13" y="90"/>
                  </a:lnTo>
                  <a:lnTo>
                    <a:pt x="19" y="98"/>
                  </a:lnTo>
                  <a:lnTo>
                    <a:pt x="28" y="105"/>
                  </a:lnTo>
                  <a:lnTo>
                    <a:pt x="38" y="109"/>
                  </a:lnTo>
                  <a:lnTo>
                    <a:pt x="49" y="112"/>
                  </a:lnTo>
                  <a:lnTo>
                    <a:pt x="59" y="112"/>
                  </a:lnTo>
                  <a:lnTo>
                    <a:pt x="70" y="110"/>
                  </a:lnTo>
                  <a:lnTo>
                    <a:pt x="81" y="107"/>
                  </a:lnTo>
                  <a:lnTo>
                    <a:pt x="89" y="102"/>
                  </a:lnTo>
                  <a:lnTo>
                    <a:pt x="97" y="95"/>
                  </a:lnTo>
                  <a:lnTo>
                    <a:pt x="103" y="85"/>
                  </a:lnTo>
                  <a:lnTo>
                    <a:pt x="108" y="73"/>
                  </a:lnTo>
                  <a:lnTo>
                    <a:pt x="110" y="75"/>
                  </a:lnTo>
                </a:path>
              </a:pathLst>
            </a:custGeom>
            <a:solidFill>
              <a:srgbClr val="D9DFE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73" name="Freeform 405"/>
            <p:cNvSpPr>
              <a:spLocks/>
            </p:cNvSpPr>
            <p:nvPr/>
          </p:nvSpPr>
          <p:spPr bwMode="auto">
            <a:xfrm>
              <a:off x="2471" y="1214"/>
              <a:ext cx="111" cy="111"/>
            </a:xfrm>
            <a:custGeom>
              <a:avLst/>
              <a:gdLst>
                <a:gd name="T0" fmla="*/ 109 w 111"/>
                <a:gd name="T1" fmla="*/ 63 h 111"/>
                <a:gd name="T2" fmla="*/ 107 w 111"/>
                <a:gd name="T3" fmla="*/ 40 h 111"/>
                <a:gd name="T4" fmla="*/ 98 w 111"/>
                <a:gd name="T5" fmla="*/ 23 h 111"/>
                <a:gd name="T6" fmla="*/ 83 w 111"/>
                <a:gd name="T7" fmla="*/ 8 h 111"/>
                <a:gd name="T8" fmla="*/ 61 w 111"/>
                <a:gd name="T9" fmla="*/ 0 h 111"/>
                <a:gd name="T10" fmla="*/ 41 w 111"/>
                <a:gd name="T11" fmla="*/ 3 h 111"/>
                <a:gd name="T12" fmla="*/ 21 w 111"/>
                <a:gd name="T13" fmla="*/ 10 h 111"/>
                <a:gd name="T14" fmla="*/ 7 w 111"/>
                <a:gd name="T15" fmla="*/ 28 h 111"/>
                <a:gd name="T16" fmla="*/ 0 w 111"/>
                <a:gd name="T17" fmla="*/ 48 h 111"/>
                <a:gd name="T18" fmla="*/ 0 w 111"/>
                <a:gd name="T19" fmla="*/ 70 h 111"/>
                <a:gd name="T20" fmla="*/ 11 w 111"/>
                <a:gd name="T21" fmla="*/ 88 h 111"/>
                <a:gd name="T22" fmla="*/ 26 w 111"/>
                <a:gd name="T23" fmla="*/ 103 h 111"/>
                <a:gd name="T24" fmla="*/ 47 w 111"/>
                <a:gd name="T25" fmla="*/ 110 h 111"/>
                <a:gd name="T26" fmla="*/ 68 w 111"/>
                <a:gd name="T27" fmla="*/ 108 h 111"/>
                <a:gd name="T28" fmla="*/ 87 w 111"/>
                <a:gd name="T29" fmla="*/ 100 h 111"/>
                <a:gd name="T30" fmla="*/ 101 w 111"/>
                <a:gd name="T31" fmla="*/ 83 h 111"/>
                <a:gd name="T32" fmla="*/ 105 w 111"/>
                <a:gd name="T33" fmla="*/ 71 h 111"/>
                <a:gd name="T34" fmla="*/ 107 w 111"/>
                <a:gd name="T35" fmla="*/ 52 h 111"/>
                <a:gd name="T36" fmla="*/ 102 w 111"/>
                <a:gd name="T37" fmla="*/ 32 h 111"/>
                <a:gd name="T38" fmla="*/ 90 w 111"/>
                <a:gd name="T39" fmla="*/ 16 h 111"/>
                <a:gd name="T40" fmla="*/ 72 w 111"/>
                <a:gd name="T41" fmla="*/ 4 h 111"/>
                <a:gd name="T42" fmla="*/ 50 w 111"/>
                <a:gd name="T43" fmla="*/ 2 h 111"/>
                <a:gd name="T44" fmla="*/ 30 w 111"/>
                <a:gd name="T45" fmla="*/ 8 h 111"/>
                <a:gd name="T46" fmla="*/ 13 w 111"/>
                <a:gd name="T47" fmla="*/ 20 h 111"/>
                <a:gd name="T48" fmla="*/ 4 w 111"/>
                <a:gd name="T49" fmla="*/ 36 h 111"/>
                <a:gd name="T50" fmla="*/ 0 w 111"/>
                <a:gd name="T51" fmla="*/ 58 h 111"/>
                <a:gd name="T52" fmla="*/ 6 w 111"/>
                <a:gd name="T53" fmla="*/ 77 h 111"/>
                <a:gd name="T54" fmla="*/ 18 w 111"/>
                <a:gd name="T55" fmla="*/ 94 h 111"/>
                <a:gd name="T56" fmla="*/ 36 w 111"/>
                <a:gd name="T57" fmla="*/ 107 h 111"/>
                <a:gd name="T58" fmla="*/ 58 w 111"/>
                <a:gd name="T59" fmla="*/ 108 h 111"/>
                <a:gd name="T60" fmla="*/ 78 w 111"/>
                <a:gd name="T61" fmla="*/ 103 h 111"/>
                <a:gd name="T62" fmla="*/ 95 w 111"/>
                <a:gd name="T63" fmla="*/ 90 h 111"/>
                <a:gd name="T64" fmla="*/ 105 w 111"/>
                <a:gd name="T65" fmla="*/ 71 h 11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1"/>
                <a:gd name="T100" fmla="*/ 0 h 111"/>
                <a:gd name="T101" fmla="*/ 111 w 111"/>
                <a:gd name="T102" fmla="*/ 111 h 11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1" h="111">
                  <a:moveTo>
                    <a:pt x="106" y="71"/>
                  </a:moveTo>
                  <a:lnTo>
                    <a:pt x="109" y="63"/>
                  </a:lnTo>
                  <a:lnTo>
                    <a:pt x="110" y="51"/>
                  </a:lnTo>
                  <a:lnTo>
                    <a:pt x="107" y="40"/>
                  </a:lnTo>
                  <a:lnTo>
                    <a:pt x="105" y="31"/>
                  </a:lnTo>
                  <a:lnTo>
                    <a:pt x="98" y="23"/>
                  </a:lnTo>
                  <a:lnTo>
                    <a:pt x="90" y="14"/>
                  </a:lnTo>
                  <a:lnTo>
                    <a:pt x="83" y="8"/>
                  </a:lnTo>
                  <a:lnTo>
                    <a:pt x="72" y="4"/>
                  </a:lnTo>
                  <a:lnTo>
                    <a:pt x="61" y="0"/>
                  </a:lnTo>
                  <a:lnTo>
                    <a:pt x="51" y="0"/>
                  </a:lnTo>
                  <a:lnTo>
                    <a:pt x="41" y="3"/>
                  </a:lnTo>
                  <a:lnTo>
                    <a:pt x="30" y="6"/>
                  </a:lnTo>
                  <a:lnTo>
                    <a:pt x="21" y="10"/>
                  </a:lnTo>
                  <a:lnTo>
                    <a:pt x="13" y="18"/>
                  </a:lnTo>
                  <a:lnTo>
                    <a:pt x="7" y="28"/>
                  </a:lnTo>
                  <a:lnTo>
                    <a:pt x="2" y="36"/>
                  </a:lnTo>
                  <a:lnTo>
                    <a:pt x="0" y="48"/>
                  </a:lnTo>
                  <a:lnTo>
                    <a:pt x="0" y="59"/>
                  </a:lnTo>
                  <a:lnTo>
                    <a:pt x="0" y="70"/>
                  </a:lnTo>
                  <a:lnTo>
                    <a:pt x="5" y="79"/>
                  </a:lnTo>
                  <a:lnTo>
                    <a:pt x="11" y="88"/>
                  </a:lnTo>
                  <a:lnTo>
                    <a:pt x="17" y="96"/>
                  </a:lnTo>
                  <a:lnTo>
                    <a:pt x="26" y="103"/>
                  </a:lnTo>
                  <a:lnTo>
                    <a:pt x="36" y="107"/>
                  </a:lnTo>
                  <a:lnTo>
                    <a:pt x="47" y="110"/>
                  </a:lnTo>
                  <a:lnTo>
                    <a:pt x="57" y="110"/>
                  </a:lnTo>
                  <a:lnTo>
                    <a:pt x="68" y="108"/>
                  </a:lnTo>
                  <a:lnTo>
                    <a:pt x="79" y="105"/>
                  </a:lnTo>
                  <a:lnTo>
                    <a:pt x="87" y="100"/>
                  </a:lnTo>
                  <a:lnTo>
                    <a:pt x="95" y="93"/>
                  </a:lnTo>
                  <a:lnTo>
                    <a:pt x="101" y="83"/>
                  </a:lnTo>
                  <a:lnTo>
                    <a:pt x="106" y="71"/>
                  </a:lnTo>
                  <a:lnTo>
                    <a:pt x="105" y="71"/>
                  </a:lnTo>
                  <a:lnTo>
                    <a:pt x="109" y="63"/>
                  </a:lnTo>
                  <a:lnTo>
                    <a:pt x="107" y="52"/>
                  </a:lnTo>
                  <a:lnTo>
                    <a:pt x="105" y="42"/>
                  </a:lnTo>
                  <a:lnTo>
                    <a:pt x="102" y="32"/>
                  </a:lnTo>
                  <a:lnTo>
                    <a:pt x="98" y="23"/>
                  </a:lnTo>
                  <a:lnTo>
                    <a:pt x="90" y="16"/>
                  </a:lnTo>
                  <a:lnTo>
                    <a:pt x="82" y="10"/>
                  </a:lnTo>
                  <a:lnTo>
                    <a:pt x="72" y="4"/>
                  </a:lnTo>
                  <a:lnTo>
                    <a:pt x="63" y="3"/>
                  </a:lnTo>
                  <a:lnTo>
                    <a:pt x="50" y="2"/>
                  </a:lnTo>
                  <a:lnTo>
                    <a:pt x="41" y="3"/>
                  </a:lnTo>
                  <a:lnTo>
                    <a:pt x="30" y="8"/>
                  </a:lnTo>
                  <a:lnTo>
                    <a:pt x="22" y="13"/>
                  </a:lnTo>
                  <a:lnTo>
                    <a:pt x="13" y="20"/>
                  </a:lnTo>
                  <a:lnTo>
                    <a:pt x="9" y="29"/>
                  </a:lnTo>
                  <a:lnTo>
                    <a:pt x="4" y="36"/>
                  </a:lnTo>
                  <a:lnTo>
                    <a:pt x="2" y="49"/>
                  </a:lnTo>
                  <a:lnTo>
                    <a:pt x="0" y="58"/>
                  </a:lnTo>
                  <a:lnTo>
                    <a:pt x="3" y="69"/>
                  </a:lnTo>
                  <a:lnTo>
                    <a:pt x="6" y="77"/>
                  </a:lnTo>
                  <a:lnTo>
                    <a:pt x="11" y="88"/>
                  </a:lnTo>
                  <a:lnTo>
                    <a:pt x="18" y="94"/>
                  </a:lnTo>
                  <a:lnTo>
                    <a:pt x="29" y="102"/>
                  </a:lnTo>
                  <a:lnTo>
                    <a:pt x="36" y="107"/>
                  </a:lnTo>
                  <a:lnTo>
                    <a:pt x="48" y="108"/>
                  </a:lnTo>
                  <a:lnTo>
                    <a:pt x="58" y="108"/>
                  </a:lnTo>
                  <a:lnTo>
                    <a:pt x="68" y="108"/>
                  </a:lnTo>
                  <a:lnTo>
                    <a:pt x="78" y="103"/>
                  </a:lnTo>
                  <a:lnTo>
                    <a:pt x="86" y="98"/>
                  </a:lnTo>
                  <a:lnTo>
                    <a:pt x="95" y="90"/>
                  </a:lnTo>
                  <a:lnTo>
                    <a:pt x="101" y="83"/>
                  </a:lnTo>
                  <a:lnTo>
                    <a:pt x="105" y="71"/>
                  </a:lnTo>
                  <a:lnTo>
                    <a:pt x="106" y="71"/>
                  </a:lnTo>
                </a:path>
              </a:pathLst>
            </a:custGeom>
            <a:solidFill>
              <a:srgbClr val="DAE0E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74" name="Freeform 406"/>
            <p:cNvSpPr>
              <a:spLocks/>
            </p:cNvSpPr>
            <p:nvPr/>
          </p:nvSpPr>
          <p:spPr bwMode="auto">
            <a:xfrm>
              <a:off x="2471" y="1216"/>
              <a:ext cx="110" cy="107"/>
            </a:xfrm>
            <a:custGeom>
              <a:avLst/>
              <a:gdLst>
                <a:gd name="T0" fmla="*/ 109 w 110"/>
                <a:gd name="T1" fmla="*/ 61 h 107"/>
                <a:gd name="T2" fmla="*/ 105 w 110"/>
                <a:gd name="T3" fmla="*/ 40 h 107"/>
                <a:gd name="T4" fmla="*/ 98 w 110"/>
                <a:gd name="T5" fmla="*/ 21 h 107"/>
                <a:gd name="T6" fmla="*/ 82 w 110"/>
                <a:gd name="T7" fmla="*/ 8 h 107"/>
                <a:gd name="T8" fmla="*/ 63 w 110"/>
                <a:gd name="T9" fmla="*/ 1 h 107"/>
                <a:gd name="T10" fmla="*/ 41 w 110"/>
                <a:gd name="T11" fmla="*/ 1 h 107"/>
                <a:gd name="T12" fmla="*/ 22 w 110"/>
                <a:gd name="T13" fmla="*/ 11 h 107"/>
                <a:gd name="T14" fmla="*/ 9 w 110"/>
                <a:gd name="T15" fmla="*/ 27 h 107"/>
                <a:gd name="T16" fmla="*/ 2 w 110"/>
                <a:gd name="T17" fmla="*/ 47 h 107"/>
                <a:gd name="T18" fmla="*/ 3 w 110"/>
                <a:gd name="T19" fmla="*/ 67 h 107"/>
                <a:gd name="T20" fmla="*/ 11 w 110"/>
                <a:gd name="T21" fmla="*/ 86 h 107"/>
                <a:gd name="T22" fmla="*/ 29 w 110"/>
                <a:gd name="T23" fmla="*/ 100 h 107"/>
                <a:gd name="T24" fmla="*/ 48 w 110"/>
                <a:gd name="T25" fmla="*/ 106 h 107"/>
                <a:gd name="T26" fmla="*/ 68 w 110"/>
                <a:gd name="T27" fmla="*/ 106 h 107"/>
                <a:gd name="T28" fmla="*/ 86 w 110"/>
                <a:gd name="T29" fmla="*/ 96 h 107"/>
                <a:gd name="T30" fmla="*/ 101 w 110"/>
                <a:gd name="T31" fmla="*/ 81 h 107"/>
                <a:gd name="T32" fmla="*/ 105 w 110"/>
                <a:gd name="T33" fmla="*/ 69 h 107"/>
                <a:gd name="T34" fmla="*/ 105 w 110"/>
                <a:gd name="T35" fmla="*/ 49 h 107"/>
                <a:gd name="T36" fmla="*/ 102 w 110"/>
                <a:gd name="T37" fmla="*/ 30 h 107"/>
                <a:gd name="T38" fmla="*/ 90 w 110"/>
                <a:gd name="T39" fmla="*/ 14 h 107"/>
                <a:gd name="T40" fmla="*/ 70 w 110"/>
                <a:gd name="T41" fmla="*/ 4 h 107"/>
                <a:gd name="T42" fmla="*/ 52 w 110"/>
                <a:gd name="T43" fmla="*/ 1 h 107"/>
                <a:gd name="T44" fmla="*/ 32 w 110"/>
                <a:gd name="T45" fmla="*/ 6 h 107"/>
                <a:gd name="T46" fmla="*/ 15 w 110"/>
                <a:gd name="T47" fmla="*/ 18 h 107"/>
                <a:gd name="T48" fmla="*/ 6 w 110"/>
                <a:gd name="T49" fmla="*/ 35 h 107"/>
                <a:gd name="T50" fmla="*/ 2 w 110"/>
                <a:gd name="T51" fmla="*/ 56 h 107"/>
                <a:gd name="T52" fmla="*/ 8 w 110"/>
                <a:gd name="T53" fmla="*/ 77 h 107"/>
                <a:gd name="T54" fmla="*/ 20 w 110"/>
                <a:gd name="T55" fmla="*/ 93 h 107"/>
                <a:gd name="T56" fmla="*/ 36 w 110"/>
                <a:gd name="T57" fmla="*/ 103 h 107"/>
                <a:gd name="T58" fmla="*/ 58 w 110"/>
                <a:gd name="T59" fmla="*/ 106 h 107"/>
                <a:gd name="T60" fmla="*/ 78 w 110"/>
                <a:gd name="T61" fmla="*/ 101 h 107"/>
                <a:gd name="T62" fmla="*/ 93 w 110"/>
                <a:gd name="T63" fmla="*/ 88 h 107"/>
                <a:gd name="T64" fmla="*/ 105 w 110"/>
                <a:gd name="T65" fmla="*/ 69 h 10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0"/>
                <a:gd name="T100" fmla="*/ 0 h 107"/>
                <a:gd name="T101" fmla="*/ 110 w 110"/>
                <a:gd name="T102" fmla="*/ 107 h 10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0" h="107">
                  <a:moveTo>
                    <a:pt x="105" y="69"/>
                  </a:moveTo>
                  <a:lnTo>
                    <a:pt x="109" y="61"/>
                  </a:lnTo>
                  <a:lnTo>
                    <a:pt x="107" y="50"/>
                  </a:lnTo>
                  <a:lnTo>
                    <a:pt x="105" y="40"/>
                  </a:lnTo>
                  <a:lnTo>
                    <a:pt x="102" y="30"/>
                  </a:lnTo>
                  <a:lnTo>
                    <a:pt x="98" y="21"/>
                  </a:lnTo>
                  <a:lnTo>
                    <a:pt x="90" y="14"/>
                  </a:lnTo>
                  <a:lnTo>
                    <a:pt x="82" y="8"/>
                  </a:lnTo>
                  <a:lnTo>
                    <a:pt x="72" y="2"/>
                  </a:lnTo>
                  <a:lnTo>
                    <a:pt x="63" y="1"/>
                  </a:lnTo>
                  <a:lnTo>
                    <a:pt x="50" y="0"/>
                  </a:lnTo>
                  <a:lnTo>
                    <a:pt x="41" y="1"/>
                  </a:lnTo>
                  <a:lnTo>
                    <a:pt x="30" y="6"/>
                  </a:lnTo>
                  <a:lnTo>
                    <a:pt x="22" y="11"/>
                  </a:lnTo>
                  <a:lnTo>
                    <a:pt x="13" y="18"/>
                  </a:lnTo>
                  <a:lnTo>
                    <a:pt x="9" y="27"/>
                  </a:lnTo>
                  <a:lnTo>
                    <a:pt x="4" y="34"/>
                  </a:lnTo>
                  <a:lnTo>
                    <a:pt x="2" y="47"/>
                  </a:lnTo>
                  <a:lnTo>
                    <a:pt x="0" y="56"/>
                  </a:lnTo>
                  <a:lnTo>
                    <a:pt x="3" y="67"/>
                  </a:lnTo>
                  <a:lnTo>
                    <a:pt x="6" y="75"/>
                  </a:lnTo>
                  <a:lnTo>
                    <a:pt x="11" y="86"/>
                  </a:lnTo>
                  <a:lnTo>
                    <a:pt x="18" y="92"/>
                  </a:lnTo>
                  <a:lnTo>
                    <a:pt x="29" y="100"/>
                  </a:lnTo>
                  <a:lnTo>
                    <a:pt x="36" y="105"/>
                  </a:lnTo>
                  <a:lnTo>
                    <a:pt x="48" y="106"/>
                  </a:lnTo>
                  <a:lnTo>
                    <a:pt x="58" y="106"/>
                  </a:lnTo>
                  <a:lnTo>
                    <a:pt x="68" y="106"/>
                  </a:lnTo>
                  <a:lnTo>
                    <a:pt x="78" y="101"/>
                  </a:lnTo>
                  <a:lnTo>
                    <a:pt x="86" y="96"/>
                  </a:lnTo>
                  <a:lnTo>
                    <a:pt x="95" y="88"/>
                  </a:lnTo>
                  <a:lnTo>
                    <a:pt x="101" y="81"/>
                  </a:lnTo>
                  <a:lnTo>
                    <a:pt x="105" y="69"/>
                  </a:lnTo>
                  <a:lnTo>
                    <a:pt x="107" y="60"/>
                  </a:lnTo>
                  <a:lnTo>
                    <a:pt x="105" y="49"/>
                  </a:lnTo>
                  <a:lnTo>
                    <a:pt x="105" y="40"/>
                  </a:lnTo>
                  <a:lnTo>
                    <a:pt x="102" y="30"/>
                  </a:lnTo>
                  <a:lnTo>
                    <a:pt x="95" y="22"/>
                  </a:lnTo>
                  <a:lnTo>
                    <a:pt x="90" y="14"/>
                  </a:lnTo>
                  <a:lnTo>
                    <a:pt x="81" y="10"/>
                  </a:lnTo>
                  <a:lnTo>
                    <a:pt x="70" y="4"/>
                  </a:lnTo>
                  <a:lnTo>
                    <a:pt x="61" y="3"/>
                  </a:lnTo>
                  <a:lnTo>
                    <a:pt x="52" y="1"/>
                  </a:lnTo>
                  <a:lnTo>
                    <a:pt x="40" y="3"/>
                  </a:lnTo>
                  <a:lnTo>
                    <a:pt x="32" y="6"/>
                  </a:lnTo>
                  <a:lnTo>
                    <a:pt x="24" y="12"/>
                  </a:lnTo>
                  <a:lnTo>
                    <a:pt x="15" y="18"/>
                  </a:lnTo>
                  <a:lnTo>
                    <a:pt x="9" y="27"/>
                  </a:lnTo>
                  <a:lnTo>
                    <a:pt x="6" y="35"/>
                  </a:lnTo>
                  <a:lnTo>
                    <a:pt x="2" y="47"/>
                  </a:lnTo>
                  <a:lnTo>
                    <a:pt x="2" y="56"/>
                  </a:lnTo>
                  <a:lnTo>
                    <a:pt x="5" y="67"/>
                  </a:lnTo>
                  <a:lnTo>
                    <a:pt x="8" y="77"/>
                  </a:lnTo>
                  <a:lnTo>
                    <a:pt x="13" y="84"/>
                  </a:lnTo>
                  <a:lnTo>
                    <a:pt x="20" y="93"/>
                  </a:lnTo>
                  <a:lnTo>
                    <a:pt x="29" y="98"/>
                  </a:lnTo>
                  <a:lnTo>
                    <a:pt x="36" y="103"/>
                  </a:lnTo>
                  <a:lnTo>
                    <a:pt x="48" y="105"/>
                  </a:lnTo>
                  <a:lnTo>
                    <a:pt x="58" y="106"/>
                  </a:lnTo>
                  <a:lnTo>
                    <a:pt x="68" y="103"/>
                  </a:lnTo>
                  <a:lnTo>
                    <a:pt x="78" y="101"/>
                  </a:lnTo>
                  <a:lnTo>
                    <a:pt x="86" y="96"/>
                  </a:lnTo>
                  <a:lnTo>
                    <a:pt x="93" y="88"/>
                  </a:lnTo>
                  <a:lnTo>
                    <a:pt x="99" y="80"/>
                  </a:lnTo>
                  <a:lnTo>
                    <a:pt x="105" y="69"/>
                  </a:lnTo>
                </a:path>
              </a:pathLst>
            </a:custGeom>
            <a:solidFill>
              <a:srgbClr val="DBE1E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75" name="Freeform 407"/>
            <p:cNvSpPr>
              <a:spLocks/>
            </p:cNvSpPr>
            <p:nvPr/>
          </p:nvSpPr>
          <p:spPr bwMode="auto">
            <a:xfrm>
              <a:off x="2473" y="1217"/>
              <a:ext cx="106" cy="106"/>
            </a:xfrm>
            <a:custGeom>
              <a:avLst/>
              <a:gdLst>
                <a:gd name="T0" fmla="*/ 105 w 106"/>
                <a:gd name="T1" fmla="*/ 59 h 106"/>
                <a:gd name="T2" fmla="*/ 103 w 106"/>
                <a:gd name="T3" fmla="*/ 39 h 106"/>
                <a:gd name="T4" fmla="*/ 93 w 106"/>
                <a:gd name="T5" fmla="*/ 21 h 106"/>
                <a:gd name="T6" fmla="*/ 79 w 106"/>
                <a:gd name="T7" fmla="*/ 9 h 106"/>
                <a:gd name="T8" fmla="*/ 59 w 106"/>
                <a:gd name="T9" fmla="*/ 2 h 106"/>
                <a:gd name="T10" fmla="*/ 38 w 106"/>
                <a:gd name="T11" fmla="*/ 2 h 106"/>
                <a:gd name="T12" fmla="*/ 22 w 106"/>
                <a:gd name="T13" fmla="*/ 11 h 106"/>
                <a:gd name="T14" fmla="*/ 7 w 106"/>
                <a:gd name="T15" fmla="*/ 26 h 106"/>
                <a:gd name="T16" fmla="*/ 0 w 106"/>
                <a:gd name="T17" fmla="*/ 46 h 106"/>
                <a:gd name="T18" fmla="*/ 3 w 106"/>
                <a:gd name="T19" fmla="*/ 66 h 106"/>
                <a:gd name="T20" fmla="*/ 11 w 106"/>
                <a:gd name="T21" fmla="*/ 83 h 106"/>
                <a:gd name="T22" fmla="*/ 27 w 106"/>
                <a:gd name="T23" fmla="*/ 97 h 106"/>
                <a:gd name="T24" fmla="*/ 46 w 106"/>
                <a:gd name="T25" fmla="*/ 104 h 106"/>
                <a:gd name="T26" fmla="*/ 66 w 106"/>
                <a:gd name="T27" fmla="*/ 102 h 106"/>
                <a:gd name="T28" fmla="*/ 84 w 106"/>
                <a:gd name="T29" fmla="*/ 95 h 106"/>
                <a:gd name="T30" fmla="*/ 97 w 106"/>
                <a:gd name="T31" fmla="*/ 79 h 106"/>
                <a:gd name="T32" fmla="*/ 101 w 106"/>
                <a:gd name="T33" fmla="*/ 68 h 106"/>
                <a:gd name="T34" fmla="*/ 103 w 106"/>
                <a:gd name="T35" fmla="*/ 48 h 106"/>
                <a:gd name="T36" fmla="*/ 98 w 106"/>
                <a:gd name="T37" fmla="*/ 31 h 106"/>
                <a:gd name="T38" fmla="*/ 87 w 106"/>
                <a:gd name="T39" fmla="*/ 15 h 106"/>
                <a:gd name="T40" fmla="*/ 68 w 106"/>
                <a:gd name="T41" fmla="*/ 5 h 106"/>
                <a:gd name="T42" fmla="*/ 48 w 106"/>
                <a:gd name="T43" fmla="*/ 2 h 106"/>
                <a:gd name="T44" fmla="*/ 29 w 106"/>
                <a:gd name="T45" fmla="*/ 7 h 106"/>
                <a:gd name="T46" fmla="*/ 15 w 106"/>
                <a:gd name="T47" fmla="*/ 18 h 106"/>
                <a:gd name="T48" fmla="*/ 5 w 106"/>
                <a:gd name="T49" fmla="*/ 34 h 106"/>
                <a:gd name="T50" fmla="*/ 2 w 106"/>
                <a:gd name="T51" fmla="*/ 56 h 106"/>
                <a:gd name="T52" fmla="*/ 6 w 106"/>
                <a:gd name="T53" fmla="*/ 75 h 106"/>
                <a:gd name="T54" fmla="*/ 18 w 106"/>
                <a:gd name="T55" fmla="*/ 91 h 106"/>
                <a:gd name="T56" fmla="*/ 36 w 106"/>
                <a:gd name="T57" fmla="*/ 100 h 106"/>
                <a:gd name="T58" fmla="*/ 56 w 106"/>
                <a:gd name="T59" fmla="*/ 103 h 106"/>
                <a:gd name="T60" fmla="*/ 74 w 106"/>
                <a:gd name="T61" fmla="*/ 97 h 106"/>
                <a:gd name="T62" fmla="*/ 91 w 106"/>
                <a:gd name="T63" fmla="*/ 87 h 106"/>
                <a:gd name="T64" fmla="*/ 101 w 106"/>
                <a:gd name="T65" fmla="*/ 68 h 10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6"/>
                <a:gd name="T100" fmla="*/ 0 h 106"/>
                <a:gd name="T101" fmla="*/ 106 w 106"/>
                <a:gd name="T102" fmla="*/ 106 h 10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6" h="106">
                  <a:moveTo>
                    <a:pt x="103" y="68"/>
                  </a:moveTo>
                  <a:lnTo>
                    <a:pt x="105" y="59"/>
                  </a:lnTo>
                  <a:lnTo>
                    <a:pt x="103" y="48"/>
                  </a:lnTo>
                  <a:lnTo>
                    <a:pt x="103" y="39"/>
                  </a:lnTo>
                  <a:lnTo>
                    <a:pt x="100" y="29"/>
                  </a:lnTo>
                  <a:lnTo>
                    <a:pt x="93" y="21"/>
                  </a:lnTo>
                  <a:lnTo>
                    <a:pt x="88" y="13"/>
                  </a:lnTo>
                  <a:lnTo>
                    <a:pt x="79" y="9"/>
                  </a:lnTo>
                  <a:lnTo>
                    <a:pt x="68" y="3"/>
                  </a:lnTo>
                  <a:lnTo>
                    <a:pt x="59" y="2"/>
                  </a:lnTo>
                  <a:lnTo>
                    <a:pt x="50" y="0"/>
                  </a:lnTo>
                  <a:lnTo>
                    <a:pt x="38" y="2"/>
                  </a:lnTo>
                  <a:lnTo>
                    <a:pt x="30" y="5"/>
                  </a:lnTo>
                  <a:lnTo>
                    <a:pt x="22" y="11"/>
                  </a:lnTo>
                  <a:lnTo>
                    <a:pt x="13" y="17"/>
                  </a:lnTo>
                  <a:lnTo>
                    <a:pt x="7" y="26"/>
                  </a:lnTo>
                  <a:lnTo>
                    <a:pt x="4" y="34"/>
                  </a:lnTo>
                  <a:lnTo>
                    <a:pt x="0" y="46"/>
                  </a:lnTo>
                  <a:lnTo>
                    <a:pt x="0" y="55"/>
                  </a:lnTo>
                  <a:lnTo>
                    <a:pt x="3" y="66"/>
                  </a:lnTo>
                  <a:lnTo>
                    <a:pt x="6" y="76"/>
                  </a:lnTo>
                  <a:lnTo>
                    <a:pt x="11" y="83"/>
                  </a:lnTo>
                  <a:lnTo>
                    <a:pt x="18" y="92"/>
                  </a:lnTo>
                  <a:lnTo>
                    <a:pt x="27" y="97"/>
                  </a:lnTo>
                  <a:lnTo>
                    <a:pt x="34" y="102"/>
                  </a:lnTo>
                  <a:lnTo>
                    <a:pt x="46" y="104"/>
                  </a:lnTo>
                  <a:lnTo>
                    <a:pt x="56" y="105"/>
                  </a:lnTo>
                  <a:lnTo>
                    <a:pt x="66" y="102"/>
                  </a:lnTo>
                  <a:lnTo>
                    <a:pt x="76" y="100"/>
                  </a:lnTo>
                  <a:lnTo>
                    <a:pt x="84" y="95"/>
                  </a:lnTo>
                  <a:lnTo>
                    <a:pt x="91" y="87"/>
                  </a:lnTo>
                  <a:lnTo>
                    <a:pt x="97" y="79"/>
                  </a:lnTo>
                  <a:lnTo>
                    <a:pt x="103" y="68"/>
                  </a:lnTo>
                  <a:lnTo>
                    <a:pt x="101" y="68"/>
                  </a:lnTo>
                  <a:lnTo>
                    <a:pt x="103" y="58"/>
                  </a:lnTo>
                  <a:lnTo>
                    <a:pt x="103" y="48"/>
                  </a:lnTo>
                  <a:lnTo>
                    <a:pt x="100" y="40"/>
                  </a:lnTo>
                  <a:lnTo>
                    <a:pt x="98" y="31"/>
                  </a:lnTo>
                  <a:lnTo>
                    <a:pt x="93" y="21"/>
                  </a:lnTo>
                  <a:lnTo>
                    <a:pt x="87" y="15"/>
                  </a:lnTo>
                  <a:lnTo>
                    <a:pt x="79" y="9"/>
                  </a:lnTo>
                  <a:lnTo>
                    <a:pt x="68" y="5"/>
                  </a:lnTo>
                  <a:lnTo>
                    <a:pt x="59" y="2"/>
                  </a:lnTo>
                  <a:lnTo>
                    <a:pt x="48" y="2"/>
                  </a:lnTo>
                  <a:lnTo>
                    <a:pt x="38" y="2"/>
                  </a:lnTo>
                  <a:lnTo>
                    <a:pt x="29" y="7"/>
                  </a:lnTo>
                  <a:lnTo>
                    <a:pt x="21" y="12"/>
                  </a:lnTo>
                  <a:lnTo>
                    <a:pt x="15" y="18"/>
                  </a:lnTo>
                  <a:lnTo>
                    <a:pt x="8" y="27"/>
                  </a:lnTo>
                  <a:lnTo>
                    <a:pt x="5" y="34"/>
                  </a:lnTo>
                  <a:lnTo>
                    <a:pt x="1" y="46"/>
                  </a:lnTo>
                  <a:lnTo>
                    <a:pt x="2" y="56"/>
                  </a:lnTo>
                  <a:lnTo>
                    <a:pt x="3" y="64"/>
                  </a:lnTo>
                  <a:lnTo>
                    <a:pt x="6" y="75"/>
                  </a:lnTo>
                  <a:lnTo>
                    <a:pt x="11" y="83"/>
                  </a:lnTo>
                  <a:lnTo>
                    <a:pt x="18" y="91"/>
                  </a:lnTo>
                  <a:lnTo>
                    <a:pt x="27" y="97"/>
                  </a:lnTo>
                  <a:lnTo>
                    <a:pt x="36" y="100"/>
                  </a:lnTo>
                  <a:lnTo>
                    <a:pt x="46" y="104"/>
                  </a:lnTo>
                  <a:lnTo>
                    <a:pt x="56" y="103"/>
                  </a:lnTo>
                  <a:lnTo>
                    <a:pt x="66" y="102"/>
                  </a:lnTo>
                  <a:lnTo>
                    <a:pt x="74" y="97"/>
                  </a:lnTo>
                  <a:lnTo>
                    <a:pt x="82" y="92"/>
                  </a:lnTo>
                  <a:lnTo>
                    <a:pt x="91" y="87"/>
                  </a:lnTo>
                  <a:lnTo>
                    <a:pt x="95" y="79"/>
                  </a:lnTo>
                  <a:lnTo>
                    <a:pt x="101" y="68"/>
                  </a:lnTo>
                  <a:lnTo>
                    <a:pt x="103" y="68"/>
                  </a:lnTo>
                </a:path>
              </a:pathLst>
            </a:custGeom>
            <a:solidFill>
              <a:srgbClr val="DCE1E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76" name="Freeform 408"/>
            <p:cNvSpPr>
              <a:spLocks/>
            </p:cNvSpPr>
            <p:nvPr/>
          </p:nvSpPr>
          <p:spPr bwMode="auto">
            <a:xfrm>
              <a:off x="2474" y="1219"/>
              <a:ext cx="103" cy="103"/>
            </a:xfrm>
            <a:custGeom>
              <a:avLst/>
              <a:gdLst>
                <a:gd name="T0" fmla="*/ 102 w 103"/>
                <a:gd name="T1" fmla="*/ 56 h 103"/>
                <a:gd name="T2" fmla="*/ 99 w 103"/>
                <a:gd name="T3" fmla="*/ 38 h 103"/>
                <a:gd name="T4" fmla="*/ 92 w 103"/>
                <a:gd name="T5" fmla="*/ 19 h 103"/>
                <a:gd name="T6" fmla="*/ 78 w 103"/>
                <a:gd name="T7" fmla="*/ 7 h 103"/>
                <a:gd name="T8" fmla="*/ 58 w 103"/>
                <a:gd name="T9" fmla="*/ 0 h 103"/>
                <a:gd name="T10" fmla="*/ 37 w 103"/>
                <a:gd name="T11" fmla="*/ 0 h 103"/>
                <a:gd name="T12" fmla="*/ 20 w 103"/>
                <a:gd name="T13" fmla="*/ 10 h 103"/>
                <a:gd name="T14" fmla="*/ 7 w 103"/>
                <a:gd name="T15" fmla="*/ 25 h 103"/>
                <a:gd name="T16" fmla="*/ 0 w 103"/>
                <a:gd name="T17" fmla="*/ 44 h 103"/>
                <a:gd name="T18" fmla="*/ 2 w 103"/>
                <a:gd name="T19" fmla="*/ 62 h 103"/>
                <a:gd name="T20" fmla="*/ 10 w 103"/>
                <a:gd name="T21" fmla="*/ 81 h 103"/>
                <a:gd name="T22" fmla="*/ 26 w 103"/>
                <a:gd name="T23" fmla="*/ 95 h 103"/>
                <a:gd name="T24" fmla="*/ 45 w 103"/>
                <a:gd name="T25" fmla="*/ 102 h 103"/>
                <a:gd name="T26" fmla="*/ 65 w 103"/>
                <a:gd name="T27" fmla="*/ 100 h 103"/>
                <a:gd name="T28" fmla="*/ 81 w 103"/>
                <a:gd name="T29" fmla="*/ 90 h 103"/>
                <a:gd name="T30" fmla="*/ 94 w 103"/>
                <a:gd name="T31" fmla="*/ 77 h 103"/>
                <a:gd name="T32" fmla="*/ 98 w 103"/>
                <a:gd name="T33" fmla="*/ 65 h 103"/>
                <a:gd name="T34" fmla="*/ 101 w 103"/>
                <a:gd name="T35" fmla="*/ 46 h 103"/>
                <a:gd name="T36" fmla="*/ 95 w 103"/>
                <a:gd name="T37" fmla="*/ 28 h 103"/>
                <a:gd name="T38" fmla="*/ 84 w 103"/>
                <a:gd name="T39" fmla="*/ 14 h 103"/>
                <a:gd name="T40" fmla="*/ 66 w 103"/>
                <a:gd name="T41" fmla="*/ 5 h 103"/>
                <a:gd name="T42" fmla="*/ 47 w 103"/>
                <a:gd name="T43" fmla="*/ 1 h 103"/>
                <a:gd name="T44" fmla="*/ 30 w 103"/>
                <a:gd name="T45" fmla="*/ 6 h 103"/>
                <a:gd name="T46" fmla="*/ 14 w 103"/>
                <a:gd name="T47" fmla="*/ 16 h 103"/>
                <a:gd name="T48" fmla="*/ 4 w 103"/>
                <a:gd name="T49" fmla="*/ 32 h 103"/>
                <a:gd name="T50" fmla="*/ 1 w 103"/>
                <a:gd name="T51" fmla="*/ 54 h 103"/>
                <a:gd name="T52" fmla="*/ 7 w 103"/>
                <a:gd name="T53" fmla="*/ 73 h 103"/>
                <a:gd name="T54" fmla="*/ 18 w 103"/>
                <a:gd name="T55" fmla="*/ 87 h 103"/>
                <a:gd name="T56" fmla="*/ 35 w 103"/>
                <a:gd name="T57" fmla="*/ 96 h 103"/>
                <a:gd name="T58" fmla="*/ 55 w 103"/>
                <a:gd name="T59" fmla="*/ 99 h 103"/>
                <a:gd name="T60" fmla="*/ 71 w 103"/>
                <a:gd name="T61" fmla="*/ 95 h 103"/>
                <a:gd name="T62" fmla="*/ 88 w 103"/>
                <a:gd name="T63" fmla="*/ 83 h 103"/>
                <a:gd name="T64" fmla="*/ 98 w 103"/>
                <a:gd name="T65" fmla="*/ 65 h 10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3"/>
                <a:gd name="T100" fmla="*/ 0 h 103"/>
                <a:gd name="T101" fmla="*/ 103 w 103"/>
                <a:gd name="T102" fmla="*/ 103 h 10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3" h="103">
                  <a:moveTo>
                    <a:pt x="100" y="66"/>
                  </a:moveTo>
                  <a:lnTo>
                    <a:pt x="102" y="56"/>
                  </a:lnTo>
                  <a:lnTo>
                    <a:pt x="102" y="46"/>
                  </a:lnTo>
                  <a:lnTo>
                    <a:pt x="99" y="38"/>
                  </a:lnTo>
                  <a:lnTo>
                    <a:pt x="97" y="29"/>
                  </a:lnTo>
                  <a:lnTo>
                    <a:pt x="92" y="19"/>
                  </a:lnTo>
                  <a:lnTo>
                    <a:pt x="86" y="13"/>
                  </a:lnTo>
                  <a:lnTo>
                    <a:pt x="78" y="7"/>
                  </a:lnTo>
                  <a:lnTo>
                    <a:pt x="67" y="3"/>
                  </a:lnTo>
                  <a:lnTo>
                    <a:pt x="58" y="0"/>
                  </a:lnTo>
                  <a:lnTo>
                    <a:pt x="47" y="0"/>
                  </a:lnTo>
                  <a:lnTo>
                    <a:pt x="37" y="0"/>
                  </a:lnTo>
                  <a:lnTo>
                    <a:pt x="28" y="5"/>
                  </a:lnTo>
                  <a:lnTo>
                    <a:pt x="20" y="10"/>
                  </a:lnTo>
                  <a:lnTo>
                    <a:pt x="14" y="16"/>
                  </a:lnTo>
                  <a:lnTo>
                    <a:pt x="7" y="25"/>
                  </a:lnTo>
                  <a:lnTo>
                    <a:pt x="4" y="32"/>
                  </a:lnTo>
                  <a:lnTo>
                    <a:pt x="0" y="44"/>
                  </a:lnTo>
                  <a:lnTo>
                    <a:pt x="1" y="54"/>
                  </a:lnTo>
                  <a:lnTo>
                    <a:pt x="2" y="62"/>
                  </a:lnTo>
                  <a:lnTo>
                    <a:pt x="5" y="73"/>
                  </a:lnTo>
                  <a:lnTo>
                    <a:pt x="10" y="81"/>
                  </a:lnTo>
                  <a:lnTo>
                    <a:pt x="17" y="89"/>
                  </a:lnTo>
                  <a:lnTo>
                    <a:pt x="26" y="95"/>
                  </a:lnTo>
                  <a:lnTo>
                    <a:pt x="35" y="98"/>
                  </a:lnTo>
                  <a:lnTo>
                    <a:pt x="45" y="102"/>
                  </a:lnTo>
                  <a:lnTo>
                    <a:pt x="55" y="101"/>
                  </a:lnTo>
                  <a:lnTo>
                    <a:pt x="65" y="100"/>
                  </a:lnTo>
                  <a:lnTo>
                    <a:pt x="73" y="95"/>
                  </a:lnTo>
                  <a:lnTo>
                    <a:pt x="81" y="90"/>
                  </a:lnTo>
                  <a:lnTo>
                    <a:pt x="90" y="85"/>
                  </a:lnTo>
                  <a:lnTo>
                    <a:pt x="94" y="77"/>
                  </a:lnTo>
                  <a:lnTo>
                    <a:pt x="100" y="66"/>
                  </a:lnTo>
                  <a:lnTo>
                    <a:pt x="98" y="65"/>
                  </a:lnTo>
                  <a:lnTo>
                    <a:pt x="100" y="56"/>
                  </a:lnTo>
                  <a:lnTo>
                    <a:pt x="101" y="46"/>
                  </a:lnTo>
                  <a:lnTo>
                    <a:pt x="99" y="38"/>
                  </a:lnTo>
                  <a:lnTo>
                    <a:pt x="95" y="28"/>
                  </a:lnTo>
                  <a:lnTo>
                    <a:pt x="92" y="21"/>
                  </a:lnTo>
                  <a:lnTo>
                    <a:pt x="84" y="14"/>
                  </a:lnTo>
                  <a:lnTo>
                    <a:pt x="76" y="7"/>
                  </a:lnTo>
                  <a:lnTo>
                    <a:pt x="66" y="5"/>
                  </a:lnTo>
                  <a:lnTo>
                    <a:pt x="58" y="1"/>
                  </a:lnTo>
                  <a:lnTo>
                    <a:pt x="47" y="1"/>
                  </a:lnTo>
                  <a:lnTo>
                    <a:pt x="38" y="3"/>
                  </a:lnTo>
                  <a:lnTo>
                    <a:pt x="30" y="6"/>
                  </a:lnTo>
                  <a:lnTo>
                    <a:pt x="22" y="12"/>
                  </a:lnTo>
                  <a:lnTo>
                    <a:pt x="14" y="16"/>
                  </a:lnTo>
                  <a:lnTo>
                    <a:pt x="9" y="25"/>
                  </a:lnTo>
                  <a:lnTo>
                    <a:pt x="4" y="32"/>
                  </a:lnTo>
                  <a:lnTo>
                    <a:pt x="2" y="44"/>
                  </a:lnTo>
                  <a:lnTo>
                    <a:pt x="1" y="54"/>
                  </a:lnTo>
                  <a:lnTo>
                    <a:pt x="4" y="64"/>
                  </a:lnTo>
                  <a:lnTo>
                    <a:pt x="7" y="73"/>
                  </a:lnTo>
                  <a:lnTo>
                    <a:pt x="12" y="80"/>
                  </a:lnTo>
                  <a:lnTo>
                    <a:pt x="18" y="87"/>
                  </a:lnTo>
                  <a:lnTo>
                    <a:pt x="27" y="93"/>
                  </a:lnTo>
                  <a:lnTo>
                    <a:pt x="35" y="96"/>
                  </a:lnTo>
                  <a:lnTo>
                    <a:pt x="45" y="99"/>
                  </a:lnTo>
                  <a:lnTo>
                    <a:pt x="55" y="99"/>
                  </a:lnTo>
                  <a:lnTo>
                    <a:pt x="65" y="98"/>
                  </a:lnTo>
                  <a:lnTo>
                    <a:pt x="71" y="95"/>
                  </a:lnTo>
                  <a:lnTo>
                    <a:pt x="81" y="90"/>
                  </a:lnTo>
                  <a:lnTo>
                    <a:pt x="88" y="83"/>
                  </a:lnTo>
                  <a:lnTo>
                    <a:pt x="92" y="76"/>
                  </a:lnTo>
                  <a:lnTo>
                    <a:pt x="98" y="65"/>
                  </a:lnTo>
                  <a:lnTo>
                    <a:pt x="100" y="66"/>
                  </a:lnTo>
                </a:path>
              </a:pathLst>
            </a:custGeom>
            <a:solidFill>
              <a:srgbClr val="DDE2E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77" name="Freeform 409"/>
            <p:cNvSpPr>
              <a:spLocks/>
            </p:cNvSpPr>
            <p:nvPr/>
          </p:nvSpPr>
          <p:spPr bwMode="auto">
            <a:xfrm>
              <a:off x="2475" y="1220"/>
              <a:ext cx="101" cy="99"/>
            </a:xfrm>
            <a:custGeom>
              <a:avLst/>
              <a:gdLst>
                <a:gd name="T0" fmla="*/ 99 w 101"/>
                <a:gd name="T1" fmla="*/ 55 h 99"/>
                <a:gd name="T2" fmla="*/ 98 w 101"/>
                <a:gd name="T3" fmla="*/ 37 h 99"/>
                <a:gd name="T4" fmla="*/ 91 w 101"/>
                <a:gd name="T5" fmla="*/ 20 h 99"/>
                <a:gd name="T6" fmla="*/ 75 w 101"/>
                <a:gd name="T7" fmla="*/ 6 h 99"/>
                <a:gd name="T8" fmla="*/ 57 w 101"/>
                <a:gd name="T9" fmla="*/ 0 h 99"/>
                <a:gd name="T10" fmla="*/ 37 w 101"/>
                <a:gd name="T11" fmla="*/ 2 h 99"/>
                <a:gd name="T12" fmla="*/ 21 w 101"/>
                <a:gd name="T13" fmla="*/ 11 h 99"/>
                <a:gd name="T14" fmla="*/ 8 w 101"/>
                <a:gd name="T15" fmla="*/ 24 h 99"/>
                <a:gd name="T16" fmla="*/ 1 w 101"/>
                <a:gd name="T17" fmla="*/ 43 h 99"/>
                <a:gd name="T18" fmla="*/ 3 w 101"/>
                <a:gd name="T19" fmla="*/ 63 h 99"/>
                <a:gd name="T20" fmla="*/ 11 w 101"/>
                <a:gd name="T21" fmla="*/ 79 h 99"/>
                <a:gd name="T22" fmla="*/ 26 w 101"/>
                <a:gd name="T23" fmla="*/ 92 h 99"/>
                <a:gd name="T24" fmla="*/ 44 w 101"/>
                <a:gd name="T25" fmla="*/ 98 h 99"/>
                <a:gd name="T26" fmla="*/ 64 w 101"/>
                <a:gd name="T27" fmla="*/ 97 h 99"/>
                <a:gd name="T28" fmla="*/ 80 w 101"/>
                <a:gd name="T29" fmla="*/ 89 h 99"/>
                <a:gd name="T30" fmla="*/ 91 w 101"/>
                <a:gd name="T31" fmla="*/ 75 h 99"/>
                <a:gd name="T32" fmla="*/ 96 w 101"/>
                <a:gd name="T33" fmla="*/ 64 h 99"/>
                <a:gd name="T34" fmla="*/ 97 w 101"/>
                <a:gd name="T35" fmla="*/ 46 h 99"/>
                <a:gd name="T36" fmla="*/ 93 w 101"/>
                <a:gd name="T37" fmla="*/ 29 h 99"/>
                <a:gd name="T38" fmla="*/ 83 w 101"/>
                <a:gd name="T39" fmla="*/ 13 h 99"/>
                <a:gd name="T40" fmla="*/ 65 w 101"/>
                <a:gd name="T41" fmla="*/ 4 h 99"/>
                <a:gd name="T42" fmla="*/ 46 w 101"/>
                <a:gd name="T43" fmla="*/ 0 h 99"/>
                <a:gd name="T44" fmla="*/ 29 w 101"/>
                <a:gd name="T45" fmla="*/ 6 h 99"/>
                <a:gd name="T46" fmla="*/ 14 w 101"/>
                <a:gd name="T47" fmla="*/ 17 h 99"/>
                <a:gd name="T48" fmla="*/ 5 w 101"/>
                <a:gd name="T49" fmla="*/ 33 h 99"/>
                <a:gd name="T50" fmla="*/ 3 w 101"/>
                <a:gd name="T51" fmla="*/ 51 h 99"/>
                <a:gd name="T52" fmla="*/ 6 w 101"/>
                <a:gd name="T53" fmla="*/ 70 h 99"/>
                <a:gd name="T54" fmla="*/ 17 w 101"/>
                <a:gd name="T55" fmla="*/ 86 h 99"/>
                <a:gd name="T56" fmla="*/ 34 w 101"/>
                <a:gd name="T57" fmla="*/ 95 h 99"/>
                <a:gd name="T58" fmla="*/ 54 w 101"/>
                <a:gd name="T59" fmla="*/ 98 h 99"/>
                <a:gd name="T60" fmla="*/ 71 w 101"/>
                <a:gd name="T61" fmla="*/ 92 h 99"/>
                <a:gd name="T62" fmla="*/ 86 w 101"/>
                <a:gd name="T63" fmla="*/ 80 h 99"/>
                <a:gd name="T64" fmla="*/ 96 w 101"/>
                <a:gd name="T65" fmla="*/ 64 h 9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01"/>
                <a:gd name="T100" fmla="*/ 0 h 99"/>
                <a:gd name="T101" fmla="*/ 101 w 101"/>
                <a:gd name="T102" fmla="*/ 99 h 9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01" h="99">
                  <a:moveTo>
                    <a:pt x="97" y="64"/>
                  </a:moveTo>
                  <a:lnTo>
                    <a:pt x="99" y="55"/>
                  </a:lnTo>
                  <a:lnTo>
                    <a:pt x="100" y="45"/>
                  </a:lnTo>
                  <a:lnTo>
                    <a:pt x="98" y="37"/>
                  </a:lnTo>
                  <a:lnTo>
                    <a:pt x="94" y="27"/>
                  </a:lnTo>
                  <a:lnTo>
                    <a:pt x="91" y="20"/>
                  </a:lnTo>
                  <a:lnTo>
                    <a:pt x="83" y="13"/>
                  </a:lnTo>
                  <a:lnTo>
                    <a:pt x="75" y="6"/>
                  </a:lnTo>
                  <a:lnTo>
                    <a:pt x="65" y="4"/>
                  </a:lnTo>
                  <a:lnTo>
                    <a:pt x="57" y="0"/>
                  </a:lnTo>
                  <a:lnTo>
                    <a:pt x="46" y="0"/>
                  </a:lnTo>
                  <a:lnTo>
                    <a:pt x="37" y="2"/>
                  </a:lnTo>
                  <a:lnTo>
                    <a:pt x="29" y="5"/>
                  </a:lnTo>
                  <a:lnTo>
                    <a:pt x="21" y="11"/>
                  </a:lnTo>
                  <a:lnTo>
                    <a:pt x="13" y="15"/>
                  </a:lnTo>
                  <a:lnTo>
                    <a:pt x="8" y="24"/>
                  </a:lnTo>
                  <a:lnTo>
                    <a:pt x="3" y="31"/>
                  </a:lnTo>
                  <a:lnTo>
                    <a:pt x="1" y="43"/>
                  </a:lnTo>
                  <a:lnTo>
                    <a:pt x="0" y="53"/>
                  </a:lnTo>
                  <a:lnTo>
                    <a:pt x="3" y="63"/>
                  </a:lnTo>
                  <a:lnTo>
                    <a:pt x="6" y="72"/>
                  </a:lnTo>
                  <a:lnTo>
                    <a:pt x="11" y="79"/>
                  </a:lnTo>
                  <a:lnTo>
                    <a:pt x="17" y="86"/>
                  </a:lnTo>
                  <a:lnTo>
                    <a:pt x="26" y="92"/>
                  </a:lnTo>
                  <a:lnTo>
                    <a:pt x="34" y="95"/>
                  </a:lnTo>
                  <a:lnTo>
                    <a:pt x="44" y="98"/>
                  </a:lnTo>
                  <a:lnTo>
                    <a:pt x="54" y="98"/>
                  </a:lnTo>
                  <a:lnTo>
                    <a:pt x="64" y="97"/>
                  </a:lnTo>
                  <a:lnTo>
                    <a:pt x="70" y="94"/>
                  </a:lnTo>
                  <a:lnTo>
                    <a:pt x="80" y="89"/>
                  </a:lnTo>
                  <a:lnTo>
                    <a:pt x="87" y="82"/>
                  </a:lnTo>
                  <a:lnTo>
                    <a:pt x="91" y="75"/>
                  </a:lnTo>
                  <a:lnTo>
                    <a:pt x="97" y="64"/>
                  </a:lnTo>
                  <a:lnTo>
                    <a:pt x="96" y="64"/>
                  </a:lnTo>
                  <a:lnTo>
                    <a:pt x="99" y="55"/>
                  </a:lnTo>
                  <a:lnTo>
                    <a:pt x="97" y="46"/>
                  </a:lnTo>
                  <a:lnTo>
                    <a:pt x="97" y="36"/>
                  </a:lnTo>
                  <a:lnTo>
                    <a:pt x="93" y="29"/>
                  </a:lnTo>
                  <a:lnTo>
                    <a:pt x="88" y="20"/>
                  </a:lnTo>
                  <a:lnTo>
                    <a:pt x="83" y="13"/>
                  </a:lnTo>
                  <a:lnTo>
                    <a:pt x="74" y="8"/>
                  </a:lnTo>
                  <a:lnTo>
                    <a:pt x="65" y="4"/>
                  </a:lnTo>
                  <a:lnTo>
                    <a:pt x="56" y="2"/>
                  </a:lnTo>
                  <a:lnTo>
                    <a:pt x="46" y="0"/>
                  </a:lnTo>
                  <a:lnTo>
                    <a:pt x="37" y="3"/>
                  </a:lnTo>
                  <a:lnTo>
                    <a:pt x="29" y="6"/>
                  </a:lnTo>
                  <a:lnTo>
                    <a:pt x="21" y="11"/>
                  </a:lnTo>
                  <a:lnTo>
                    <a:pt x="14" y="17"/>
                  </a:lnTo>
                  <a:lnTo>
                    <a:pt x="10" y="25"/>
                  </a:lnTo>
                  <a:lnTo>
                    <a:pt x="5" y="33"/>
                  </a:lnTo>
                  <a:lnTo>
                    <a:pt x="3" y="44"/>
                  </a:lnTo>
                  <a:lnTo>
                    <a:pt x="3" y="51"/>
                  </a:lnTo>
                  <a:lnTo>
                    <a:pt x="3" y="63"/>
                  </a:lnTo>
                  <a:lnTo>
                    <a:pt x="6" y="70"/>
                  </a:lnTo>
                  <a:lnTo>
                    <a:pt x="12" y="77"/>
                  </a:lnTo>
                  <a:lnTo>
                    <a:pt x="17" y="86"/>
                  </a:lnTo>
                  <a:lnTo>
                    <a:pt x="26" y="90"/>
                  </a:lnTo>
                  <a:lnTo>
                    <a:pt x="34" y="95"/>
                  </a:lnTo>
                  <a:lnTo>
                    <a:pt x="44" y="96"/>
                  </a:lnTo>
                  <a:lnTo>
                    <a:pt x="54" y="98"/>
                  </a:lnTo>
                  <a:lnTo>
                    <a:pt x="63" y="95"/>
                  </a:lnTo>
                  <a:lnTo>
                    <a:pt x="71" y="92"/>
                  </a:lnTo>
                  <a:lnTo>
                    <a:pt x="78" y="89"/>
                  </a:lnTo>
                  <a:lnTo>
                    <a:pt x="86" y="80"/>
                  </a:lnTo>
                  <a:lnTo>
                    <a:pt x="91" y="75"/>
                  </a:lnTo>
                  <a:lnTo>
                    <a:pt x="96" y="64"/>
                  </a:lnTo>
                  <a:lnTo>
                    <a:pt x="97" y="64"/>
                  </a:lnTo>
                </a:path>
              </a:pathLst>
            </a:custGeom>
            <a:solidFill>
              <a:srgbClr val="DEE3E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78" name="Freeform 410"/>
            <p:cNvSpPr>
              <a:spLocks/>
            </p:cNvSpPr>
            <p:nvPr/>
          </p:nvSpPr>
          <p:spPr bwMode="auto">
            <a:xfrm>
              <a:off x="2478" y="1220"/>
              <a:ext cx="97" cy="99"/>
            </a:xfrm>
            <a:custGeom>
              <a:avLst/>
              <a:gdLst>
                <a:gd name="T0" fmla="*/ 96 w 97"/>
                <a:gd name="T1" fmla="*/ 55 h 99"/>
                <a:gd name="T2" fmla="*/ 94 w 97"/>
                <a:gd name="T3" fmla="*/ 36 h 99"/>
                <a:gd name="T4" fmla="*/ 85 w 97"/>
                <a:gd name="T5" fmla="*/ 20 h 99"/>
                <a:gd name="T6" fmla="*/ 71 w 97"/>
                <a:gd name="T7" fmla="*/ 8 h 99"/>
                <a:gd name="T8" fmla="*/ 53 w 97"/>
                <a:gd name="T9" fmla="*/ 2 h 99"/>
                <a:gd name="T10" fmla="*/ 34 w 97"/>
                <a:gd name="T11" fmla="*/ 3 h 99"/>
                <a:gd name="T12" fmla="*/ 18 w 97"/>
                <a:gd name="T13" fmla="*/ 11 h 99"/>
                <a:gd name="T14" fmla="*/ 7 w 97"/>
                <a:gd name="T15" fmla="*/ 25 h 99"/>
                <a:gd name="T16" fmla="*/ 0 w 97"/>
                <a:gd name="T17" fmla="*/ 44 h 99"/>
                <a:gd name="T18" fmla="*/ 0 w 97"/>
                <a:gd name="T19" fmla="*/ 63 h 99"/>
                <a:gd name="T20" fmla="*/ 9 w 97"/>
                <a:gd name="T21" fmla="*/ 77 h 99"/>
                <a:gd name="T22" fmla="*/ 23 w 97"/>
                <a:gd name="T23" fmla="*/ 90 h 99"/>
                <a:gd name="T24" fmla="*/ 41 w 97"/>
                <a:gd name="T25" fmla="*/ 96 h 99"/>
                <a:gd name="T26" fmla="*/ 60 w 97"/>
                <a:gd name="T27" fmla="*/ 95 h 99"/>
                <a:gd name="T28" fmla="*/ 75 w 97"/>
                <a:gd name="T29" fmla="*/ 89 h 99"/>
                <a:gd name="T30" fmla="*/ 88 w 97"/>
                <a:gd name="T31" fmla="*/ 75 h 99"/>
                <a:gd name="T32" fmla="*/ 91 w 97"/>
                <a:gd name="T33" fmla="*/ 63 h 99"/>
                <a:gd name="T34" fmla="*/ 94 w 97"/>
                <a:gd name="T35" fmla="*/ 46 h 99"/>
                <a:gd name="T36" fmla="*/ 89 w 97"/>
                <a:gd name="T37" fmla="*/ 29 h 99"/>
                <a:gd name="T38" fmla="*/ 78 w 97"/>
                <a:gd name="T39" fmla="*/ 15 h 99"/>
                <a:gd name="T40" fmla="*/ 62 w 97"/>
                <a:gd name="T41" fmla="*/ 6 h 99"/>
                <a:gd name="T42" fmla="*/ 45 w 97"/>
                <a:gd name="T43" fmla="*/ 3 h 99"/>
                <a:gd name="T44" fmla="*/ 28 w 97"/>
                <a:gd name="T45" fmla="*/ 7 h 99"/>
                <a:gd name="T46" fmla="*/ 13 w 97"/>
                <a:gd name="T47" fmla="*/ 18 h 99"/>
                <a:gd name="T48" fmla="*/ 4 w 97"/>
                <a:gd name="T49" fmla="*/ 33 h 99"/>
                <a:gd name="T50" fmla="*/ 2 w 97"/>
                <a:gd name="T51" fmla="*/ 53 h 99"/>
                <a:gd name="T52" fmla="*/ 5 w 97"/>
                <a:gd name="T53" fmla="*/ 71 h 99"/>
                <a:gd name="T54" fmla="*/ 17 w 97"/>
                <a:gd name="T55" fmla="*/ 84 h 99"/>
                <a:gd name="T56" fmla="*/ 32 w 97"/>
                <a:gd name="T57" fmla="*/ 94 h 99"/>
                <a:gd name="T58" fmla="*/ 51 w 97"/>
                <a:gd name="T59" fmla="*/ 96 h 99"/>
                <a:gd name="T60" fmla="*/ 67 w 97"/>
                <a:gd name="T61" fmla="*/ 92 h 99"/>
                <a:gd name="T62" fmla="*/ 83 w 97"/>
                <a:gd name="T63" fmla="*/ 80 h 99"/>
                <a:gd name="T64" fmla="*/ 91 w 97"/>
                <a:gd name="T65" fmla="*/ 63 h 9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7"/>
                <a:gd name="T100" fmla="*/ 0 h 99"/>
                <a:gd name="T101" fmla="*/ 97 w 97"/>
                <a:gd name="T102" fmla="*/ 99 h 9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7" h="99">
                  <a:moveTo>
                    <a:pt x="93" y="64"/>
                  </a:moveTo>
                  <a:lnTo>
                    <a:pt x="96" y="55"/>
                  </a:lnTo>
                  <a:lnTo>
                    <a:pt x="94" y="46"/>
                  </a:lnTo>
                  <a:lnTo>
                    <a:pt x="94" y="36"/>
                  </a:lnTo>
                  <a:lnTo>
                    <a:pt x="90" y="29"/>
                  </a:lnTo>
                  <a:lnTo>
                    <a:pt x="85" y="20"/>
                  </a:lnTo>
                  <a:lnTo>
                    <a:pt x="80" y="13"/>
                  </a:lnTo>
                  <a:lnTo>
                    <a:pt x="71" y="8"/>
                  </a:lnTo>
                  <a:lnTo>
                    <a:pt x="62" y="4"/>
                  </a:lnTo>
                  <a:lnTo>
                    <a:pt x="53" y="2"/>
                  </a:lnTo>
                  <a:lnTo>
                    <a:pt x="43" y="0"/>
                  </a:lnTo>
                  <a:lnTo>
                    <a:pt x="34" y="3"/>
                  </a:lnTo>
                  <a:lnTo>
                    <a:pt x="26" y="6"/>
                  </a:lnTo>
                  <a:lnTo>
                    <a:pt x="18" y="11"/>
                  </a:lnTo>
                  <a:lnTo>
                    <a:pt x="11" y="17"/>
                  </a:lnTo>
                  <a:lnTo>
                    <a:pt x="7" y="25"/>
                  </a:lnTo>
                  <a:lnTo>
                    <a:pt x="2" y="33"/>
                  </a:lnTo>
                  <a:lnTo>
                    <a:pt x="0" y="44"/>
                  </a:lnTo>
                  <a:lnTo>
                    <a:pt x="0" y="51"/>
                  </a:lnTo>
                  <a:lnTo>
                    <a:pt x="0" y="63"/>
                  </a:lnTo>
                  <a:lnTo>
                    <a:pt x="3" y="70"/>
                  </a:lnTo>
                  <a:lnTo>
                    <a:pt x="9" y="77"/>
                  </a:lnTo>
                  <a:lnTo>
                    <a:pt x="14" y="86"/>
                  </a:lnTo>
                  <a:lnTo>
                    <a:pt x="23" y="90"/>
                  </a:lnTo>
                  <a:lnTo>
                    <a:pt x="31" y="95"/>
                  </a:lnTo>
                  <a:lnTo>
                    <a:pt x="41" y="96"/>
                  </a:lnTo>
                  <a:lnTo>
                    <a:pt x="51" y="98"/>
                  </a:lnTo>
                  <a:lnTo>
                    <a:pt x="60" y="95"/>
                  </a:lnTo>
                  <a:lnTo>
                    <a:pt x="68" y="92"/>
                  </a:lnTo>
                  <a:lnTo>
                    <a:pt x="75" y="89"/>
                  </a:lnTo>
                  <a:lnTo>
                    <a:pt x="83" y="80"/>
                  </a:lnTo>
                  <a:lnTo>
                    <a:pt x="88" y="75"/>
                  </a:lnTo>
                  <a:lnTo>
                    <a:pt x="93" y="64"/>
                  </a:lnTo>
                  <a:lnTo>
                    <a:pt x="91" y="63"/>
                  </a:lnTo>
                  <a:lnTo>
                    <a:pt x="93" y="56"/>
                  </a:lnTo>
                  <a:lnTo>
                    <a:pt x="94" y="46"/>
                  </a:lnTo>
                  <a:lnTo>
                    <a:pt x="91" y="38"/>
                  </a:lnTo>
                  <a:lnTo>
                    <a:pt x="89" y="29"/>
                  </a:lnTo>
                  <a:lnTo>
                    <a:pt x="85" y="20"/>
                  </a:lnTo>
                  <a:lnTo>
                    <a:pt x="78" y="15"/>
                  </a:lnTo>
                  <a:lnTo>
                    <a:pt x="71" y="9"/>
                  </a:lnTo>
                  <a:lnTo>
                    <a:pt x="62" y="6"/>
                  </a:lnTo>
                  <a:lnTo>
                    <a:pt x="53" y="3"/>
                  </a:lnTo>
                  <a:lnTo>
                    <a:pt x="45" y="3"/>
                  </a:lnTo>
                  <a:lnTo>
                    <a:pt x="36" y="4"/>
                  </a:lnTo>
                  <a:lnTo>
                    <a:pt x="28" y="7"/>
                  </a:lnTo>
                  <a:lnTo>
                    <a:pt x="19" y="13"/>
                  </a:lnTo>
                  <a:lnTo>
                    <a:pt x="13" y="18"/>
                  </a:lnTo>
                  <a:lnTo>
                    <a:pt x="6" y="27"/>
                  </a:lnTo>
                  <a:lnTo>
                    <a:pt x="4" y="33"/>
                  </a:lnTo>
                  <a:lnTo>
                    <a:pt x="0" y="42"/>
                  </a:lnTo>
                  <a:lnTo>
                    <a:pt x="2" y="53"/>
                  </a:lnTo>
                  <a:lnTo>
                    <a:pt x="3" y="61"/>
                  </a:lnTo>
                  <a:lnTo>
                    <a:pt x="5" y="71"/>
                  </a:lnTo>
                  <a:lnTo>
                    <a:pt x="11" y="77"/>
                  </a:lnTo>
                  <a:lnTo>
                    <a:pt x="17" y="84"/>
                  </a:lnTo>
                  <a:lnTo>
                    <a:pt x="24" y="88"/>
                  </a:lnTo>
                  <a:lnTo>
                    <a:pt x="32" y="94"/>
                  </a:lnTo>
                  <a:lnTo>
                    <a:pt x="42" y="95"/>
                  </a:lnTo>
                  <a:lnTo>
                    <a:pt x="51" y="96"/>
                  </a:lnTo>
                  <a:lnTo>
                    <a:pt x="60" y="95"/>
                  </a:lnTo>
                  <a:lnTo>
                    <a:pt x="67" y="92"/>
                  </a:lnTo>
                  <a:lnTo>
                    <a:pt x="75" y="86"/>
                  </a:lnTo>
                  <a:lnTo>
                    <a:pt x="83" y="80"/>
                  </a:lnTo>
                  <a:lnTo>
                    <a:pt x="87" y="73"/>
                  </a:lnTo>
                  <a:lnTo>
                    <a:pt x="91" y="63"/>
                  </a:lnTo>
                  <a:lnTo>
                    <a:pt x="93" y="64"/>
                  </a:lnTo>
                </a:path>
              </a:pathLst>
            </a:custGeom>
            <a:solidFill>
              <a:srgbClr val="DFE4E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79" name="Freeform 411"/>
            <p:cNvSpPr>
              <a:spLocks/>
            </p:cNvSpPr>
            <p:nvPr/>
          </p:nvSpPr>
          <p:spPr bwMode="auto">
            <a:xfrm>
              <a:off x="2478" y="1223"/>
              <a:ext cx="95" cy="94"/>
            </a:xfrm>
            <a:custGeom>
              <a:avLst/>
              <a:gdLst>
                <a:gd name="T0" fmla="*/ 93 w 95"/>
                <a:gd name="T1" fmla="*/ 53 h 94"/>
                <a:gd name="T2" fmla="*/ 91 w 95"/>
                <a:gd name="T3" fmla="*/ 35 h 94"/>
                <a:gd name="T4" fmla="*/ 85 w 95"/>
                <a:gd name="T5" fmla="*/ 17 h 94"/>
                <a:gd name="T6" fmla="*/ 71 w 95"/>
                <a:gd name="T7" fmla="*/ 6 h 94"/>
                <a:gd name="T8" fmla="*/ 53 w 95"/>
                <a:gd name="T9" fmla="*/ 0 h 94"/>
                <a:gd name="T10" fmla="*/ 36 w 95"/>
                <a:gd name="T11" fmla="*/ 1 h 94"/>
                <a:gd name="T12" fmla="*/ 19 w 95"/>
                <a:gd name="T13" fmla="*/ 10 h 94"/>
                <a:gd name="T14" fmla="*/ 6 w 95"/>
                <a:gd name="T15" fmla="*/ 24 h 94"/>
                <a:gd name="T16" fmla="*/ 0 w 95"/>
                <a:gd name="T17" fmla="*/ 39 h 94"/>
                <a:gd name="T18" fmla="*/ 3 w 95"/>
                <a:gd name="T19" fmla="*/ 58 h 94"/>
                <a:gd name="T20" fmla="*/ 11 w 95"/>
                <a:gd name="T21" fmla="*/ 74 h 94"/>
                <a:gd name="T22" fmla="*/ 24 w 95"/>
                <a:gd name="T23" fmla="*/ 85 h 94"/>
                <a:gd name="T24" fmla="*/ 42 w 95"/>
                <a:gd name="T25" fmla="*/ 92 h 94"/>
                <a:gd name="T26" fmla="*/ 60 w 95"/>
                <a:gd name="T27" fmla="*/ 92 h 94"/>
                <a:gd name="T28" fmla="*/ 75 w 95"/>
                <a:gd name="T29" fmla="*/ 83 h 94"/>
                <a:gd name="T30" fmla="*/ 87 w 95"/>
                <a:gd name="T31" fmla="*/ 70 h 94"/>
                <a:gd name="T32" fmla="*/ 91 w 95"/>
                <a:gd name="T33" fmla="*/ 60 h 94"/>
                <a:gd name="T34" fmla="*/ 92 w 95"/>
                <a:gd name="T35" fmla="*/ 43 h 94"/>
                <a:gd name="T36" fmla="*/ 88 w 95"/>
                <a:gd name="T37" fmla="*/ 28 h 94"/>
                <a:gd name="T38" fmla="*/ 76 w 95"/>
                <a:gd name="T39" fmla="*/ 13 h 94"/>
                <a:gd name="T40" fmla="*/ 62 w 95"/>
                <a:gd name="T41" fmla="*/ 4 h 94"/>
                <a:gd name="T42" fmla="*/ 44 w 95"/>
                <a:gd name="T43" fmla="*/ 1 h 94"/>
                <a:gd name="T44" fmla="*/ 29 w 95"/>
                <a:gd name="T45" fmla="*/ 6 h 94"/>
                <a:gd name="T46" fmla="*/ 13 w 95"/>
                <a:gd name="T47" fmla="*/ 15 h 94"/>
                <a:gd name="T48" fmla="*/ 6 w 95"/>
                <a:gd name="T49" fmla="*/ 31 h 94"/>
                <a:gd name="T50" fmla="*/ 2 w 95"/>
                <a:gd name="T51" fmla="*/ 50 h 94"/>
                <a:gd name="T52" fmla="*/ 9 w 95"/>
                <a:gd name="T53" fmla="*/ 66 h 94"/>
                <a:gd name="T54" fmla="*/ 18 w 95"/>
                <a:gd name="T55" fmla="*/ 79 h 94"/>
                <a:gd name="T56" fmla="*/ 32 w 95"/>
                <a:gd name="T57" fmla="*/ 89 h 94"/>
                <a:gd name="T58" fmla="*/ 50 w 95"/>
                <a:gd name="T59" fmla="*/ 90 h 94"/>
                <a:gd name="T60" fmla="*/ 68 w 95"/>
                <a:gd name="T61" fmla="*/ 87 h 94"/>
                <a:gd name="T62" fmla="*/ 81 w 95"/>
                <a:gd name="T63" fmla="*/ 76 h 94"/>
                <a:gd name="T64" fmla="*/ 91 w 95"/>
                <a:gd name="T65" fmla="*/ 60 h 9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5"/>
                <a:gd name="T100" fmla="*/ 0 h 94"/>
                <a:gd name="T101" fmla="*/ 95 w 95"/>
                <a:gd name="T102" fmla="*/ 94 h 9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5" h="94">
                  <a:moveTo>
                    <a:pt x="91" y="60"/>
                  </a:moveTo>
                  <a:lnTo>
                    <a:pt x="93" y="53"/>
                  </a:lnTo>
                  <a:lnTo>
                    <a:pt x="94" y="43"/>
                  </a:lnTo>
                  <a:lnTo>
                    <a:pt x="91" y="35"/>
                  </a:lnTo>
                  <a:lnTo>
                    <a:pt x="89" y="26"/>
                  </a:lnTo>
                  <a:lnTo>
                    <a:pt x="85" y="17"/>
                  </a:lnTo>
                  <a:lnTo>
                    <a:pt x="78" y="12"/>
                  </a:lnTo>
                  <a:lnTo>
                    <a:pt x="71" y="6"/>
                  </a:lnTo>
                  <a:lnTo>
                    <a:pt x="62" y="3"/>
                  </a:lnTo>
                  <a:lnTo>
                    <a:pt x="53" y="0"/>
                  </a:lnTo>
                  <a:lnTo>
                    <a:pt x="45" y="0"/>
                  </a:lnTo>
                  <a:lnTo>
                    <a:pt x="36" y="1"/>
                  </a:lnTo>
                  <a:lnTo>
                    <a:pt x="28" y="4"/>
                  </a:lnTo>
                  <a:lnTo>
                    <a:pt x="19" y="10"/>
                  </a:lnTo>
                  <a:lnTo>
                    <a:pt x="13" y="15"/>
                  </a:lnTo>
                  <a:lnTo>
                    <a:pt x="6" y="24"/>
                  </a:lnTo>
                  <a:lnTo>
                    <a:pt x="4" y="30"/>
                  </a:lnTo>
                  <a:lnTo>
                    <a:pt x="0" y="39"/>
                  </a:lnTo>
                  <a:lnTo>
                    <a:pt x="2" y="50"/>
                  </a:lnTo>
                  <a:lnTo>
                    <a:pt x="3" y="58"/>
                  </a:lnTo>
                  <a:lnTo>
                    <a:pt x="5" y="68"/>
                  </a:lnTo>
                  <a:lnTo>
                    <a:pt x="11" y="74"/>
                  </a:lnTo>
                  <a:lnTo>
                    <a:pt x="17" y="81"/>
                  </a:lnTo>
                  <a:lnTo>
                    <a:pt x="24" y="85"/>
                  </a:lnTo>
                  <a:lnTo>
                    <a:pt x="32" y="91"/>
                  </a:lnTo>
                  <a:lnTo>
                    <a:pt x="42" y="92"/>
                  </a:lnTo>
                  <a:lnTo>
                    <a:pt x="51" y="93"/>
                  </a:lnTo>
                  <a:lnTo>
                    <a:pt x="60" y="92"/>
                  </a:lnTo>
                  <a:lnTo>
                    <a:pt x="67" y="89"/>
                  </a:lnTo>
                  <a:lnTo>
                    <a:pt x="75" y="83"/>
                  </a:lnTo>
                  <a:lnTo>
                    <a:pt x="83" y="77"/>
                  </a:lnTo>
                  <a:lnTo>
                    <a:pt x="87" y="70"/>
                  </a:lnTo>
                  <a:lnTo>
                    <a:pt x="91" y="60"/>
                  </a:lnTo>
                  <a:lnTo>
                    <a:pt x="92" y="53"/>
                  </a:lnTo>
                  <a:lnTo>
                    <a:pt x="92" y="43"/>
                  </a:lnTo>
                  <a:lnTo>
                    <a:pt x="91" y="35"/>
                  </a:lnTo>
                  <a:lnTo>
                    <a:pt x="88" y="28"/>
                  </a:lnTo>
                  <a:lnTo>
                    <a:pt x="83" y="19"/>
                  </a:lnTo>
                  <a:lnTo>
                    <a:pt x="76" y="13"/>
                  </a:lnTo>
                  <a:lnTo>
                    <a:pt x="71" y="6"/>
                  </a:lnTo>
                  <a:lnTo>
                    <a:pt x="62" y="4"/>
                  </a:lnTo>
                  <a:lnTo>
                    <a:pt x="53" y="0"/>
                  </a:lnTo>
                  <a:lnTo>
                    <a:pt x="44" y="1"/>
                  </a:lnTo>
                  <a:lnTo>
                    <a:pt x="35" y="3"/>
                  </a:lnTo>
                  <a:lnTo>
                    <a:pt x="29" y="6"/>
                  </a:lnTo>
                  <a:lnTo>
                    <a:pt x="21" y="11"/>
                  </a:lnTo>
                  <a:lnTo>
                    <a:pt x="13" y="15"/>
                  </a:lnTo>
                  <a:lnTo>
                    <a:pt x="8" y="24"/>
                  </a:lnTo>
                  <a:lnTo>
                    <a:pt x="6" y="31"/>
                  </a:lnTo>
                  <a:lnTo>
                    <a:pt x="2" y="40"/>
                  </a:lnTo>
                  <a:lnTo>
                    <a:pt x="2" y="50"/>
                  </a:lnTo>
                  <a:lnTo>
                    <a:pt x="4" y="59"/>
                  </a:lnTo>
                  <a:lnTo>
                    <a:pt x="9" y="66"/>
                  </a:lnTo>
                  <a:lnTo>
                    <a:pt x="11" y="72"/>
                  </a:lnTo>
                  <a:lnTo>
                    <a:pt x="18" y="79"/>
                  </a:lnTo>
                  <a:lnTo>
                    <a:pt x="24" y="85"/>
                  </a:lnTo>
                  <a:lnTo>
                    <a:pt x="32" y="89"/>
                  </a:lnTo>
                  <a:lnTo>
                    <a:pt x="42" y="92"/>
                  </a:lnTo>
                  <a:lnTo>
                    <a:pt x="50" y="90"/>
                  </a:lnTo>
                  <a:lnTo>
                    <a:pt x="59" y="89"/>
                  </a:lnTo>
                  <a:lnTo>
                    <a:pt x="68" y="87"/>
                  </a:lnTo>
                  <a:lnTo>
                    <a:pt x="75" y="83"/>
                  </a:lnTo>
                  <a:lnTo>
                    <a:pt x="81" y="76"/>
                  </a:lnTo>
                  <a:lnTo>
                    <a:pt x="86" y="69"/>
                  </a:lnTo>
                  <a:lnTo>
                    <a:pt x="91" y="60"/>
                  </a:lnTo>
                </a:path>
              </a:pathLst>
            </a:custGeom>
            <a:solidFill>
              <a:srgbClr val="E0E5E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80" name="Freeform 412"/>
            <p:cNvSpPr>
              <a:spLocks/>
            </p:cNvSpPr>
            <p:nvPr/>
          </p:nvSpPr>
          <p:spPr bwMode="auto">
            <a:xfrm>
              <a:off x="2480" y="1223"/>
              <a:ext cx="91" cy="93"/>
            </a:xfrm>
            <a:custGeom>
              <a:avLst/>
              <a:gdLst>
                <a:gd name="T0" fmla="*/ 90 w 91"/>
                <a:gd name="T1" fmla="*/ 53 h 93"/>
                <a:gd name="T2" fmla="*/ 89 w 91"/>
                <a:gd name="T3" fmla="*/ 35 h 93"/>
                <a:gd name="T4" fmla="*/ 81 w 91"/>
                <a:gd name="T5" fmla="*/ 19 h 93"/>
                <a:gd name="T6" fmla="*/ 69 w 91"/>
                <a:gd name="T7" fmla="*/ 6 h 93"/>
                <a:gd name="T8" fmla="*/ 51 w 91"/>
                <a:gd name="T9" fmla="*/ 0 h 93"/>
                <a:gd name="T10" fmla="*/ 33 w 91"/>
                <a:gd name="T11" fmla="*/ 3 h 93"/>
                <a:gd name="T12" fmla="*/ 19 w 91"/>
                <a:gd name="T13" fmla="*/ 11 h 93"/>
                <a:gd name="T14" fmla="*/ 6 w 91"/>
                <a:gd name="T15" fmla="*/ 24 h 93"/>
                <a:gd name="T16" fmla="*/ 0 w 91"/>
                <a:gd name="T17" fmla="*/ 40 h 93"/>
                <a:gd name="T18" fmla="*/ 2 w 91"/>
                <a:gd name="T19" fmla="*/ 59 h 93"/>
                <a:gd name="T20" fmla="*/ 9 w 91"/>
                <a:gd name="T21" fmla="*/ 72 h 93"/>
                <a:gd name="T22" fmla="*/ 22 w 91"/>
                <a:gd name="T23" fmla="*/ 85 h 93"/>
                <a:gd name="T24" fmla="*/ 40 w 91"/>
                <a:gd name="T25" fmla="*/ 92 h 93"/>
                <a:gd name="T26" fmla="*/ 57 w 91"/>
                <a:gd name="T27" fmla="*/ 89 h 93"/>
                <a:gd name="T28" fmla="*/ 73 w 91"/>
                <a:gd name="T29" fmla="*/ 83 h 93"/>
                <a:gd name="T30" fmla="*/ 84 w 91"/>
                <a:gd name="T31" fmla="*/ 69 h 93"/>
                <a:gd name="T32" fmla="*/ 87 w 91"/>
                <a:gd name="T33" fmla="*/ 60 h 93"/>
                <a:gd name="T34" fmla="*/ 88 w 91"/>
                <a:gd name="T35" fmla="*/ 44 h 93"/>
                <a:gd name="T36" fmla="*/ 84 w 91"/>
                <a:gd name="T37" fmla="*/ 26 h 93"/>
                <a:gd name="T38" fmla="*/ 74 w 91"/>
                <a:gd name="T39" fmla="*/ 13 h 93"/>
                <a:gd name="T40" fmla="*/ 59 w 91"/>
                <a:gd name="T41" fmla="*/ 6 h 93"/>
                <a:gd name="T42" fmla="*/ 42 w 91"/>
                <a:gd name="T43" fmla="*/ 1 h 93"/>
                <a:gd name="T44" fmla="*/ 27 w 91"/>
                <a:gd name="T45" fmla="*/ 6 h 93"/>
                <a:gd name="T46" fmla="*/ 12 w 91"/>
                <a:gd name="T47" fmla="*/ 17 h 93"/>
                <a:gd name="T48" fmla="*/ 4 w 91"/>
                <a:gd name="T49" fmla="*/ 31 h 93"/>
                <a:gd name="T50" fmla="*/ 2 w 91"/>
                <a:gd name="T51" fmla="*/ 49 h 93"/>
                <a:gd name="T52" fmla="*/ 7 w 91"/>
                <a:gd name="T53" fmla="*/ 66 h 93"/>
                <a:gd name="T54" fmla="*/ 16 w 91"/>
                <a:gd name="T55" fmla="*/ 77 h 93"/>
                <a:gd name="T56" fmla="*/ 31 w 91"/>
                <a:gd name="T57" fmla="*/ 87 h 93"/>
                <a:gd name="T58" fmla="*/ 48 w 91"/>
                <a:gd name="T59" fmla="*/ 88 h 93"/>
                <a:gd name="T60" fmla="*/ 64 w 91"/>
                <a:gd name="T61" fmla="*/ 86 h 93"/>
                <a:gd name="T62" fmla="*/ 77 w 91"/>
                <a:gd name="T63" fmla="*/ 75 h 93"/>
                <a:gd name="T64" fmla="*/ 87 w 91"/>
                <a:gd name="T65" fmla="*/ 60 h 9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1"/>
                <a:gd name="T100" fmla="*/ 0 h 93"/>
                <a:gd name="T101" fmla="*/ 91 w 91"/>
                <a:gd name="T102" fmla="*/ 93 h 9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1" h="93">
                  <a:moveTo>
                    <a:pt x="89" y="60"/>
                  </a:moveTo>
                  <a:lnTo>
                    <a:pt x="90" y="53"/>
                  </a:lnTo>
                  <a:lnTo>
                    <a:pt x="90" y="43"/>
                  </a:lnTo>
                  <a:lnTo>
                    <a:pt x="89" y="35"/>
                  </a:lnTo>
                  <a:lnTo>
                    <a:pt x="86" y="28"/>
                  </a:lnTo>
                  <a:lnTo>
                    <a:pt x="81" y="19"/>
                  </a:lnTo>
                  <a:lnTo>
                    <a:pt x="74" y="13"/>
                  </a:lnTo>
                  <a:lnTo>
                    <a:pt x="69" y="6"/>
                  </a:lnTo>
                  <a:lnTo>
                    <a:pt x="60" y="4"/>
                  </a:lnTo>
                  <a:lnTo>
                    <a:pt x="51" y="0"/>
                  </a:lnTo>
                  <a:lnTo>
                    <a:pt x="42" y="1"/>
                  </a:lnTo>
                  <a:lnTo>
                    <a:pt x="33" y="3"/>
                  </a:lnTo>
                  <a:lnTo>
                    <a:pt x="27" y="6"/>
                  </a:lnTo>
                  <a:lnTo>
                    <a:pt x="19" y="11"/>
                  </a:lnTo>
                  <a:lnTo>
                    <a:pt x="11" y="15"/>
                  </a:lnTo>
                  <a:lnTo>
                    <a:pt x="6" y="24"/>
                  </a:lnTo>
                  <a:lnTo>
                    <a:pt x="4" y="31"/>
                  </a:lnTo>
                  <a:lnTo>
                    <a:pt x="0" y="40"/>
                  </a:lnTo>
                  <a:lnTo>
                    <a:pt x="0" y="50"/>
                  </a:lnTo>
                  <a:lnTo>
                    <a:pt x="2" y="59"/>
                  </a:lnTo>
                  <a:lnTo>
                    <a:pt x="7" y="66"/>
                  </a:lnTo>
                  <a:lnTo>
                    <a:pt x="9" y="72"/>
                  </a:lnTo>
                  <a:lnTo>
                    <a:pt x="16" y="79"/>
                  </a:lnTo>
                  <a:lnTo>
                    <a:pt x="22" y="85"/>
                  </a:lnTo>
                  <a:lnTo>
                    <a:pt x="30" y="89"/>
                  </a:lnTo>
                  <a:lnTo>
                    <a:pt x="40" y="92"/>
                  </a:lnTo>
                  <a:lnTo>
                    <a:pt x="48" y="90"/>
                  </a:lnTo>
                  <a:lnTo>
                    <a:pt x="57" y="89"/>
                  </a:lnTo>
                  <a:lnTo>
                    <a:pt x="66" y="87"/>
                  </a:lnTo>
                  <a:lnTo>
                    <a:pt x="73" y="83"/>
                  </a:lnTo>
                  <a:lnTo>
                    <a:pt x="79" y="76"/>
                  </a:lnTo>
                  <a:lnTo>
                    <a:pt x="84" y="69"/>
                  </a:lnTo>
                  <a:lnTo>
                    <a:pt x="89" y="60"/>
                  </a:lnTo>
                  <a:lnTo>
                    <a:pt x="87" y="60"/>
                  </a:lnTo>
                  <a:lnTo>
                    <a:pt x="90" y="53"/>
                  </a:lnTo>
                  <a:lnTo>
                    <a:pt x="88" y="44"/>
                  </a:lnTo>
                  <a:lnTo>
                    <a:pt x="87" y="35"/>
                  </a:lnTo>
                  <a:lnTo>
                    <a:pt x="84" y="26"/>
                  </a:lnTo>
                  <a:lnTo>
                    <a:pt x="80" y="21"/>
                  </a:lnTo>
                  <a:lnTo>
                    <a:pt x="74" y="13"/>
                  </a:lnTo>
                  <a:lnTo>
                    <a:pt x="69" y="8"/>
                  </a:lnTo>
                  <a:lnTo>
                    <a:pt x="59" y="6"/>
                  </a:lnTo>
                  <a:lnTo>
                    <a:pt x="51" y="3"/>
                  </a:lnTo>
                  <a:lnTo>
                    <a:pt x="42" y="1"/>
                  </a:lnTo>
                  <a:lnTo>
                    <a:pt x="33" y="5"/>
                  </a:lnTo>
                  <a:lnTo>
                    <a:pt x="27" y="6"/>
                  </a:lnTo>
                  <a:lnTo>
                    <a:pt x="18" y="12"/>
                  </a:lnTo>
                  <a:lnTo>
                    <a:pt x="12" y="17"/>
                  </a:lnTo>
                  <a:lnTo>
                    <a:pt x="7" y="25"/>
                  </a:lnTo>
                  <a:lnTo>
                    <a:pt x="4" y="31"/>
                  </a:lnTo>
                  <a:lnTo>
                    <a:pt x="2" y="41"/>
                  </a:lnTo>
                  <a:lnTo>
                    <a:pt x="2" y="49"/>
                  </a:lnTo>
                  <a:lnTo>
                    <a:pt x="3" y="57"/>
                  </a:lnTo>
                  <a:lnTo>
                    <a:pt x="7" y="66"/>
                  </a:lnTo>
                  <a:lnTo>
                    <a:pt x="9" y="71"/>
                  </a:lnTo>
                  <a:lnTo>
                    <a:pt x="16" y="77"/>
                  </a:lnTo>
                  <a:lnTo>
                    <a:pt x="23" y="84"/>
                  </a:lnTo>
                  <a:lnTo>
                    <a:pt x="31" y="87"/>
                  </a:lnTo>
                  <a:lnTo>
                    <a:pt x="40" y="90"/>
                  </a:lnTo>
                  <a:lnTo>
                    <a:pt x="48" y="88"/>
                  </a:lnTo>
                  <a:lnTo>
                    <a:pt x="57" y="88"/>
                  </a:lnTo>
                  <a:lnTo>
                    <a:pt x="64" y="86"/>
                  </a:lnTo>
                  <a:lnTo>
                    <a:pt x="71" y="81"/>
                  </a:lnTo>
                  <a:lnTo>
                    <a:pt x="77" y="75"/>
                  </a:lnTo>
                  <a:lnTo>
                    <a:pt x="84" y="69"/>
                  </a:lnTo>
                  <a:lnTo>
                    <a:pt x="87" y="60"/>
                  </a:lnTo>
                  <a:lnTo>
                    <a:pt x="89" y="60"/>
                  </a:lnTo>
                </a:path>
              </a:pathLst>
            </a:custGeom>
            <a:solidFill>
              <a:srgbClr val="E1E6E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81" name="Freeform 413"/>
            <p:cNvSpPr>
              <a:spLocks/>
            </p:cNvSpPr>
            <p:nvPr/>
          </p:nvSpPr>
          <p:spPr bwMode="auto">
            <a:xfrm>
              <a:off x="2482" y="1224"/>
              <a:ext cx="89" cy="90"/>
            </a:xfrm>
            <a:custGeom>
              <a:avLst/>
              <a:gdLst>
                <a:gd name="T0" fmla="*/ 88 w 89"/>
                <a:gd name="T1" fmla="*/ 52 h 90"/>
                <a:gd name="T2" fmla="*/ 85 w 89"/>
                <a:gd name="T3" fmla="*/ 34 h 90"/>
                <a:gd name="T4" fmla="*/ 78 w 89"/>
                <a:gd name="T5" fmla="*/ 20 h 90"/>
                <a:gd name="T6" fmla="*/ 67 w 89"/>
                <a:gd name="T7" fmla="*/ 7 h 90"/>
                <a:gd name="T8" fmla="*/ 49 w 89"/>
                <a:gd name="T9" fmla="*/ 2 h 90"/>
                <a:gd name="T10" fmla="*/ 31 w 89"/>
                <a:gd name="T11" fmla="*/ 4 h 90"/>
                <a:gd name="T12" fmla="*/ 16 w 89"/>
                <a:gd name="T13" fmla="*/ 11 h 90"/>
                <a:gd name="T14" fmla="*/ 5 w 89"/>
                <a:gd name="T15" fmla="*/ 24 h 90"/>
                <a:gd name="T16" fmla="*/ 0 w 89"/>
                <a:gd name="T17" fmla="*/ 40 h 90"/>
                <a:gd name="T18" fmla="*/ 1 w 89"/>
                <a:gd name="T19" fmla="*/ 56 h 90"/>
                <a:gd name="T20" fmla="*/ 7 w 89"/>
                <a:gd name="T21" fmla="*/ 70 h 90"/>
                <a:gd name="T22" fmla="*/ 21 w 89"/>
                <a:gd name="T23" fmla="*/ 83 h 90"/>
                <a:gd name="T24" fmla="*/ 38 w 89"/>
                <a:gd name="T25" fmla="*/ 89 h 90"/>
                <a:gd name="T26" fmla="*/ 55 w 89"/>
                <a:gd name="T27" fmla="*/ 87 h 90"/>
                <a:gd name="T28" fmla="*/ 69 w 89"/>
                <a:gd name="T29" fmla="*/ 80 h 90"/>
                <a:gd name="T30" fmla="*/ 82 w 89"/>
                <a:gd name="T31" fmla="*/ 68 h 90"/>
                <a:gd name="T32" fmla="*/ 83 w 89"/>
                <a:gd name="T33" fmla="*/ 58 h 90"/>
                <a:gd name="T34" fmla="*/ 84 w 89"/>
                <a:gd name="T35" fmla="*/ 43 h 90"/>
                <a:gd name="T36" fmla="*/ 81 w 89"/>
                <a:gd name="T37" fmla="*/ 27 h 90"/>
                <a:gd name="T38" fmla="*/ 71 w 89"/>
                <a:gd name="T39" fmla="*/ 14 h 90"/>
                <a:gd name="T40" fmla="*/ 57 w 89"/>
                <a:gd name="T41" fmla="*/ 5 h 90"/>
                <a:gd name="T42" fmla="*/ 42 w 89"/>
                <a:gd name="T43" fmla="*/ 4 h 90"/>
                <a:gd name="T44" fmla="*/ 25 w 89"/>
                <a:gd name="T45" fmla="*/ 8 h 90"/>
                <a:gd name="T46" fmla="*/ 12 w 89"/>
                <a:gd name="T47" fmla="*/ 18 h 90"/>
                <a:gd name="T48" fmla="*/ 4 w 89"/>
                <a:gd name="T49" fmla="*/ 30 h 90"/>
                <a:gd name="T50" fmla="*/ 2 w 89"/>
                <a:gd name="T51" fmla="*/ 49 h 90"/>
                <a:gd name="T52" fmla="*/ 6 w 89"/>
                <a:gd name="T53" fmla="*/ 64 h 90"/>
                <a:gd name="T54" fmla="*/ 16 w 89"/>
                <a:gd name="T55" fmla="*/ 77 h 90"/>
                <a:gd name="T56" fmla="*/ 29 w 89"/>
                <a:gd name="T57" fmla="*/ 86 h 90"/>
                <a:gd name="T58" fmla="*/ 46 w 89"/>
                <a:gd name="T59" fmla="*/ 87 h 90"/>
                <a:gd name="T60" fmla="*/ 62 w 89"/>
                <a:gd name="T61" fmla="*/ 83 h 90"/>
                <a:gd name="T62" fmla="*/ 73 w 89"/>
                <a:gd name="T63" fmla="*/ 73 h 90"/>
                <a:gd name="T64" fmla="*/ 83 w 89"/>
                <a:gd name="T65" fmla="*/ 58 h 9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9"/>
                <a:gd name="T100" fmla="*/ 0 h 90"/>
                <a:gd name="T101" fmla="*/ 89 w 89"/>
                <a:gd name="T102" fmla="*/ 90 h 9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9" h="90">
                  <a:moveTo>
                    <a:pt x="85" y="59"/>
                  </a:moveTo>
                  <a:lnTo>
                    <a:pt x="88" y="52"/>
                  </a:lnTo>
                  <a:lnTo>
                    <a:pt x="86" y="43"/>
                  </a:lnTo>
                  <a:lnTo>
                    <a:pt x="85" y="34"/>
                  </a:lnTo>
                  <a:lnTo>
                    <a:pt x="82" y="25"/>
                  </a:lnTo>
                  <a:lnTo>
                    <a:pt x="78" y="20"/>
                  </a:lnTo>
                  <a:lnTo>
                    <a:pt x="72" y="12"/>
                  </a:lnTo>
                  <a:lnTo>
                    <a:pt x="67" y="7"/>
                  </a:lnTo>
                  <a:lnTo>
                    <a:pt x="57" y="5"/>
                  </a:lnTo>
                  <a:lnTo>
                    <a:pt x="49" y="2"/>
                  </a:lnTo>
                  <a:lnTo>
                    <a:pt x="40" y="0"/>
                  </a:lnTo>
                  <a:lnTo>
                    <a:pt x="31" y="4"/>
                  </a:lnTo>
                  <a:lnTo>
                    <a:pt x="25" y="5"/>
                  </a:lnTo>
                  <a:lnTo>
                    <a:pt x="16" y="11"/>
                  </a:lnTo>
                  <a:lnTo>
                    <a:pt x="10" y="16"/>
                  </a:lnTo>
                  <a:lnTo>
                    <a:pt x="5" y="24"/>
                  </a:lnTo>
                  <a:lnTo>
                    <a:pt x="2" y="30"/>
                  </a:lnTo>
                  <a:lnTo>
                    <a:pt x="0" y="40"/>
                  </a:lnTo>
                  <a:lnTo>
                    <a:pt x="0" y="48"/>
                  </a:lnTo>
                  <a:lnTo>
                    <a:pt x="1" y="56"/>
                  </a:lnTo>
                  <a:lnTo>
                    <a:pt x="5" y="65"/>
                  </a:lnTo>
                  <a:lnTo>
                    <a:pt x="7" y="70"/>
                  </a:lnTo>
                  <a:lnTo>
                    <a:pt x="14" y="76"/>
                  </a:lnTo>
                  <a:lnTo>
                    <a:pt x="21" y="83"/>
                  </a:lnTo>
                  <a:lnTo>
                    <a:pt x="29" y="86"/>
                  </a:lnTo>
                  <a:lnTo>
                    <a:pt x="38" y="89"/>
                  </a:lnTo>
                  <a:lnTo>
                    <a:pt x="46" y="87"/>
                  </a:lnTo>
                  <a:lnTo>
                    <a:pt x="55" y="87"/>
                  </a:lnTo>
                  <a:lnTo>
                    <a:pt x="62" y="85"/>
                  </a:lnTo>
                  <a:lnTo>
                    <a:pt x="69" y="80"/>
                  </a:lnTo>
                  <a:lnTo>
                    <a:pt x="75" y="74"/>
                  </a:lnTo>
                  <a:lnTo>
                    <a:pt x="82" y="68"/>
                  </a:lnTo>
                  <a:lnTo>
                    <a:pt x="85" y="59"/>
                  </a:lnTo>
                  <a:lnTo>
                    <a:pt x="83" y="58"/>
                  </a:lnTo>
                  <a:lnTo>
                    <a:pt x="86" y="51"/>
                  </a:lnTo>
                  <a:lnTo>
                    <a:pt x="84" y="43"/>
                  </a:lnTo>
                  <a:lnTo>
                    <a:pt x="83" y="34"/>
                  </a:lnTo>
                  <a:lnTo>
                    <a:pt x="81" y="27"/>
                  </a:lnTo>
                  <a:lnTo>
                    <a:pt x="78" y="20"/>
                  </a:lnTo>
                  <a:lnTo>
                    <a:pt x="71" y="14"/>
                  </a:lnTo>
                  <a:lnTo>
                    <a:pt x="66" y="9"/>
                  </a:lnTo>
                  <a:lnTo>
                    <a:pt x="57" y="5"/>
                  </a:lnTo>
                  <a:lnTo>
                    <a:pt x="49" y="3"/>
                  </a:lnTo>
                  <a:lnTo>
                    <a:pt x="42" y="4"/>
                  </a:lnTo>
                  <a:lnTo>
                    <a:pt x="33" y="4"/>
                  </a:lnTo>
                  <a:lnTo>
                    <a:pt x="25" y="8"/>
                  </a:lnTo>
                  <a:lnTo>
                    <a:pt x="18" y="11"/>
                  </a:lnTo>
                  <a:lnTo>
                    <a:pt x="12" y="18"/>
                  </a:lnTo>
                  <a:lnTo>
                    <a:pt x="7" y="24"/>
                  </a:lnTo>
                  <a:lnTo>
                    <a:pt x="4" y="30"/>
                  </a:lnTo>
                  <a:lnTo>
                    <a:pt x="2" y="40"/>
                  </a:lnTo>
                  <a:lnTo>
                    <a:pt x="2" y="49"/>
                  </a:lnTo>
                  <a:lnTo>
                    <a:pt x="3" y="57"/>
                  </a:lnTo>
                  <a:lnTo>
                    <a:pt x="6" y="64"/>
                  </a:lnTo>
                  <a:lnTo>
                    <a:pt x="9" y="71"/>
                  </a:lnTo>
                  <a:lnTo>
                    <a:pt x="16" y="77"/>
                  </a:lnTo>
                  <a:lnTo>
                    <a:pt x="22" y="81"/>
                  </a:lnTo>
                  <a:lnTo>
                    <a:pt x="29" y="86"/>
                  </a:lnTo>
                  <a:lnTo>
                    <a:pt x="39" y="87"/>
                  </a:lnTo>
                  <a:lnTo>
                    <a:pt x="46" y="87"/>
                  </a:lnTo>
                  <a:lnTo>
                    <a:pt x="55" y="87"/>
                  </a:lnTo>
                  <a:lnTo>
                    <a:pt x="62" y="83"/>
                  </a:lnTo>
                  <a:lnTo>
                    <a:pt x="68" y="79"/>
                  </a:lnTo>
                  <a:lnTo>
                    <a:pt x="73" y="73"/>
                  </a:lnTo>
                  <a:lnTo>
                    <a:pt x="80" y="67"/>
                  </a:lnTo>
                  <a:lnTo>
                    <a:pt x="83" y="58"/>
                  </a:lnTo>
                  <a:lnTo>
                    <a:pt x="85" y="59"/>
                  </a:lnTo>
                </a:path>
              </a:pathLst>
            </a:custGeom>
            <a:solidFill>
              <a:srgbClr val="E2E6E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82" name="Freeform 414"/>
            <p:cNvSpPr>
              <a:spLocks/>
            </p:cNvSpPr>
            <p:nvPr/>
          </p:nvSpPr>
          <p:spPr bwMode="auto">
            <a:xfrm>
              <a:off x="2484" y="1227"/>
              <a:ext cx="85" cy="85"/>
            </a:xfrm>
            <a:custGeom>
              <a:avLst/>
              <a:gdLst>
                <a:gd name="T0" fmla="*/ 84 w 85"/>
                <a:gd name="T1" fmla="*/ 48 h 85"/>
                <a:gd name="T2" fmla="*/ 81 w 85"/>
                <a:gd name="T3" fmla="*/ 31 h 85"/>
                <a:gd name="T4" fmla="*/ 76 w 85"/>
                <a:gd name="T5" fmla="*/ 17 h 85"/>
                <a:gd name="T6" fmla="*/ 64 w 85"/>
                <a:gd name="T7" fmla="*/ 6 h 85"/>
                <a:gd name="T8" fmla="*/ 47 w 85"/>
                <a:gd name="T9" fmla="*/ 0 h 85"/>
                <a:gd name="T10" fmla="*/ 31 w 85"/>
                <a:gd name="T11" fmla="*/ 1 h 85"/>
                <a:gd name="T12" fmla="*/ 16 w 85"/>
                <a:gd name="T13" fmla="*/ 8 h 85"/>
                <a:gd name="T14" fmla="*/ 5 w 85"/>
                <a:gd name="T15" fmla="*/ 21 h 85"/>
                <a:gd name="T16" fmla="*/ 0 w 85"/>
                <a:gd name="T17" fmla="*/ 37 h 85"/>
                <a:gd name="T18" fmla="*/ 1 w 85"/>
                <a:gd name="T19" fmla="*/ 54 h 85"/>
                <a:gd name="T20" fmla="*/ 7 w 85"/>
                <a:gd name="T21" fmla="*/ 68 h 85"/>
                <a:gd name="T22" fmla="*/ 20 w 85"/>
                <a:gd name="T23" fmla="*/ 78 h 85"/>
                <a:gd name="T24" fmla="*/ 37 w 85"/>
                <a:gd name="T25" fmla="*/ 84 h 85"/>
                <a:gd name="T26" fmla="*/ 53 w 85"/>
                <a:gd name="T27" fmla="*/ 84 h 85"/>
                <a:gd name="T28" fmla="*/ 66 w 85"/>
                <a:gd name="T29" fmla="*/ 76 h 85"/>
                <a:gd name="T30" fmla="*/ 78 w 85"/>
                <a:gd name="T31" fmla="*/ 64 h 85"/>
                <a:gd name="T32" fmla="*/ 79 w 85"/>
                <a:gd name="T33" fmla="*/ 54 h 85"/>
                <a:gd name="T34" fmla="*/ 82 w 85"/>
                <a:gd name="T35" fmla="*/ 40 h 85"/>
                <a:gd name="T36" fmla="*/ 77 w 85"/>
                <a:gd name="T37" fmla="*/ 24 h 85"/>
                <a:gd name="T38" fmla="*/ 67 w 85"/>
                <a:gd name="T39" fmla="*/ 12 h 85"/>
                <a:gd name="T40" fmla="*/ 55 w 85"/>
                <a:gd name="T41" fmla="*/ 4 h 85"/>
                <a:gd name="T42" fmla="*/ 39 w 85"/>
                <a:gd name="T43" fmla="*/ 3 h 85"/>
                <a:gd name="T44" fmla="*/ 23 w 85"/>
                <a:gd name="T45" fmla="*/ 5 h 85"/>
                <a:gd name="T46" fmla="*/ 12 w 85"/>
                <a:gd name="T47" fmla="*/ 15 h 85"/>
                <a:gd name="T48" fmla="*/ 4 w 85"/>
                <a:gd name="T49" fmla="*/ 28 h 85"/>
                <a:gd name="T50" fmla="*/ 2 w 85"/>
                <a:gd name="T51" fmla="*/ 46 h 85"/>
                <a:gd name="T52" fmla="*/ 4 w 85"/>
                <a:gd name="T53" fmla="*/ 61 h 85"/>
                <a:gd name="T54" fmla="*/ 15 w 85"/>
                <a:gd name="T55" fmla="*/ 72 h 85"/>
                <a:gd name="T56" fmla="*/ 27 w 85"/>
                <a:gd name="T57" fmla="*/ 81 h 85"/>
                <a:gd name="T58" fmla="*/ 43 w 85"/>
                <a:gd name="T59" fmla="*/ 82 h 85"/>
                <a:gd name="T60" fmla="*/ 58 w 85"/>
                <a:gd name="T61" fmla="*/ 80 h 85"/>
                <a:gd name="T62" fmla="*/ 71 w 85"/>
                <a:gd name="T63" fmla="*/ 70 h 85"/>
                <a:gd name="T64" fmla="*/ 79 w 85"/>
                <a:gd name="T65" fmla="*/ 54 h 8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5"/>
                <a:gd name="T100" fmla="*/ 0 h 85"/>
                <a:gd name="T101" fmla="*/ 85 w 85"/>
                <a:gd name="T102" fmla="*/ 85 h 8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5" h="85">
                  <a:moveTo>
                    <a:pt x="81" y="55"/>
                  </a:moveTo>
                  <a:lnTo>
                    <a:pt x="84" y="48"/>
                  </a:lnTo>
                  <a:lnTo>
                    <a:pt x="82" y="40"/>
                  </a:lnTo>
                  <a:lnTo>
                    <a:pt x="81" y="31"/>
                  </a:lnTo>
                  <a:lnTo>
                    <a:pt x="79" y="24"/>
                  </a:lnTo>
                  <a:lnTo>
                    <a:pt x="76" y="17"/>
                  </a:lnTo>
                  <a:lnTo>
                    <a:pt x="69" y="11"/>
                  </a:lnTo>
                  <a:lnTo>
                    <a:pt x="64" y="6"/>
                  </a:lnTo>
                  <a:lnTo>
                    <a:pt x="55" y="2"/>
                  </a:lnTo>
                  <a:lnTo>
                    <a:pt x="47" y="0"/>
                  </a:lnTo>
                  <a:lnTo>
                    <a:pt x="40" y="1"/>
                  </a:lnTo>
                  <a:lnTo>
                    <a:pt x="31" y="1"/>
                  </a:lnTo>
                  <a:lnTo>
                    <a:pt x="23" y="5"/>
                  </a:lnTo>
                  <a:lnTo>
                    <a:pt x="16" y="8"/>
                  </a:lnTo>
                  <a:lnTo>
                    <a:pt x="10" y="15"/>
                  </a:lnTo>
                  <a:lnTo>
                    <a:pt x="5" y="21"/>
                  </a:lnTo>
                  <a:lnTo>
                    <a:pt x="2" y="27"/>
                  </a:lnTo>
                  <a:lnTo>
                    <a:pt x="0" y="37"/>
                  </a:lnTo>
                  <a:lnTo>
                    <a:pt x="0" y="46"/>
                  </a:lnTo>
                  <a:lnTo>
                    <a:pt x="1" y="54"/>
                  </a:lnTo>
                  <a:lnTo>
                    <a:pt x="4" y="61"/>
                  </a:lnTo>
                  <a:lnTo>
                    <a:pt x="7" y="68"/>
                  </a:lnTo>
                  <a:lnTo>
                    <a:pt x="14" y="74"/>
                  </a:lnTo>
                  <a:lnTo>
                    <a:pt x="20" y="78"/>
                  </a:lnTo>
                  <a:lnTo>
                    <a:pt x="27" y="83"/>
                  </a:lnTo>
                  <a:lnTo>
                    <a:pt x="37" y="84"/>
                  </a:lnTo>
                  <a:lnTo>
                    <a:pt x="44" y="84"/>
                  </a:lnTo>
                  <a:lnTo>
                    <a:pt x="53" y="84"/>
                  </a:lnTo>
                  <a:lnTo>
                    <a:pt x="60" y="80"/>
                  </a:lnTo>
                  <a:lnTo>
                    <a:pt x="66" y="76"/>
                  </a:lnTo>
                  <a:lnTo>
                    <a:pt x="71" y="70"/>
                  </a:lnTo>
                  <a:lnTo>
                    <a:pt x="78" y="64"/>
                  </a:lnTo>
                  <a:lnTo>
                    <a:pt x="81" y="55"/>
                  </a:lnTo>
                  <a:lnTo>
                    <a:pt x="79" y="54"/>
                  </a:lnTo>
                  <a:lnTo>
                    <a:pt x="82" y="48"/>
                  </a:lnTo>
                  <a:lnTo>
                    <a:pt x="82" y="40"/>
                  </a:lnTo>
                  <a:lnTo>
                    <a:pt x="80" y="32"/>
                  </a:lnTo>
                  <a:lnTo>
                    <a:pt x="77" y="24"/>
                  </a:lnTo>
                  <a:lnTo>
                    <a:pt x="74" y="18"/>
                  </a:lnTo>
                  <a:lnTo>
                    <a:pt x="67" y="12"/>
                  </a:lnTo>
                  <a:lnTo>
                    <a:pt x="61" y="8"/>
                  </a:lnTo>
                  <a:lnTo>
                    <a:pt x="55" y="4"/>
                  </a:lnTo>
                  <a:lnTo>
                    <a:pt x="46" y="2"/>
                  </a:lnTo>
                  <a:lnTo>
                    <a:pt x="39" y="3"/>
                  </a:lnTo>
                  <a:lnTo>
                    <a:pt x="30" y="3"/>
                  </a:lnTo>
                  <a:lnTo>
                    <a:pt x="23" y="5"/>
                  </a:lnTo>
                  <a:lnTo>
                    <a:pt x="18" y="11"/>
                  </a:lnTo>
                  <a:lnTo>
                    <a:pt x="12" y="15"/>
                  </a:lnTo>
                  <a:lnTo>
                    <a:pt x="5" y="21"/>
                  </a:lnTo>
                  <a:lnTo>
                    <a:pt x="4" y="28"/>
                  </a:lnTo>
                  <a:lnTo>
                    <a:pt x="0" y="37"/>
                  </a:lnTo>
                  <a:lnTo>
                    <a:pt x="2" y="46"/>
                  </a:lnTo>
                  <a:lnTo>
                    <a:pt x="3" y="52"/>
                  </a:lnTo>
                  <a:lnTo>
                    <a:pt x="4" y="61"/>
                  </a:lnTo>
                  <a:lnTo>
                    <a:pt x="8" y="67"/>
                  </a:lnTo>
                  <a:lnTo>
                    <a:pt x="15" y="72"/>
                  </a:lnTo>
                  <a:lnTo>
                    <a:pt x="21" y="76"/>
                  </a:lnTo>
                  <a:lnTo>
                    <a:pt x="27" y="81"/>
                  </a:lnTo>
                  <a:lnTo>
                    <a:pt x="36" y="82"/>
                  </a:lnTo>
                  <a:lnTo>
                    <a:pt x="43" y="82"/>
                  </a:lnTo>
                  <a:lnTo>
                    <a:pt x="51" y="82"/>
                  </a:lnTo>
                  <a:lnTo>
                    <a:pt x="58" y="80"/>
                  </a:lnTo>
                  <a:lnTo>
                    <a:pt x="66" y="74"/>
                  </a:lnTo>
                  <a:lnTo>
                    <a:pt x="71" y="70"/>
                  </a:lnTo>
                  <a:lnTo>
                    <a:pt x="76" y="63"/>
                  </a:lnTo>
                  <a:lnTo>
                    <a:pt x="79" y="54"/>
                  </a:lnTo>
                  <a:lnTo>
                    <a:pt x="81" y="55"/>
                  </a:lnTo>
                </a:path>
              </a:pathLst>
            </a:custGeom>
            <a:solidFill>
              <a:srgbClr val="E3E7E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83" name="Freeform 415"/>
            <p:cNvSpPr>
              <a:spLocks/>
            </p:cNvSpPr>
            <p:nvPr/>
          </p:nvSpPr>
          <p:spPr bwMode="auto">
            <a:xfrm>
              <a:off x="2484" y="1229"/>
              <a:ext cx="83" cy="81"/>
            </a:xfrm>
            <a:custGeom>
              <a:avLst/>
              <a:gdLst>
                <a:gd name="T0" fmla="*/ 82 w 83"/>
                <a:gd name="T1" fmla="*/ 46 h 81"/>
                <a:gd name="T2" fmla="*/ 80 w 83"/>
                <a:gd name="T3" fmla="*/ 30 h 81"/>
                <a:gd name="T4" fmla="*/ 74 w 83"/>
                <a:gd name="T5" fmla="*/ 16 h 81"/>
                <a:gd name="T6" fmla="*/ 61 w 83"/>
                <a:gd name="T7" fmla="*/ 6 h 81"/>
                <a:gd name="T8" fmla="*/ 46 w 83"/>
                <a:gd name="T9" fmla="*/ 0 h 81"/>
                <a:gd name="T10" fmla="*/ 30 w 83"/>
                <a:gd name="T11" fmla="*/ 1 h 81"/>
                <a:gd name="T12" fmla="*/ 18 w 83"/>
                <a:gd name="T13" fmla="*/ 9 h 81"/>
                <a:gd name="T14" fmla="*/ 5 w 83"/>
                <a:gd name="T15" fmla="*/ 19 h 81"/>
                <a:gd name="T16" fmla="*/ 0 w 83"/>
                <a:gd name="T17" fmla="*/ 35 h 81"/>
                <a:gd name="T18" fmla="*/ 3 w 83"/>
                <a:gd name="T19" fmla="*/ 50 h 81"/>
                <a:gd name="T20" fmla="*/ 8 w 83"/>
                <a:gd name="T21" fmla="*/ 65 h 81"/>
                <a:gd name="T22" fmla="*/ 21 w 83"/>
                <a:gd name="T23" fmla="*/ 74 h 81"/>
                <a:gd name="T24" fmla="*/ 36 w 83"/>
                <a:gd name="T25" fmla="*/ 80 h 81"/>
                <a:gd name="T26" fmla="*/ 51 w 83"/>
                <a:gd name="T27" fmla="*/ 80 h 81"/>
                <a:gd name="T28" fmla="*/ 66 w 83"/>
                <a:gd name="T29" fmla="*/ 72 h 81"/>
                <a:gd name="T30" fmla="*/ 76 w 83"/>
                <a:gd name="T31" fmla="*/ 61 h 81"/>
                <a:gd name="T32" fmla="*/ 79 w 83"/>
                <a:gd name="T33" fmla="*/ 52 h 81"/>
                <a:gd name="T34" fmla="*/ 79 w 83"/>
                <a:gd name="T35" fmla="*/ 38 h 81"/>
                <a:gd name="T36" fmla="*/ 77 w 83"/>
                <a:gd name="T37" fmla="*/ 24 h 81"/>
                <a:gd name="T38" fmla="*/ 66 w 83"/>
                <a:gd name="T39" fmla="*/ 11 h 81"/>
                <a:gd name="T40" fmla="*/ 54 w 83"/>
                <a:gd name="T41" fmla="*/ 3 h 81"/>
                <a:gd name="T42" fmla="*/ 39 w 83"/>
                <a:gd name="T43" fmla="*/ 2 h 81"/>
                <a:gd name="T44" fmla="*/ 24 w 83"/>
                <a:gd name="T45" fmla="*/ 6 h 81"/>
                <a:gd name="T46" fmla="*/ 12 w 83"/>
                <a:gd name="T47" fmla="*/ 15 h 81"/>
                <a:gd name="T48" fmla="*/ 5 w 83"/>
                <a:gd name="T49" fmla="*/ 26 h 81"/>
                <a:gd name="T50" fmla="*/ 2 w 83"/>
                <a:gd name="T51" fmla="*/ 42 h 81"/>
                <a:gd name="T52" fmla="*/ 7 w 83"/>
                <a:gd name="T53" fmla="*/ 57 h 81"/>
                <a:gd name="T54" fmla="*/ 15 w 83"/>
                <a:gd name="T55" fmla="*/ 69 h 81"/>
                <a:gd name="T56" fmla="*/ 28 w 83"/>
                <a:gd name="T57" fmla="*/ 77 h 81"/>
                <a:gd name="T58" fmla="*/ 43 w 83"/>
                <a:gd name="T59" fmla="*/ 79 h 81"/>
                <a:gd name="T60" fmla="*/ 60 w 83"/>
                <a:gd name="T61" fmla="*/ 76 h 81"/>
                <a:gd name="T62" fmla="*/ 70 w 83"/>
                <a:gd name="T63" fmla="*/ 66 h 81"/>
                <a:gd name="T64" fmla="*/ 79 w 83"/>
                <a:gd name="T65" fmla="*/ 52 h 8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83"/>
                <a:gd name="T100" fmla="*/ 0 h 81"/>
                <a:gd name="T101" fmla="*/ 83 w 83"/>
                <a:gd name="T102" fmla="*/ 81 h 8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83" h="81">
                  <a:moveTo>
                    <a:pt x="79" y="52"/>
                  </a:moveTo>
                  <a:lnTo>
                    <a:pt x="82" y="46"/>
                  </a:lnTo>
                  <a:lnTo>
                    <a:pt x="82" y="38"/>
                  </a:lnTo>
                  <a:lnTo>
                    <a:pt x="80" y="30"/>
                  </a:lnTo>
                  <a:lnTo>
                    <a:pt x="77" y="22"/>
                  </a:lnTo>
                  <a:lnTo>
                    <a:pt x="74" y="16"/>
                  </a:lnTo>
                  <a:lnTo>
                    <a:pt x="67" y="10"/>
                  </a:lnTo>
                  <a:lnTo>
                    <a:pt x="61" y="6"/>
                  </a:lnTo>
                  <a:lnTo>
                    <a:pt x="55" y="2"/>
                  </a:lnTo>
                  <a:lnTo>
                    <a:pt x="46" y="0"/>
                  </a:lnTo>
                  <a:lnTo>
                    <a:pt x="39" y="1"/>
                  </a:lnTo>
                  <a:lnTo>
                    <a:pt x="30" y="1"/>
                  </a:lnTo>
                  <a:lnTo>
                    <a:pt x="23" y="3"/>
                  </a:lnTo>
                  <a:lnTo>
                    <a:pt x="18" y="9"/>
                  </a:lnTo>
                  <a:lnTo>
                    <a:pt x="12" y="13"/>
                  </a:lnTo>
                  <a:lnTo>
                    <a:pt x="5" y="19"/>
                  </a:lnTo>
                  <a:lnTo>
                    <a:pt x="4" y="26"/>
                  </a:lnTo>
                  <a:lnTo>
                    <a:pt x="0" y="35"/>
                  </a:lnTo>
                  <a:lnTo>
                    <a:pt x="2" y="44"/>
                  </a:lnTo>
                  <a:lnTo>
                    <a:pt x="3" y="50"/>
                  </a:lnTo>
                  <a:lnTo>
                    <a:pt x="4" y="59"/>
                  </a:lnTo>
                  <a:lnTo>
                    <a:pt x="8" y="65"/>
                  </a:lnTo>
                  <a:lnTo>
                    <a:pt x="15" y="70"/>
                  </a:lnTo>
                  <a:lnTo>
                    <a:pt x="21" y="74"/>
                  </a:lnTo>
                  <a:lnTo>
                    <a:pt x="27" y="79"/>
                  </a:lnTo>
                  <a:lnTo>
                    <a:pt x="36" y="80"/>
                  </a:lnTo>
                  <a:lnTo>
                    <a:pt x="43" y="80"/>
                  </a:lnTo>
                  <a:lnTo>
                    <a:pt x="51" y="80"/>
                  </a:lnTo>
                  <a:lnTo>
                    <a:pt x="58" y="78"/>
                  </a:lnTo>
                  <a:lnTo>
                    <a:pt x="66" y="72"/>
                  </a:lnTo>
                  <a:lnTo>
                    <a:pt x="71" y="68"/>
                  </a:lnTo>
                  <a:lnTo>
                    <a:pt x="76" y="61"/>
                  </a:lnTo>
                  <a:lnTo>
                    <a:pt x="79" y="52"/>
                  </a:lnTo>
                  <a:lnTo>
                    <a:pt x="80" y="44"/>
                  </a:lnTo>
                  <a:lnTo>
                    <a:pt x="79" y="38"/>
                  </a:lnTo>
                  <a:lnTo>
                    <a:pt x="80" y="29"/>
                  </a:lnTo>
                  <a:lnTo>
                    <a:pt x="77" y="24"/>
                  </a:lnTo>
                  <a:lnTo>
                    <a:pt x="74" y="16"/>
                  </a:lnTo>
                  <a:lnTo>
                    <a:pt x="66" y="11"/>
                  </a:lnTo>
                  <a:lnTo>
                    <a:pt x="61" y="6"/>
                  </a:lnTo>
                  <a:lnTo>
                    <a:pt x="54" y="3"/>
                  </a:lnTo>
                  <a:lnTo>
                    <a:pt x="46" y="0"/>
                  </a:lnTo>
                  <a:lnTo>
                    <a:pt x="39" y="2"/>
                  </a:lnTo>
                  <a:lnTo>
                    <a:pt x="32" y="2"/>
                  </a:lnTo>
                  <a:lnTo>
                    <a:pt x="24" y="6"/>
                  </a:lnTo>
                  <a:lnTo>
                    <a:pt x="18" y="9"/>
                  </a:lnTo>
                  <a:lnTo>
                    <a:pt x="12" y="15"/>
                  </a:lnTo>
                  <a:lnTo>
                    <a:pt x="7" y="20"/>
                  </a:lnTo>
                  <a:lnTo>
                    <a:pt x="5" y="26"/>
                  </a:lnTo>
                  <a:lnTo>
                    <a:pt x="2" y="36"/>
                  </a:lnTo>
                  <a:lnTo>
                    <a:pt x="2" y="42"/>
                  </a:lnTo>
                  <a:lnTo>
                    <a:pt x="3" y="50"/>
                  </a:lnTo>
                  <a:lnTo>
                    <a:pt x="7" y="57"/>
                  </a:lnTo>
                  <a:lnTo>
                    <a:pt x="10" y="66"/>
                  </a:lnTo>
                  <a:lnTo>
                    <a:pt x="15" y="69"/>
                  </a:lnTo>
                  <a:lnTo>
                    <a:pt x="21" y="74"/>
                  </a:lnTo>
                  <a:lnTo>
                    <a:pt x="28" y="77"/>
                  </a:lnTo>
                  <a:lnTo>
                    <a:pt x="36" y="80"/>
                  </a:lnTo>
                  <a:lnTo>
                    <a:pt x="43" y="79"/>
                  </a:lnTo>
                  <a:lnTo>
                    <a:pt x="51" y="80"/>
                  </a:lnTo>
                  <a:lnTo>
                    <a:pt x="60" y="76"/>
                  </a:lnTo>
                  <a:lnTo>
                    <a:pt x="65" y="72"/>
                  </a:lnTo>
                  <a:lnTo>
                    <a:pt x="70" y="66"/>
                  </a:lnTo>
                  <a:lnTo>
                    <a:pt x="74" y="61"/>
                  </a:lnTo>
                  <a:lnTo>
                    <a:pt x="79" y="52"/>
                  </a:lnTo>
                </a:path>
              </a:pathLst>
            </a:custGeom>
            <a:solidFill>
              <a:srgbClr val="E4E8F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84" name="Freeform 416"/>
            <p:cNvSpPr>
              <a:spLocks/>
            </p:cNvSpPr>
            <p:nvPr/>
          </p:nvSpPr>
          <p:spPr bwMode="auto">
            <a:xfrm>
              <a:off x="2486" y="1229"/>
              <a:ext cx="79" cy="81"/>
            </a:xfrm>
            <a:custGeom>
              <a:avLst/>
              <a:gdLst>
                <a:gd name="T0" fmla="*/ 78 w 79"/>
                <a:gd name="T1" fmla="*/ 44 h 81"/>
                <a:gd name="T2" fmla="*/ 78 w 79"/>
                <a:gd name="T3" fmla="*/ 29 h 81"/>
                <a:gd name="T4" fmla="*/ 72 w 79"/>
                <a:gd name="T5" fmla="*/ 16 h 81"/>
                <a:gd name="T6" fmla="*/ 59 w 79"/>
                <a:gd name="T7" fmla="*/ 6 h 81"/>
                <a:gd name="T8" fmla="*/ 44 w 79"/>
                <a:gd name="T9" fmla="*/ 0 h 81"/>
                <a:gd name="T10" fmla="*/ 30 w 79"/>
                <a:gd name="T11" fmla="*/ 2 h 81"/>
                <a:gd name="T12" fmla="*/ 16 w 79"/>
                <a:gd name="T13" fmla="*/ 9 h 81"/>
                <a:gd name="T14" fmla="*/ 5 w 79"/>
                <a:gd name="T15" fmla="*/ 20 h 81"/>
                <a:gd name="T16" fmla="*/ 0 w 79"/>
                <a:gd name="T17" fmla="*/ 36 h 81"/>
                <a:gd name="T18" fmla="*/ 1 w 79"/>
                <a:gd name="T19" fmla="*/ 50 h 81"/>
                <a:gd name="T20" fmla="*/ 8 w 79"/>
                <a:gd name="T21" fmla="*/ 66 h 81"/>
                <a:gd name="T22" fmla="*/ 19 w 79"/>
                <a:gd name="T23" fmla="*/ 74 h 81"/>
                <a:gd name="T24" fmla="*/ 34 w 79"/>
                <a:gd name="T25" fmla="*/ 80 h 81"/>
                <a:gd name="T26" fmla="*/ 49 w 79"/>
                <a:gd name="T27" fmla="*/ 80 h 81"/>
                <a:gd name="T28" fmla="*/ 63 w 79"/>
                <a:gd name="T29" fmla="*/ 72 h 81"/>
                <a:gd name="T30" fmla="*/ 72 w 79"/>
                <a:gd name="T31" fmla="*/ 61 h 81"/>
                <a:gd name="T32" fmla="*/ 75 w 79"/>
                <a:gd name="T33" fmla="*/ 51 h 81"/>
                <a:gd name="T34" fmla="*/ 75 w 79"/>
                <a:gd name="T35" fmla="*/ 37 h 81"/>
                <a:gd name="T36" fmla="*/ 72 w 79"/>
                <a:gd name="T37" fmla="*/ 25 h 81"/>
                <a:gd name="T38" fmla="*/ 64 w 79"/>
                <a:gd name="T39" fmla="*/ 11 h 81"/>
                <a:gd name="T40" fmla="*/ 52 w 79"/>
                <a:gd name="T41" fmla="*/ 5 h 81"/>
                <a:gd name="T42" fmla="*/ 37 w 79"/>
                <a:gd name="T43" fmla="*/ 2 h 81"/>
                <a:gd name="T44" fmla="*/ 21 w 79"/>
                <a:gd name="T45" fmla="*/ 7 h 81"/>
                <a:gd name="T46" fmla="*/ 12 w 79"/>
                <a:gd name="T47" fmla="*/ 16 h 81"/>
                <a:gd name="T48" fmla="*/ 3 w 79"/>
                <a:gd name="T49" fmla="*/ 26 h 81"/>
                <a:gd name="T50" fmla="*/ 2 w 79"/>
                <a:gd name="T51" fmla="*/ 43 h 81"/>
                <a:gd name="T52" fmla="*/ 5 w 79"/>
                <a:gd name="T53" fmla="*/ 55 h 81"/>
                <a:gd name="T54" fmla="*/ 13 w 79"/>
                <a:gd name="T55" fmla="*/ 69 h 81"/>
                <a:gd name="T56" fmla="*/ 27 w 79"/>
                <a:gd name="T57" fmla="*/ 75 h 81"/>
                <a:gd name="T58" fmla="*/ 41 w 79"/>
                <a:gd name="T59" fmla="*/ 79 h 81"/>
                <a:gd name="T60" fmla="*/ 56 w 79"/>
                <a:gd name="T61" fmla="*/ 73 h 81"/>
                <a:gd name="T62" fmla="*/ 66 w 79"/>
                <a:gd name="T63" fmla="*/ 65 h 81"/>
                <a:gd name="T64" fmla="*/ 75 w 79"/>
                <a:gd name="T65" fmla="*/ 51 h 8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9"/>
                <a:gd name="T100" fmla="*/ 0 h 81"/>
                <a:gd name="T101" fmla="*/ 79 w 79"/>
                <a:gd name="T102" fmla="*/ 81 h 8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9" h="81">
                  <a:moveTo>
                    <a:pt x="77" y="52"/>
                  </a:moveTo>
                  <a:lnTo>
                    <a:pt x="78" y="44"/>
                  </a:lnTo>
                  <a:lnTo>
                    <a:pt x="77" y="38"/>
                  </a:lnTo>
                  <a:lnTo>
                    <a:pt x="78" y="29"/>
                  </a:lnTo>
                  <a:lnTo>
                    <a:pt x="75" y="24"/>
                  </a:lnTo>
                  <a:lnTo>
                    <a:pt x="72" y="16"/>
                  </a:lnTo>
                  <a:lnTo>
                    <a:pt x="64" y="11"/>
                  </a:lnTo>
                  <a:lnTo>
                    <a:pt x="59" y="6"/>
                  </a:lnTo>
                  <a:lnTo>
                    <a:pt x="52" y="3"/>
                  </a:lnTo>
                  <a:lnTo>
                    <a:pt x="44" y="0"/>
                  </a:lnTo>
                  <a:lnTo>
                    <a:pt x="37" y="2"/>
                  </a:lnTo>
                  <a:lnTo>
                    <a:pt x="30" y="2"/>
                  </a:lnTo>
                  <a:lnTo>
                    <a:pt x="22" y="6"/>
                  </a:lnTo>
                  <a:lnTo>
                    <a:pt x="16" y="9"/>
                  </a:lnTo>
                  <a:lnTo>
                    <a:pt x="10" y="15"/>
                  </a:lnTo>
                  <a:lnTo>
                    <a:pt x="5" y="20"/>
                  </a:lnTo>
                  <a:lnTo>
                    <a:pt x="3" y="26"/>
                  </a:lnTo>
                  <a:lnTo>
                    <a:pt x="0" y="36"/>
                  </a:lnTo>
                  <a:lnTo>
                    <a:pt x="0" y="42"/>
                  </a:lnTo>
                  <a:lnTo>
                    <a:pt x="1" y="50"/>
                  </a:lnTo>
                  <a:lnTo>
                    <a:pt x="5" y="57"/>
                  </a:lnTo>
                  <a:lnTo>
                    <a:pt x="8" y="66"/>
                  </a:lnTo>
                  <a:lnTo>
                    <a:pt x="13" y="69"/>
                  </a:lnTo>
                  <a:lnTo>
                    <a:pt x="19" y="74"/>
                  </a:lnTo>
                  <a:lnTo>
                    <a:pt x="26" y="77"/>
                  </a:lnTo>
                  <a:lnTo>
                    <a:pt x="34" y="80"/>
                  </a:lnTo>
                  <a:lnTo>
                    <a:pt x="41" y="79"/>
                  </a:lnTo>
                  <a:lnTo>
                    <a:pt x="49" y="80"/>
                  </a:lnTo>
                  <a:lnTo>
                    <a:pt x="58" y="76"/>
                  </a:lnTo>
                  <a:lnTo>
                    <a:pt x="63" y="72"/>
                  </a:lnTo>
                  <a:lnTo>
                    <a:pt x="68" y="66"/>
                  </a:lnTo>
                  <a:lnTo>
                    <a:pt x="72" y="61"/>
                  </a:lnTo>
                  <a:lnTo>
                    <a:pt x="77" y="52"/>
                  </a:lnTo>
                  <a:lnTo>
                    <a:pt x="75" y="51"/>
                  </a:lnTo>
                  <a:lnTo>
                    <a:pt x="77" y="46"/>
                  </a:lnTo>
                  <a:lnTo>
                    <a:pt x="75" y="37"/>
                  </a:lnTo>
                  <a:lnTo>
                    <a:pt x="78" y="29"/>
                  </a:lnTo>
                  <a:lnTo>
                    <a:pt x="72" y="25"/>
                  </a:lnTo>
                  <a:lnTo>
                    <a:pt x="69" y="18"/>
                  </a:lnTo>
                  <a:lnTo>
                    <a:pt x="64" y="11"/>
                  </a:lnTo>
                  <a:lnTo>
                    <a:pt x="58" y="7"/>
                  </a:lnTo>
                  <a:lnTo>
                    <a:pt x="52" y="5"/>
                  </a:lnTo>
                  <a:lnTo>
                    <a:pt x="44" y="2"/>
                  </a:lnTo>
                  <a:lnTo>
                    <a:pt x="37" y="2"/>
                  </a:lnTo>
                  <a:lnTo>
                    <a:pt x="29" y="4"/>
                  </a:lnTo>
                  <a:lnTo>
                    <a:pt x="21" y="7"/>
                  </a:lnTo>
                  <a:lnTo>
                    <a:pt x="18" y="9"/>
                  </a:lnTo>
                  <a:lnTo>
                    <a:pt x="12" y="16"/>
                  </a:lnTo>
                  <a:lnTo>
                    <a:pt x="7" y="23"/>
                  </a:lnTo>
                  <a:lnTo>
                    <a:pt x="3" y="26"/>
                  </a:lnTo>
                  <a:lnTo>
                    <a:pt x="2" y="35"/>
                  </a:lnTo>
                  <a:lnTo>
                    <a:pt x="2" y="43"/>
                  </a:lnTo>
                  <a:lnTo>
                    <a:pt x="3" y="51"/>
                  </a:lnTo>
                  <a:lnTo>
                    <a:pt x="5" y="55"/>
                  </a:lnTo>
                  <a:lnTo>
                    <a:pt x="8" y="64"/>
                  </a:lnTo>
                  <a:lnTo>
                    <a:pt x="13" y="69"/>
                  </a:lnTo>
                  <a:lnTo>
                    <a:pt x="20" y="72"/>
                  </a:lnTo>
                  <a:lnTo>
                    <a:pt x="27" y="75"/>
                  </a:lnTo>
                  <a:lnTo>
                    <a:pt x="34" y="78"/>
                  </a:lnTo>
                  <a:lnTo>
                    <a:pt x="41" y="79"/>
                  </a:lnTo>
                  <a:lnTo>
                    <a:pt x="48" y="78"/>
                  </a:lnTo>
                  <a:lnTo>
                    <a:pt x="56" y="73"/>
                  </a:lnTo>
                  <a:lnTo>
                    <a:pt x="63" y="72"/>
                  </a:lnTo>
                  <a:lnTo>
                    <a:pt x="66" y="65"/>
                  </a:lnTo>
                  <a:lnTo>
                    <a:pt x="73" y="59"/>
                  </a:lnTo>
                  <a:lnTo>
                    <a:pt x="75" y="51"/>
                  </a:lnTo>
                  <a:lnTo>
                    <a:pt x="77" y="52"/>
                  </a:lnTo>
                </a:path>
              </a:pathLst>
            </a:custGeom>
            <a:solidFill>
              <a:srgbClr val="E5E9F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85" name="Freeform 417"/>
            <p:cNvSpPr>
              <a:spLocks/>
            </p:cNvSpPr>
            <p:nvPr/>
          </p:nvSpPr>
          <p:spPr bwMode="auto">
            <a:xfrm>
              <a:off x="2488" y="1231"/>
              <a:ext cx="77" cy="78"/>
            </a:xfrm>
            <a:custGeom>
              <a:avLst/>
              <a:gdLst>
                <a:gd name="T0" fmla="*/ 75 w 77"/>
                <a:gd name="T1" fmla="*/ 44 h 78"/>
                <a:gd name="T2" fmla="*/ 76 w 77"/>
                <a:gd name="T3" fmla="*/ 27 h 78"/>
                <a:gd name="T4" fmla="*/ 67 w 77"/>
                <a:gd name="T5" fmla="*/ 16 h 78"/>
                <a:gd name="T6" fmla="*/ 56 w 77"/>
                <a:gd name="T7" fmla="*/ 5 h 78"/>
                <a:gd name="T8" fmla="*/ 42 w 77"/>
                <a:gd name="T9" fmla="*/ 0 h 78"/>
                <a:gd name="T10" fmla="*/ 27 w 77"/>
                <a:gd name="T11" fmla="*/ 2 h 78"/>
                <a:gd name="T12" fmla="*/ 16 w 77"/>
                <a:gd name="T13" fmla="*/ 7 h 78"/>
                <a:gd name="T14" fmla="*/ 5 w 77"/>
                <a:gd name="T15" fmla="*/ 21 h 78"/>
                <a:gd name="T16" fmla="*/ 0 w 77"/>
                <a:gd name="T17" fmla="*/ 33 h 78"/>
                <a:gd name="T18" fmla="*/ 1 w 77"/>
                <a:gd name="T19" fmla="*/ 49 h 78"/>
                <a:gd name="T20" fmla="*/ 6 w 77"/>
                <a:gd name="T21" fmla="*/ 62 h 78"/>
                <a:gd name="T22" fmla="*/ 18 w 77"/>
                <a:gd name="T23" fmla="*/ 70 h 78"/>
                <a:gd name="T24" fmla="*/ 32 w 77"/>
                <a:gd name="T25" fmla="*/ 76 h 78"/>
                <a:gd name="T26" fmla="*/ 46 w 77"/>
                <a:gd name="T27" fmla="*/ 76 h 78"/>
                <a:gd name="T28" fmla="*/ 61 w 77"/>
                <a:gd name="T29" fmla="*/ 70 h 78"/>
                <a:gd name="T30" fmla="*/ 71 w 77"/>
                <a:gd name="T31" fmla="*/ 57 h 78"/>
                <a:gd name="T32" fmla="*/ 71 w 77"/>
                <a:gd name="T33" fmla="*/ 49 h 78"/>
                <a:gd name="T34" fmla="*/ 73 w 77"/>
                <a:gd name="T35" fmla="*/ 35 h 78"/>
                <a:gd name="T36" fmla="*/ 70 w 77"/>
                <a:gd name="T37" fmla="*/ 23 h 78"/>
                <a:gd name="T38" fmla="*/ 62 w 77"/>
                <a:gd name="T39" fmla="*/ 11 h 78"/>
                <a:gd name="T40" fmla="*/ 48 w 77"/>
                <a:gd name="T41" fmla="*/ 4 h 78"/>
                <a:gd name="T42" fmla="*/ 35 w 77"/>
                <a:gd name="T43" fmla="*/ 3 h 78"/>
                <a:gd name="T44" fmla="*/ 21 w 77"/>
                <a:gd name="T45" fmla="*/ 7 h 78"/>
                <a:gd name="T46" fmla="*/ 12 w 77"/>
                <a:gd name="T47" fmla="*/ 14 h 78"/>
                <a:gd name="T48" fmla="*/ 3 w 77"/>
                <a:gd name="T49" fmla="*/ 25 h 78"/>
                <a:gd name="T50" fmla="*/ 2 w 77"/>
                <a:gd name="T51" fmla="*/ 41 h 78"/>
                <a:gd name="T52" fmla="*/ 5 w 77"/>
                <a:gd name="T53" fmla="*/ 55 h 78"/>
                <a:gd name="T54" fmla="*/ 14 w 77"/>
                <a:gd name="T55" fmla="*/ 66 h 78"/>
                <a:gd name="T56" fmla="*/ 26 w 77"/>
                <a:gd name="T57" fmla="*/ 72 h 78"/>
                <a:gd name="T58" fmla="*/ 40 w 77"/>
                <a:gd name="T59" fmla="*/ 75 h 78"/>
                <a:gd name="T60" fmla="*/ 54 w 77"/>
                <a:gd name="T61" fmla="*/ 71 h 78"/>
                <a:gd name="T62" fmla="*/ 64 w 77"/>
                <a:gd name="T63" fmla="*/ 63 h 78"/>
                <a:gd name="T64" fmla="*/ 71 w 77"/>
                <a:gd name="T65" fmla="*/ 49 h 7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7"/>
                <a:gd name="T100" fmla="*/ 0 h 78"/>
                <a:gd name="T101" fmla="*/ 77 w 77"/>
                <a:gd name="T102" fmla="*/ 78 h 7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7" h="78">
                  <a:moveTo>
                    <a:pt x="73" y="49"/>
                  </a:moveTo>
                  <a:lnTo>
                    <a:pt x="75" y="44"/>
                  </a:lnTo>
                  <a:lnTo>
                    <a:pt x="73" y="35"/>
                  </a:lnTo>
                  <a:lnTo>
                    <a:pt x="76" y="27"/>
                  </a:lnTo>
                  <a:lnTo>
                    <a:pt x="70" y="23"/>
                  </a:lnTo>
                  <a:lnTo>
                    <a:pt x="67" y="16"/>
                  </a:lnTo>
                  <a:lnTo>
                    <a:pt x="62" y="9"/>
                  </a:lnTo>
                  <a:lnTo>
                    <a:pt x="56" y="5"/>
                  </a:lnTo>
                  <a:lnTo>
                    <a:pt x="50" y="3"/>
                  </a:lnTo>
                  <a:lnTo>
                    <a:pt x="42" y="0"/>
                  </a:lnTo>
                  <a:lnTo>
                    <a:pt x="35" y="0"/>
                  </a:lnTo>
                  <a:lnTo>
                    <a:pt x="27" y="2"/>
                  </a:lnTo>
                  <a:lnTo>
                    <a:pt x="19" y="5"/>
                  </a:lnTo>
                  <a:lnTo>
                    <a:pt x="16" y="7"/>
                  </a:lnTo>
                  <a:lnTo>
                    <a:pt x="10" y="14"/>
                  </a:lnTo>
                  <a:lnTo>
                    <a:pt x="5" y="21"/>
                  </a:lnTo>
                  <a:lnTo>
                    <a:pt x="1" y="24"/>
                  </a:lnTo>
                  <a:lnTo>
                    <a:pt x="0" y="33"/>
                  </a:lnTo>
                  <a:lnTo>
                    <a:pt x="0" y="41"/>
                  </a:lnTo>
                  <a:lnTo>
                    <a:pt x="1" y="49"/>
                  </a:lnTo>
                  <a:lnTo>
                    <a:pt x="3" y="53"/>
                  </a:lnTo>
                  <a:lnTo>
                    <a:pt x="6" y="62"/>
                  </a:lnTo>
                  <a:lnTo>
                    <a:pt x="11" y="67"/>
                  </a:lnTo>
                  <a:lnTo>
                    <a:pt x="18" y="70"/>
                  </a:lnTo>
                  <a:lnTo>
                    <a:pt x="25" y="73"/>
                  </a:lnTo>
                  <a:lnTo>
                    <a:pt x="32" y="76"/>
                  </a:lnTo>
                  <a:lnTo>
                    <a:pt x="39" y="77"/>
                  </a:lnTo>
                  <a:lnTo>
                    <a:pt x="46" y="76"/>
                  </a:lnTo>
                  <a:lnTo>
                    <a:pt x="54" y="71"/>
                  </a:lnTo>
                  <a:lnTo>
                    <a:pt x="61" y="70"/>
                  </a:lnTo>
                  <a:lnTo>
                    <a:pt x="64" y="63"/>
                  </a:lnTo>
                  <a:lnTo>
                    <a:pt x="71" y="57"/>
                  </a:lnTo>
                  <a:lnTo>
                    <a:pt x="73" y="49"/>
                  </a:lnTo>
                  <a:lnTo>
                    <a:pt x="71" y="49"/>
                  </a:lnTo>
                  <a:lnTo>
                    <a:pt x="73" y="44"/>
                  </a:lnTo>
                  <a:lnTo>
                    <a:pt x="73" y="35"/>
                  </a:lnTo>
                  <a:lnTo>
                    <a:pt x="73" y="29"/>
                  </a:lnTo>
                  <a:lnTo>
                    <a:pt x="70" y="23"/>
                  </a:lnTo>
                  <a:lnTo>
                    <a:pt x="66" y="18"/>
                  </a:lnTo>
                  <a:lnTo>
                    <a:pt x="62" y="11"/>
                  </a:lnTo>
                  <a:lnTo>
                    <a:pt x="56" y="7"/>
                  </a:lnTo>
                  <a:lnTo>
                    <a:pt x="48" y="4"/>
                  </a:lnTo>
                  <a:lnTo>
                    <a:pt x="41" y="2"/>
                  </a:lnTo>
                  <a:lnTo>
                    <a:pt x="35" y="3"/>
                  </a:lnTo>
                  <a:lnTo>
                    <a:pt x="28" y="4"/>
                  </a:lnTo>
                  <a:lnTo>
                    <a:pt x="21" y="7"/>
                  </a:lnTo>
                  <a:lnTo>
                    <a:pt x="15" y="9"/>
                  </a:lnTo>
                  <a:lnTo>
                    <a:pt x="12" y="14"/>
                  </a:lnTo>
                  <a:lnTo>
                    <a:pt x="7" y="22"/>
                  </a:lnTo>
                  <a:lnTo>
                    <a:pt x="3" y="25"/>
                  </a:lnTo>
                  <a:lnTo>
                    <a:pt x="2" y="33"/>
                  </a:lnTo>
                  <a:lnTo>
                    <a:pt x="2" y="41"/>
                  </a:lnTo>
                  <a:lnTo>
                    <a:pt x="2" y="47"/>
                  </a:lnTo>
                  <a:lnTo>
                    <a:pt x="5" y="55"/>
                  </a:lnTo>
                  <a:lnTo>
                    <a:pt x="9" y="60"/>
                  </a:lnTo>
                  <a:lnTo>
                    <a:pt x="14" y="66"/>
                  </a:lnTo>
                  <a:lnTo>
                    <a:pt x="18" y="69"/>
                  </a:lnTo>
                  <a:lnTo>
                    <a:pt x="26" y="72"/>
                  </a:lnTo>
                  <a:lnTo>
                    <a:pt x="32" y="75"/>
                  </a:lnTo>
                  <a:lnTo>
                    <a:pt x="40" y="75"/>
                  </a:lnTo>
                  <a:lnTo>
                    <a:pt x="47" y="74"/>
                  </a:lnTo>
                  <a:lnTo>
                    <a:pt x="54" y="71"/>
                  </a:lnTo>
                  <a:lnTo>
                    <a:pt x="60" y="66"/>
                  </a:lnTo>
                  <a:lnTo>
                    <a:pt x="64" y="63"/>
                  </a:lnTo>
                  <a:lnTo>
                    <a:pt x="69" y="56"/>
                  </a:lnTo>
                  <a:lnTo>
                    <a:pt x="71" y="49"/>
                  </a:lnTo>
                  <a:lnTo>
                    <a:pt x="73" y="49"/>
                  </a:lnTo>
                </a:path>
              </a:pathLst>
            </a:custGeom>
            <a:solidFill>
              <a:srgbClr val="E6EAF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86" name="Freeform 418"/>
            <p:cNvSpPr>
              <a:spLocks/>
            </p:cNvSpPr>
            <p:nvPr/>
          </p:nvSpPr>
          <p:spPr bwMode="auto">
            <a:xfrm>
              <a:off x="2490" y="1233"/>
              <a:ext cx="72" cy="74"/>
            </a:xfrm>
            <a:custGeom>
              <a:avLst/>
              <a:gdLst>
                <a:gd name="T0" fmla="*/ 71 w 72"/>
                <a:gd name="T1" fmla="*/ 42 h 74"/>
                <a:gd name="T2" fmla="*/ 71 w 72"/>
                <a:gd name="T3" fmla="*/ 27 h 74"/>
                <a:gd name="T4" fmla="*/ 64 w 72"/>
                <a:gd name="T5" fmla="*/ 16 h 74"/>
                <a:gd name="T6" fmla="*/ 54 w 72"/>
                <a:gd name="T7" fmla="*/ 5 h 74"/>
                <a:gd name="T8" fmla="*/ 39 w 72"/>
                <a:gd name="T9" fmla="*/ 0 h 74"/>
                <a:gd name="T10" fmla="*/ 26 w 72"/>
                <a:gd name="T11" fmla="*/ 2 h 74"/>
                <a:gd name="T12" fmla="*/ 13 w 72"/>
                <a:gd name="T13" fmla="*/ 7 h 74"/>
                <a:gd name="T14" fmla="*/ 5 w 72"/>
                <a:gd name="T15" fmla="*/ 20 h 74"/>
                <a:gd name="T16" fmla="*/ 0 w 72"/>
                <a:gd name="T17" fmla="*/ 31 h 74"/>
                <a:gd name="T18" fmla="*/ 0 w 72"/>
                <a:gd name="T19" fmla="*/ 45 h 74"/>
                <a:gd name="T20" fmla="*/ 7 w 72"/>
                <a:gd name="T21" fmla="*/ 58 h 74"/>
                <a:gd name="T22" fmla="*/ 16 w 72"/>
                <a:gd name="T23" fmla="*/ 67 h 74"/>
                <a:gd name="T24" fmla="*/ 30 w 72"/>
                <a:gd name="T25" fmla="*/ 73 h 74"/>
                <a:gd name="T26" fmla="*/ 45 w 72"/>
                <a:gd name="T27" fmla="*/ 72 h 74"/>
                <a:gd name="T28" fmla="*/ 58 w 72"/>
                <a:gd name="T29" fmla="*/ 64 h 74"/>
                <a:gd name="T30" fmla="*/ 67 w 72"/>
                <a:gd name="T31" fmla="*/ 54 h 74"/>
                <a:gd name="T32" fmla="*/ 67 w 72"/>
                <a:gd name="T33" fmla="*/ 46 h 74"/>
                <a:gd name="T34" fmla="*/ 70 w 72"/>
                <a:gd name="T35" fmla="*/ 33 h 74"/>
                <a:gd name="T36" fmla="*/ 66 w 72"/>
                <a:gd name="T37" fmla="*/ 21 h 74"/>
                <a:gd name="T38" fmla="*/ 58 w 72"/>
                <a:gd name="T39" fmla="*/ 11 h 74"/>
                <a:gd name="T40" fmla="*/ 46 w 72"/>
                <a:gd name="T41" fmla="*/ 2 h 74"/>
                <a:gd name="T42" fmla="*/ 32 w 72"/>
                <a:gd name="T43" fmla="*/ 2 h 74"/>
                <a:gd name="T44" fmla="*/ 19 w 72"/>
                <a:gd name="T45" fmla="*/ 6 h 74"/>
                <a:gd name="T46" fmla="*/ 10 w 72"/>
                <a:gd name="T47" fmla="*/ 12 h 74"/>
                <a:gd name="T48" fmla="*/ 3 w 72"/>
                <a:gd name="T49" fmla="*/ 23 h 74"/>
                <a:gd name="T50" fmla="*/ 0 w 72"/>
                <a:gd name="T51" fmla="*/ 39 h 74"/>
                <a:gd name="T52" fmla="*/ 4 w 72"/>
                <a:gd name="T53" fmla="*/ 51 h 74"/>
                <a:gd name="T54" fmla="*/ 12 w 72"/>
                <a:gd name="T55" fmla="*/ 62 h 74"/>
                <a:gd name="T56" fmla="*/ 24 w 72"/>
                <a:gd name="T57" fmla="*/ 70 h 74"/>
                <a:gd name="T58" fmla="*/ 37 w 72"/>
                <a:gd name="T59" fmla="*/ 70 h 74"/>
                <a:gd name="T60" fmla="*/ 51 w 72"/>
                <a:gd name="T61" fmla="*/ 67 h 74"/>
                <a:gd name="T62" fmla="*/ 61 w 72"/>
                <a:gd name="T63" fmla="*/ 61 h 74"/>
                <a:gd name="T64" fmla="*/ 67 w 72"/>
                <a:gd name="T65" fmla="*/ 46 h 7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2"/>
                <a:gd name="T100" fmla="*/ 0 h 74"/>
                <a:gd name="T101" fmla="*/ 72 w 72"/>
                <a:gd name="T102" fmla="*/ 74 h 7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2" h="74">
                  <a:moveTo>
                    <a:pt x="69" y="47"/>
                  </a:moveTo>
                  <a:lnTo>
                    <a:pt x="71" y="42"/>
                  </a:lnTo>
                  <a:lnTo>
                    <a:pt x="71" y="33"/>
                  </a:lnTo>
                  <a:lnTo>
                    <a:pt x="71" y="27"/>
                  </a:lnTo>
                  <a:lnTo>
                    <a:pt x="68" y="21"/>
                  </a:lnTo>
                  <a:lnTo>
                    <a:pt x="64" y="16"/>
                  </a:lnTo>
                  <a:lnTo>
                    <a:pt x="60" y="9"/>
                  </a:lnTo>
                  <a:lnTo>
                    <a:pt x="54" y="5"/>
                  </a:lnTo>
                  <a:lnTo>
                    <a:pt x="46" y="2"/>
                  </a:lnTo>
                  <a:lnTo>
                    <a:pt x="39" y="0"/>
                  </a:lnTo>
                  <a:lnTo>
                    <a:pt x="33" y="1"/>
                  </a:lnTo>
                  <a:lnTo>
                    <a:pt x="26" y="2"/>
                  </a:lnTo>
                  <a:lnTo>
                    <a:pt x="19" y="5"/>
                  </a:lnTo>
                  <a:lnTo>
                    <a:pt x="13" y="7"/>
                  </a:lnTo>
                  <a:lnTo>
                    <a:pt x="10" y="12"/>
                  </a:lnTo>
                  <a:lnTo>
                    <a:pt x="5" y="20"/>
                  </a:lnTo>
                  <a:lnTo>
                    <a:pt x="1" y="23"/>
                  </a:lnTo>
                  <a:lnTo>
                    <a:pt x="0" y="31"/>
                  </a:lnTo>
                  <a:lnTo>
                    <a:pt x="0" y="39"/>
                  </a:lnTo>
                  <a:lnTo>
                    <a:pt x="0" y="45"/>
                  </a:lnTo>
                  <a:lnTo>
                    <a:pt x="3" y="53"/>
                  </a:lnTo>
                  <a:lnTo>
                    <a:pt x="7" y="58"/>
                  </a:lnTo>
                  <a:lnTo>
                    <a:pt x="12" y="64"/>
                  </a:lnTo>
                  <a:lnTo>
                    <a:pt x="16" y="67"/>
                  </a:lnTo>
                  <a:lnTo>
                    <a:pt x="24" y="70"/>
                  </a:lnTo>
                  <a:lnTo>
                    <a:pt x="30" y="73"/>
                  </a:lnTo>
                  <a:lnTo>
                    <a:pt x="38" y="73"/>
                  </a:lnTo>
                  <a:lnTo>
                    <a:pt x="45" y="72"/>
                  </a:lnTo>
                  <a:lnTo>
                    <a:pt x="52" y="69"/>
                  </a:lnTo>
                  <a:lnTo>
                    <a:pt x="58" y="64"/>
                  </a:lnTo>
                  <a:lnTo>
                    <a:pt x="62" y="61"/>
                  </a:lnTo>
                  <a:lnTo>
                    <a:pt x="67" y="54"/>
                  </a:lnTo>
                  <a:lnTo>
                    <a:pt x="69" y="47"/>
                  </a:lnTo>
                  <a:lnTo>
                    <a:pt x="67" y="46"/>
                  </a:lnTo>
                  <a:lnTo>
                    <a:pt x="69" y="41"/>
                  </a:lnTo>
                  <a:lnTo>
                    <a:pt x="70" y="33"/>
                  </a:lnTo>
                  <a:lnTo>
                    <a:pt x="69" y="26"/>
                  </a:lnTo>
                  <a:lnTo>
                    <a:pt x="66" y="21"/>
                  </a:lnTo>
                  <a:lnTo>
                    <a:pt x="63" y="15"/>
                  </a:lnTo>
                  <a:lnTo>
                    <a:pt x="58" y="11"/>
                  </a:lnTo>
                  <a:lnTo>
                    <a:pt x="53" y="7"/>
                  </a:lnTo>
                  <a:lnTo>
                    <a:pt x="46" y="2"/>
                  </a:lnTo>
                  <a:lnTo>
                    <a:pt x="40" y="3"/>
                  </a:lnTo>
                  <a:lnTo>
                    <a:pt x="32" y="2"/>
                  </a:lnTo>
                  <a:lnTo>
                    <a:pt x="26" y="2"/>
                  </a:lnTo>
                  <a:lnTo>
                    <a:pt x="19" y="6"/>
                  </a:lnTo>
                  <a:lnTo>
                    <a:pt x="14" y="7"/>
                  </a:lnTo>
                  <a:lnTo>
                    <a:pt x="10" y="12"/>
                  </a:lnTo>
                  <a:lnTo>
                    <a:pt x="5" y="20"/>
                  </a:lnTo>
                  <a:lnTo>
                    <a:pt x="3" y="23"/>
                  </a:lnTo>
                  <a:lnTo>
                    <a:pt x="0" y="31"/>
                  </a:lnTo>
                  <a:lnTo>
                    <a:pt x="0" y="39"/>
                  </a:lnTo>
                  <a:lnTo>
                    <a:pt x="1" y="45"/>
                  </a:lnTo>
                  <a:lnTo>
                    <a:pt x="4" y="51"/>
                  </a:lnTo>
                  <a:lnTo>
                    <a:pt x="7" y="58"/>
                  </a:lnTo>
                  <a:lnTo>
                    <a:pt x="12" y="62"/>
                  </a:lnTo>
                  <a:lnTo>
                    <a:pt x="18" y="66"/>
                  </a:lnTo>
                  <a:lnTo>
                    <a:pt x="24" y="70"/>
                  </a:lnTo>
                  <a:lnTo>
                    <a:pt x="32" y="71"/>
                  </a:lnTo>
                  <a:lnTo>
                    <a:pt x="37" y="70"/>
                  </a:lnTo>
                  <a:lnTo>
                    <a:pt x="44" y="70"/>
                  </a:lnTo>
                  <a:lnTo>
                    <a:pt x="51" y="67"/>
                  </a:lnTo>
                  <a:lnTo>
                    <a:pt x="56" y="64"/>
                  </a:lnTo>
                  <a:lnTo>
                    <a:pt x="61" y="61"/>
                  </a:lnTo>
                  <a:lnTo>
                    <a:pt x="65" y="54"/>
                  </a:lnTo>
                  <a:lnTo>
                    <a:pt x="67" y="46"/>
                  </a:lnTo>
                  <a:lnTo>
                    <a:pt x="69" y="47"/>
                  </a:lnTo>
                </a:path>
              </a:pathLst>
            </a:custGeom>
            <a:solidFill>
              <a:srgbClr val="E7EBF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87" name="Freeform 419"/>
            <p:cNvSpPr>
              <a:spLocks/>
            </p:cNvSpPr>
            <p:nvPr/>
          </p:nvSpPr>
          <p:spPr bwMode="auto">
            <a:xfrm>
              <a:off x="2490" y="1235"/>
              <a:ext cx="71" cy="70"/>
            </a:xfrm>
            <a:custGeom>
              <a:avLst/>
              <a:gdLst>
                <a:gd name="T0" fmla="*/ 69 w 71"/>
                <a:gd name="T1" fmla="*/ 39 h 70"/>
                <a:gd name="T2" fmla="*/ 69 w 71"/>
                <a:gd name="T3" fmla="*/ 24 h 70"/>
                <a:gd name="T4" fmla="*/ 63 w 71"/>
                <a:gd name="T5" fmla="*/ 13 h 70"/>
                <a:gd name="T6" fmla="*/ 53 w 71"/>
                <a:gd name="T7" fmla="*/ 5 h 70"/>
                <a:gd name="T8" fmla="*/ 40 w 71"/>
                <a:gd name="T9" fmla="*/ 1 h 70"/>
                <a:gd name="T10" fmla="*/ 26 w 71"/>
                <a:gd name="T11" fmla="*/ 0 h 70"/>
                <a:gd name="T12" fmla="*/ 14 w 71"/>
                <a:gd name="T13" fmla="*/ 5 h 70"/>
                <a:gd name="T14" fmla="*/ 5 w 71"/>
                <a:gd name="T15" fmla="*/ 18 h 70"/>
                <a:gd name="T16" fmla="*/ 0 w 71"/>
                <a:gd name="T17" fmla="*/ 29 h 70"/>
                <a:gd name="T18" fmla="*/ 1 w 71"/>
                <a:gd name="T19" fmla="*/ 43 h 70"/>
                <a:gd name="T20" fmla="*/ 7 w 71"/>
                <a:gd name="T21" fmla="*/ 56 h 70"/>
                <a:gd name="T22" fmla="*/ 18 w 71"/>
                <a:gd name="T23" fmla="*/ 64 h 70"/>
                <a:gd name="T24" fmla="*/ 32 w 71"/>
                <a:gd name="T25" fmla="*/ 69 h 70"/>
                <a:gd name="T26" fmla="*/ 44 w 71"/>
                <a:gd name="T27" fmla="*/ 68 h 70"/>
                <a:gd name="T28" fmla="*/ 56 w 71"/>
                <a:gd name="T29" fmla="*/ 62 h 70"/>
                <a:gd name="T30" fmla="*/ 65 w 71"/>
                <a:gd name="T31" fmla="*/ 52 h 70"/>
                <a:gd name="T32" fmla="*/ 67 w 71"/>
                <a:gd name="T33" fmla="*/ 44 h 70"/>
                <a:gd name="T34" fmla="*/ 68 w 71"/>
                <a:gd name="T35" fmla="*/ 33 h 70"/>
                <a:gd name="T36" fmla="*/ 66 w 71"/>
                <a:gd name="T37" fmla="*/ 19 h 70"/>
                <a:gd name="T38" fmla="*/ 58 w 71"/>
                <a:gd name="T39" fmla="*/ 9 h 70"/>
                <a:gd name="T40" fmla="*/ 45 w 71"/>
                <a:gd name="T41" fmla="*/ 2 h 70"/>
                <a:gd name="T42" fmla="*/ 32 w 71"/>
                <a:gd name="T43" fmla="*/ 0 h 70"/>
                <a:gd name="T44" fmla="*/ 21 w 71"/>
                <a:gd name="T45" fmla="*/ 4 h 70"/>
                <a:gd name="T46" fmla="*/ 10 w 71"/>
                <a:gd name="T47" fmla="*/ 13 h 70"/>
                <a:gd name="T48" fmla="*/ 5 w 71"/>
                <a:gd name="T49" fmla="*/ 23 h 70"/>
                <a:gd name="T50" fmla="*/ 3 w 71"/>
                <a:gd name="T51" fmla="*/ 37 h 70"/>
                <a:gd name="T52" fmla="*/ 6 w 71"/>
                <a:gd name="T53" fmla="*/ 49 h 70"/>
                <a:gd name="T54" fmla="*/ 12 w 71"/>
                <a:gd name="T55" fmla="*/ 60 h 70"/>
                <a:gd name="T56" fmla="*/ 24 w 71"/>
                <a:gd name="T57" fmla="*/ 66 h 70"/>
                <a:gd name="T58" fmla="*/ 37 w 71"/>
                <a:gd name="T59" fmla="*/ 68 h 70"/>
                <a:gd name="T60" fmla="*/ 51 w 71"/>
                <a:gd name="T61" fmla="*/ 65 h 70"/>
                <a:gd name="T62" fmla="*/ 60 w 71"/>
                <a:gd name="T63" fmla="*/ 57 h 70"/>
                <a:gd name="T64" fmla="*/ 67 w 71"/>
                <a:gd name="T65" fmla="*/ 44 h 7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1"/>
                <a:gd name="T100" fmla="*/ 0 h 70"/>
                <a:gd name="T101" fmla="*/ 71 w 71"/>
                <a:gd name="T102" fmla="*/ 70 h 7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1" h="70">
                  <a:moveTo>
                    <a:pt x="67" y="44"/>
                  </a:moveTo>
                  <a:lnTo>
                    <a:pt x="69" y="39"/>
                  </a:lnTo>
                  <a:lnTo>
                    <a:pt x="70" y="31"/>
                  </a:lnTo>
                  <a:lnTo>
                    <a:pt x="69" y="24"/>
                  </a:lnTo>
                  <a:lnTo>
                    <a:pt x="66" y="19"/>
                  </a:lnTo>
                  <a:lnTo>
                    <a:pt x="63" y="13"/>
                  </a:lnTo>
                  <a:lnTo>
                    <a:pt x="58" y="9"/>
                  </a:lnTo>
                  <a:lnTo>
                    <a:pt x="53" y="5"/>
                  </a:lnTo>
                  <a:lnTo>
                    <a:pt x="46" y="0"/>
                  </a:lnTo>
                  <a:lnTo>
                    <a:pt x="40" y="1"/>
                  </a:lnTo>
                  <a:lnTo>
                    <a:pt x="32" y="0"/>
                  </a:lnTo>
                  <a:lnTo>
                    <a:pt x="26" y="0"/>
                  </a:lnTo>
                  <a:lnTo>
                    <a:pt x="19" y="4"/>
                  </a:lnTo>
                  <a:lnTo>
                    <a:pt x="14" y="5"/>
                  </a:lnTo>
                  <a:lnTo>
                    <a:pt x="10" y="10"/>
                  </a:lnTo>
                  <a:lnTo>
                    <a:pt x="5" y="18"/>
                  </a:lnTo>
                  <a:lnTo>
                    <a:pt x="3" y="21"/>
                  </a:lnTo>
                  <a:lnTo>
                    <a:pt x="0" y="29"/>
                  </a:lnTo>
                  <a:lnTo>
                    <a:pt x="0" y="37"/>
                  </a:lnTo>
                  <a:lnTo>
                    <a:pt x="1" y="43"/>
                  </a:lnTo>
                  <a:lnTo>
                    <a:pt x="4" y="49"/>
                  </a:lnTo>
                  <a:lnTo>
                    <a:pt x="7" y="56"/>
                  </a:lnTo>
                  <a:lnTo>
                    <a:pt x="12" y="60"/>
                  </a:lnTo>
                  <a:lnTo>
                    <a:pt x="18" y="64"/>
                  </a:lnTo>
                  <a:lnTo>
                    <a:pt x="24" y="68"/>
                  </a:lnTo>
                  <a:lnTo>
                    <a:pt x="32" y="69"/>
                  </a:lnTo>
                  <a:lnTo>
                    <a:pt x="37" y="68"/>
                  </a:lnTo>
                  <a:lnTo>
                    <a:pt x="44" y="68"/>
                  </a:lnTo>
                  <a:lnTo>
                    <a:pt x="51" y="65"/>
                  </a:lnTo>
                  <a:lnTo>
                    <a:pt x="56" y="62"/>
                  </a:lnTo>
                  <a:lnTo>
                    <a:pt x="61" y="59"/>
                  </a:lnTo>
                  <a:lnTo>
                    <a:pt x="65" y="52"/>
                  </a:lnTo>
                  <a:lnTo>
                    <a:pt x="67" y="44"/>
                  </a:lnTo>
                  <a:lnTo>
                    <a:pt x="68" y="39"/>
                  </a:lnTo>
                  <a:lnTo>
                    <a:pt x="68" y="33"/>
                  </a:lnTo>
                  <a:lnTo>
                    <a:pt x="69" y="26"/>
                  </a:lnTo>
                  <a:lnTo>
                    <a:pt x="66" y="19"/>
                  </a:lnTo>
                  <a:lnTo>
                    <a:pt x="61" y="15"/>
                  </a:lnTo>
                  <a:lnTo>
                    <a:pt x="58" y="9"/>
                  </a:lnTo>
                  <a:lnTo>
                    <a:pt x="53" y="5"/>
                  </a:lnTo>
                  <a:lnTo>
                    <a:pt x="45" y="2"/>
                  </a:lnTo>
                  <a:lnTo>
                    <a:pt x="40" y="1"/>
                  </a:lnTo>
                  <a:lnTo>
                    <a:pt x="32" y="0"/>
                  </a:lnTo>
                  <a:lnTo>
                    <a:pt x="26" y="2"/>
                  </a:lnTo>
                  <a:lnTo>
                    <a:pt x="21" y="4"/>
                  </a:lnTo>
                  <a:lnTo>
                    <a:pt x="16" y="8"/>
                  </a:lnTo>
                  <a:lnTo>
                    <a:pt x="10" y="13"/>
                  </a:lnTo>
                  <a:lnTo>
                    <a:pt x="7" y="18"/>
                  </a:lnTo>
                  <a:lnTo>
                    <a:pt x="5" y="23"/>
                  </a:lnTo>
                  <a:lnTo>
                    <a:pt x="2" y="30"/>
                  </a:lnTo>
                  <a:lnTo>
                    <a:pt x="3" y="37"/>
                  </a:lnTo>
                  <a:lnTo>
                    <a:pt x="3" y="43"/>
                  </a:lnTo>
                  <a:lnTo>
                    <a:pt x="6" y="49"/>
                  </a:lnTo>
                  <a:lnTo>
                    <a:pt x="8" y="54"/>
                  </a:lnTo>
                  <a:lnTo>
                    <a:pt x="12" y="60"/>
                  </a:lnTo>
                  <a:lnTo>
                    <a:pt x="18" y="64"/>
                  </a:lnTo>
                  <a:lnTo>
                    <a:pt x="24" y="66"/>
                  </a:lnTo>
                  <a:lnTo>
                    <a:pt x="32" y="69"/>
                  </a:lnTo>
                  <a:lnTo>
                    <a:pt x="37" y="68"/>
                  </a:lnTo>
                  <a:lnTo>
                    <a:pt x="44" y="66"/>
                  </a:lnTo>
                  <a:lnTo>
                    <a:pt x="51" y="65"/>
                  </a:lnTo>
                  <a:lnTo>
                    <a:pt x="56" y="60"/>
                  </a:lnTo>
                  <a:lnTo>
                    <a:pt x="60" y="57"/>
                  </a:lnTo>
                  <a:lnTo>
                    <a:pt x="64" y="51"/>
                  </a:lnTo>
                  <a:lnTo>
                    <a:pt x="67" y="44"/>
                  </a:lnTo>
                </a:path>
              </a:pathLst>
            </a:custGeom>
            <a:solidFill>
              <a:srgbClr val="E8EBF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88" name="Freeform 420"/>
            <p:cNvSpPr>
              <a:spLocks/>
            </p:cNvSpPr>
            <p:nvPr/>
          </p:nvSpPr>
          <p:spPr bwMode="auto">
            <a:xfrm>
              <a:off x="2492" y="1235"/>
              <a:ext cx="68" cy="70"/>
            </a:xfrm>
            <a:custGeom>
              <a:avLst/>
              <a:gdLst>
                <a:gd name="T0" fmla="*/ 66 w 68"/>
                <a:gd name="T1" fmla="*/ 39 h 70"/>
                <a:gd name="T2" fmla="*/ 67 w 68"/>
                <a:gd name="T3" fmla="*/ 26 h 70"/>
                <a:gd name="T4" fmla="*/ 59 w 68"/>
                <a:gd name="T5" fmla="*/ 15 h 70"/>
                <a:gd name="T6" fmla="*/ 51 w 68"/>
                <a:gd name="T7" fmla="*/ 5 h 70"/>
                <a:gd name="T8" fmla="*/ 38 w 68"/>
                <a:gd name="T9" fmla="*/ 1 h 70"/>
                <a:gd name="T10" fmla="*/ 24 w 68"/>
                <a:gd name="T11" fmla="*/ 2 h 70"/>
                <a:gd name="T12" fmla="*/ 14 w 68"/>
                <a:gd name="T13" fmla="*/ 8 h 70"/>
                <a:gd name="T14" fmla="*/ 5 w 68"/>
                <a:gd name="T15" fmla="*/ 18 h 70"/>
                <a:gd name="T16" fmla="*/ 0 w 68"/>
                <a:gd name="T17" fmla="*/ 30 h 70"/>
                <a:gd name="T18" fmla="*/ 1 w 68"/>
                <a:gd name="T19" fmla="*/ 43 h 70"/>
                <a:gd name="T20" fmla="*/ 6 w 68"/>
                <a:gd name="T21" fmla="*/ 54 h 70"/>
                <a:gd name="T22" fmla="*/ 16 w 68"/>
                <a:gd name="T23" fmla="*/ 64 h 70"/>
                <a:gd name="T24" fmla="*/ 30 w 68"/>
                <a:gd name="T25" fmla="*/ 69 h 70"/>
                <a:gd name="T26" fmla="*/ 42 w 68"/>
                <a:gd name="T27" fmla="*/ 66 h 70"/>
                <a:gd name="T28" fmla="*/ 54 w 68"/>
                <a:gd name="T29" fmla="*/ 60 h 70"/>
                <a:gd name="T30" fmla="*/ 62 w 68"/>
                <a:gd name="T31" fmla="*/ 51 h 70"/>
                <a:gd name="T32" fmla="*/ 64 w 68"/>
                <a:gd name="T33" fmla="*/ 44 h 70"/>
                <a:gd name="T34" fmla="*/ 66 w 68"/>
                <a:gd name="T35" fmla="*/ 33 h 70"/>
                <a:gd name="T36" fmla="*/ 62 w 68"/>
                <a:gd name="T37" fmla="*/ 21 h 70"/>
                <a:gd name="T38" fmla="*/ 55 w 68"/>
                <a:gd name="T39" fmla="*/ 11 h 70"/>
                <a:gd name="T40" fmla="*/ 43 w 68"/>
                <a:gd name="T41" fmla="*/ 4 h 70"/>
                <a:gd name="T42" fmla="*/ 32 w 68"/>
                <a:gd name="T43" fmla="*/ 3 h 70"/>
                <a:gd name="T44" fmla="*/ 18 w 68"/>
                <a:gd name="T45" fmla="*/ 6 h 70"/>
                <a:gd name="T46" fmla="*/ 9 w 68"/>
                <a:gd name="T47" fmla="*/ 13 h 70"/>
                <a:gd name="T48" fmla="*/ 3 w 68"/>
                <a:gd name="T49" fmla="*/ 23 h 70"/>
                <a:gd name="T50" fmla="*/ 2 w 68"/>
                <a:gd name="T51" fmla="*/ 37 h 70"/>
                <a:gd name="T52" fmla="*/ 4 w 68"/>
                <a:gd name="T53" fmla="*/ 47 h 70"/>
                <a:gd name="T54" fmla="*/ 13 w 68"/>
                <a:gd name="T55" fmla="*/ 58 h 70"/>
                <a:gd name="T56" fmla="*/ 23 w 68"/>
                <a:gd name="T57" fmla="*/ 64 h 70"/>
                <a:gd name="T58" fmla="*/ 36 w 68"/>
                <a:gd name="T59" fmla="*/ 66 h 70"/>
                <a:gd name="T60" fmla="*/ 47 w 68"/>
                <a:gd name="T61" fmla="*/ 62 h 70"/>
                <a:gd name="T62" fmla="*/ 58 w 68"/>
                <a:gd name="T63" fmla="*/ 57 h 70"/>
                <a:gd name="T64" fmla="*/ 64 w 68"/>
                <a:gd name="T65" fmla="*/ 44 h 7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8"/>
                <a:gd name="T100" fmla="*/ 0 h 70"/>
                <a:gd name="T101" fmla="*/ 68 w 68"/>
                <a:gd name="T102" fmla="*/ 70 h 7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8" h="70">
                  <a:moveTo>
                    <a:pt x="65" y="44"/>
                  </a:moveTo>
                  <a:lnTo>
                    <a:pt x="66" y="39"/>
                  </a:lnTo>
                  <a:lnTo>
                    <a:pt x="66" y="33"/>
                  </a:lnTo>
                  <a:lnTo>
                    <a:pt x="67" y="26"/>
                  </a:lnTo>
                  <a:lnTo>
                    <a:pt x="64" y="19"/>
                  </a:lnTo>
                  <a:lnTo>
                    <a:pt x="59" y="15"/>
                  </a:lnTo>
                  <a:lnTo>
                    <a:pt x="56" y="9"/>
                  </a:lnTo>
                  <a:lnTo>
                    <a:pt x="51" y="5"/>
                  </a:lnTo>
                  <a:lnTo>
                    <a:pt x="43" y="2"/>
                  </a:lnTo>
                  <a:lnTo>
                    <a:pt x="38" y="1"/>
                  </a:lnTo>
                  <a:lnTo>
                    <a:pt x="30" y="0"/>
                  </a:lnTo>
                  <a:lnTo>
                    <a:pt x="24" y="2"/>
                  </a:lnTo>
                  <a:lnTo>
                    <a:pt x="19" y="4"/>
                  </a:lnTo>
                  <a:lnTo>
                    <a:pt x="14" y="8"/>
                  </a:lnTo>
                  <a:lnTo>
                    <a:pt x="8" y="13"/>
                  </a:lnTo>
                  <a:lnTo>
                    <a:pt x="5" y="18"/>
                  </a:lnTo>
                  <a:lnTo>
                    <a:pt x="3" y="23"/>
                  </a:lnTo>
                  <a:lnTo>
                    <a:pt x="0" y="30"/>
                  </a:lnTo>
                  <a:lnTo>
                    <a:pt x="1" y="37"/>
                  </a:lnTo>
                  <a:lnTo>
                    <a:pt x="1" y="43"/>
                  </a:lnTo>
                  <a:lnTo>
                    <a:pt x="4" y="49"/>
                  </a:lnTo>
                  <a:lnTo>
                    <a:pt x="6" y="54"/>
                  </a:lnTo>
                  <a:lnTo>
                    <a:pt x="10" y="60"/>
                  </a:lnTo>
                  <a:lnTo>
                    <a:pt x="16" y="64"/>
                  </a:lnTo>
                  <a:lnTo>
                    <a:pt x="22" y="66"/>
                  </a:lnTo>
                  <a:lnTo>
                    <a:pt x="30" y="69"/>
                  </a:lnTo>
                  <a:lnTo>
                    <a:pt x="35" y="68"/>
                  </a:lnTo>
                  <a:lnTo>
                    <a:pt x="42" y="66"/>
                  </a:lnTo>
                  <a:lnTo>
                    <a:pt x="49" y="65"/>
                  </a:lnTo>
                  <a:lnTo>
                    <a:pt x="54" y="60"/>
                  </a:lnTo>
                  <a:lnTo>
                    <a:pt x="58" y="57"/>
                  </a:lnTo>
                  <a:lnTo>
                    <a:pt x="62" y="51"/>
                  </a:lnTo>
                  <a:lnTo>
                    <a:pt x="65" y="44"/>
                  </a:lnTo>
                  <a:lnTo>
                    <a:pt x="64" y="44"/>
                  </a:lnTo>
                  <a:lnTo>
                    <a:pt x="66" y="39"/>
                  </a:lnTo>
                  <a:lnTo>
                    <a:pt x="66" y="33"/>
                  </a:lnTo>
                  <a:lnTo>
                    <a:pt x="65" y="26"/>
                  </a:lnTo>
                  <a:lnTo>
                    <a:pt x="62" y="21"/>
                  </a:lnTo>
                  <a:lnTo>
                    <a:pt x="59" y="17"/>
                  </a:lnTo>
                  <a:lnTo>
                    <a:pt x="55" y="11"/>
                  </a:lnTo>
                  <a:lnTo>
                    <a:pt x="51" y="7"/>
                  </a:lnTo>
                  <a:lnTo>
                    <a:pt x="43" y="4"/>
                  </a:lnTo>
                  <a:lnTo>
                    <a:pt x="37" y="3"/>
                  </a:lnTo>
                  <a:lnTo>
                    <a:pt x="32" y="3"/>
                  </a:lnTo>
                  <a:lnTo>
                    <a:pt x="25" y="5"/>
                  </a:lnTo>
                  <a:lnTo>
                    <a:pt x="18" y="6"/>
                  </a:lnTo>
                  <a:lnTo>
                    <a:pt x="14" y="8"/>
                  </a:lnTo>
                  <a:lnTo>
                    <a:pt x="9" y="13"/>
                  </a:lnTo>
                  <a:lnTo>
                    <a:pt x="7" y="19"/>
                  </a:lnTo>
                  <a:lnTo>
                    <a:pt x="3" y="23"/>
                  </a:lnTo>
                  <a:lnTo>
                    <a:pt x="2" y="31"/>
                  </a:lnTo>
                  <a:lnTo>
                    <a:pt x="2" y="37"/>
                  </a:lnTo>
                  <a:lnTo>
                    <a:pt x="1" y="43"/>
                  </a:lnTo>
                  <a:lnTo>
                    <a:pt x="4" y="47"/>
                  </a:lnTo>
                  <a:lnTo>
                    <a:pt x="9" y="53"/>
                  </a:lnTo>
                  <a:lnTo>
                    <a:pt x="13" y="58"/>
                  </a:lnTo>
                  <a:lnTo>
                    <a:pt x="17" y="63"/>
                  </a:lnTo>
                  <a:lnTo>
                    <a:pt x="23" y="64"/>
                  </a:lnTo>
                  <a:lnTo>
                    <a:pt x="30" y="67"/>
                  </a:lnTo>
                  <a:lnTo>
                    <a:pt x="36" y="66"/>
                  </a:lnTo>
                  <a:lnTo>
                    <a:pt x="43" y="65"/>
                  </a:lnTo>
                  <a:lnTo>
                    <a:pt x="47" y="62"/>
                  </a:lnTo>
                  <a:lnTo>
                    <a:pt x="52" y="60"/>
                  </a:lnTo>
                  <a:lnTo>
                    <a:pt x="58" y="57"/>
                  </a:lnTo>
                  <a:lnTo>
                    <a:pt x="62" y="51"/>
                  </a:lnTo>
                  <a:lnTo>
                    <a:pt x="64" y="44"/>
                  </a:lnTo>
                  <a:lnTo>
                    <a:pt x="65" y="44"/>
                  </a:lnTo>
                </a:path>
              </a:pathLst>
            </a:custGeom>
            <a:solidFill>
              <a:srgbClr val="E9ECF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89" name="Freeform 421"/>
            <p:cNvSpPr>
              <a:spLocks/>
            </p:cNvSpPr>
            <p:nvPr/>
          </p:nvSpPr>
          <p:spPr bwMode="auto">
            <a:xfrm>
              <a:off x="2493" y="1238"/>
              <a:ext cx="66" cy="65"/>
            </a:xfrm>
            <a:custGeom>
              <a:avLst/>
              <a:gdLst>
                <a:gd name="T0" fmla="*/ 65 w 66"/>
                <a:gd name="T1" fmla="*/ 36 h 65"/>
                <a:gd name="T2" fmla="*/ 64 w 66"/>
                <a:gd name="T3" fmla="*/ 23 h 65"/>
                <a:gd name="T4" fmla="*/ 58 w 66"/>
                <a:gd name="T5" fmla="*/ 14 h 65"/>
                <a:gd name="T6" fmla="*/ 50 w 66"/>
                <a:gd name="T7" fmla="*/ 4 h 65"/>
                <a:gd name="T8" fmla="*/ 36 w 66"/>
                <a:gd name="T9" fmla="*/ 0 h 65"/>
                <a:gd name="T10" fmla="*/ 24 w 66"/>
                <a:gd name="T11" fmla="*/ 2 h 65"/>
                <a:gd name="T12" fmla="*/ 13 w 66"/>
                <a:gd name="T13" fmla="*/ 5 h 65"/>
                <a:gd name="T14" fmla="*/ 6 w 66"/>
                <a:gd name="T15" fmla="*/ 16 h 65"/>
                <a:gd name="T16" fmla="*/ 1 w 66"/>
                <a:gd name="T17" fmla="*/ 28 h 65"/>
                <a:gd name="T18" fmla="*/ 0 w 66"/>
                <a:gd name="T19" fmla="*/ 40 h 65"/>
                <a:gd name="T20" fmla="*/ 8 w 66"/>
                <a:gd name="T21" fmla="*/ 50 h 65"/>
                <a:gd name="T22" fmla="*/ 16 w 66"/>
                <a:gd name="T23" fmla="*/ 60 h 65"/>
                <a:gd name="T24" fmla="*/ 29 w 66"/>
                <a:gd name="T25" fmla="*/ 64 h 65"/>
                <a:gd name="T26" fmla="*/ 42 w 66"/>
                <a:gd name="T27" fmla="*/ 62 h 65"/>
                <a:gd name="T28" fmla="*/ 51 w 66"/>
                <a:gd name="T29" fmla="*/ 57 h 65"/>
                <a:gd name="T30" fmla="*/ 61 w 66"/>
                <a:gd name="T31" fmla="*/ 48 h 65"/>
                <a:gd name="T32" fmla="*/ 61 w 66"/>
                <a:gd name="T33" fmla="*/ 40 h 65"/>
                <a:gd name="T34" fmla="*/ 63 w 66"/>
                <a:gd name="T35" fmla="*/ 29 h 65"/>
                <a:gd name="T36" fmla="*/ 59 w 66"/>
                <a:gd name="T37" fmla="*/ 17 h 65"/>
                <a:gd name="T38" fmla="*/ 53 w 66"/>
                <a:gd name="T39" fmla="*/ 9 h 65"/>
                <a:gd name="T40" fmla="*/ 41 w 66"/>
                <a:gd name="T41" fmla="*/ 3 h 65"/>
                <a:gd name="T42" fmla="*/ 30 w 66"/>
                <a:gd name="T43" fmla="*/ 2 h 65"/>
                <a:gd name="T44" fmla="*/ 19 w 66"/>
                <a:gd name="T45" fmla="*/ 3 h 65"/>
                <a:gd name="T46" fmla="*/ 8 w 66"/>
                <a:gd name="T47" fmla="*/ 10 h 65"/>
                <a:gd name="T48" fmla="*/ 4 w 66"/>
                <a:gd name="T49" fmla="*/ 20 h 65"/>
                <a:gd name="T50" fmla="*/ 1 w 66"/>
                <a:gd name="T51" fmla="*/ 34 h 65"/>
                <a:gd name="T52" fmla="*/ 5 w 66"/>
                <a:gd name="T53" fmla="*/ 45 h 65"/>
                <a:gd name="T54" fmla="*/ 12 w 66"/>
                <a:gd name="T55" fmla="*/ 53 h 65"/>
                <a:gd name="T56" fmla="*/ 22 w 66"/>
                <a:gd name="T57" fmla="*/ 59 h 65"/>
                <a:gd name="T58" fmla="*/ 34 w 66"/>
                <a:gd name="T59" fmla="*/ 61 h 65"/>
                <a:gd name="T60" fmla="*/ 45 w 66"/>
                <a:gd name="T61" fmla="*/ 59 h 65"/>
                <a:gd name="T62" fmla="*/ 56 w 66"/>
                <a:gd name="T63" fmla="*/ 52 h 65"/>
                <a:gd name="T64" fmla="*/ 61 w 66"/>
                <a:gd name="T65" fmla="*/ 40 h 6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6"/>
                <a:gd name="T100" fmla="*/ 0 h 65"/>
                <a:gd name="T101" fmla="*/ 66 w 66"/>
                <a:gd name="T102" fmla="*/ 65 h 6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6" h="65">
                  <a:moveTo>
                    <a:pt x="63" y="41"/>
                  </a:moveTo>
                  <a:lnTo>
                    <a:pt x="65" y="36"/>
                  </a:lnTo>
                  <a:lnTo>
                    <a:pt x="65" y="30"/>
                  </a:lnTo>
                  <a:lnTo>
                    <a:pt x="64" y="23"/>
                  </a:lnTo>
                  <a:lnTo>
                    <a:pt x="61" y="18"/>
                  </a:lnTo>
                  <a:lnTo>
                    <a:pt x="58" y="14"/>
                  </a:lnTo>
                  <a:lnTo>
                    <a:pt x="54" y="8"/>
                  </a:lnTo>
                  <a:lnTo>
                    <a:pt x="50" y="4"/>
                  </a:lnTo>
                  <a:lnTo>
                    <a:pt x="42" y="1"/>
                  </a:lnTo>
                  <a:lnTo>
                    <a:pt x="36" y="0"/>
                  </a:lnTo>
                  <a:lnTo>
                    <a:pt x="31" y="0"/>
                  </a:lnTo>
                  <a:lnTo>
                    <a:pt x="24" y="2"/>
                  </a:lnTo>
                  <a:lnTo>
                    <a:pt x="17" y="3"/>
                  </a:lnTo>
                  <a:lnTo>
                    <a:pt x="13" y="5"/>
                  </a:lnTo>
                  <a:lnTo>
                    <a:pt x="8" y="10"/>
                  </a:lnTo>
                  <a:lnTo>
                    <a:pt x="6" y="16"/>
                  </a:lnTo>
                  <a:lnTo>
                    <a:pt x="2" y="20"/>
                  </a:lnTo>
                  <a:lnTo>
                    <a:pt x="1" y="28"/>
                  </a:lnTo>
                  <a:lnTo>
                    <a:pt x="1" y="34"/>
                  </a:lnTo>
                  <a:lnTo>
                    <a:pt x="0" y="40"/>
                  </a:lnTo>
                  <a:lnTo>
                    <a:pt x="3" y="44"/>
                  </a:lnTo>
                  <a:lnTo>
                    <a:pt x="8" y="50"/>
                  </a:lnTo>
                  <a:lnTo>
                    <a:pt x="12" y="55"/>
                  </a:lnTo>
                  <a:lnTo>
                    <a:pt x="16" y="60"/>
                  </a:lnTo>
                  <a:lnTo>
                    <a:pt x="22" y="61"/>
                  </a:lnTo>
                  <a:lnTo>
                    <a:pt x="29" y="64"/>
                  </a:lnTo>
                  <a:lnTo>
                    <a:pt x="35" y="63"/>
                  </a:lnTo>
                  <a:lnTo>
                    <a:pt x="42" y="62"/>
                  </a:lnTo>
                  <a:lnTo>
                    <a:pt x="46" y="59"/>
                  </a:lnTo>
                  <a:lnTo>
                    <a:pt x="51" y="57"/>
                  </a:lnTo>
                  <a:lnTo>
                    <a:pt x="57" y="54"/>
                  </a:lnTo>
                  <a:lnTo>
                    <a:pt x="61" y="48"/>
                  </a:lnTo>
                  <a:lnTo>
                    <a:pt x="63" y="41"/>
                  </a:lnTo>
                  <a:lnTo>
                    <a:pt x="61" y="40"/>
                  </a:lnTo>
                  <a:lnTo>
                    <a:pt x="63" y="35"/>
                  </a:lnTo>
                  <a:lnTo>
                    <a:pt x="63" y="29"/>
                  </a:lnTo>
                  <a:lnTo>
                    <a:pt x="61" y="24"/>
                  </a:lnTo>
                  <a:lnTo>
                    <a:pt x="59" y="17"/>
                  </a:lnTo>
                  <a:lnTo>
                    <a:pt x="56" y="12"/>
                  </a:lnTo>
                  <a:lnTo>
                    <a:pt x="53" y="9"/>
                  </a:lnTo>
                  <a:lnTo>
                    <a:pt x="47" y="6"/>
                  </a:lnTo>
                  <a:lnTo>
                    <a:pt x="41" y="3"/>
                  </a:lnTo>
                  <a:lnTo>
                    <a:pt x="36" y="2"/>
                  </a:lnTo>
                  <a:lnTo>
                    <a:pt x="30" y="2"/>
                  </a:lnTo>
                  <a:lnTo>
                    <a:pt x="24" y="2"/>
                  </a:lnTo>
                  <a:lnTo>
                    <a:pt x="19" y="3"/>
                  </a:lnTo>
                  <a:lnTo>
                    <a:pt x="14" y="7"/>
                  </a:lnTo>
                  <a:lnTo>
                    <a:pt x="8" y="10"/>
                  </a:lnTo>
                  <a:lnTo>
                    <a:pt x="6" y="16"/>
                  </a:lnTo>
                  <a:lnTo>
                    <a:pt x="4" y="20"/>
                  </a:lnTo>
                  <a:lnTo>
                    <a:pt x="2" y="28"/>
                  </a:lnTo>
                  <a:lnTo>
                    <a:pt x="1" y="34"/>
                  </a:lnTo>
                  <a:lnTo>
                    <a:pt x="2" y="39"/>
                  </a:lnTo>
                  <a:lnTo>
                    <a:pt x="5" y="45"/>
                  </a:lnTo>
                  <a:lnTo>
                    <a:pt x="8" y="50"/>
                  </a:lnTo>
                  <a:lnTo>
                    <a:pt x="12" y="53"/>
                  </a:lnTo>
                  <a:lnTo>
                    <a:pt x="16" y="58"/>
                  </a:lnTo>
                  <a:lnTo>
                    <a:pt x="22" y="59"/>
                  </a:lnTo>
                  <a:lnTo>
                    <a:pt x="28" y="62"/>
                  </a:lnTo>
                  <a:lnTo>
                    <a:pt x="34" y="61"/>
                  </a:lnTo>
                  <a:lnTo>
                    <a:pt x="40" y="61"/>
                  </a:lnTo>
                  <a:lnTo>
                    <a:pt x="45" y="59"/>
                  </a:lnTo>
                  <a:lnTo>
                    <a:pt x="50" y="55"/>
                  </a:lnTo>
                  <a:lnTo>
                    <a:pt x="56" y="52"/>
                  </a:lnTo>
                  <a:lnTo>
                    <a:pt x="59" y="48"/>
                  </a:lnTo>
                  <a:lnTo>
                    <a:pt x="61" y="40"/>
                  </a:lnTo>
                  <a:lnTo>
                    <a:pt x="63" y="41"/>
                  </a:lnTo>
                </a:path>
              </a:pathLst>
            </a:custGeom>
            <a:solidFill>
              <a:srgbClr val="EAEDF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90" name="Freeform 422"/>
            <p:cNvSpPr>
              <a:spLocks/>
            </p:cNvSpPr>
            <p:nvPr/>
          </p:nvSpPr>
          <p:spPr bwMode="auto">
            <a:xfrm>
              <a:off x="2494" y="1240"/>
              <a:ext cx="63" cy="61"/>
            </a:xfrm>
            <a:custGeom>
              <a:avLst/>
              <a:gdLst>
                <a:gd name="T0" fmla="*/ 62 w 63"/>
                <a:gd name="T1" fmla="*/ 33 h 61"/>
                <a:gd name="T2" fmla="*/ 60 w 63"/>
                <a:gd name="T3" fmla="*/ 22 h 61"/>
                <a:gd name="T4" fmla="*/ 55 w 63"/>
                <a:gd name="T5" fmla="*/ 10 h 61"/>
                <a:gd name="T6" fmla="*/ 46 w 63"/>
                <a:gd name="T7" fmla="*/ 4 h 61"/>
                <a:gd name="T8" fmla="*/ 35 w 63"/>
                <a:gd name="T9" fmla="*/ 0 h 61"/>
                <a:gd name="T10" fmla="*/ 23 w 63"/>
                <a:gd name="T11" fmla="*/ 0 h 61"/>
                <a:gd name="T12" fmla="*/ 13 w 63"/>
                <a:gd name="T13" fmla="*/ 5 h 61"/>
                <a:gd name="T14" fmla="*/ 5 w 63"/>
                <a:gd name="T15" fmla="*/ 14 h 61"/>
                <a:gd name="T16" fmla="*/ 1 w 63"/>
                <a:gd name="T17" fmla="*/ 26 h 61"/>
                <a:gd name="T18" fmla="*/ 1 w 63"/>
                <a:gd name="T19" fmla="*/ 37 h 61"/>
                <a:gd name="T20" fmla="*/ 7 w 63"/>
                <a:gd name="T21" fmla="*/ 48 h 61"/>
                <a:gd name="T22" fmla="*/ 15 w 63"/>
                <a:gd name="T23" fmla="*/ 56 h 61"/>
                <a:gd name="T24" fmla="*/ 27 w 63"/>
                <a:gd name="T25" fmla="*/ 60 h 61"/>
                <a:gd name="T26" fmla="*/ 39 w 63"/>
                <a:gd name="T27" fmla="*/ 59 h 61"/>
                <a:gd name="T28" fmla="*/ 49 w 63"/>
                <a:gd name="T29" fmla="*/ 53 h 61"/>
                <a:gd name="T30" fmla="*/ 58 w 63"/>
                <a:gd name="T31" fmla="*/ 46 h 61"/>
                <a:gd name="T32" fmla="*/ 58 w 63"/>
                <a:gd name="T33" fmla="*/ 38 h 61"/>
                <a:gd name="T34" fmla="*/ 60 w 63"/>
                <a:gd name="T35" fmla="*/ 28 h 61"/>
                <a:gd name="T36" fmla="*/ 57 w 63"/>
                <a:gd name="T37" fmla="*/ 17 h 61"/>
                <a:gd name="T38" fmla="*/ 52 w 63"/>
                <a:gd name="T39" fmla="*/ 7 h 61"/>
                <a:gd name="T40" fmla="*/ 40 w 63"/>
                <a:gd name="T41" fmla="*/ 1 h 61"/>
                <a:gd name="T42" fmla="*/ 29 w 63"/>
                <a:gd name="T43" fmla="*/ 0 h 61"/>
                <a:gd name="T44" fmla="*/ 18 w 63"/>
                <a:gd name="T45" fmla="*/ 3 h 61"/>
                <a:gd name="T46" fmla="*/ 8 w 63"/>
                <a:gd name="T47" fmla="*/ 11 h 61"/>
                <a:gd name="T48" fmla="*/ 4 w 63"/>
                <a:gd name="T49" fmla="*/ 19 h 61"/>
                <a:gd name="T50" fmla="*/ 2 w 63"/>
                <a:gd name="T51" fmla="*/ 31 h 61"/>
                <a:gd name="T52" fmla="*/ 4 w 63"/>
                <a:gd name="T53" fmla="*/ 41 h 61"/>
                <a:gd name="T54" fmla="*/ 13 w 63"/>
                <a:gd name="T55" fmla="*/ 50 h 61"/>
                <a:gd name="T56" fmla="*/ 21 w 63"/>
                <a:gd name="T57" fmla="*/ 57 h 61"/>
                <a:gd name="T58" fmla="*/ 34 w 63"/>
                <a:gd name="T59" fmla="*/ 57 h 61"/>
                <a:gd name="T60" fmla="*/ 44 w 63"/>
                <a:gd name="T61" fmla="*/ 55 h 61"/>
                <a:gd name="T62" fmla="*/ 53 w 63"/>
                <a:gd name="T63" fmla="*/ 48 h 61"/>
                <a:gd name="T64" fmla="*/ 58 w 63"/>
                <a:gd name="T65" fmla="*/ 38 h 6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3"/>
                <a:gd name="T100" fmla="*/ 0 h 61"/>
                <a:gd name="T101" fmla="*/ 63 w 63"/>
                <a:gd name="T102" fmla="*/ 61 h 6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3" h="61">
                  <a:moveTo>
                    <a:pt x="60" y="38"/>
                  </a:moveTo>
                  <a:lnTo>
                    <a:pt x="62" y="33"/>
                  </a:lnTo>
                  <a:lnTo>
                    <a:pt x="62" y="27"/>
                  </a:lnTo>
                  <a:lnTo>
                    <a:pt x="60" y="22"/>
                  </a:lnTo>
                  <a:lnTo>
                    <a:pt x="58" y="15"/>
                  </a:lnTo>
                  <a:lnTo>
                    <a:pt x="55" y="10"/>
                  </a:lnTo>
                  <a:lnTo>
                    <a:pt x="52" y="7"/>
                  </a:lnTo>
                  <a:lnTo>
                    <a:pt x="46" y="4"/>
                  </a:lnTo>
                  <a:lnTo>
                    <a:pt x="40" y="1"/>
                  </a:lnTo>
                  <a:lnTo>
                    <a:pt x="35" y="0"/>
                  </a:lnTo>
                  <a:lnTo>
                    <a:pt x="29" y="0"/>
                  </a:lnTo>
                  <a:lnTo>
                    <a:pt x="23" y="0"/>
                  </a:lnTo>
                  <a:lnTo>
                    <a:pt x="18" y="1"/>
                  </a:lnTo>
                  <a:lnTo>
                    <a:pt x="13" y="5"/>
                  </a:lnTo>
                  <a:lnTo>
                    <a:pt x="7" y="8"/>
                  </a:lnTo>
                  <a:lnTo>
                    <a:pt x="5" y="14"/>
                  </a:lnTo>
                  <a:lnTo>
                    <a:pt x="3" y="18"/>
                  </a:lnTo>
                  <a:lnTo>
                    <a:pt x="1" y="26"/>
                  </a:lnTo>
                  <a:lnTo>
                    <a:pt x="0" y="32"/>
                  </a:lnTo>
                  <a:lnTo>
                    <a:pt x="1" y="37"/>
                  </a:lnTo>
                  <a:lnTo>
                    <a:pt x="4" y="43"/>
                  </a:lnTo>
                  <a:lnTo>
                    <a:pt x="7" y="48"/>
                  </a:lnTo>
                  <a:lnTo>
                    <a:pt x="11" y="51"/>
                  </a:lnTo>
                  <a:lnTo>
                    <a:pt x="15" y="56"/>
                  </a:lnTo>
                  <a:lnTo>
                    <a:pt x="21" y="57"/>
                  </a:lnTo>
                  <a:lnTo>
                    <a:pt x="27" y="60"/>
                  </a:lnTo>
                  <a:lnTo>
                    <a:pt x="33" y="59"/>
                  </a:lnTo>
                  <a:lnTo>
                    <a:pt x="39" y="59"/>
                  </a:lnTo>
                  <a:lnTo>
                    <a:pt x="44" y="57"/>
                  </a:lnTo>
                  <a:lnTo>
                    <a:pt x="49" y="53"/>
                  </a:lnTo>
                  <a:lnTo>
                    <a:pt x="55" y="50"/>
                  </a:lnTo>
                  <a:lnTo>
                    <a:pt x="58" y="46"/>
                  </a:lnTo>
                  <a:lnTo>
                    <a:pt x="60" y="38"/>
                  </a:lnTo>
                  <a:lnTo>
                    <a:pt x="58" y="38"/>
                  </a:lnTo>
                  <a:lnTo>
                    <a:pt x="60" y="33"/>
                  </a:lnTo>
                  <a:lnTo>
                    <a:pt x="60" y="28"/>
                  </a:lnTo>
                  <a:lnTo>
                    <a:pt x="60" y="22"/>
                  </a:lnTo>
                  <a:lnTo>
                    <a:pt x="57" y="17"/>
                  </a:lnTo>
                  <a:lnTo>
                    <a:pt x="55" y="11"/>
                  </a:lnTo>
                  <a:lnTo>
                    <a:pt x="52" y="7"/>
                  </a:lnTo>
                  <a:lnTo>
                    <a:pt x="46" y="6"/>
                  </a:lnTo>
                  <a:lnTo>
                    <a:pt x="40" y="1"/>
                  </a:lnTo>
                  <a:lnTo>
                    <a:pt x="34" y="2"/>
                  </a:lnTo>
                  <a:lnTo>
                    <a:pt x="29" y="0"/>
                  </a:lnTo>
                  <a:lnTo>
                    <a:pt x="25" y="1"/>
                  </a:lnTo>
                  <a:lnTo>
                    <a:pt x="18" y="3"/>
                  </a:lnTo>
                  <a:lnTo>
                    <a:pt x="15" y="7"/>
                  </a:lnTo>
                  <a:lnTo>
                    <a:pt x="8" y="11"/>
                  </a:lnTo>
                  <a:lnTo>
                    <a:pt x="5" y="14"/>
                  </a:lnTo>
                  <a:lnTo>
                    <a:pt x="4" y="19"/>
                  </a:lnTo>
                  <a:lnTo>
                    <a:pt x="1" y="26"/>
                  </a:lnTo>
                  <a:lnTo>
                    <a:pt x="2" y="31"/>
                  </a:lnTo>
                  <a:lnTo>
                    <a:pt x="3" y="38"/>
                  </a:lnTo>
                  <a:lnTo>
                    <a:pt x="4" y="41"/>
                  </a:lnTo>
                  <a:lnTo>
                    <a:pt x="9" y="46"/>
                  </a:lnTo>
                  <a:lnTo>
                    <a:pt x="13" y="50"/>
                  </a:lnTo>
                  <a:lnTo>
                    <a:pt x="16" y="54"/>
                  </a:lnTo>
                  <a:lnTo>
                    <a:pt x="21" y="57"/>
                  </a:lnTo>
                  <a:lnTo>
                    <a:pt x="27" y="58"/>
                  </a:lnTo>
                  <a:lnTo>
                    <a:pt x="34" y="57"/>
                  </a:lnTo>
                  <a:lnTo>
                    <a:pt x="39" y="57"/>
                  </a:lnTo>
                  <a:lnTo>
                    <a:pt x="44" y="55"/>
                  </a:lnTo>
                  <a:lnTo>
                    <a:pt x="49" y="53"/>
                  </a:lnTo>
                  <a:lnTo>
                    <a:pt x="53" y="48"/>
                  </a:lnTo>
                  <a:lnTo>
                    <a:pt x="56" y="45"/>
                  </a:lnTo>
                  <a:lnTo>
                    <a:pt x="58" y="38"/>
                  </a:lnTo>
                  <a:lnTo>
                    <a:pt x="60" y="38"/>
                  </a:lnTo>
                </a:path>
              </a:pathLst>
            </a:custGeom>
            <a:solidFill>
              <a:srgbClr val="EBEEF4"/>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91" name="Freeform 423"/>
            <p:cNvSpPr>
              <a:spLocks/>
            </p:cNvSpPr>
            <p:nvPr/>
          </p:nvSpPr>
          <p:spPr bwMode="auto">
            <a:xfrm>
              <a:off x="2495" y="1240"/>
              <a:ext cx="60" cy="59"/>
            </a:xfrm>
            <a:custGeom>
              <a:avLst/>
              <a:gdLst>
                <a:gd name="T0" fmla="*/ 59 w 60"/>
                <a:gd name="T1" fmla="*/ 33 h 59"/>
                <a:gd name="T2" fmla="*/ 59 w 60"/>
                <a:gd name="T3" fmla="*/ 22 h 59"/>
                <a:gd name="T4" fmla="*/ 54 w 60"/>
                <a:gd name="T5" fmla="*/ 11 h 59"/>
                <a:gd name="T6" fmla="*/ 45 w 60"/>
                <a:gd name="T7" fmla="*/ 6 h 59"/>
                <a:gd name="T8" fmla="*/ 33 w 60"/>
                <a:gd name="T9" fmla="*/ 2 h 59"/>
                <a:gd name="T10" fmla="*/ 24 w 60"/>
                <a:gd name="T11" fmla="*/ 1 h 59"/>
                <a:gd name="T12" fmla="*/ 14 w 60"/>
                <a:gd name="T13" fmla="*/ 7 h 59"/>
                <a:gd name="T14" fmla="*/ 4 w 60"/>
                <a:gd name="T15" fmla="*/ 14 h 59"/>
                <a:gd name="T16" fmla="*/ 0 w 60"/>
                <a:gd name="T17" fmla="*/ 26 h 59"/>
                <a:gd name="T18" fmla="*/ 2 w 60"/>
                <a:gd name="T19" fmla="*/ 38 h 59"/>
                <a:gd name="T20" fmla="*/ 8 w 60"/>
                <a:gd name="T21" fmla="*/ 46 h 59"/>
                <a:gd name="T22" fmla="*/ 15 w 60"/>
                <a:gd name="T23" fmla="*/ 54 h 59"/>
                <a:gd name="T24" fmla="*/ 26 w 60"/>
                <a:gd name="T25" fmla="*/ 58 h 59"/>
                <a:gd name="T26" fmla="*/ 38 w 60"/>
                <a:gd name="T27" fmla="*/ 57 h 59"/>
                <a:gd name="T28" fmla="*/ 48 w 60"/>
                <a:gd name="T29" fmla="*/ 53 h 59"/>
                <a:gd name="T30" fmla="*/ 55 w 60"/>
                <a:gd name="T31" fmla="*/ 45 h 59"/>
                <a:gd name="T32" fmla="*/ 57 w 60"/>
                <a:gd name="T33" fmla="*/ 38 h 59"/>
                <a:gd name="T34" fmla="*/ 57 w 60"/>
                <a:gd name="T35" fmla="*/ 28 h 59"/>
                <a:gd name="T36" fmla="*/ 54 w 60"/>
                <a:gd name="T37" fmla="*/ 16 h 59"/>
                <a:gd name="T38" fmla="*/ 49 w 60"/>
                <a:gd name="T39" fmla="*/ 9 h 59"/>
                <a:gd name="T40" fmla="*/ 39 w 60"/>
                <a:gd name="T41" fmla="*/ 3 h 59"/>
                <a:gd name="T42" fmla="*/ 30 w 60"/>
                <a:gd name="T43" fmla="*/ 3 h 59"/>
                <a:gd name="T44" fmla="*/ 19 w 60"/>
                <a:gd name="T45" fmla="*/ 4 h 59"/>
                <a:gd name="T46" fmla="*/ 9 w 60"/>
                <a:gd name="T47" fmla="*/ 11 h 59"/>
                <a:gd name="T48" fmla="*/ 5 w 60"/>
                <a:gd name="T49" fmla="*/ 19 h 59"/>
                <a:gd name="T50" fmla="*/ 3 w 60"/>
                <a:gd name="T51" fmla="*/ 31 h 59"/>
                <a:gd name="T52" fmla="*/ 5 w 60"/>
                <a:gd name="T53" fmla="*/ 42 h 59"/>
                <a:gd name="T54" fmla="*/ 13 w 60"/>
                <a:gd name="T55" fmla="*/ 51 h 59"/>
                <a:gd name="T56" fmla="*/ 21 w 60"/>
                <a:gd name="T57" fmla="*/ 55 h 59"/>
                <a:gd name="T58" fmla="*/ 33 w 60"/>
                <a:gd name="T59" fmla="*/ 57 h 59"/>
                <a:gd name="T60" fmla="*/ 41 w 60"/>
                <a:gd name="T61" fmla="*/ 54 h 59"/>
                <a:gd name="T62" fmla="*/ 50 w 60"/>
                <a:gd name="T63" fmla="*/ 47 h 59"/>
                <a:gd name="T64" fmla="*/ 57 w 60"/>
                <a:gd name="T65" fmla="*/ 38 h 5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0"/>
                <a:gd name="T100" fmla="*/ 0 h 59"/>
                <a:gd name="T101" fmla="*/ 60 w 60"/>
                <a:gd name="T102" fmla="*/ 59 h 5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0" h="59">
                  <a:moveTo>
                    <a:pt x="57" y="38"/>
                  </a:moveTo>
                  <a:lnTo>
                    <a:pt x="59" y="33"/>
                  </a:lnTo>
                  <a:lnTo>
                    <a:pt x="59" y="28"/>
                  </a:lnTo>
                  <a:lnTo>
                    <a:pt x="59" y="22"/>
                  </a:lnTo>
                  <a:lnTo>
                    <a:pt x="56" y="17"/>
                  </a:lnTo>
                  <a:lnTo>
                    <a:pt x="54" y="11"/>
                  </a:lnTo>
                  <a:lnTo>
                    <a:pt x="51" y="7"/>
                  </a:lnTo>
                  <a:lnTo>
                    <a:pt x="45" y="6"/>
                  </a:lnTo>
                  <a:lnTo>
                    <a:pt x="39" y="1"/>
                  </a:lnTo>
                  <a:lnTo>
                    <a:pt x="33" y="2"/>
                  </a:lnTo>
                  <a:lnTo>
                    <a:pt x="28" y="0"/>
                  </a:lnTo>
                  <a:lnTo>
                    <a:pt x="24" y="1"/>
                  </a:lnTo>
                  <a:lnTo>
                    <a:pt x="17" y="3"/>
                  </a:lnTo>
                  <a:lnTo>
                    <a:pt x="14" y="7"/>
                  </a:lnTo>
                  <a:lnTo>
                    <a:pt x="7" y="11"/>
                  </a:lnTo>
                  <a:lnTo>
                    <a:pt x="4" y="14"/>
                  </a:lnTo>
                  <a:lnTo>
                    <a:pt x="3" y="19"/>
                  </a:lnTo>
                  <a:lnTo>
                    <a:pt x="0" y="26"/>
                  </a:lnTo>
                  <a:lnTo>
                    <a:pt x="1" y="31"/>
                  </a:lnTo>
                  <a:lnTo>
                    <a:pt x="2" y="38"/>
                  </a:lnTo>
                  <a:lnTo>
                    <a:pt x="3" y="41"/>
                  </a:lnTo>
                  <a:lnTo>
                    <a:pt x="8" y="46"/>
                  </a:lnTo>
                  <a:lnTo>
                    <a:pt x="12" y="50"/>
                  </a:lnTo>
                  <a:lnTo>
                    <a:pt x="15" y="54"/>
                  </a:lnTo>
                  <a:lnTo>
                    <a:pt x="20" y="57"/>
                  </a:lnTo>
                  <a:lnTo>
                    <a:pt x="26" y="58"/>
                  </a:lnTo>
                  <a:lnTo>
                    <a:pt x="33" y="57"/>
                  </a:lnTo>
                  <a:lnTo>
                    <a:pt x="38" y="57"/>
                  </a:lnTo>
                  <a:lnTo>
                    <a:pt x="43" y="55"/>
                  </a:lnTo>
                  <a:lnTo>
                    <a:pt x="48" y="53"/>
                  </a:lnTo>
                  <a:lnTo>
                    <a:pt x="52" y="48"/>
                  </a:lnTo>
                  <a:lnTo>
                    <a:pt x="55" y="45"/>
                  </a:lnTo>
                  <a:lnTo>
                    <a:pt x="57" y="38"/>
                  </a:lnTo>
                  <a:lnTo>
                    <a:pt x="57" y="34"/>
                  </a:lnTo>
                  <a:lnTo>
                    <a:pt x="57" y="28"/>
                  </a:lnTo>
                  <a:lnTo>
                    <a:pt x="57" y="22"/>
                  </a:lnTo>
                  <a:lnTo>
                    <a:pt x="54" y="16"/>
                  </a:lnTo>
                  <a:lnTo>
                    <a:pt x="51" y="13"/>
                  </a:lnTo>
                  <a:lnTo>
                    <a:pt x="49" y="9"/>
                  </a:lnTo>
                  <a:lnTo>
                    <a:pt x="45" y="6"/>
                  </a:lnTo>
                  <a:lnTo>
                    <a:pt x="39" y="3"/>
                  </a:lnTo>
                  <a:lnTo>
                    <a:pt x="33" y="2"/>
                  </a:lnTo>
                  <a:lnTo>
                    <a:pt x="30" y="3"/>
                  </a:lnTo>
                  <a:lnTo>
                    <a:pt x="23" y="3"/>
                  </a:lnTo>
                  <a:lnTo>
                    <a:pt x="19" y="4"/>
                  </a:lnTo>
                  <a:lnTo>
                    <a:pt x="14" y="7"/>
                  </a:lnTo>
                  <a:lnTo>
                    <a:pt x="9" y="11"/>
                  </a:lnTo>
                  <a:lnTo>
                    <a:pt x="6" y="16"/>
                  </a:lnTo>
                  <a:lnTo>
                    <a:pt x="5" y="19"/>
                  </a:lnTo>
                  <a:lnTo>
                    <a:pt x="3" y="25"/>
                  </a:lnTo>
                  <a:lnTo>
                    <a:pt x="3" y="31"/>
                  </a:lnTo>
                  <a:lnTo>
                    <a:pt x="2" y="38"/>
                  </a:lnTo>
                  <a:lnTo>
                    <a:pt x="5" y="42"/>
                  </a:lnTo>
                  <a:lnTo>
                    <a:pt x="9" y="45"/>
                  </a:lnTo>
                  <a:lnTo>
                    <a:pt x="13" y="51"/>
                  </a:lnTo>
                  <a:lnTo>
                    <a:pt x="15" y="54"/>
                  </a:lnTo>
                  <a:lnTo>
                    <a:pt x="21" y="55"/>
                  </a:lnTo>
                  <a:lnTo>
                    <a:pt x="26" y="58"/>
                  </a:lnTo>
                  <a:lnTo>
                    <a:pt x="33" y="57"/>
                  </a:lnTo>
                  <a:lnTo>
                    <a:pt x="37" y="54"/>
                  </a:lnTo>
                  <a:lnTo>
                    <a:pt x="41" y="54"/>
                  </a:lnTo>
                  <a:lnTo>
                    <a:pt x="46" y="53"/>
                  </a:lnTo>
                  <a:lnTo>
                    <a:pt x="50" y="47"/>
                  </a:lnTo>
                  <a:lnTo>
                    <a:pt x="54" y="42"/>
                  </a:lnTo>
                  <a:lnTo>
                    <a:pt x="57" y="38"/>
                  </a:lnTo>
                </a:path>
              </a:pathLst>
            </a:custGeom>
            <a:solidFill>
              <a:srgbClr val="ECEFF4"/>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92" name="Freeform 424"/>
            <p:cNvSpPr>
              <a:spLocks/>
            </p:cNvSpPr>
            <p:nvPr/>
          </p:nvSpPr>
          <p:spPr bwMode="auto">
            <a:xfrm>
              <a:off x="2497" y="1242"/>
              <a:ext cx="56" cy="57"/>
            </a:xfrm>
            <a:custGeom>
              <a:avLst/>
              <a:gdLst>
                <a:gd name="T0" fmla="*/ 55 w 56"/>
                <a:gd name="T1" fmla="*/ 32 h 57"/>
                <a:gd name="T2" fmla="*/ 55 w 56"/>
                <a:gd name="T3" fmla="*/ 20 h 57"/>
                <a:gd name="T4" fmla="*/ 49 w 56"/>
                <a:gd name="T5" fmla="*/ 11 h 57"/>
                <a:gd name="T6" fmla="*/ 43 w 56"/>
                <a:gd name="T7" fmla="*/ 4 h 57"/>
                <a:gd name="T8" fmla="*/ 31 w 56"/>
                <a:gd name="T9" fmla="*/ 0 h 57"/>
                <a:gd name="T10" fmla="*/ 21 w 56"/>
                <a:gd name="T11" fmla="*/ 1 h 57"/>
                <a:gd name="T12" fmla="*/ 12 w 56"/>
                <a:gd name="T13" fmla="*/ 5 h 57"/>
                <a:gd name="T14" fmla="*/ 4 w 56"/>
                <a:gd name="T15" fmla="*/ 14 h 57"/>
                <a:gd name="T16" fmla="*/ 1 w 56"/>
                <a:gd name="T17" fmla="*/ 23 h 57"/>
                <a:gd name="T18" fmla="*/ 0 w 56"/>
                <a:gd name="T19" fmla="*/ 36 h 57"/>
                <a:gd name="T20" fmla="*/ 7 w 56"/>
                <a:gd name="T21" fmla="*/ 43 h 57"/>
                <a:gd name="T22" fmla="*/ 13 w 56"/>
                <a:gd name="T23" fmla="*/ 52 h 57"/>
                <a:gd name="T24" fmla="*/ 24 w 56"/>
                <a:gd name="T25" fmla="*/ 56 h 57"/>
                <a:gd name="T26" fmla="*/ 35 w 56"/>
                <a:gd name="T27" fmla="*/ 52 h 57"/>
                <a:gd name="T28" fmla="*/ 44 w 56"/>
                <a:gd name="T29" fmla="*/ 51 h 57"/>
                <a:gd name="T30" fmla="*/ 52 w 56"/>
                <a:gd name="T31" fmla="*/ 40 h 57"/>
                <a:gd name="T32" fmla="*/ 54 w 56"/>
                <a:gd name="T33" fmla="*/ 35 h 57"/>
                <a:gd name="T34" fmla="*/ 55 w 56"/>
                <a:gd name="T35" fmla="*/ 26 h 57"/>
                <a:gd name="T36" fmla="*/ 52 w 56"/>
                <a:gd name="T37" fmla="*/ 16 h 57"/>
                <a:gd name="T38" fmla="*/ 47 w 56"/>
                <a:gd name="T39" fmla="*/ 8 h 57"/>
                <a:gd name="T40" fmla="*/ 36 w 56"/>
                <a:gd name="T41" fmla="*/ 3 h 57"/>
                <a:gd name="T42" fmla="*/ 27 w 56"/>
                <a:gd name="T43" fmla="*/ 2 h 57"/>
                <a:gd name="T44" fmla="*/ 18 w 56"/>
                <a:gd name="T45" fmla="*/ 4 h 57"/>
                <a:gd name="T46" fmla="*/ 9 w 56"/>
                <a:gd name="T47" fmla="*/ 10 h 57"/>
                <a:gd name="T48" fmla="*/ 5 w 56"/>
                <a:gd name="T49" fmla="*/ 18 h 57"/>
                <a:gd name="T50" fmla="*/ 3 w 56"/>
                <a:gd name="T51" fmla="*/ 30 h 57"/>
                <a:gd name="T52" fmla="*/ 6 w 56"/>
                <a:gd name="T53" fmla="*/ 38 h 57"/>
                <a:gd name="T54" fmla="*/ 12 w 56"/>
                <a:gd name="T55" fmla="*/ 47 h 57"/>
                <a:gd name="T56" fmla="*/ 19 w 56"/>
                <a:gd name="T57" fmla="*/ 51 h 57"/>
                <a:gd name="T58" fmla="*/ 31 w 56"/>
                <a:gd name="T59" fmla="*/ 53 h 57"/>
                <a:gd name="T60" fmla="*/ 40 w 56"/>
                <a:gd name="T61" fmla="*/ 50 h 57"/>
                <a:gd name="T62" fmla="*/ 48 w 56"/>
                <a:gd name="T63" fmla="*/ 45 h 57"/>
                <a:gd name="T64" fmla="*/ 54 w 56"/>
                <a:gd name="T65" fmla="*/ 35 h 5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6"/>
                <a:gd name="T100" fmla="*/ 0 h 57"/>
                <a:gd name="T101" fmla="*/ 56 w 56"/>
                <a:gd name="T102" fmla="*/ 57 h 5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6" h="57">
                  <a:moveTo>
                    <a:pt x="55" y="36"/>
                  </a:moveTo>
                  <a:lnTo>
                    <a:pt x="55" y="32"/>
                  </a:lnTo>
                  <a:lnTo>
                    <a:pt x="55" y="26"/>
                  </a:lnTo>
                  <a:lnTo>
                    <a:pt x="55" y="20"/>
                  </a:lnTo>
                  <a:lnTo>
                    <a:pt x="52" y="14"/>
                  </a:lnTo>
                  <a:lnTo>
                    <a:pt x="49" y="11"/>
                  </a:lnTo>
                  <a:lnTo>
                    <a:pt x="47" y="7"/>
                  </a:lnTo>
                  <a:lnTo>
                    <a:pt x="43" y="4"/>
                  </a:lnTo>
                  <a:lnTo>
                    <a:pt x="37" y="1"/>
                  </a:lnTo>
                  <a:lnTo>
                    <a:pt x="31" y="0"/>
                  </a:lnTo>
                  <a:lnTo>
                    <a:pt x="28" y="1"/>
                  </a:lnTo>
                  <a:lnTo>
                    <a:pt x="21" y="1"/>
                  </a:lnTo>
                  <a:lnTo>
                    <a:pt x="17" y="2"/>
                  </a:lnTo>
                  <a:lnTo>
                    <a:pt x="12" y="5"/>
                  </a:lnTo>
                  <a:lnTo>
                    <a:pt x="7" y="9"/>
                  </a:lnTo>
                  <a:lnTo>
                    <a:pt x="4" y="14"/>
                  </a:lnTo>
                  <a:lnTo>
                    <a:pt x="3" y="17"/>
                  </a:lnTo>
                  <a:lnTo>
                    <a:pt x="1" y="23"/>
                  </a:lnTo>
                  <a:lnTo>
                    <a:pt x="1" y="29"/>
                  </a:lnTo>
                  <a:lnTo>
                    <a:pt x="0" y="36"/>
                  </a:lnTo>
                  <a:lnTo>
                    <a:pt x="3" y="40"/>
                  </a:lnTo>
                  <a:lnTo>
                    <a:pt x="7" y="43"/>
                  </a:lnTo>
                  <a:lnTo>
                    <a:pt x="11" y="49"/>
                  </a:lnTo>
                  <a:lnTo>
                    <a:pt x="13" y="52"/>
                  </a:lnTo>
                  <a:lnTo>
                    <a:pt x="19" y="53"/>
                  </a:lnTo>
                  <a:lnTo>
                    <a:pt x="24" y="56"/>
                  </a:lnTo>
                  <a:lnTo>
                    <a:pt x="31" y="55"/>
                  </a:lnTo>
                  <a:lnTo>
                    <a:pt x="35" y="52"/>
                  </a:lnTo>
                  <a:lnTo>
                    <a:pt x="39" y="52"/>
                  </a:lnTo>
                  <a:lnTo>
                    <a:pt x="44" y="51"/>
                  </a:lnTo>
                  <a:lnTo>
                    <a:pt x="48" y="45"/>
                  </a:lnTo>
                  <a:lnTo>
                    <a:pt x="52" y="40"/>
                  </a:lnTo>
                  <a:lnTo>
                    <a:pt x="55" y="36"/>
                  </a:lnTo>
                  <a:lnTo>
                    <a:pt x="54" y="35"/>
                  </a:lnTo>
                  <a:lnTo>
                    <a:pt x="55" y="32"/>
                  </a:lnTo>
                  <a:lnTo>
                    <a:pt x="55" y="26"/>
                  </a:lnTo>
                  <a:lnTo>
                    <a:pt x="54" y="22"/>
                  </a:lnTo>
                  <a:lnTo>
                    <a:pt x="52" y="16"/>
                  </a:lnTo>
                  <a:lnTo>
                    <a:pt x="49" y="11"/>
                  </a:lnTo>
                  <a:lnTo>
                    <a:pt x="47" y="8"/>
                  </a:lnTo>
                  <a:lnTo>
                    <a:pt x="42" y="6"/>
                  </a:lnTo>
                  <a:lnTo>
                    <a:pt x="36" y="3"/>
                  </a:lnTo>
                  <a:lnTo>
                    <a:pt x="31" y="1"/>
                  </a:lnTo>
                  <a:lnTo>
                    <a:pt x="27" y="2"/>
                  </a:lnTo>
                  <a:lnTo>
                    <a:pt x="23" y="2"/>
                  </a:lnTo>
                  <a:lnTo>
                    <a:pt x="18" y="4"/>
                  </a:lnTo>
                  <a:lnTo>
                    <a:pt x="12" y="7"/>
                  </a:lnTo>
                  <a:lnTo>
                    <a:pt x="9" y="10"/>
                  </a:lnTo>
                  <a:lnTo>
                    <a:pt x="6" y="15"/>
                  </a:lnTo>
                  <a:lnTo>
                    <a:pt x="5" y="18"/>
                  </a:lnTo>
                  <a:lnTo>
                    <a:pt x="2" y="24"/>
                  </a:lnTo>
                  <a:lnTo>
                    <a:pt x="3" y="30"/>
                  </a:lnTo>
                  <a:lnTo>
                    <a:pt x="3" y="34"/>
                  </a:lnTo>
                  <a:lnTo>
                    <a:pt x="6" y="38"/>
                  </a:lnTo>
                  <a:lnTo>
                    <a:pt x="9" y="43"/>
                  </a:lnTo>
                  <a:lnTo>
                    <a:pt x="12" y="47"/>
                  </a:lnTo>
                  <a:lnTo>
                    <a:pt x="13" y="50"/>
                  </a:lnTo>
                  <a:lnTo>
                    <a:pt x="19" y="51"/>
                  </a:lnTo>
                  <a:lnTo>
                    <a:pt x="25" y="54"/>
                  </a:lnTo>
                  <a:lnTo>
                    <a:pt x="31" y="53"/>
                  </a:lnTo>
                  <a:lnTo>
                    <a:pt x="35" y="52"/>
                  </a:lnTo>
                  <a:lnTo>
                    <a:pt x="40" y="50"/>
                  </a:lnTo>
                  <a:lnTo>
                    <a:pt x="45" y="49"/>
                  </a:lnTo>
                  <a:lnTo>
                    <a:pt x="48" y="45"/>
                  </a:lnTo>
                  <a:lnTo>
                    <a:pt x="52" y="40"/>
                  </a:lnTo>
                  <a:lnTo>
                    <a:pt x="54" y="35"/>
                  </a:lnTo>
                  <a:lnTo>
                    <a:pt x="55" y="36"/>
                  </a:lnTo>
                </a:path>
              </a:pathLst>
            </a:custGeom>
            <a:solidFill>
              <a:srgbClr val="EDF0F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93" name="Freeform 425"/>
            <p:cNvSpPr>
              <a:spLocks/>
            </p:cNvSpPr>
            <p:nvPr/>
          </p:nvSpPr>
          <p:spPr bwMode="auto">
            <a:xfrm>
              <a:off x="2499" y="1243"/>
              <a:ext cx="54" cy="54"/>
            </a:xfrm>
            <a:custGeom>
              <a:avLst/>
              <a:gdLst>
                <a:gd name="T0" fmla="*/ 53 w 54"/>
                <a:gd name="T1" fmla="*/ 31 h 54"/>
                <a:gd name="T2" fmla="*/ 52 w 54"/>
                <a:gd name="T3" fmla="*/ 21 h 54"/>
                <a:gd name="T4" fmla="*/ 47 w 54"/>
                <a:gd name="T5" fmla="*/ 10 h 54"/>
                <a:gd name="T6" fmla="*/ 40 w 54"/>
                <a:gd name="T7" fmla="*/ 5 h 54"/>
                <a:gd name="T8" fmla="*/ 29 w 54"/>
                <a:gd name="T9" fmla="*/ 0 h 54"/>
                <a:gd name="T10" fmla="*/ 21 w 54"/>
                <a:gd name="T11" fmla="*/ 1 h 54"/>
                <a:gd name="T12" fmla="*/ 10 w 54"/>
                <a:gd name="T13" fmla="*/ 6 h 54"/>
                <a:gd name="T14" fmla="*/ 4 w 54"/>
                <a:gd name="T15" fmla="*/ 14 h 54"/>
                <a:gd name="T16" fmla="*/ 0 w 54"/>
                <a:gd name="T17" fmla="*/ 23 h 54"/>
                <a:gd name="T18" fmla="*/ 1 w 54"/>
                <a:gd name="T19" fmla="*/ 33 h 54"/>
                <a:gd name="T20" fmla="*/ 7 w 54"/>
                <a:gd name="T21" fmla="*/ 42 h 54"/>
                <a:gd name="T22" fmla="*/ 11 w 54"/>
                <a:gd name="T23" fmla="*/ 49 h 54"/>
                <a:gd name="T24" fmla="*/ 23 w 54"/>
                <a:gd name="T25" fmla="*/ 53 h 54"/>
                <a:gd name="T26" fmla="*/ 33 w 54"/>
                <a:gd name="T27" fmla="*/ 51 h 54"/>
                <a:gd name="T28" fmla="*/ 43 w 54"/>
                <a:gd name="T29" fmla="*/ 48 h 54"/>
                <a:gd name="T30" fmla="*/ 50 w 54"/>
                <a:gd name="T31" fmla="*/ 39 h 54"/>
                <a:gd name="T32" fmla="*/ 50 w 54"/>
                <a:gd name="T33" fmla="*/ 33 h 54"/>
                <a:gd name="T34" fmla="*/ 51 w 54"/>
                <a:gd name="T35" fmla="*/ 24 h 54"/>
                <a:gd name="T36" fmla="*/ 48 w 54"/>
                <a:gd name="T37" fmla="*/ 14 h 54"/>
                <a:gd name="T38" fmla="*/ 42 w 54"/>
                <a:gd name="T39" fmla="*/ 8 h 54"/>
                <a:gd name="T40" fmla="*/ 34 w 54"/>
                <a:gd name="T41" fmla="*/ 3 h 54"/>
                <a:gd name="T42" fmla="*/ 25 w 54"/>
                <a:gd name="T43" fmla="*/ 3 h 54"/>
                <a:gd name="T44" fmla="*/ 16 w 54"/>
                <a:gd name="T45" fmla="*/ 3 h 54"/>
                <a:gd name="T46" fmla="*/ 7 w 54"/>
                <a:gd name="T47" fmla="*/ 9 h 54"/>
                <a:gd name="T48" fmla="*/ 3 w 54"/>
                <a:gd name="T49" fmla="*/ 17 h 54"/>
                <a:gd name="T50" fmla="*/ 1 w 54"/>
                <a:gd name="T51" fmla="*/ 29 h 54"/>
                <a:gd name="T52" fmla="*/ 4 w 54"/>
                <a:gd name="T53" fmla="*/ 37 h 54"/>
                <a:gd name="T54" fmla="*/ 11 w 54"/>
                <a:gd name="T55" fmla="*/ 44 h 54"/>
                <a:gd name="T56" fmla="*/ 18 w 54"/>
                <a:gd name="T57" fmla="*/ 48 h 54"/>
                <a:gd name="T58" fmla="*/ 28 w 54"/>
                <a:gd name="T59" fmla="*/ 50 h 54"/>
                <a:gd name="T60" fmla="*/ 36 w 54"/>
                <a:gd name="T61" fmla="*/ 49 h 54"/>
                <a:gd name="T62" fmla="*/ 44 w 54"/>
                <a:gd name="T63" fmla="*/ 44 h 54"/>
                <a:gd name="T64" fmla="*/ 50 w 54"/>
                <a:gd name="T65" fmla="*/ 33 h 5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4"/>
                <a:gd name="T100" fmla="*/ 0 h 54"/>
                <a:gd name="T101" fmla="*/ 54 w 54"/>
                <a:gd name="T102" fmla="*/ 54 h 5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4" h="54">
                  <a:moveTo>
                    <a:pt x="52" y="34"/>
                  </a:moveTo>
                  <a:lnTo>
                    <a:pt x="53" y="31"/>
                  </a:lnTo>
                  <a:lnTo>
                    <a:pt x="53" y="25"/>
                  </a:lnTo>
                  <a:lnTo>
                    <a:pt x="52" y="21"/>
                  </a:lnTo>
                  <a:lnTo>
                    <a:pt x="50" y="15"/>
                  </a:lnTo>
                  <a:lnTo>
                    <a:pt x="47" y="10"/>
                  </a:lnTo>
                  <a:lnTo>
                    <a:pt x="45" y="7"/>
                  </a:lnTo>
                  <a:lnTo>
                    <a:pt x="40" y="5"/>
                  </a:lnTo>
                  <a:lnTo>
                    <a:pt x="34" y="2"/>
                  </a:lnTo>
                  <a:lnTo>
                    <a:pt x="29" y="0"/>
                  </a:lnTo>
                  <a:lnTo>
                    <a:pt x="25" y="1"/>
                  </a:lnTo>
                  <a:lnTo>
                    <a:pt x="21" y="1"/>
                  </a:lnTo>
                  <a:lnTo>
                    <a:pt x="16" y="3"/>
                  </a:lnTo>
                  <a:lnTo>
                    <a:pt x="10" y="6"/>
                  </a:lnTo>
                  <a:lnTo>
                    <a:pt x="7" y="9"/>
                  </a:lnTo>
                  <a:lnTo>
                    <a:pt x="4" y="14"/>
                  </a:lnTo>
                  <a:lnTo>
                    <a:pt x="3" y="17"/>
                  </a:lnTo>
                  <a:lnTo>
                    <a:pt x="0" y="23"/>
                  </a:lnTo>
                  <a:lnTo>
                    <a:pt x="1" y="29"/>
                  </a:lnTo>
                  <a:lnTo>
                    <a:pt x="1" y="33"/>
                  </a:lnTo>
                  <a:lnTo>
                    <a:pt x="4" y="37"/>
                  </a:lnTo>
                  <a:lnTo>
                    <a:pt x="7" y="42"/>
                  </a:lnTo>
                  <a:lnTo>
                    <a:pt x="10" y="46"/>
                  </a:lnTo>
                  <a:lnTo>
                    <a:pt x="11" y="49"/>
                  </a:lnTo>
                  <a:lnTo>
                    <a:pt x="17" y="50"/>
                  </a:lnTo>
                  <a:lnTo>
                    <a:pt x="23" y="53"/>
                  </a:lnTo>
                  <a:lnTo>
                    <a:pt x="29" y="52"/>
                  </a:lnTo>
                  <a:lnTo>
                    <a:pt x="33" y="51"/>
                  </a:lnTo>
                  <a:lnTo>
                    <a:pt x="38" y="49"/>
                  </a:lnTo>
                  <a:lnTo>
                    <a:pt x="43" y="48"/>
                  </a:lnTo>
                  <a:lnTo>
                    <a:pt x="46" y="44"/>
                  </a:lnTo>
                  <a:lnTo>
                    <a:pt x="50" y="39"/>
                  </a:lnTo>
                  <a:lnTo>
                    <a:pt x="52" y="34"/>
                  </a:lnTo>
                  <a:lnTo>
                    <a:pt x="50" y="33"/>
                  </a:lnTo>
                  <a:lnTo>
                    <a:pt x="51" y="31"/>
                  </a:lnTo>
                  <a:lnTo>
                    <a:pt x="51" y="24"/>
                  </a:lnTo>
                  <a:lnTo>
                    <a:pt x="51" y="19"/>
                  </a:lnTo>
                  <a:lnTo>
                    <a:pt x="48" y="14"/>
                  </a:lnTo>
                  <a:lnTo>
                    <a:pt x="45" y="11"/>
                  </a:lnTo>
                  <a:lnTo>
                    <a:pt x="42" y="8"/>
                  </a:lnTo>
                  <a:lnTo>
                    <a:pt x="39" y="6"/>
                  </a:lnTo>
                  <a:lnTo>
                    <a:pt x="34" y="3"/>
                  </a:lnTo>
                  <a:lnTo>
                    <a:pt x="30" y="2"/>
                  </a:lnTo>
                  <a:lnTo>
                    <a:pt x="25" y="3"/>
                  </a:lnTo>
                  <a:lnTo>
                    <a:pt x="21" y="2"/>
                  </a:lnTo>
                  <a:lnTo>
                    <a:pt x="16" y="3"/>
                  </a:lnTo>
                  <a:lnTo>
                    <a:pt x="10" y="6"/>
                  </a:lnTo>
                  <a:lnTo>
                    <a:pt x="7" y="9"/>
                  </a:lnTo>
                  <a:lnTo>
                    <a:pt x="6" y="14"/>
                  </a:lnTo>
                  <a:lnTo>
                    <a:pt x="3" y="17"/>
                  </a:lnTo>
                  <a:lnTo>
                    <a:pt x="2" y="23"/>
                  </a:lnTo>
                  <a:lnTo>
                    <a:pt x="1" y="29"/>
                  </a:lnTo>
                  <a:lnTo>
                    <a:pt x="1" y="33"/>
                  </a:lnTo>
                  <a:lnTo>
                    <a:pt x="4" y="37"/>
                  </a:lnTo>
                  <a:lnTo>
                    <a:pt x="7" y="40"/>
                  </a:lnTo>
                  <a:lnTo>
                    <a:pt x="11" y="44"/>
                  </a:lnTo>
                  <a:lnTo>
                    <a:pt x="15" y="47"/>
                  </a:lnTo>
                  <a:lnTo>
                    <a:pt x="18" y="48"/>
                  </a:lnTo>
                  <a:lnTo>
                    <a:pt x="24" y="51"/>
                  </a:lnTo>
                  <a:lnTo>
                    <a:pt x="28" y="50"/>
                  </a:lnTo>
                  <a:lnTo>
                    <a:pt x="31" y="49"/>
                  </a:lnTo>
                  <a:lnTo>
                    <a:pt x="36" y="49"/>
                  </a:lnTo>
                  <a:lnTo>
                    <a:pt x="41" y="47"/>
                  </a:lnTo>
                  <a:lnTo>
                    <a:pt x="44" y="44"/>
                  </a:lnTo>
                  <a:lnTo>
                    <a:pt x="48" y="38"/>
                  </a:lnTo>
                  <a:lnTo>
                    <a:pt x="50" y="33"/>
                  </a:lnTo>
                  <a:lnTo>
                    <a:pt x="52" y="34"/>
                  </a:lnTo>
                </a:path>
              </a:pathLst>
            </a:custGeom>
            <a:solidFill>
              <a:srgbClr val="EEF0F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94" name="Freeform 426"/>
            <p:cNvSpPr>
              <a:spLocks/>
            </p:cNvSpPr>
            <p:nvPr/>
          </p:nvSpPr>
          <p:spPr bwMode="auto">
            <a:xfrm>
              <a:off x="2500" y="1245"/>
              <a:ext cx="51" cy="50"/>
            </a:xfrm>
            <a:custGeom>
              <a:avLst/>
              <a:gdLst>
                <a:gd name="T0" fmla="*/ 50 w 51"/>
                <a:gd name="T1" fmla="*/ 29 h 50"/>
                <a:gd name="T2" fmla="*/ 50 w 51"/>
                <a:gd name="T3" fmla="*/ 17 h 50"/>
                <a:gd name="T4" fmla="*/ 44 w 51"/>
                <a:gd name="T5" fmla="*/ 9 h 50"/>
                <a:gd name="T6" fmla="*/ 38 w 51"/>
                <a:gd name="T7" fmla="*/ 4 h 50"/>
                <a:gd name="T8" fmla="*/ 29 w 51"/>
                <a:gd name="T9" fmla="*/ 0 h 50"/>
                <a:gd name="T10" fmla="*/ 20 w 51"/>
                <a:gd name="T11" fmla="*/ 0 h 50"/>
                <a:gd name="T12" fmla="*/ 9 w 51"/>
                <a:gd name="T13" fmla="*/ 4 h 50"/>
                <a:gd name="T14" fmla="*/ 5 w 51"/>
                <a:gd name="T15" fmla="*/ 12 h 50"/>
                <a:gd name="T16" fmla="*/ 1 w 51"/>
                <a:gd name="T17" fmla="*/ 21 h 50"/>
                <a:gd name="T18" fmla="*/ 0 w 51"/>
                <a:gd name="T19" fmla="*/ 31 h 50"/>
                <a:gd name="T20" fmla="*/ 6 w 51"/>
                <a:gd name="T21" fmla="*/ 38 h 50"/>
                <a:gd name="T22" fmla="*/ 14 w 51"/>
                <a:gd name="T23" fmla="*/ 45 h 50"/>
                <a:gd name="T24" fmla="*/ 23 w 51"/>
                <a:gd name="T25" fmla="*/ 49 h 50"/>
                <a:gd name="T26" fmla="*/ 30 w 51"/>
                <a:gd name="T27" fmla="*/ 47 h 50"/>
                <a:gd name="T28" fmla="*/ 40 w 51"/>
                <a:gd name="T29" fmla="*/ 45 h 50"/>
                <a:gd name="T30" fmla="*/ 47 w 51"/>
                <a:gd name="T31" fmla="*/ 36 h 50"/>
                <a:gd name="T32" fmla="*/ 47 w 51"/>
                <a:gd name="T33" fmla="*/ 30 h 50"/>
                <a:gd name="T34" fmla="*/ 47 w 51"/>
                <a:gd name="T35" fmla="*/ 23 h 50"/>
                <a:gd name="T36" fmla="*/ 46 w 51"/>
                <a:gd name="T37" fmla="*/ 14 h 50"/>
                <a:gd name="T38" fmla="*/ 41 w 51"/>
                <a:gd name="T39" fmla="*/ 6 h 50"/>
                <a:gd name="T40" fmla="*/ 33 w 51"/>
                <a:gd name="T41" fmla="*/ 1 h 50"/>
                <a:gd name="T42" fmla="*/ 24 w 51"/>
                <a:gd name="T43" fmla="*/ 1 h 50"/>
                <a:gd name="T44" fmla="*/ 16 w 51"/>
                <a:gd name="T45" fmla="*/ 4 h 50"/>
                <a:gd name="T46" fmla="*/ 8 w 51"/>
                <a:gd name="T47" fmla="*/ 10 h 50"/>
                <a:gd name="T48" fmla="*/ 4 w 51"/>
                <a:gd name="T49" fmla="*/ 15 h 50"/>
                <a:gd name="T50" fmla="*/ 2 w 51"/>
                <a:gd name="T51" fmla="*/ 25 h 50"/>
                <a:gd name="T52" fmla="*/ 5 w 51"/>
                <a:gd name="T53" fmla="*/ 35 h 50"/>
                <a:gd name="T54" fmla="*/ 10 w 51"/>
                <a:gd name="T55" fmla="*/ 42 h 50"/>
                <a:gd name="T56" fmla="*/ 17 w 51"/>
                <a:gd name="T57" fmla="*/ 46 h 50"/>
                <a:gd name="T58" fmla="*/ 27 w 51"/>
                <a:gd name="T59" fmla="*/ 48 h 50"/>
                <a:gd name="T60" fmla="*/ 36 w 51"/>
                <a:gd name="T61" fmla="*/ 46 h 50"/>
                <a:gd name="T62" fmla="*/ 42 w 51"/>
                <a:gd name="T63" fmla="*/ 39 h 50"/>
                <a:gd name="T64" fmla="*/ 47 w 51"/>
                <a:gd name="T65" fmla="*/ 30 h 5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51"/>
                <a:gd name="T100" fmla="*/ 0 h 50"/>
                <a:gd name="T101" fmla="*/ 51 w 51"/>
                <a:gd name="T102" fmla="*/ 50 h 5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51" h="50">
                  <a:moveTo>
                    <a:pt x="49" y="31"/>
                  </a:moveTo>
                  <a:lnTo>
                    <a:pt x="50" y="29"/>
                  </a:lnTo>
                  <a:lnTo>
                    <a:pt x="50" y="22"/>
                  </a:lnTo>
                  <a:lnTo>
                    <a:pt x="50" y="17"/>
                  </a:lnTo>
                  <a:lnTo>
                    <a:pt x="47" y="12"/>
                  </a:lnTo>
                  <a:lnTo>
                    <a:pt x="44" y="9"/>
                  </a:lnTo>
                  <a:lnTo>
                    <a:pt x="41" y="6"/>
                  </a:lnTo>
                  <a:lnTo>
                    <a:pt x="38" y="4"/>
                  </a:lnTo>
                  <a:lnTo>
                    <a:pt x="33" y="1"/>
                  </a:lnTo>
                  <a:lnTo>
                    <a:pt x="29" y="0"/>
                  </a:lnTo>
                  <a:lnTo>
                    <a:pt x="24" y="1"/>
                  </a:lnTo>
                  <a:lnTo>
                    <a:pt x="20" y="0"/>
                  </a:lnTo>
                  <a:lnTo>
                    <a:pt x="15" y="1"/>
                  </a:lnTo>
                  <a:lnTo>
                    <a:pt x="9" y="4"/>
                  </a:lnTo>
                  <a:lnTo>
                    <a:pt x="6" y="7"/>
                  </a:lnTo>
                  <a:lnTo>
                    <a:pt x="5" y="12"/>
                  </a:lnTo>
                  <a:lnTo>
                    <a:pt x="2" y="15"/>
                  </a:lnTo>
                  <a:lnTo>
                    <a:pt x="1" y="21"/>
                  </a:lnTo>
                  <a:lnTo>
                    <a:pt x="0" y="27"/>
                  </a:lnTo>
                  <a:lnTo>
                    <a:pt x="0" y="31"/>
                  </a:lnTo>
                  <a:lnTo>
                    <a:pt x="3" y="35"/>
                  </a:lnTo>
                  <a:lnTo>
                    <a:pt x="6" y="38"/>
                  </a:lnTo>
                  <a:lnTo>
                    <a:pt x="10" y="42"/>
                  </a:lnTo>
                  <a:lnTo>
                    <a:pt x="14" y="45"/>
                  </a:lnTo>
                  <a:lnTo>
                    <a:pt x="17" y="46"/>
                  </a:lnTo>
                  <a:lnTo>
                    <a:pt x="23" y="49"/>
                  </a:lnTo>
                  <a:lnTo>
                    <a:pt x="27" y="48"/>
                  </a:lnTo>
                  <a:lnTo>
                    <a:pt x="30" y="47"/>
                  </a:lnTo>
                  <a:lnTo>
                    <a:pt x="35" y="47"/>
                  </a:lnTo>
                  <a:lnTo>
                    <a:pt x="40" y="45"/>
                  </a:lnTo>
                  <a:lnTo>
                    <a:pt x="43" y="42"/>
                  </a:lnTo>
                  <a:lnTo>
                    <a:pt x="47" y="36"/>
                  </a:lnTo>
                  <a:lnTo>
                    <a:pt x="49" y="31"/>
                  </a:lnTo>
                  <a:lnTo>
                    <a:pt x="47" y="30"/>
                  </a:lnTo>
                  <a:lnTo>
                    <a:pt x="48" y="27"/>
                  </a:lnTo>
                  <a:lnTo>
                    <a:pt x="47" y="23"/>
                  </a:lnTo>
                  <a:lnTo>
                    <a:pt x="46" y="18"/>
                  </a:lnTo>
                  <a:lnTo>
                    <a:pt x="46" y="14"/>
                  </a:lnTo>
                  <a:lnTo>
                    <a:pt x="44" y="9"/>
                  </a:lnTo>
                  <a:lnTo>
                    <a:pt x="41" y="6"/>
                  </a:lnTo>
                  <a:lnTo>
                    <a:pt x="37" y="5"/>
                  </a:lnTo>
                  <a:lnTo>
                    <a:pt x="33" y="1"/>
                  </a:lnTo>
                  <a:lnTo>
                    <a:pt x="29" y="2"/>
                  </a:lnTo>
                  <a:lnTo>
                    <a:pt x="24" y="1"/>
                  </a:lnTo>
                  <a:lnTo>
                    <a:pt x="20" y="0"/>
                  </a:lnTo>
                  <a:lnTo>
                    <a:pt x="16" y="4"/>
                  </a:lnTo>
                  <a:lnTo>
                    <a:pt x="11" y="7"/>
                  </a:lnTo>
                  <a:lnTo>
                    <a:pt x="8" y="10"/>
                  </a:lnTo>
                  <a:lnTo>
                    <a:pt x="5" y="12"/>
                  </a:lnTo>
                  <a:lnTo>
                    <a:pt x="4" y="15"/>
                  </a:lnTo>
                  <a:lnTo>
                    <a:pt x="1" y="21"/>
                  </a:lnTo>
                  <a:lnTo>
                    <a:pt x="2" y="25"/>
                  </a:lnTo>
                  <a:lnTo>
                    <a:pt x="3" y="30"/>
                  </a:lnTo>
                  <a:lnTo>
                    <a:pt x="5" y="35"/>
                  </a:lnTo>
                  <a:lnTo>
                    <a:pt x="6" y="38"/>
                  </a:lnTo>
                  <a:lnTo>
                    <a:pt x="10" y="42"/>
                  </a:lnTo>
                  <a:lnTo>
                    <a:pt x="14" y="43"/>
                  </a:lnTo>
                  <a:lnTo>
                    <a:pt x="17" y="46"/>
                  </a:lnTo>
                  <a:lnTo>
                    <a:pt x="23" y="47"/>
                  </a:lnTo>
                  <a:lnTo>
                    <a:pt x="27" y="48"/>
                  </a:lnTo>
                  <a:lnTo>
                    <a:pt x="30" y="47"/>
                  </a:lnTo>
                  <a:lnTo>
                    <a:pt x="36" y="46"/>
                  </a:lnTo>
                  <a:lnTo>
                    <a:pt x="39" y="43"/>
                  </a:lnTo>
                  <a:lnTo>
                    <a:pt x="42" y="39"/>
                  </a:lnTo>
                  <a:lnTo>
                    <a:pt x="45" y="36"/>
                  </a:lnTo>
                  <a:lnTo>
                    <a:pt x="47" y="30"/>
                  </a:lnTo>
                  <a:lnTo>
                    <a:pt x="49" y="31"/>
                  </a:lnTo>
                </a:path>
              </a:pathLst>
            </a:custGeom>
            <a:solidFill>
              <a:srgbClr val="EFF1F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95" name="Freeform 427"/>
            <p:cNvSpPr>
              <a:spLocks/>
            </p:cNvSpPr>
            <p:nvPr/>
          </p:nvSpPr>
          <p:spPr bwMode="auto">
            <a:xfrm>
              <a:off x="2501" y="1245"/>
              <a:ext cx="48" cy="49"/>
            </a:xfrm>
            <a:custGeom>
              <a:avLst/>
              <a:gdLst>
                <a:gd name="T0" fmla="*/ 47 w 48"/>
                <a:gd name="T1" fmla="*/ 27 h 49"/>
                <a:gd name="T2" fmla="*/ 45 w 48"/>
                <a:gd name="T3" fmla="*/ 18 h 49"/>
                <a:gd name="T4" fmla="*/ 43 w 48"/>
                <a:gd name="T5" fmla="*/ 9 h 49"/>
                <a:gd name="T6" fmla="*/ 36 w 48"/>
                <a:gd name="T7" fmla="*/ 5 h 49"/>
                <a:gd name="T8" fmla="*/ 28 w 48"/>
                <a:gd name="T9" fmla="*/ 2 h 49"/>
                <a:gd name="T10" fmla="*/ 19 w 48"/>
                <a:gd name="T11" fmla="*/ 0 h 49"/>
                <a:gd name="T12" fmla="*/ 10 w 48"/>
                <a:gd name="T13" fmla="*/ 7 h 49"/>
                <a:gd name="T14" fmla="*/ 4 w 48"/>
                <a:gd name="T15" fmla="*/ 12 h 49"/>
                <a:gd name="T16" fmla="*/ 0 w 48"/>
                <a:gd name="T17" fmla="*/ 21 h 49"/>
                <a:gd name="T18" fmla="*/ 2 w 48"/>
                <a:gd name="T19" fmla="*/ 30 h 49"/>
                <a:gd name="T20" fmla="*/ 5 w 48"/>
                <a:gd name="T21" fmla="*/ 38 h 49"/>
                <a:gd name="T22" fmla="*/ 13 w 48"/>
                <a:gd name="T23" fmla="*/ 43 h 49"/>
                <a:gd name="T24" fmla="*/ 22 w 48"/>
                <a:gd name="T25" fmla="*/ 47 h 49"/>
                <a:gd name="T26" fmla="*/ 29 w 48"/>
                <a:gd name="T27" fmla="*/ 47 h 49"/>
                <a:gd name="T28" fmla="*/ 38 w 48"/>
                <a:gd name="T29" fmla="*/ 43 h 49"/>
                <a:gd name="T30" fmla="*/ 44 w 48"/>
                <a:gd name="T31" fmla="*/ 36 h 49"/>
                <a:gd name="T32" fmla="*/ 46 w 48"/>
                <a:gd name="T33" fmla="*/ 30 h 49"/>
                <a:gd name="T34" fmla="*/ 46 w 48"/>
                <a:gd name="T35" fmla="*/ 23 h 49"/>
                <a:gd name="T36" fmla="*/ 44 w 48"/>
                <a:gd name="T37" fmla="*/ 14 h 49"/>
                <a:gd name="T38" fmla="*/ 40 w 48"/>
                <a:gd name="T39" fmla="*/ 8 h 49"/>
                <a:gd name="T40" fmla="*/ 31 w 48"/>
                <a:gd name="T41" fmla="*/ 3 h 49"/>
                <a:gd name="T42" fmla="*/ 22 w 48"/>
                <a:gd name="T43" fmla="*/ 3 h 49"/>
                <a:gd name="T44" fmla="*/ 15 w 48"/>
                <a:gd name="T45" fmla="*/ 4 h 49"/>
                <a:gd name="T46" fmla="*/ 9 w 48"/>
                <a:gd name="T47" fmla="*/ 11 h 49"/>
                <a:gd name="T48" fmla="*/ 4 w 48"/>
                <a:gd name="T49" fmla="*/ 16 h 49"/>
                <a:gd name="T50" fmla="*/ 3 w 48"/>
                <a:gd name="T51" fmla="*/ 26 h 49"/>
                <a:gd name="T52" fmla="*/ 4 w 48"/>
                <a:gd name="T53" fmla="*/ 35 h 49"/>
                <a:gd name="T54" fmla="*/ 10 w 48"/>
                <a:gd name="T55" fmla="*/ 40 h 49"/>
                <a:gd name="T56" fmla="*/ 17 w 48"/>
                <a:gd name="T57" fmla="*/ 44 h 49"/>
                <a:gd name="T58" fmla="*/ 26 w 48"/>
                <a:gd name="T59" fmla="*/ 46 h 49"/>
                <a:gd name="T60" fmla="*/ 33 w 48"/>
                <a:gd name="T61" fmla="*/ 44 h 49"/>
                <a:gd name="T62" fmla="*/ 41 w 48"/>
                <a:gd name="T63" fmla="*/ 39 h 49"/>
                <a:gd name="T64" fmla="*/ 46 w 48"/>
                <a:gd name="T65" fmla="*/ 30 h 4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8"/>
                <a:gd name="T100" fmla="*/ 0 h 49"/>
                <a:gd name="T101" fmla="*/ 48 w 48"/>
                <a:gd name="T102" fmla="*/ 49 h 4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8" h="49">
                  <a:moveTo>
                    <a:pt x="46" y="30"/>
                  </a:moveTo>
                  <a:lnTo>
                    <a:pt x="47" y="27"/>
                  </a:lnTo>
                  <a:lnTo>
                    <a:pt x="46" y="23"/>
                  </a:lnTo>
                  <a:lnTo>
                    <a:pt x="45" y="18"/>
                  </a:lnTo>
                  <a:lnTo>
                    <a:pt x="45" y="14"/>
                  </a:lnTo>
                  <a:lnTo>
                    <a:pt x="43" y="9"/>
                  </a:lnTo>
                  <a:lnTo>
                    <a:pt x="40" y="6"/>
                  </a:lnTo>
                  <a:lnTo>
                    <a:pt x="36" y="5"/>
                  </a:lnTo>
                  <a:lnTo>
                    <a:pt x="32" y="1"/>
                  </a:lnTo>
                  <a:lnTo>
                    <a:pt x="28" y="2"/>
                  </a:lnTo>
                  <a:lnTo>
                    <a:pt x="23" y="1"/>
                  </a:lnTo>
                  <a:lnTo>
                    <a:pt x="19" y="0"/>
                  </a:lnTo>
                  <a:lnTo>
                    <a:pt x="15" y="4"/>
                  </a:lnTo>
                  <a:lnTo>
                    <a:pt x="10" y="7"/>
                  </a:lnTo>
                  <a:lnTo>
                    <a:pt x="7" y="10"/>
                  </a:lnTo>
                  <a:lnTo>
                    <a:pt x="4" y="12"/>
                  </a:lnTo>
                  <a:lnTo>
                    <a:pt x="3" y="15"/>
                  </a:lnTo>
                  <a:lnTo>
                    <a:pt x="0" y="21"/>
                  </a:lnTo>
                  <a:lnTo>
                    <a:pt x="1" y="25"/>
                  </a:lnTo>
                  <a:lnTo>
                    <a:pt x="2" y="30"/>
                  </a:lnTo>
                  <a:lnTo>
                    <a:pt x="4" y="35"/>
                  </a:lnTo>
                  <a:lnTo>
                    <a:pt x="5" y="38"/>
                  </a:lnTo>
                  <a:lnTo>
                    <a:pt x="9" y="42"/>
                  </a:lnTo>
                  <a:lnTo>
                    <a:pt x="13" y="43"/>
                  </a:lnTo>
                  <a:lnTo>
                    <a:pt x="16" y="46"/>
                  </a:lnTo>
                  <a:lnTo>
                    <a:pt x="22" y="47"/>
                  </a:lnTo>
                  <a:lnTo>
                    <a:pt x="26" y="48"/>
                  </a:lnTo>
                  <a:lnTo>
                    <a:pt x="29" y="47"/>
                  </a:lnTo>
                  <a:lnTo>
                    <a:pt x="35" y="46"/>
                  </a:lnTo>
                  <a:lnTo>
                    <a:pt x="38" y="43"/>
                  </a:lnTo>
                  <a:lnTo>
                    <a:pt x="41" y="39"/>
                  </a:lnTo>
                  <a:lnTo>
                    <a:pt x="44" y="36"/>
                  </a:lnTo>
                  <a:lnTo>
                    <a:pt x="46" y="30"/>
                  </a:lnTo>
                  <a:lnTo>
                    <a:pt x="45" y="27"/>
                  </a:lnTo>
                  <a:lnTo>
                    <a:pt x="46" y="23"/>
                  </a:lnTo>
                  <a:lnTo>
                    <a:pt x="45" y="18"/>
                  </a:lnTo>
                  <a:lnTo>
                    <a:pt x="44" y="14"/>
                  </a:lnTo>
                  <a:lnTo>
                    <a:pt x="42" y="11"/>
                  </a:lnTo>
                  <a:lnTo>
                    <a:pt x="40" y="8"/>
                  </a:lnTo>
                  <a:lnTo>
                    <a:pt x="34" y="4"/>
                  </a:lnTo>
                  <a:lnTo>
                    <a:pt x="31" y="3"/>
                  </a:lnTo>
                  <a:lnTo>
                    <a:pt x="28" y="2"/>
                  </a:lnTo>
                  <a:lnTo>
                    <a:pt x="22" y="3"/>
                  </a:lnTo>
                  <a:lnTo>
                    <a:pt x="19" y="3"/>
                  </a:lnTo>
                  <a:lnTo>
                    <a:pt x="15" y="4"/>
                  </a:lnTo>
                  <a:lnTo>
                    <a:pt x="12" y="7"/>
                  </a:lnTo>
                  <a:lnTo>
                    <a:pt x="9" y="11"/>
                  </a:lnTo>
                  <a:lnTo>
                    <a:pt x="6" y="13"/>
                  </a:lnTo>
                  <a:lnTo>
                    <a:pt x="4" y="16"/>
                  </a:lnTo>
                  <a:lnTo>
                    <a:pt x="2" y="22"/>
                  </a:lnTo>
                  <a:lnTo>
                    <a:pt x="3" y="26"/>
                  </a:lnTo>
                  <a:lnTo>
                    <a:pt x="4" y="30"/>
                  </a:lnTo>
                  <a:lnTo>
                    <a:pt x="4" y="35"/>
                  </a:lnTo>
                  <a:lnTo>
                    <a:pt x="8" y="38"/>
                  </a:lnTo>
                  <a:lnTo>
                    <a:pt x="10" y="40"/>
                  </a:lnTo>
                  <a:lnTo>
                    <a:pt x="13" y="43"/>
                  </a:lnTo>
                  <a:lnTo>
                    <a:pt x="17" y="44"/>
                  </a:lnTo>
                  <a:lnTo>
                    <a:pt x="20" y="46"/>
                  </a:lnTo>
                  <a:lnTo>
                    <a:pt x="26" y="46"/>
                  </a:lnTo>
                  <a:lnTo>
                    <a:pt x="31" y="45"/>
                  </a:lnTo>
                  <a:lnTo>
                    <a:pt x="33" y="44"/>
                  </a:lnTo>
                  <a:lnTo>
                    <a:pt x="38" y="43"/>
                  </a:lnTo>
                  <a:lnTo>
                    <a:pt x="41" y="39"/>
                  </a:lnTo>
                  <a:lnTo>
                    <a:pt x="42" y="35"/>
                  </a:lnTo>
                  <a:lnTo>
                    <a:pt x="46" y="30"/>
                  </a:lnTo>
                </a:path>
              </a:pathLst>
            </a:custGeom>
            <a:solidFill>
              <a:srgbClr val="F0F2F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96" name="Freeform 428"/>
            <p:cNvSpPr>
              <a:spLocks/>
            </p:cNvSpPr>
            <p:nvPr/>
          </p:nvSpPr>
          <p:spPr bwMode="auto">
            <a:xfrm>
              <a:off x="2503" y="1247"/>
              <a:ext cx="45" cy="45"/>
            </a:xfrm>
            <a:custGeom>
              <a:avLst/>
              <a:gdLst>
                <a:gd name="T0" fmla="*/ 43 w 45"/>
                <a:gd name="T1" fmla="*/ 25 h 45"/>
                <a:gd name="T2" fmla="*/ 43 w 45"/>
                <a:gd name="T3" fmla="*/ 16 h 45"/>
                <a:gd name="T4" fmla="*/ 40 w 45"/>
                <a:gd name="T5" fmla="*/ 9 h 45"/>
                <a:gd name="T6" fmla="*/ 32 w 45"/>
                <a:gd name="T7" fmla="*/ 2 h 45"/>
                <a:gd name="T8" fmla="*/ 26 w 45"/>
                <a:gd name="T9" fmla="*/ 0 h 45"/>
                <a:gd name="T10" fmla="*/ 17 w 45"/>
                <a:gd name="T11" fmla="*/ 1 h 45"/>
                <a:gd name="T12" fmla="*/ 10 w 45"/>
                <a:gd name="T13" fmla="*/ 5 h 45"/>
                <a:gd name="T14" fmla="*/ 4 w 45"/>
                <a:gd name="T15" fmla="*/ 11 h 45"/>
                <a:gd name="T16" fmla="*/ 0 w 45"/>
                <a:gd name="T17" fmla="*/ 20 h 45"/>
                <a:gd name="T18" fmla="*/ 2 w 45"/>
                <a:gd name="T19" fmla="*/ 28 h 45"/>
                <a:gd name="T20" fmla="*/ 6 w 45"/>
                <a:gd name="T21" fmla="*/ 36 h 45"/>
                <a:gd name="T22" fmla="*/ 11 w 45"/>
                <a:gd name="T23" fmla="*/ 41 h 45"/>
                <a:gd name="T24" fmla="*/ 18 w 45"/>
                <a:gd name="T25" fmla="*/ 44 h 45"/>
                <a:gd name="T26" fmla="*/ 29 w 45"/>
                <a:gd name="T27" fmla="*/ 43 h 45"/>
                <a:gd name="T28" fmla="*/ 36 w 45"/>
                <a:gd name="T29" fmla="*/ 41 h 45"/>
                <a:gd name="T30" fmla="*/ 40 w 45"/>
                <a:gd name="T31" fmla="*/ 33 h 45"/>
                <a:gd name="T32" fmla="*/ 42 w 45"/>
                <a:gd name="T33" fmla="*/ 28 h 45"/>
                <a:gd name="T34" fmla="*/ 42 w 45"/>
                <a:gd name="T35" fmla="*/ 20 h 45"/>
                <a:gd name="T36" fmla="*/ 41 w 45"/>
                <a:gd name="T37" fmla="*/ 14 h 45"/>
                <a:gd name="T38" fmla="*/ 35 w 45"/>
                <a:gd name="T39" fmla="*/ 8 h 45"/>
                <a:gd name="T40" fmla="*/ 28 w 45"/>
                <a:gd name="T41" fmla="*/ 3 h 45"/>
                <a:gd name="T42" fmla="*/ 20 w 45"/>
                <a:gd name="T43" fmla="*/ 3 h 45"/>
                <a:gd name="T44" fmla="*/ 14 w 45"/>
                <a:gd name="T45" fmla="*/ 4 h 45"/>
                <a:gd name="T46" fmla="*/ 7 w 45"/>
                <a:gd name="T47" fmla="*/ 9 h 45"/>
                <a:gd name="T48" fmla="*/ 4 w 45"/>
                <a:gd name="T49" fmla="*/ 15 h 45"/>
                <a:gd name="T50" fmla="*/ 1 w 45"/>
                <a:gd name="T51" fmla="*/ 24 h 45"/>
                <a:gd name="T52" fmla="*/ 4 w 45"/>
                <a:gd name="T53" fmla="*/ 32 h 45"/>
                <a:gd name="T54" fmla="*/ 9 w 45"/>
                <a:gd name="T55" fmla="*/ 36 h 45"/>
                <a:gd name="T56" fmla="*/ 16 w 45"/>
                <a:gd name="T57" fmla="*/ 40 h 45"/>
                <a:gd name="T58" fmla="*/ 24 w 45"/>
                <a:gd name="T59" fmla="*/ 42 h 45"/>
                <a:gd name="T60" fmla="*/ 32 w 45"/>
                <a:gd name="T61" fmla="*/ 41 h 45"/>
                <a:gd name="T62" fmla="*/ 37 w 45"/>
                <a:gd name="T63" fmla="*/ 37 h 45"/>
                <a:gd name="T64" fmla="*/ 42 w 45"/>
                <a:gd name="T65" fmla="*/ 28 h 4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5"/>
                <a:gd name="T100" fmla="*/ 0 h 45"/>
                <a:gd name="T101" fmla="*/ 45 w 45"/>
                <a:gd name="T102" fmla="*/ 45 h 4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5" h="45">
                  <a:moveTo>
                    <a:pt x="44" y="28"/>
                  </a:moveTo>
                  <a:lnTo>
                    <a:pt x="43" y="25"/>
                  </a:lnTo>
                  <a:lnTo>
                    <a:pt x="44" y="21"/>
                  </a:lnTo>
                  <a:lnTo>
                    <a:pt x="43" y="16"/>
                  </a:lnTo>
                  <a:lnTo>
                    <a:pt x="42" y="12"/>
                  </a:lnTo>
                  <a:lnTo>
                    <a:pt x="40" y="9"/>
                  </a:lnTo>
                  <a:lnTo>
                    <a:pt x="38" y="6"/>
                  </a:lnTo>
                  <a:lnTo>
                    <a:pt x="32" y="2"/>
                  </a:lnTo>
                  <a:lnTo>
                    <a:pt x="29" y="1"/>
                  </a:lnTo>
                  <a:lnTo>
                    <a:pt x="26" y="0"/>
                  </a:lnTo>
                  <a:lnTo>
                    <a:pt x="20" y="1"/>
                  </a:lnTo>
                  <a:lnTo>
                    <a:pt x="17" y="1"/>
                  </a:lnTo>
                  <a:lnTo>
                    <a:pt x="13" y="2"/>
                  </a:lnTo>
                  <a:lnTo>
                    <a:pt x="10" y="5"/>
                  </a:lnTo>
                  <a:lnTo>
                    <a:pt x="7" y="9"/>
                  </a:lnTo>
                  <a:lnTo>
                    <a:pt x="4" y="11"/>
                  </a:lnTo>
                  <a:lnTo>
                    <a:pt x="2" y="14"/>
                  </a:lnTo>
                  <a:lnTo>
                    <a:pt x="0" y="20"/>
                  </a:lnTo>
                  <a:lnTo>
                    <a:pt x="1" y="24"/>
                  </a:lnTo>
                  <a:lnTo>
                    <a:pt x="2" y="28"/>
                  </a:lnTo>
                  <a:lnTo>
                    <a:pt x="2" y="33"/>
                  </a:lnTo>
                  <a:lnTo>
                    <a:pt x="6" y="36"/>
                  </a:lnTo>
                  <a:lnTo>
                    <a:pt x="8" y="38"/>
                  </a:lnTo>
                  <a:lnTo>
                    <a:pt x="11" y="41"/>
                  </a:lnTo>
                  <a:lnTo>
                    <a:pt x="15" y="42"/>
                  </a:lnTo>
                  <a:lnTo>
                    <a:pt x="18" y="44"/>
                  </a:lnTo>
                  <a:lnTo>
                    <a:pt x="24" y="44"/>
                  </a:lnTo>
                  <a:lnTo>
                    <a:pt x="29" y="43"/>
                  </a:lnTo>
                  <a:lnTo>
                    <a:pt x="31" y="42"/>
                  </a:lnTo>
                  <a:lnTo>
                    <a:pt x="36" y="41"/>
                  </a:lnTo>
                  <a:lnTo>
                    <a:pt x="39" y="37"/>
                  </a:lnTo>
                  <a:lnTo>
                    <a:pt x="40" y="33"/>
                  </a:lnTo>
                  <a:lnTo>
                    <a:pt x="44" y="28"/>
                  </a:lnTo>
                  <a:lnTo>
                    <a:pt x="42" y="28"/>
                  </a:lnTo>
                  <a:lnTo>
                    <a:pt x="43" y="25"/>
                  </a:lnTo>
                  <a:lnTo>
                    <a:pt x="42" y="20"/>
                  </a:lnTo>
                  <a:lnTo>
                    <a:pt x="41" y="18"/>
                  </a:lnTo>
                  <a:lnTo>
                    <a:pt x="41" y="14"/>
                  </a:lnTo>
                  <a:lnTo>
                    <a:pt x="39" y="11"/>
                  </a:lnTo>
                  <a:lnTo>
                    <a:pt x="35" y="8"/>
                  </a:lnTo>
                  <a:lnTo>
                    <a:pt x="32" y="4"/>
                  </a:lnTo>
                  <a:lnTo>
                    <a:pt x="28" y="3"/>
                  </a:lnTo>
                  <a:lnTo>
                    <a:pt x="24" y="2"/>
                  </a:lnTo>
                  <a:lnTo>
                    <a:pt x="20" y="3"/>
                  </a:lnTo>
                  <a:lnTo>
                    <a:pt x="16" y="3"/>
                  </a:lnTo>
                  <a:lnTo>
                    <a:pt x="14" y="4"/>
                  </a:lnTo>
                  <a:lnTo>
                    <a:pt x="9" y="7"/>
                  </a:lnTo>
                  <a:lnTo>
                    <a:pt x="7" y="9"/>
                  </a:lnTo>
                  <a:lnTo>
                    <a:pt x="6" y="12"/>
                  </a:lnTo>
                  <a:lnTo>
                    <a:pt x="4" y="15"/>
                  </a:lnTo>
                  <a:lnTo>
                    <a:pt x="2" y="20"/>
                  </a:lnTo>
                  <a:lnTo>
                    <a:pt x="1" y="24"/>
                  </a:lnTo>
                  <a:lnTo>
                    <a:pt x="3" y="26"/>
                  </a:lnTo>
                  <a:lnTo>
                    <a:pt x="4" y="32"/>
                  </a:lnTo>
                  <a:lnTo>
                    <a:pt x="6" y="35"/>
                  </a:lnTo>
                  <a:lnTo>
                    <a:pt x="9" y="36"/>
                  </a:lnTo>
                  <a:lnTo>
                    <a:pt x="12" y="39"/>
                  </a:lnTo>
                  <a:lnTo>
                    <a:pt x="16" y="40"/>
                  </a:lnTo>
                  <a:lnTo>
                    <a:pt x="20" y="43"/>
                  </a:lnTo>
                  <a:lnTo>
                    <a:pt x="24" y="42"/>
                  </a:lnTo>
                  <a:lnTo>
                    <a:pt x="28" y="42"/>
                  </a:lnTo>
                  <a:lnTo>
                    <a:pt x="32" y="41"/>
                  </a:lnTo>
                  <a:lnTo>
                    <a:pt x="35" y="38"/>
                  </a:lnTo>
                  <a:lnTo>
                    <a:pt x="37" y="37"/>
                  </a:lnTo>
                  <a:lnTo>
                    <a:pt x="40" y="33"/>
                  </a:lnTo>
                  <a:lnTo>
                    <a:pt x="42" y="28"/>
                  </a:lnTo>
                  <a:lnTo>
                    <a:pt x="44" y="28"/>
                  </a:lnTo>
                </a:path>
              </a:pathLst>
            </a:custGeom>
            <a:solidFill>
              <a:srgbClr val="F1F3F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97" name="Freeform 429"/>
            <p:cNvSpPr>
              <a:spLocks/>
            </p:cNvSpPr>
            <p:nvPr/>
          </p:nvSpPr>
          <p:spPr bwMode="auto">
            <a:xfrm>
              <a:off x="2504" y="1249"/>
              <a:ext cx="43" cy="42"/>
            </a:xfrm>
            <a:custGeom>
              <a:avLst/>
              <a:gdLst>
                <a:gd name="T0" fmla="*/ 42 w 43"/>
                <a:gd name="T1" fmla="*/ 23 h 42"/>
                <a:gd name="T2" fmla="*/ 40 w 43"/>
                <a:gd name="T3" fmla="*/ 16 h 42"/>
                <a:gd name="T4" fmla="*/ 38 w 43"/>
                <a:gd name="T5" fmla="*/ 9 h 42"/>
                <a:gd name="T6" fmla="*/ 31 w 43"/>
                <a:gd name="T7" fmla="*/ 2 h 42"/>
                <a:gd name="T8" fmla="*/ 23 w 43"/>
                <a:gd name="T9" fmla="*/ 0 h 42"/>
                <a:gd name="T10" fmla="*/ 15 w 43"/>
                <a:gd name="T11" fmla="*/ 1 h 42"/>
                <a:gd name="T12" fmla="*/ 8 w 43"/>
                <a:gd name="T13" fmla="*/ 5 h 42"/>
                <a:gd name="T14" fmla="*/ 5 w 43"/>
                <a:gd name="T15" fmla="*/ 10 h 42"/>
                <a:gd name="T16" fmla="*/ 1 w 43"/>
                <a:gd name="T17" fmla="*/ 18 h 42"/>
                <a:gd name="T18" fmla="*/ 2 w 43"/>
                <a:gd name="T19" fmla="*/ 24 h 42"/>
                <a:gd name="T20" fmla="*/ 5 w 43"/>
                <a:gd name="T21" fmla="*/ 33 h 42"/>
                <a:gd name="T22" fmla="*/ 11 w 43"/>
                <a:gd name="T23" fmla="*/ 37 h 42"/>
                <a:gd name="T24" fmla="*/ 19 w 43"/>
                <a:gd name="T25" fmla="*/ 41 h 42"/>
                <a:gd name="T26" fmla="*/ 27 w 43"/>
                <a:gd name="T27" fmla="*/ 40 h 42"/>
                <a:gd name="T28" fmla="*/ 34 w 43"/>
                <a:gd name="T29" fmla="*/ 36 h 42"/>
                <a:gd name="T30" fmla="*/ 39 w 43"/>
                <a:gd name="T31" fmla="*/ 31 h 42"/>
                <a:gd name="T32" fmla="*/ 40 w 43"/>
                <a:gd name="T33" fmla="*/ 25 h 42"/>
                <a:gd name="T34" fmla="*/ 39 w 43"/>
                <a:gd name="T35" fmla="*/ 20 h 42"/>
                <a:gd name="T36" fmla="*/ 38 w 43"/>
                <a:gd name="T37" fmla="*/ 13 h 42"/>
                <a:gd name="T38" fmla="*/ 34 w 43"/>
                <a:gd name="T39" fmla="*/ 6 h 42"/>
                <a:gd name="T40" fmla="*/ 27 w 43"/>
                <a:gd name="T41" fmla="*/ 3 h 42"/>
                <a:gd name="T42" fmla="*/ 19 w 43"/>
                <a:gd name="T43" fmla="*/ 1 h 42"/>
                <a:gd name="T44" fmla="*/ 12 w 43"/>
                <a:gd name="T45" fmla="*/ 4 h 42"/>
                <a:gd name="T46" fmla="*/ 7 w 43"/>
                <a:gd name="T47" fmla="*/ 9 h 42"/>
                <a:gd name="T48" fmla="*/ 3 w 43"/>
                <a:gd name="T49" fmla="*/ 13 h 42"/>
                <a:gd name="T50" fmla="*/ 3 w 43"/>
                <a:gd name="T51" fmla="*/ 22 h 42"/>
                <a:gd name="T52" fmla="*/ 4 w 43"/>
                <a:gd name="T53" fmla="*/ 28 h 42"/>
                <a:gd name="T54" fmla="*/ 8 w 43"/>
                <a:gd name="T55" fmla="*/ 34 h 42"/>
                <a:gd name="T56" fmla="*/ 15 w 43"/>
                <a:gd name="T57" fmla="*/ 37 h 42"/>
                <a:gd name="T58" fmla="*/ 23 w 43"/>
                <a:gd name="T59" fmla="*/ 40 h 42"/>
                <a:gd name="T60" fmla="*/ 29 w 43"/>
                <a:gd name="T61" fmla="*/ 36 h 42"/>
                <a:gd name="T62" fmla="*/ 35 w 43"/>
                <a:gd name="T63" fmla="*/ 32 h 42"/>
                <a:gd name="T64" fmla="*/ 40 w 43"/>
                <a:gd name="T65" fmla="*/ 25 h 4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3"/>
                <a:gd name="T100" fmla="*/ 0 h 42"/>
                <a:gd name="T101" fmla="*/ 43 w 43"/>
                <a:gd name="T102" fmla="*/ 42 h 4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3" h="42">
                  <a:moveTo>
                    <a:pt x="41" y="26"/>
                  </a:moveTo>
                  <a:lnTo>
                    <a:pt x="42" y="23"/>
                  </a:lnTo>
                  <a:lnTo>
                    <a:pt x="41" y="18"/>
                  </a:lnTo>
                  <a:lnTo>
                    <a:pt x="40" y="16"/>
                  </a:lnTo>
                  <a:lnTo>
                    <a:pt x="40" y="12"/>
                  </a:lnTo>
                  <a:lnTo>
                    <a:pt x="38" y="9"/>
                  </a:lnTo>
                  <a:lnTo>
                    <a:pt x="34" y="6"/>
                  </a:lnTo>
                  <a:lnTo>
                    <a:pt x="31" y="2"/>
                  </a:lnTo>
                  <a:lnTo>
                    <a:pt x="27" y="1"/>
                  </a:lnTo>
                  <a:lnTo>
                    <a:pt x="23" y="0"/>
                  </a:lnTo>
                  <a:lnTo>
                    <a:pt x="19" y="1"/>
                  </a:lnTo>
                  <a:lnTo>
                    <a:pt x="15" y="1"/>
                  </a:lnTo>
                  <a:lnTo>
                    <a:pt x="13" y="2"/>
                  </a:lnTo>
                  <a:lnTo>
                    <a:pt x="8" y="5"/>
                  </a:lnTo>
                  <a:lnTo>
                    <a:pt x="6" y="7"/>
                  </a:lnTo>
                  <a:lnTo>
                    <a:pt x="5" y="10"/>
                  </a:lnTo>
                  <a:lnTo>
                    <a:pt x="3" y="13"/>
                  </a:lnTo>
                  <a:lnTo>
                    <a:pt x="1" y="18"/>
                  </a:lnTo>
                  <a:lnTo>
                    <a:pt x="0" y="22"/>
                  </a:lnTo>
                  <a:lnTo>
                    <a:pt x="2" y="24"/>
                  </a:lnTo>
                  <a:lnTo>
                    <a:pt x="3" y="30"/>
                  </a:lnTo>
                  <a:lnTo>
                    <a:pt x="5" y="33"/>
                  </a:lnTo>
                  <a:lnTo>
                    <a:pt x="8" y="34"/>
                  </a:lnTo>
                  <a:lnTo>
                    <a:pt x="11" y="37"/>
                  </a:lnTo>
                  <a:lnTo>
                    <a:pt x="15" y="38"/>
                  </a:lnTo>
                  <a:lnTo>
                    <a:pt x="19" y="41"/>
                  </a:lnTo>
                  <a:lnTo>
                    <a:pt x="23" y="40"/>
                  </a:lnTo>
                  <a:lnTo>
                    <a:pt x="27" y="40"/>
                  </a:lnTo>
                  <a:lnTo>
                    <a:pt x="31" y="39"/>
                  </a:lnTo>
                  <a:lnTo>
                    <a:pt x="34" y="36"/>
                  </a:lnTo>
                  <a:lnTo>
                    <a:pt x="36" y="35"/>
                  </a:lnTo>
                  <a:lnTo>
                    <a:pt x="39" y="31"/>
                  </a:lnTo>
                  <a:lnTo>
                    <a:pt x="41" y="26"/>
                  </a:lnTo>
                  <a:lnTo>
                    <a:pt x="40" y="25"/>
                  </a:lnTo>
                  <a:lnTo>
                    <a:pt x="40" y="23"/>
                  </a:lnTo>
                  <a:lnTo>
                    <a:pt x="39" y="20"/>
                  </a:lnTo>
                  <a:lnTo>
                    <a:pt x="38" y="15"/>
                  </a:lnTo>
                  <a:lnTo>
                    <a:pt x="38" y="13"/>
                  </a:lnTo>
                  <a:lnTo>
                    <a:pt x="38" y="9"/>
                  </a:lnTo>
                  <a:lnTo>
                    <a:pt x="34" y="6"/>
                  </a:lnTo>
                  <a:lnTo>
                    <a:pt x="30" y="4"/>
                  </a:lnTo>
                  <a:lnTo>
                    <a:pt x="27" y="3"/>
                  </a:lnTo>
                  <a:lnTo>
                    <a:pt x="23" y="2"/>
                  </a:lnTo>
                  <a:lnTo>
                    <a:pt x="19" y="1"/>
                  </a:lnTo>
                  <a:lnTo>
                    <a:pt x="17" y="1"/>
                  </a:lnTo>
                  <a:lnTo>
                    <a:pt x="12" y="4"/>
                  </a:lnTo>
                  <a:lnTo>
                    <a:pt x="10" y="6"/>
                  </a:lnTo>
                  <a:lnTo>
                    <a:pt x="7" y="9"/>
                  </a:lnTo>
                  <a:lnTo>
                    <a:pt x="6" y="12"/>
                  </a:lnTo>
                  <a:lnTo>
                    <a:pt x="3" y="13"/>
                  </a:lnTo>
                  <a:lnTo>
                    <a:pt x="4" y="18"/>
                  </a:lnTo>
                  <a:lnTo>
                    <a:pt x="3" y="22"/>
                  </a:lnTo>
                  <a:lnTo>
                    <a:pt x="4" y="26"/>
                  </a:lnTo>
                  <a:lnTo>
                    <a:pt x="4" y="28"/>
                  </a:lnTo>
                  <a:lnTo>
                    <a:pt x="7" y="33"/>
                  </a:lnTo>
                  <a:lnTo>
                    <a:pt x="8" y="34"/>
                  </a:lnTo>
                  <a:lnTo>
                    <a:pt x="11" y="36"/>
                  </a:lnTo>
                  <a:lnTo>
                    <a:pt x="15" y="37"/>
                  </a:lnTo>
                  <a:lnTo>
                    <a:pt x="19" y="39"/>
                  </a:lnTo>
                  <a:lnTo>
                    <a:pt x="23" y="40"/>
                  </a:lnTo>
                  <a:lnTo>
                    <a:pt x="27" y="40"/>
                  </a:lnTo>
                  <a:lnTo>
                    <a:pt x="29" y="36"/>
                  </a:lnTo>
                  <a:lnTo>
                    <a:pt x="32" y="36"/>
                  </a:lnTo>
                  <a:lnTo>
                    <a:pt x="35" y="32"/>
                  </a:lnTo>
                  <a:lnTo>
                    <a:pt x="38" y="29"/>
                  </a:lnTo>
                  <a:lnTo>
                    <a:pt x="40" y="25"/>
                  </a:lnTo>
                  <a:lnTo>
                    <a:pt x="41" y="26"/>
                  </a:lnTo>
                </a:path>
              </a:pathLst>
            </a:custGeom>
            <a:solidFill>
              <a:srgbClr val="F2F4F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98" name="Freeform 430"/>
            <p:cNvSpPr>
              <a:spLocks/>
            </p:cNvSpPr>
            <p:nvPr/>
          </p:nvSpPr>
          <p:spPr bwMode="auto">
            <a:xfrm>
              <a:off x="2507" y="1250"/>
              <a:ext cx="38" cy="40"/>
            </a:xfrm>
            <a:custGeom>
              <a:avLst/>
              <a:gdLst>
                <a:gd name="T0" fmla="*/ 37 w 38"/>
                <a:gd name="T1" fmla="*/ 22 h 40"/>
                <a:gd name="T2" fmla="*/ 35 w 38"/>
                <a:gd name="T3" fmla="*/ 14 h 40"/>
                <a:gd name="T4" fmla="*/ 35 w 38"/>
                <a:gd name="T5" fmla="*/ 8 h 40"/>
                <a:gd name="T6" fmla="*/ 27 w 38"/>
                <a:gd name="T7" fmla="*/ 3 h 40"/>
                <a:gd name="T8" fmla="*/ 20 w 38"/>
                <a:gd name="T9" fmla="*/ 1 h 40"/>
                <a:gd name="T10" fmla="*/ 14 w 38"/>
                <a:gd name="T11" fmla="*/ 0 h 40"/>
                <a:gd name="T12" fmla="*/ 7 w 38"/>
                <a:gd name="T13" fmla="*/ 5 h 40"/>
                <a:gd name="T14" fmla="*/ 3 w 38"/>
                <a:gd name="T15" fmla="*/ 11 h 40"/>
                <a:gd name="T16" fmla="*/ 1 w 38"/>
                <a:gd name="T17" fmla="*/ 17 h 40"/>
                <a:gd name="T18" fmla="*/ 1 w 38"/>
                <a:gd name="T19" fmla="*/ 25 h 40"/>
                <a:gd name="T20" fmla="*/ 4 w 38"/>
                <a:gd name="T21" fmla="*/ 32 h 40"/>
                <a:gd name="T22" fmla="*/ 8 w 38"/>
                <a:gd name="T23" fmla="*/ 35 h 40"/>
                <a:gd name="T24" fmla="*/ 16 w 38"/>
                <a:gd name="T25" fmla="*/ 38 h 40"/>
                <a:gd name="T26" fmla="*/ 24 w 38"/>
                <a:gd name="T27" fmla="*/ 39 h 40"/>
                <a:gd name="T28" fmla="*/ 29 w 38"/>
                <a:gd name="T29" fmla="*/ 35 h 40"/>
                <a:gd name="T30" fmla="*/ 35 w 38"/>
                <a:gd name="T31" fmla="*/ 28 h 40"/>
                <a:gd name="T32" fmla="*/ 35 w 38"/>
                <a:gd name="T33" fmla="*/ 24 h 40"/>
                <a:gd name="T34" fmla="*/ 36 w 38"/>
                <a:gd name="T35" fmla="*/ 19 h 40"/>
                <a:gd name="T36" fmla="*/ 35 w 38"/>
                <a:gd name="T37" fmla="*/ 12 h 40"/>
                <a:gd name="T38" fmla="*/ 31 w 38"/>
                <a:gd name="T39" fmla="*/ 7 h 40"/>
                <a:gd name="T40" fmla="*/ 24 w 38"/>
                <a:gd name="T41" fmla="*/ 2 h 40"/>
                <a:gd name="T42" fmla="*/ 17 w 38"/>
                <a:gd name="T43" fmla="*/ 2 h 40"/>
                <a:gd name="T44" fmla="*/ 11 w 38"/>
                <a:gd name="T45" fmla="*/ 4 h 40"/>
                <a:gd name="T46" fmla="*/ 6 w 38"/>
                <a:gd name="T47" fmla="*/ 8 h 40"/>
                <a:gd name="T48" fmla="*/ 2 w 38"/>
                <a:gd name="T49" fmla="*/ 13 h 40"/>
                <a:gd name="T50" fmla="*/ 2 w 38"/>
                <a:gd name="T51" fmla="*/ 21 h 40"/>
                <a:gd name="T52" fmla="*/ 3 w 38"/>
                <a:gd name="T53" fmla="*/ 28 h 40"/>
                <a:gd name="T54" fmla="*/ 7 w 38"/>
                <a:gd name="T55" fmla="*/ 33 h 40"/>
                <a:gd name="T56" fmla="*/ 12 w 38"/>
                <a:gd name="T57" fmla="*/ 36 h 40"/>
                <a:gd name="T58" fmla="*/ 20 w 38"/>
                <a:gd name="T59" fmla="*/ 38 h 40"/>
                <a:gd name="T60" fmla="*/ 26 w 38"/>
                <a:gd name="T61" fmla="*/ 35 h 40"/>
                <a:gd name="T62" fmla="*/ 32 w 38"/>
                <a:gd name="T63" fmla="*/ 31 h 40"/>
                <a:gd name="T64" fmla="*/ 35 w 38"/>
                <a:gd name="T65" fmla="*/ 24 h 4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
                <a:gd name="T100" fmla="*/ 0 h 40"/>
                <a:gd name="T101" fmla="*/ 38 w 38"/>
                <a:gd name="T102" fmla="*/ 40 h 4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 h="40">
                  <a:moveTo>
                    <a:pt x="37" y="24"/>
                  </a:moveTo>
                  <a:lnTo>
                    <a:pt x="37" y="22"/>
                  </a:lnTo>
                  <a:lnTo>
                    <a:pt x="36" y="19"/>
                  </a:lnTo>
                  <a:lnTo>
                    <a:pt x="35" y="14"/>
                  </a:lnTo>
                  <a:lnTo>
                    <a:pt x="35" y="12"/>
                  </a:lnTo>
                  <a:lnTo>
                    <a:pt x="35" y="8"/>
                  </a:lnTo>
                  <a:lnTo>
                    <a:pt x="31" y="5"/>
                  </a:lnTo>
                  <a:lnTo>
                    <a:pt x="27" y="3"/>
                  </a:lnTo>
                  <a:lnTo>
                    <a:pt x="24" y="2"/>
                  </a:lnTo>
                  <a:lnTo>
                    <a:pt x="20" y="1"/>
                  </a:lnTo>
                  <a:lnTo>
                    <a:pt x="16" y="0"/>
                  </a:lnTo>
                  <a:lnTo>
                    <a:pt x="14" y="0"/>
                  </a:lnTo>
                  <a:lnTo>
                    <a:pt x="9" y="3"/>
                  </a:lnTo>
                  <a:lnTo>
                    <a:pt x="7" y="5"/>
                  </a:lnTo>
                  <a:lnTo>
                    <a:pt x="4" y="8"/>
                  </a:lnTo>
                  <a:lnTo>
                    <a:pt x="3" y="11"/>
                  </a:lnTo>
                  <a:lnTo>
                    <a:pt x="0" y="12"/>
                  </a:lnTo>
                  <a:lnTo>
                    <a:pt x="1" y="17"/>
                  </a:lnTo>
                  <a:lnTo>
                    <a:pt x="0" y="21"/>
                  </a:lnTo>
                  <a:lnTo>
                    <a:pt x="1" y="25"/>
                  </a:lnTo>
                  <a:lnTo>
                    <a:pt x="1" y="27"/>
                  </a:lnTo>
                  <a:lnTo>
                    <a:pt x="4" y="32"/>
                  </a:lnTo>
                  <a:lnTo>
                    <a:pt x="5" y="33"/>
                  </a:lnTo>
                  <a:lnTo>
                    <a:pt x="8" y="35"/>
                  </a:lnTo>
                  <a:lnTo>
                    <a:pt x="12" y="36"/>
                  </a:lnTo>
                  <a:lnTo>
                    <a:pt x="16" y="38"/>
                  </a:lnTo>
                  <a:lnTo>
                    <a:pt x="20" y="39"/>
                  </a:lnTo>
                  <a:lnTo>
                    <a:pt x="24" y="39"/>
                  </a:lnTo>
                  <a:lnTo>
                    <a:pt x="26" y="35"/>
                  </a:lnTo>
                  <a:lnTo>
                    <a:pt x="29" y="35"/>
                  </a:lnTo>
                  <a:lnTo>
                    <a:pt x="32" y="31"/>
                  </a:lnTo>
                  <a:lnTo>
                    <a:pt x="35" y="28"/>
                  </a:lnTo>
                  <a:lnTo>
                    <a:pt x="37" y="24"/>
                  </a:lnTo>
                  <a:lnTo>
                    <a:pt x="35" y="24"/>
                  </a:lnTo>
                  <a:lnTo>
                    <a:pt x="35" y="22"/>
                  </a:lnTo>
                  <a:lnTo>
                    <a:pt x="36" y="19"/>
                  </a:lnTo>
                  <a:lnTo>
                    <a:pt x="35" y="14"/>
                  </a:lnTo>
                  <a:lnTo>
                    <a:pt x="35" y="12"/>
                  </a:lnTo>
                  <a:lnTo>
                    <a:pt x="32" y="9"/>
                  </a:lnTo>
                  <a:lnTo>
                    <a:pt x="31" y="7"/>
                  </a:lnTo>
                  <a:lnTo>
                    <a:pt x="27" y="5"/>
                  </a:lnTo>
                  <a:lnTo>
                    <a:pt x="24" y="2"/>
                  </a:lnTo>
                  <a:lnTo>
                    <a:pt x="19" y="3"/>
                  </a:lnTo>
                  <a:lnTo>
                    <a:pt x="17" y="2"/>
                  </a:lnTo>
                  <a:lnTo>
                    <a:pt x="14" y="2"/>
                  </a:lnTo>
                  <a:lnTo>
                    <a:pt x="11" y="4"/>
                  </a:lnTo>
                  <a:lnTo>
                    <a:pt x="9" y="5"/>
                  </a:lnTo>
                  <a:lnTo>
                    <a:pt x="6" y="8"/>
                  </a:lnTo>
                  <a:lnTo>
                    <a:pt x="3" y="11"/>
                  </a:lnTo>
                  <a:lnTo>
                    <a:pt x="2" y="13"/>
                  </a:lnTo>
                  <a:lnTo>
                    <a:pt x="1" y="17"/>
                  </a:lnTo>
                  <a:lnTo>
                    <a:pt x="2" y="21"/>
                  </a:lnTo>
                  <a:lnTo>
                    <a:pt x="3" y="25"/>
                  </a:lnTo>
                  <a:lnTo>
                    <a:pt x="3" y="28"/>
                  </a:lnTo>
                  <a:lnTo>
                    <a:pt x="4" y="30"/>
                  </a:lnTo>
                  <a:lnTo>
                    <a:pt x="7" y="33"/>
                  </a:lnTo>
                  <a:lnTo>
                    <a:pt x="9" y="34"/>
                  </a:lnTo>
                  <a:lnTo>
                    <a:pt x="12" y="36"/>
                  </a:lnTo>
                  <a:lnTo>
                    <a:pt x="16" y="37"/>
                  </a:lnTo>
                  <a:lnTo>
                    <a:pt x="20" y="38"/>
                  </a:lnTo>
                  <a:lnTo>
                    <a:pt x="23" y="36"/>
                  </a:lnTo>
                  <a:lnTo>
                    <a:pt x="26" y="35"/>
                  </a:lnTo>
                  <a:lnTo>
                    <a:pt x="29" y="35"/>
                  </a:lnTo>
                  <a:lnTo>
                    <a:pt x="32" y="31"/>
                  </a:lnTo>
                  <a:lnTo>
                    <a:pt x="33" y="27"/>
                  </a:lnTo>
                  <a:lnTo>
                    <a:pt x="35" y="24"/>
                  </a:lnTo>
                  <a:lnTo>
                    <a:pt x="37" y="24"/>
                  </a:lnTo>
                </a:path>
              </a:pathLst>
            </a:custGeom>
            <a:solidFill>
              <a:srgbClr val="F3F5F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8999" name="Freeform 431"/>
            <p:cNvSpPr>
              <a:spLocks/>
            </p:cNvSpPr>
            <p:nvPr/>
          </p:nvSpPr>
          <p:spPr bwMode="auto">
            <a:xfrm>
              <a:off x="2508" y="1252"/>
              <a:ext cx="36" cy="37"/>
            </a:xfrm>
            <a:custGeom>
              <a:avLst/>
              <a:gdLst>
                <a:gd name="T0" fmla="*/ 34 w 36"/>
                <a:gd name="T1" fmla="*/ 20 h 37"/>
                <a:gd name="T2" fmla="*/ 34 w 36"/>
                <a:gd name="T3" fmla="*/ 12 h 37"/>
                <a:gd name="T4" fmla="*/ 31 w 36"/>
                <a:gd name="T5" fmla="*/ 7 h 37"/>
                <a:gd name="T6" fmla="*/ 26 w 36"/>
                <a:gd name="T7" fmla="*/ 3 h 37"/>
                <a:gd name="T8" fmla="*/ 18 w 36"/>
                <a:gd name="T9" fmla="*/ 1 h 37"/>
                <a:gd name="T10" fmla="*/ 13 w 36"/>
                <a:gd name="T11" fmla="*/ 0 h 37"/>
                <a:gd name="T12" fmla="*/ 8 w 36"/>
                <a:gd name="T13" fmla="*/ 3 h 37"/>
                <a:gd name="T14" fmla="*/ 2 w 36"/>
                <a:gd name="T15" fmla="*/ 9 h 37"/>
                <a:gd name="T16" fmla="*/ 0 w 36"/>
                <a:gd name="T17" fmla="*/ 15 h 37"/>
                <a:gd name="T18" fmla="*/ 2 w 36"/>
                <a:gd name="T19" fmla="*/ 23 h 37"/>
                <a:gd name="T20" fmla="*/ 3 w 36"/>
                <a:gd name="T21" fmla="*/ 28 h 37"/>
                <a:gd name="T22" fmla="*/ 8 w 36"/>
                <a:gd name="T23" fmla="*/ 32 h 37"/>
                <a:gd name="T24" fmla="*/ 15 w 36"/>
                <a:gd name="T25" fmla="*/ 35 h 37"/>
                <a:gd name="T26" fmla="*/ 22 w 36"/>
                <a:gd name="T27" fmla="*/ 34 h 37"/>
                <a:gd name="T28" fmla="*/ 28 w 36"/>
                <a:gd name="T29" fmla="*/ 33 h 37"/>
                <a:gd name="T30" fmla="*/ 32 w 36"/>
                <a:gd name="T31" fmla="*/ 25 h 37"/>
                <a:gd name="T32" fmla="*/ 34 w 36"/>
                <a:gd name="T33" fmla="*/ 22 h 37"/>
                <a:gd name="T34" fmla="*/ 33 w 36"/>
                <a:gd name="T35" fmla="*/ 16 h 37"/>
                <a:gd name="T36" fmla="*/ 31 w 36"/>
                <a:gd name="T37" fmla="*/ 12 h 37"/>
                <a:gd name="T38" fmla="*/ 27 w 36"/>
                <a:gd name="T39" fmla="*/ 5 h 37"/>
                <a:gd name="T40" fmla="*/ 22 w 36"/>
                <a:gd name="T41" fmla="*/ 2 h 37"/>
                <a:gd name="T42" fmla="*/ 16 w 36"/>
                <a:gd name="T43" fmla="*/ 2 h 37"/>
                <a:gd name="T44" fmla="*/ 10 w 36"/>
                <a:gd name="T45" fmla="*/ 4 h 37"/>
                <a:gd name="T46" fmla="*/ 5 w 36"/>
                <a:gd name="T47" fmla="*/ 6 h 37"/>
                <a:gd name="T48" fmla="*/ 3 w 36"/>
                <a:gd name="T49" fmla="*/ 11 h 37"/>
                <a:gd name="T50" fmla="*/ 1 w 36"/>
                <a:gd name="T51" fmla="*/ 19 h 37"/>
                <a:gd name="T52" fmla="*/ 2 w 36"/>
                <a:gd name="T53" fmla="*/ 24 h 37"/>
                <a:gd name="T54" fmla="*/ 6 w 36"/>
                <a:gd name="T55" fmla="*/ 29 h 37"/>
                <a:gd name="T56" fmla="*/ 12 w 36"/>
                <a:gd name="T57" fmla="*/ 33 h 37"/>
                <a:gd name="T58" fmla="*/ 18 w 36"/>
                <a:gd name="T59" fmla="*/ 33 h 37"/>
                <a:gd name="T60" fmla="*/ 25 w 36"/>
                <a:gd name="T61" fmla="*/ 31 h 37"/>
                <a:gd name="T62" fmla="*/ 29 w 36"/>
                <a:gd name="T63" fmla="*/ 29 h 37"/>
                <a:gd name="T64" fmla="*/ 34 w 36"/>
                <a:gd name="T65" fmla="*/ 22 h 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6"/>
                <a:gd name="T100" fmla="*/ 0 h 37"/>
                <a:gd name="T101" fmla="*/ 36 w 36"/>
                <a:gd name="T102" fmla="*/ 37 h 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6" h="37">
                  <a:moveTo>
                    <a:pt x="34" y="22"/>
                  </a:moveTo>
                  <a:lnTo>
                    <a:pt x="34" y="20"/>
                  </a:lnTo>
                  <a:lnTo>
                    <a:pt x="35" y="17"/>
                  </a:lnTo>
                  <a:lnTo>
                    <a:pt x="34" y="12"/>
                  </a:lnTo>
                  <a:lnTo>
                    <a:pt x="34" y="10"/>
                  </a:lnTo>
                  <a:lnTo>
                    <a:pt x="31" y="7"/>
                  </a:lnTo>
                  <a:lnTo>
                    <a:pt x="30" y="5"/>
                  </a:lnTo>
                  <a:lnTo>
                    <a:pt x="26" y="3"/>
                  </a:lnTo>
                  <a:lnTo>
                    <a:pt x="23" y="0"/>
                  </a:lnTo>
                  <a:lnTo>
                    <a:pt x="18" y="1"/>
                  </a:lnTo>
                  <a:lnTo>
                    <a:pt x="16" y="0"/>
                  </a:lnTo>
                  <a:lnTo>
                    <a:pt x="13" y="0"/>
                  </a:lnTo>
                  <a:lnTo>
                    <a:pt x="10" y="2"/>
                  </a:lnTo>
                  <a:lnTo>
                    <a:pt x="8" y="3"/>
                  </a:lnTo>
                  <a:lnTo>
                    <a:pt x="5" y="6"/>
                  </a:lnTo>
                  <a:lnTo>
                    <a:pt x="2" y="9"/>
                  </a:lnTo>
                  <a:lnTo>
                    <a:pt x="1" y="11"/>
                  </a:lnTo>
                  <a:lnTo>
                    <a:pt x="0" y="15"/>
                  </a:lnTo>
                  <a:lnTo>
                    <a:pt x="1" y="19"/>
                  </a:lnTo>
                  <a:lnTo>
                    <a:pt x="2" y="23"/>
                  </a:lnTo>
                  <a:lnTo>
                    <a:pt x="2" y="26"/>
                  </a:lnTo>
                  <a:lnTo>
                    <a:pt x="3" y="28"/>
                  </a:lnTo>
                  <a:lnTo>
                    <a:pt x="6" y="31"/>
                  </a:lnTo>
                  <a:lnTo>
                    <a:pt x="8" y="32"/>
                  </a:lnTo>
                  <a:lnTo>
                    <a:pt x="11" y="34"/>
                  </a:lnTo>
                  <a:lnTo>
                    <a:pt x="15" y="35"/>
                  </a:lnTo>
                  <a:lnTo>
                    <a:pt x="19" y="36"/>
                  </a:lnTo>
                  <a:lnTo>
                    <a:pt x="22" y="34"/>
                  </a:lnTo>
                  <a:lnTo>
                    <a:pt x="25" y="33"/>
                  </a:lnTo>
                  <a:lnTo>
                    <a:pt x="28" y="33"/>
                  </a:lnTo>
                  <a:lnTo>
                    <a:pt x="31" y="29"/>
                  </a:lnTo>
                  <a:lnTo>
                    <a:pt x="32" y="25"/>
                  </a:lnTo>
                  <a:lnTo>
                    <a:pt x="34" y="22"/>
                  </a:lnTo>
                  <a:lnTo>
                    <a:pt x="32" y="19"/>
                  </a:lnTo>
                  <a:lnTo>
                    <a:pt x="33" y="16"/>
                  </a:lnTo>
                  <a:lnTo>
                    <a:pt x="32" y="14"/>
                  </a:lnTo>
                  <a:lnTo>
                    <a:pt x="31" y="12"/>
                  </a:lnTo>
                  <a:lnTo>
                    <a:pt x="31" y="9"/>
                  </a:lnTo>
                  <a:lnTo>
                    <a:pt x="27" y="5"/>
                  </a:lnTo>
                  <a:lnTo>
                    <a:pt x="26" y="3"/>
                  </a:lnTo>
                  <a:lnTo>
                    <a:pt x="22" y="2"/>
                  </a:lnTo>
                  <a:lnTo>
                    <a:pt x="20" y="1"/>
                  </a:lnTo>
                  <a:lnTo>
                    <a:pt x="16" y="2"/>
                  </a:lnTo>
                  <a:lnTo>
                    <a:pt x="13" y="2"/>
                  </a:lnTo>
                  <a:lnTo>
                    <a:pt x="10" y="4"/>
                  </a:lnTo>
                  <a:lnTo>
                    <a:pt x="7" y="5"/>
                  </a:lnTo>
                  <a:lnTo>
                    <a:pt x="5" y="6"/>
                  </a:lnTo>
                  <a:lnTo>
                    <a:pt x="4" y="9"/>
                  </a:lnTo>
                  <a:lnTo>
                    <a:pt x="3" y="11"/>
                  </a:lnTo>
                  <a:lnTo>
                    <a:pt x="2" y="15"/>
                  </a:lnTo>
                  <a:lnTo>
                    <a:pt x="1" y="19"/>
                  </a:lnTo>
                  <a:lnTo>
                    <a:pt x="2" y="21"/>
                  </a:lnTo>
                  <a:lnTo>
                    <a:pt x="2" y="24"/>
                  </a:lnTo>
                  <a:lnTo>
                    <a:pt x="5" y="27"/>
                  </a:lnTo>
                  <a:lnTo>
                    <a:pt x="6" y="29"/>
                  </a:lnTo>
                  <a:lnTo>
                    <a:pt x="10" y="32"/>
                  </a:lnTo>
                  <a:lnTo>
                    <a:pt x="12" y="33"/>
                  </a:lnTo>
                  <a:lnTo>
                    <a:pt x="15" y="35"/>
                  </a:lnTo>
                  <a:lnTo>
                    <a:pt x="18" y="33"/>
                  </a:lnTo>
                  <a:lnTo>
                    <a:pt x="22" y="32"/>
                  </a:lnTo>
                  <a:lnTo>
                    <a:pt x="25" y="31"/>
                  </a:lnTo>
                  <a:lnTo>
                    <a:pt x="26" y="29"/>
                  </a:lnTo>
                  <a:lnTo>
                    <a:pt x="29" y="29"/>
                  </a:lnTo>
                  <a:lnTo>
                    <a:pt x="30" y="25"/>
                  </a:lnTo>
                  <a:lnTo>
                    <a:pt x="34" y="22"/>
                  </a:lnTo>
                </a:path>
              </a:pathLst>
            </a:custGeom>
            <a:solidFill>
              <a:srgbClr val="F4F5F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00" name="Freeform 432"/>
            <p:cNvSpPr>
              <a:spLocks/>
            </p:cNvSpPr>
            <p:nvPr/>
          </p:nvSpPr>
          <p:spPr bwMode="auto">
            <a:xfrm>
              <a:off x="2509" y="1253"/>
              <a:ext cx="34" cy="35"/>
            </a:xfrm>
            <a:custGeom>
              <a:avLst/>
              <a:gdLst>
                <a:gd name="T0" fmla="*/ 31 w 34"/>
                <a:gd name="T1" fmla="*/ 18 h 35"/>
                <a:gd name="T2" fmla="*/ 31 w 34"/>
                <a:gd name="T3" fmla="*/ 13 h 35"/>
                <a:gd name="T4" fmla="*/ 30 w 34"/>
                <a:gd name="T5" fmla="*/ 8 h 35"/>
                <a:gd name="T6" fmla="*/ 25 w 34"/>
                <a:gd name="T7" fmla="*/ 2 h 35"/>
                <a:gd name="T8" fmla="*/ 19 w 34"/>
                <a:gd name="T9" fmla="*/ 0 h 35"/>
                <a:gd name="T10" fmla="*/ 12 w 34"/>
                <a:gd name="T11" fmla="*/ 1 h 35"/>
                <a:gd name="T12" fmla="*/ 6 w 34"/>
                <a:gd name="T13" fmla="*/ 4 h 35"/>
                <a:gd name="T14" fmla="*/ 3 w 34"/>
                <a:gd name="T15" fmla="*/ 8 h 35"/>
                <a:gd name="T16" fmla="*/ 1 w 34"/>
                <a:gd name="T17" fmla="*/ 14 h 35"/>
                <a:gd name="T18" fmla="*/ 1 w 34"/>
                <a:gd name="T19" fmla="*/ 20 h 35"/>
                <a:gd name="T20" fmla="*/ 4 w 34"/>
                <a:gd name="T21" fmla="*/ 26 h 35"/>
                <a:gd name="T22" fmla="*/ 9 w 34"/>
                <a:gd name="T23" fmla="*/ 31 h 35"/>
                <a:gd name="T24" fmla="*/ 14 w 34"/>
                <a:gd name="T25" fmla="*/ 34 h 35"/>
                <a:gd name="T26" fmla="*/ 21 w 34"/>
                <a:gd name="T27" fmla="*/ 31 h 35"/>
                <a:gd name="T28" fmla="*/ 25 w 34"/>
                <a:gd name="T29" fmla="*/ 28 h 35"/>
                <a:gd name="T30" fmla="*/ 29 w 34"/>
                <a:gd name="T31" fmla="*/ 24 h 35"/>
                <a:gd name="T32" fmla="*/ 31 w 34"/>
                <a:gd name="T33" fmla="*/ 20 h 35"/>
                <a:gd name="T34" fmla="*/ 30 w 34"/>
                <a:gd name="T35" fmla="*/ 17 h 35"/>
                <a:gd name="T36" fmla="*/ 30 w 34"/>
                <a:gd name="T37" fmla="*/ 11 h 35"/>
                <a:gd name="T38" fmla="*/ 26 w 34"/>
                <a:gd name="T39" fmla="*/ 4 h 35"/>
                <a:gd name="T40" fmla="*/ 21 w 34"/>
                <a:gd name="T41" fmla="*/ 3 h 35"/>
                <a:gd name="T42" fmla="*/ 15 w 34"/>
                <a:gd name="T43" fmla="*/ 1 h 35"/>
                <a:gd name="T44" fmla="*/ 11 w 34"/>
                <a:gd name="T45" fmla="*/ 3 h 35"/>
                <a:gd name="T46" fmla="*/ 5 w 34"/>
                <a:gd name="T47" fmla="*/ 8 h 35"/>
                <a:gd name="T48" fmla="*/ 4 w 34"/>
                <a:gd name="T49" fmla="*/ 11 h 35"/>
                <a:gd name="T50" fmla="*/ 2 w 34"/>
                <a:gd name="T51" fmla="*/ 17 h 35"/>
                <a:gd name="T52" fmla="*/ 3 w 34"/>
                <a:gd name="T53" fmla="*/ 23 h 35"/>
                <a:gd name="T54" fmla="*/ 6 w 34"/>
                <a:gd name="T55" fmla="*/ 26 h 35"/>
                <a:gd name="T56" fmla="*/ 11 w 34"/>
                <a:gd name="T57" fmla="*/ 30 h 35"/>
                <a:gd name="T58" fmla="*/ 17 w 34"/>
                <a:gd name="T59" fmla="*/ 30 h 35"/>
                <a:gd name="T60" fmla="*/ 24 w 34"/>
                <a:gd name="T61" fmla="*/ 30 h 35"/>
                <a:gd name="T62" fmla="*/ 26 w 34"/>
                <a:gd name="T63" fmla="*/ 25 h 35"/>
                <a:gd name="T64" fmla="*/ 31 w 34"/>
                <a:gd name="T65" fmla="*/ 20 h 3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4"/>
                <a:gd name="T100" fmla="*/ 0 h 35"/>
                <a:gd name="T101" fmla="*/ 34 w 34"/>
                <a:gd name="T102" fmla="*/ 35 h 3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4" h="35">
                  <a:moveTo>
                    <a:pt x="33" y="21"/>
                  </a:moveTo>
                  <a:lnTo>
                    <a:pt x="31" y="18"/>
                  </a:lnTo>
                  <a:lnTo>
                    <a:pt x="32" y="15"/>
                  </a:lnTo>
                  <a:lnTo>
                    <a:pt x="31" y="13"/>
                  </a:lnTo>
                  <a:lnTo>
                    <a:pt x="30" y="11"/>
                  </a:lnTo>
                  <a:lnTo>
                    <a:pt x="30" y="8"/>
                  </a:lnTo>
                  <a:lnTo>
                    <a:pt x="26" y="4"/>
                  </a:lnTo>
                  <a:lnTo>
                    <a:pt x="25" y="2"/>
                  </a:lnTo>
                  <a:lnTo>
                    <a:pt x="21" y="1"/>
                  </a:lnTo>
                  <a:lnTo>
                    <a:pt x="19" y="0"/>
                  </a:lnTo>
                  <a:lnTo>
                    <a:pt x="15" y="1"/>
                  </a:lnTo>
                  <a:lnTo>
                    <a:pt x="12" y="1"/>
                  </a:lnTo>
                  <a:lnTo>
                    <a:pt x="9" y="3"/>
                  </a:lnTo>
                  <a:lnTo>
                    <a:pt x="6" y="4"/>
                  </a:lnTo>
                  <a:lnTo>
                    <a:pt x="4" y="5"/>
                  </a:lnTo>
                  <a:lnTo>
                    <a:pt x="3" y="8"/>
                  </a:lnTo>
                  <a:lnTo>
                    <a:pt x="2" y="10"/>
                  </a:lnTo>
                  <a:lnTo>
                    <a:pt x="1" y="14"/>
                  </a:lnTo>
                  <a:lnTo>
                    <a:pt x="0" y="18"/>
                  </a:lnTo>
                  <a:lnTo>
                    <a:pt x="1" y="20"/>
                  </a:lnTo>
                  <a:lnTo>
                    <a:pt x="1" y="23"/>
                  </a:lnTo>
                  <a:lnTo>
                    <a:pt x="4" y="26"/>
                  </a:lnTo>
                  <a:lnTo>
                    <a:pt x="5" y="28"/>
                  </a:lnTo>
                  <a:lnTo>
                    <a:pt x="9" y="31"/>
                  </a:lnTo>
                  <a:lnTo>
                    <a:pt x="11" y="32"/>
                  </a:lnTo>
                  <a:lnTo>
                    <a:pt x="14" y="34"/>
                  </a:lnTo>
                  <a:lnTo>
                    <a:pt x="17" y="32"/>
                  </a:lnTo>
                  <a:lnTo>
                    <a:pt x="21" y="31"/>
                  </a:lnTo>
                  <a:lnTo>
                    <a:pt x="24" y="30"/>
                  </a:lnTo>
                  <a:lnTo>
                    <a:pt x="25" y="28"/>
                  </a:lnTo>
                  <a:lnTo>
                    <a:pt x="28" y="28"/>
                  </a:lnTo>
                  <a:lnTo>
                    <a:pt x="29" y="24"/>
                  </a:lnTo>
                  <a:lnTo>
                    <a:pt x="33" y="21"/>
                  </a:lnTo>
                  <a:lnTo>
                    <a:pt x="31" y="20"/>
                  </a:lnTo>
                  <a:lnTo>
                    <a:pt x="31" y="18"/>
                  </a:lnTo>
                  <a:lnTo>
                    <a:pt x="30" y="17"/>
                  </a:lnTo>
                  <a:lnTo>
                    <a:pt x="30" y="13"/>
                  </a:lnTo>
                  <a:lnTo>
                    <a:pt x="30" y="11"/>
                  </a:lnTo>
                  <a:lnTo>
                    <a:pt x="28" y="8"/>
                  </a:lnTo>
                  <a:lnTo>
                    <a:pt x="26" y="4"/>
                  </a:lnTo>
                  <a:lnTo>
                    <a:pt x="24" y="4"/>
                  </a:lnTo>
                  <a:lnTo>
                    <a:pt x="21" y="3"/>
                  </a:lnTo>
                  <a:lnTo>
                    <a:pt x="19" y="2"/>
                  </a:lnTo>
                  <a:lnTo>
                    <a:pt x="15" y="1"/>
                  </a:lnTo>
                  <a:lnTo>
                    <a:pt x="12" y="1"/>
                  </a:lnTo>
                  <a:lnTo>
                    <a:pt x="11" y="3"/>
                  </a:lnTo>
                  <a:lnTo>
                    <a:pt x="8" y="5"/>
                  </a:lnTo>
                  <a:lnTo>
                    <a:pt x="5" y="8"/>
                  </a:lnTo>
                  <a:lnTo>
                    <a:pt x="4" y="9"/>
                  </a:lnTo>
                  <a:lnTo>
                    <a:pt x="4" y="11"/>
                  </a:lnTo>
                  <a:lnTo>
                    <a:pt x="3" y="15"/>
                  </a:lnTo>
                  <a:lnTo>
                    <a:pt x="2" y="17"/>
                  </a:lnTo>
                  <a:lnTo>
                    <a:pt x="3" y="21"/>
                  </a:lnTo>
                  <a:lnTo>
                    <a:pt x="3" y="23"/>
                  </a:lnTo>
                  <a:lnTo>
                    <a:pt x="4" y="26"/>
                  </a:lnTo>
                  <a:lnTo>
                    <a:pt x="6" y="26"/>
                  </a:lnTo>
                  <a:lnTo>
                    <a:pt x="9" y="29"/>
                  </a:lnTo>
                  <a:lnTo>
                    <a:pt x="11" y="30"/>
                  </a:lnTo>
                  <a:lnTo>
                    <a:pt x="15" y="32"/>
                  </a:lnTo>
                  <a:lnTo>
                    <a:pt x="17" y="30"/>
                  </a:lnTo>
                  <a:lnTo>
                    <a:pt x="19" y="31"/>
                  </a:lnTo>
                  <a:lnTo>
                    <a:pt x="24" y="30"/>
                  </a:lnTo>
                  <a:lnTo>
                    <a:pt x="24" y="28"/>
                  </a:lnTo>
                  <a:lnTo>
                    <a:pt x="26" y="25"/>
                  </a:lnTo>
                  <a:lnTo>
                    <a:pt x="29" y="24"/>
                  </a:lnTo>
                  <a:lnTo>
                    <a:pt x="31" y="20"/>
                  </a:lnTo>
                  <a:lnTo>
                    <a:pt x="33" y="21"/>
                  </a:lnTo>
                </a:path>
              </a:pathLst>
            </a:custGeom>
            <a:solidFill>
              <a:srgbClr val="F5F6F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01" name="Freeform 433"/>
            <p:cNvSpPr>
              <a:spLocks/>
            </p:cNvSpPr>
            <p:nvPr/>
          </p:nvSpPr>
          <p:spPr bwMode="auto">
            <a:xfrm>
              <a:off x="2511" y="1254"/>
              <a:ext cx="30" cy="32"/>
            </a:xfrm>
            <a:custGeom>
              <a:avLst/>
              <a:gdLst>
                <a:gd name="T0" fmla="*/ 29 w 30"/>
                <a:gd name="T1" fmla="*/ 17 h 32"/>
                <a:gd name="T2" fmla="*/ 28 w 30"/>
                <a:gd name="T3" fmla="*/ 12 h 32"/>
                <a:gd name="T4" fmla="*/ 26 w 30"/>
                <a:gd name="T5" fmla="*/ 7 h 32"/>
                <a:gd name="T6" fmla="*/ 22 w 30"/>
                <a:gd name="T7" fmla="*/ 3 h 32"/>
                <a:gd name="T8" fmla="*/ 17 w 30"/>
                <a:gd name="T9" fmla="*/ 1 h 32"/>
                <a:gd name="T10" fmla="*/ 10 w 30"/>
                <a:gd name="T11" fmla="*/ 0 h 32"/>
                <a:gd name="T12" fmla="*/ 6 w 30"/>
                <a:gd name="T13" fmla="*/ 4 h 32"/>
                <a:gd name="T14" fmla="*/ 2 w 30"/>
                <a:gd name="T15" fmla="*/ 8 h 32"/>
                <a:gd name="T16" fmla="*/ 1 w 30"/>
                <a:gd name="T17" fmla="*/ 14 h 32"/>
                <a:gd name="T18" fmla="*/ 1 w 30"/>
                <a:gd name="T19" fmla="*/ 20 h 32"/>
                <a:gd name="T20" fmla="*/ 2 w 30"/>
                <a:gd name="T21" fmla="*/ 25 h 32"/>
                <a:gd name="T22" fmla="*/ 7 w 30"/>
                <a:gd name="T23" fmla="*/ 28 h 32"/>
                <a:gd name="T24" fmla="*/ 13 w 30"/>
                <a:gd name="T25" fmla="*/ 31 h 32"/>
                <a:gd name="T26" fmla="*/ 17 w 30"/>
                <a:gd name="T27" fmla="*/ 30 h 32"/>
                <a:gd name="T28" fmla="*/ 22 w 30"/>
                <a:gd name="T29" fmla="*/ 27 h 32"/>
                <a:gd name="T30" fmla="*/ 27 w 30"/>
                <a:gd name="T31" fmla="*/ 23 h 32"/>
                <a:gd name="T32" fmla="*/ 27 w 30"/>
                <a:gd name="T33" fmla="*/ 19 h 32"/>
                <a:gd name="T34" fmla="*/ 27 w 30"/>
                <a:gd name="T35" fmla="*/ 15 h 32"/>
                <a:gd name="T36" fmla="*/ 26 w 30"/>
                <a:gd name="T37" fmla="*/ 11 h 32"/>
                <a:gd name="T38" fmla="*/ 24 w 30"/>
                <a:gd name="T39" fmla="*/ 5 h 32"/>
                <a:gd name="T40" fmla="*/ 18 w 30"/>
                <a:gd name="T41" fmla="*/ 4 h 32"/>
                <a:gd name="T42" fmla="*/ 14 w 30"/>
                <a:gd name="T43" fmla="*/ 3 h 32"/>
                <a:gd name="T44" fmla="*/ 8 w 30"/>
                <a:gd name="T45" fmla="*/ 4 h 32"/>
                <a:gd name="T46" fmla="*/ 5 w 30"/>
                <a:gd name="T47" fmla="*/ 7 h 32"/>
                <a:gd name="T48" fmla="*/ 2 w 30"/>
                <a:gd name="T49" fmla="*/ 10 h 32"/>
                <a:gd name="T50" fmla="*/ 2 w 30"/>
                <a:gd name="T51" fmla="*/ 16 h 32"/>
                <a:gd name="T52" fmla="*/ 3 w 30"/>
                <a:gd name="T53" fmla="*/ 21 h 32"/>
                <a:gd name="T54" fmla="*/ 6 w 30"/>
                <a:gd name="T55" fmla="*/ 26 h 32"/>
                <a:gd name="T56" fmla="*/ 10 w 30"/>
                <a:gd name="T57" fmla="*/ 28 h 32"/>
                <a:gd name="T58" fmla="*/ 15 w 30"/>
                <a:gd name="T59" fmla="*/ 29 h 32"/>
                <a:gd name="T60" fmla="*/ 20 w 30"/>
                <a:gd name="T61" fmla="*/ 26 h 32"/>
                <a:gd name="T62" fmla="*/ 23 w 30"/>
                <a:gd name="T63" fmla="*/ 23 h 32"/>
                <a:gd name="T64" fmla="*/ 27 w 30"/>
                <a:gd name="T65" fmla="*/ 19 h 3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0"/>
                <a:gd name="T100" fmla="*/ 0 h 32"/>
                <a:gd name="T101" fmla="*/ 30 w 30"/>
                <a:gd name="T102" fmla="*/ 32 h 3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0" h="32">
                  <a:moveTo>
                    <a:pt x="29" y="19"/>
                  </a:moveTo>
                  <a:lnTo>
                    <a:pt x="29" y="17"/>
                  </a:lnTo>
                  <a:lnTo>
                    <a:pt x="28" y="16"/>
                  </a:lnTo>
                  <a:lnTo>
                    <a:pt x="28" y="12"/>
                  </a:lnTo>
                  <a:lnTo>
                    <a:pt x="28" y="10"/>
                  </a:lnTo>
                  <a:lnTo>
                    <a:pt x="26" y="7"/>
                  </a:lnTo>
                  <a:lnTo>
                    <a:pt x="24" y="3"/>
                  </a:lnTo>
                  <a:lnTo>
                    <a:pt x="22" y="3"/>
                  </a:lnTo>
                  <a:lnTo>
                    <a:pt x="19" y="2"/>
                  </a:lnTo>
                  <a:lnTo>
                    <a:pt x="17" y="1"/>
                  </a:lnTo>
                  <a:lnTo>
                    <a:pt x="13" y="0"/>
                  </a:lnTo>
                  <a:lnTo>
                    <a:pt x="10" y="0"/>
                  </a:lnTo>
                  <a:lnTo>
                    <a:pt x="9" y="2"/>
                  </a:lnTo>
                  <a:lnTo>
                    <a:pt x="6" y="4"/>
                  </a:lnTo>
                  <a:lnTo>
                    <a:pt x="3" y="7"/>
                  </a:lnTo>
                  <a:lnTo>
                    <a:pt x="2" y="8"/>
                  </a:lnTo>
                  <a:lnTo>
                    <a:pt x="2" y="10"/>
                  </a:lnTo>
                  <a:lnTo>
                    <a:pt x="1" y="14"/>
                  </a:lnTo>
                  <a:lnTo>
                    <a:pt x="0" y="16"/>
                  </a:lnTo>
                  <a:lnTo>
                    <a:pt x="1" y="20"/>
                  </a:lnTo>
                  <a:lnTo>
                    <a:pt x="1" y="22"/>
                  </a:lnTo>
                  <a:lnTo>
                    <a:pt x="2" y="25"/>
                  </a:lnTo>
                  <a:lnTo>
                    <a:pt x="4" y="25"/>
                  </a:lnTo>
                  <a:lnTo>
                    <a:pt x="7" y="28"/>
                  </a:lnTo>
                  <a:lnTo>
                    <a:pt x="9" y="29"/>
                  </a:lnTo>
                  <a:lnTo>
                    <a:pt x="13" y="31"/>
                  </a:lnTo>
                  <a:lnTo>
                    <a:pt x="15" y="29"/>
                  </a:lnTo>
                  <a:lnTo>
                    <a:pt x="17" y="30"/>
                  </a:lnTo>
                  <a:lnTo>
                    <a:pt x="22" y="29"/>
                  </a:lnTo>
                  <a:lnTo>
                    <a:pt x="22" y="27"/>
                  </a:lnTo>
                  <a:lnTo>
                    <a:pt x="24" y="24"/>
                  </a:lnTo>
                  <a:lnTo>
                    <a:pt x="27" y="23"/>
                  </a:lnTo>
                  <a:lnTo>
                    <a:pt x="29" y="19"/>
                  </a:lnTo>
                  <a:lnTo>
                    <a:pt x="27" y="19"/>
                  </a:lnTo>
                  <a:lnTo>
                    <a:pt x="27" y="17"/>
                  </a:lnTo>
                  <a:lnTo>
                    <a:pt x="27" y="15"/>
                  </a:lnTo>
                  <a:lnTo>
                    <a:pt x="27" y="13"/>
                  </a:lnTo>
                  <a:lnTo>
                    <a:pt x="26" y="11"/>
                  </a:lnTo>
                  <a:lnTo>
                    <a:pt x="24" y="8"/>
                  </a:lnTo>
                  <a:lnTo>
                    <a:pt x="24" y="5"/>
                  </a:lnTo>
                  <a:lnTo>
                    <a:pt x="22" y="5"/>
                  </a:lnTo>
                  <a:lnTo>
                    <a:pt x="18" y="4"/>
                  </a:lnTo>
                  <a:lnTo>
                    <a:pt x="16" y="3"/>
                  </a:lnTo>
                  <a:lnTo>
                    <a:pt x="14" y="3"/>
                  </a:lnTo>
                  <a:lnTo>
                    <a:pt x="10" y="2"/>
                  </a:lnTo>
                  <a:lnTo>
                    <a:pt x="8" y="4"/>
                  </a:lnTo>
                  <a:lnTo>
                    <a:pt x="8" y="6"/>
                  </a:lnTo>
                  <a:lnTo>
                    <a:pt x="5" y="7"/>
                  </a:lnTo>
                  <a:lnTo>
                    <a:pt x="2" y="8"/>
                  </a:lnTo>
                  <a:lnTo>
                    <a:pt x="2" y="10"/>
                  </a:lnTo>
                  <a:lnTo>
                    <a:pt x="1" y="14"/>
                  </a:lnTo>
                  <a:lnTo>
                    <a:pt x="2" y="16"/>
                  </a:lnTo>
                  <a:lnTo>
                    <a:pt x="3" y="19"/>
                  </a:lnTo>
                  <a:lnTo>
                    <a:pt x="3" y="21"/>
                  </a:lnTo>
                  <a:lnTo>
                    <a:pt x="2" y="23"/>
                  </a:lnTo>
                  <a:lnTo>
                    <a:pt x="6" y="26"/>
                  </a:lnTo>
                  <a:lnTo>
                    <a:pt x="8" y="26"/>
                  </a:lnTo>
                  <a:lnTo>
                    <a:pt x="10" y="28"/>
                  </a:lnTo>
                  <a:lnTo>
                    <a:pt x="13" y="29"/>
                  </a:lnTo>
                  <a:lnTo>
                    <a:pt x="15" y="29"/>
                  </a:lnTo>
                  <a:lnTo>
                    <a:pt x="18" y="28"/>
                  </a:lnTo>
                  <a:lnTo>
                    <a:pt x="20" y="26"/>
                  </a:lnTo>
                  <a:lnTo>
                    <a:pt x="23" y="25"/>
                  </a:lnTo>
                  <a:lnTo>
                    <a:pt x="23" y="23"/>
                  </a:lnTo>
                  <a:lnTo>
                    <a:pt x="26" y="22"/>
                  </a:lnTo>
                  <a:lnTo>
                    <a:pt x="27" y="19"/>
                  </a:lnTo>
                  <a:lnTo>
                    <a:pt x="29" y="19"/>
                  </a:lnTo>
                </a:path>
              </a:pathLst>
            </a:custGeom>
            <a:solidFill>
              <a:srgbClr val="F6F7F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02" name="Freeform 434"/>
            <p:cNvSpPr>
              <a:spLocks/>
            </p:cNvSpPr>
            <p:nvPr/>
          </p:nvSpPr>
          <p:spPr bwMode="auto">
            <a:xfrm>
              <a:off x="2512" y="1256"/>
              <a:ext cx="27" cy="28"/>
            </a:xfrm>
            <a:custGeom>
              <a:avLst/>
              <a:gdLst>
                <a:gd name="T0" fmla="*/ 26 w 27"/>
                <a:gd name="T1" fmla="*/ 15 h 28"/>
                <a:gd name="T2" fmla="*/ 26 w 27"/>
                <a:gd name="T3" fmla="*/ 11 h 28"/>
                <a:gd name="T4" fmla="*/ 23 w 27"/>
                <a:gd name="T5" fmla="*/ 6 h 28"/>
                <a:gd name="T6" fmla="*/ 21 w 27"/>
                <a:gd name="T7" fmla="*/ 3 h 28"/>
                <a:gd name="T8" fmla="*/ 15 w 27"/>
                <a:gd name="T9" fmla="*/ 1 h 28"/>
                <a:gd name="T10" fmla="*/ 9 w 27"/>
                <a:gd name="T11" fmla="*/ 0 h 28"/>
                <a:gd name="T12" fmla="*/ 7 w 27"/>
                <a:gd name="T13" fmla="*/ 4 h 28"/>
                <a:gd name="T14" fmla="*/ 1 w 27"/>
                <a:gd name="T15" fmla="*/ 6 h 28"/>
                <a:gd name="T16" fmla="*/ 0 w 27"/>
                <a:gd name="T17" fmla="*/ 12 h 28"/>
                <a:gd name="T18" fmla="*/ 2 w 27"/>
                <a:gd name="T19" fmla="*/ 17 h 28"/>
                <a:gd name="T20" fmla="*/ 1 w 27"/>
                <a:gd name="T21" fmla="*/ 21 h 28"/>
                <a:gd name="T22" fmla="*/ 7 w 27"/>
                <a:gd name="T23" fmla="*/ 24 h 28"/>
                <a:gd name="T24" fmla="*/ 12 w 27"/>
                <a:gd name="T25" fmla="*/ 27 h 28"/>
                <a:gd name="T26" fmla="*/ 17 w 27"/>
                <a:gd name="T27" fmla="*/ 26 h 28"/>
                <a:gd name="T28" fmla="*/ 22 w 27"/>
                <a:gd name="T29" fmla="*/ 23 h 28"/>
                <a:gd name="T30" fmla="*/ 25 w 27"/>
                <a:gd name="T31" fmla="*/ 20 h 28"/>
                <a:gd name="T32" fmla="*/ 25 w 27"/>
                <a:gd name="T33" fmla="*/ 16 h 28"/>
                <a:gd name="T34" fmla="*/ 26 w 27"/>
                <a:gd name="T35" fmla="*/ 13 h 28"/>
                <a:gd name="T36" fmla="*/ 23 w 27"/>
                <a:gd name="T37" fmla="*/ 8 h 28"/>
                <a:gd name="T38" fmla="*/ 22 w 27"/>
                <a:gd name="T39" fmla="*/ 5 h 28"/>
                <a:gd name="T40" fmla="*/ 17 w 27"/>
                <a:gd name="T41" fmla="*/ 2 h 28"/>
                <a:gd name="T42" fmla="*/ 13 w 27"/>
                <a:gd name="T43" fmla="*/ 2 h 28"/>
                <a:gd name="T44" fmla="*/ 8 w 27"/>
                <a:gd name="T45" fmla="*/ 2 h 28"/>
                <a:gd name="T46" fmla="*/ 5 w 27"/>
                <a:gd name="T47" fmla="*/ 6 h 28"/>
                <a:gd name="T48" fmla="*/ 3 w 27"/>
                <a:gd name="T49" fmla="*/ 8 h 28"/>
                <a:gd name="T50" fmla="*/ 3 w 27"/>
                <a:gd name="T51" fmla="*/ 15 h 28"/>
                <a:gd name="T52" fmla="*/ 3 w 27"/>
                <a:gd name="T53" fmla="*/ 19 h 28"/>
                <a:gd name="T54" fmla="*/ 5 w 27"/>
                <a:gd name="T55" fmla="*/ 22 h 28"/>
                <a:gd name="T56" fmla="*/ 9 w 27"/>
                <a:gd name="T57" fmla="*/ 26 h 28"/>
                <a:gd name="T58" fmla="*/ 15 w 27"/>
                <a:gd name="T59" fmla="*/ 25 h 28"/>
                <a:gd name="T60" fmla="*/ 17 w 27"/>
                <a:gd name="T61" fmla="*/ 24 h 28"/>
                <a:gd name="T62" fmla="*/ 22 w 27"/>
                <a:gd name="T63" fmla="*/ 21 h 28"/>
                <a:gd name="T64" fmla="*/ 25 w 27"/>
                <a:gd name="T65" fmla="*/ 16 h 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
                <a:gd name="T100" fmla="*/ 0 h 28"/>
                <a:gd name="T101" fmla="*/ 27 w 27"/>
                <a:gd name="T102" fmla="*/ 28 h 2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 h="28">
                  <a:moveTo>
                    <a:pt x="26" y="17"/>
                  </a:moveTo>
                  <a:lnTo>
                    <a:pt x="26" y="15"/>
                  </a:lnTo>
                  <a:lnTo>
                    <a:pt x="26" y="13"/>
                  </a:lnTo>
                  <a:lnTo>
                    <a:pt x="26" y="11"/>
                  </a:lnTo>
                  <a:lnTo>
                    <a:pt x="25" y="9"/>
                  </a:lnTo>
                  <a:lnTo>
                    <a:pt x="23" y="6"/>
                  </a:lnTo>
                  <a:lnTo>
                    <a:pt x="23" y="3"/>
                  </a:lnTo>
                  <a:lnTo>
                    <a:pt x="21" y="3"/>
                  </a:lnTo>
                  <a:lnTo>
                    <a:pt x="17" y="2"/>
                  </a:lnTo>
                  <a:lnTo>
                    <a:pt x="15" y="1"/>
                  </a:lnTo>
                  <a:lnTo>
                    <a:pt x="13" y="1"/>
                  </a:lnTo>
                  <a:lnTo>
                    <a:pt x="9" y="0"/>
                  </a:lnTo>
                  <a:lnTo>
                    <a:pt x="7" y="2"/>
                  </a:lnTo>
                  <a:lnTo>
                    <a:pt x="7" y="4"/>
                  </a:lnTo>
                  <a:lnTo>
                    <a:pt x="4" y="5"/>
                  </a:lnTo>
                  <a:lnTo>
                    <a:pt x="1" y="6"/>
                  </a:lnTo>
                  <a:lnTo>
                    <a:pt x="1" y="8"/>
                  </a:lnTo>
                  <a:lnTo>
                    <a:pt x="0" y="12"/>
                  </a:lnTo>
                  <a:lnTo>
                    <a:pt x="1" y="14"/>
                  </a:lnTo>
                  <a:lnTo>
                    <a:pt x="2" y="17"/>
                  </a:lnTo>
                  <a:lnTo>
                    <a:pt x="2" y="19"/>
                  </a:lnTo>
                  <a:lnTo>
                    <a:pt x="1" y="21"/>
                  </a:lnTo>
                  <a:lnTo>
                    <a:pt x="5" y="24"/>
                  </a:lnTo>
                  <a:lnTo>
                    <a:pt x="7" y="24"/>
                  </a:lnTo>
                  <a:lnTo>
                    <a:pt x="9" y="26"/>
                  </a:lnTo>
                  <a:lnTo>
                    <a:pt x="12" y="27"/>
                  </a:lnTo>
                  <a:lnTo>
                    <a:pt x="14" y="27"/>
                  </a:lnTo>
                  <a:lnTo>
                    <a:pt x="17" y="26"/>
                  </a:lnTo>
                  <a:lnTo>
                    <a:pt x="19" y="24"/>
                  </a:lnTo>
                  <a:lnTo>
                    <a:pt x="22" y="23"/>
                  </a:lnTo>
                  <a:lnTo>
                    <a:pt x="22" y="21"/>
                  </a:lnTo>
                  <a:lnTo>
                    <a:pt x="25" y="20"/>
                  </a:lnTo>
                  <a:lnTo>
                    <a:pt x="26" y="17"/>
                  </a:lnTo>
                  <a:lnTo>
                    <a:pt x="25" y="16"/>
                  </a:lnTo>
                  <a:lnTo>
                    <a:pt x="25" y="14"/>
                  </a:lnTo>
                  <a:lnTo>
                    <a:pt x="26" y="13"/>
                  </a:lnTo>
                  <a:lnTo>
                    <a:pt x="24" y="11"/>
                  </a:lnTo>
                  <a:lnTo>
                    <a:pt x="23" y="8"/>
                  </a:lnTo>
                  <a:lnTo>
                    <a:pt x="23" y="6"/>
                  </a:lnTo>
                  <a:lnTo>
                    <a:pt x="22" y="5"/>
                  </a:lnTo>
                  <a:lnTo>
                    <a:pt x="18" y="4"/>
                  </a:lnTo>
                  <a:lnTo>
                    <a:pt x="17" y="2"/>
                  </a:lnTo>
                  <a:lnTo>
                    <a:pt x="15" y="3"/>
                  </a:lnTo>
                  <a:lnTo>
                    <a:pt x="13" y="2"/>
                  </a:lnTo>
                  <a:lnTo>
                    <a:pt x="11" y="2"/>
                  </a:lnTo>
                  <a:lnTo>
                    <a:pt x="8" y="2"/>
                  </a:lnTo>
                  <a:lnTo>
                    <a:pt x="7" y="4"/>
                  </a:lnTo>
                  <a:lnTo>
                    <a:pt x="5" y="6"/>
                  </a:lnTo>
                  <a:lnTo>
                    <a:pt x="3" y="6"/>
                  </a:lnTo>
                  <a:lnTo>
                    <a:pt x="3" y="8"/>
                  </a:lnTo>
                  <a:lnTo>
                    <a:pt x="2" y="12"/>
                  </a:lnTo>
                  <a:lnTo>
                    <a:pt x="3" y="15"/>
                  </a:lnTo>
                  <a:lnTo>
                    <a:pt x="2" y="17"/>
                  </a:lnTo>
                  <a:lnTo>
                    <a:pt x="3" y="19"/>
                  </a:lnTo>
                  <a:lnTo>
                    <a:pt x="3" y="21"/>
                  </a:lnTo>
                  <a:lnTo>
                    <a:pt x="5" y="22"/>
                  </a:lnTo>
                  <a:lnTo>
                    <a:pt x="7" y="22"/>
                  </a:lnTo>
                  <a:lnTo>
                    <a:pt x="9" y="26"/>
                  </a:lnTo>
                  <a:lnTo>
                    <a:pt x="11" y="24"/>
                  </a:lnTo>
                  <a:lnTo>
                    <a:pt x="15" y="25"/>
                  </a:lnTo>
                  <a:lnTo>
                    <a:pt x="17" y="26"/>
                  </a:lnTo>
                  <a:lnTo>
                    <a:pt x="17" y="24"/>
                  </a:lnTo>
                  <a:lnTo>
                    <a:pt x="20" y="23"/>
                  </a:lnTo>
                  <a:lnTo>
                    <a:pt x="22" y="21"/>
                  </a:lnTo>
                  <a:lnTo>
                    <a:pt x="24" y="20"/>
                  </a:lnTo>
                  <a:lnTo>
                    <a:pt x="25" y="16"/>
                  </a:lnTo>
                  <a:lnTo>
                    <a:pt x="26" y="17"/>
                  </a:lnTo>
                </a:path>
              </a:pathLst>
            </a:custGeom>
            <a:solidFill>
              <a:srgbClr val="F7F8F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03" name="Freeform 435"/>
            <p:cNvSpPr>
              <a:spLocks/>
            </p:cNvSpPr>
            <p:nvPr/>
          </p:nvSpPr>
          <p:spPr bwMode="auto">
            <a:xfrm>
              <a:off x="2514" y="1258"/>
              <a:ext cx="25" cy="25"/>
            </a:xfrm>
            <a:custGeom>
              <a:avLst/>
              <a:gdLst>
                <a:gd name="T0" fmla="*/ 23 w 25"/>
                <a:gd name="T1" fmla="*/ 12 h 25"/>
                <a:gd name="T2" fmla="*/ 22 w 25"/>
                <a:gd name="T3" fmla="*/ 9 h 25"/>
                <a:gd name="T4" fmla="*/ 21 w 25"/>
                <a:gd name="T5" fmla="*/ 4 h 25"/>
                <a:gd name="T6" fmla="*/ 16 w 25"/>
                <a:gd name="T7" fmla="*/ 2 h 25"/>
                <a:gd name="T8" fmla="*/ 13 w 25"/>
                <a:gd name="T9" fmla="*/ 1 h 25"/>
                <a:gd name="T10" fmla="*/ 9 w 25"/>
                <a:gd name="T11" fmla="*/ 0 h 25"/>
                <a:gd name="T12" fmla="*/ 5 w 25"/>
                <a:gd name="T13" fmla="*/ 2 h 25"/>
                <a:gd name="T14" fmla="*/ 1 w 25"/>
                <a:gd name="T15" fmla="*/ 4 h 25"/>
                <a:gd name="T16" fmla="*/ 0 w 25"/>
                <a:gd name="T17" fmla="*/ 10 h 25"/>
                <a:gd name="T18" fmla="*/ 0 w 25"/>
                <a:gd name="T19" fmla="*/ 15 h 25"/>
                <a:gd name="T20" fmla="*/ 1 w 25"/>
                <a:gd name="T21" fmla="*/ 19 h 25"/>
                <a:gd name="T22" fmla="*/ 5 w 25"/>
                <a:gd name="T23" fmla="*/ 20 h 25"/>
                <a:gd name="T24" fmla="*/ 9 w 25"/>
                <a:gd name="T25" fmla="*/ 22 h 25"/>
                <a:gd name="T26" fmla="*/ 15 w 25"/>
                <a:gd name="T27" fmla="*/ 24 h 25"/>
                <a:gd name="T28" fmla="*/ 18 w 25"/>
                <a:gd name="T29" fmla="*/ 21 h 25"/>
                <a:gd name="T30" fmla="*/ 22 w 25"/>
                <a:gd name="T31" fmla="*/ 18 h 25"/>
                <a:gd name="T32" fmla="*/ 23 w 25"/>
                <a:gd name="T33" fmla="*/ 14 h 25"/>
                <a:gd name="T34" fmla="*/ 22 w 25"/>
                <a:gd name="T35" fmla="*/ 11 h 25"/>
                <a:gd name="T36" fmla="*/ 20 w 25"/>
                <a:gd name="T37" fmla="*/ 7 h 25"/>
                <a:gd name="T38" fmla="*/ 17 w 25"/>
                <a:gd name="T39" fmla="*/ 4 h 25"/>
                <a:gd name="T40" fmla="*/ 15 w 25"/>
                <a:gd name="T41" fmla="*/ 1 h 25"/>
                <a:gd name="T42" fmla="*/ 10 w 25"/>
                <a:gd name="T43" fmla="*/ 2 h 25"/>
                <a:gd name="T44" fmla="*/ 6 w 25"/>
                <a:gd name="T45" fmla="*/ 2 h 25"/>
                <a:gd name="T46" fmla="*/ 3 w 25"/>
                <a:gd name="T47" fmla="*/ 4 h 25"/>
                <a:gd name="T48" fmla="*/ 3 w 25"/>
                <a:gd name="T49" fmla="*/ 7 h 25"/>
                <a:gd name="T50" fmla="*/ 1 w 25"/>
                <a:gd name="T51" fmla="*/ 13 h 25"/>
                <a:gd name="T52" fmla="*/ 1 w 25"/>
                <a:gd name="T53" fmla="*/ 15 h 25"/>
                <a:gd name="T54" fmla="*/ 4 w 25"/>
                <a:gd name="T55" fmla="*/ 18 h 25"/>
                <a:gd name="T56" fmla="*/ 7 w 25"/>
                <a:gd name="T57" fmla="*/ 22 h 25"/>
                <a:gd name="T58" fmla="*/ 11 w 25"/>
                <a:gd name="T59" fmla="*/ 21 h 25"/>
                <a:gd name="T60" fmla="*/ 16 w 25"/>
                <a:gd name="T61" fmla="*/ 20 h 25"/>
                <a:gd name="T62" fmla="*/ 18 w 25"/>
                <a:gd name="T63" fmla="*/ 19 h 25"/>
                <a:gd name="T64" fmla="*/ 23 w 25"/>
                <a:gd name="T65" fmla="*/ 14 h 2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
                <a:gd name="T100" fmla="*/ 0 h 25"/>
                <a:gd name="T101" fmla="*/ 25 w 25"/>
                <a:gd name="T102" fmla="*/ 25 h 2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 h="25">
                  <a:moveTo>
                    <a:pt x="23" y="14"/>
                  </a:moveTo>
                  <a:lnTo>
                    <a:pt x="23" y="12"/>
                  </a:lnTo>
                  <a:lnTo>
                    <a:pt x="24" y="11"/>
                  </a:lnTo>
                  <a:lnTo>
                    <a:pt x="22" y="9"/>
                  </a:lnTo>
                  <a:lnTo>
                    <a:pt x="21" y="6"/>
                  </a:lnTo>
                  <a:lnTo>
                    <a:pt x="21" y="4"/>
                  </a:lnTo>
                  <a:lnTo>
                    <a:pt x="20" y="3"/>
                  </a:lnTo>
                  <a:lnTo>
                    <a:pt x="16" y="2"/>
                  </a:lnTo>
                  <a:lnTo>
                    <a:pt x="15" y="0"/>
                  </a:lnTo>
                  <a:lnTo>
                    <a:pt x="13" y="1"/>
                  </a:lnTo>
                  <a:lnTo>
                    <a:pt x="11" y="0"/>
                  </a:lnTo>
                  <a:lnTo>
                    <a:pt x="9" y="0"/>
                  </a:lnTo>
                  <a:lnTo>
                    <a:pt x="6" y="0"/>
                  </a:lnTo>
                  <a:lnTo>
                    <a:pt x="5" y="2"/>
                  </a:lnTo>
                  <a:lnTo>
                    <a:pt x="3" y="4"/>
                  </a:lnTo>
                  <a:lnTo>
                    <a:pt x="1" y="4"/>
                  </a:lnTo>
                  <a:lnTo>
                    <a:pt x="1" y="6"/>
                  </a:lnTo>
                  <a:lnTo>
                    <a:pt x="0" y="10"/>
                  </a:lnTo>
                  <a:lnTo>
                    <a:pt x="1" y="13"/>
                  </a:lnTo>
                  <a:lnTo>
                    <a:pt x="0" y="15"/>
                  </a:lnTo>
                  <a:lnTo>
                    <a:pt x="1" y="17"/>
                  </a:lnTo>
                  <a:lnTo>
                    <a:pt x="1" y="19"/>
                  </a:lnTo>
                  <a:lnTo>
                    <a:pt x="3" y="20"/>
                  </a:lnTo>
                  <a:lnTo>
                    <a:pt x="5" y="20"/>
                  </a:lnTo>
                  <a:lnTo>
                    <a:pt x="7" y="24"/>
                  </a:lnTo>
                  <a:lnTo>
                    <a:pt x="9" y="22"/>
                  </a:lnTo>
                  <a:lnTo>
                    <a:pt x="13" y="23"/>
                  </a:lnTo>
                  <a:lnTo>
                    <a:pt x="15" y="24"/>
                  </a:lnTo>
                  <a:lnTo>
                    <a:pt x="15" y="22"/>
                  </a:lnTo>
                  <a:lnTo>
                    <a:pt x="18" y="21"/>
                  </a:lnTo>
                  <a:lnTo>
                    <a:pt x="20" y="19"/>
                  </a:lnTo>
                  <a:lnTo>
                    <a:pt x="22" y="18"/>
                  </a:lnTo>
                  <a:lnTo>
                    <a:pt x="23" y="14"/>
                  </a:lnTo>
                  <a:lnTo>
                    <a:pt x="21" y="11"/>
                  </a:lnTo>
                  <a:lnTo>
                    <a:pt x="22" y="11"/>
                  </a:lnTo>
                  <a:lnTo>
                    <a:pt x="20" y="7"/>
                  </a:lnTo>
                  <a:lnTo>
                    <a:pt x="19" y="5"/>
                  </a:lnTo>
                  <a:lnTo>
                    <a:pt x="17" y="4"/>
                  </a:lnTo>
                  <a:lnTo>
                    <a:pt x="16" y="2"/>
                  </a:lnTo>
                  <a:lnTo>
                    <a:pt x="15" y="1"/>
                  </a:lnTo>
                  <a:lnTo>
                    <a:pt x="13" y="1"/>
                  </a:lnTo>
                  <a:lnTo>
                    <a:pt x="10" y="2"/>
                  </a:lnTo>
                  <a:lnTo>
                    <a:pt x="8" y="2"/>
                  </a:lnTo>
                  <a:lnTo>
                    <a:pt x="6" y="2"/>
                  </a:lnTo>
                  <a:lnTo>
                    <a:pt x="4" y="4"/>
                  </a:lnTo>
                  <a:lnTo>
                    <a:pt x="3" y="4"/>
                  </a:lnTo>
                  <a:lnTo>
                    <a:pt x="3" y="5"/>
                  </a:lnTo>
                  <a:lnTo>
                    <a:pt x="3" y="7"/>
                  </a:lnTo>
                  <a:lnTo>
                    <a:pt x="1" y="11"/>
                  </a:lnTo>
                  <a:lnTo>
                    <a:pt x="1" y="13"/>
                  </a:lnTo>
                  <a:lnTo>
                    <a:pt x="2" y="13"/>
                  </a:lnTo>
                  <a:lnTo>
                    <a:pt x="1" y="15"/>
                  </a:lnTo>
                  <a:lnTo>
                    <a:pt x="3" y="17"/>
                  </a:lnTo>
                  <a:lnTo>
                    <a:pt x="4" y="18"/>
                  </a:lnTo>
                  <a:lnTo>
                    <a:pt x="5" y="20"/>
                  </a:lnTo>
                  <a:lnTo>
                    <a:pt x="7" y="22"/>
                  </a:lnTo>
                  <a:lnTo>
                    <a:pt x="9" y="22"/>
                  </a:lnTo>
                  <a:lnTo>
                    <a:pt x="11" y="21"/>
                  </a:lnTo>
                  <a:lnTo>
                    <a:pt x="13" y="21"/>
                  </a:lnTo>
                  <a:lnTo>
                    <a:pt x="16" y="20"/>
                  </a:lnTo>
                  <a:lnTo>
                    <a:pt x="18" y="19"/>
                  </a:lnTo>
                  <a:lnTo>
                    <a:pt x="20" y="17"/>
                  </a:lnTo>
                  <a:lnTo>
                    <a:pt x="23" y="14"/>
                  </a:lnTo>
                </a:path>
              </a:pathLst>
            </a:custGeom>
            <a:solidFill>
              <a:srgbClr val="F8F9F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04" name="Freeform 436"/>
            <p:cNvSpPr>
              <a:spLocks/>
            </p:cNvSpPr>
            <p:nvPr/>
          </p:nvSpPr>
          <p:spPr bwMode="auto">
            <a:xfrm>
              <a:off x="2515" y="1259"/>
              <a:ext cx="23" cy="22"/>
            </a:xfrm>
            <a:custGeom>
              <a:avLst/>
              <a:gdLst>
                <a:gd name="T0" fmla="*/ 20 w 23"/>
                <a:gd name="T1" fmla="*/ 10 h 22"/>
                <a:gd name="T2" fmla="*/ 21 w 23"/>
                <a:gd name="T3" fmla="*/ 10 h 22"/>
                <a:gd name="T4" fmla="*/ 18 w 23"/>
                <a:gd name="T5" fmla="*/ 4 h 22"/>
                <a:gd name="T6" fmla="*/ 15 w 23"/>
                <a:gd name="T7" fmla="*/ 1 h 22"/>
                <a:gd name="T8" fmla="*/ 12 w 23"/>
                <a:gd name="T9" fmla="*/ 0 h 22"/>
                <a:gd name="T10" fmla="*/ 7 w 23"/>
                <a:gd name="T11" fmla="*/ 1 h 22"/>
                <a:gd name="T12" fmla="*/ 3 w 23"/>
                <a:gd name="T13" fmla="*/ 3 h 22"/>
                <a:gd name="T14" fmla="*/ 2 w 23"/>
                <a:gd name="T15" fmla="*/ 4 h 22"/>
                <a:gd name="T16" fmla="*/ 0 w 23"/>
                <a:gd name="T17" fmla="*/ 10 h 22"/>
                <a:gd name="T18" fmla="*/ 1 w 23"/>
                <a:gd name="T19" fmla="*/ 12 h 22"/>
                <a:gd name="T20" fmla="*/ 2 w 23"/>
                <a:gd name="T21" fmla="*/ 16 h 22"/>
                <a:gd name="T22" fmla="*/ 4 w 23"/>
                <a:gd name="T23" fmla="*/ 19 h 22"/>
                <a:gd name="T24" fmla="*/ 8 w 23"/>
                <a:gd name="T25" fmla="*/ 21 h 22"/>
                <a:gd name="T26" fmla="*/ 12 w 23"/>
                <a:gd name="T27" fmla="*/ 20 h 22"/>
                <a:gd name="T28" fmla="*/ 17 w 23"/>
                <a:gd name="T29" fmla="*/ 18 h 22"/>
                <a:gd name="T30" fmla="*/ 19 w 23"/>
                <a:gd name="T31" fmla="*/ 16 h 22"/>
                <a:gd name="T32" fmla="*/ 20 w 23"/>
                <a:gd name="T33" fmla="*/ 12 h 22"/>
                <a:gd name="T34" fmla="*/ 18 w 23"/>
                <a:gd name="T35" fmla="*/ 9 h 22"/>
                <a:gd name="T36" fmla="*/ 17 w 23"/>
                <a:gd name="T37" fmla="*/ 6 h 22"/>
                <a:gd name="T38" fmla="*/ 16 w 23"/>
                <a:gd name="T39" fmla="*/ 3 h 22"/>
                <a:gd name="T40" fmla="*/ 13 w 23"/>
                <a:gd name="T41" fmla="*/ 2 h 22"/>
                <a:gd name="T42" fmla="*/ 9 w 23"/>
                <a:gd name="T43" fmla="*/ 1 h 22"/>
                <a:gd name="T44" fmla="*/ 7 w 23"/>
                <a:gd name="T45" fmla="*/ 3 h 22"/>
                <a:gd name="T46" fmla="*/ 3 w 23"/>
                <a:gd name="T47" fmla="*/ 4 h 22"/>
                <a:gd name="T48" fmla="*/ 2 w 23"/>
                <a:gd name="T49" fmla="*/ 6 h 22"/>
                <a:gd name="T50" fmla="*/ 1 w 23"/>
                <a:gd name="T51" fmla="*/ 10 h 22"/>
                <a:gd name="T52" fmla="*/ 2 w 23"/>
                <a:gd name="T53" fmla="*/ 14 h 22"/>
                <a:gd name="T54" fmla="*/ 3 w 23"/>
                <a:gd name="T55" fmla="*/ 17 h 22"/>
                <a:gd name="T56" fmla="*/ 7 w 23"/>
                <a:gd name="T57" fmla="*/ 19 h 22"/>
                <a:gd name="T58" fmla="*/ 10 w 23"/>
                <a:gd name="T59" fmla="*/ 20 h 22"/>
                <a:gd name="T60" fmla="*/ 13 w 23"/>
                <a:gd name="T61" fmla="*/ 18 h 22"/>
                <a:gd name="T62" fmla="*/ 17 w 23"/>
                <a:gd name="T63" fmla="*/ 15 h 22"/>
                <a:gd name="T64" fmla="*/ 20 w 23"/>
                <a:gd name="T65" fmla="*/ 12 h 2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3"/>
                <a:gd name="T100" fmla="*/ 0 h 22"/>
                <a:gd name="T101" fmla="*/ 23 w 23"/>
                <a:gd name="T102" fmla="*/ 22 h 2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3" h="22">
                  <a:moveTo>
                    <a:pt x="22" y="13"/>
                  </a:moveTo>
                  <a:lnTo>
                    <a:pt x="20" y="10"/>
                  </a:lnTo>
                  <a:lnTo>
                    <a:pt x="21" y="10"/>
                  </a:lnTo>
                  <a:lnTo>
                    <a:pt x="19" y="6"/>
                  </a:lnTo>
                  <a:lnTo>
                    <a:pt x="18" y="4"/>
                  </a:lnTo>
                  <a:lnTo>
                    <a:pt x="16" y="3"/>
                  </a:lnTo>
                  <a:lnTo>
                    <a:pt x="15" y="1"/>
                  </a:lnTo>
                  <a:lnTo>
                    <a:pt x="14" y="0"/>
                  </a:lnTo>
                  <a:lnTo>
                    <a:pt x="12" y="0"/>
                  </a:lnTo>
                  <a:lnTo>
                    <a:pt x="9" y="1"/>
                  </a:lnTo>
                  <a:lnTo>
                    <a:pt x="7" y="1"/>
                  </a:lnTo>
                  <a:lnTo>
                    <a:pt x="5" y="1"/>
                  </a:lnTo>
                  <a:lnTo>
                    <a:pt x="3" y="3"/>
                  </a:lnTo>
                  <a:lnTo>
                    <a:pt x="2" y="3"/>
                  </a:lnTo>
                  <a:lnTo>
                    <a:pt x="2" y="4"/>
                  </a:lnTo>
                  <a:lnTo>
                    <a:pt x="2" y="6"/>
                  </a:lnTo>
                  <a:lnTo>
                    <a:pt x="0" y="10"/>
                  </a:lnTo>
                  <a:lnTo>
                    <a:pt x="0" y="12"/>
                  </a:lnTo>
                  <a:lnTo>
                    <a:pt x="1" y="12"/>
                  </a:lnTo>
                  <a:lnTo>
                    <a:pt x="0" y="14"/>
                  </a:lnTo>
                  <a:lnTo>
                    <a:pt x="2" y="16"/>
                  </a:lnTo>
                  <a:lnTo>
                    <a:pt x="3" y="17"/>
                  </a:lnTo>
                  <a:lnTo>
                    <a:pt x="4" y="19"/>
                  </a:lnTo>
                  <a:lnTo>
                    <a:pt x="6" y="21"/>
                  </a:lnTo>
                  <a:lnTo>
                    <a:pt x="8" y="21"/>
                  </a:lnTo>
                  <a:lnTo>
                    <a:pt x="10" y="20"/>
                  </a:lnTo>
                  <a:lnTo>
                    <a:pt x="12" y="20"/>
                  </a:lnTo>
                  <a:lnTo>
                    <a:pt x="15" y="19"/>
                  </a:lnTo>
                  <a:lnTo>
                    <a:pt x="17" y="18"/>
                  </a:lnTo>
                  <a:lnTo>
                    <a:pt x="19" y="16"/>
                  </a:lnTo>
                  <a:lnTo>
                    <a:pt x="22" y="13"/>
                  </a:lnTo>
                  <a:lnTo>
                    <a:pt x="20" y="12"/>
                  </a:lnTo>
                  <a:lnTo>
                    <a:pt x="18" y="9"/>
                  </a:lnTo>
                  <a:lnTo>
                    <a:pt x="19" y="8"/>
                  </a:lnTo>
                  <a:lnTo>
                    <a:pt x="17" y="6"/>
                  </a:lnTo>
                  <a:lnTo>
                    <a:pt x="16" y="3"/>
                  </a:lnTo>
                  <a:lnTo>
                    <a:pt x="14" y="3"/>
                  </a:lnTo>
                  <a:lnTo>
                    <a:pt x="13" y="2"/>
                  </a:lnTo>
                  <a:lnTo>
                    <a:pt x="11" y="2"/>
                  </a:lnTo>
                  <a:lnTo>
                    <a:pt x="9" y="1"/>
                  </a:lnTo>
                  <a:lnTo>
                    <a:pt x="9" y="3"/>
                  </a:lnTo>
                  <a:lnTo>
                    <a:pt x="7" y="3"/>
                  </a:lnTo>
                  <a:lnTo>
                    <a:pt x="3" y="3"/>
                  </a:lnTo>
                  <a:lnTo>
                    <a:pt x="3" y="4"/>
                  </a:lnTo>
                  <a:lnTo>
                    <a:pt x="2" y="6"/>
                  </a:lnTo>
                  <a:lnTo>
                    <a:pt x="2" y="8"/>
                  </a:lnTo>
                  <a:lnTo>
                    <a:pt x="1" y="10"/>
                  </a:lnTo>
                  <a:lnTo>
                    <a:pt x="1" y="12"/>
                  </a:lnTo>
                  <a:lnTo>
                    <a:pt x="2" y="14"/>
                  </a:lnTo>
                  <a:lnTo>
                    <a:pt x="4" y="15"/>
                  </a:lnTo>
                  <a:lnTo>
                    <a:pt x="3" y="17"/>
                  </a:lnTo>
                  <a:lnTo>
                    <a:pt x="5" y="17"/>
                  </a:lnTo>
                  <a:lnTo>
                    <a:pt x="7" y="19"/>
                  </a:lnTo>
                  <a:lnTo>
                    <a:pt x="9" y="19"/>
                  </a:lnTo>
                  <a:lnTo>
                    <a:pt x="10" y="20"/>
                  </a:lnTo>
                  <a:lnTo>
                    <a:pt x="13" y="18"/>
                  </a:lnTo>
                  <a:lnTo>
                    <a:pt x="16" y="17"/>
                  </a:lnTo>
                  <a:lnTo>
                    <a:pt x="17" y="15"/>
                  </a:lnTo>
                  <a:lnTo>
                    <a:pt x="19" y="14"/>
                  </a:lnTo>
                  <a:lnTo>
                    <a:pt x="20" y="12"/>
                  </a:lnTo>
                  <a:lnTo>
                    <a:pt x="22" y="13"/>
                  </a:lnTo>
                </a:path>
              </a:pathLst>
            </a:custGeom>
            <a:solidFill>
              <a:srgbClr val="F9FAF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05" name="Freeform 437"/>
            <p:cNvSpPr>
              <a:spLocks/>
            </p:cNvSpPr>
            <p:nvPr/>
          </p:nvSpPr>
          <p:spPr bwMode="auto">
            <a:xfrm>
              <a:off x="2516" y="1260"/>
              <a:ext cx="20" cy="20"/>
            </a:xfrm>
            <a:custGeom>
              <a:avLst/>
              <a:gdLst>
                <a:gd name="T0" fmla="*/ 19 w 20"/>
                <a:gd name="T1" fmla="*/ 11 h 20"/>
                <a:gd name="T2" fmla="*/ 18 w 20"/>
                <a:gd name="T3" fmla="*/ 7 h 20"/>
                <a:gd name="T4" fmla="*/ 16 w 20"/>
                <a:gd name="T5" fmla="*/ 5 h 20"/>
                <a:gd name="T6" fmla="*/ 13 w 20"/>
                <a:gd name="T7" fmla="*/ 2 h 20"/>
                <a:gd name="T8" fmla="*/ 10 w 20"/>
                <a:gd name="T9" fmla="*/ 1 h 20"/>
                <a:gd name="T10" fmla="*/ 8 w 20"/>
                <a:gd name="T11" fmla="*/ 2 h 20"/>
                <a:gd name="T12" fmla="*/ 2 w 20"/>
                <a:gd name="T13" fmla="*/ 2 h 20"/>
                <a:gd name="T14" fmla="*/ 1 w 20"/>
                <a:gd name="T15" fmla="*/ 5 h 20"/>
                <a:gd name="T16" fmla="*/ 1 w 20"/>
                <a:gd name="T17" fmla="*/ 7 h 20"/>
                <a:gd name="T18" fmla="*/ 0 w 20"/>
                <a:gd name="T19" fmla="*/ 11 h 20"/>
                <a:gd name="T20" fmla="*/ 3 w 20"/>
                <a:gd name="T21" fmla="*/ 14 h 20"/>
                <a:gd name="T22" fmla="*/ 4 w 20"/>
                <a:gd name="T23" fmla="*/ 16 h 20"/>
                <a:gd name="T24" fmla="*/ 8 w 20"/>
                <a:gd name="T25" fmla="*/ 18 h 20"/>
                <a:gd name="T26" fmla="*/ 12 w 20"/>
                <a:gd name="T27" fmla="*/ 17 h 20"/>
                <a:gd name="T28" fmla="*/ 15 w 20"/>
                <a:gd name="T29" fmla="*/ 16 h 20"/>
                <a:gd name="T30" fmla="*/ 18 w 20"/>
                <a:gd name="T31" fmla="*/ 13 h 20"/>
                <a:gd name="T32" fmla="*/ 17 w 20"/>
                <a:gd name="T33" fmla="*/ 10 h 20"/>
                <a:gd name="T34" fmla="*/ 17 w 20"/>
                <a:gd name="T35" fmla="*/ 8 h 20"/>
                <a:gd name="T36" fmla="*/ 16 w 20"/>
                <a:gd name="T37" fmla="*/ 7 h 20"/>
                <a:gd name="T38" fmla="*/ 14 w 20"/>
                <a:gd name="T39" fmla="*/ 4 h 20"/>
                <a:gd name="T40" fmla="*/ 10 w 20"/>
                <a:gd name="T41" fmla="*/ 3 h 20"/>
                <a:gd name="T42" fmla="*/ 9 w 20"/>
                <a:gd name="T43" fmla="*/ 3 h 20"/>
                <a:gd name="T44" fmla="*/ 6 w 20"/>
                <a:gd name="T45" fmla="*/ 4 h 20"/>
                <a:gd name="T46" fmla="*/ 4 w 20"/>
                <a:gd name="T47" fmla="*/ 4 h 20"/>
                <a:gd name="T48" fmla="*/ 1 w 20"/>
                <a:gd name="T49" fmla="*/ 5 h 20"/>
                <a:gd name="T50" fmla="*/ 2 w 20"/>
                <a:gd name="T51" fmla="*/ 10 h 20"/>
                <a:gd name="T52" fmla="*/ 4 w 20"/>
                <a:gd name="T53" fmla="*/ 12 h 20"/>
                <a:gd name="T54" fmla="*/ 5 w 20"/>
                <a:gd name="T55" fmla="*/ 14 h 20"/>
                <a:gd name="T56" fmla="*/ 7 w 20"/>
                <a:gd name="T57" fmla="*/ 16 h 20"/>
                <a:gd name="T58" fmla="*/ 10 w 20"/>
                <a:gd name="T59" fmla="*/ 17 h 20"/>
                <a:gd name="T60" fmla="*/ 13 w 20"/>
                <a:gd name="T61" fmla="*/ 16 h 20"/>
                <a:gd name="T62" fmla="*/ 16 w 20"/>
                <a:gd name="T63" fmla="*/ 14 h 20"/>
                <a:gd name="T64" fmla="*/ 17 w 20"/>
                <a:gd name="T65" fmla="*/ 10 h 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
                <a:gd name="T100" fmla="*/ 0 h 20"/>
                <a:gd name="T101" fmla="*/ 20 w 20"/>
                <a:gd name="T102" fmla="*/ 20 h 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 h="20">
                  <a:moveTo>
                    <a:pt x="19" y="11"/>
                  </a:moveTo>
                  <a:lnTo>
                    <a:pt x="19" y="11"/>
                  </a:lnTo>
                  <a:lnTo>
                    <a:pt x="17" y="8"/>
                  </a:lnTo>
                  <a:lnTo>
                    <a:pt x="18" y="7"/>
                  </a:lnTo>
                  <a:lnTo>
                    <a:pt x="16" y="5"/>
                  </a:lnTo>
                  <a:lnTo>
                    <a:pt x="15" y="2"/>
                  </a:lnTo>
                  <a:lnTo>
                    <a:pt x="13" y="2"/>
                  </a:lnTo>
                  <a:lnTo>
                    <a:pt x="12" y="1"/>
                  </a:lnTo>
                  <a:lnTo>
                    <a:pt x="10" y="1"/>
                  </a:lnTo>
                  <a:lnTo>
                    <a:pt x="8" y="0"/>
                  </a:lnTo>
                  <a:lnTo>
                    <a:pt x="8" y="2"/>
                  </a:lnTo>
                  <a:lnTo>
                    <a:pt x="6" y="2"/>
                  </a:lnTo>
                  <a:lnTo>
                    <a:pt x="2" y="2"/>
                  </a:lnTo>
                  <a:lnTo>
                    <a:pt x="2" y="3"/>
                  </a:lnTo>
                  <a:lnTo>
                    <a:pt x="1" y="5"/>
                  </a:lnTo>
                  <a:lnTo>
                    <a:pt x="1" y="7"/>
                  </a:lnTo>
                  <a:lnTo>
                    <a:pt x="0" y="9"/>
                  </a:lnTo>
                  <a:lnTo>
                    <a:pt x="0" y="11"/>
                  </a:lnTo>
                  <a:lnTo>
                    <a:pt x="1" y="13"/>
                  </a:lnTo>
                  <a:lnTo>
                    <a:pt x="3" y="14"/>
                  </a:lnTo>
                  <a:lnTo>
                    <a:pt x="2" y="16"/>
                  </a:lnTo>
                  <a:lnTo>
                    <a:pt x="4" y="16"/>
                  </a:lnTo>
                  <a:lnTo>
                    <a:pt x="6" y="18"/>
                  </a:lnTo>
                  <a:lnTo>
                    <a:pt x="8" y="18"/>
                  </a:lnTo>
                  <a:lnTo>
                    <a:pt x="9" y="19"/>
                  </a:lnTo>
                  <a:lnTo>
                    <a:pt x="12" y="17"/>
                  </a:lnTo>
                  <a:lnTo>
                    <a:pt x="15" y="16"/>
                  </a:lnTo>
                  <a:lnTo>
                    <a:pt x="16" y="14"/>
                  </a:lnTo>
                  <a:lnTo>
                    <a:pt x="18" y="13"/>
                  </a:lnTo>
                  <a:lnTo>
                    <a:pt x="19" y="11"/>
                  </a:lnTo>
                  <a:lnTo>
                    <a:pt x="17" y="10"/>
                  </a:lnTo>
                  <a:lnTo>
                    <a:pt x="17" y="8"/>
                  </a:lnTo>
                  <a:lnTo>
                    <a:pt x="16" y="7"/>
                  </a:lnTo>
                  <a:lnTo>
                    <a:pt x="14" y="4"/>
                  </a:lnTo>
                  <a:lnTo>
                    <a:pt x="12" y="4"/>
                  </a:lnTo>
                  <a:lnTo>
                    <a:pt x="10" y="3"/>
                  </a:lnTo>
                  <a:lnTo>
                    <a:pt x="9" y="3"/>
                  </a:lnTo>
                  <a:lnTo>
                    <a:pt x="8" y="2"/>
                  </a:lnTo>
                  <a:lnTo>
                    <a:pt x="6" y="4"/>
                  </a:lnTo>
                  <a:lnTo>
                    <a:pt x="4" y="3"/>
                  </a:lnTo>
                  <a:lnTo>
                    <a:pt x="4" y="4"/>
                  </a:lnTo>
                  <a:lnTo>
                    <a:pt x="1" y="5"/>
                  </a:lnTo>
                  <a:lnTo>
                    <a:pt x="1" y="7"/>
                  </a:lnTo>
                  <a:lnTo>
                    <a:pt x="2" y="10"/>
                  </a:lnTo>
                  <a:lnTo>
                    <a:pt x="2" y="11"/>
                  </a:lnTo>
                  <a:lnTo>
                    <a:pt x="4" y="12"/>
                  </a:lnTo>
                  <a:lnTo>
                    <a:pt x="3" y="14"/>
                  </a:lnTo>
                  <a:lnTo>
                    <a:pt x="5" y="14"/>
                  </a:lnTo>
                  <a:lnTo>
                    <a:pt x="7" y="16"/>
                  </a:lnTo>
                  <a:lnTo>
                    <a:pt x="9" y="16"/>
                  </a:lnTo>
                  <a:lnTo>
                    <a:pt x="10" y="17"/>
                  </a:lnTo>
                  <a:lnTo>
                    <a:pt x="13" y="16"/>
                  </a:lnTo>
                  <a:lnTo>
                    <a:pt x="16" y="14"/>
                  </a:lnTo>
                  <a:lnTo>
                    <a:pt x="16" y="12"/>
                  </a:lnTo>
                  <a:lnTo>
                    <a:pt x="17" y="10"/>
                  </a:lnTo>
                  <a:lnTo>
                    <a:pt x="19" y="11"/>
                  </a:lnTo>
                </a:path>
              </a:pathLst>
            </a:custGeom>
            <a:solidFill>
              <a:srgbClr val="FAFAF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06" name="Freeform 438"/>
            <p:cNvSpPr>
              <a:spLocks/>
            </p:cNvSpPr>
            <p:nvPr/>
          </p:nvSpPr>
          <p:spPr bwMode="auto">
            <a:xfrm>
              <a:off x="2516" y="1263"/>
              <a:ext cx="18" cy="18"/>
            </a:xfrm>
            <a:custGeom>
              <a:avLst/>
              <a:gdLst>
                <a:gd name="T0" fmla="*/ 16 w 18"/>
                <a:gd name="T1" fmla="*/ 9 h 18"/>
                <a:gd name="T2" fmla="*/ 15 w 18"/>
                <a:gd name="T3" fmla="*/ 5 h 18"/>
                <a:gd name="T4" fmla="*/ 14 w 18"/>
                <a:gd name="T5" fmla="*/ 2 h 18"/>
                <a:gd name="T6" fmla="*/ 12 w 18"/>
                <a:gd name="T7" fmla="*/ 1 h 18"/>
                <a:gd name="T8" fmla="*/ 8 w 18"/>
                <a:gd name="T9" fmla="*/ 0 h 18"/>
                <a:gd name="T10" fmla="*/ 6 w 18"/>
                <a:gd name="T11" fmla="*/ 0 h 18"/>
                <a:gd name="T12" fmla="*/ 4 w 18"/>
                <a:gd name="T13" fmla="*/ 1 h 18"/>
                <a:gd name="T14" fmla="*/ 1 w 18"/>
                <a:gd name="T15" fmla="*/ 4 h 18"/>
                <a:gd name="T16" fmla="*/ 0 w 18"/>
                <a:gd name="T17" fmla="*/ 6 h 18"/>
                <a:gd name="T18" fmla="*/ 1 w 18"/>
                <a:gd name="T19" fmla="*/ 11 h 18"/>
                <a:gd name="T20" fmla="*/ 1 w 18"/>
                <a:gd name="T21" fmla="*/ 14 h 18"/>
                <a:gd name="T22" fmla="*/ 3 w 18"/>
                <a:gd name="T23" fmla="*/ 15 h 18"/>
                <a:gd name="T24" fmla="*/ 7 w 18"/>
                <a:gd name="T25" fmla="*/ 17 h 18"/>
                <a:gd name="T26" fmla="*/ 9 w 18"/>
                <a:gd name="T27" fmla="*/ 17 h 18"/>
                <a:gd name="T28" fmla="*/ 12 w 18"/>
                <a:gd name="T29" fmla="*/ 16 h 18"/>
                <a:gd name="T30" fmla="*/ 16 w 18"/>
                <a:gd name="T31" fmla="*/ 11 h 18"/>
                <a:gd name="T32" fmla="*/ 15 w 18"/>
                <a:gd name="T33" fmla="*/ 8 h 18"/>
                <a:gd name="T34" fmla="*/ 15 w 18"/>
                <a:gd name="T35" fmla="*/ 6 h 18"/>
                <a:gd name="T36" fmla="*/ 14 w 18"/>
                <a:gd name="T37" fmla="*/ 4 h 18"/>
                <a:gd name="T38" fmla="*/ 12 w 18"/>
                <a:gd name="T39" fmla="*/ 4 h 18"/>
                <a:gd name="T40" fmla="*/ 10 w 18"/>
                <a:gd name="T41" fmla="*/ 1 h 18"/>
                <a:gd name="T42" fmla="*/ 8 w 18"/>
                <a:gd name="T43" fmla="*/ 3 h 18"/>
                <a:gd name="T44" fmla="*/ 6 w 18"/>
                <a:gd name="T45" fmla="*/ 2 h 18"/>
                <a:gd name="T46" fmla="*/ 4 w 18"/>
                <a:gd name="T47" fmla="*/ 2 h 18"/>
                <a:gd name="T48" fmla="*/ 3 w 18"/>
                <a:gd name="T49" fmla="*/ 4 h 18"/>
                <a:gd name="T50" fmla="*/ 2 w 18"/>
                <a:gd name="T51" fmla="*/ 9 h 18"/>
                <a:gd name="T52" fmla="*/ 3 w 18"/>
                <a:gd name="T53" fmla="*/ 12 h 18"/>
                <a:gd name="T54" fmla="*/ 4 w 18"/>
                <a:gd name="T55" fmla="*/ 13 h 18"/>
                <a:gd name="T56" fmla="*/ 5 w 18"/>
                <a:gd name="T57" fmla="*/ 16 h 18"/>
                <a:gd name="T58" fmla="*/ 8 w 18"/>
                <a:gd name="T59" fmla="*/ 15 h 18"/>
                <a:gd name="T60" fmla="*/ 10 w 18"/>
                <a:gd name="T61" fmla="*/ 15 h 18"/>
                <a:gd name="T62" fmla="*/ 13 w 18"/>
                <a:gd name="T63" fmla="*/ 13 h 18"/>
                <a:gd name="T64" fmla="*/ 15 w 18"/>
                <a:gd name="T65" fmla="*/ 8 h 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
                <a:gd name="T100" fmla="*/ 0 h 18"/>
                <a:gd name="T101" fmla="*/ 18 w 18"/>
                <a:gd name="T102" fmla="*/ 18 h 1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 h="18">
                  <a:moveTo>
                    <a:pt x="16" y="9"/>
                  </a:moveTo>
                  <a:lnTo>
                    <a:pt x="16" y="9"/>
                  </a:lnTo>
                  <a:lnTo>
                    <a:pt x="17" y="7"/>
                  </a:lnTo>
                  <a:lnTo>
                    <a:pt x="15" y="5"/>
                  </a:lnTo>
                  <a:lnTo>
                    <a:pt x="14" y="2"/>
                  </a:lnTo>
                  <a:lnTo>
                    <a:pt x="12" y="1"/>
                  </a:lnTo>
                  <a:lnTo>
                    <a:pt x="10" y="1"/>
                  </a:lnTo>
                  <a:lnTo>
                    <a:pt x="8" y="0"/>
                  </a:lnTo>
                  <a:lnTo>
                    <a:pt x="6" y="0"/>
                  </a:lnTo>
                  <a:lnTo>
                    <a:pt x="6" y="2"/>
                  </a:lnTo>
                  <a:lnTo>
                    <a:pt x="4" y="1"/>
                  </a:lnTo>
                  <a:lnTo>
                    <a:pt x="4" y="2"/>
                  </a:lnTo>
                  <a:lnTo>
                    <a:pt x="1" y="4"/>
                  </a:lnTo>
                  <a:lnTo>
                    <a:pt x="0" y="6"/>
                  </a:lnTo>
                  <a:lnTo>
                    <a:pt x="2" y="9"/>
                  </a:lnTo>
                  <a:lnTo>
                    <a:pt x="1" y="11"/>
                  </a:lnTo>
                  <a:lnTo>
                    <a:pt x="3" y="12"/>
                  </a:lnTo>
                  <a:lnTo>
                    <a:pt x="1" y="14"/>
                  </a:lnTo>
                  <a:lnTo>
                    <a:pt x="3" y="15"/>
                  </a:lnTo>
                  <a:lnTo>
                    <a:pt x="5" y="16"/>
                  </a:lnTo>
                  <a:lnTo>
                    <a:pt x="7" y="17"/>
                  </a:lnTo>
                  <a:lnTo>
                    <a:pt x="9" y="17"/>
                  </a:lnTo>
                  <a:lnTo>
                    <a:pt x="12" y="16"/>
                  </a:lnTo>
                  <a:lnTo>
                    <a:pt x="14" y="14"/>
                  </a:lnTo>
                  <a:lnTo>
                    <a:pt x="16" y="11"/>
                  </a:lnTo>
                  <a:lnTo>
                    <a:pt x="16" y="9"/>
                  </a:lnTo>
                  <a:lnTo>
                    <a:pt x="15" y="8"/>
                  </a:lnTo>
                  <a:lnTo>
                    <a:pt x="15" y="6"/>
                  </a:lnTo>
                  <a:lnTo>
                    <a:pt x="14" y="4"/>
                  </a:lnTo>
                  <a:lnTo>
                    <a:pt x="12" y="4"/>
                  </a:lnTo>
                  <a:lnTo>
                    <a:pt x="10" y="1"/>
                  </a:lnTo>
                  <a:lnTo>
                    <a:pt x="10" y="3"/>
                  </a:lnTo>
                  <a:lnTo>
                    <a:pt x="8" y="3"/>
                  </a:lnTo>
                  <a:lnTo>
                    <a:pt x="6" y="2"/>
                  </a:lnTo>
                  <a:lnTo>
                    <a:pt x="6" y="3"/>
                  </a:lnTo>
                  <a:lnTo>
                    <a:pt x="4" y="2"/>
                  </a:lnTo>
                  <a:lnTo>
                    <a:pt x="3" y="4"/>
                  </a:lnTo>
                  <a:lnTo>
                    <a:pt x="2" y="7"/>
                  </a:lnTo>
                  <a:lnTo>
                    <a:pt x="2" y="9"/>
                  </a:lnTo>
                  <a:lnTo>
                    <a:pt x="4" y="10"/>
                  </a:lnTo>
                  <a:lnTo>
                    <a:pt x="3" y="12"/>
                  </a:lnTo>
                  <a:lnTo>
                    <a:pt x="4" y="13"/>
                  </a:lnTo>
                  <a:lnTo>
                    <a:pt x="6" y="14"/>
                  </a:lnTo>
                  <a:lnTo>
                    <a:pt x="5" y="16"/>
                  </a:lnTo>
                  <a:lnTo>
                    <a:pt x="8" y="15"/>
                  </a:lnTo>
                  <a:lnTo>
                    <a:pt x="10" y="15"/>
                  </a:lnTo>
                  <a:lnTo>
                    <a:pt x="13" y="13"/>
                  </a:lnTo>
                  <a:lnTo>
                    <a:pt x="14" y="11"/>
                  </a:lnTo>
                  <a:lnTo>
                    <a:pt x="15" y="8"/>
                  </a:lnTo>
                  <a:lnTo>
                    <a:pt x="16" y="9"/>
                  </a:lnTo>
                </a:path>
              </a:pathLst>
            </a:custGeom>
            <a:solidFill>
              <a:srgbClr val="FBFBF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07" name="Freeform 439"/>
            <p:cNvSpPr>
              <a:spLocks/>
            </p:cNvSpPr>
            <p:nvPr/>
          </p:nvSpPr>
          <p:spPr bwMode="auto">
            <a:xfrm>
              <a:off x="2518" y="1264"/>
              <a:ext cx="18" cy="17"/>
            </a:xfrm>
            <a:custGeom>
              <a:avLst/>
              <a:gdLst>
                <a:gd name="T0" fmla="*/ 16 w 18"/>
                <a:gd name="T1" fmla="*/ 8 h 17"/>
                <a:gd name="T2" fmla="*/ 17 w 18"/>
                <a:gd name="T3" fmla="*/ 6 h 17"/>
                <a:gd name="T4" fmla="*/ 15 w 18"/>
                <a:gd name="T5" fmla="*/ 4 h 17"/>
                <a:gd name="T6" fmla="*/ 12 w 18"/>
                <a:gd name="T7" fmla="*/ 4 h 17"/>
                <a:gd name="T8" fmla="*/ 10 w 18"/>
                <a:gd name="T9" fmla="*/ 3 h 17"/>
                <a:gd name="T10" fmla="*/ 4 w 18"/>
                <a:gd name="T11" fmla="*/ 1 h 17"/>
                <a:gd name="T12" fmla="*/ 4 w 18"/>
                <a:gd name="T13" fmla="*/ 3 h 17"/>
                <a:gd name="T14" fmla="*/ 1 w 18"/>
                <a:gd name="T15" fmla="*/ 3 h 17"/>
                <a:gd name="T16" fmla="*/ 0 w 18"/>
                <a:gd name="T17" fmla="*/ 6 h 17"/>
                <a:gd name="T18" fmla="*/ 2 w 18"/>
                <a:gd name="T19" fmla="*/ 9 h 17"/>
                <a:gd name="T20" fmla="*/ 2 w 18"/>
                <a:gd name="T21" fmla="*/ 11 h 17"/>
                <a:gd name="T22" fmla="*/ 6 w 18"/>
                <a:gd name="T23" fmla="*/ 14 h 17"/>
                <a:gd name="T24" fmla="*/ 8 w 18"/>
                <a:gd name="T25" fmla="*/ 14 h 17"/>
                <a:gd name="T26" fmla="*/ 11 w 18"/>
                <a:gd name="T27" fmla="*/ 15 h 17"/>
                <a:gd name="T28" fmla="*/ 14 w 18"/>
                <a:gd name="T29" fmla="*/ 13 h 17"/>
                <a:gd name="T30" fmla="*/ 16 w 18"/>
                <a:gd name="T31" fmla="*/ 11 h 17"/>
                <a:gd name="T32" fmla="*/ 14 w 18"/>
                <a:gd name="T33" fmla="*/ 8 h 17"/>
                <a:gd name="T34" fmla="*/ 14 w 18"/>
                <a:gd name="T35" fmla="*/ 8 h 17"/>
                <a:gd name="T36" fmla="*/ 14 w 18"/>
                <a:gd name="T37" fmla="*/ 5 h 17"/>
                <a:gd name="T38" fmla="*/ 12 w 18"/>
                <a:gd name="T39" fmla="*/ 4 h 17"/>
                <a:gd name="T40" fmla="*/ 10 w 18"/>
                <a:gd name="T41" fmla="*/ 3 h 17"/>
                <a:gd name="T42" fmla="*/ 7 w 18"/>
                <a:gd name="T43" fmla="*/ 2 h 17"/>
                <a:gd name="T44" fmla="*/ 7 w 18"/>
                <a:gd name="T45" fmla="*/ 3 h 17"/>
                <a:gd name="T46" fmla="*/ 4 w 18"/>
                <a:gd name="T47" fmla="*/ 5 h 17"/>
                <a:gd name="T48" fmla="*/ 4 w 18"/>
                <a:gd name="T49" fmla="*/ 5 h 17"/>
                <a:gd name="T50" fmla="*/ 3 w 18"/>
                <a:gd name="T51" fmla="*/ 6 h 17"/>
                <a:gd name="T52" fmla="*/ 5 w 18"/>
                <a:gd name="T53" fmla="*/ 10 h 17"/>
                <a:gd name="T54" fmla="*/ 3 w 18"/>
                <a:gd name="T55" fmla="*/ 13 h 17"/>
                <a:gd name="T56" fmla="*/ 6 w 18"/>
                <a:gd name="T57" fmla="*/ 14 h 17"/>
                <a:gd name="T58" fmla="*/ 8 w 18"/>
                <a:gd name="T59" fmla="*/ 14 h 17"/>
                <a:gd name="T60" fmla="*/ 12 w 18"/>
                <a:gd name="T61" fmla="*/ 13 h 17"/>
                <a:gd name="T62" fmla="*/ 13 w 18"/>
                <a:gd name="T63" fmla="*/ 10 h 17"/>
                <a:gd name="T64" fmla="*/ 14 w 18"/>
                <a:gd name="T65" fmla="*/ 8 h 1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8"/>
                <a:gd name="T100" fmla="*/ 0 h 17"/>
                <a:gd name="T101" fmla="*/ 18 w 18"/>
                <a:gd name="T102" fmla="*/ 17 h 1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8" h="17">
                  <a:moveTo>
                    <a:pt x="16" y="8"/>
                  </a:moveTo>
                  <a:lnTo>
                    <a:pt x="16" y="8"/>
                  </a:lnTo>
                  <a:lnTo>
                    <a:pt x="17" y="6"/>
                  </a:lnTo>
                  <a:lnTo>
                    <a:pt x="15" y="4"/>
                  </a:lnTo>
                  <a:lnTo>
                    <a:pt x="12" y="4"/>
                  </a:lnTo>
                  <a:lnTo>
                    <a:pt x="10" y="0"/>
                  </a:lnTo>
                  <a:lnTo>
                    <a:pt x="10" y="3"/>
                  </a:lnTo>
                  <a:lnTo>
                    <a:pt x="7" y="2"/>
                  </a:lnTo>
                  <a:lnTo>
                    <a:pt x="4" y="1"/>
                  </a:lnTo>
                  <a:lnTo>
                    <a:pt x="4" y="3"/>
                  </a:lnTo>
                  <a:lnTo>
                    <a:pt x="2" y="1"/>
                  </a:lnTo>
                  <a:lnTo>
                    <a:pt x="1" y="3"/>
                  </a:lnTo>
                  <a:lnTo>
                    <a:pt x="0" y="6"/>
                  </a:lnTo>
                  <a:lnTo>
                    <a:pt x="0" y="8"/>
                  </a:lnTo>
                  <a:lnTo>
                    <a:pt x="2" y="9"/>
                  </a:lnTo>
                  <a:lnTo>
                    <a:pt x="2" y="11"/>
                  </a:lnTo>
                  <a:lnTo>
                    <a:pt x="3" y="13"/>
                  </a:lnTo>
                  <a:lnTo>
                    <a:pt x="6" y="14"/>
                  </a:lnTo>
                  <a:lnTo>
                    <a:pt x="5" y="16"/>
                  </a:lnTo>
                  <a:lnTo>
                    <a:pt x="8" y="14"/>
                  </a:lnTo>
                  <a:lnTo>
                    <a:pt x="11" y="15"/>
                  </a:lnTo>
                  <a:lnTo>
                    <a:pt x="14" y="13"/>
                  </a:lnTo>
                  <a:lnTo>
                    <a:pt x="16" y="11"/>
                  </a:lnTo>
                  <a:lnTo>
                    <a:pt x="16" y="8"/>
                  </a:lnTo>
                  <a:lnTo>
                    <a:pt x="14" y="8"/>
                  </a:lnTo>
                  <a:lnTo>
                    <a:pt x="14" y="5"/>
                  </a:lnTo>
                  <a:lnTo>
                    <a:pt x="12" y="5"/>
                  </a:lnTo>
                  <a:lnTo>
                    <a:pt x="12" y="4"/>
                  </a:lnTo>
                  <a:lnTo>
                    <a:pt x="10" y="3"/>
                  </a:lnTo>
                  <a:lnTo>
                    <a:pt x="7" y="2"/>
                  </a:lnTo>
                  <a:lnTo>
                    <a:pt x="7" y="3"/>
                  </a:lnTo>
                  <a:lnTo>
                    <a:pt x="4" y="3"/>
                  </a:lnTo>
                  <a:lnTo>
                    <a:pt x="4" y="5"/>
                  </a:lnTo>
                  <a:lnTo>
                    <a:pt x="3" y="6"/>
                  </a:lnTo>
                  <a:lnTo>
                    <a:pt x="2" y="9"/>
                  </a:lnTo>
                  <a:lnTo>
                    <a:pt x="5" y="10"/>
                  </a:lnTo>
                  <a:lnTo>
                    <a:pt x="3" y="13"/>
                  </a:lnTo>
                  <a:lnTo>
                    <a:pt x="6" y="14"/>
                  </a:lnTo>
                  <a:lnTo>
                    <a:pt x="8" y="14"/>
                  </a:lnTo>
                  <a:lnTo>
                    <a:pt x="10" y="12"/>
                  </a:lnTo>
                  <a:lnTo>
                    <a:pt x="12" y="13"/>
                  </a:lnTo>
                  <a:lnTo>
                    <a:pt x="13" y="10"/>
                  </a:lnTo>
                  <a:lnTo>
                    <a:pt x="14" y="8"/>
                  </a:lnTo>
                  <a:lnTo>
                    <a:pt x="16" y="8"/>
                  </a:lnTo>
                </a:path>
              </a:pathLst>
            </a:custGeom>
            <a:solidFill>
              <a:srgbClr val="FCFC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08" name="Freeform 440"/>
            <p:cNvSpPr>
              <a:spLocks/>
            </p:cNvSpPr>
            <p:nvPr/>
          </p:nvSpPr>
          <p:spPr bwMode="auto">
            <a:xfrm>
              <a:off x="2518" y="1266"/>
              <a:ext cx="20" cy="19"/>
            </a:xfrm>
            <a:custGeom>
              <a:avLst/>
              <a:gdLst>
                <a:gd name="T0" fmla="*/ 18 w 20"/>
                <a:gd name="T1" fmla="*/ 9 h 19"/>
                <a:gd name="T2" fmla="*/ 19 w 20"/>
                <a:gd name="T3" fmla="*/ 6 h 19"/>
                <a:gd name="T4" fmla="*/ 15 w 20"/>
                <a:gd name="T5" fmla="*/ 4 h 19"/>
                <a:gd name="T6" fmla="*/ 15 w 20"/>
                <a:gd name="T7" fmla="*/ 2 h 19"/>
                <a:gd name="T8" fmla="*/ 12 w 20"/>
                <a:gd name="T9" fmla="*/ 1 h 19"/>
                <a:gd name="T10" fmla="*/ 7 w 20"/>
                <a:gd name="T11" fmla="*/ 2 h 19"/>
                <a:gd name="T12" fmla="*/ 3 w 20"/>
                <a:gd name="T13" fmla="*/ 0 h 19"/>
                <a:gd name="T14" fmla="*/ 2 w 20"/>
                <a:gd name="T15" fmla="*/ 3 h 19"/>
                <a:gd name="T16" fmla="*/ 2 w 20"/>
                <a:gd name="T17" fmla="*/ 7 h 19"/>
                <a:gd name="T18" fmla="*/ 0 w 20"/>
                <a:gd name="T19" fmla="*/ 10 h 19"/>
                <a:gd name="T20" fmla="*/ 4 w 20"/>
                <a:gd name="T21" fmla="*/ 12 h 19"/>
                <a:gd name="T22" fmla="*/ 6 w 20"/>
                <a:gd name="T23" fmla="*/ 17 h 19"/>
                <a:gd name="T24" fmla="*/ 10 w 20"/>
                <a:gd name="T25" fmla="*/ 18 h 19"/>
                <a:gd name="T26" fmla="*/ 11 w 20"/>
                <a:gd name="T27" fmla="*/ 14 h 19"/>
                <a:gd name="T28" fmla="*/ 15 w 20"/>
                <a:gd name="T29" fmla="*/ 15 h 19"/>
                <a:gd name="T30" fmla="*/ 16 w 20"/>
                <a:gd name="T31" fmla="*/ 12 h 19"/>
                <a:gd name="T32" fmla="*/ 18 w 20"/>
                <a:gd name="T33" fmla="*/ 9 h 19"/>
                <a:gd name="T34" fmla="*/ 18 w 20"/>
                <a:gd name="T35" fmla="*/ 9 h 19"/>
                <a:gd name="T36" fmla="*/ 15 w 20"/>
                <a:gd name="T37" fmla="*/ 4 h 19"/>
                <a:gd name="T38" fmla="*/ 15 w 20"/>
                <a:gd name="T39" fmla="*/ 4 h 19"/>
                <a:gd name="T40" fmla="*/ 11 w 20"/>
                <a:gd name="T41" fmla="*/ 3 h 19"/>
                <a:gd name="T42" fmla="*/ 11 w 20"/>
                <a:gd name="T43" fmla="*/ 3 h 19"/>
                <a:gd name="T44" fmla="*/ 7 w 20"/>
                <a:gd name="T45" fmla="*/ 2 h 19"/>
                <a:gd name="T46" fmla="*/ 6 w 20"/>
                <a:gd name="T47" fmla="*/ 5 h 19"/>
                <a:gd name="T48" fmla="*/ 6 w 20"/>
                <a:gd name="T49" fmla="*/ 5 h 19"/>
                <a:gd name="T50" fmla="*/ 5 w 20"/>
                <a:gd name="T51" fmla="*/ 9 h 19"/>
                <a:gd name="T52" fmla="*/ 4 w 20"/>
                <a:gd name="T53" fmla="*/ 12 h 19"/>
                <a:gd name="T54" fmla="*/ 7 w 20"/>
                <a:gd name="T55" fmla="*/ 13 h 19"/>
                <a:gd name="T56" fmla="*/ 7 w 20"/>
                <a:gd name="T57" fmla="*/ 13 h 19"/>
                <a:gd name="T58" fmla="*/ 11 w 20"/>
                <a:gd name="T59" fmla="*/ 14 h 19"/>
                <a:gd name="T60" fmla="*/ 11 w 20"/>
                <a:gd name="T61" fmla="*/ 14 h 19"/>
                <a:gd name="T62" fmla="*/ 16 w 20"/>
                <a:gd name="T63" fmla="*/ 12 h 19"/>
                <a:gd name="T64" fmla="*/ 18 w 20"/>
                <a:gd name="T65" fmla="*/ 9 h 1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
                <a:gd name="T100" fmla="*/ 0 h 19"/>
                <a:gd name="T101" fmla="*/ 20 w 20"/>
                <a:gd name="T102" fmla="*/ 19 h 1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 h="19">
                  <a:moveTo>
                    <a:pt x="18" y="9"/>
                  </a:moveTo>
                  <a:lnTo>
                    <a:pt x="18" y="9"/>
                  </a:lnTo>
                  <a:lnTo>
                    <a:pt x="19" y="6"/>
                  </a:lnTo>
                  <a:lnTo>
                    <a:pt x="15" y="4"/>
                  </a:lnTo>
                  <a:lnTo>
                    <a:pt x="15" y="2"/>
                  </a:lnTo>
                  <a:lnTo>
                    <a:pt x="12" y="1"/>
                  </a:lnTo>
                  <a:lnTo>
                    <a:pt x="8" y="0"/>
                  </a:lnTo>
                  <a:lnTo>
                    <a:pt x="7" y="2"/>
                  </a:lnTo>
                  <a:lnTo>
                    <a:pt x="3" y="0"/>
                  </a:lnTo>
                  <a:lnTo>
                    <a:pt x="2" y="3"/>
                  </a:lnTo>
                  <a:lnTo>
                    <a:pt x="2" y="7"/>
                  </a:lnTo>
                  <a:lnTo>
                    <a:pt x="0" y="10"/>
                  </a:lnTo>
                  <a:lnTo>
                    <a:pt x="4" y="12"/>
                  </a:lnTo>
                  <a:lnTo>
                    <a:pt x="3" y="16"/>
                  </a:lnTo>
                  <a:lnTo>
                    <a:pt x="6" y="17"/>
                  </a:lnTo>
                  <a:lnTo>
                    <a:pt x="10" y="18"/>
                  </a:lnTo>
                  <a:lnTo>
                    <a:pt x="11" y="14"/>
                  </a:lnTo>
                  <a:lnTo>
                    <a:pt x="15" y="15"/>
                  </a:lnTo>
                  <a:lnTo>
                    <a:pt x="16" y="12"/>
                  </a:lnTo>
                  <a:lnTo>
                    <a:pt x="18" y="9"/>
                  </a:lnTo>
                  <a:lnTo>
                    <a:pt x="14" y="7"/>
                  </a:lnTo>
                  <a:lnTo>
                    <a:pt x="15" y="4"/>
                  </a:lnTo>
                  <a:lnTo>
                    <a:pt x="11" y="3"/>
                  </a:lnTo>
                  <a:lnTo>
                    <a:pt x="7" y="2"/>
                  </a:lnTo>
                  <a:lnTo>
                    <a:pt x="6" y="5"/>
                  </a:lnTo>
                  <a:lnTo>
                    <a:pt x="5" y="9"/>
                  </a:lnTo>
                  <a:lnTo>
                    <a:pt x="4" y="12"/>
                  </a:lnTo>
                  <a:lnTo>
                    <a:pt x="7" y="13"/>
                  </a:lnTo>
                  <a:lnTo>
                    <a:pt x="11" y="14"/>
                  </a:lnTo>
                  <a:lnTo>
                    <a:pt x="12" y="11"/>
                  </a:lnTo>
                  <a:lnTo>
                    <a:pt x="16" y="12"/>
                  </a:lnTo>
                  <a:lnTo>
                    <a:pt x="18" y="9"/>
                  </a:lnTo>
                </a:path>
              </a:pathLst>
            </a:custGeom>
            <a:solidFill>
              <a:srgbClr val="FDFDF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09" name="Freeform 441"/>
            <p:cNvSpPr>
              <a:spLocks/>
            </p:cNvSpPr>
            <p:nvPr/>
          </p:nvSpPr>
          <p:spPr bwMode="auto">
            <a:xfrm>
              <a:off x="2519" y="1266"/>
              <a:ext cx="20" cy="19"/>
            </a:xfrm>
            <a:custGeom>
              <a:avLst/>
              <a:gdLst>
                <a:gd name="T0" fmla="*/ 19 w 20"/>
                <a:gd name="T1" fmla="*/ 10 h 19"/>
                <a:gd name="T2" fmla="*/ 19 w 20"/>
                <a:gd name="T3" fmla="*/ 10 h 19"/>
                <a:gd name="T4" fmla="*/ 19 w 20"/>
                <a:gd name="T5" fmla="*/ 10 h 19"/>
                <a:gd name="T6" fmla="*/ 14 w 20"/>
                <a:gd name="T7" fmla="*/ 8 h 19"/>
                <a:gd name="T8" fmla="*/ 15 w 20"/>
                <a:gd name="T9" fmla="*/ 3 h 19"/>
                <a:gd name="T10" fmla="*/ 15 w 20"/>
                <a:gd name="T11" fmla="*/ 3 h 19"/>
                <a:gd name="T12" fmla="*/ 15 w 20"/>
                <a:gd name="T13" fmla="*/ 3 h 19"/>
                <a:gd name="T14" fmla="*/ 10 w 20"/>
                <a:gd name="T15" fmla="*/ 1 h 19"/>
                <a:gd name="T16" fmla="*/ 10 w 20"/>
                <a:gd name="T17" fmla="*/ 1 h 19"/>
                <a:gd name="T18" fmla="*/ 10 w 20"/>
                <a:gd name="T19" fmla="*/ 1 h 19"/>
                <a:gd name="T20" fmla="*/ 10 w 20"/>
                <a:gd name="T21" fmla="*/ 1 h 19"/>
                <a:gd name="T22" fmla="*/ 5 w 20"/>
                <a:gd name="T23" fmla="*/ 0 h 19"/>
                <a:gd name="T24" fmla="*/ 5 w 20"/>
                <a:gd name="T25" fmla="*/ 0 h 19"/>
                <a:gd name="T26" fmla="*/ 3 w 20"/>
                <a:gd name="T27" fmla="*/ 5 h 19"/>
                <a:gd name="T28" fmla="*/ 3 w 20"/>
                <a:gd name="T29" fmla="*/ 5 h 19"/>
                <a:gd name="T30" fmla="*/ 3 w 20"/>
                <a:gd name="T31" fmla="*/ 5 h 19"/>
                <a:gd name="T32" fmla="*/ 3 w 20"/>
                <a:gd name="T33" fmla="*/ 5 h 19"/>
                <a:gd name="T34" fmla="*/ 2 w 20"/>
                <a:gd name="T35" fmla="*/ 9 h 19"/>
                <a:gd name="T36" fmla="*/ 2 w 20"/>
                <a:gd name="T37" fmla="*/ 9 h 19"/>
                <a:gd name="T38" fmla="*/ 2 w 20"/>
                <a:gd name="T39" fmla="*/ 9 h 19"/>
                <a:gd name="T40" fmla="*/ 0 w 20"/>
                <a:gd name="T41" fmla="*/ 14 h 19"/>
                <a:gd name="T42" fmla="*/ 0 w 20"/>
                <a:gd name="T43" fmla="*/ 14 h 19"/>
                <a:gd name="T44" fmla="*/ 5 w 20"/>
                <a:gd name="T45" fmla="*/ 17 h 19"/>
                <a:gd name="T46" fmla="*/ 5 w 20"/>
                <a:gd name="T47" fmla="*/ 17 h 19"/>
                <a:gd name="T48" fmla="*/ 5 w 20"/>
                <a:gd name="T49" fmla="*/ 17 h 19"/>
                <a:gd name="T50" fmla="*/ 5 w 20"/>
                <a:gd name="T51" fmla="*/ 17 h 19"/>
                <a:gd name="T52" fmla="*/ 10 w 20"/>
                <a:gd name="T53" fmla="*/ 18 h 19"/>
                <a:gd name="T54" fmla="*/ 10 w 20"/>
                <a:gd name="T55" fmla="*/ 18 h 19"/>
                <a:gd name="T56" fmla="*/ 10 w 20"/>
                <a:gd name="T57" fmla="*/ 18 h 19"/>
                <a:gd name="T58" fmla="*/ 11 w 20"/>
                <a:gd name="T59" fmla="*/ 13 h 19"/>
                <a:gd name="T60" fmla="*/ 16 w 20"/>
                <a:gd name="T61" fmla="*/ 15 h 19"/>
                <a:gd name="T62" fmla="*/ 16 w 20"/>
                <a:gd name="T63" fmla="*/ 15 h 19"/>
                <a:gd name="T64" fmla="*/ 19 w 20"/>
                <a:gd name="T65" fmla="*/ 10 h 19"/>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
                <a:gd name="T100" fmla="*/ 0 h 19"/>
                <a:gd name="T101" fmla="*/ 20 w 20"/>
                <a:gd name="T102" fmla="*/ 19 h 19"/>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 h="19">
                  <a:moveTo>
                    <a:pt x="19" y="10"/>
                  </a:moveTo>
                  <a:lnTo>
                    <a:pt x="19" y="10"/>
                  </a:lnTo>
                  <a:lnTo>
                    <a:pt x="14" y="8"/>
                  </a:lnTo>
                  <a:lnTo>
                    <a:pt x="15" y="3"/>
                  </a:lnTo>
                  <a:lnTo>
                    <a:pt x="10" y="1"/>
                  </a:lnTo>
                  <a:lnTo>
                    <a:pt x="5" y="0"/>
                  </a:lnTo>
                  <a:lnTo>
                    <a:pt x="3" y="5"/>
                  </a:lnTo>
                  <a:lnTo>
                    <a:pt x="2" y="9"/>
                  </a:lnTo>
                  <a:lnTo>
                    <a:pt x="0" y="14"/>
                  </a:lnTo>
                  <a:lnTo>
                    <a:pt x="5" y="17"/>
                  </a:lnTo>
                  <a:lnTo>
                    <a:pt x="10" y="18"/>
                  </a:lnTo>
                  <a:lnTo>
                    <a:pt x="11" y="13"/>
                  </a:lnTo>
                  <a:lnTo>
                    <a:pt x="16" y="15"/>
                  </a:lnTo>
                  <a:lnTo>
                    <a:pt x="19" y="10"/>
                  </a:lnTo>
                </a:path>
              </a:pathLst>
            </a:custGeom>
            <a:solidFill>
              <a:srgbClr val="FEFEF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10" name="Freeform 442"/>
            <p:cNvSpPr>
              <a:spLocks/>
            </p:cNvSpPr>
            <p:nvPr/>
          </p:nvSpPr>
          <p:spPr bwMode="auto">
            <a:xfrm>
              <a:off x="2518" y="1268"/>
              <a:ext cx="22" cy="20"/>
            </a:xfrm>
            <a:custGeom>
              <a:avLst/>
              <a:gdLst>
                <a:gd name="T0" fmla="*/ 21 w 22"/>
                <a:gd name="T1" fmla="*/ 5 h 20"/>
                <a:gd name="T2" fmla="*/ 21 w 22"/>
                <a:gd name="T3" fmla="*/ 5 h 20"/>
                <a:gd name="T4" fmla="*/ 21 w 22"/>
                <a:gd name="T5" fmla="*/ 5 h 20"/>
                <a:gd name="T6" fmla="*/ 21 w 22"/>
                <a:gd name="T7" fmla="*/ 5 h 20"/>
                <a:gd name="T8" fmla="*/ 21 w 22"/>
                <a:gd name="T9" fmla="*/ 5 h 20"/>
                <a:gd name="T10" fmla="*/ 21 w 22"/>
                <a:gd name="T11" fmla="*/ 5 h 20"/>
                <a:gd name="T12" fmla="*/ 13 w 22"/>
                <a:gd name="T13" fmla="*/ 2 h 20"/>
                <a:gd name="T14" fmla="*/ 13 w 22"/>
                <a:gd name="T15" fmla="*/ 2 h 20"/>
                <a:gd name="T16" fmla="*/ 13 w 22"/>
                <a:gd name="T17" fmla="*/ 2 h 20"/>
                <a:gd name="T18" fmla="*/ 13 w 22"/>
                <a:gd name="T19" fmla="*/ 2 h 20"/>
                <a:gd name="T20" fmla="*/ 13 w 22"/>
                <a:gd name="T21" fmla="*/ 2 h 20"/>
                <a:gd name="T22" fmla="*/ 13 w 22"/>
                <a:gd name="T23" fmla="*/ 2 h 20"/>
                <a:gd name="T24" fmla="*/ 13 w 22"/>
                <a:gd name="T25" fmla="*/ 2 h 20"/>
                <a:gd name="T26" fmla="*/ 13 w 22"/>
                <a:gd name="T27" fmla="*/ 2 h 20"/>
                <a:gd name="T28" fmla="*/ 5 w 22"/>
                <a:gd name="T29" fmla="*/ 0 h 20"/>
                <a:gd name="T30" fmla="*/ 5 w 22"/>
                <a:gd name="T31" fmla="*/ 0 h 20"/>
                <a:gd name="T32" fmla="*/ 5 w 22"/>
                <a:gd name="T33" fmla="*/ 0 h 20"/>
                <a:gd name="T34" fmla="*/ 0 w 22"/>
                <a:gd name="T35" fmla="*/ 14 h 20"/>
                <a:gd name="T36" fmla="*/ 0 w 22"/>
                <a:gd name="T37" fmla="*/ 14 h 20"/>
                <a:gd name="T38" fmla="*/ 8 w 22"/>
                <a:gd name="T39" fmla="*/ 17 h 20"/>
                <a:gd name="T40" fmla="*/ 8 w 22"/>
                <a:gd name="T41" fmla="*/ 17 h 20"/>
                <a:gd name="T42" fmla="*/ 8 w 22"/>
                <a:gd name="T43" fmla="*/ 17 h 20"/>
                <a:gd name="T44" fmla="*/ 8 w 22"/>
                <a:gd name="T45" fmla="*/ 17 h 20"/>
                <a:gd name="T46" fmla="*/ 8 w 22"/>
                <a:gd name="T47" fmla="*/ 17 h 20"/>
                <a:gd name="T48" fmla="*/ 8 w 22"/>
                <a:gd name="T49" fmla="*/ 17 h 20"/>
                <a:gd name="T50" fmla="*/ 8 w 22"/>
                <a:gd name="T51" fmla="*/ 17 h 20"/>
                <a:gd name="T52" fmla="*/ 8 w 22"/>
                <a:gd name="T53" fmla="*/ 17 h 20"/>
                <a:gd name="T54" fmla="*/ 16 w 22"/>
                <a:gd name="T55" fmla="*/ 19 h 20"/>
                <a:gd name="T56" fmla="*/ 16 w 22"/>
                <a:gd name="T57" fmla="*/ 19 h 20"/>
                <a:gd name="T58" fmla="*/ 16 w 22"/>
                <a:gd name="T59" fmla="*/ 19 h 20"/>
                <a:gd name="T60" fmla="*/ 16 w 22"/>
                <a:gd name="T61" fmla="*/ 19 h 20"/>
                <a:gd name="T62" fmla="*/ 16 w 22"/>
                <a:gd name="T63" fmla="*/ 19 h 20"/>
                <a:gd name="T64" fmla="*/ 21 w 22"/>
                <a:gd name="T65" fmla="*/ 5 h 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
                <a:gd name="T100" fmla="*/ 0 h 20"/>
                <a:gd name="T101" fmla="*/ 22 w 22"/>
                <a:gd name="T102" fmla="*/ 20 h 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 h="20">
                  <a:moveTo>
                    <a:pt x="21" y="5"/>
                  </a:moveTo>
                  <a:lnTo>
                    <a:pt x="21" y="5"/>
                  </a:lnTo>
                  <a:lnTo>
                    <a:pt x="13" y="2"/>
                  </a:lnTo>
                  <a:lnTo>
                    <a:pt x="5" y="0"/>
                  </a:lnTo>
                  <a:lnTo>
                    <a:pt x="0" y="14"/>
                  </a:lnTo>
                  <a:lnTo>
                    <a:pt x="8" y="17"/>
                  </a:lnTo>
                  <a:lnTo>
                    <a:pt x="16" y="19"/>
                  </a:lnTo>
                  <a:lnTo>
                    <a:pt x="21" y="5"/>
                  </a:lnTo>
                </a:path>
              </a:pathLst>
            </a:custGeom>
            <a:solidFill>
              <a:srgbClr val="FFFFF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11" name="Freeform 443"/>
            <p:cNvSpPr>
              <a:spLocks/>
            </p:cNvSpPr>
            <p:nvPr/>
          </p:nvSpPr>
          <p:spPr bwMode="auto">
            <a:xfrm>
              <a:off x="2288" y="1030"/>
              <a:ext cx="394" cy="383"/>
            </a:xfrm>
            <a:custGeom>
              <a:avLst/>
              <a:gdLst>
                <a:gd name="T0" fmla="*/ 325 w 394"/>
                <a:gd name="T1" fmla="*/ 66 h 383"/>
                <a:gd name="T2" fmla="*/ 350 w 394"/>
                <a:gd name="T3" fmla="*/ 96 h 383"/>
                <a:gd name="T4" fmla="*/ 372 w 394"/>
                <a:gd name="T5" fmla="*/ 130 h 383"/>
                <a:gd name="T6" fmla="*/ 386 w 394"/>
                <a:gd name="T7" fmla="*/ 164 h 383"/>
                <a:gd name="T8" fmla="*/ 392 w 394"/>
                <a:gd name="T9" fmla="*/ 201 h 383"/>
                <a:gd name="T10" fmla="*/ 390 w 394"/>
                <a:gd name="T11" fmla="*/ 238 h 383"/>
                <a:gd name="T12" fmla="*/ 383 w 394"/>
                <a:gd name="T13" fmla="*/ 272 h 383"/>
                <a:gd name="T14" fmla="*/ 368 w 394"/>
                <a:gd name="T15" fmla="*/ 305 h 383"/>
                <a:gd name="T16" fmla="*/ 344 w 394"/>
                <a:gd name="T17" fmla="*/ 333 h 383"/>
                <a:gd name="T18" fmla="*/ 316 w 394"/>
                <a:gd name="T19" fmla="*/ 357 h 383"/>
                <a:gd name="T20" fmla="*/ 284 w 394"/>
                <a:gd name="T21" fmla="*/ 371 h 383"/>
                <a:gd name="T22" fmla="*/ 247 w 394"/>
                <a:gd name="T23" fmla="*/ 379 h 383"/>
                <a:gd name="T24" fmla="*/ 210 w 394"/>
                <a:gd name="T25" fmla="*/ 380 h 383"/>
                <a:gd name="T26" fmla="*/ 174 w 394"/>
                <a:gd name="T27" fmla="*/ 374 h 383"/>
                <a:gd name="T28" fmla="*/ 137 w 394"/>
                <a:gd name="T29" fmla="*/ 361 h 383"/>
                <a:gd name="T30" fmla="*/ 100 w 394"/>
                <a:gd name="T31" fmla="*/ 342 h 383"/>
                <a:gd name="T32" fmla="*/ 68 w 394"/>
                <a:gd name="T33" fmla="*/ 315 h 383"/>
                <a:gd name="T34" fmla="*/ 41 w 394"/>
                <a:gd name="T35" fmla="*/ 284 h 383"/>
                <a:gd name="T36" fmla="*/ 22 w 394"/>
                <a:gd name="T37" fmla="*/ 251 h 383"/>
                <a:gd name="T38" fmla="*/ 7 w 394"/>
                <a:gd name="T39" fmla="*/ 216 h 383"/>
                <a:gd name="T40" fmla="*/ 2 w 394"/>
                <a:gd name="T41" fmla="*/ 179 h 383"/>
                <a:gd name="T42" fmla="*/ 1 w 394"/>
                <a:gd name="T43" fmla="*/ 143 h 383"/>
                <a:gd name="T44" fmla="*/ 10 w 394"/>
                <a:gd name="T45" fmla="*/ 108 h 383"/>
                <a:gd name="T46" fmla="*/ 25 w 394"/>
                <a:gd name="T47" fmla="*/ 75 h 383"/>
                <a:gd name="T48" fmla="*/ 49 w 394"/>
                <a:gd name="T49" fmla="*/ 46 h 383"/>
                <a:gd name="T50" fmla="*/ 76 w 394"/>
                <a:gd name="T51" fmla="*/ 26 h 383"/>
                <a:gd name="T52" fmla="*/ 110 w 394"/>
                <a:gd name="T53" fmla="*/ 9 h 383"/>
                <a:gd name="T54" fmla="*/ 145 w 394"/>
                <a:gd name="T55" fmla="*/ 1 h 383"/>
                <a:gd name="T56" fmla="*/ 182 w 394"/>
                <a:gd name="T57" fmla="*/ 0 h 383"/>
                <a:gd name="T58" fmla="*/ 218 w 394"/>
                <a:gd name="T59" fmla="*/ 6 h 383"/>
                <a:gd name="T60" fmla="*/ 256 w 394"/>
                <a:gd name="T61" fmla="*/ 20 h 383"/>
                <a:gd name="T62" fmla="*/ 292 w 394"/>
                <a:gd name="T63" fmla="*/ 38 h 38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94"/>
                <a:gd name="T97" fmla="*/ 0 h 383"/>
                <a:gd name="T98" fmla="*/ 394 w 394"/>
                <a:gd name="T99" fmla="*/ 383 h 38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94" h="383">
                  <a:moveTo>
                    <a:pt x="310" y="51"/>
                  </a:moveTo>
                  <a:lnTo>
                    <a:pt x="325" y="66"/>
                  </a:lnTo>
                  <a:lnTo>
                    <a:pt x="340" y="80"/>
                  </a:lnTo>
                  <a:lnTo>
                    <a:pt x="350" y="96"/>
                  </a:lnTo>
                  <a:lnTo>
                    <a:pt x="363" y="112"/>
                  </a:lnTo>
                  <a:lnTo>
                    <a:pt x="372" y="130"/>
                  </a:lnTo>
                  <a:lnTo>
                    <a:pt x="380" y="148"/>
                  </a:lnTo>
                  <a:lnTo>
                    <a:pt x="386" y="164"/>
                  </a:lnTo>
                  <a:lnTo>
                    <a:pt x="389" y="183"/>
                  </a:lnTo>
                  <a:lnTo>
                    <a:pt x="392" y="201"/>
                  </a:lnTo>
                  <a:lnTo>
                    <a:pt x="393" y="220"/>
                  </a:lnTo>
                  <a:lnTo>
                    <a:pt x="390" y="238"/>
                  </a:lnTo>
                  <a:lnTo>
                    <a:pt x="388" y="256"/>
                  </a:lnTo>
                  <a:lnTo>
                    <a:pt x="383" y="272"/>
                  </a:lnTo>
                  <a:lnTo>
                    <a:pt x="377" y="291"/>
                  </a:lnTo>
                  <a:lnTo>
                    <a:pt x="368" y="305"/>
                  </a:lnTo>
                  <a:lnTo>
                    <a:pt x="357" y="319"/>
                  </a:lnTo>
                  <a:lnTo>
                    <a:pt x="344" y="333"/>
                  </a:lnTo>
                  <a:lnTo>
                    <a:pt x="332" y="346"/>
                  </a:lnTo>
                  <a:lnTo>
                    <a:pt x="316" y="357"/>
                  </a:lnTo>
                  <a:lnTo>
                    <a:pt x="300" y="364"/>
                  </a:lnTo>
                  <a:lnTo>
                    <a:pt x="284" y="371"/>
                  </a:lnTo>
                  <a:lnTo>
                    <a:pt x="268" y="375"/>
                  </a:lnTo>
                  <a:lnTo>
                    <a:pt x="247" y="379"/>
                  </a:lnTo>
                  <a:lnTo>
                    <a:pt x="230" y="382"/>
                  </a:lnTo>
                  <a:lnTo>
                    <a:pt x="210" y="380"/>
                  </a:lnTo>
                  <a:lnTo>
                    <a:pt x="193" y="378"/>
                  </a:lnTo>
                  <a:lnTo>
                    <a:pt x="174" y="374"/>
                  </a:lnTo>
                  <a:lnTo>
                    <a:pt x="154" y="369"/>
                  </a:lnTo>
                  <a:lnTo>
                    <a:pt x="137" y="361"/>
                  </a:lnTo>
                  <a:lnTo>
                    <a:pt x="118" y="353"/>
                  </a:lnTo>
                  <a:lnTo>
                    <a:pt x="100" y="342"/>
                  </a:lnTo>
                  <a:lnTo>
                    <a:pt x="83" y="329"/>
                  </a:lnTo>
                  <a:lnTo>
                    <a:pt x="68" y="315"/>
                  </a:lnTo>
                  <a:lnTo>
                    <a:pt x="54" y="301"/>
                  </a:lnTo>
                  <a:lnTo>
                    <a:pt x="41" y="284"/>
                  </a:lnTo>
                  <a:lnTo>
                    <a:pt x="29" y="268"/>
                  </a:lnTo>
                  <a:lnTo>
                    <a:pt x="22" y="251"/>
                  </a:lnTo>
                  <a:lnTo>
                    <a:pt x="13" y="233"/>
                  </a:lnTo>
                  <a:lnTo>
                    <a:pt x="7" y="216"/>
                  </a:lnTo>
                  <a:lnTo>
                    <a:pt x="3" y="196"/>
                  </a:lnTo>
                  <a:lnTo>
                    <a:pt x="2" y="179"/>
                  </a:lnTo>
                  <a:lnTo>
                    <a:pt x="0" y="160"/>
                  </a:lnTo>
                  <a:lnTo>
                    <a:pt x="1" y="143"/>
                  </a:lnTo>
                  <a:lnTo>
                    <a:pt x="3" y="124"/>
                  </a:lnTo>
                  <a:lnTo>
                    <a:pt x="10" y="108"/>
                  </a:lnTo>
                  <a:lnTo>
                    <a:pt x="15" y="92"/>
                  </a:lnTo>
                  <a:lnTo>
                    <a:pt x="25" y="75"/>
                  </a:lnTo>
                  <a:lnTo>
                    <a:pt x="36" y="60"/>
                  </a:lnTo>
                  <a:lnTo>
                    <a:pt x="49" y="46"/>
                  </a:lnTo>
                  <a:lnTo>
                    <a:pt x="61" y="34"/>
                  </a:lnTo>
                  <a:lnTo>
                    <a:pt x="76" y="26"/>
                  </a:lnTo>
                  <a:lnTo>
                    <a:pt x="91" y="16"/>
                  </a:lnTo>
                  <a:lnTo>
                    <a:pt x="110" y="9"/>
                  </a:lnTo>
                  <a:lnTo>
                    <a:pt x="126" y="4"/>
                  </a:lnTo>
                  <a:lnTo>
                    <a:pt x="145" y="1"/>
                  </a:lnTo>
                  <a:lnTo>
                    <a:pt x="161" y="0"/>
                  </a:lnTo>
                  <a:lnTo>
                    <a:pt x="182" y="0"/>
                  </a:lnTo>
                  <a:lnTo>
                    <a:pt x="199" y="2"/>
                  </a:lnTo>
                  <a:lnTo>
                    <a:pt x="218" y="6"/>
                  </a:lnTo>
                  <a:lnTo>
                    <a:pt x="239" y="11"/>
                  </a:lnTo>
                  <a:lnTo>
                    <a:pt x="256" y="20"/>
                  </a:lnTo>
                  <a:lnTo>
                    <a:pt x="276" y="28"/>
                  </a:lnTo>
                  <a:lnTo>
                    <a:pt x="292" y="38"/>
                  </a:lnTo>
                  <a:lnTo>
                    <a:pt x="310" y="51"/>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9012" name="Freeform 444"/>
            <p:cNvSpPr>
              <a:spLocks/>
            </p:cNvSpPr>
            <p:nvPr/>
          </p:nvSpPr>
          <p:spPr bwMode="auto">
            <a:xfrm>
              <a:off x="1823" y="911"/>
              <a:ext cx="17" cy="22"/>
            </a:xfrm>
            <a:custGeom>
              <a:avLst/>
              <a:gdLst>
                <a:gd name="T0" fmla="*/ 0 w 17"/>
                <a:gd name="T1" fmla="*/ 0 h 22"/>
                <a:gd name="T2" fmla="*/ 16 w 17"/>
                <a:gd name="T3" fmla="*/ 21 h 22"/>
                <a:gd name="T4" fmla="*/ 6 w 17"/>
                <a:gd name="T5" fmla="*/ 13 h 22"/>
                <a:gd name="T6" fmla="*/ 6 w 17"/>
                <a:gd name="T7" fmla="*/ 13 h 22"/>
                <a:gd name="T8" fmla="*/ 6 w 17"/>
                <a:gd name="T9" fmla="*/ 11 h 22"/>
                <a:gd name="T10" fmla="*/ 6 w 17"/>
                <a:gd name="T11" fmla="*/ 11 h 22"/>
                <a:gd name="T12" fmla="*/ 10 w 17"/>
                <a:gd name="T13" fmla="*/ 7 h 22"/>
                <a:gd name="T14" fmla="*/ 10 w 17"/>
                <a:gd name="T15" fmla="*/ 7 h 22"/>
                <a:gd name="T16" fmla="*/ 0 w 17"/>
                <a:gd name="T17" fmla="*/ 0 h 22"/>
                <a:gd name="T18" fmla="*/ 0 w 17"/>
                <a:gd name="T19" fmla="*/ 0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
                <a:gd name="T31" fmla="*/ 0 h 22"/>
                <a:gd name="T32" fmla="*/ 17 w 17"/>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 h="22">
                  <a:moveTo>
                    <a:pt x="0" y="0"/>
                  </a:moveTo>
                  <a:lnTo>
                    <a:pt x="16" y="21"/>
                  </a:lnTo>
                  <a:lnTo>
                    <a:pt x="6" y="13"/>
                  </a:lnTo>
                  <a:lnTo>
                    <a:pt x="6" y="11"/>
                  </a:lnTo>
                  <a:lnTo>
                    <a:pt x="10" y="7"/>
                  </a:lnTo>
                  <a:lnTo>
                    <a:pt x="0" y="0"/>
                  </a:lnTo>
                </a:path>
              </a:pathLst>
            </a:custGeom>
            <a:solidFill>
              <a:srgbClr val="1F438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13" name="Freeform 445"/>
            <p:cNvSpPr>
              <a:spLocks/>
            </p:cNvSpPr>
            <p:nvPr/>
          </p:nvSpPr>
          <p:spPr bwMode="auto">
            <a:xfrm>
              <a:off x="1823" y="907"/>
              <a:ext cx="17" cy="21"/>
            </a:xfrm>
            <a:custGeom>
              <a:avLst/>
              <a:gdLst>
                <a:gd name="T0" fmla="*/ 0 w 17"/>
                <a:gd name="T1" fmla="*/ 4 h 21"/>
                <a:gd name="T2" fmla="*/ 16 w 17"/>
                <a:gd name="T3" fmla="*/ 18 h 21"/>
                <a:gd name="T4" fmla="*/ 16 w 17"/>
                <a:gd name="T5" fmla="*/ 18 h 21"/>
                <a:gd name="T6" fmla="*/ 16 w 17"/>
                <a:gd name="T7" fmla="*/ 18 h 21"/>
                <a:gd name="T8" fmla="*/ 16 w 17"/>
                <a:gd name="T9" fmla="*/ 18 h 21"/>
                <a:gd name="T10" fmla="*/ 16 w 17"/>
                <a:gd name="T11" fmla="*/ 18 h 21"/>
                <a:gd name="T12" fmla="*/ 14 w 17"/>
                <a:gd name="T13" fmla="*/ 20 h 21"/>
                <a:gd name="T14" fmla="*/ 14 w 17"/>
                <a:gd name="T15" fmla="*/ 20 h 21"/>
                <a:gd name="T16" fmla="*/ 14 w 17"/>
                <a:gd name="T17" fmla="*/ 20 h 21"/>
                <a:gd name="T18" fmla="*/ 14 w 17"/>
                <a:gd name="T19" fmla="*/ 20 h 21"/>
                <a:gd name="T20" fmla="*/ 11 w 17"/>
                <a:gd name="T21" fmla="*/ 3 h 21"/>
                <a:gd name="T22" fmla="*/ 11 w 17"/>
                <a:gd name="T23" fmla="*/ 3 h 21"/>
                <a:gd name="T24" fmla="*/ 1 w 17"/>
                <a:gd name="T25" fmla="*/ 0 h 21"/>
                <a:gd name="T26" fmla="*/ 1 w 17"/>
                <a:gd name="T27" fmla="*/ 0 h 21"/>
                <a:gd name="T28" fmla="*/ 1 w 17"/>
                <a:gd name="T29" fmla="*/ 2 h 21"/>
                <a:gd name="T30" fmla="*/ 1 w 17"/>
                <a:gd name="T31" fmla="*/ 2 h 21"/>
                <a:gd name="T32" fmla="*/ 1 w 17"/>
                <a:gd name="T33" fmla="*/ 2 h 21"/>
                <a:gd name="T34" fmla="*/ 1 w 17"/>
                <a:gd name="T35" fmla="*/ 2 h 21"/>
                <a:gd name="T36" fmla="*/ 0 w 17"/>
                <a:gd name="T37" fmla="*/ 4 h 2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21"/>
                <a:gd name="T59" fmla="*/ 17 w 17"/>
                <a:gd name="T60" fmla="*/ 21 h 2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21">
                  <a:moveTo>
                    <a:pt x="0" y="4"/>
                  </a:moveTo>
                  <a:lnTo>
                    <a:pt x="16" y="18"/>
                  </a:lnTo>
                  <a:lnTo>
                    <a:pt x="14" y="20"/>
                  </a:lnTo>
                  <a:lnTo>
                    <a:pt x="11" y="3"/>
                  </a:lnTo>
                  <a:lnTo>
                    <a:pt x="1" y="0"/>
                  </a:lnTo>
                  <a:lnTo>
                    <a:pt x="1" y="2"/>
                  </a:lnTo>
                  <a:lnTo>
                    <a:pt x="0" y="4"/>
                  </a:lnTo>
                </a:path>
              </a:pathLst>
            </a:custGeom>
            <a:solidFill>
              <a:srgbClr val="20448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14" name="Freeform 446"/>
            <p:cNvSpPr>
              <a:spLocks/>
            </p:cNvSpPr>
            <p:nvPr/>
          </p:nvSpPr>
          <p:spPr bwMode="auto">
            <a:xfrm>
              <a:off x="1826" y="903"/>
              <a:ext cx="17" cy="24"/>
            </a:xfrm>
            <a:custGeom>
              <a:avLst/>
              <a:gdLst>
                <a:gd name="T0" fmla="*/ 0 w 17"/>
                <a:gd name="T1" fmla="*/ 3 h 24"/>
                <a:gd name="T2" fmla="*/ 5 w 17"/>
                <a:gd name="T3" fmla="*/ 19 h 24"/>
                <a:gd name="T4" fmla="*/ 16 w 17"/>
                <a:gd name="T5" fmla="*/ 21 h 24"/>
                <a:gd name="T6" fmla="*/ 16 w 17"/>
                <a:gd name="T7" fmla="*/ 21 h 24"/>
                <a:gd name="T8" fmla="*/ 16 w 17"/>
                <a:gd name="T9" fmla="*/ 21 h 24"/>
                <a:gd name="T10" fmla="*/ 16 w 17"/>
                <a:gd name="T11" fmla="*/ 23 h 24"/>
                <a:gd name="T12" fmla="*/ 16 w 17"/>
                <a:gd name="T13" fmla="*/ 23 h 24"/>
                <a:gd name="T14" fmla="*/ 16 w 17"/>
                <a:gd name="T15" fmla="*/ 23 h 24"/>
                <a:gd name="T16" fmla="*/ 16 w 17"/>
                <a:gd name="T17" fmla="*/ 23 h 24"/>
                <a:gd name="T18" fmla="*/ 16 w 17"/>
                <a:gd name="T19" fmla="*/ 23 h 24"/>
                <a:gd name="T20" fmla="*/ 1 w 17"/>
                <a:gd name="T21" fmla="*/ 0 h 24"/>
                <a:gd name="T22" fmla="*/ 1 w 17"/>
                <a:gd name="T23" fmla="*/ 0 h 24"/>
                <a:gd name="T24" fmla="*/ 1 w 17"/>
                <a:gd name="T25" fmla="*/ 2 h 24"/>
                <a:gd name="T26" fmla="*/ 1 w 17"/>
                <a:gd name="T27" fmla="*/ 2 h 24"/>
                <a:gd name="T28" fmla="*/ 1 w 17"/>
                <a:gd name="T29" fmla="*/ 2 h 24"/>
                <a:gd name="T30" fmla="*/ 1 w 17"/>
                <a:gd name="T31" fmla="*/ 2 h 24"/>
                <a:gd name="T32" fmla="*/ 1 w 17"/>
                <a:gd name="T33" fmla="*/ 2 h 24"/>
                <a:gd name="T34" fmla="*/ 1 w 17"/>
                <a:gd name="T35" fmla="*/ 2 h 24"/>
                <a:gd name="T36" fmla="*/ 0 w 17"/>
                <a:gd name="T37" fmla="*/ 3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24"/>
                <a:gd name="T59" fmla="*/ 17 w 17"/>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24">
                  <a:moveTo>
                    <a:pt x="0" y="3"/>
                  </a:moveTo>
                  <a:lnTo>
                    <a:pt x="5" y="19"/>
                  </a:lnTo>
                  <a:lnTo>
                    <a:pt x="16" y="21"/>
                  </a:lnTo>
                  <a:lnTo>
                    <a:pt x="16" y="23"/>
                  </a:lnTo>
                  <a:lnTo>
                    <a:pt x="1" y="0"/>
                  </a:lnTo>
                  <a:lnTo>
                    <a:pt x="1" y="2"/>
                  </a:lnTo>
                  <a:lnTo>
                    <a:pt x="0" y="3"/>
                  </a:lnTo>
                </a:path>
              </a:pathLst>
            </a:custGeom>
            <a:solidFill>
              <a:srgbClr val="21458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15" name="Freeform 447"/>
            <p:cNvSpPr>
              <a:spLocks/>
            </p:cNvSpPr>
            <p:nvPr/>
          </p:nvSpPr>
          <p:spPr bwMode="auto">
            <a:xfrm>
              <a:off x="1828" y="901"/>
              <a:ext cx="17" cy="28"/>
            </a:xfrm>
            <a:custGeom>
              <a:avLst/>
              <a:gdLst>
                <a:gd name="T0" fmla="*/ 0 w 17"/>
                <a:gd name="T1" fmla="*/ 2 h 28"/>
                <a:gd name="T2" fmla="*/ 8 w 17"/>
                <a:gd name="T3" fmla="*/ 24 h 28"/>
                <a:gd name="T4" fmla="*/ 8 w 17"/>
                <a:gd name="T5" fmla="*/ 24 h 28"/>
                <a:gd name="T6" fmla="*/ 8 w 17"/>
                <a:gd name="T7" fmla="*/ 24 h 28"/>
                <a:gd name="T8" fmla="*/ 16 w 17"/>
                <a:gd name="T9" fmla="*/ 25 h 28"/>
                <a:gd name="T10" fmla="*/ 16 w 17"/>
                <a:gd name="T11" fmla="*/ 25 h 28"/>
                <a:gd name="T12" fmla="*/ 16 w 17"/>
                <a:gd name="T13" fmla="*/ 25 h 28"/>
                <a:gd name="T14" fmla="*/ 16 w 17"/>
                <a:gd name="T15" fmla="*/ 25 h 28"/>
                <a:gd name="T16" fmla="*/ 13 w 17"/>
                <a:gd name="T17" fmla="*/ 27 h 28"/>
                <a:gd name="T18" fmla="*/ 13 w 17"/>
                <a:gd name="T19" fmla="*/ 27 h 28"/>
                <a:gd name="T20" fmla="*/ 1 w 17"/>
                <a:gd name="T21" fmla="*/ 0 h 28"/>
                <a:gd name="T22" fmla="*/ 1 w 17"/>
                <a:gd name="T23" fmla="*/ 0 h 28"/>
                <a:gd name="T24" fmla="*/ 1 w 17"/>
                <a:gd name="T25" fmla="*/ 0 h 28"/>
                <a:gd name="T26" fmla="*/ 1 w 17"/>
                <a:gd name="T27" fmla="*/ 0 h 28"/>
                <a:gd name="T28" fmla="*/ 0 w 17"/>
                <a:gd name="T29" fmla="*/ 2 h 28"/>
                <a:gd name="T30" fmla="*/ 0 w 17"/>
                <a:gd name="T31" fmla="*/ 2 h 28"/>
                <a:gd name="T32" fmla="*/ 0 w 17"/>
                <a:gd name="T33" fmla="*/ 2 h 28"/>
                <a:gd name="T34" fmla="*/ 0 w 17"/>
                <a:gd name="T35" fmla="*/ 2 h 28"/>
                <a:gd name="T36" fmla="*/ 0 w 17"/>
                <a:gd name="T37" fmla="*/ 2 h 2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
                <a:gd name="T58" fmla="*/ 0 h 28"/>
                <a:gd name="T59" fmla="*/ 17 w 17"/>
                <a:gd name="T60" fmla="*/ 28 h 2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 h="28">
                  <a:moveTo>
                    <a:pt x="0" y="2"/>
                  </a:moveTo>
                  <a:lnTo>
                    <a:pt x="8" y="24"/>
                  </a:lnTo>
                  <a:lnTo>
                    <a:pt x="16" y="25"/>
                  </a:lnTo>
                  <a:lnTo>
                    <a:pt x="13" y="27"/>
                  </a:lnTo>
                  <a:lnTo>
                    <a:pt x="1" y="0"/>
                  </a:lnTo>
                  <a:lnTo>
                    <a:pt x="0" y="2"/>
                  </a:lnTo>
                </a:path>
              </a:pathLst>
            </a:custGeom>
            <a:solidFill>
              <a:srgbClr val="22468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16" name="Freeform 448"/>
            <p:cNvSpPr>
              <a:spLocks/>
            </p:cNvSpPr>
            <p:nvPr/>
          </p:nvSpPr>
          <p:spPr bwMode="auto">
            <a:xfrm>
              <a:off x="1829" y="899"/>
              <a:ext cx="17" cy="30"/>
            </a:xfrm>
            <a:custGeom>
              <a:avLst/>
              <a:gdLst>
                <a:gd name="T0" fmla="*/ 0 w 17"/>
                <a:gd name="T1" fmla="*/ 2 h 30"/>
                <a:gd name="T2" fmla="*/ 8 w 17"/>
                <a:gd name="T3" fmla="*/ 28 h 30"/>
                <a:gd name="T4" fmla="*/ 8 w 17"/>
                <a:gd name="T5" fmla="*/ 28 h 30"/>
                <a:gd name="T6" fmla="*/ 8 w 17"/>
                <a:gd name="T7" fmla="*/ 28 h 30"/>
                <a:gd name="T8" fmla="*/ 8 w 17"/>
                <a:gd name="T9" fmla="*/ 28 h 30"/>
                <a:gd name="T10" fmla="*/ 8 w 17"/>
                <a:gd name="T11" fmla="*/ 28 h 30"/>
                <a:gd name="T12" fmla="*/ 16 w 17"/>
                <a:gd name="T13" fmla="*/ 29 h 30"/>
                <a:gd name="T14" fmla="*/ 16 w 17"/>
                <a:gd name="T15" fmla="*/ 29 h 30"/>
                <a:gd name="T16" fmla="*/ 16 w 17"/>
                <a:gd name="T17" fmla="*/ 29 h 30"/>
                <a:gd name="T18" fmla="*/ 16 w 17"/>
                <a:gd name="T19" fmla="*/ 29 h 30"/>
                <a:gd name="T20" fmla="*/ 16 w 17"/>
                <a:gd name="T21" fmla="*/ 29 h 30"/>
                <a:gd name="T22" fmla="*/ 8 w 17"/>
                <a:gd name="T23" fmla="*/ 4 h 30"/>
                <a:gd name="T24" fmla="*/ 0 w 17"/>
                <a:gd name="T25" fmla="*/ 0 h 30"/>
                <a:gd name="T26" fmla="*/ 0 w 17"/>
                <a:gd name="T27" fmla="*/ 0 h 30"/>
                <a:gd name="T28" fmla="*/ 0 w 17"/>
                <a:gd name="T29" fmla="*/ 0 h 30"/>
                <a:gd name="T30" fmla="*/ 0 w 17"/>
                <a:gd name="T31" fmla="*/ 0 h 30"/>
                <a:gd name="T32" fmla="*/ 0 w 17"/>
                <a:gd name="T33" fmla="*/ 0 h 30"/>
                <a:gd name="T34" fmla="*/ 0 w 17"/>
                <a:gd name="T35" fmla="*/ 2 h 30"/>
                <a:gd name="T36" fmla="*/ 0 w 17"/>
                <a:gd name="T37" fmla="*/ 2 h 30"/>
                <a:gd name="T38" fmla="*/ 0 w 17"/>
                <a:gd name="T39" fmla="*/ 2 h 30"/>
                <a:gd name="T40" fmla="*/ 0 w 17"/>
                <a:gd name="T41" fmla="*/ 2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30"/>
                <a:gd name="T65" fmla="*/ 17 w 17"/>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30">
                  <a:moveTo>
                    <a:pt x="0" y="2"/>
                  </a:moveTo>
                  <a:lnTo>
                    <a:pt x="8" y="28"/>
                  </a:lnTo>
                  <a:lnTo>
                    <a:pt x="16" y="29"/>
                  </a:lnTo>
                  <a:lnTo>
                    <a:pt x="8" y="4"/>
                  </a:lnTo>
                  <a:lnTo>
                    <a:pt x="0" y="0"/>
                  </a:lnTo>
                  <a:lnTo>
                    <a:pt x="0" y="2"/>
                  </a:lnTo>
                </a:path>
              </a:pathLst>
            </a:custGeom>
            <a:solidFill>
              <a:srgbClr val="23478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17" name="Freeform 449"/>
            <p:cNvSpPr>
              <a:spLocks/>
            </p:cNvSpPr>
            <p:nvPr/>
          </p:nvSpPr>
          <p:spPr bwMode="auto">
            <a:xfrm>
              <a:off x="1829" y="899"/>
              <a:ext cx="17" cy="32"/>
            </a:xfrm>
            <a:custGeom>
              <a:avLst/>
              <a:gdLst>
                <a:gd name="T0" fmla="*/ 0 w 17"/>
                <a:gd name="T1" fmla="*/ 0 h 32"/>
                <a:gd name="T2" fmla="*/ 5 w 17"/>
                <a:gd name="T3" fmla="*/ 4 h 32"/>
                <a:gd name="T4" fmla="*/ 10 w 17"/>
                <a:gd name="T5" fmla="*/ 28 h 32"/>
                <a:gd name="T6" fmla="*/ 10 w 17"/>
                <a:gd name="T7" fmla="*/ 28 h 32"/>
                <a:gd name="T8" fmla="*/ 10 w 17"/>
                <a:gd name="T9" fmla="*/ 28 h 32"/>
                <a:gd name="T10" fmla="*/ 10 w 17"/>
                <a:gd name="T11" fmla="*/ 28 h 32"/>
                <a:gd name="T12" fmla="*/ 10 w 17"/>
                <a:gd name="T13" fmla="*/ 28 h 32"/>
                <a:gd name="T14" fmla="*/ 10 w 17"/>
                <a:gd name="T15" fmla="*/ 28 h 32"/>
                <a:gd name="T16" fmla="*/ 10 w 17"/>
                <a:gd name="T17" fmla="*/ 28 h 32"/>
                <a:gd name="T18" fmla="*/ 10 w 17"/>
                <a:gd name="T19" fmla="*/ 28 h 32"/>
                <a:gd name="T20" fmla="*/ 10 w 17"/>
                <a:gd name="T21" fmla="*/ 30 h 32"/>
                <a:gd name="T22" fmla="*/ 16 w 17"/>
                <a:gd name="T23" fmla="*/ 31 h 32"/>
                <a:gd name="T24" fmla="*/ 10 w 17"/>
                <a:gd name="T25" fmla="*/ 28 h 32"/>
                <a:gd name="T26" fmla="*/ 5 w 17"/>
                <a:gd name="T27" fmla="*/ 4 h 32"/>
                <a:gd name="T28" fmla="*/ 8 w 17"/>
                <a:gd name="T29" fmla="*/ 0 h 32"/>
                <a:gd name="T30" fmla="*/ 8 w 17"/>
                <a:gd name="T31" fmla="*/ 0 h 32"/>
                <a:gd name="T32" fmla="*/ 8 w 17"/>
                <a:gd name="T33" fmla="*/ 0 h 32"/>
                <a:gd name="T34" fmla="*/ 8 w 17"/>
                <a:gd name="T35" fmla="*/ 0 h 32"/>
                <a:gd name="T36" fmla="*/ 8 w 17"/>
                <a:gd name="T37" fmla="*/ 0 h 32"/>
                <a:gd name="T38" fmla="*/ 8 w 17"/>
                <a:gd name="T39" fmla="*/ 0 h 32"/>
                <a:gd name="T40" fmla="*/ 8 w 17"/>
                <a:gd name="T41" fmla="*/ 0 h 32"/>
                <a:gd name="T42" fmla="*/ 8 w 17"/>
                <a:gd name="T43" fmla="*/ 0 h 32"/>
                <a:gd name="T44" fmla="*/ 8 w 17"/>
                <a:gd name="T45" fmla="*/ 0 h 32"/>
                <a:gd name="T46" fmla="*/ 8 w 17"/>
                <a:gd name="T47" fmla="*/ 0 h 32"/>
                <a:gd name="T48" fmla="*/ 8 w 17"/>
                <a:gd name="T49" fmla="*/ 0 h 32"/>
                <a:gd name="T50" fmla="*/ 8 w 17"/>
                <a:gd name="T51" fmla="*/ 0 h 32"/>
                <a:gd name="T52" fmla="*/ 8 w 17"/>
                <a:gd name="T53" fmla="*/ 0 h 32"/>
                <a:gd name="T54" fmla="*/ 8 w 17"/>
                <a:gd name="T55" fmla="*/ 0 h 32"/>
                <a:gd name="T56" fmla="*/ 8 w 17"/>
                <a:gd name="T57" fmla="*/ 0 h 32"/>
                <a:gd name="T58" fmla="*/ 0 w 17"/>
                <a:gd name="T59" fmla="*/ 0 h 32"/>
                <a:gd name="T60" fmla="*/ 0 w 17"/>
                <a:gd name="T61" fmla="*/ 0 h 3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7"/>
                <a:gd name="T94" fmla="*/ 0 h 32"/>
                <a:gd name="T95" fmla="*/ 17 w 17"/>
                <a:gd name="T96" fmla="*/ 32 h 3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7" h="32">
                  <a:moveTo>
                    <a:pt x="0" y="0"/>
                  </a:moveTo>
                  <a:lnTo>
                    <a:pt x="5" y="4"/>
                  </a:lnTo>
                  <a:lnTo>
                    <a:pt x="10" y="28"/>
                  </a:lnTo>
                  <a:lnTo>
                    <a:pt x="10" y="30"/>
                  </a:lnTo>
                  <a:lnTo>
                    <a:pt x="16" y="31"/>
                  </a:lnTo>
                  <a:lnTo>
                    <a:pt x="10" y="28"/>
                  </a:lnTo>
                  <a:lnTo>
                    <a:pt x="5" y="4"/>
                  </a:lnTo>
                  <a:lnTo>
                    <a:pt x="8" y="0"/>
                  </a:lnTo>
                  <a:lnTo>
                    <a:pt x="0" y="0"/>
                  </a:lnTo>
                </a:path>
              </a:pathLst>
            </a:custGeom>
            <a:solidFill>
              <a:srgbClr val="24488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18" name="Freeform 450"/>
            <p:cNvSpPr>
              <a:spLocks/>
            </p:cNvSpPr>
            <p:nvPr/>
          </p:nvSpPr>
          <p:spPr bwMode="auto">
            <a:xfrm>
              <a:off x="1831" y="896"/>
              <a:ext cx="17" cy="36"/>
            </a:xfrm>
            <a:custGeom>
              <a:avLst/>
              <a:gdLst>
                <a:gd name="T0" fmla="*/ 2 w 17"/>
                <a:gd name="T1" fmla="*/ 2 h 36"/>
                <a:gd name="T2" fmla="*/ 0 w 17"/>
                <a:gd name="T3" fmla="*/ 5 h 36"/>
                <a:gd name="T4" fmla="*/ 8 w 17"/>
                <a:gd name="T5" fmla="*/ 32 h 36"/>
                <a:gd name="T6" fmla="*/ 16 w 17"/>
                <a:gd name="T7" fmla="*/ 35 h 36"/>
                <a:gd name="T8" fmla="*/ 16 w 17"/>
                <a:gd name="T9" fmla="*/ 35 h 36"/>
                <a:gd name="T10" fmla="*/ 16 w 17"/>
                <a:gd name="T11" fmla="*/ 35 h 36"/>
                <a:gd name="T12" fmla="*/ 16 w 17"/>
                <a:gd name="T13" fmla="*/ 35 h 36"/>
                <a:gd name="T14" fmla="*/ 16 w 17"/>
                <a:gd name="T15" fmla="*/ 35 h 36"/>
                <a:gd name="T16" fmla="*/ 16 w 17"/>
                <a:gd name="T17" fmla="*/ 35 h 36"/>
                <a:gd name="T18" fmla="*/ 16 w 17"/>
                <a:gd name="T19" fmla="*/ 35 h 36"/>
                <a:gd name="T20" fmla="*/ 16 w 17"/>
                <a:gd name="T21" fmla="*/ 35 h 36"/>
                <a:gd name="T22" fmla="*/ 16 w 17"/>
                <a:gd name="T23" fmla="*/ 35 h 36"/>
                <a:gd name="T24" fmla="*/ 16 w 17"/>
                <a:gd name="T25" fmla="*/ 34 h 36"/>
                <a:gd name="T26" fmla="*/ 8 w 17"/>
                <a:gd name="T27" fmla="*/ 7 h 36"/>
                <a:gd name="T28" fmla="*/ 2 w 17"/>
                <a:gd name="T29" fmla="*/ 0 h 36"/>
                <a:gd name="T30" fmla="*/ 2 w 17"/>
                <a:gd name="T31" fmla="*/ 0 h 36"/>
                <a:gd name="T32" fmla="*/ 2 w 17"/>
                <a:gd name="T33" fmla="*/ 0 h 36"/>
                <a:gd name="T34" fmla="*/ 2 w 17"/>
                <a:gd name="T35" fmla="*/ 0 h 36"/>
                <a:gd name="T36" fmla="*/ 2 w 17"/>
                <a:gd name="T37" fmla="*/ 0 h 36"/>
                <a:gd name="T38" fmla="*/ 2 w 17"/>
                <a:gd name="T39" fmla="*/ 0 h 36"/>
                <a:gd name="T40" fmla="*/ 2 w 17"/>
                <a:gd name="T41" fmla="*/ 0 h 36"/>
                <a:gd name="T42" fmla="*/ 2 w 17"/>
                <a:gd name="T43" fmla="*/ 2 h 36"/>
                <a:gd name="T44" fmla="*/ 2 w 17"/>
                <a:gd name="T45" fmla="*/ 2 h 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36"/>
                <a:gd name="T71" fmla="*/ 17 w 17"/>
                <a:gd name="T72" fmla="*/ 36 h 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36">
                  <a:moveTo>
                    <a:pt x="2" y="2"/>
                  </a:moveTo>
                  <a:lnTo>
                    <a:pt x="0" y="5"/>
                  </a:lnTo>
                  <a:lnTo>
                    <a:pt x="8" y="32"/>
                  </a:lnTo>
                  <a:lnTo>
                    <a:pt x="16" y="35"/>
                  </a:lnTo>
                  <a:lnTo>
                    <a:pt x="16" y="34"/>
                  </a:lnTo>
                  <a:lnTo>
                    <a:pt x="8" y="7"/>
                  </a:lnTo>
                  <a:lnTo>
                    <a:pt x="2" y="0"/>
                  </a:lnTo>
                  <a:lnTo>
                    <a:pt x="2" y="2"/>
                  </a:lnTo>
                </a:path>
              </a:pathLst>
            </a:custGeom>
            <a:solidFill>
              <a:srgbClr val="25488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19" name="Freeform 451"/>
            <p:cNvSpPr>
              <a:spLocks/>
            </p:cNvSpPr>
            <p:nvPr/>
          </p:nvSpPr>
          <p:spPr bwMode="auto">
            <a:xfrm>
              <a:off x="1831" y="895"/>
              <a:ext cx="17" cy="37"/>
            </a:xfrm>
            <a:custGeom>
              <a:avLst/>
              <a:gdLst>
                <a:gd name="T0" fmla="*/ 0 w 17"/>
                <a:gd name="T1" fmla="*/ 0 h 37"/>
                <a:gd name="T2" fmla="*/ 4 w 17"/>
                <a:gd name="T3" fmla="*/ 8 h 37"/>
                <a:gd name="T4" fmla="*/ 9 w 17"/>
                <a:gd name="T5" fmla="*/ 33 h 37"/>
                <a:gd name="T6" fmla="*/ 9 w 17"/>
                <a:gd name="T7" fmla="*/ 35 h 37"/>
                <a:gd name="T8" fmla="*/ 9 w 17"/>
                <a:gd name="T9" fmla="*/ 35 h 37"/>
                <a:gd name="T10" fmla="*/ 9 w 17"/>
                <a:gd name="T11" fmla="*/ 35 h 37"/>
                <a:gd name="T12" fmla="*/ 16 w 17"/>
                <a:gd name="T13" fmla="*/ 36 h 37"/>
                <a:gd name="T14" fmla="*/ 16 w 17"/>
                <a:gd name="T15" fmla="*/ 36 h 37"/>
                <a:gd name="T16" fmla="*/ 16 w 17"/>
                <a:gd name="T17" fmla="*/ 36 h 37"/>
                <a:gd name="T18" fmla="*/ 16 w 17"/>
                <a:gd name="T19" fmla="*/ 36 h 37"/>
                <a:gd name="T20" fmla="*/ 16 w 17"/>
                <a:gd name="T21" fmla="*/ 36 h 37"/>
                <a:gd name="T22" fmla="*/ 16 w 17"/>
                <a:gd name="T23" fmla="*/ 36 h 37"/>
                <a:gd name="T24" fmla="*/ 9 w 17"/>
                <a:gd name="T25" fmla="*/ 33 h 37"/>
                <a:gd name="T26" fmla="*/ 4 w 17"/>
                <a:gd name="T27" fmla="*/ 6 h 37"/>
                <a:gd name="T28" fmla="*/ 9 w 17"/>
                <a:gd name="T29" fmla="*/ 1 h 37"/>
                <a:gd name="T30" fmla="*/ 9 w 17"/>
                <a:gd name="T31" fmla="*/ 1 h 37"/>
                <a:gd name="T32" fmla="*/ 9 w 17"/>
                <a:gd name="T33" fmla="*/ 1 h 37"/>
                <a:gd name="T34" fmla="*/ 9 w 17"/>
                <a:gd name="T35" fmla="*/ 1 h 37"/>
                <a:gd name="T36" fmla="*/ 9 w 17"/>
                <a:gd name="T37" fmla="*/ 1 h 37"/>
                <a:gd name="T38" fmla="*/ 2 w 17"/>
                <a:gd name="T39" fmla="*/ 0 h 37"/>
                <a:gd name="T40" fmla="*/ 2 w 17"/>
                <a:gd name="T41" fmla="*/ 0 h 37"/>
                <a:gd name="T42" fmla="*/ 0 w 17"/>
                <a:gd name="T43" fmla="*/ 0 h 37"/>
                <a:gd name="T44" fmla="*/ 0 w 17"/>
                <a:gd name="T45" fmla="*/ 0 h 3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37"/>
                <a:gd name="T71" fmla="*/ 17 w 17"/>
                <a:gd name="T72" fmla="*/ 37 h 3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37">
                  <a:moveTo>
                    <a:pt x="0" y="0"/>
                  </a:moveTo>
                  <a:lnTo>
                    <a:pt x="4" y="8"/>
                  </a:lnTo>
                  <a:lnTo>
                    <a:pt x="9" y="33"/>
                  </a:lnTo>
                  <a:lnTo>
                    <a:pt x="9" y="35"/>
                  </a:lnTo>
                  <a:lnTo>
                    <a:pt x="16" y="36"/>
                  </a:lnTo>
                  <a:lnTo>
                    <a:pt x="9" y="33"/>
                  </a:lnTo>
                  <a:lnTo>
                    <a:pt x="4" y="6"/>
                  </a:lnTo>
                  <a:lnTo>
                    <a:pt x="9" y="1"/>
                  </a:lnTo>
                  <a:lnTo>
                    <a:pt x="2" y="0"/>
                  </a:lnTo>
                  <a:lnTo>
                    <a:pt x="0" y="0"/>
                  </a:lnTo>
                </a:path>
              </a:pathLst>
            </a:custGeom>
            <a:solidFill>
              <a:srgbClr val="26498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20" name="Freeform 452"/>
            <p:cNvSpPr>
              <a:spLocks/>
            </p:cNvSpPr>
            <p:nvPr/>
          </p:nvSpPr>
          <p:spPr bwMode="auto">
            <a:xfrm>
              <a:off x="1833" y="894"/>
              <a:ext cx="17" cy="41"/>
            </a:xfrm>
            <a:custGeom>
              <a:avLst/>
              <a:gdLst>
                <a:gd name="T0" fmla="*/ 2 w 17"/>
                <a:gd name="T1" fmla="*/ 2 h 41"/>
                <a:gd name="T2" fmla="*/ 0 w 17"/>
                <a:gd name="T3" fmla="*/ 7 h 41"/>
                <a:gd name="T4" fmla="*/ 3 w 17"/>
                <a:gd name="T5" fmla="*/ 33 h 41"/>
                <a:gd name="T6" fmla="*/ 10 w 17"/>
                <a:gd name="T7" fmla="*/ 36 h 41"/>
                <a:gd name="T8" fmla="*/ 10 w 17"/>
                <a:gd name="T9" fmla="*/ 36 h 41"/>
                <a:gd name="T10" fmla="*/ 10 w 17"/>
                <a:gd name="T11" fmla="*/ 36 h 41"/>
                <a:gd name="T12" fmla="*/ 10 w 17"/>
                <a:gd name="T13" fmla="*/ 36 h 41"/>
                <a:gd name="T14" fmla="*/ 10 w 17"/>
                <a:gd name="T15" fmla="*/ 36 h 41"/>
                <a:gd name="T16" fmla="*/ 10 w 17"/>
                <a:gd name="T17" fmla="*/ 36 h 41"/>
                <a:gd name="T18" fmla="*/ 16 w 17"/>
                <a:gd name="T19" fmla="*/ 38 h 41"/>
                <a:gd name="T20" fmla="*/ 13 w 17"/>
                <a:gd name="T21" fmla="*/ 40 h 41"/>
                <a:gd name="T22" fmla="*/ 13 w 17"/>
                <a:gd name="T23" fmla="*/ 40 h 41"/>
                <a:gd name="T24" fmla="*/ 12 w 17"/>
                <a:gd name="T25" fmla="*/ 32 h 41"/>
                <a:gd name="T26" fmla="*/ 5 w 17"/>
                <a:gd name="T27" fmla="*/ 8 h 41"/>
                <a:gd name="T28" fmla="*/ 4 w 17"/>
                <a:gd name="T29" fmla="*/ 0 h 41"/>
                <a:gd name="T30" fmla="*/ 4 w 17"/>
                <a:gd name="T31" fmla="*/ 0 h 41"/>
                <a:gd name="T32" fmla="*/ 4 w 17"/>
                <a:gd name="T33" fmla="*/ 0 h 41"/>
                <a:gd name="T34" fmla="*/ 4 w 17"/>
                <a:gd name="T35" fmla="*/ 0 h 41"/>
                <a:gd name="T36" fmla="*/ 4 w 17"/>
                <a:gd name="T37" fmla="*/ 0 h 41"/>
                <a:gd name="T38" fmla="*/ 4 w 17"/>
                <a:gd name="T39" fmla="*/ 0 h 41"/>
                <a:gd name="T40" fmla="*/ 4 w 17"/>
                <a:gd name="T41" fmla="*/ 0 h 41"/>
                <a:gd name="T42" fmla="*/ 2 w 17"/>
                <a:gd name="T43" fmla="*/ 2 h 41"/>
                <a:gd name="T44" fmla="*/ 2 w 17"/>
                <a:gd name="T45" fmla="*/ 2 h 4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41"/>
                <a:gd name="T71" fmla="*/ 17 w 17"/>
                <a:gd name="T72" fmla="*/ 41 h 4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41">
                  <a:moveTo>
                    <a:pt x="2" y="2"/>
                  </a:moveTo>
                  <a:lnTo>
                    <a:pt x="0" y="7"/>
                  </a:lnTo>
                  <a:lnTo>
                    <a:pt x="3" y="33"/>
                  </a:lnTo>
                  <a:lnTo>
                    <a:pt x="10" y="36"/>
                  </a:lnTo>
                  <a:lnTo>
                    <a:pt x="16" y="38"/>
                  </a:lnTo>
                  <a:lnTo>
                    <a:pt x="13" y="40"/>
                  </a:lnTo>
                  <a:lnTo>
                    <a:pt x="12" y="32"/>
                  </a:lnTo>
                  <a:lnTo>
                    <a:pt x="5" y="8"/>
                  </a:lnTo>
                  <a:lnTo>
                    <a:pt x="4" y="0"/>
                  </a:lnTo>
                  <a:lnTo>
                    <a:pt x="2" y="2"/>
                  </a:lnTo>
                </a:path>
              </a:pathLst>
            </a:custGeom>
            <a:solidFill>
              <a:srgbClr val="274A8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21" name="Freeform 453"/>
            <p:cNvSpPr>
              <a:spLocks/>
            </p:cNvSpPr>
            <p:nvPr/>
          </p:nvSpPr>
          <p:spPr bwMode="auto">
            <a:xfrm>
              <a:off x="1835" y="892"/>
              <a:ext cx="17" cy="42"/>
            </a:xfrm>
            <a:custGeom>
              <a:avLst/>
              <a:gdLst>
                <a:gd name="T0" fmla="*/ 0 w 17"/>
                <a:gd name="T1" fmla="*/ 2 h 42"/>
                <a:gd name="T2" fmla="*/ 1 w 17"/>
                <a:gd name="T3" fmla="*/ 10 h 42"/>
                <a:gd name="T4" fmla="*/ 8 w 17"/>
                <a:gd name="T5" fmla="*/ 34 h 42"/>
                <a:gd name="T6" fmla="*/ 11 w 17"/>
                <a:gd name="T7" fmla="*/ 41 h 42"/>
                <a:gd name="T8" fmla="*/ 11 w 17"/>
                <a:gd name="T9" fmla="*/ 41 h 42"/>
                <a:gd name="T10" fmla="*/ 11 w 17"/>
                <a:gd name="T11" fmla="*/ 41 h 42"/>
                <a:gd name="T12" fmla="*/ 11 w 17"/>
                <a:gd name="T13" fmla="*/ 41 h 42"/>
                <a:gd name="T14" fmla="*/ 11 w 17"/>
                <a:gd name="T15" fmla="*/ 41 h 42"/>
                <a:gd name="T16" fmla="*/ 11 w 17"/>
                <a:gd name="T17" fmla="*/ 41 h 42"/>
                <a:gd name="T18" fmla="*/ 11 w 17"/>
                <a:gd name="T19" fmla="*/ 41 h 42"/>
                <a:gd name="T20" fmla="*/ 11 w 17"/>
                <a:gd name="T21" fmla="*/ 41 h 42"/>
                <a:gd name="T22" fmla="*/ 11 w 17"/>
                <a:gd name="T23" fmla="*/ 41 h 42"/>
                <a:gd name="T24" fmla="*/ 16 w 17"/>
                <a:gd name="T25" fmla="*/ 36 h 42"/>
                <a:gd name="T26" fmla="*/ 1 w 17"/>
                <a:gd name="T27" fmla="*/ 10 h 42"/>
                <a:gd name="T28" fmla="*/ 9 w 17"/>
                <a:gd name="T29" fmla="*/ 1 h 42"/>
                <a:gd name="T30" fmla="*/ 9 w 17"/>
                <a:gd name="T31" fmla="*/ 1 h 42"/>
                <a:gd name="T32" fmla="*/ 9 w 17"/>
                <a:gd name="T33" fmla="*/ 1 h 42"/>
                <a:gd name="T34" fmla="*/ 2 w 17"/>
                <a:gd name="T35" fmla="*/ 0 h 42"/>
                <a:gd name="T36" fmla="*/ 2 w 17"/>
                <a:gd name="T37" fmla="*/ 0 h 42"/>
                <a:gd name="T38" fmla="*/ 2 w 17"/>
                <a:gd name="T39" fmla="*/ 0 h 42"/>
                <a:gd name="T40" fmla="*/ 0 w 17"/>
                <a:gd name="T41" fmla="*/ 2 h 42"/>
                <a:gd name="T42" fmla="*/ 0 w 17"/>
                <a:gd name="T43" fmla="*/ 2 h 42"/>
                <a:gd name="T44" fmla="*/ 0 w 17"/>
                <a:gd name="T45" fmla="*/ 2 h 4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42"/>
                <a:gd name="T71" fmla="*/ 17 w 17"/>
                <a:gd name="T72" fmla="*/ 42 h 4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42">
                  <a:moveTo>
                    <a:pt x="0" y="2"/>
                  </a:moveTo>
                  <a:lnTo>
                    <a:pt x="1" y="10"/>
                  </a:lnTo>
                  <a:lnTo>
                    <a:pt x="8" y="34"/>
                  </a:lnTo>
                  <a:lnTo>
                    <a:pt x="11" y="41"/>
                  </a:lnTo>
                  <a:lnTo>
                    <a:pt x="16" y="36"/>
                  </a:lnTo>
                  <a:lnTo>
                    <a:pt x="1" y="10"/>
                  </a:lnTo>
                  <a:lnTo>
                    <a:pt x="9" y="1"/>
                  </a:lnTo>
                  <a:lnTo>
                    <a:pt x="2" y="0"/>
                  </a:lnTo>
                  <a:lnTo>
                    <a:pt x="0" y="2"/>
                  </a:lnTo>
                </a:path>
              </a:pathLst>
            </a:custGeom>
            <a:solidFill>
              <a:srgbClr val="284B8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22" name="Freeform 454"/>
            <p:cNvSpPr>
              <a:spLocks/>
            </p:cNvSpPr>
            <p:nvPr/>
          </p:nvSpPr>
          <p:spPr bwMode="auto">
            <a:xfrm>
              <a:off x="1834" y="891"/>
              <a:ext cx="17" cy="44"/>
            </a:xfrm>
            <a:custGeom>
              <a:avLst/>
              <a:gdLst>
                <a:gd name="T0" fmla="*/ 5 w 17"/>
                <a:gd name="T1" fmla="*/ 2 h 44"/>
                <a:gd name="T2" fmla="*/ 0 w 17"/>
                <a:gd name="T3" fmla="*/ 10 h 44"/>
                <a:gd name="T4" fmla="*/ 13 w 17"/>
                <a:gd name="T5" fmla="*/ 37 h 44"/>
                <a:gd name="T6" fmla="*/ 9 w 17"/>
                <a:gd name="T7" fmla="*/ 42 h 44"/>
                <a:gd name="T8" fmla="*/ 16 w 17"/>
                <a:gd name="T9" fmla="*/ 43 h 44"/>
                <a:gd name="T10" fmla="*/ 16 w 17"/>
                <a:gd name="T11" fmla="*/ 43 h 44"/>
                <a:gd name="T12" fmla="*/ 16 w 17"/>
                <a:gd name="T13" fmla="*/ 43 h 44"/>
                <a:gd name="T14" fmla="*/ 16 w 17"/>
                <a:gd name="T15" fmla="*/ 43 h 44"/>
                <a:gd name="T16" fmla="*/ 16 w 17"/>
                <a:gd name="T17" fmla="*/ 43 h 44"/>
                <a:gd name="T18" fmla="*/ 16 w 17"/>
                <a:gd name="T19" fmla="*/ 43 h 44"/>
                <a:gd name="T20" fmla="*/ 16 w 17"/>
                <a:gd name="T21" fmla="*/ 43 h 44"/>
                <a:gd name="T22" fmla="*/ 16 w 17"/>
                <a:gd name="T23" fmla="*/ 43 h 44"/>
                <a:gd name="T24" fmla="*/ 13 w 17"/>
                <a:gd name="T25" fmla="*/ 37 h 44"/>
                <a:gd name="T26" fmla="*/ 6 w 17"/>
                <a:gd name="T27" fmla="*/ 11 h 44"/>
                <a:gd name="T28" fmla="*/ 8 w 17"/>
                <a:gd name="T29" fmla="*/ 0 h 44"/>
                <a:gd name="T30" fmla="*/ 8 w 17"/>
                <a:gd name="T31" fmla="*/ 0 h 44"/>
                <a:gd name="T32" fmla="*/ 8 w 17"/>
                <a:gd name="T33" fmla="*/ 0 h 44"/>
                <a:gd name="T34" fmla="*/ 8 w 17"/>
                <a:gd name="T35" fmla="*/ 0 h 44"/>
                <a:gd name="T36" fmla="*/ 5 w 17"/>
                <a:gd name="T37" fmla="*/ 2 h 44"/>
                <a:gd name="T38" fmla="*/ 5 w 17"/>
                <a:gd name="T39" fmla="*/ 2 h 44"/>
                <a:gd name="T40" fmla="*/ 5 w 17"/>
                <a:gd name="T41" fmla="*/ 2 h 44"/>
                <a:gd name="T42" fmla="*/ 5 w 17"/>
                <a:gd name="T43" fmla="*/ 2 h 44"/>
                <a:gd name="T44" fmla="*/ 5 w 17"/>
                <a:gd name="T45" fmla="*/ 2 h 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44"/>
                <a:gd name="T71" fmla="*/ 17 w 17"/>
                <a:gd name="T72" fmla="*/ 44 h 4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44">
                  <a:moveTo>
                    <a:pt x="5" y="2"/>
                  </a:moveTo>
                  <a:lnTo>
                    <a:pt x="0" y="10"/>
                  </a:lnTo>
                  <a:lnTo>
                    <a:pt x="13" y="37"/>
                  </a:lnTo>
                  <a:lnTo>
                    <a:pt x="9" y="42"/>
                  </a:lnTo>
                  <a:lnTo>
                    <a:pt x="16" y="43"/>
                  </a:lnTo>
                  <a:lnTo>
                    <a:pt x="13" y="37"/>
                  </a:lnTo>
                  <a:lnTo>
                    <a:pt x="6" y="11"/>
                  </a:lnTo>
                  <a:lnTo>
                    <a:pt x="8" y="0"/>
                  </a:lnTo>
                  <a:lnTo>
                    <a:pt x="5" y="2"/>
                  </a:lnTo>
                </a:path>
              </a:pathLst>
            </a:custGeom>
            <a:solidFill>
              <a:srgbClr val="294C8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23" name="Freeform 455"/>
            <p:cNvSpPr>
              <a:spLocks/>
            </p:cNvSpPr>
            <p:nvPr/>
          </p:nvSpPr>
          <p:spPr bwMode="auto">
            <a:xfrm>
              <a:off x="1840" y="889"/>
              <a:ext cx="17" cy="47"/>
            </a:xfrm>
            <a:custGeom>
              <a:avLst/>
              <a:gdLst>
                <a:gd name="T0" fmla="*/ 0 w 17"/>
                <a:gd name="T1" fmla="*/ 2 h 47"/>
                <a:gd name="T2" fmla="*/ 0 w 17"/>
                <a:gd name="T3" fmla="*/ 13 h 47"/>
                <a:gd name="T4" fmla="*/ 4 w 17"/>
                <a:gd name="T5" fmla="*/ 38 h 47"/>
                <a:gd name="T6" fmla="*/ 8 w 17"/>
                <a:gd name="T7" fmla="*/ 45 h 47"/>
                <a:gd name="T8" fmla="*/ 8 w 17"/>
                <a:gd name="T9" fmla="*/ 45 h 47"/>
                <a:gd name="T10" fmla="*/ 8 w 17"/>
                <a:gd name="T11" fmla="*/ 45 h 47"/>
                <a:gd name="T12" fmla="*/ 8 w 17"/>
                <a:gd name="T13" fmla="*/ 45 h 47"/>
                <a:gd name="T14" fmla="*/ 8 w 17"/>
                <a:gd name="T15" fmla="*/ 45 h 47"/>
                <a:gd name="T16" fmla="*/ 14 w 17"/>
                <a:gd name="T17" fmla="*/ 46 h 47"/>
                <a:gd name="T18" fmla="*/ 14 w 17"/>
                <a:gd name="T19" fmla="*/ 46 h 47"/>
                <a:gd name="T20" fmla="*/ 14 w 17"/>
                <a:gd name="T21" fmla="*/ 46 h 47"/>
                <a:gd name="T22" fmla="*/ 14 w 17"/>
                <a:gd name="T23" fmla="*/ 46 h 47"/>
                <a:gd name="T24" fmla="*/ 16 w 17"/>
                <a:gd name="T25" fmla="*/ 39 h 47"/>
                <a:gd name="T26" fmla="*/ 6 w 17"/>
                <a:gd name="T27" fmla="*/ 15 h 47"/>
                <a:gd name="T28" fmla="*/ 11 w 17"/>
                <a:gd name="T29" fmla="*/ 2 h 47"/>
                <a:gd name="T30" fmla="*/ 0 w 17"/>
                <a:gd name="T31" fmla="*/ 0 h 47"/>
                <a:gd name="T32" fmla="*/ 0 w 17"/>
                <a:gd name="T33" fmla="*/ 2 h 47"/>
                <a:gd name="T34" fmla="*/ 0 w 17"/>
                <a:gd name="T35" fmla="*/ 2 h 47"/>
                <a:gd name="T36" fmla="*/ 0 w 17"/>
                <a:gd name="T37" fmla="*/ 2 h 47"/>
                <a:gd name="T38" fmla="*/ 0 w 17"/>
                <a:gd name="T39" fmla="*/ 2 h 47"/>
                <a:gd name="T40" fmla="*/ 0 w 17"/>
                <a:gd name="T41" fmla="*/ 2 h 47"/>
                <a:gd name="T42" fmla="*/ 0 w 17"/>
                <a:gd name="T43" fmla="*/ 2 h 47"/>
                <a:gd name="T44" fmla="*/ 0 w 17"/>
                <a:gd name="T45" fmla="*/ 2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47"/>
                <a:gd name="T71" fmla="*/ 17 w 17"/>
                <a:gd name="T72" fmla="*/ 47 h 4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47">
                  <a:moveTo>
                    <a:pt x="0" y="2"/>
                  </a:moveTo>
                  <a:lnTo>
                    <a:pt x="0" y="13"/>
                  </a:lnTo>
                  <a:lnTo>
                    <a:pt x="4" y="38"/>
                  </a:lnTo>
                  <a:lnTo>
                    <a:pt x="8" y="45"/>
                  </a:lnTo>
                  <a:lnTo>
                    <a:pt x="14" y="46"/>
                  </a:lnTo>
                  <a:lnTo>
                    <a:pt x="16" y="39"/>
                  </a:lnTo>
                  <a:lnTo>
                    <a:pt x="6" y="15"/>
                  </a:lnTo>
                  <a:lnTo>
                    <a:pt x="11" y="2"/>
                  </a:lnTo>
                  <a:lnTo>
                    <a:pt x="0" y="0"/>
                  </a:lnTo>
                  <a:lnTo>
                    <a:pt x="0" y="2"/>
                  </a:lnTo>
                </a:path>
              </a:pathLst>
            </a:custGeom>
            <a:solidFill>
              <a:srgbClr val="2A4D8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24" name="Freeform 456"/>
            <p:cNvSpPr>
              <a:spLocks/>
            </p:cNvSpPr>
            <p:nvPr/>
          </p:nvSpPr>
          <p:spPr bwMode="auto">
            <a:xfrm>
              <a:off x="1841" y="889"/>
              <a:ext cx="17" cy="47"/>
            </a:xfrm>
            <a:custGeom>
              <a:avLst/>
              <a:gdLst>
                <a:gd name="T0" fmla="*/ 1 w 17"/>
                <a:gd name="T1" fmla="*/ 0 h 47"/>
                <a:gd name="T2" fmla="*/ 0 w 17"/>
                <a:gd name="T3" fmla="*/ 14 h 47"/>
                <a:gd name="T4" fmla="*/ 5 w 17"/>
                <a:gd name="T5" fmla="*/ 39 h 47"/>
                <a:gd name="T6" fmla="*/ 5 w 17"/>
                <a:gd name="T7" fmla="*/ 45 h 47"/>
                <a:gd name="T8" fmla="*/ 5 w 17"/>
                <a:gd name="T9" fmla="*/ 45 h 47"/>
                <a:gd name="T10" fmla="*/ 5 w 17"/>
                <a:gd name="T11" fmla="*/ 45 h 47"/>
                <a:gd name="T12" fmla="*/ 5 w 17"/>
                <a:gd name="T13" fmla="*/ 45 h 47"/>
                <a:gd name="T14" fmla="*/ 5 w 17"/>
                <a:gd name="T15" fmla="*/ 45 h 47"/>
                <a:gd name="T16" fmla="*/ 5 w 17"/>
                <a:gd name="T17" fmla="*/ 45 h 47"/>
                <a:gd name="T18" fmla="*/ 5 w 17"/>
                <a:gd name="T19" fmla="*/ 45 h 47"/>
                <a:gd name="T20" fmla="*/ 5 w 17"/>
                <a:gd name="T21" fmla="*/ 45 h 47"/>
                <a:gd name="T22" fmla="*/ 16 w 17"/>
                <a:gd name="T23" fmla="*/ 46 h 47"/>
                <a:gd name="T24" fmla="*/ 5 w 17"/>
                <a:gd name="T25" fmla="*/ 39 h 47"/>
                <a:gd name="T26" fmla="*/ 0 w 17"/>
                <a:gd name="T27" fmla="*/ 14 h 47"/>
                <a:gd name="T28" fmla="*/ 1 w 17"/>
                <a:gd name="T29" fmla="*/ 0 h 47"/>
                <a:gd name="T30" fmla="*/ 1 w 17"/>
                <a:gd name="T31" fmla="*/ 0 h 47"/>
                <a:gd name="T32" fmla="*/ 1 w 17"/>
                <a:gd name="T33" fmla="*/ 0 h 47"/>
                <a:gd name="T34" fmla="*/ 1 w 17"/>
                <a:gd name="T35" fmla="*/ 0 h 47"/>
                <a:gd name="T36" fmla="*/ 1 w 17"/>
                <a:gd name="T37" fmla="*/ 0 h 47"/>
                <a:gd name="T38" fmla="*/ 1 w 17"/>
                <a:gd name="T39" fmla="*/ 0 h 47"/>
                <a:gd name="T40" fmla="*/ 1 w 17"/>
                <a:gd name="T41" fmla="*/ 0 h 47"/>
                <a:gd name="T42" fmla="*/ 1 w 17"/>
                <a:gd name="T43" fmla="*/ 0 h 47"/>
                <a:gd name="T44" fmla="*/ 1 w 17"/>
                <a:gd name="T45" fmla="*/ 0 h 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47"/>
                <a:gd name="T71" fmla="*/ 17 w 17"/>
                <a:gd name="T72" fmla="*/ 47 h 4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47">
                  <a:moveTo>
                    <a:pt x="1" y="0"/>
                  </a:moveTo>
                  <a:lnTo>
                    <a:pt x="0" y="14"/>
                  </a:lnTo>
                  <a:lnTo>
                    <a:pt x="5" y="39"/>
                  </a:lnTo>
                  <a:lnTo>
                    <a:pt x="5" y="45"/>
                  </a:lnTo>
                  <a:lnTo>
                    <a:pt x="16" y="46"/>
                  </a:lnTo>
                  <a:lnTo>
                    <a:pt x="5" y="39"/>
                  </a:lnTo>
                  <a:lnTo>
                    <a:pt x="0" y="14"/>
                  </a:lnTo>
                  <a:lnTo>
                    <a:pt x="1" y="0"/>
                  </a:lnTo>
                </a:path>
              </a:pathLst>
            </a:custGeom>
            <a:solidFill>
              <a:srgbClr val="2B4D8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25" name="Freeform 457"/>
            <p:cNvSpPr>
              <a:spLocks/>
            </p:cNvSpPr>
            <p:nvPr/>
          </p:nvSpPr>
          <p:spPr bwMode="auto">
            <a:xfrm>
              <a:off x="1841" y="888"/>
              <a:ext cx="17" cy="48"/>
            </a:xfrm>
            <a:custGeom>
              <a:avLst/>
              <a:gdLst>
                <a:gd name="T0" fmla="*/ 1 w 17"/>
                <a:gd name="T1" fmla="*/ 1 h 48"/>
                <a:gd name="T2" fmla="*/ 0 w 17"/>
                <a:gd name="T3" fmla="*/ 15 h 48"/>
                <a:gd name="T4" fmla="*/ 5 w 17"/>
                <a:gd name="T5" fmla="*/ 40 h 48"/>
                <a:gd name="T6" fmla="*/ 16 w 17"/>
                <a:gd name="T7" fmla="*/ 47 h 48"/>
                <a:gd name="T8" fmla="*/ 16 w 17"/>
                <a:gd name="T9" fmla="*/ 47 h 48"/>
                <a:gd name="T10" fmla="*/ 16 w 17"/>
                <a:gd name="T11" fmla="*/ 47 h 48"/>
                <a:gd name="T12" fmla="*/ 16 w 17"/>
                <a:gd name="T13" fmla="*/ 47 h 48"/>
                <a:gd name="T14" fmla="*/ 16 w 17"/>
                <a:gd name="T15" fmla="*/ 47 h 48"/>
                <a:gd name="T16" fmla="*/ 16 w 17"/>
                <a:gd name="T17" fmla="*/ 47 h 48"/>
                <a:gd name="T18" fmla="*/ 16 w 17"/>
                <a:gd name="T19" fmla="*/ 47 h 48"/>
                <a:gd name="T20" fmla="*/ 16 w 17"/>
                <a:gd name="T21" fmla="*/ 47 h 48"/>
                <a:gd name="T22" fmla="*/ 16 w 17"/>
                <a:gd name="T23" fmla="*/ 47 h 48"/>
                <a:gd name="T24" fmla="*/ 9 w 17"/>
                <a:gd name="T25" fmla="*/ 41 h 48"/>
                <a:gd name="T26" fmla="*/ 8 w 17"/>
                <a:gd name="T27" fmla="*/ 17 h 48"/>
                <a:gd name="T28" fmla="*/ 12 w 17"/>
                <a:gd name="T29" fmla="*/ 1 h 48"/>
                <a:gd name="T30" fmla="*/ 5 w 17"/>
                <a:gd name="T31" fmla="*/ 0 h 48"/>
                <a:gd name="T32" fmla="*/ 5 w 17"/>
                <a:gd name="T33" fmla="*/ 0 h 48"/>
                <a:gd name="T34" fmla="*/ 5 w 17"/>
                <a:gd name="T35" fmla="*/ 0 h 48"/>
                <a:gd name="T36" fmla="*/ 5 w 17"/>
                <a:gd name="T37" fmla="*/ 0 h 48"/>
                <a:gd name="T38" fmla="*/ 5 w 17"/>
                <a:gd name="T39" fmla="*/ 0 h 48"/>
                <a:gd name="T40" fmla="*/ 5 w 17"/>
                <a:gd name="T41" fmla="*/ 0 h 48"/>
                <a:gd name="T42" fmla="*/ 5 w 17"/>
                <a:gd name="T43" fmla="*/ 0 h 48"/>
                <a:gd name="T44" fmla="*/ 1 w 17"/>
                <a:gd name="T45" fmla="*/ 1 h 4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48"/>
                <a:gd name="T71" fmla="*/ 17 w 17"/>
                <a:gd name="T72" fmla="*/ 48 h 4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48">
                  <a:moveTo>
                    <a:pt x="1" y="1"/>
                  </a:moveTo>
                  <a:lnTo>
                    <a:pt x="0" y="15"/>
                  </a:lnTo>
                  <a:lnTo>
                    <a:pt x="5" y="40"/>
                  </a:lnTo>
                  <a:lnTo>
                    <a:pt x="16" y="47"/>
                  </a:lnTo>
                  <a:lnTo>
                    <a:pt x="9" y="41"/>
                  </a:lnTo>
                  <a:lnTo>
                    <a:pt x="8" y="17"/>
                  </a:lnTo>
                  <a:lnTo>
                    <a:pt x="12" y="1"/>
                  </a:lnTo>
                  <a:lnTo>
                    <a:pt x="5" y="0"/>
                  </a:lnTo>
                  <a:lnTo>
                    <a:pt x="1" y="1"/>
                  </a:lnTo>
                </a:path>
              </a:pathLst>
            </a:custGeom>
            <a:solidFill>
              <a:srgbClr val="2C4E8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26" name="Freeform 458"/>
            <p:cNvSpPr>
              <a:spLocks/>
            </p:cNvSpPr>
            <p:nvPr/>
          </p:nvSpPr>
          <p:spPr bwMode="auto">
            <a:xfrm>
              <a:off x="1842" y="887"/>
              <a:ext cx="17" cy="52"/>
            </a:xfrm>
            <a:custGeom>
              <a:avLst/>
              <a:gdLst>
                <a:gd name="T0" fmla="*/ 6 w 17"/>
                <a:gd name="T1" fmla="*/ 2 h 52"/>
                <a:gd name="T2" fmla="*/ 0 w 17"/>
                <a:gd name="T3" fmla="*/ 16 h 52"/>
                <a:gd name="T4" fmla="*/ 2 w 17"/>
                <a:gd name="T5" fmla="*/ 40 h 52"/>
                <a:gd name="T6" fmla="*/ 7 w 17"/>
                <a:gd name="T7" fmla="*/ 48 h 52"/>
                <a:gd name="T8" fmla="*/ 7 w 17"/>
                <a:gd name="T9" fmla="*/ 48 h 52"/>
                <a:gd name="T10" fmla="*/ 7 w 17"/>
                <a:gd name="T11" fmla="*/ 48 h 52"/>
                <a:gd name="T12" fmla="*/ 7 w 17"/>
                <a:gd name="T13" fmla="*/ 48 h 52"/>
                <a:gd name="T14" fmla="*/ 7 w 17"/>
                <a:gd name="T15" fmla="*/ 48 h 52"/>
                <a:gd name="T16" fmla="*/ 16 w 17"/>
                <a:gd name="T17" fmla="*/ 51 h 52"/>
                <a:gd name="T18" fmla="*/ 16 w 17"/>
                <a:gd name="T19" fmla="*/ 51 h 52"/>
                <a:gd name="T20" fmla="*/ 16 w 17"/>
                <a:gd name="T21" fmla="*/ 51 h 52"/>
                <a:gd name="T22" fmla="*/ 16 w 17"/>
                <a:gd name="T23" fmla="*/ 51 h 52"/>
                <a:gd name="T24" fmla="*/ 2 w 17"/>
                <a:gd name="T25" fmla="*/ 38 h 52"/>
                <a:gd name="T26" fmla="*/ 0 w 17"/>
                <a:gd name="T27" fmla="*/ 16 h 52"/>
                <a:gd name="T28" fmla="*/ 6 w 17"/>
                <a:gd name="T29" fmla="*/ 0 h 52"/>
                <a:gd name="T30" fmla="*/ 6 w 17"/>
                <a:gd name="T31" fmla="*/ 0 h 52"/>
                <a:gd name="T32" fmla="*/ 6 w 17"/>
                <a:gd name="T33" fmla="*/ 0 h 52"/>
                <a:gd name="T34" fmla="*/ 6 w 17"/>
                <a:gd name="T35" fmla="*/ 0 h 52"/>
                <a:gd name="T36" fmla="*/ 6 w 17"/>
                <a:gd name="T37" fmla="*/ 0 h 52"/>
                <a:gd name="T38" fmla="*/ 6 w 17"/>
                <a:gd name="T39" fmla="*/ 2 h 52"/>
                <a:gd name="T40" fmla="*/ 6 w 17"/>
                <a:gd name="T41" fmla="*/ 2 h 52"/>
                <a:gd name="T42" fmla="*/ 6 w 17"/>
                <a:gd name="T43" fmla="*/ 2 h 52"/>
                <a:gd name="T44" fmla="*/ 6 w 17"/>
                <a:gd name="T45" fmla="*/ 2 h 5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52"/>
                <a:gd name="T71" fmla="*/ 17 w 17"/>
                <a:gd name="T72" fmla="*/ 52 h 5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52">
                  <a:moveTo>
                    <a:pt x="6" y="2"/>
                  </a:moveTo>
                  <a:lnTo>
                    <a:pt x="0" y="16"/>
                  </a:lnTo>
                  <a:lnTo>
                    <a:pt x="2" y="40"/>
                  </a:lnTo>
                  <a:lnTo>
                    <a:pt x="7" y="48"/>
                  </a:lnTo>
                  <a:lnTo>
                    <a:pt x="16" y="51"/>
                  </a:lnTo>
                  <a:lnTo>
                    <a:pt x="2" y="38"/>
                  </a:lnTo>
                  <a:lnTo>
                    <a:pt x="0" y="16"/>
                  </a:lnTo>
                  <a:lnTo>
                    <a:pt x="6" y="0"/>
                  </a:lnTo>
                  <a:lnTo>
                    <a:pt x="6" y="2"/>
                  </a:lnTo>
                </a:path>
              </a:pathLst>
            </a:custGeom>
            <a:solidFill>
              <a:srgbClr val="2D4F8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27" name="Freeform 459"/>
            <p:cNvSpPr>
              <a:spLocks/>
            </p:cNvSpPr>
            <p:nvPr/>
          </p:nvSpPr>
          <p:spPr bwMode="auto">
            <a:xfrm>
              <a:off x="1842" y="885"/>
              <a:ext cx="17" cy="54"/>
            </a:xfrm>
            <a:custGeom>
              <a:avLst/>
              <a:gdLst>
                <a:gd name="T0" fmla="*/ 5 w 17"/>
                <a:gd name="T1" fmla="*/ 2 h 54"/>
                <a:gd name="T2" fmla="*/ 0 w 17"/>
                <a:gd name="T3" fmla="*/ 18 h 54"/>
                <a:gd name="T4" fmla="*/ 2 w 17"/>
                <a:gd name="T5" fmla="*/ 40 h 54"/>
                <a:gd name="T6" fmla="*/ 14 w 17"/>
                <a:gd name="T7" fmla="*/ 53 h 54"/>
                <a:gd name="T8" fmla="*/ 14 w 17"/>
                <a:gd name="T9" fmla="*/ 53 h 54"/>
                <a:gd name="T10" fmla="*/ 14 w 17"/>
                <a:gd name="T11" fmla="*/ 53 h 54"/>
                <a:gd name="T12" fmla="*/ 14 w 17"/>
                <a:gd name="T13" fmla="*/ 53 h 54"/>
                <a:gd name="T14" fmla="*/ 14 w 17"/>
                <a:gd name="T15" fmla="*/ 53 h 54"/>
                <a:gd name="T16" fmla="*/ 14 w 17"/>
                <a:gd name="T17" fmla="*/ 53 h 54"/>
                <a:gd name="T18" fmla="*/ 14 w 17"/>
                <a:gd name="T19" fmla="*/ 53 h 54"/>
                <a:gd name="T20" fmla="*/ 14 w 17"/>
                <a:gd name="T21" fmla="*/ 53 h 54"/>
                <a:gd name="T22" fmla="*/ 14 w 17"/>
                <a:gd name="T23" fmla="*/ 53 h 54"/>
                <a:gd name="T24" fmla="*/ 16 w 17"/>
                <a:gd name="T25" fmla="*/ 42 h 54"/>
                <a:gd name="T26" fmla="*/ 9 w 17"/>
                <a:gd name="T27" fmla="*/ 20 h 54"/>
                <a:gd name="T28" fmla="*/ 10 w 17"/>
                <a:gd name="T29" fmla="*/ 0 h 54"/>
                <a:gd name="T30" fmla="*/ 5 w 17"/>
                <a:gd name="T31" fmla="*/ 2 h 54"/>
                <a:gd name="T32" fmla="*/ 5 w 17"/>
                <a:gd name="T33" fmla="*/ 2 h 54"/>
                <a:gd name="T34" fmla="*/ 5 w 17"/>
                <a:gd name="T35" fmla="*/ 2 h 54"/>
                <a:gd name="T36" fmla="*/ 5 w 17"/>
                <a:gd name="T37" fmla="*/ 2 h 54"/>
                <a:gd name="T38" fmla="*/ 5 w 17"/>
                <a:gd name="T39" fmla="*/ 2 h 54"/>
                <a:gd name="T40" fmla="*/ 5 w 17"/>
                <a:gd name="T41" fmla="*/ 2 h 54"/>
                <a:gd name="T42" fmla="*/ 5 w 17"/>
                <a:gd name="T43" fmla="*/ 2 h 54"/>
                <a:gd name="T44" fmla="*/ 5 w 17"/>
                <a:gd name="T45" fmla="*/ 2 h 5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54"/>
                <a:gd name="T71" fmla="*/ 17 w 17"/>
                <a:gd name="T72" fmla="*/ 54 h 5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54">
                  <a:moveTo>
                    <a:pt x="5" y="2"/>
                  </a:moveTo>
                  <a:lnTo>
                    <a:pt x="0" y="18"/>
                  </a:lnTo>
                  <a:lnTo>
                    <a:pt x="2" y="40"/>
                  </a:lnTo>
                  <a:lnTo>
                    <a:pt x="14" y="53"/>
                  </a:lnTo>
                  <a:lnTo>
                    <a:pt x="16" y="42"/>
                  </a:lnTo>
                  <a:lnTo>
                    <a:pt x="9" y="20"/>
                  </a:lnTo>
                  <a:lnTo>
                    <a:pt x="10" y="0"/>
                  </a:lnTo>
                  <a:lnTo>
                    <a:pt x="5" y="2"/>
                  </a:lnTo>
                </a:path>
              </a:pathLst>
            </a:custGeom>
            <a:solidFill>
              <a:srgbClr val="2E508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28" name="Freeform 460"/>
            <p:cNvSpPr>
              <a:spLocks/>
            </p:cNvSpPr>
            <p:nvPr/>
          </p:nvSpPr>
          <p:spPr bwMode="auto">
            <a:xfrm>
              <a:off x="1845" y="885"/>
              <a:ext cx="19" cy="55"/>
            </a:xfrm>
            <a:custGeom>
              <a:avLst/>
              <a:gdLst>
                <a:gd name="T0" fmla="*/ 7 w 19"/>
                <a:gd name="T1" fmla="*/ 0 h 55"/>
                <a:gd name="T2" fmla="*/ 0 w 19"/>
                <a:gd name="T3" fmla="*/ 19 h 55"/>
                <a:gd name="T4" fmla="*/ 4 w 19"/>
                <a:gd name="T5" fmla="*/ 42 h 55"/>
                <a:gd name="T6" fmla="*/ 4 w 19"/>
                <a:gd name="T7" fmla="*/ 52 h 55"/>
                <a:gd name="T8" fmla="*/ 14 w 19"/>
                <a:gd name="T9" fmla="*/ 54 h 55"/>
                <a:gd name="T10" fmla="*/ 14 w 19"/>
                <a:gd name="T11" fmla="*/ 54 h 55"/>
                <a:gd name="T12" fmla="*/ 14 w 19"/>
                <a:gd name="T13" fmla="*/ 54 h 55"/>
                <a:gd name="T14" fmla="*/ 14 w 19"/>
                <a:gd name="T15" fmla="*/ 54 h 55"/>
                <a:gd name="T16" fmla="*/ 14 w 19"/>
                <a:gd name="T17" fmla="*/ 54 h 55"/>
                <a:gd name="T18" fmla="*/ 14 w 19"/>
                <a:gd name="T19" fmla="*/ 54 h 55"/>
                <a:gd name="T20" fmla="*/ 14 w 19"/>
                <a:gd name="T21" fmla="*/ 54 h 55"/>
                <a:gd name="T22" fmla="*/ 14 w 19"/>
                <a:gd name="T23" fmla="*/ 54 h 55"/>
                <a:gd name="T24" fmla="*/ 4 w 19"/>
                <a:gd name="T25" fmla="*/ 42 h 55"/>
                <a:gd name="T26" fmla="*/ 6 w 19"/>
                <a:gd name="T27" fmla="*/ 18 h 55"/>
                <a:gd name="T28" fmla="*/ 18 w 19"/>
                <a:gd name="T29" fmla="*/ 2 h 55"/>
                <a:gd name="T30" fmla="*/ 18 w 19"/>
                <a:gd name="T31" fmla="*/ 2 h 55"/>
                <a:gd name="T32" fmla="*/ 18 w 19"/>
                <a:gd name="T33" fmla="*/ 2 h 55"/>
                <a:gd name="T34" fmla="*/ 18 w 19"/>
                <a:gd name="T35" fmla="*/ 2 h 55"/>
                <a:gd name="T36" fmla="*/ 18 w 19"/>
                <a:gd name="T37" fmla="*/ 2 h 55"/>
                <a:gd name="T38" fmla="*/ 18 w 19"/>
                <a:gd name="T39" fmla="*/ 2 h 55"/>
                <a:gd name="T40" fmla="*/ 18 w 19"/>
                <a:gd name="T41" fmla="*/ 2 h 55"/>
                <a:gd name="T42" fmla="*/ 18 w 19"/>
                <a:gd name="T43" fmla="*/ 2 h 55"/>
                <a:gd name="T44" fmla="*/ 7 w 19"/>
                <a:gd name="T45" fmla="*/ 0 h 5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9"/>
                <a:gd name="T70" fmla="*/ 0 h 55"/>
                <a:gd name="T71" fmla="*/ 19 w 19"/>
                <a:gd name="T72" fmla="*/ 55 h 5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9" h="55">
                  <a:moveTo>
                    <a:pt x="7" y="0"/>
                  </a:moveTo>
                  <a:lnTo>
                    <a:pt x="0" y="19"/>
                  </a:lnTo>
                  <a:lnTo>
                    <a:pt x="4" y="42"/>
                  </a:lnTo>
                  <a:lnTo>
                    <a:pt x="4" y="52"/>
                  </a:lnTo>
                  <a:lnTo>
                    <a:pt x="14" y="54"/>
                  </a:lnTo>
                  <a:lnTo>
                    <a:pt x="4" y="42"/>
                  </a:lnTo>
                  <a:lnTo>
                    <a:pt x="6" y="18"/>
                  </a:lnTo>
                  <a:lnTo>
                    <a:pt x="18" y="2"/>
                  </a:lnTo>
                  <a:lnTo>
                    <a:pt x="7" y="0"/>
                  </a:lnTo>
                </a:path>
              </a:pathLst>
            </a:custGeom>
            <a:solidFill>
              <a:srgbClr val="2F518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29" name="Freeform 461"/>
            <p:cNvSpPr>
              <a:spLocks/>
            </p:cNvSpPr>
            <p:nvPr/>
          </p:nvSpPr>
          <p:spPr bwMode="auto">
            <a:xfrm>
              <a:off x="1843" y="884"/>
              <a:ext cx="17" cy="55"/>
            </a:xfrm>
            <a:custGeom>
              <a:avLst/>
              <a:gdLst>
                <a:gd name="T0" fmla="*/ 9 w 17"/>
                <a:gd name="T1" fmla="*/ 2 h 55"/>
                <a:gd name="T2" fmla="*/ 2 w 17"/>
                <a:gd name="T3" fmla="*/ 18 h 55"/>
                <a:gd name="T4" fmla="*/ 0 w 17"/>
                <a:gd name="T5" fmla="*/ 42 h 55"/>
                <a:gd name="T6" fmla="*/ 9 w 17"/>
                <a:gd name="T7" fmla="*/ 53 h 55"/>
                <a:gd name="T8" fmla="*/ 9 w 17"/>
                <a:gd name="T9" fmla="*/ 53 h 55"/>
                <a:gd name="T10" fmla="*/ 9 w 17"/>
                <a:gd name="T11" fmla="*/ 53 h 55"/>
                <a:gd name="T12" fmla="*/ 9 w 17"/>
                <a:gd name="T13" fmla="*/ 53 h 55"/>
                <a:gd name="T14" fmla="*/ 9 w 17"/>
                <a:gd name="T15" fmla="*/ 53 h 55"/>
                <a:gd name="T16" fmla="*/ 16 w 17"/>
                <a:gd name="T17" fmla="*/ 54 h 55"/>
                <a:gd name="T18" fmla="*/ 16 w 17"/>
                <a:gd name="T19" fmla="*/ 54 h 55"/>
                <a:gd name="T20" fmla="*/ 16 w 17"/>
                <a:gd name="T21" fmla="*/ 54 h 55"/>
                <a:gd name="T22" fmla="*/ 16 w 17"/>
                <a:gd name="T23" fmla="*/ 54 h 55"/>
                <a:gd name="T24" fmla="*/ 9 w 17"/>
                <a:gd name="T25" fmla="*/ 43 h 55"/>
                <a:gd name="T26" fmla="*/ 11 w 17"/>
                <a:gd name="T27" fmla="*/ 19 h 55"/>
                <a:gd name="T28" fmla="*/ 12 w 17"/>
                <a:gd name="T29" fmla="*/ 0 h 55"/>
                <a:gd name="T30" fmla="*/ 12 w 17"/>
                <a:gd name="T31" fmla="*/ 0 h 55"/>
                <a:gd name="T32" fmla="*/ 12 w 17"/>
                <a:gd name="T33" fmla="*/ 0 h 55"/>
                <a:gd name="T34" fmla="*/ 12 w 17"/>
                <a:gd name="T35" fmla="*/ 0 h 55"/>
                <a:gd name="T36" fmla="*/ 12 w 17"/>
                <a:gd name="T37" fmla="*/ 0 h 55"/>
                <a:gd name="T38" fmla="*/ 12 w 17"/>
                <a:gd name="T39" fmla="*/ 0 h 55"/>
                <a:gd name="T40" fmla="*/ 9 w 17"/>
                <a:gd name="T41" fmla="*/ 2 h 55"/>
                <a:gd name="T42" fmla="*/ 9 w 17"/>
                <a:gd name="T43" fmla="*/ 2 h 55"/>
                <a:gd name="T44" fmla="*/ 9 w 17"/>
                <a:gd name="T45" fmla="*/ 2 h 5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55"/>
                <a:gd name="T71" fmla="*/ 17 w 17"/>
                <a:gd name="T72" fmla="*/ 55 h 5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55">
                  <a:moveTo>
                    <a:pt x="9" y="2"/>
                  </a:moveTo>
                  <a:lnTo>
                    <a:pt x="2" y="18"/>
                  </a:lnTo>
                  <a:lnTo>
                    <a:pt x="0" y="42"/>
                  </a:lnTo>
                  <a:lnTo>
                    <a:pt x="9" y="53"/>
                  </a:lnTo>
                  <a:lnTo>
                    <a:pt x="16" y="54"/>
                  </a:lnTo>
                  <a:lnTo>
                    <a:pt x="9" y="43"/>
                  </a:lnTo>
                  <a:lnTo>
                    <a:pt x="11" y="19"/>
                  </a:lnTo>
                  <a:lnTo>
                    <a:pt x="12" y="0"/>
                  </a:lnTo>
                  <a:lnTo>
                    <a:pt x="9" y="2"/>
                  </a:lnTo>
                </a:path>
              </a:pathLst>
            </a:custGeom>
            <a:solidFill>
              <a:srgbClr val="30528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30" name="Freeform 462"/>
            <p:cNvSpPr>
              <a:spLocks/>
            </p:cNvSpPr>
            <p:nvPr/>
          </p:nvSpPr>
          <p:spPr bwMode="auto">
            <a:xfrm>
              <a:off x="1847" y="883"/>
              <a:ext cx="20" cy="56"/>
            </a:xfrm>
            <a:custGeom>
              <a:avLst/>
              <a:gdLst>
                <a:gd name="T0" fmla="*/ 3 w 20"/>
                <a:gd name="T1" fmla="*/ 1 h 56"/>
                <a:gd name="T2" fmla="*/ 2 w 20"/>
                <a:gd name="T3" fmla="*/ 20 h 56"/>
                <a:gd name="T4" fmla="*/ 0 w 20"/>
                <a:gd name="T5" fmla="*/ 44 h 56"/>
                <a:gd name="T6" fmla="*/ 10 w 20"/>
                <a:gd name="T7" fmla="*/ 55 h 56"/>
                <a:gd name="T8" fmla="*/ 10 w 20"/>
                <a:gd name="T9" fmla="*/ 55 h 56"/>
                <a:gd name="T10" fmla="*/ 10 w 20"/>
                <a:gd name="T11" fmla="*/ 55 h 56"/>
                <a:gd name="T12" fmla="*/ 10 w 20"/>
                <a:gd name="T13" fmla="*/ 55 h 56"/>
                <a:gd name="T14" fmla="*/ 10 w 20"/>
                <a:gd name="T15" fmla="*/ 55 h 56"/>
                <a:gd name="T16" fmla="*/ 10 w 20"/>
                <a:gd name="T17" fmla="*/ 55 h 56"/>
                <a:gd name="T18" fmla="*/ 10 w 20"/>
                <a:gd name="T19" fmla="*/ 55 h 56"/>
                <a:gd name="T20" fmla="*/ 10 w 20"/>
                <a:gd name="T21" fmla="*/ 55 h 56"/>
                <a:gd name="T22" fmla="*/ 10 w 20"/>
                <a:gd name="T23" fmla="*/ 55 h 56"/>
                <a:gd name="T24" fmla="*/ 0 w 20"/>
                <a:gd name="T25" fmla="*/ 44 h 56"/>
                <a:gd name="T26" fmla="*/ 7 w 20"/>
                <a:gd name="T27" fmla="*/ 21 h 56"/>
                <a:gd name="T28" fmla="*/ 19 w 20"/>
                <a:gd name="T29" fmla="*/ 0 h 56"/>
                <a:gd name="T30" fmla="*/ 14 w 20"/>
                <a:gd name="T31" fmla="*/ 2 h 56"/>
                <a:gd name="T32" fmla="*/ 14 w 20"/>
                <a:gd name="T33" fmla="*/ 2 h 56"/>
                <a:gd name="T34" fmla="*/ 14 w 20"/>
                <a:gd name="T35" fmla="*/ 2 h 56"/>
                <a:gd name="T36" fmla="*/ 14 w 20"/>
                <a:gd name="T37" fmla="*/ 2 h 56"/>
                <a:gd name="T38" fmla="*/ 14 w 20"/>
                <a:gd name="T39" fmla="*/ 2 h 56"/>
                <a:gd name="T40" fmla="*/ 14 w 20"/>
                <a:gd name="T41" fmla="*/ 2 h 56"/>
                <a:gd name="T42" fmla="*/ 3 w 20"/>
                <a:gd name="T43" fmla="*/ 1 h 56"/>
                <a:gd name="T44" fmla="*/ 3 w 20"/>
                <a:gd name="T45" fmla="*/ 1 h 5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0"/>
                <a:gd name="T70" fmla="*/ 0 h 56"/>
                <a:gd name="T71" fmla="*/ 20 w 20"/>
                <a:gd name="T72" fmla="*/ 56 h 5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0" h="56">
                  <a:moveTo>
                    <a:pt x="3" y="1"/>
                  </a:moveTo>
                  <a:lnTo>
                    <a:pt x="2" y="20"/>
                  </a:lnTo>
                  <a:lnTo>
                    <a:pt x="0" y="44"/>
                  </a:lnTo>
                  <a:lnTo>
                    <a:pt x="10" y="55"/>
                  </a:lnTo>
                  <a:lnTo>
                    <a:pt x="0" y="44"/>
                  </a:lnTo>
                  <a:lnTo>
                    <a:pt x="7" y="21"/>
                  </a:lnTo>
                  <a:lnTo>
                    <a:pt x="19" y="0"/>
                  </a:lnTo>
                  <a:lnTo>
                    <a:pt x="14" y="2"/>
                  </a:lnTo>
                  <a:lnTo>
                    <a:pt x="3" y="1"/>
                  </a:lnTo>
                </a:path>
              </a:pathLst>
            </a:custGeom>
            <a:solidFill>
              <a:srgbClr val="31528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31" name="Freeform 463"/>
            <p:cNvSpPr>
              <a:spLocks/>
            </p:cNvSpPr>
            <p:nvPr/>
          </p:nvSpPr>
          <p:spPr bwMode="auto">
            <a:xfrm>
              <a:off x="1845" y="882"/>
              <a:ext cx="17" cy="59"/>
            </a:xfrm>
            <a:custGeom>
              <a:avLst/>
              <a:gdLst>
                <a:gd name="T0" fmla="*/ 13 w 17"/>
                <a:gd name="T1" fmla="*/ 0 h 59"/>
                <a:gd name="T2" fmla="*/ 8 w 17"/>
                <a:gd name="T3" fmla="*/ 22 h 59"/>
                <a:gd name="T4" fmla="*/ 0 w 17"/>
                <a:gd name="T5" fmla="*/ 45 h 59"/>
                <a:gd name="T6" fmla="*/ 9 w 17"/>
                <a:gd name="T7" fmla="*/ 56 h 59"/>
                <a:gd name="T8" fmla="*/ 9 w 17"/>
                <a:gd name="T9" fmla="*/ 56 h 59"/>
                <a:gd name="T10" fmla="*/ 16 w 17"/>
                <a:gd name="T11" fmla="*/ 58 h 59"/>
                <a:gd name="T12" fmla="*/ 16 w 17"/>
                <a:gd name="T13" fmla="*/ 58 h 59"/>
                <a:gd name="T14" fmla="*/ 16 w 17"/>
                <a:gd name="T15" fmla="*/ 58 h 59"/>
                <a:gd name="T16" fmla="*/ 16 w 17"/>
                <a:gd name="T17" fmla="*/ 58 h 59"/>
                <a:gd name="T18" fmla="*/ 16 w 17"/>
                <a:gd name="T19" fmla="*/ 58 h 59"/>
                <a:gd name="T20" fmla="*/ 16 w 17"/>
                <a:gd name="T21" fmla="*/ 58 h 59"/>
                <a:gd name="T22" fmla="*/ 16 w 17"/>
                <a:gd name="T23" fmla="*/ 58 h 59"/>
                <a:gd name="T24" fmla="*/ 9 w 17"/>
                <a:gd name="T25" fmla="*/ 44 h 59"/>
                <a:gd name="T26" fmla="*/ 8 w 17"/>
                <a:gd name="T27" fmla="*/ 22 h 59"/>
                <a:gd name="T28" fmla="*/ 13 w 17"/>
                <a:gd name="T29" fmla="*/ 0 h 59"/>
                <a:gd name="T30" fmla="*/ 13 w 17"/>
                <a:gd name="T31" fmla="*/ 0 h 59"/>
                <a:gd name="T32" fmla="*/ 13 w 17"/>
                <a:gd name="T33" fmla="*/ 0 h 59"/>
                <a:gd name="T34" fmla="*/ 13 w 17"/>
                <a:gd name="T35" fmla="*/ 0 h 59"/>
                <a:gd name="T36" fmla="*/ 13 w 17"/>
                <a:gd name="T37" fmla="*/ 0 h 59"/>
                <a:gd name="T38" fmla="*/ 13 w 17"/>
                <a:gd name="T39" fmla="*/ 0 h 59"/>
                <a:gd name="T40" fmla="*/ 13 w 17"/>
                <a:gd name="T41" fmla="*/ 0 h 59"/>
                <a:gd name="T42" fmla="*/ 13 w 17"/>
                <a:gd name="T43" fmla="*/ 0 h 59"/>
                <a:gd name="T44" fmla="*/ 13 w 17"/>
                <a:gd name="T45" fmla="*/ 0 h 5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7"/>
                <a:gd name="T70" fmla="*/ 0 h 59"/>
                <a:gd name="T71" fmla="*/ 17 w 17"/>
                <a:gd name="T72" fmla="*/ 59 h 5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7" h="59">
                  <a:moveTo>
                    <a:pt x="13" y="0"/>
                  </a:moveTo>
                  <a:lnTo>
                    <a:pt x="8" y="22"/>
                  </a:lnTo>
                  <a:lnTo>
                    <a:pt x="0" y="45"/>
                  </a:lnTo>
                  <a:lnTo>
                    <a:pt x="9" y="56"/>
                  </a:lnTo>
                  <a:lnTo>
                    <a:pt x="16" y="58"/>
                  </a:lnTo>
                  <a:lnTo>
                    <a:pt x="9" y="44"/>
                  </a:lnTo>
                  <a:lnTo>
                    <a:pt x="8" y="22"/>
                  </a:lnTo>
                  <a:lnTo>
                    <a:pt x="13" y="0"/>
                  </a:lnTo>
                </a:path>
              </a:pathLst>
            </a:custGeom>
            <a:solidFill>
              <a:srgbClr val="32538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32" name="Freeform 464"/>
            <p:cNvSpPr>
              <a:spLocks/>
            </p:cNvSpPr>
            <p:nvPr/>
          </p:nvSpPr>
          <p:spPr bwMode="auto">
            <a:xfrm>
              <a:off x="1848" y="882"/>
              <a:ext cx="18" cy="58"/>
            </a:xfrm>
            <a:custGeom>
              <a:avLst/>
              <a:gdLst>
                <a:gd name="T0" fmla="*/ 7 w 18"/>
                <a:gd name="T1" fmla="*/ 0 h 58"/>
                <a:gd name="T2" fmla="*/ 0 w 18"/>
                <a:gd name="T3" fmla="*/ 21 h 58"/>
                <a:gd name="T4" fmla="*/ 1 w 18"/>
                <a:gd name="T5" fmla="*/ 43 h 58"/>
                <a:gd name="T6" fmla="*/ 3 w 18"/>
                <a:gd name="T7" fmla="*/ 56 h 58"/>
                <a:gd name="T8" fmla="*/ 3 w 18"/>
                <a:gd name="T9" fmla="*/ 56 h 58"/>
                <a:gd name="T10" fmla="*/ 3 w 18"/>
                <a:gd name="T11" fmla="*/ 56 h 58"/>
                <a:gd name="T12" fmla="*/ 3 w 18"/>
                <a:gd name="T13" fmla="*/ 56 h 58"/>
                <a:gd name="T14" fmla="*/ 3 w 18"/>
                <a:gd name="T15" fmla="*/ 56 h 58"/>
                <a:gd name="T16" fmla="*/ 3 w 18"/>
                <a:gd name="T17" fmla="*/ 56 h 58"/>
                <a:gd name="T18" fmla="*/ 3 w 18"/>
                <a:gd name="T19" fmla="*/ 56 h 58"/>
                <a:gd name="T20" fmla="*/ 10 w 18"/>
                <a:gd name="T21" fmla="*/ 57 h 58"/>
                <a:gd name="T22" fmla="*/ 10 w 18"/>
                <a:gd name="T23" fmla="*/ 57 h 58"/>
                <a:gd name="T24" fmla="*/ 7 w 18"/>
                <a:gd name="T25" fmla="*/ 44 h 58"/>
                <a:gd name="T26" fmla="*/ 6 w 18"/>
                <a:gd name="T27" fmla="*/ 22 h 58"/>
                <a:gd name="T28" fmla="*/ 17 w 18"/>
                <a:gd name="T29" fmla="*/ 1 h 58"/>
                <a:gd name="T30" fmla="*/ 17 w 18"/>
                <a:gd name="T31" fmla="*/ 1 h 58"/>
                <a:gd name="T32" fmla="*/ 17 w 18"/>
                <a:gd name="T33" fmla="*/ 1 h 58"/>
                <a:gd name="T34" fmla="*/ 17 w 18"/>
                <a:gd name="T35" fmla="*/ 1 h 58"/>
                <a:gd name="T36" fmla="*/ 17 w 18"/>
                <a:gd name="T37" fmla="*/ 1 h 58"/>
                <a:gd name="T38" fmla="*/ 17 w 18"/>
                <a:gd name="T39" fmla="*/ 1 h 58"/>
                <a:gd name="T40" fmla="*/ 14 w 18"/>
                <a:gd name="T41" fmla="*/ 2 h 58"/>
                <a:gd name="T42" fmla="*/ 14 w 18"/>
                <a:gd name="T43" fmla="*/ 2 h 58"/>
                <a:gd name="T44" fmla="*/ 7 w 18"/>
                <a:gd name="T45" fmla="*/ 0 h 58"/>
                <a:gd name="T46" fmla="*/ 7 w 18"/>
                <a:gd name="T47" fmla="*/ 0 h 5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8"/>
                <a:gd name="T73" fmla="*/ 0 h 58"/>
                <a:gd name="T74" fmla="*/ 18 w 18"/>
                <a:gd name="T75" fmla="*/ 58 h 5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8" h="58">
                  <a:moveTo>
                    <a:pt x="7" y="0"/>
                  </a:moveTo>
                  <a:lnTo>
                    <a:pt x="0" y="21"/>
                  </a:lnTo>
                  <a:lnTo>
                    <a:pt x="1" y="43"/>
                  </a:lnTo>
                  <a:lnTo>
                    <a:pt x="3" y="56"/>
                  </a:lnTo>
                  <a:lnTo>
                    <a:pt x="10" y="57"/>
                  </a:lnTo>
                  <a:lnTo>
                    <a:pt x="7" y="44"/>
                  </a:lnTo>
                  <a:lnTo>
                    <a:pt x="6" y="22"/>
                  </a:lnTo>
                  <a:lnTo>
                    <a:pt x="17" y="1"/>
                  </a:lnTo>
                  <a:lnTo>
                    <a:pt x="14" y="2"/>
                  </a:lnTo>
                  <a:lnTo>
                    <a:pt x="7" y="0"/>
                  </a:lnTo>
                </a:path>
              </a:pathLst>
            </a:custGeom>
            <a:solidFill>
              <a:srgbClr val="33549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33" name="Freeform 465"/>
            <p:cNvSpPr>
              <a:spLocks/>
            </p:cNvSpPr>
            <p:nvPr/>
          </p:nvSpPr>
          <p:spPr bwMode="auto">
            <a:xfrm>
              <a:off x="1848" y="881"/>
              <a:ext cx="17" cy="60"/>
            </a:xfrm>
            <a:custGeom>
              <a:avLst/>
              <a:gdLst>
                <a:gd name="T0" fmla="*/ 16 w 17"/>
                <a:gd name="T1" fmla="*/ 2 h 60"/>
                <a:gd name="T2" fmla="*/ 16 w 17"/>
                <a:gd name="T3" fmla="*/ 2 h 60"/>
                <a:gd name="T4" fmla="*/ 0 w 17"/>
                <a:gd name="T5" fmla="*/ 23 h 60"/>
                <a:gd name="T6" fmla="*/ 7 w 17"/>
                <a:gd name="T7" fmla="*/ 45 h 60"/>
                <a:gd name="T8" fmla="*/ 16 w 17"/>
                <a:gd name="T9" fmla="*/ 59 h 60"/>
                <a:gd name="T10" fmla="*/ 16 w 17"/>
                <a:gd name="T11" fmla="*/ 59 h 60"/>
                <a:gd name="T12" fmla="*/ 16 w 17"/>
                <a:gd name="T13" fmla="*/ 59 h 60"/>
                <a:gd name="T14" fmla="*/ 16 w 17"/>
                <a:gd name="T15" fmla="*/ 59 h 60"/>
                <a:gd name="T16" fmla="*/ 16 w 17"/>
                <a:gd name="T17" fmla="*/ 59 h 60"/>
                <a:gd name="T18" fmla="*/ 16 w 17"/>
                <a:gd name="T19" fmla="*/ 59 h 60"/>
                <a:gd name="T20" fmla="*/ 16 w 17"/>
                <a:gd name="T21" fmla="*/ 59 h 60"/>
                <a:gd name="T22" fmla="*/ 16 w 17"/>
                <a:gd name="T23" fmla="*/ 59 h 60"/>
                <a:gd name="T24" fmla="*/ 16 w 17"/>
                <a:gd name="T25" fmla="*/ 59 h 60"/>
                <a:gd name="T26" fmla="*/ 7 w 17"/>
                <a:gd name="T27" fmla="*/ 45 h 60"/>
                <a:gd name="T28" fmla="*/ 0 w 17"/>
                <a:gd name="T29" fmla="*/ 23 h 60"/>
                <a:gd name="T30" fmla="*/ 16 w 17"/>
                <a:gd name="T31" fmla="*/ 2 h 60"/>
                <a:gd name="T32" fmla="*/ 16 w 17"/>
                <a:gd name="T33" fmla="*/ 0 h 60"/>
                <a:gd name="T34" fmla="*/ 16 w 17"/>
                <a:gd name="T35" fmla="*/ 2 h 60"/>
                <a:gd name="T36" fmla="*/ 16 w 17"/>
                <a:gd name="T37" fmla="*/ 2 h 60"/>
                <a:gd name="T38" fmla="*/ 16 w 17"/>
                <a:gd name="T39" fmla="*/ 2 h 60"/>
                <a:gd name="T40" fmla="*/ 16 w 17"/>
                <a:gd name="T41" fmla="*/ 2 h 60"/>
                <a:gd name="T42" fmla="*/ 16 w 17"/>
                <a:gd name="T43" fmla="*/ 2 h 60"/>
                <a:gd name="T44" fmla="*/ 16 w 17"/>
                <a:gd name="T45" fmla="*/ 2 h 60"/>
                <a:gd name="T46" fmla="*/ 16 w 17"/>
                <a:gd name="T47" fmla="*/ 2 h 60"/>
                <a:gd name="T48" fmla="*/ 16 w 17"/>
                <a:gd name="T49" fmla="*/ 2 h 6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7"/>
                <a:gd name="T76" fmla="*/ 0 h 60"/>
                <a:gd name="T77" fmla="*/ 17 w 17"/>
                <a:gd name="T78" fmla="*/ 60 h 6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7" h="60">
                  <a:moveTo>
                    <a:pt x="16" y="2"/>
                  </a:moveTo>
                  <a:lnTo>
                    <a:pt x="16" y="2"/>
                  </a:lnTo>
                  <a:lnTo>
                    <a:pt x="0" y="23"/>
                  </a:lnTo>
                  <a:lnTo>
                    <a:pt x="7" y="45"/>
                  </a:lnTo>
                  <a:lnTo>
                    <a:pt x="16" y="59"/>
                  </a:lnTo>
                  <a:lnTo>
                    <a:pt x="7" y="45"/>
                  </a:lnTo>
                  <a:lnTo>
                    <a:pt x="0" y="23"/>
                  </a:lnTo>
                  <a:lnTo>
                    <a:pt x="16" y="2"/>
                  </a:lnTo>
                  <a:lnTo>
                    <a:pt x="16" y="0"/>
                  </a:lnTo>
                  <a:lnTo>
                    <a:pt x="16" y="2"/>
                  </a:lnTo>
                </a:path>
              </a:pathLst>
            </a:custGeom>
            <a:solidFill>
              <a:srgbClr val="34559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34" name="Freeform 466"/>
            <p:cNvSpPr>
              <a:spLocks/>
            </p:cNvSpPr>
            <p:nvPr/>
          </p:nvSpPr>
          <p:spPr bwMode="auto">
            <a:xfrm>
              <a:off x="1848" y="881"/>
              <a:ext cx="18" cy="60"/>
            </a:xfrm>
            <a:custGeom>
              <a:avLst/>
              <a:gdLst>
                <a:gd name="T0" fmla="*/ 13 w 18"/>
                <a:gd name="T1" fmla="*/ 0 h 60"/>
                <a:gd name="T2" fmla="*/ 13 w 18"/>
                <a:gd name="T3" fmla="*/ 2 h 60"/>
                <a:gd name="T4" fmla="*/ 0 w 18"/>
                <a:gd name="T5" fmla="*/ 23 h 60"/>
                <a:gd name="T6" fmla="*/ 2 w 18"/>
                <a:gd name="T7" fmla="*/ 45 h 60"/>
                <a:gd name="T8" fmla="*/ 5 w 18"/>
                <a:gd name="T9" fmla="*/ 58 h 60"/>
                <a:gd name="T10" fmla="*/ 5 w 18"/>
                <a:gd name="T11" fmla="*/ 58 h 60"/>
                <a:gd name="T12" fmla="*/ 5 w 18"/>
                <a:gd name="T13" fmla="*/ 58 h 60"/>
                <a:gd name="T14" fmla="*/ 13 w 18"/>
                <a:gd name="T15" fmla="*/ 59 h 60"/>
                <a:gd name="T16" fmla="*/ 13 w 18"/>
                <a:gd name="T17" fmla="*/ 59 h 60"/>
                <a:gd name="T18" fmla="*/ 13 w 18"/>
                <a:gd name="T19" fmla="*/ 59 h 60"/>
                <a:gd name="T20" fmla="*/ 13 w 18"/>
                <a:gd name="T21" fmla="*/ 59 h 60"/>
                <a:gd name="T22" fmla="*/ 13 w 18"/>
                <a:gd name="T23" fmla="*/ 59 h 60"/>
                <a:gd name="T24" fmla="*/ 13 w 18"/>
                <a:gd name="T25" fmla="*/ 59 h 60"/>
                <a:gd name="T26" fmla="*/ 10 w 18"/>
                <a:gd name="T27" fmla="*/ 45 h 60"/>
                <a:gd name="T28" fmla="*/ 8 w 18"/>
                <a:gd name="T29" fmla="*/ 23 h 60"/>
                <a:gd name="T30" fmla="*/ 17 w 18"/>
                <a:gd name="T31" fmla="*/ 2 h 60"/>
                <a:gd name="T32" fmla="*/ 17 w 18"/>
                <a:gd name="T33" fmla="*/ 0 h 60"/>
                <a:gd name="T34" fmla="*/ 17 w 18"/>
                <a:gd name="T35" fmla="*/ 0 h 60"/>
                <a:gd name="T36" fmla="*/ 17 w 18"/>
                <a:gd name="T37" fmla="*/ 0 h 60"/>
                <a:gd name="T38" fmla="*/ 17 w 18"/>
                <a:gd name="T39" fmla="*/ 0 h 60"/>
                <a:gd name="T40" fmla="*/ 17 w 18"/>
                <a:gd name="T41" fmla="*/ 0 h 60"/>
                <a:gd name="T42" fmla="*/ 17 w 18"/>
                <a:gd name="T43" fmla="*/ 0 h 60"/>
                <a:gd name="T44" fmla="*/ 17 w 18"/>
                <a:gd name="T45" fmla="*/ 0 h 60"/>
                <a:gd name="T46" fmla="*/ 13 w 18"/>
                <a:gd name="T47" fmla="*/ 0 h 60"/>
                <a:gd name="T48" fmla="*/ 13 w 18"/>
                <a:gd name="T49" fmla="*/ 0 h 6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8"/>
                <a:gd name="T76" fmla="*/ 0 h 60"/>
                <a:gd name="T77" fmla="*/ 18 w 18"/>
                <a:gd name="T78" fmla="*/ 60 h 6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8" h="60">
                  <a:moveTo>
                    <a:pt x="13" y="0"/>
                  </a:moveTo>
                  <a:lnTo>
                    <a:pt x="13" y="2"/>
                  </a:lnTo>
                  <a:lnTo>
                    <a:pt x="0" y="23"/>
                  </a:lnTo>
                  <a:lnTo>
                    <a:pt x="2" y="45"/>
                  </a:lnTo>
                  <a:lnTo>
                    <a:pt x="5" y="58"/>
                  </a:lnTo>
                  <a:lnTo>
                    <a:pt x="13" y="59"/>
                  </a:lnTo>
                  <a:lnTo>
                    <a:pt x="10" y="45"/>
                  </a:lnTo>
                  <a:lnTo>
                    <a:pt x="8" y="23"/>
                  </a:lnTo>
                  <a:lnTo>
                    <a:pt x="17" y="2"/>
                  </a:lnTo>
                  <a:lnTo>
                    <a:pt x="17" y="0"/>
                  </a:lnTo>
                  <a:lnTo>
                    <a:pt x="13" y="0"/>
                  </a:lnTo>
                </a:path>
              </a:pathLst>
            </a:custGeom>
            <a:solidFill>
              <a:srgbClr val="35569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35" name="Freeform 467"/>
            <p:cNvSpPr>
              <a:spLocks/>
            </p:cNvSpPr>
            <p:nvPr/>
          </p:nvSpPr>
          <p:spPr bwMode="auto">
            <a:xfrm>
              <a:off x="1849" y="879"/>
              <a:ext cx="20" cy="61"/>
            </a:xfrm>
            <a:custGeom>
              <a:avLst/>
              <a:gdLst>
                <a:gd name="T0" fmla="*/ 9 w 20"/>
                <a:gd name="T1" fmla="*/ 1 h 61"/>
                <a:gd name="T2" fmla="*/ 9 w 20"/>
                <a:gd name="T3" fmla="*/ 3 h 61"/>
                <a:gd name="T4" fmla="*/ 1 w 20"/>
                <a:gd name="T5" fmla="*/ 25 h 61"/>
                <a:gd name="T6" fmla="*/ 0 w 20"/>
                <a:gd name="T7" fmla="*/ 47 h 61"/>
                <a:gd name="T8" fmla="*/ 2 w 20"/>
                <a:gd name="T9" fmla="*/ 60 h 61"/>
                <a:gd name="T10" fmla="*/ 2 w 20"/>
                <a:gd name="T11" fmla="*/ 60 h 61"/>
                <a:gd name="T12" fmla="*/ 2 w 20"/>
                <a:gd name="T13" fmla="*/ 60 h 61"/>
                <a:gd name="T14" fmla="*/ 2 w 20"/>
                <a:gd name="T15" fmla="*/ 60 h 61"/>
                <a:gd name="T16" fmla="*/ 2 w 20"/>
                <a:gd name="T17" fmla="*/ 60 h 61"/>
                <a:gd name="T18" fmla="*/ 2 w 20"/>
                <a:gd name="T19" fmla="*/ 60 h 61"/>
                <a:gd name="T20" fmla="*/ 2 w 20"/>
                <a:gd name="T21" fmla="*/ 60 h 61"/>
                <a:gd name="T22" fmla="*/ 2 w 20"/>
                <a:gd name="T23" fmla="*/ 60 h 61"/>
                <a:gd name="T24" fmla="*/ 9 w 20"/>
                <a:gd name="T25" fmla="*/ 60 h 61"/>
                <a:gd name="T26" fmla="*/ 0 w 20"/>
                <a:gd name="T27" fmla="*/ 47 h 61"/>
                <a:gd name="T28" fmla="*/ 1 w 20"/>
                <a:gd name="T29" fmla="*/ 25 h 61"/>
                <a:gd name="T30" fmla="*/ 16 w 20"/>
                <a:gd name="T31" fmla="*/ 4 h 61"/>
                <a:gd name="T32" fmla="*/ 19 w 20"/>
                <a:gd name="T33" fmla="*/ 1 h 61"/>
                <a:gd name="T34" fmla="*/ 13 w 20"/>
                <a:gd name="T35" fmla="*/ 0 h 61"/>
                <a:gd name="T36" fmla="*/ 13 w 20"/>
                <a:gd name="T37" fmla="*/ 0 h 61"/>
                <a:gd name="T38" fmla="*/ 13 w 20"/>
                <a:gd name="T39" fmla="*/ 0 h 61"/>
                <a:gd name="T40" fmla="*/ 13 w 20"/>
                <a:gd name="T41" fmla="*/ 0 h 61"/>
                <a:gd name="T42" fmla="*/ 9 w 20"/>
                <a:gd name="T43" fmla="*/ 1 h 61"/>
                <a:gd name="T44" fmla="*/ 9 w 20"/>
                <a:gd name="T45" fmla="*/ 1 h 61"/>
                <a:gd name="T46" fmla="*/ 9 w 20"/>
                <a:gd name="T47" fmla="*/ 1 h 61"/>
                <a:gd name="T48" fmla="*/ 9 w 20"/>
                <a:gd name="T49" fmla="*/ 1 h 6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0"/>
                <a:gd name="T76" fmla="*/ 0 h 61"/>
                <a:gd name="T77" fmla="*/ 20 w 20"/>
                <a:gd name="T78" fmla="*/ 61 h 6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0" h="61">
                  <a:moveTo>
                    <a:pt x="9" y="1"/>
                  </a:moveTo>
                  <a:lnTo>
                    <a:pt x="9" y="3"/>
                  </a:lnTo>
                  <a:lnTo>
                    <a:pt x="1" y="25"/>
                  </a:lnTo>
                  <a:lnTo>
                    <a:pt x="0" y="47"/>
                  </a:lnTo>
                  <a:lnTo>
                    <a:pt x="2" y="60"/>
                  </a:lnTo>
                  <a:lnTo>
                    <a:pt x="9" y="60"/>
                  </a:lnTo>
                  <a:lnTo>
                    <a:pt x="0" y="47"/>
                  </a:lnTo>
                  <a:lnTo>
                    <a:pt x="1" y="25"/>
                  </a:lnTo>
                  <a:lnTo>
                    <a:pt x="16" y="4"/>
                  </a:lnTo>
                  <a:lnTo>
                    <a:pt x="19" y="1"/>
                  </a:lnTo>
                  <a:lnTo>
                    <a:pt x="13" y="0"/>
                  </a:lnTo>
                  <a:lnTo>
                    <a:pt x="9" y="1"/>
                  </a:lnTo>
                </a:path>
              </a:pathLst>
            </a:custGeom>
            <a:solidFill>
              <a:srgbClr val="36579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36" name="Freeform 468"/>
            <p:cNvSpPr>
              <a:spLocks/>
            </p:cNvSpPr>
            <p:nvPr/>
          </p:nvSpPr>
          <p:spPr bwMode="auto">
            <a:xfrm>
              <a:off x="1850" y="880"/>
              <a:ext cx="19" cy="62"/>
            </a:xfrm>
            <a:custGeom>
              <a:avLst/>
              <a:gdLst>
                <a:gd name="T0" fmla="*/ 18 w 19"/>
                <a:gd name="T1" fmla="*/ 0 h 62"/>
                <a:gd name="T2" fmla="*/ 15 w 19"/>
                <a:gd name="T3" fmla="*/ 3 h 62"/>
                <a:gd name="T4" fmla="*/ 0 w 19"/>
                <a:gd name="T5" fmla="*/ 24 h 62"/>
                <a:gd name="T6" fmla="*/ 5 w 19"/>
                <a:gd name="T7" fmla="*/ 46 h 62"/>
                <a:gd name="T8" fmla="*/ 14 w 19"/>
                <a:gd name="T9" fmla="*/ 61 h 62"/>
                <a:gd name="T10" fmla="*/ 14 w 19"/>
                <a:gd name="T11" fmla="*/ 61 h 62"/>
                <a:gd name="T12" fmla="*/ 14 w 19"/>
                <a:gd name="T13" fmla="*/ 61 h 62"/>
                <a:gd name="T14" fmla="*/ 14 w 19"/>
                <a:gd name="T15" fmla="*/ 61 h 62"/>
                <a:gd name="T16" fmla="*/ 14 w 19"/>
                <a:gd name="T17" fmla="*/ 61 h 62"/>
                <a:gd name="T18" fmla="*/ 14 w 19"/>
                <a:gd name="T19" fmla="*/ 61 h 62"/>
                <a:gd name="T20" fmla="*/ 14 w 19"/>
                <a:gd name="T21" fmla="*/ 61 h 62"/>
                <a:gd name="T22" fmla="*/ 14 w 19"/>
                <a:gd name="T23" fmla="*/ 61 h 62"/>
                <a:gd name="T24" fmla="*/ 14 w 19"/>
                <a:gd name="T25" fmla="*/ 61 h 62"/>
                <a:gd name="T26" fmla="*/ 12 w 19"/>
                <a:gd name="T27" fmla="*/ 48 h 62"/>
                <a:gd name="T28" fmla="*/ 10 w 19"/>
                <a:gd name="T29" fmla="*/ 24 h 62"/>
                <a:gd name="T30" fmla="*/ 15 w 19"/>
                <a:gd name="T31" fmla="*/ 3 h 62"/>
                <a:gd name="T32" fmla="*/ 18 w 19"/>
                <a:gd name="T33" fmla="*/ 0 h 62"/>
                <a:gd name="T34" fmla="*/ 18 w 19"/>
                <a:gd name="T35" fmla="*/ 0 h 62"/>
                <a:gd name="T36" fmla="*/ 18 w 19"/>
                <a:gd name="T37" fmla="*/ 0 h 62"/>
                <a:gd name="T38" fmla="*/ 18 w 19"/>
                <a:gd name="T39" fmla="*/ 0 h 62"/>
                <a:gd name="T40" fmla="*/ 18 w 19"/>
                <a:gd name="T41" fmla="*/ 0 h 62"/>
                <a:gd name="T42" fmla="*/ 18 w 19"/>
                <a:gd name="T43" fmla="*/ 0 h 62"/>
                <a:gd name="T44" fmla="*/ 18 w 19"/>
                <a:gd name="T45" fmla="*/ 0 h 62"/>
                <a:gd name="T46" fmla="*/ 18 w 19"/>
                <a:gd name="T47" fmla="*/ 0 h 62"/>
                <a:gd name="T48" fmla="*/ 18 w 19"/>
                <a:gd name="T49" fmla="*/ 0 h 6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9"/>
                <a:gd name="T76" fmla="*/ 0 h 62"/>
                <a:gd name="T77" fmla="*/ 19 w 19"/>
                <a:gd name="T78" fmla="*/ 62 h 6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9" h="62">
                  <a:moveTo>
                    <a:pt x="18" y="0"/>
                  </a:moveTo>
                  <a:lnTo>
                    <a:pt x="15" y="3"/>
                  </a:lnTo>
                  <a:lnTo>
                    <a:pt x="0" y="24"/>
                  </a:lnTo>
                  <a:lnTo>
                    <a:pt x="5" y="46"/>
                  </a:lnTo>
                  <a:lnTo>
                    <a:pt x="14" y="61"/>
                  </a:lnTo>
                  <a:lnTo>
                    <a:pt x="12" y="48"/>
                  </a:lnTo>
                  <a:lnTo>
                    <a:pt x="10" y="24"/>
                  </a:lnTo>
                  <a:lnTo>
                    <a:pt x="15" y="3"/>
                  </a:lnTo>
                  <a:lnTo>
                    <a:pt x="18" y="0"/>
                  </a:lnTo>
                </a:path>
              </a:pathLst>
            </a:custGeom>
            <a:solidFill>
              <a:srgbClr val="37579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37" name="Freeform 469"/>
            <p:cNvSpPr>
              <a:spLocks/>
            </p:cNvSpPr>
            <p:nvPr/>
          </p:nvSpPr>
          <p:spPr bwMode="auto">
            <a:xfrm>
              <a:off x="1851" y="878"/>
              <a:ext cx="20" cy="64"/>
            </a:xfrm>
            <a:custGeom>
              <a:avLst/>
              <a:gdLst>
                <a:gd name="T0" fmla="*/ 13 w 20"/>
                <a:gd name="T1" fmla="*/ 2 h 64"/>
                <a:gd name="T2" fmla="*/ 9 w 20"/>
                <a:gd name="T3" fmla="*/ 4 h 64"/>
                <a:gd name="T4" fmla="*/ 5 w 20"/>
                <a:gd name="T5" fmla="*/ 25 h 64"/>
                <a:gd name="T6" fmla="*/ 0 w 20"/>
                <a:gd name="T7" fmla="*/ 49 h 64"/>
                <a:gd name="T8" fmla="*/ 2 w 20"/>
                <a:gd name="T9" fmla="*/ 61 h 64"/>
                <a:gd name="T10" fmla="*/ 2 w 20"/>
                <a:gd name="T11" fmla="*/ 61 h 64"/>
                <a:gd name="T12" fmla="*/ 2 w 20"/>
                <a:gd name="T13" fmla="*/ 61 h 64"/>
                <a:gd name="T14" fmla="*/ 2 w 20"/>
                <a:gd name="T15" fmla="*/ 61 h 64"/>
                <a:gd name="T16" fmla="*/ 2 w 20"/>
                <a:gd name="T17" fmla="*/ 61 h 64"/>
                <a:gd name="T18" fmla="*/ 9 w 20"/>
                <a:gd name="T19" fmla="*/ 63 h 64"/>
                <a:gd name="T20" fmla="*/ 9 w 20"/>
                <a:gd name="T21" fmla="*/ 63 h 64"/>
                <a:gd name="T22" fmla="*/ 9 w 20"/>
                <a:gd name="T23" fmla="*/ 63 h 64"/>
                <a:gd name="T24" fmla="*/ 9 w 20"/>
                <a:gd name="T25" fmla="*/ 63 h 64"/>
                <a:gd name="T26" fmla="*/ 3 w 20"/>
                <a:gd name="T27" fmla="*/ 47 h 64"/>
                <a:gd name="T28" fmla="*/ 11 w 20"/>
                <a:gd name="T29" fmla="*/ 26 h 64"/>
                <a:gd name="T30" fmla="*/ 16 w 20"/>
                <a:gd name="T31" fmla="*/ 6 h 64"/>
                <a:gd name="T32" fmla="*/ 19 w 20"/>
                <a:gd name="T33" fmla="*/ 0 h 64"/>
                <a:gd name="T34" fmla="*/ 19 w 20"/>
                <a:gd name="T35" fmla="*/ 0 h 64"/>
                <a:gd name="T36" fmla="*/ 13 w 20"/>
                <a:gd name="T37" fmla="*/ 0 h 64"/>
                <a:gd name="T38" fmla="*/ 13 w 20"/>
                <a:gd name="T39" fmla="*/ 0 h 64"/>
                <a:gd name="T40" fmla="*/ 13 w 20"/>
                <a:gd name="T41" fmla="*/ 0 h 64"/>
                <a:gd name="T42" fmla="*/ 13 w 20"/>
                <a:gd name="T43" fmla="*/ 0 h 64"/>
                <a:gd name="T44" fmla="*/ 13 w 20"/>
                <a:gd name="T45" fmla="*/ 0 h 64"/>
                <a:gd name="T46" fmla="*/ 13 w 20"/>
                <a:gd name="T47" fmla="*/ 0 h 64"/>
                <a:gd name="T48" fmla="*/ 13 w 20"/>
                <a:gd name="T49" fmla="*/ 2 h 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0"/>
                <a:gd name="T76" fmla="*/ 0 h 64"/>
                <a:gd name="T77" fmla="*/ 20 w 20"/>
                <a:gd name="T78" fmla="*/ 64 h 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0" h="64">
                  <a:moveTo>
                    <a:pt x="13" y="2"/>
                  </a:moveTo>
                  <a:lnTo>
                    <a:pt x="9" y="4"/>
                  </a:lnTo>
                  <a:lnTo>
                    <a:pt x="5" y="25"/>
                  </a:lnTo>
                  <a:lnTo>
                    <a:pt x="0" y="49"/>
                  </a:lnTo>
                  <a:lnTo>
                    <a:pt x="2" y="61"/>
                  </a:lnTo>
                  <a:lnTo>
                    <a:pt x="9" y="63"/>
                  </a:lnTo>
                  <a:lnTo>
                    <a:pt x="3" y="47"/>
                  </a:lnTo>
                  <a:lnTo>
                    <a:pt x="11" y="26"/>
                  </a:lnTo>
                  <a:lnTo>
                    <a:pt x="16" y="6"/>
                  </a:lnTo>
                  <a:lnTo>
                    <a:pt x="19" y="0"/>
                  </a:lnTo>
                  <a:lnTo>
                    <a:pt x="13" y="0"/>
                  </a:lnTo>
                  <a:lnTo>
                    <a:pt x="13" y="2"/>
                  </a:lnTo>
                </a:path>
              </a:pathLst>
            </a:custGeom>
            <a:solidFill>
              <a:srgbClr val="38589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38" name="Freeform 470"/>
            <p:cNvSpPr>
              <a:spLocks/>
            </p:cNvSpPr>
            <p:nvPr/>
          </p:nvSpPr>
          <p:spPr bwMode="auto">
            <a:xfrm>
              <a:off x="1851" y="876"/>
              <a:ext cx="21" cy="66"/>
            </a:xfrm>
            <a:custGeom>
              <a:avLst/>
              <a:gdLst>
                <a:gd name="T0" fmla="*/ 16 w 21"/>
                <a:gd name="T1" fmla="*/ 2 h 66"/>
                <a:gd name="T2" fmla="*/ 11 w 21"/>
                <a:gd name="T3" fmla="*/ 8 h 66"/>
                <a:gd name="T4" fmla="*/ 6 w 21"/>
                <a:gd name="T5" fmla="*/ 28 h 66"/>
                <a:gd name="T6" fmla="*/ 0 w 21"/>
                <a:gd name="T7" fmla="*/ 49 h 66"/>
                <a:gd name="T8" fmla="*/ 11 w 21"/>
                <a:gd name="T9" fmla="*/ 65 h 66"/>
                <a:gd name="T10" fmla="*/ 11 w 21"/>
                <a:gd name="T11" fmla="*/ 65 h 66"/>
                <a:gd name="T12" fmla="*/ 11 w 21"/>
                <a:gd name="T13" fmla="*/ 65 h 66"/>
                <a:gd name="T14" fmla="*/ 11 w 21"/>
                <a:gd name="T15" fmla="*/ 65 h 66"/>
                <a:gd name="T16" fmla="*/ 11 w 21"/>
                <a:gd name="T17" fmla="*/ 65 h 66"/>
                <a:gd name="T18" fmla="*/ 11 w 21"/>
                <a:gd name="T19" fmla="*/ 65 h 66"/>
                <a:gd name="T20" fmla="*/ 11 w 21"/>
                <a:gd name="T21" fmla="*/ 65 h 66"/>
                <a:gd name="T22" fmla="*/ 11 w 21"/>
                <a:gd name="T23" fmla="*/ 65 h 66"/>
                <a:gd name="T24" fmla="*/ 11 w 21"/>
                <a:gd name="T25" fmla="*/ 65 h 66"/>
                <a:gd name="T26" fmla="*/ 8 w 21"/>
                <a:gd name="T27" fmla="*/ 51 h 66"/>
                <a:gd name="T28" fmla="*/ 6 w 21"/>
                <a:gd name="T29" fmla="*/ 28 h 66"/>
                <a:gd name="T30" fmla="*/ 11 w 21"/>
                <a:gd name="T31" fmla="*/ 8 h 66"/>
                <a:gd name="T32" fmla="*/ 20 w 21"/>
                <a:gd name="T33" fmla="*/ 0 h 66"/>
                <a:gd name="T34" fmla="*/ 20 w 21"/>
                <a:gd name="T35" fmla="*/ 0 h 66"/>
                <a:gd name="T36" fmla="*/ 20 w 21"/>
                <a:gd name="T37" fmla="*/ 0 h 66"/>
                <a:gd name="T38" fmla="*/ 16 w 21"/>
                <a:gd name="T39" fmla="*/ 2 h 66"/>
                <a:gd name="T40" fmla="*/ 16 w 21"/>
                <a:gd name="T41" fmla="*/ 2 h 66"/>
                <a:gd name="T42" fmla="*/ 16 w 21"/>
                <a:gd name="T43" fmla="*/ 2 h 66"/>
                <a:gd name="T44" fmla="*/ 16 w 21"/>
                <a:gd name="T45" fmla="*/ 2 h 66"/>
                <a:gd name="T46" fmla="*/ 16 w 21"/>
                <a:gd name="T47" fmla="*/ 2 h 66"/>
                <a:gd name="T48" fmla="*/ 16 w 21"/>
                <a:gd name="T49" fmla="*/ 2 h 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
                <a:gd name="T76" fmla="*/ 0 h 66"/>
                <a:gd name="T77" fmla="*/ 21 w 21"/>
                <a:gd name="T78" fmla="*/ 66 h 6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 h="66">
                  <a:moveTo>
                    <a:pt x="16" y="2"/>
                  </a:moveTo>
                  <a:lnTo>
                    <a:pt x="11" y="8"/>
                  </a:lnTo>
                  <a:lnTo>
                    <a:pt x="6" y="28"/>
                  </a:lnTo>
                  <a:lnTo>
                    <a:pt x="0" y="49"/>
                  </a:lnTo>
                  <a:lnTo>
                    <a:pt x="11" y="65"/>
                  </a:lnTo>
                  <a:lnTo>
                    <a:pt x="8" y="51"/>
                  </a:lnTo>
                  <a:lnTo>
                    <a:pt x="6" y="28"/>
                  </a:lnTo>
                  <a:lnTo>
                    <a:pt x="11" y="8"/>
                  </a:lnTo>
                  <a:lnTo>
                    <a:pt x="20" y="0"/>
                  </a:lnTo>
                  <a:lnTo>
                    <a:pt x="16" y="2"/>
                  </a:lnTo>
                </a:path>
              </a:pathLst>
            </a:custGeom>
            <a:solidFill>
              <a:srgbClr val="39599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39" name="Freeform 471"/>
            <p:cNvSpPr>
              <a:spLocks/>
            </p:cNvSpPr>
            <p:nvPr/>
          </p:nvSpPr>
          <p:spPr bwMode="auto">
            <a:xfrm>
              <a:off x="1853" y="876"/>
              <a:ext cx="21" cy="66"/>
            </a:xfrm>
            <a:custGeom>
              <a:avLst/>
              <a:gdLst>
                <a:gd name="T0" fmla="*/ 14 w 21"/>
                <a:gd name="T1" fmla="*/ 0 h 66"/>
                <a:gd name="T2" fmla="*/ 7 w 21"/>
                <a:gd name="T3" fmla="*/ 7 h 66"/>
                <a:gd name="T4" fmla="*/ 2 w 21"/>
                <a:gd name="T5" fmla="*/ 27 h 66"/>
                <a:gd name="T6" fmla="*/ 1 w 21"/>
                <a:gd name="T7" fmla="*/ 49 h 66"/>
                <a:gd name="T8" fmla="*/ 0 w 21"/>
                <a:gd name="T9" fmla="*/ 64 h 66"/>
                <a:gd name="T10" fmla="*/ 0 w 21"/>
                <a:gd name="T11" fmla="*/ 64 h 66"/>
                <a:gd name="T12" fmla="*/ 6 w 21"/>
                <a:gd name="T13" fmla="*/ 65 h 66"/>
                <a:gd name="T14" fmla="*/ 6 w 21"/>
                <a:gd name="T15" fmla="*/ 65 h 66"/>
                <a:gd name="T16" fmla="*/ 6 w 21"/>
                <a:gd name="T17" fmla="*/ 65 h 66"/>
                <a:gd name="T18" fmla="*/ 6 w 21"/>
                <a:gd name="T19" fmla="*/ 65 h 66"/>
                <a:gd name="T20" fmla="*/ 6 w 21"/>
                <a:gd name="T21" fmla="*/ 65 h 66"/>
                <a:gd name="T22" fmla="*/ 6 w 21"/>
                <a:gd name="T23" fmla="*/ 65 h 66"/>
                <a:gd name="T24" fmla="*/ 6 w 21"/>
                <a:gd name="T25" fmla="*/ 65 h 66"/>
                <a:gd name="T26" fmla="*/ 1 w 21"/>
                <a:gd name="T27" fmla="*/ 49 h 66"/>
                <a:gd name="T28" fmla="*/ 6 w 21"/>
                <a:gd name="T29" fmla="*/ 28 h 66"/>
                <a:gd name="T30" fmla="*/ 13 w 21"/>
                <a:gd name="T31" fmla="*/ 9 h 66"/>
                <a:gd name="T32" fmla="*/ 20 w 21"/>
                <a:gd name="T33" fmla="*/ 1 h 66"/>
                <a:gd name="T34" fmla="*/ 20 w 21"/>
                <a:gd name="T35" fmla="*/ 1 h 66"/>
                <a:gd name="T36" fmla="*/ 20 w 21"/>
                <a:gd name="T37" fmla="*/ 1 h 66"/>
                <a:gd name="T38" fmla="*/ 14 w 21"/>
                <a:gd name="T39" fmla="*/ 0 h 66"/>
                <a:gd name="T40" fmla="*/ 14 w 21"/>
                <a:gd name="T41" fmla="*/ 0 h 66"/>
                <a:gd name="T42" fmla="*/ 14 w 21"/>
                <a:gd name="T43" fmla="*/ 0 h 66"/>
                <a:gd name="T44" fmla="*/ 14 w 21"/>
                <a:gd name="T45" fmla="*/ 0 h 66"/>
                <a:gd name="T46" fmla="*/ 14 w 21"/>
                <a:gd name="T47" fmla="*/ 0 h 66"/>
                <a:gd name="T48" fmla="*/ 14 w 21"/>
                <a:gd name="T49" fmla="*/ 0 h 6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
                <a:gd name="T76" fmla="*/ 0 h 66"/>
                <a:gd name="T77" fmla="*/ 21 w 21"/>
                <a:gd name="T78" fmla="*/ 66 h 6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 h="66">
                  <a:moveTo>
                    <a:pt x="14" y="0"/>
                  </a:moveTo>
                  <a:lnTo>
                    <a:pt x="7" y="7"/>
                  </a:lnTo>
                  <a:lnTo>
                    <a:pt x="2" y="27"/>
                  </a:lnTo>
                  <a:lnTo>
                    <a:pt x="1" y="49"/>
                  </a:lnTo>
                  <a:lnTo>
                    <a:pt x="0" y="64"/>
                  </a:lnTo>
                  <a:lnTo>
                    <a:pt x="6" y="65"/>
                  </a:lnTo>
                  <a:lnTo>
                    <a:pt x="1" y="49"/>
                  </a:lnTo>
                  <a:lnTo>
                    <a:pt x="6" y="28"/>
                  </a:lnTo>
                  <a:lnTo>
                    <a:pt x="13" y="9"/>
                  </a:lnTo>
                  <a:lnTo>
                    <a:pt x="20" y="1"/>
                  </a:lnTo>
                  <a:lnTo>
                    <a:pt x="14" y="0"/>
                  </a:lnTo>
                </a:path>
              </a:pathLst>
            </a:custGeom>
            <a:solidFill>
              <a:srgbClr val="3A5A9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40" name="Freeform 472"/>
            <p:cNvSpPr>
              <a:spLocks/>
            </p:cNvSpPr>
            <p:nvPr/>
          </p:nvSpPr>
          <p:spPr bwMode="auto">
            <a:xfrm>
              <a:off x="1855" y="875"/>
              <a:ext cx="20" cy="68"/>
            </a:xfrm>
            <a:custGeom>
              <a:avLst/>
              <a:gdLst>
                <a:gd name="T0" fmla="*/ 16 w 20"/>
                <a:gd name="T1" fmla="*/ 2 h 68"/>
                <a:gd name="T2" fmla="*/ 9 w 20"/>
                <a:gd name="T3" fmla="*/ 10 h 68"/>
                <a:gd name="T4" fmla="*/ 5 w 20"/>
                <a:gd name="T5" fmla="*/ 29 h 68"/>
                <a:gd name="T6" fmla="*/ 0 w 20"/>
                <a:gd name="T7" fmla="*/ 50 h 68"/>
                <a:gd name="T8" fmla="*/ 5 w 20"/>
                <a:gd name="T9" fmla="*/ 67 h 68"/>
                <a:gd name="T10" fmla="*/ 5 w 20"/>
                <a:gd name="T11" fmla="*/ 67 h 68"/>
                <a:gd name="T12" fmla="*/ 5 w 20"/>
                <a:gd name="T13" fmla="*/ 67 h 68"/>
                <a:gd name="T14" fmla="*/ 5 w 20"/>
                <a:gd name="T15" fmla="*/ 67 h 68"/>
                <a:gd name="T16" fmla="*/ 5 w 20"/>
                <a:gd name="T17" fmla="*/ 67 h 68"/>
                <a:gd name="T18" fmla="*/ 5 w 20"/>
                <a:gd name="T19" fmla="*/ 67 h 68"/>
                <a:gd name="T20" fmla="*/ 5 w 20"/>
                <a:gd name="T21" fmla="*/ 67 h 68"/>
                <a:gd name="T22" fmla="*/ 5 w 20"/>
                <a:gd name="T23" fmla="*/ 67 h 68"/>
                <a:gd name="T24" fmla="*/ 8 w 20"/>
                <a:gd name="T25" fmla="*/ 67 h 68"/>
                <a:gd name="T26" fmla="*/ 6 w 20"/>
                <a:gd name="T27" fmla="*/ 52 h 68"/>
                <a:gd name="T28" fmla="*/ 5 w 20"/>
                <a:gd name="T29" fmla="*/ 29 h 68"/>
                <a:gd name="T30" fmla="*/ 9 w 20"/>
                <a:gd name="T31" fmla="*/ 10 h 68"/>
                <a:gd name="T32" fmla="*/ 19 w 20"/>
                <a:gd name="T33" fmla="*/ 0 h 68"/>
                <a:gd name="T34" fmla="*/ 19 w 20"/>
                <a:gd name="T35" fmla="*/ 0 h 68"/>
                <a:gd name="T36" fmla="*/ 19 w 20"/>
                <a:gd name="T37" fmla="*/ 0 h 68"/>
                <a:gd name="T38" fmla="*/ 19 w 20"/>
                <a:gd name="T39" fmla="*/ 0 h 68"/>
                <a:gd name="T40" fmla="*/ 19 w 20"/>
                <a:gd name="T41" fmla="*/ 0 h 68"/>
                <a:gd name="T42" fmla="*/ 19 w 20"/>
                <a:gd name="T43" fmla="*/ 0 h 68"/>
                <a:gd name="T44" fmla="*/ 16 w 20"/>
                <a:gd name="T45" fmla="*/ 2 h 68"/>
                <a:gd name="T46" fmla="*/ 16 w 20"/>
                <a:gd name="T47" fmla="*/ 2 h 68"/>
                <a:gd name="T48" fmla="*/ 16 w 20"/>
                <a:gd name="T49" fmla="*/ 2 h 6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0"/>
                <a:gd name="T76" fmla="*/ 0 h 68"/>
                <a:gd name="T77" fmla="*/ 20 w 20"/>
                <a:gd name="T78" fmla="*/ 68 h 6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0" h="68">
                  <a:moveTo>
                    <a:pt x="16" y="2"/>
                  </a:moveTo>
                  <a:lnTo>
                    <a:pt x="9" y="10"/>
                  </a:lnTo>
                  <a:lnTo>
                    <a:pt x="5" y="29"/>
                  </a:lnTo>
                  <a:lnTo>
                    <a:pt x="0" y="50"/>
                  </a:lnTo>
                  <a:lnTo>
                    <a:pt x="5" y="67"/>
                  </a:lnTo>
                  <a:lnTo>
                    <a:pt x="8" y="67"/>
                  </a:lnTo>
                  <a:lnTo>
                    <a:pt x="6" y="52"/>
                  </a:lnTo>
                  <a:lnTo>
                    <a:pt x="5" y="29"/>
                  </a:lnTo>
                  <a:lnTo>
                    <a:pt x="9" y="10"/>
                  </a:lnTo>
                  <a:lnTo>
                    <a:pt x="19" y="0"/>
                  </a:lnTo>
                  <a:lnTo>
                    <a:pt x="16" y="2"/>
                  </a:lnTo>
                </a:path>
              </a:pathLst>
            </a:custGeom>
            <a:solidFill>
              <a:srgbClr val="3B5B94"/>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41" name="Freeform 473"/>
            <p:cNvSpPr>
              <a:spLocks/>
            </p:cNvSpPr>
            <p:nvPr/>
          </p:nvSpPr>
          <p:spPr bwMode="auto">
            <a:xfrm>
              <a:off x="1856" y="874"/>
              <a:ext cx="19" cy="69"/>
            </a:xfrm>
            <a:custGeom>
              <a:avLst/>
              <a:gdLst>
                <a:gd name="T0" fmla="*/ 13 w 19"/>
                <a:gd name="T1" fmla="*/ 1 h 69"/>
                <a:gd name="T2" fmla="*/ 4 w 19"/>
                <a:gd name="T3" fmla="*/ 10 h 69"/>
                <a:gd name="T4" fmla="*/ 0 w 19"/>
                <a:gd name="T5" fmla="*/ 30 h 69"/>
                <a:gd name="T6" fmla="*/ 1 w 19"/>
                <a:gd name="T7" fmla="*/ 52 h 69"/>
                <a:gd name="T8" fmla="*/ 3 w 19"/>
                <a:gd name="T9" fmla="*/ 68 h 69"/>
                <a:gd name="T10" fmla="*/ 3 w 19"/>
                <a:gd name="T11" fmla="*/ 68 h 69"/>
                <a:gd name="T12" fmla="*/ 3 w 19"/>
                <a:gd name="T13" fmla="*/ 68 h 69"/>
                <a:gd name="T14" fmla="*/ 3 w 19"/>
                <a:gd name="T15" fmla="*/ 68 h 69"/>
                <a:gd name="T16" fmla="*/ 3 w 19"/>
                <a:gd name="T17" fmla="*/ 68 h 69"/>
                <a:gd name="T18" fmla="*/ 3 w 19"/>
                <a:gd name="T19" fmla="*/ 68 h 69"/>
                <a:gd name="T20" fmla="*/ 3 w 19"/>
                <a:gd name="T21" fmla="*/ 68 h 69"/>
                <a:gd name="T22" fmla="*/ 3 w 19"/>
                <a:gd name="T23" fmla="*/ 68 h 69"/>
                <a:gd name="T24" fmla="*/ 3 w 19"/>
                <a:gd name="T25" fmla="*/ 68 h 69"/>
                <a:gd name="T26" fmla="*/ 6 w 19"/>
                <a:gd name="T27" fmla="*/ 54 h 69"/>
                <a:gd name="T28" fmla="*/ 5 w 19"/>
                <a:gd name="T29" fmla="*/ 32 h 69"/>
                <a:gd name="T30" fmla="*/ 9 w 19"/>
                <a:gd name="T31" fmla="*/ 11 h 69"/>
                <a:gd name="T32" fmla="*/ 18 w 19"/>
                <a:gd name="T33" fmla="*/ 0 h 69"/>
                <a:gd name="T34" fmla="*/ 18 w 19"/>
                <a:gd name="T35" fmla="*/ 2 h 69"/>
                <a:gd name="T36" fmla="*/ 18 w 19"/>
                <a:gd name="T37" fmla="*/ 2 h 69"/>
                <a:gd name="T38" fmla="*/ 18 w 19"/>
                <a:gd name="T39" fmla="*/ 2 h 69"/>
                <a:gd name="T40" fmla="*/ 18 w 19"/>
                <a:gd name="T41" fmla="*/ 2 h 69"/>
                <a:gd name="T42" fmla="*/ 13 w 19"/>
                <a:gd name="T43" fmla="*/ 1 h 69"/>
                <a:gd name="T44" fmla="*/ 13 w 19"/>
                <a:gd name="T45" fmla="*/ 1 h 69"/>
                <a:gd name="T46" fmla="*/ 13 w 19"/>
                <a:gd name="T47" fmla="*/ 1 h 69"/>
                <a:gd name="T48" fmla="*/ 13 w 19"/>
                <a:gd name="T49" fmla="*/ 1 h 6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9"/>
                <a:gd name="T76" fmla="*/ 0 h 69"/>
                <a:gd name="T77" fmla="*/ 19 w 19"/>
                <a:gd name="T78" fmla="*/ 69 h 6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9" h="69">
                  <a:moveTo>
                    <a:pt x="13" y="1"/>
                  </a:moveTo>
                  <a:lnTo>
                    <a:pt x="4" y="10"/>
                  </a:lnTo>
                  <a:lnTo>
                    <a:pt x="0" y="30"/>
                  </a:lnTo>
                  <a:lnTo>
                    <a:pt x="1" y="52"/>
                  </a:lnTo>
                  <a:lnTo>
                    <a:pt x="3" y="68"/>
                  </a:lnTo>
                  <a:lnTo>
                    <a:pt x="6" y="54"/>
                  </a:lnTo>
                  <a:lnTo>
                    <a:pt x="5" y="32"/>
                  </a:lnTo>
                  <a:lnTo>
                    <a:pt x="9" y="11"/>
                  </a:lnTo>
                  <a:lnTo>
                    <a:pt x="18" y="0"/>
                  </a:lnTo>
                  <a:lnTo>
                    <a:pt x="18" y="2"/>
                  </a:lnTo>
                  <a:lnTo>
                    <a:pt x="13" y="1"/>
                  </a:lnTo>
                </a:path>
              </a:pathLst>
            </a:custGeom>
            <a:solidFill>
              <a:srgbClr val="3C5C94"/>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42" name="Freeform 474"/>
            <p:cNvSpPr>
              <a:spLocks/>
            </p:cNvSpPr>
            <p:nvPr/>
          </p:nvSpPr>
          <p:spPr bwMode="auto">
            <a:xfrm>
              <a:off x="1855" y="875"/>
              <a:ext cx="22" cy="68"/>
            </a:xfrm>
            <a:custGeom>
              <a:avLst/>
              <a:gdLst>
                <a:gd name="T0" fmla="*/ 21 w 22"/>
                <a:gd name="T1" fmla="*/ 0 h 68"/>
                <a:gd name="T2" fmla="*/ 8 w 22"/>
                <a:gd name="T3" fmla="*/ 10 h 68"/>
                <a:gd name="T4" fmla="*/ 3 w 22"/>
                <a:gd name="T5" fmla="*/ 30 h 68"/>
                <a:gd name="T6" fmla="*/ 5 w 22"/>
                <a:gd name="T7" fmla="*/ 53 h 68"/>
                <a:gd name="T8" fmla="*/ 0 w 22"/>
                <a:gd name="T9" fmla="*/ 66 h 68"/>
                <a:gd name="T10" fmla="*/ 0 w 22"/>
                <a:gd name="T11" fmla="*/ 66 h 68"/>
                <a:gd name="T12" fmla="*/ 0 w 22"/>
                <a:gd name="T13" fmla="*/ 66 h 68"/>
                <a:gd name="T14" fmla="*/ 0 w 22"/>
                <a:gd name="T15" fmla="*/ 66 h 68"/>
                <a:gd name="T16" fmla="*/ 0 w 22"/>
                <a:gd name="T17" fmla="*/ 66 h 68"/>
                <a:gd name="T18" fmla="*/ 8 w 22"/>
                <a:gd name="T19" fmla="*/ 67 h 68"/>
                <a:gd name="T20" fmla="*/ 8 w 22"/>
                <a:gd name="T21" fmla="*/ 67 h 68"/>
                <a:gd name="T22" fmla="*/ 8 w 22"/>
                <a:gd name="T23" fmla="*/ 67 h 68"/>
                <a:gd name="T24" fmla="*/ 8 w 22"/>
                <a:gd name="T25" fmla="*/ 67 h 68"/>
                <a:gd name="T26" fmla="*/ 5 w 22"/>
                <a:gd name="T27" fmla="*/ 53 h 68"/>
                <a:gd name="T28" fmla="*/ 3 w 22"/>
                <a:gd name="T29" fmla="*/ 30 h 68"/>
                <a:gd name="T30" fmla="*/ 16 w 22"/>
                <a:gd name="T31" fmla="*/ 11 h 68"/>
                <a:gd name="T32" fmla="*/ 21 w 22"/>
                <a:gd name="T33" fmla="*/ 0 h 68"/>
                <a:gd name="T34" fmla="*/ 21 w 22"/>
                <a:gd name="T35" fmla="*/ 0 h 68"/>
                <a:gd name="T36" fmla="*/ 21 w 22"/>
                <a:gd name="T37" fmla="*/ 0 h 68"/>
                <a:gd name="T38" fmla="*/ 21 w 22"/>
                <a:gd name="T39" fmla="*/ 0 h 68"/>
                <a:gd name="T40" fmla="*/ 21 w 22"/>
                <a:gd name="T41" fmla="*/ 0 h 68"/>
                <a:gd name="T42" fmla="*/ 21 w 22"/>
                <a:gd name="T43" fmla="*/ 0 h 68"/>
                <a:gd name="T44" fmla="*/ 21 w 22"/>
                <a:gd name="T45" fmla="*/ 0 h 68"/>
                <a:gd name="T46" fmla="*/ 21 w 22"/>
                <a:gd name="T47" fmla="*/ 0 h 68"/>
                <a:gd name="T48" fmla="*/ 21 w 22"/>
                <a:gd name="T49" fmla="*/ 0 h 6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
                <a:gd name="T76" fmla="*/ 0 h 68"/>
                <a:gd name="T77" fmla="*/ 22 w 22"/>
                <a:gd name="T78" fmla="*/ 68 h 6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 h="68">
                  <a:moveTo>
                    <a:pt x="21" y="0"/>
                  </a:moveTo>
                  <a:lnTo>
                    <a:pt x="8" y="10"/>
                  </a:lnTo>
                  <a:lnTo>
                    <a:pt x="3" y="30"/>
                  </a:lnTo>
                  <a:lnTo>
                    <a:pt x="5" y="53"/>
                  </a:lnTo>
                  <a:lnTo>
                    <a:pt x="0" y="66"/>
                  </a:lnTo>
                  <a:lnTo>
                    <a:pt x="8" y="67"/>
                  </a:lnTo>
                  <a:lnTo>
                    <a:pt x="5" y="53"/>
                  </a:lnTo>
                  <a:lnTo>
                    <a:pt x="3" y="30"/>
                  </a:lnTo>
                  <a:lnTo>
                    <a:pt x="16" y="11"/>
                  </a:lnTo>
                  <a:lnTo>
                    <a:pt x="21" y="0"/>
                  </a:lnTo>
                </a:path>
              </a:pathLst>
            </a:custGeom>
            <a:solidFill>
              <a:srgbClr val="3D5C9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43" name="Freeform 475"/>
            <p:cNvSpPr>
              <a:spLocks/>
            </p:cNvSpPr>
            <p:nvPr/>
          </p:nvSpPr>
          <p:spPr bwMode="auto">
            <a:xfrm>
              <a:off x="1859" y="873"/>
              <a:ext cx="19" cy="70"/>
            </a:xfrm>
            <a:custGeom>
              <a:avLst/>
              <a:gdLst>
                <a:gd name="T0" fmla="*/ 11 w 19"/>
                <a:gd name="T1" fmla="*/ 1 h 70"/>
                <a:gd name="T2" fmla="*/ 8 w 19"/>
                <a:gd name="T3" fmla="*/ 13 h 70"/>
                <a:gd name="T4" fmla="*/ 0 w 19"/>
                <a:gd name="T5" fmla="*/ 32 h 70"/>
                <a:gd name="T6" fmla="*/ 1 w 19"/>
                <a:gd name="T7" fmla="*/ 55 h 70"/>
                <a:gd name="T8" fmla="*/ 2 w 19"/>
                <a:gd name="T9" fmla="*/ 69 h 70"/>
                <a:gd name="T10" fmla="*/ 2 w 19"/>
                <a:gd name="T11" fmla="*/ 69 h 70"/>
                <a:gd name="T12" fmla="*/ 2 w 19"/>
                <a:gd name="T13" fmla="*/ 69 h 70"/>
                <a:gd name="T14" fmla="*/ 2 w 19"/>
                <a:gd name="T15" fmla="*/ 69 h 70"/>
                <a:gd name="T16" fmla="*/ 2 w 19"/>
                <a:gd name="T17" fmla="*/ 69 h 70"/>
                <a:gd name="T18" fmla="*/ 2 w 19"/>
                <a:gd name="T19" fmla="*/ 69 h 70"/>
                <a:gd name="T20" fmla="*/ 2 w 19"/>
                <a:gd name="T21" fmla="*/ 69 h 70"/>
                <a:gd name="T22" fmla="*/ 2 w 19"/>
                <a:gd name="T23" fmla="*/ 69 h 70"/>
                <a:gd name="T24" fmla="*/ 2 w 19"/>
                <a:gd name="T25" fmla="*/ 69 h 70"/>
                <a:gd name="T26" fmla="*/ 5 w 19"/>
                <a:gd name="T27" fmla="*/ 54 h 70"/>
                <a:gd name="T28" fmla="*/ 4 w 19"/>
                <a:gd name="T29" fmla="*/ 33 h 70"/>
                <a:gd name="T30" fmla="*/ 8 w 19"/>
                <a:gd name="T31" fmla="*/ 13 h 70"/>
                <a:gd name="T32" fmla="*/ 18 w 19"/>
                <a:gd name="T33" fmla="*/ 0 h 70"/>
                <a:gd name="T34" fmla="*/ 18 w 19"/>
                <a:gd name="T35" fmla="*/ 0 h 70"/>
                <a:gd name="T36" fmla="*/ 18 w 19"/>
                <a:gd name="T37" fmla="*/ 0 h 70"/>
                <a:gd name="T38" fmla="*/ 16 w 19"/>
                <a:gd name="T39" fmla="*/ 1 h 70"/>
                <a:gd name="T40" fmla="*/ 16 w 19"/>
                <a:gd name="T41" fmla="*/ 1 h 70"/>
                <a:gd name="T42" fmla="*/ 16 w 19"/>
                <a:gd name="T43" fmla="*/ 1 h 70"/>
                <a:gd name="T44" fmla="*/ 11 w 19"/>
                <a:gd name="T45" fmla="*/ 1 h 70"/>
                <a:gd name="T46" fmla="*/ 11 w 19"/>
                <a:gd name="T47" fmla="*/ 1 h 70"/>
                <a:gd name="T48" fmla="*/ 11 w 19"/>
                <a:gd name="T49" fmla="*/ 1 h 7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9"/>
                <a:gd name="T76" fmla="*/ 0 h 70"/>
                <a:gd name="T77" fmla="*/ 19 w 19"/>
                <a:gd name="T78" fmla="*/ 70 h 7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9" h="70">
                  <a:moveTo>
                    <a:pt x="11" y="1"/>
                  </a:moveTo>
                  <a:lnTo>
                    <a:pt x="8" y="13"/>
                  </a:lnTo>
                  <a:lnTo>
                    <a:pt x="0" y="32"/>
                  </a:lnTo>
                  <a:lnTo>
                    <a:pt x="1" y="55"/>
                  </a:lnTo>
                  <a:lnTo>
                    <a:pt x="2" y="69"/>
                  </a:lnTo>
                  <a:lnTo>
                    <a:pt x="5" y="54"/>
                  </a:lnTo>
                  <a:lnTo>
                    <a:pt x="4" y="33"/>
                  </a:lnTo>
                  <a:lnTo>
                    <a:pt x="8" y="13"/>
                  </a:lnTo>
                  <a:lnTo>
                    <a:pt x="18" y="0"/>
                  </a:lnTo>
                  <a:lnTo>
                    <a:pt x="16" y="1"/>
                  </a:lnTo>
                  <a:lnTo>
                    <a:pt x="11" y="1"/>
                  </a:lnTo>
                </a:path>
              </a:pathLst>
            </a:custGeom>
            <a:solidFill>
              <a:srgbClr val="3E5D9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44" name="Freeform 476"/>
            <p:cNvSpPr>
              <a:spLocks/>
            </p:cNvSpPr>
            <p:nvPr/>
          </p:nvSpPr>
          <p:spPr bwMode="auto">
            <a:xfrm>
              <a:off x="1859" y="873"/>
              <a:ext cx="22" cy="71"/>
            </a:xfrm>
            <a:custGeom>
              <a:avLst/>
              <a:gdLst>
                <a:gd name="T0" fmla="*/ 21 w 22"/>
                <a:gd name="T1" fmla="*/ 0 h 71"/>
                <a:gd name="T2" fmla="*/ 7 w 22"/>
                <a:gd name="T3" fmla="*/ 13 h 71"/>
                <a:gd name="T4" fmla="*/ 2 w 22"/>
                <a:gd name="T5" fmla="*/ 33 h 71"/>
                <a:gd name="T6" fmla="*/ 4 w 22"/>
                <a:gd name="T7" fmla="*/ 54 h 71"/>
                <a:gd name="T8" fmla="*/ 0 w 22"/>
                <a:gd name="T9" fmla="*/ 69 h 71"/>
                <a:gd name="T10" fmla="*/ 0 w 22"/>
                <a:gd name="T11" fmla="*/ 69 h 71"/>
                <a:gd name="T12" fmla="*/ 6 w 22"/>
                <a:gd name="T13" fmla="*/ 70 h 71"/>
                <a:gd name="T14" fmla="*/ 6 w 22"/>
                <a:gd name="T15" fmla="*/ 70 h 71"/>
                <a:gd name="T16" fmla="*/ 6 w 22"/>
                <a:gd name="T17" fmla="*/ 70 h 71"/>
                <a:gd name="T18" fmla="*/ 6 w 22"/>
                <a:gd name="T19" fmla="*/ 70 h 71"/>
                <a:gd name="T20" fmla="*/ 6 w 22"/>
                <a:gd name="T21" fmla="*/ 70 h 71"/>
                <a:gd name="T22" fmla="*/ 6 w 22"/>
                <a:gd name="T23" fmla="*/ 70 h 71"/>
                <a:gd name="T24" fmla="*/ 6 w 22"/>
                <a:gd name="T25" fmla="*/ 70 h 71"/>
                <a:gd name="T26" fmla="*/ 4 w 22"/>
                <a:gd name="T27" fmla="*/ 54 h 71"/>
                <a:gd name="T28" fmla="*/ 2 w 22"/>
                <a:gd name="T29" fmla="*/ 33 h 71"/>
                <a:gd name="T30" fmla="*/ 17 w 22"/>
                <a:gd name="T31" fmla="*/ 12 h 71"/>
                <a:gd name="T32" fmla="*/ 21 w 22"/>
                <a:gd name="T33" fmla="*/ 0 h 71"/>
                <a:gd name="T34" fmla="*/ 21 w 22"/>
                <a:gd name="T35" fmla="*/ 0 h 71"/>
                <a:gd name="T36" fmla="*/ 21 w 22"/>
                <a:gd name="T37" fmla="*/ 0 h 71"/>
                <a:gd name="T38" fmla="*/ 21 w 22"/>
                <a:gd name="T39" fmla="*/ 0 h 71"/>
                <a:gd name="T40" fmla="*/ 21 w 22"/>
                <a:gd name="T41" fmla="*/ 0 h 71"/>
                <a:gd name="T42" fmla="*/ 21 w 22"/>
                <a:gd name="T43" fmla="*/ 0 h 71"/>
                <a:gd name="T44" fmla="*/ 21 w 22"/>
                <a:gd name="T45" fmla="*/ 0 h 71"/>
                <a:gd name="T46" fmla="*/ 21 w 22"/>
                <a:gd name="T47" fmla="*/ 0 h 71"/>
                <a:gd name="T48" fmla="*/ 21 w 22"/>
                <a:gd name="T49" fmla="*/ 0 h 7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2"/>
                <a:gd name="T76" fmla="*/ 0 h 71"/>
                <a:gd name="T77" fmla="*/ 22 w 22"/>
                <a:gd name="T78" fmla="*/ 71 h 7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2" h="71">
                  <a:moveTo>
                    <a:pt x="21" y="0"/>
                  </a:moveTo>
                  <a:lnTo>
                    <a:pt x="7" y="13"/>
                  </a:lnTo>
                  <a:lnTo>
                    <a:pt x="2" y="33"/>
                  </a:lnTo>
                  <a:lnTo>
                    <a:pt x="4" y="54"/>
                  </a:lnTo>
                  <a:lnTo>
                    <a:pt x="0" y="69"/>
                  </a:lnTo>
                  <a:lnTo>
                    <a:pt x="6" y="70"/>
                  </a:lnTo>
                  <a:lnTo>
                    <a:pt x="4" y="54"/>
                  </a:lnTo>
                  <a:lnTo>
                    <a:pt x="2" y="33"/>
                  </a:lnTo>
                  <a:lnTo>
                    <a:pt x="17" y="12"/>
                  </a:lnTo>
                  <a:lnTo>
                    <a:pt x="21" y="0"/>
                  </a:lnTo>
                </a:path>
              </a:pathLst>
            </a:custGeom>
            <a:solidFill>
              <a:srgbClr val="3F5E9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45" name="Freeform 477"/>
            <p:cNvSpPr>
              <a:spLocks/>
            </p:cNvSpPr>
            <p:nvPr/>
          </p:nvSpPr>
          <p:spPr bwMode="auto">
            <a:xfrm>
              <a:off x="1859" y="872"/>
              <a:ext cx="19" cy="72"/>
            </a:xfrm>
            <a:custGeom>
              <a:avLst/>
              <a:gdLst>
                <a:gd name="T0" fmla="*/ 12 w 19"/>
                <a:gd name="T1" fmla="*/ 0 h 72"/>
                <a:gd name="T2" fmla="*/ 9 w 19"/>
                <a:gd name="T3" fmla="*/ 12 h 72"/>
                <a:gd name="T4" fmla="*/ 0 w 19"/>
                <a:gd name="T5" fmla="*/ 33 h 72"/>
                <a:gd name="T6" fmla="*/ 0 w 19"/>
                <a:gd name="T7" fmla="*/ 55 h 72"/>
                <a:gd name="T8" fmla="*/ 1 w 19"/>
                <a:gd name="T9" fmla="*/ 71 h 72"/>
                <a:gd name="T10" fmla="*/ 1 w 19"/>
                <a:gd name="T11" fmla="*/ 71 h 72"/>
                <a:gd name="T12" fmla="*/ 1 w 19"/>
                <a:gd name="T13" fmla="*/ 71 h 72"/>
                <a:gd name="T14" fmla="*/ 1 w 19"/>
                <a:gd name="T15" fmla="*/ 71 h 72"/>
                <a:gd name="T16" fmla="*/ 1 w 19"/>
                <a:gd name="T17" fmla="*/ 71 h 72"/>
                <a:gd name="T18" fmla="*/ 1 w 19"/>
                <a:gd name="T19" fmla="*/ 71 h 72"/>
                <a:gd name="T20" fmla="*/ 1 w 19"/>
                <a:gd name="T21" fmla="*/ 71 h 72"/>
                <a:gd name="T22" fmla="*/ 1 w 19"/>
                <a:gd name="T23" fmla="*/ 71 h 72"/>
                <a:gd name="T24" fmla="*/ 5 w 19"/>
                <a:gd name="T25" fmla="*/ 71 h 72"/>
                <a:gd name="T26" fmla="*/ 2 w 19"/>
                <a:gd name="T27" fmla="*/ 55 h 72"/>
                <a:gd name="T28" fmla="*/ 6 w 19"/>
                <a:gd name="T29" fmla="*/ 33 h 72"/>
                <a:gd name="T30" fmla="*/ 9 w 19"/>
                <a:gd name="T31" fmla="*/ 12 h 72"/>
                <a:gd name="T32" fmla="*/ 18 w 19"/>
                <a:gd name="T33" fmla="*/ 0 h 72"/>
                <a:gd name="T34" fmla="*/ 18 w 19"/>
                <a:gd name="T35" fmla="*/ 0 h 72"/>
                <a:gd name="T36" fmla="*/ 18 w 19"/>
                <a:gd name="T37" fmla="*/ 0 h 72"/>
                <a:gd name="T38" fmla="*/ 18 w 19"/>
                <a:gd name="T39" fmla="*/ 0 h 72"/>
                <a:gd name="T40" fmla="*/ 18 w 19"/>
                <a:gd name="T41" fmla="*/ 0 h 72"/>
                <a:gd name="T42" fmla="*/ 16 w 19"/>
                <a:gd name="T43" fmla="*/ 1 h 72"/>
                <a:gd name="T44" fmla="*/ 16 w 19"/>
                <a:gd name="T45" fmla="*/ 1 h 72"/>
                <a:gd name="T46" fmla="*/ 16 w 19"/>
                <a:gd name="T47" fmla="*/ 1 h 72"/>
                <a:gd name="T48" fmla="*/ 12 w 19"/>
                <a:gd name="T49" fmla="*/ 0 h 7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9"/>
                <a:gd name="T76" fmla="*/ 0 h 72"/>
                <a:gd name="T77" fmla="*/ 19 w 19"/>
                <a:gd name="T78" fmla="*/ 72 h 7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9" h="72">
                  <a:moveTo>
                    <a:pt x="12" y="0"/>
                  </a:moveTo>
                  <a:lnTo>
                    <a:pt x="9" y="12"/>
                  </a:lnTo>
                  <a:lnTo>
                    <a:pt x="0" y="33"/>
                  </a:lnTo>
                  <a:lnTo>
                    <a:pt x="0" y="55"/>
                  </a:lnTo>
                  <a:lnTo>
                    <a:pt x="1" y="71"/>
                  </a:lnTo>
                  <a:lnTo>
                    <a:pt x="5" y="71"/>
                  </a:lnTo>
                  <a:lnTo>
                    <a:pt x="2" y="55"/>
                  </a:lnTo>
                  <a:lnTo>
                    <a:pt x="6" y="33"/>
                  </a:lnTo>
                  <a:lnTo>
                    <a:pt x="9" y="12"/>
                  </a:lnTo>
                  <a:lnTo>
                    <a:pt x="18" y="0"/>
                  </a:lnTo>
                  <a:lnTo>
                    <a:pt x="16" y="1"/>
                  </a:lnTo>
                  <a:lnTo>
                    <a:pt x="12" y="0"/>
                  </a:lnTo>
                </a:path>
              </a:pathLst>
            </a:custGeom>
            <a:solidFill>
              <a:srgbClr val="405F9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46" name="Freeform 478"/>
            <p:cNvSpPr>
              <a:spLocks/>
            </p:cNvSpPr>
            <p:nvPr/>
          </p:nvSpPr>
          <p:spPr bwMode="auto">
            <a:xfrm>
              <a:off x="1861" y="872"/>
              <a:ext cx="21" cy="72"/>
            </a:xfrm>
            <a:custGeom>
              <a:avLst/>
              <a:gdLst>
                <a:gd name="T0" fmla="*/ 16 w 21"/>
                <a:gd name="T1" fmla="*/ 0 h 72"/>
                <a:gd name="T2" fmla="*/ 8 w 21"/>
                <a:gd name="T3" fmla="*/ 12 h 72"/>
                <a:gd name="T4" fmla="*/ 2 w 21"/>
                <a:gd name="T5" fmla="*/ 34 h 72"/>
                <a:gd name="T6" fmla="*/ 0 w 21"/>
                <a:gd name="T7" fmla="*/ 55 h 72"/>
                <a:gd name="T8" fmla="*/ 4 w 21"/>
                <a:gd name="T9" fmla="*/ 71 h 72"/>
                <a:gd name="T10" fmla="*/ 4 w 21"/>
                <a:gd name="T11" fmla="*/ 71 h 72"/>
                <a:gd name="T12" fmla="*/ 4 w 21"/>
                <a:gd name="T13" fmla="*/ 71 h 72"/>
                <a:gd name="T14" fmla="*/ 4 w 21"/>
                <a:gd name="T15" fmla="*/ 71 h 72"/>
                <a:gd name="T16" fmla="*/ 4 w 21"/>
                <a:gd name="T17" fmla="*/ 71 h 72"/>
                <a:gd name="T18" fmla="*/ 4 w 21"/>
                <a:gd name="T19" fmla="*/ 71 h 72"/>
                <a:gd name="T20" fmla="*/ 4 w 21"/>
                <a:gd name="T21" fmla="*/ 71 h 72"/>
                <a:gd name="T22" fmla="*/ 4 w 21"/>
                <a:gd name="T23" fmla="*/ 71 h 72"/>
                <a:gd name="T24" fmla="*/ 4 w 21"/>
                <a:gd name="T25" fmla="*/ 71 h 72"/>
                <a:gd name="T26" fmla="*/ 0 w 21"/>
                <a:gd name="T27" fmla="*/ 55 h 72"/>
                <a:gd name="T28" fmla="*/ 6 w 21"/>
                <a:gd name="T29" fmla="*/ 34 h 72"/>
                <a:gd name="T30" fmla="*/ 12 w 21"/>
                <a:gd name="T31" fmla="*/ 13 h 72"/>
                <a:gd name="T32" fmla="*/ 20 w 21"/>
                <a:gd name="T33" fmla="*/ 0 h 72"/>
                <a:gd name="T34" fmla="*/ 16 w 21"/>
                <a:gd name="T35" fmla="*/ 0 h 72"/>
                <a:gd name="T36" fmla="*/ 16 w 21"/>
                <a:gd name="T37" fmla="*/ 0 h 72"/>
                <a:gd name="T38" fmla="*/ 16 w 21"/>
                <a:gd name="T39" fmla="*/ 0 h 72"/>
                <a:gd name="T40" fmla="*/ 16 w 21"/>
                <a:gd name="T41" fmla="*/ 0 h 72"/>
                <a:gd name="T42" fmla="*/ 16 w 21"/>
                <a:gd name="T43" fmla="*/ 0 h 72"/>
                <a:gd name="T44" fmla="*/ 16 w 21"/>
                <a:gd name="T45" fmla="*/ 0 h 72"/>
                <a:gd name="T46" fmla="*/ 16 w 21"/>
                <a:gd name="T47" fmla="*/ 0 h 72"/>
                <a:gd name="T48" fmla="*/ 16 w 21"/>
                <a:gd name="T49" fmla="*/ 0 h 7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
                <a:gd name="T76" fmla="*/ 0 h 72"/>
                <a:gd name="T77" fmla="*/ 21 w 21"/>
                <a:gd name="T78" fmla="*/ 72 h 7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 h="72">
                  <a:moveTo>
                    <a:pt x="16" y="0"/>
                  </a:moveTo>
                  <a:lnTo>
                    <a:pt x="8" y="12"/>
                  </a:lnTo>
                  <a:lnTo>
                    <a:pt x="2" y="34"/>
                  </a:lnTo>
                  <a:lnTo>
                    <a:pt x="0" y="55"/>
                  </a:lnTo>
                  <a:lnTo>
                    <a:pt x="4" y="71"/>
                  </a:lnTo>
                  <a:lnTo>
                    <a:pt x="0" y="55"/>
                  </a:lnTo>
                  <a:lnTo>
                    <a:pt x="6" y="34"/>
                  </a:lnTo>
                  <a:lnTo>
                    <a:pt x="12" y="13"/>
                  </a:lnTo>
                  <a:lnTo>
                    <a:pt x="20" y="0"/>
                  </a:lnTo>
                  <a:lnTo>
                    <a:pt x="16" y="0"/>
                  </a:lnTo>
                </a:path>
              </a:pathLst>
            </a:custGeom>
            <a:solidFill>
              <a:srgbClr val="41609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47" name="Freeform 479"/>
            <p:cNvSpPr>
              <a:spLocks/>
            </p:cNvSpPr>
            <p:nvPr/>
          </p:nvSpPr>
          <p:spPr bwMode="auto">
            <a:xfrm>
              <a:off x="1860" y="870"/>
              <a:ext cx="21" cy="75"/>
            </a:xfrm>
            <a:custGeom>
              <a:avLst/>
              <a:gdLst>
                <a:gd name="T0" fmla="*/ 18 w 21"/>
                <a:gd name="T1" fmla="*/ 2 h 75"/>
                <a:gd name="T2" fmla="*/ 11 w 21"/>
                <a:gd name="T3" fmla="*/ 15 h 75"/>
                <a:gd name="T4" fmla="*/ 6 w 21"/>
                <a:gd name="T5" fmla="*/ 36 h 75"/>
                <a:gd name="T6" fmla="*/ 0 w 21"/>
                <a:gd name="T7" fmla="*/ 57 h 75"/>
                <a:gd name="T8" fmla="*/ 3 w 21"/>
                <a:gd name="T9" fmla="*/ 73 h 75"/>
                <a:gd name="T10" fmla="*/ 3 w 21"/>
                <a:gd name="T11" fmla="*/ 73 h 75"/>
                <a:gd name="T12" fmla="*/ 3 w 21"/>
                <a:gd name="T13" fmla="*/ 73 h 75"/>
                <a:gd name="T14" fmla="*/ 3 w 21"/>
                <a:gd name="T15" fmla="*/ 73 h 75"/>
                <a:gd name="T16" fmla="*/ 3 w 21"/>
                <a:gd name="T17" fmla="*/ 73 h 75"/>
                <a:gd name="T18" fmla="*/ 7 w 21"/>
                <a:gd name="T19" fmla="*/ 74 h 75"/>
                <a:gd name="T20" fmla="*/ 7 w 21"/>
                <a:gd name="T21" fmla="*/ 74 h 75"/>
                <a:gd name="T22" fmla="*/ 7 w 21"/>
                <a:gd name="T23" fmla="*/ 74 h 75"/>
                <a:gd name="T24" fmla="*/ 7 w 21"/>
                <a:gd name="T25" fmla="*/ 74 h 75"/>
                <a:gd name="T26" fmla="*/ 4 w 21"/>
                <a:gd name="T27" fmla="*/ 58 h 75"/>
                <a:gd name="T28" fmla="*/ 6 w 21"/>
                <a:gd name="T29" fmla="*/ 36 h 75"/>
                <a:gd name="T30" fmla="*/ 15 w 21"/>
                <a:gd name="T31" fmla="*/ 16 h 75"/>
                <a:gd name="T32" fmla="*/ 20 w 21"/>
                <a:gd name="T33" fmla="*/ 0 h 75"/>
                <a:gd name="T34" fmla="*/ 20 w 21"/>
                <a:gd name="T35" fmla="*/ 0 h 75"/>
                <a:gd name="T36" fmla="*/ 20 w 21"/>
                <a:gd name="T37" fmla="*/ 0 h 75"/>
                <a:gd name="T38" fmla="*/ 20 w 21"/>
                <a:gd name="T39" fmla="*/ 0 h 75"/>
                <a:gd name="T40" fmla="*/ 20 w 21"/>
                <a:gd name="T41" fmla="*/ 0 h 75"/>
                <a:gd name="T42" fmla="*/ 20 w 21"/>
                <a:gd name="T43" fmla="*/ 0 h 75"/>
                <a:gd name="T44" fmla="*/ 20 w 21"/>
                <a:gd name="T45" fmla="*/ 0 h 75"/>
                <a:gd name="T46" fmla="*/ 18 w 21"/>
                <a:gd name="T47" fmla="*/ 2 h 75"/>
                <a:gd name="T48" fmla="*/ 18 w 21"/>
                <a:gd name="T49" fmla="*/ 2 h 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
                <a:gd name="T76" fmla="*/ 0 h 75"/>
                <a:gd name="T77" fmla="*/ 21 w 21"/>
                <a:gd name="T78" fmla="*/ 75 h 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 h="75">
                  <a:moveTo>
                    <a:pt x="18" y="2"/>
                  </a:moveTo>
                  <a:lnTo>
                    <a:pt x="11" y="15"/>
                  </a:lnTo>
                  <a:lnTo>
                    <a:pt x="6" y="36"/>
                  </a:lnTo>
                  <a:lnTo>
                    <a:pt x="0" y="57"/>
                  </a:lnTo>
                  <a:lnTo>
                    <a:pt x="3" y="73"/>
                  </a:lnTo>
                  <a:lnTo>
                    <a:pt x="7" y="74"/>
                  </a:lnTo>
                  <a:lnTo>
                    <a:pt x="4" y="58"/>
                  </a:lnTo>
                  <a:lnTo>
                    <a:pt x="6" y="36"/>
                  </a:lnTo>
                  <a:lnTo>
                    <a:pt x="15" y="16"/>
                  </a:lnTo>
                  <a:lnTo>
                    <a:pt x="20" y="0"/>
                  </a:lnTo>
                  <a:lnTo>
                    <a:pt x="18" y="2"/>
                  </a:lnTo>
                </a:path>
              </a:pathLst>
            </a:custGeom>
            <a:solidFill>
              <a:srgbClr val="42619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48" name="Freeform 480"/>
            <p:cNvSpPr>
              <a:spLocks/>
            </p:cNvSpPr>
            <p:nvPr/>
          </p:nvSpPr>
          <p:spPr bwMode="auto">
            <a:xfrm>
              <a:off x="1862" y="870"/>
              <a:ext cx="21" cy="75"/>
            </a:xfrm>
            <a:custGeom>
              <a:avLst/>
              <a:gdLst>
                <a:gd name="T0" fmla="*/ 16 w 21"/>
                <a:gd name="T1" fmla="*/ 0 h 75"/>
                <a:gd name="T2" fmla="*/ 11 w 21"/>
                <a:gd name="T3" fmla="*/ 15 h 75"/>
                <a:gd name="T4" fmla="*/ 2 w 21"/>
                <a:gd name="T5" fmla="*/ 36 h 75"/>
                <a:gd name="T6" fmla="*/ 0 w 21"/>
                <a:gd name="T7" fmla="*/ 58 h 75"/>
                <a:gd name="T8" fmla="*/ 3 w 21"/>
                <a:gd name="T9" fmla="*/ 74 h 75"/>
                <a:gd name="T10" fmla="*/ 3 w 21"/>
                <a:gd name="T11" fmla="*/ 74 h 75"/>
                <a:gd name="T12" fmla="*/ 3 w 21"/>
                <a:gd name="T13" fmla="*/ 74 h 75"/>
                <a:gd name="T14" fmla="*/ 3 w 21"/>
                <a:gd name="T15" fmla="*/ 74 h 75"/>
                <a:gd name="T16" fmla="*/ 3 w 21"/>
                <a:gd name="T17" fmla="*/ 74 h 75"/>
                <a:gd name="T18" fmla="*/ 3 w 21"/>
                <a:gd name="T19" fmla="*/ 74 h 75"/>
                <a:gd name="T20" fmla="*/ 3 w 21"/>
                <a:gd name="T21" fmla="*/ 74 h 75"/>
                <a:gd name="T22" fmla="*/ 5 w 21"/>
                <a:gd name="T23" fmla="*/ 72 h 75"/>
                <a:gd name="T24" fmla="*/ 5 w 21"/>
                <a:gd name="T25" fmla="*/ 72 h 75"/>
                <a:gd name="T26" fmla="*/ 0 w 21"/>
                <a:gd name="T27" fmla="*/ 58 h 75"/>
                <a:gd name="T28" fmla="*/ 6 w 21"/>
                <a:gd name="T29" fmla="*/ 37 h 75"/>
                <a:gd name="T30" fmla="*/ 11 w 21"/>
                <a:gd name="T31" fmla="*/ 15 h 75"/>
                <a:gd name="T32" fmla="*/ 20 w 21"/>
                <a:gd name="T33" fmla="*/ 1 h 75"/>
                <a:gd name="T34" fmla="*/ 20 w 21"/>
                <a:gd name="T35" fmla="*/ 1 h 75"/>
                <a:gd name="T36" fmla="*/ 20 w 21"/>
                <a:gd name="T37" fmla="*/ 1 h 75"/>
                <a:gd name="T38" fmla="*/ 16 w 21"/>
                <a:gd name="T39" fmla="*/ 0 h 75"/>
                <a:gd name="T40" fmla="*/ 16 w 21"/>
                <a:gd name="T41" fmla="*/ 0 h 75"/>
                <a:gd name="T42" fmla="*/ 16 w 21"/>
                <a:gd name="T43" fmla="*/ 0 h 75"/>
                <a:gd name="T44" fmla="*/ 16 w 21"/>
                <a:gd name="T45" fmla="*/ 0 h 75"/>
                <a:gd name="T46" fmla="*/ 16 w 21"/>
                <a:gd name="T47" fmla="*/ 0 h 75"/>
                <a:gd name="T48" fmla="*/ 16 w 21"/>
                <a:gd name="T49" fmla="*/ 0 h 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
                <a:gd name="T76" fmla="*/ 0 h 75"/>
                <a:gd name="T77" fmla="*/ 21 w 21"/>
                <a:gd name="T78" fmla="*/ 75 h 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 h="75">
                  <a:moveTo>
                    <a:pt x="16" y="0"/>
                  </a:moveTo>
                  <a:lnTo>
                    <a:pt x="11" y="15"/>
                  </a:lnTo>
                  <a:lnTo>
                    <a:pt x="2" y="36"/>
                  </a:lnTo>
                  <a:lnTo>
                    <a:pt x="0" y="58"/>
                  </a:lnTo>
                  <a:lnTo>
                    <a:pt x="3" y="74"/>
                  </a:lnTo>
                  <a:lnTo>
                    <a:pt x="5" y="72"/>
                  </a:lnTo>
                  <a:lnTo>
                    <a:pt x="0" y="58"/>
                  </a:lnTo>
                  <a:lnTo>
                    <a:pt x="6" y="37"/>
                  </a:lnTo>
                  <a:lnTo>
                    <a:pt x="11" y="15"/>
                  </a:lnTo>
                  <a:lnTo>
                    <a:pt x="20" y="1"/>
                  </a:lnTo>
                  <a:lnTo>
                    <a:pt x="16" y="0"/>
                  </a:lnTo>
                </a:path>
              </a:pathLst>
            </a:custGeom>
            <a:solidFill>
              <a:srgbClr val="43619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49" name="Freeform 481"/>
            <p:cNvSpPr>
              <a:spLocks/>
            </p:cNvSpPr>
            <p:nvPr/>
          </p:nvSpPr>
          <p:spPr bwMode="auto">
            <a:xfrm>
              <a:off x="1862" y="869"/>
              <a:ext cx="21" cy="75"/>
            </a:xfrm>
            <a:custGeom>
              <a:avLst/>
              <a:gdLst>
                <a:gd name="T0" fmla="*/ 20 w 21"/>
                <a:gd name="T1" fmla="*/ 2 h 75"/>
                <a:gd name="T2" fmla="*/ 9 w 21"/>
                <a:gd name="T3" fmla="*/ 16 h 75"/>
                <a:gd name="T4" fmla="*/ 6 w 21"/>
                <a:gd name="T5" fmla="*/ 38 h 75"/>
                <a:gd name="T6" fmla="*/ 0 w 21"/>
                <a:gd name="T7" fmla="*/ 59 h 75"/>
                <a:gd name="T8" fmla="*/ 5 w 21"/>
                <a:gd name="T9" fmla="*/ 73 h 75"/>
                <a:gd name="T10" fmla="*/ 5 w 21"/>
                <a:gd name="T11" fmla="*/ 73 h 75"/>
                <a:gd name="T12" fmla="*/ 5 w 21"/>
                <a:gd name="T13" fmla="*/ 73 h 75"/>
                <a:gd name="T14" fmla="*/ 9 w 21"/>
                <a:gd name="T15" fmla="*/ 74 h 75"/>
                <a:gd name="T16" fmla="*/ 9 w 21"/>
                <a:gd name="T17" fmla="*/ 74 h 75"/>
                <a:gd name="T18" fmla="*/ 9 w 21"/>
                <a:gd name="T19" fmla="*/ 74 h 75"/>
                <a:gd name="T20" fmla="*/ 9 w 21"/>
                <a:gd name="T21" fmla="*/ 74 h 75"/>
                <a:gd name="T22" fmla="*/ 9 w 21"/>
                <a:gd name="T23" fmla="*/ 74 h 75"/>
                <a:gd name="T24" fmla="*/ 9 w 21"/>
                <a:gd name="T25" fmla="*/ 74 h 75"/>
                <a:gd name="T26" fmla="*/ 4 w 21"/>
                <a:gd name="T27" fmla="*/ 57 h 75"/>
                <a:gd name="T28" fmla="*/ 6 w 21"/>
                <a:gd name="T29" fmla="*/ 38 h 75"/>
                <a:gd name="T30" fmla="*/ 15 w 21"/>
                <a:gd name="T31" fmla="*/ 18 h 75"/>
                <a:gd name="T32" fmla="*/ 20 w 21"/>
                <a:gd name="T33" fmla="*/ 0 h 75"/>
                <a:gd name="T34" fmla="*/ 20 w 21"/>
                <a:gd name="T35" fmla="*/ 0 h 75"/>
                <a:gd name="T36" fmla="*/ 20 w 21"/>
                <a:gd name="T37" fmla="*/ 0 h 75"/>
                <a:gd name="T38" fmla="*/ 20 w 21"/>
                <a:gd name="T39" fmla="*/ 0 h 75"/>
                <a:gd name="T40" fmla="*/ 20 w 21"/>
                <a:gd name="T41" fmla="*/ 0 h 75"/>
                <a:gd name="T42" fmla="*/ 20 w 21"/>
                <a:gd name="T43" fmla="*/ 0 h 75"/>
                <a:gd name="T44" fmla="*/ 20 w 21"/>
                <a:gd name="T45" fmla="*/ 0 h 75"/>
                <a:gd name="T46" fmla="*/ 20 w 21"/>
                <a:gd name="T47" fmla="*/ 0 h 75"/>
                <a:gd name="T48" fmla="*/ 20 w 21"/>
                <a:gd name="T49" fmla="*/ 2 h 7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
                <a:gd name="T76" fmla="*/ 0 h 75"/>
                <a:gd name="T77" fmla="*/ 21 w 21"/>
                <a:gd name="T78" fmla="*/ 75 h 7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 h="75">
                  <a:moveTo>
                    <a:pt x="20" y="2"/>
                  </a:moveTo>
                  <a:lnTo>
                    <a:pt x="9" y="16"/>
                  </a:lnTo>
                  <a:lnTo>
                    <a:pt x="6" y="38"/>
                  </a:lnTo>
                  <a:lnTo>
                    <a:pt x="0" y="59"/>
                  </a:lnTo>
                  <a:lnTo>
                    <a:pt x="5" y="73"/>
                  </a:lnTo>
                  <a:lnTo>
                    <a:pt x="9" y="74"/>
                  </a:lnTo>
                  <a:lnTo>
                    <a:pt x="4" y="57"/>
                  </a:lnTo>
                  <a:lnTo>
                    <a:pt x="6" y="38"/>
                  </a:lnTo>
                  <a:lnTo>
                    <a:pt x="15" y="18"/>
                  </a:lnTo>
                  <a:lnTo>
                    <a:pt x="20" y="0"/>
                  </a:lnTo>
                  <a:lnTo>
                    <a:pt x="20" y="2"/>
                  </a:lnTo>
                </a:path>
              </a:pathLst>
            </a:custGeom>
            <a:solidFill>
              <a:srgbClr val="4462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50" name="Freeform 482"/>
            <p:cNvSpPr>
              <a:spLocks/>
            </p:cNvSpPr>
            <p:nvPr/>
          </p:nvSpPr>
          <p:spPr bwMode="auto">
            <a:xfrm>
              <a:off x="1864" y="868"/>
              <a:ext cx="21" cy="76"/>
            </a:xfrm>
            <a:custGeom>
              <a:avLst/>
              <a:gdLst>
                <a:gd name="T0" fmla="*/ 17 w 21"/>
                <a:gd name="T1" fmla="*/ 1 h 76"/>
                <a:gd name="T2" fmla="*/ 10 w 21"/>
                <a:gd name="T3" fmla="*/ 18 h 76"/>
                <a:gd name="T4" fmla="*/ 2 w 21"/>
                <a:gd name="T5" fmla="*/ 39 h 76"/>
                <a:gd name="T6" fmla="*/ 0 w 21"/>
                <a:gd name="T7" fmla="*/ 58 h 76"/>
                <a:gd name="T8" fmla="*/ 3 w 21"/>
                <a:gd name="T9" fmla="*/ 74 h 76"/>
                <a:gd name="T10" fmla="*/ 3 w 21"/>
                <a:gd name="T11" fmla="*/ 74 h 76"/>
                <a:gd name="T12" fmla="*/ 3 w 21"/>
                <a:gd name="T13" fmla="*/ 74 h 76"/>
                <a:gd name="T14" fmla="*/ 3 w 21"/>
                <a:gd name="T15" fmla="*/ 74 h 76"/>
                <a:gd name="T16" fmla="*/ 3 w 21"/>
                <a:gd name="T17" fmla="*/ 74 h 76"/>
                <a:gd name="T18" fmla="*/ 3 w 21"/>
                <a:gd name="T19" fmla="*/ 74 h 76"/>
                <a:gd name="T20" fmla="*/ 3 w 21"/>
                <a:gd name="T21" fmla="*/ 74 h 76"/>
                <a:gd name="T22" fmla="*/ 3 w 21"/>
                <a:gd name="T23" fmla="*/ 74 h 76"/>
                <a:gd name="T24" fmla="*/ 6 w 21"/>
                <a:gd name="T25" fmla="*/ 75 h 76"/>
                <a:gd name="T26" fmla="*/ 4 w 21"/>
                <a:gd name="T27" fmla="*/ 59 h 76"/>
                <a:gd name="T28" fmla="*/ 3 w 21"/>
                <a:gd name="T29" fmla="*/ 39 h 76"/>
                <a:gd name="T30" fmla="*/ 10 w 21"/>
                <a:gd name="T31" fmla="*/ 18 h 76"/>
                <a:gd name="T32" fmla="*/ 20 w 21"/>
                <a:gd name="T33" fmla="*/ 0 h 76"/>
                <a:gd name="T34" fmla="*/ 20 w 21"/>
                <a:gd name="T35" fmla="*/ 1 h 76"/>
                <a:gd name="T36" fmla="*/ 20 w 21"/>
                <a:gd name="T37" fmla="*/ 1 h 76"/>
                <a:gd name="T38" fmla="*/ 20 w 21"/>
                <a:gd name="T39" fmla="*/ 1 h 76"/>
                <a:gd name="T40" fmla="*/ 17 w 21"/>
                <a:gd name="T41" fmla="*/ 1 h 76"/>
                <a:gd name="T42" fmla="*/ 17 w 21"/>
                <a:gd name="T43" fmla="*/ 1 h 76"/>
                <a:gd name="T44" fmla="*/ 17 w 21"/>
                <a:gd name="T45" fmla="*/ 1 h 76"/>
                <a:gd name="T46" fmla="*/ 17 w 21"/>
                <a:gd name="T47" fmla="*/ 1 h 76"/>
                <a:gd name="T48" fmla="*/ 17 w 21"/>
                <a:gd name="T49" fmla="*/ 1 h 7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
                <a:gd name="T76" fmla="*/ 0 h 76"/>
                <a:gd name="T77" fmla="*/ 21 w 21"/>
                <a:gd name="T78" fmla="*/ 76 h 7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 h="76">
                  <a:moveTo>
                    <a:pt x="17" y="1"/>
                  </a:moveTo>
                  <a:lnTo>
                    <a:pt x="10" y="18"/>
                  </a:lnTo>
                  <a:lnTo>
                    <a:pt x="2" y="39"/>
                  </a:lnTo>
                  <a:lnTo>
                    <a:pt x="0" y="58"/>
                  </a:lnTo>
                  <a:lnTo>
                    <a:pt x="3" y="74"/>
                  </a:lnTo>
                  <a:lnTo>
                    <a:pt x="6" y="75"/>
                  </a:lnTo>
                  <a:lnTo>
                    <a:pt x="4" y="59"/>
                  </a:lnTo>
                  <a:lnTo>
                    <a:pt x="3" y="39"/>
                  </a:lnTo>
                  <a:lnTo>
                    <a:pt x="10" y="18"/>
                  </a:lnTo>
                  <a:lnTo>
                    <a:pt x="20" y="0"/>
                  </a:lnTo>
                  <a:lnTo>
                    <a:pt x="20" y="1"/>
                  </a:lnTo>
                  <a:lnTo>
                    <a:pt x="17" y="1"/>
                  </a:lnTo>
                </a:path>
              </a:pathLst>
            </a:custGeom>
            <a:solidFill>
              <a:srgbClr val="45639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51" name="Freeform 483"/>
            <p:cNvSpPr>
              <a:spLocks/>
            </p:cNvSpPr>
            <p:nvPr/>
          </p:nvSpPr>
          <p:spPr bwMode="auto">
            <a:xfrm>
              <a:off x="1868" y="868"/>
              <a:ext cx="20" cy="77"/>
            </a:xfrm>
            <a:custGeom>
              <a:avLst/>
              <a:gdLst>
                <a:gd name="T0" fmla="*/ 19 w 20"/>
                <a:gd name="T1" fmla="*/ 0 h 77"/>
                <a:gd name="T2" fmla="*/ 6 w 20"/>
                <a:gd name="T3" fmla="*/ 18 h 77"/>
                <a:gd name="T4" fmla="*/ 0 w 20"/>
                <a:gd name="T5" fmla="*/ 39 h 77"/>
                <a:gd name="T6" fmla="*/ 1 w 20"/>
                <a:gd name="T7" fmla="*/ 59 h 77"/>
                <a:gd name="T8" fmla="*/ 6 w 20"/>
                <a:gd name="T9" fmla="*/ 76 h 77"/>
                <a:gd name="T10" fmla="*/ 6 w 20"/>
                <a:gd name="T11" fmla="*/ 76 h 77"/>
                <a:gd name="T12" fmla="*/ 6 w 20"/>
                <a:gd name="T13" fmla="*/ 76 h 77"/>
                <a:gd name="T14" fmla="*/ 6 w 20"/>
                <a:gd name="T15" fmla="*/ 76 h 77"/>
                <a:gd name="T16" fmla="*/ 6 w 20"/>
                <a:gd name="T17" fmla="*/ 76 h 77"/>
                <a:gd name="T18" fmla="*/ 6 w 20"/>
                <a:gd name="T19" fmla="*/ 76 h 77"/>
                <a:gd name="T20" fmla="*/ 6 w 20"/>
                <a:gd name="T21" fmla="*/ 76 h 77"/>
                <a:gd name="T22" fmla="*/ 6 w 20"/>
                <a:gd name="T23" fmla="*/ 76 h 77"/>
                <a:gd name="T24" fmla="*/ 6 w 20"/>
                <a:gd name="T25" fmla="*/ 76 h 77"/>
                <a:gd name="T26" fmla="*/ 1 w 20"/>
                <a:gd name="T27" fmla="*/ 59 h 77"/>
                <a:gd name="T28" fmla="*/ 0 w 20"/>
                <a:gd name="T29" fmla="*/ 39 h 77"/>
                <a:gd name="T30" fmla="*/ 10 w 20"/>
                <a:gd name="T31" fmla="*/ 19 h 77"/>
                <a:gd name="T32" fmla="*/ 19 w 20"/>
                <a:gd name="T33" fmla="*/ 0 h 77"/>
                <a:gd name="T34" fmla="*/ 19 w 20"/>
                <a:gd name="T35" fmla="*/ 0 h 77"/>
                <a:gd name="T36" fmla="*/ 19 w 20"/>
                <a:gd name="T37" fmla="*/ 0 h 77"/>
                <a:gd name="T38" fmla="*/ 19 w 20"/>
                <a:gd name="T39" fmla="*/ 0 h 77"/>
                <a:gd name="T40" fmla="*/ 19 w 20"/>
                <a:gd name="T41" fmla="*/ 0 h 77"/>
                <a:gd name="T42" fmla="*/ 19 w 20"/>
                <a:gd name="T43" fmla="*/ 0 h 77"/>
                <a:gd name="T44" fmla="*/ 19 w 20"/>
                <a:gd name="T45" fmla="*/ 0 h 77"/>
                <a:gd name="T46" fmla="*/ 19 w 20"/>
                <a:gd name="T47" fmla="*/ 0 h 77"/>
                <a:gd name="T48" fmla="*/ 19 w 20"/>
                <a:gd name="T49" fmla="*/ 0 h 7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0"/>
                <a:gd name="T76" fmla="*/ 0 h 77"/>
                <a:gd name="T77" fmla="*/ 20 w 20"/>
                <a:gd name="T78" fmla="*/ 77 h 7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0" h="77">
                  <a:moveTo>
                    <a:pt x="19" y="0"/>
                  </a:moveTo>
                  <a:lnTo>
                    <a:pt x="6" y="18"/>
                  </a:lnTo>
                  <a:lnTo>
                    <a:pt x="0" y="39"/>
                  </a:lnTo>
                  <a:lnTo>
                    <a:pt x="1" y="59"/>
                  </a:lnTo>
                  <a:lnTo>
                    <a:pt x="6" y="76"/>
                  </a:lnTo>
                  <a:lnTo>
                    <a:pt x="1" y="59"/>
                  </a:lnTo>
                  <a:lnTo>
                    <a:pt x="0" y="39"/>
                  </a:lnTo>
                  <a:lnTo>
                    <a:pt x="10" y="19"/>
                  </a:lnTo>
                  <a:lnTo>
                    <a:pt x="19" y="0"/>
                  </a:lnTo>
                </a:path>
              </a:pathLst>
            </a:custGeom>
            <a:solidFill>
              <a:srgbClr val="46649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52" name="Freeform 484"/>
            <p:cNvSpPr>
              <a:spLocks/>
            </p:cNvSpPr>
            <p:nvPr/>
          </p:nvSpPr>
          <p:spPr bwMode="auto">
            <a:xfrm>
              <a:off x="1866" y="867"/>
              <a:ext cx="19" cy="77"/>
            </a:xfrm>
            <a:custGeom>
              <a:avLst/>
              <a:gdLst>
                <a:gd name="T0" fmla="*/ 15 w 19"/>
                <a:gd name="T1" fmla="*/ 1 h 77"/>
                <a:gd name="T2" fmla="*/ 9 w 19"/>
                <a:gd name="T3" fmla="*/ 20 h 77"/>
                <a:gd name="T4" fmla="*/ 0 w 19"/>
                <a:gd name="T5" fmla="*/ 40 h 77"/>
                <a:gd name="T6" fmla="*/ 0 w 19"/>
                <a:gd name="T7" fmla="*/ 60 h 77"/>
                <a:gd name="T8" fmla="*/ 2 w 19"/>
                <a:gd name="T9" fmla="*/ 76 h 77"/>
                <a:gd name="T10" fmla="*/ 2 w 19"/>
                <a:gd name="T11" fmla="*/ 76 h 77"/>
                <a:gd name="T12" fmla="*/ 2 w 19"/>
                <a:gd name="T13" fmla="*/ 76 h 77"/>
                <a:gd name="T14" fmla="*/ 2 w 19"/>
                <a:gd name="T15" fmla="*/ 76 h 77"/>
                <a:gd name="T16" fmla="*/ 2 w 19"/>
                <a:gd name="T17" fmla="*/ 76 h 77"/>
                <a:gd name="T18" fmla="*/ 2 w 19"/>
                <a:gd name="T19" fmla="*/ 76 h 77"/>
                <a:gd name="T20" fmla="*/ 5 w 19"/>
                <a:gd name="T21" fmla="*/ 76 h 77"/>
                <a:gd name="T22" fmla="*/ 5 w 19"/>
                <a:gd name="T23" fmla="*/ 76 h 77"/>
                <a:gd name="T24" fmla="*/ 5 w 19"/>
                <a:gd name="T25" fmla="*/ 76 h 77"/>
                <a:gd name="T26" fmla="*/ 3 w 19"/>
                <a:gd name="T27" fmla="*/ 60 h 77"/>
                <a:gd name="T28" fmla="*/ 3 w 19"/>
                <a:gd name="T29" fmla="*/ 40 h 77"/>
                <a:gd name="T30" fmla="*/ 9 w 19"/>
                <a:gd name="T31" fmla="*/ 20 h 77"/>
                <a:gd name="T32" fmla="*/ 18 w 19"/>
                <a:gd name="T33" fmla="*/ 0 h 77"/>
                <a:gd name="T34" fmla="*/ 18 w 19"/>
                <a:gd name="T35" fmla="*/ 0 h 77"/>
                <a:gd name="T36" fmla="*/ 18 w 19"/>
                <a:gd name="T37" fmla="*/ 2 h 77"/>
                <a:gd name="T38" fmla="*/ 18 w 19"/>
                <a:gd name="T39" fmla="*/ 2 h 77"/>
                <a:gd name="T40" fmla="*/ 18 w 19"/>
                <a:gd name="T41" fmla="*/ 2 h 77"/>
                <a:gd name="T42" fmla="*/ 15 w 19"/>
                <a:gd name="T43" fmla="*/ 1 h 77"/>
                <a:gd name="T44" fmla="*/ 15 w 19"/>
                <a:gd name="T45" fmla="*/ 1 h 77"/>
                <a:gd name="T46" fmla="*/ 15 w 19"/>
                <a:gd name="T47" fmla="*/ 1 h 77"/>
                <a:gd name="T48" fmla="*/ 15 w 19"/>
                <a:gd name="T49" fmla="*/ 1 h 7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9"/>
                <a:gd name="T76" fmla="*/ 0 h 77"/>
                <a:gd name="T77" fmla="*/ 19 w 19"/>
                <a:gd name="T78" fmla="*/ 77 h 7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9" h="77">
                  <a:moveTo>
                    <a:pt x="15" y="1"/>
                  </a:moveTo>
                  <a:lnTo>
                    <a:pt x="9" y="20"/>
                  </a:lnTo>
                  <a:lnTo>
                    <a:pt x="0" y="40"/>
                  </a:lnTo>
                  <a:lnTo>
                    <a:pt x="0" y="60"/>
                  </a:lnTo>
                  <a:lnTo>
                    <a:pt x="2" y="76"/>
                  </a:lnTo>
                  <a:lnTo>
                    <a:pt x="5" y="76"/>
                  </a:lnTo>
                  <a:lnTo>
                    <a:pt x="3" y="60"/>
                  </a:lnTo>
                  <a:lnTo>
                    <a:pt x="3" y="40"/>
                  </a:lnTo>
                  <a:lnTo>
                    <a:pt x="9" y="20"/>
                  </a:lnTo>
                  <a:lnTo>
                    <a:pt x="18" y="0"/>
                  </a:lnTo>
                  <a:lnTo>
                    <a:pt x="18" y="2"/>
                  </a:lnTo>
                  <a:lnTo>
                    <a:pt x="15" y="1"/>
                  </a:lnTo>
                </a:path>
              </a:pathLst>
            </a:custGeom>
            <a:solidFill>
              <a:srgbClr val="47659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53" name="Freeform 485"/>
            <p:cNvSpPr>
              <a:spLocks/>
            </p:cNvSpPr>
            <p:nvPr/>
          </p:nvSpPr>
          <p:spPr bwMode="auto">
            <a:xfrm>
              <a:off x="1869" y="867"/>
              <a:ext cx="19" cy="79"/>
            </a:xfrm>
            <a:custGeom>
              <a:avLst/>
              <a:gdLst>
                <a:gd name="T0" fmla="*/ 18 w 19"/>
                <a:gd name="T1" fmla="*/ 0 h 79"/>
                <a:gd name="T2" fmla="*/ 5 w 19"/>
                <a:gd name="T3" fmla="*/ 19 h 79"/>
                <a:gd name="T4" fmla="*/ 0 w 19"/>
                <a:gd name="T5" fmla="*/ 40 h 79"/>
                <a:gd name="T6" fmla="*/ 0 w 19"/>
                <a:gd name="T7" fmla="*/ 60 h 79"/>
                <a:gd name="T8" fmla="*/ 5 w 19"/>
                <a:gd name="T9" fmla="*/ 78 h 79"/>
                <a:gd name="T10" fmla="*/ 5 w 19"/>
                <a:gd name="T11" fmla="*/ 78 h 79"/>
                <a:gd name="T12" fmla="*/ 5 w 19"/>
                <a:gd name="T13" fmla="*/ 78 h 79"/>
                <a:gd name="T14" fmla="*/ 5 w 19"/>
                <a:gd name="T15" fmla="*/ 78 h 79"/>
                <a:gd name="T16" fmla="*/ 5 w 19"/>
                <a:gd name="T17" fmla="*/ 78 h 79"/>
                <a:gd name="T18" fmla="*/ 5 w 19"/>
                <a:gd name="T19" fmla="*/ 78 h 79"/>
                <a:gd name="T20" fmla="*/ 5 w 19"/>
                <a:gd name="T21" fmla="*/ 78 h 79"/>
                <a:gd name="T22" fmla="*/ 5 w 19"/>
                <a:gd name="T23" fmla="*/ 78 h 79"/>
                <a:gd name="T24" fmla="*/ 5 w 19"/>
                <a:gd name="T25" fmla="*/ 78 h 79"/>
                <a:gd name="T26" fmla="*/ 0 w 19"/>
                <a:gd name="T27" fmla="*/ 60 h 79"/>
                <a:gd name="T28" fmla="*/ 6 w 19"/>
                <a:gd name="T29" fmla="*/ 40 h 79"/>
                <a:gd name="T30" fmla="*/ 7 w 19"/>
                <a:gd name="T31" fmla="*/ 21 h 79"/>
                <a:gd name="T32" fmla="*/ 18 w 19"/>
                <a:gd name="T33" fmla="*/ 0 h 79"/>
                <a:gd name="T34" fmla="*/ 18 w 19"/>
                <a:gd name="T35" fmla="*/ 0 h 79"/>
                <a:gd name="T36" fmla="*/ 18 w 19"/>
                <a:gd name="T37" fmla="*/ 0 h 79"/>
                <a:gd name="T38" fmla="*/ 18 w 19"/>
                <a:gd name="T39" fmla="*/ 0 h 79"/>
                <a:gd name="T40" fmla="*/ 18 w 19"/>
                <a:gd name="T41" fmla="*/ 0 h 79"/>
                <a:gd name="T42" fmla="*/ 18 w 19"/>
                <a:gd name="T43" fmla="*/ 0 h 79"/>
                <a:gd name="T44" fmla="*/ 18 w 19"/>
                <a:gd name="T45" fmla="*/ 0 h 79"/>
                <a:gd name="T46" fmla="*/ 18 w 19"/>
                <a:gd name="T47" fmla="*/ 0 h 79"/>
                <a:gd name="T48" fmla="*/ 18 w 19"/>
                <a:gd name="T49" fmla="*/ 0 h 79"/>
                <a:gd name="T50" fmla="*/ 18 w 19"/>
                <a:gd name="T51" fmla="*/ 0 h 7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9"/>
                <a:gd name="T79" fmla="*/ 0 h 79"/>
                <a:gd name="T80" fmla="*/ 19 w 19"/>
                <a:gd name="T81" fmla="*/ 79 h 7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9" h="79">
                  <a:moveTo>
                    <a:pt x="18" y="0"/>
                  </a:moveTo>
                  <a:lnTo>
                    <a:pt x="5" y="19"/>
                  </a:lnTo>
                  <a:lnTo>
                    <a:pt x="0" y="40"/>
                  </a:lnTo>
                  <a:lnTo>
                    <a:pt x="0" y="60"/>
                  </a:lnTo>
                  <a:lnTo>
                    <a:pt x="5" y="78"/>
                  </a:lnTo>
                  <a:lnTo>
                    <a:pt x="0" y="60"/>
                  </a:lnTo>
                  <a:lnTo>
                    <a:pt x="6" y="40"/>
                  </a:lnTo>
                  <a:lnTo>
                    <a:pt x="7" y="21"/>
                  </a:lnTo>
                  <a:lnTo>
                    <a:pt x="18" y="0"/>
                  </a:lnTo>
                </a:path>
              </a:pathLst>
            </a:custGeom>
            <a:solidFill>
              <a:srgbClr val="4866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54" name="Freeform 486"/>
            <p:cNvSpPr>
              <a:spLocks/>
            </p:cNvSpPr>
            <p:nvPr/>
          </p:nvSpPr>
          <p:spPr bwMode="auto">
            <a:xfrm>
              <a:off x="1868" y="865"/>
              <a:ext cx="22" cy="81"/>
            </a:xfrm>
            <a:custGeom>
              <a:avLst/>
              <a:gdLst>
                <a:gd name="T0" fmla="*/ 17 w 22"/>
                <a:gd name="T1" fmla="*/ 2 h 81"/>
                <a:gd name="T2" fmla="*/ 17 w 22"/>
                <a:gd name="T3" fmla="*/ 2 h 81"/>
                <a:gd name="T4" fmla="*/ 8 w 22"/>
                <a:gd name="T5" fmla="*/ 22 h 81"/>
                <a:gd name="T6" fmla="*/ 5 w 22"/>
                <a:gd name="T7" fmla="*/ 41 h 81"/>
                <a:gd name="T8" fmla="*/ 0 w 22"/>
                <a:gd name="T9" fmla="*/ 62 h 81"/>
                <a:gd name="T10" fmla="*/ 3 w 22"/>
                <a:gd name="T11" fmla="*/ 78 h 81"/>
                <a:gd name="T12" fmla="*/ 3 w 22"/>
                <a:gd name="T13" fmla="*/ 78 h 81"/>
                <a:gd name="T14" fmla="*/ 3 w 22"/>
                <a:gd name="T15" fmla="*/ 78 h 81"/>
                <a:gd name="T16" fmla="*/ 3 w 22"/>
                <a:gd name="T17" fmla="*/ 78 h 81"/>
                <a:gd name="T18" fmla="*/ 6 w 22"/>
                <a:gd name="T19" fmla="*/ 80 h 81"/>
                <a:gd name="T20" fmla="*/ 6 w 22"/>
                <a:gd name="T21" fmla="*/ 80 h 81"/>
                <a:gd name="T22" fmla="*/ 6 w 22"/>
                <a:gd name="T23" fmla="*/ 80 h 81"/>
                <a:gd name="T24" fmla="*/ 6 w 22"/>
                <a:gd name="T25" fmla="*/ 80 h 81"/>
                <a:gd name="T26" fmla="*/ 6 w 22"/>
                <a:gd name="T27" fmla="*/ 80 h 81"/>
                <a:gd name="T28" fmla="*/ 4 w 22"/>
                <a:gd name="T29" fmla="*/ 63 h 81"/>
                <a:gd name="T30" fmla="*/ 5 w 22"/>
                <a:gd name="T31" fmla="*/ 41 h 81"/>
                <a:gd name="T32" fmla="*/ 12 w 22"/>
                <a:gd name="T33" fmla="*/ 23 h 81"/>
                <a:gd name="T34" fmla="*/ 19 w 22"/>
                <a:gd name="T35" fmla="*/ 2 h 81"/>
                <a:gd name="T36" fmla="*/ 21 w 22"/>
                <a:gd name="T37" fmla="*/ 0 h 81"/>
                <a:gd name="T38" fmla="*/ 21 w 22"/>
                <a:gd name="T39" fmla="*/ 0 h 81"/>
                <a:gd name="T40" fmla="*/ 21 w 22"/>
                <a:gd name="T41" fmla="*/ 0 h 81"/>
                <a:gd name="T42" fmla="*/ 19 w 22"/>
                <a:gd name="T43" fmla="*/ 2 h 81"/>
                <a:gd name="T44" fmla="*/ 19 w 22"/>
                <a:gd name="T45" fmla="*/ 2 h 81"/>
                <a:gd name="T46" fmla="*/ 19 w 22"/>
                <a:gd name="T47" fmla="*/ 2 h 81"/>
                <a:gd name="T48" fmla="*/ 19 w 22"/>
                <a:gd name="T49" fmla="*/ 2 h 81"/>
                <a:gd name="T50" fmla="*/ 17 w 22"/>
                <a:gd name="T51" fmla="*/ 2 h 81"/>
                <a:gd name="T52" fmla="*/ 17 w 22"/>
                <a:gd name="T53" fmla="*/ 2 h 8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
                <a:gd name="T82" fmla="*/ 0 h 81"/>
                <a:gd name="T83" fmla="*/ 22 w 22"/>
                <a:gd name="T84" fmla="*/ 81 h 8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 h="81">
                  <a:moveTo>
                    <a:pt x="17" y="2"/>
                  </a:moveTo>
                  <a:lnTo>
                    <a:pt x="17" y="2"/>
                  </a:lnTo>
                  <a:lnTo>
                    <a:pt x="8" y="22"/>
                  </a:lnTo>
                  <a:lnTo>
                    <a:pt x="5" y="41"/>
                  </a:lnTo>
                  <a:lnTo>
                    <a:pt x="0" y="62"/>
                  </a:lnTo>
                  <a:lnTo>
                    <a:pt x="3" y="78"/>
                  </a:lnTo>
                  <a:lnTo>
                    <a:pt x="6" y="80"/>
                  </a:lnTo>
                  <a:lnTo>
                    <a:pt x="4" y="63"/>
                  </a:lnTo>
                  <a:lnTo>
                    <a:pt x="5" y="41"/>
                  </a:lnTo>
                  <a:lnTo>
                    <a:pt x="12" y="23"/>
                  </a:lnTo>
                  <a:lnTo>
                    <a:pt x="19" y="2"/>
                  </a:lnTo>
                  <a:lnTo>
                    <a:pt x="21" y="0"/>
                  </a:lnTo>
                  <a:lnTo>
                    <a:pt x="19" y="2"/>
                  </a:lnTo>
                  <a:lnTo>
                    <a:pt x="17" y="2"/>
                  </a:lnTo>
                </a:path>
              </a:pathLst>
            </a:custGeom>
            <a:solidFill>
              <a:srgbClr val="49669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55" name="Freeform 487"/>
            <p:cNvSpPr>
              <a:spLocks/>
            </p:cNvSpPr>
            <p:nvPr/>
          </p:nvSpPr>
          <p:spPr bwMode="auto">
            <a:xfrm>
              <a:off x="1870" y="865"/>
              <a:ext cx="21" cy="80"/>
            </a:xfrm>
            <a:custGeom>
              <a:avLst/>
              <a:gdLst>
                <a:gd name="T0" fmla="*/ 17 w 21"/>
                <a:gd name="T1" fmla="*/ 0 h 80"/>
                <a:gd name="T2" fmla="*/ 15 w 21"/>
                <a:gd name="T3" fmla="*/ 2 h 80"/>
                <a:gd name="T4" fmla="*/ 8 w 21"/>
                <a:gd name="T5" fmla="*/ 23 h 80"/>
                <a:gd name="T6" fmla="*/ 2 w 21"/>
                <a:gd name="T7" fmla="*/ 41 h 80"/>
                <a:gd name="T8" fmla="*/ 0 w 21"/>
                <a:gd name="T9" fmla="*/ 63 h 80"/>
                <a:gd name="T10" fmla="*/ 3 w 21"/>
                <a:gd name="T11" fmla="*/ 79 h 80"/>
                <a:gd name="T12" fmla="*/ 3 w 21"/>
                <a:gd name="T13" fmla="*/ 79 h 80"/>
                <a:gd name="T14" fmla="*/ 3 w 21"/>
                <a:gd name="T15" fmla="*/ 79 h 80"/>
                <a:gd name="T16" fmla="*/ 3 w 21"/>
                <a:gd name="T17" fmla="*/ 79 h 80"/>
                <a:gd name="T18" fmla="*/ 3 w 21"/>
                <a:gd name="T19" fmla="*/ 79 h 80"/>
                <a:gd name="T20" fmla="*/ 3 w 21"/>
                <a:gd name="T21" fmla="*/ 79 h 80"/>
                <a:gd name="T22" fmla="*/ 3 w 21"/>
                <a:gd name="T23" fmla="*/ 79 h 80"/>
                <a:gd name="T24" fmla="*/ 3 w 21"/>
                <a:gd name="T25" fmla="*/ 79 h 80"/>
                <a:gd name="T26" fmla="*/ 3 w 21"/>
                <a:gd name="T27" fmla="*/ 79 h 80"/>
                <a:gd name="T28" fmla="*/ 2 w 21"/>
                <a:gd name="T29" fmla="*/ 61 h 80"/>
                <a:gd name="T30" fmla="*/ 5 w 21"/>
                <a:gd name="T31" fmla="*/ 42 h 80"/>
                <a:gd name="T32" fmla="*/ 8 w 21"/>
                <a:gd name="T33" fmla="*/ 23 h 80"/>
                <a:gd name="T34" fmla="*/ 19 w 21"/>
                <a:gd name="T35" fmla="*/ 3 h 80"/>
                <a:gd name="T36" fmla="*/ 20 w 21"/>
                <a:gd name="T37" fmla="*/ 2 h 80"/>
                <a:gd name="T38" fmla="*/ 20 w 21"/>
                <a:gd name="T39" fmla="*/ 2 h 80"/>
                <a:gd name="T40" fmla="*/ 17 w 21"/>
                <a:gd name="T41" fmla="*/ 0 h 80"/>
                <a:gd name="T42" fmla="*/ 17 w 21"/>
                <a:gd name="T43" fmla="*/ 0 h 80"/>
                <a:gd name="T44" fmla="*/ 17 w 21"/>
                <a:gd name="T45" fmla="*/ 0 h 80"/>
                <a:gd name="T46" fmla="*/ 17 w 21"/>
                <a:gd name="T47" fmla="*/ 0 h 80"/>
                <a:gd name="T48" fmla="*/ 17 w 21"/>
                <a:gd name="T49" fmla="*/ 0 h 80"/>
                <a:gd name="T50" fmla="*/ 17 w 21"/>
                <a:gd name="T51" fmla="*/ 0 h 80"/>
                <a:gd name="T52" fmla="*/ 17 w 21"/>
                <a:gd name="T53" fmla="*/ 0 h 8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1"/>
                <a:gd name="T82" fmla="*/ 0 h 80"/>
                <a:gd name="T83" fmla="*/ 21 w 21"/>
                <a:gd name="T84" fmla="*/ 80 h 8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1" h="80">
                  <a:moveTo>
                    <a:pt x="17" y="0"/>
                  </a:moveTo>
                  <a:lnTo>
                    <a:pt x="15" y="2"/>
                  </a:lnTo>
                  <a:lnTo>
                    <a:pt x="8" y="23"/>
                  </a:lnTo>
                  <a:lnTo>
                    <a:pt x="2" y="41"/>
                  </a:lnTo>
                  <a:lnTo>
                    <a:pt x="0" y="63"/>
                  </a:lnTo>
                  <a:lnTo>
                    <a:pt x="3" y="79"/>
                  </a:lnTo>
                  <a:lnTo>
                    <a:pt x="2" y="61"/>
                  </a:lnTo>
                  <a:lnTo>
                    <a:pt x="5" y="42"/>
                  </a:lnTo>
                  <a:lnTo>
                    <a:pt x="8" y="23"/>
                  </a:lnTo>
                  <a:lnTo>
                    <a:pt x="19" y="3"/>
                  </a:lnTo>
                  <a:lnTo>
                    <a:pt x="20" y="2"/>
                  </a:lnTo>
                  <a:lnTo>
                    <a:pt x="17" y="0"/>
                  </a:lnTo>
                </a:path>
              </a:pathLst>
            </a:custGeom>
            <a:solidFill>
              <a:srgbClr val="4A679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56" name="Freeform 488"/>
            <p:cNvSpPr>
              <a:spLocks/>
            </p:cNvSpPr>
            <p:nvPr/>
          </p:nvSpPr>
          <p:spPr bwMode="auto">
            <a:xfrm>
              <a:off x="1870" y="865"/>
              <a:ext cx="22" cy="81"/>
            </a:xfrm>
            <a:custGeom>
              <a:avLst/>
              <a:gdLst>
                <a:gd name="T0" fmla="*/ 21 w 22"/>
                <a:gd name="T1" fmla="*/ 2 h 81"/>
                <a:gd name="T2" fmla="*/ 18 w 22"/>
                <a:gd name="T3" fmla="*/ 3 h 81"/>
                <a:gd name="T4" fmla="*/ 7 w 22"/>
                <a:gd name="T5" fmla="*/ 23 h 81"/>
                <a:gd name="T6" fmla="*/ 4 w 22"/>
                <a:gd name="T7" fmla="*/ 41 h 81"/>
                <a:gd name="T8" fmla="*/ 0 w 22"/>
                <a:gd name="T9" fmla="*/ 61 h 81"/>
                <a:gd name="T10" fmla="*/ 1 w 22"/>
                <a:gd name="T11" fmla="*/ 79 h 81"/>
                <a:gd name="T12" fmla="*/ 1 w 22"/>
                <a:gd name="T13" fmla="*/ 79 h 81"/>
                <a:gd name="T14" fmla="*/ 5 w 22"/>
                <a:gd name="T15" fmla="*/ 80 h 81"/>
                <a:gd name="T16" fmla="*/ 5 w 22"/>
                <a:gd name="T17" fmla="*/ 80 h 81"/>
                <a:gd name="T18" fmla="*/ 5 w 22"/>
                <a:gd name="T19" fmla="*/ 80 h 81"/>
                <a:gd name="T20" fmla="*/ 5 w 22"/>
                <a:gd name="T21" fmla="*/ 80 h 81"/>
                <a:gd name="T22" fmla="*/ 5 w 22"/>
                <a:gd name="T23" fmla="*/ 80 h 81"/>
                <a:gd name="T24" fmla="*/ 5 w 22"/>
                <a:gd name="T25" fmla="*/ 80 h 81"/>
                <a:gd name="T26" fmla="*/ 5 w 22"/>
                <a:gd name="T27" fmla="*/ 80 h 81"/>
                <a:gd name="T28" fmla="*/ 4 w 22"/>
                <a:gd name="T29" fmla="*/ 62 h 81"/>
                <a:gd name="T30" fmla="*/ 4 w 22"/>
                <a:gd name="T31" fmla="*/ 41 h 81"/>
                <a:gd name="T32" fmla="*/ 11 w 22"/>
                <a:gd name="T33" fmla="*/ 24 h 81"/>
                <a:gd name="T34" fmla="*/ 18 w 22"/>
                <a:gd name="T35" fmla="*/ 3 h 81"/>
                <a:gd name="T36" fmla="*/ 21 w 22"/>
                <a:gd name="T37" fmla="*/ 0 h 81"/>
                <a:gd name="T38" fmla="*/ 21 w 22"/>
                <a:gd name="T39" fmla="*/ 0 h 81"/>
                <a:gd name="T40" fmla="*/ 21 w 22"/>
                <a:gd name="T41" fmla="*/ 0 h 81"/>
                <a:gd name="T42" fmla="*/ 21 w 22"/>
                <a:gd name="T43" fmla="*/ 0 h 81"/>
                <a:gd name="T44" fmla="*/ 21 w 22"/>
                <a:gd name="T45" fmla="*/ 0 h 81"/>
                <a:gd name="T46" fmla="*/ 21 w 22"/>
                <a:gd name="T47" fmla="*/ 2 h 81"/>
                <a:gd name="T48" fmla="*/ 21 w 22"/>
                <a:gd name="T49" fmla="*/ 2 h 81"/>
                <a:gd name="T50" fmla="*/ 21 w 22"/>
                <a:gd name="T51" fmla="*/ 2 h 81"/>
                <a:gd name="T52" fmla="*/ 21 w 22"/>
                <a:gd name="T53" fmla="*/ 2 h 8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
                <a:gd name="T82" fmla="*/ 0 h 81"/>
                <a:gd name="T83" fmla="*/ 22 w 22"/>
                <a:gd name="T84" fmla="*/ 81 h 8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 h="81">
                  <a:moveTo>
                    <a:pt x="21" y="2"/>
                  </a:moveTo>
                  <a:lnTo>
                    <a:pt x="18" y="3"/>
                  </a:lnTo>
                  <a:lnTo>
                    <a:pt x="7" y="23"/>
                  </a:lnTo>
                  <a:lnTo>
                    <a:pt x="4" y="41"/>
                  </a:lnTo>
                  <a:lnTo>
                    <a:pt x="0" y="61"/>
                  </a:lnTo>
                  <a:lnTo>
                    <a:pt x="1" y="79"/>
                  </a:lnTo>
                  <a:lnTo>
                    <a:pt x="5" y="80"/>
                  </a:lnTo>
                  <a:lnTo>
                    <a:pt x="4" y="62"/>
                  </a:lnTo>
                  <a:lnTo>
                    <a:pt x="4" y="41"/>
                  </a:lnTo>
                  <a:lnTo>
                    <a:pt x="11" y="24"/>
                  </a:lnTo>
                  <a:lnTo>
                    <a:pt x="18" y="3"/>
                  </a:lnTo>
                  <a:lnTo>
                    <a:pt x="21" y="0"/>
                  </a:lnTo>
                  <a:lnTo>
                    <a:pt x="21" y="2"/>
                  </a:lnTo>
                </a:path>
              </a:pathLst>
            </a:custGeom>
            <a:solidFill>
              <a:srgbClr val="4B689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57" name="Freeform 489"/>
            <p:cNvSpPr>
              <a:spLocks/>
            </p:cNvSpPr>
            <p:nvPr/>
          </p:nvSpPr>
          <p:spPr bwMode="auto">
            <a:xfrm>
              <a:off x="1874" y="864"/>
              <a:ext cx="20" cy="83"/>
            </a:xfrm>
            <a:custGeom>
              <a:avLst/>
              <a:gdLst>
                <a:gd name="T0" fmla="*/ 15 w 20"/>
                <a:gd name="T1" fmla="*/ 0 h 83"/>
                <a:gd name="T2" fmla="*/ 13 w 20"/>
                <a:gd name="T3" fmla="*/ 4 h 83"/>
                <a:gd name="T4" fmla="*/ 6 w 20"/>
                <a:gd name="T5" fmla="*/ 25 h 83"/>
                <a:gd name="T6" fmla="*/ 0 w 20"/>
                <a:gd name="T7" fmla="*/ 42 h 83"/>
                <a:gd name="T8" fmla="*/ 0 w 20"/>
                <a:gd name="T9" fmla="*/ 63 h 83"/>
                <a:gd name="T10" fmla="*/ 1 w 20"/>
                <a:gd name="T11" fmla="*/ 81 h 83"/>
                <a:gd name="T12" fmla="*/ 1 w 20"/>
                <a:gd name="T13" fmla="*/ 81 h 83"/>
                <a:gd name="T14" fmla="*/ 1 w 20"/>
                <a:gd name="T15" fmla="*/ 81 h 83"/>
                <a:gd name="T16" fmla="*/ 1 w 20"/>
                <a:gd name="T17" fmla="*/ 81 h 83"/>
                <a:gd name="T18" fmla="*/ 1 w 20"/>
                <a:gd name="T19" fmla="*/ 81 h 83"/>
                <a:gd name="T20" fmla="*/ 1 w 20"/>
                <a:gd name="T21" fmla="*/ 81 h 83"/>
                <a:gd name="T22" fmla="*/ 1 w 20"/>
                <a:gd name="T23" fmla="*/ 81 h 83"/>
                <a:gd name="T24" fmla="*/ 4 w 20"/>
                <a:gd name="T25" fmla="*/ 82 h 83"/>
                <a:gd name="T26" fmla="*/ 4 w 20"/>
                <a:gd name="T27" fmla="*/ 82 h 83"/>
                <a:gd name="T28" fmla="*/ 0 w 20"/>
                <a:gd name="T29" fmla="*/ 63 h 83"/>
                <a:gd name="T30" fmla="*/ 3 w 20"/>
                <a:gd name="T31" fmla="*/ 44 h 83"/>
                <a:gd name="T32" fmla="*/ 6 w 20"/>
                <a:gd name="T33" fmla="*/ 25 h 83"/>
                <a:gd name="T34" fmla="*/ 17 w 20"/>
                <a:gd name="T35" fmla="*/ 5 h 83"/>
                <a:gd name="T36" fmla="*/ 19 w 20"/>
                <a:gd name="T37" fmla="*/ 1 h 83"/>
                <a:gd name="T38" fmla="*/ 19 w 20"/>
                <a:gd name="T39" fmla="*/ 1 h 83"/>
                <a:gd name="T40" fmla="*/ 19 w 20"/>
                <a:gd name="T41" fmla="*/ 1 h 83"/>
                <a:gd name="T42" fmla="*/ 19 w 20"/>
                <a:gd name="T43" fmla="*/ 1 h 83"/>
                <a:gd name="T44" fmla="*/ 19 w 20"/>
                <a:gd name="T45" fmla="*/ 1 h 83"/>
                <a:gd name="T46" fmla="*/ 15 w 20"/>
                <a:gd name="T47" fmla="*/ 0 h 83"/>
                <a:gd name="T48" fmla="*/ 15 w 20"/>
                <a:gd name="T49" fmla="*/ 0 h 83"/>
                <a:gd name="T50" fmla="*/ 15 w 20"/>
                <a:gd name="T51" fmla="*/ 0 h 83"/>
                <a:gd name="T52" fmla="*/ 15 w 20"/>
                <a:gd name="T53" fmla="*/ 0 h 8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0"/>
                <a:gd name="T82" fmla="*/ 0 h 83"/>
                <a:gd name="T83" fmla="*/ 20 w 20"/>
                <a:gd name="T84" fmla="*/ 83 h 8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0" h="83">
                  <a:moveTo>
                    <a:pt x="15" y="0"/>
                  </a:moveTo>
                  <a:lnTo>
                    <a:pt x="13" y="4"/>
                  </a:lnTo>
                  <a:lnTo>
                    <a:pt x="6" y="25"/>
                  </a:lnTo>
                  <a:lnTo>
                    <a:pt x="0" y="42"/>
                  </a:lnTo>
                  <a:lnTo>
                    <a:pt x="0" y="63"/>
                  </a:lnTo>
                  <a:lnTo>
                    <a:pt x="1" y="81"/>
                  </a:lnTo>
                  <a:lnTo>
                    <a:pt x="4" y="82"/>
                  </a:lnTo>
                  <a:lnTo>
                    <a:pt x="0" y="63"/>
                  </a:lnTo>
                  <a:lnTo>
                    <a:pt x="3" y="44"/>
                  </a:lnTo>
                  <a:lnTo>
                    <a:pt x="6" y="25"/>
                  </a:lnTo>
                  <a:lnTo>
                    <a:pt x="17" y="5"/>
                  </a:lnTo>
                  <a:lnTo>
                    <a:pt x="19" y="1"/>
                  </a:lnTo>
                  <a:lnTo>
                    <a:pt x="15" y="0"/>
                  </a:lnTo>
                </a:path>
              </a:pathLst>
            </a:custGeom>
            <a:solidFill>
              <a:srgbClr val="4C699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58" name="Freeform 490"/>
            <p:cNvSpPr>
              <a:spLocks/>
            </p:cNvSpPr>
            <p:nvPr/>
          </p:nvSpPr>
          <p:spPr bwMode="auto">
            <a:xfrm>
              <a:off x="1873" y="863"/>
              <a:ext cx="22" cy="84"/>
            </a:xfrm>
            <a:custGeom>
              <a:avLst/>
              <a:gdLst>
                <a:gd name="T0" fmla="*/ 19 w 22"/>
                <a:gd name="T1" fmla="*/ 2 h 84"/>
                <a:gd name="T2" fmla="*/ 17 w 22"/>
                <a:gd name="T3" fmla="*/ 5 h 84"/>
                <a:gd name="T4" fmla="*/ 6 w 22"/>
                <a:gd name="T5" fmla="*/ 26 h 84"/>
                <a:gd name="T6" fmla="*/ 3 w 22"/>
                <a:gd name="T7" fmla="*/ 45 h 84"/>
                <a:gd name="T8" fmla="*/ 0 w 22"/>
                <a:gd name="T9" fmla="*/ 63 h 84"/>
                <a:gd name="T10" fmla="*/ 4 w 22"/>
                <a:gd name="T11" fmla="*/ 83 h 84"/>
                <a:gd name="T12" fmla="*/ 4 w 22"/>
                <a:gd name="T13" fmla="*/ 83 h 84"/>
                <a:gd name="T14" fmla="*/ 4 w 22"/>
                <a:gd name="T15" fmla="*/ 83 h 84"/>
                <a:gd name="T16" fmla="*/ 4 w 22"/>
                <a:gd name="T17" fmla="*/ 83 h 84"/>
                <a:gd name="T18" fmla="*/ 4 w 22"/>
                <a:gd name="T19" fmla="*/ 83 h 84"/>
                <a:gd name="T20" fmla="*/ 4 w 22"/>
                <a:gd name="T21" fmla="*/ 83 h 84"/>
                <a:gd name="T22" fmla="*/ 4 w 22"/>
                <a:gd name="T23" fmla="*/ 83 h 84"/>
                <a:gd name="T24" fmla="*/ 4 w 22"/>
                <a:gd name="T25" fmla="*/ 83 h 84"/>
                <a:gd name="T26" fmla="*/ 4 w 22"/>
                <a:gd name="T27" fmla="*/ 83 h 84"/>
                <a:gd name="T28" fmla="*/ 2 w 22"/>
                <a:gd name="T29" fmla="*/ 65 h 84"/>
                <a:gd name="T30" fmla="*/ 3 w 22"/>
                <a:gd name="T31" fmla="*/ 45 h 84"/>
                <a:gd name="T32" fmla="*/ 10 w 22"/>
                <a:gd name="T33" fmla="*/ 26 h 84"/>
                <a:gd name="T34" fmla="*/ 17 w 22"/>
                <a:gd name="T35" fmla="*/ 5 h 84"/>
                <a:gd name="T36" fmla="*/ 21 w 22"/>
                <a:gd name="T37" fmla="*/ 0 h 84"/>
                <a:gd name="T38" fmla="*/ 21 w 22"/>
                <a:gd name="T39" fmla="*/ 0 h 84"/>
                <a:gd name="T40" fmla="*/ 21 w 22"/>
                <a:gd name="T41" fmla="*/ 0 h 84"/>
                <a:gd name="T42" fmla="*/ 21 w 22"/>
                <a:gd name="T43" fmla="*/ 0 h 84"/>
                <a:gd name="T44" fmla="*/ 21 w 22"/>
                <a:gd name="T45" fmla="*/ 0 h 84"/>
                <a:gd name="T46" fmla="*/ 21 w 22"/>
                <a:gd name="T47" fmla="*/ 0 h 84"/>
                <a:gd name="T48" fmla="*/ 19 w 22"/>
                <a:gd name="T49" fmla="*/ 2 h 84"/>
                <a:gd name="T50" fmla="*/ 19 w 22"/>
                <a:gd name="T51" fmla="*/ 2 h 84"/>
                <a:gd name="T52" fmla="*/ 19 w 22"/>
                <a:gd name="T53" fmla="*/ 2 h 8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
                <a:gd name="T82" fmla="*/ 0 h 84"/>
                <a:gd name="T83" fmla="*/ 22 w 22"/>
                <a:gd name="T84" fmla="*/ 84 h 8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 h="84">
                  <a:moveTo>
                    <a:pt x="19" y="2"/>
                  </a:moveTo>
                  <a:lnTo>
                    <a:pt x="17" y="5"/>
                  </a:lnTo>
                  <a:lnTo>
                    <a:pt x="6" y="26"/>
                  </a:lnTo>
                  <a:lnTo>
                    <a:pt x="3" y="45"/>
                  </a:lnTo>
                  <a:lnTo>
                    <a:pt x="0" y="63"/>
                  </a:lnTo>
                  <a:lnTo>
                    <a:pt x="4" y="83"/>
                  </a:lnTo>
                  <a:lnTo>
                    <a:pt x="2" y="65"/>
                  </a:lnTo>
                  <a:lnTo>
                    <a:pt x="3" y="45"/>
                  </a:lnTo>
                  <a:lnTo>
                    <a:pt x="10" y="26"/>
                  </a:lnTo>
                  <a:lnTo>
                    <a:pt x="17" y="5"/>
                  </a:lnTo>
                  <a:lnTo>
                    <a:pt x="21" y="0"/>
                  </a:lnTo>
                  <a:lnTo>
                    <a:pt x="19" y="2"/>
                  </a:lnTo>
                </a:path>
              </a:pathLst>
            </a:custGeom>
            <a:solidFill>
              <a:srgbClr val="4D6A9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59" name="Freeform 491"/>
            <p:cNvSpPr>
              <a:spLocks/>
            </p:cNvSpPr>
            <p:nvPr/>
          </p:nvSpPr>
          <p:spPr bwMode="auto">
            <a:xfrm>
              <a:off x="1873" y="863"/>
              <a:ext cx="22" cy="84"/>
            </a:xfrm>
            <a:custGeom>
              <a:avLst/>
              <a:gdLst>
                <a:gd name="T0" fmla="*/ 18 w 22"/>
                <a:gd name="T1" fmla="*/ 0 h 84"/>
                <a:gd name="T2" fmla="*/ 14 w 22"/>
                <a:gd name="T3" fmla="*/ 5 h 84"/>
                <a:gd name="T4" fmla="*/ 8 w 22"/>
                <a:gd name="T5" fmla="*/ 26 h 84"/>
                <a:gd name="T6" fmla="*/ 2 w 22"/>
                <a:gd name="T7" fmla="*/ 45 h 84"/>
                <a:gd name="T8" fmla="*/ 0 w 22"/>
                <a:gd name="T9" fmla="*/ 64 h 84"/>
                <a:gd name="T10" fmla="*/ 2 w 22"/>
                <a:gd name="T11" fmla="*/ 83 h 84"/>
                <a:gd name="T12" fmla="*/ 2 w 22"/>
                <a:gd name="T13" fmla="*/ 83 h 84"/>
                <a:gd name="T14" fmla="*/ 2 w 22"/>
                <a:gd name="T15" fmla="*/ 83 h 84"/>
                <a:gd name="T16" fmla="*/ 2 w 22"/>
                <a:gd name="T17" fmla="*/ 83 h 84"/>
                <a:gd name="T18" fmla="*/ 2 w 22"/>
                <a:gd name="T19" fmla="*/ 83 h 84"/>
                <a:gd name="T20" fmla="*/ 4 w 22"/>
                <a:gd name="T21" fmla="*/ 83 h 84"/>
                <a:gd name="T22" fmla="*/ 4 w 22"/>
                <a:gd name="T23" fmla="*/ 83 h 84"/>
                <a:gd name="T24" fmla="*/ 4 w 22"/>
                <a:gd name="T25" fmla="*/ 81 h 84"/>
                <a:gd name="T26" fmla="*/ 4 w 22"/>
                <a:gd name="T27" fmla="*/ 81 h 84"/>
                <a:gd name="T28" fmla="*/ 3 w 22"/>
                <a:gd name="T29" fmla="*/ 65 h 84"/>
                <a:gd name="T30" fmla="*/ 5 w 22"/>
                <a:gd name="T31" fmla="*/ 45 h 84"/>
                <a:gd name="T32" fmla="*/ 8 w 22"/>
                <a:gd name="T33" fmla="*/ 26 h 84"/>
                <a:gd name="T34" fmla="*/ 17 w 22"/>
                <a:gd name="T35" fmla="*/ 7 h 84"/>
                <a:gd name="T36" fmla="*/ 21 w 22"/>
                <a:gd name="T37" fmla="*/ 1 h 84"/>
                <a:gd name="T38" fmla="*/ 21 w 22"/>
                <a:gd name="T39" fmla="*/ 1 h 84"/>
                <a:gd name="T40" fmla="*/ 21 w 22"/>
                <a:gd name="T41" fmla="*/ 1 h 84"/>
                <a:gd name="T42" fmla="*/ 21 w 22"/>
                <a:gd name="T43" fmla="*/ 1 h 84"/>
                <a:gd name="T44" fmla="*/ 21 w 22"/>
                <a:gd name="T45" fmla="*/ 1 h 84"/>
                <a:gd name="T46" fmla="*/ 21 w 22"/>
                <a:gd name="T47" fmla="*/ 1 h 84"/>
                <a:gd name="T48" fmla="*/ 21 w 22"/>
                <a:gd name="T49" fmla="*/ 1 h 84"/>
                <a:gd name="T50" fmla="*/ 21 w 22"/>
                <a:gd name="T51" fmla="*/ 1 h 84"/>
                <a:gd name="T52" fmla="*/ 18 w 22"/>
                <a:gd name="T53" fmla="*/ 0 h 8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
                <a:gd name="T82" fmla="*/ 0 h 84"/>
                <a:gd name="T83" fmla="*/ 22 w 22"/>
                <a:gd name="T84" fmla="*/ 84 h 8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 h="84">
                  <a:moveTo>
                    <a:pt x="18" y="0"/>
                  </a:moveTo>
                  <a:lnTo>
                    <a:pt x="14" y="5"/>
                  </a:lnTo>
                  <a:lnTo>
                    <a:pt x="8" y="26"/>
                  </a:lnTo>
                  <a:lnTo>
                    <a:pt x="2" y="45"/>
                  </a:lnTo>
                  <a:lnTo>
                    <a:pt x="0" y="64"/>
                  </a:lnTo>
                  <a:lnTo>
                    <a:pt x="2" y="83"/>
                  </a:lnTo>
                  <a:lnTo>
                    <a:pt x="4" y="83"/>
                  </a:lnTo>
                  <a:lnTo>
                    <a:pt x="4" y="81"/>
                  </a:lnTo>
                  <a:lnTo>
                    <a:pt x="3" y="65"/>
                  </a:lnTo>
                  <a:lnTo>
                    <a:pt x="5" y="45"/>
                  </a:lnTo>
                  <a:lnTo>
                    <a:pt x="8" y="26"/>
                  </a:lnTo>
                  <a:lnTo>
                    <a:pt x="17" y="7"/>
                  </a:lnTo>
                  <a:lnTo>
                    <a:pt x="21" y="1"/>
                  </a:lnTo>
                  <a:lnTo>
                    <a:pt x="18" y="0"/>
                  </a:lnTo>
                </a:path>
              </a:pathLst>
            </a:custGeom>
            <a:solidFill>
              <a:srgbClr val="4E6B9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60" name="Freeform 492"/>
            <p:cNvSpPr>
              <a:spLocks/>
            </p:cNvSpPr>
            <p:nvPr/>
          </p:nvSpPr>
          <p:spPr bwMode="auto">
            <a:xfrm>
              <a:off x="1877" y="862"/>
              <a:ext cx="21" cy="83"/>
            </a:xfrm>
            <a:custGeom>
              <a:avLst/>
              <a:gdLst>
                <a:gd name="T0" fmla="*/ 15 w 21"/>
                <a:gd name="T1" fmla="*/ 2 h 83"/>
                <a:gd name="T2" fmla="*/ 13 w 21"/>
                <a:gd name="T3" fmla="*/ 8 h 83"/>
                <a:gd name="T4" fmla="*/ 3 w 21"/>
                <a:gd name="T5" fmla="*/ 27 h 83"/>
                <a:gd name="T6" fmla="*/ 0 w 21"/>
                <a:gd name="T7" fmla="*/ 47 h 83"/>
                <a:gd name="T8" fmla="*/ 2 w 21"/>
                <a:gd name="T9" fmla="*/ 67 h 83"/>
                <a:gd name="T10" fmla="*/ 2 w 21"/>
                <a:gd name="T11" fmla="*/ 82 h 83"/>
                <a:gd name="T12" fmla="*/ 2 w 21"/>
                <a:gd name="T13" fmla="*/ 82 h 83"/>
                <a:gd name="T14" fmla="*/ 2 w 21"/>
                <a:gd name="T15" fmla="*/ 82 h 83"/>
                <a:gd name="T16" fmla="*/ 2 w 21"/>
                <a:gd name="T17" fmla="*/ 82 h 83"/>
                <a:gd name="T18" fmla="*/ 2 w 21"/>
                <a:gd name="T19" fmla="*/ 82 h 83"/>
                <a:gd name="T20" fmla="*/ 2 w 21"/>
                <a:gd name="T21" fmla="*/ 82 h 83"/>
                <a:gd name="T22" fmla="*/ 2 w 21"/>
                <a:gd name="T23" fmla="*/ 82 h 83"/>
                <a:gd name="T24" fmla="*/ 2 w 21"/>
                <a:gd name="T25" fmla="*/ 82 h 83"/>
                <a:gd name="T26" fmla="*/ 2 w 21"/>
                <a:gd name="T27" fmla="*/ 82 h 83"/>
                <a:gd name="T28" fmla="*/ 2 w 21"/>
                <a:gd name="T29" fmla="*/ 65 h 83"/>
                <a:gd name="T30" fmla="*/ 3 w 21"/>
                <a:gd name="T31" fmla="*/ 47 h 83"/>
                <a:gd name="T32" fmla="*/ 6 w 21"/>
                <a:gd name="T33" fmla="*/ 28 h 83"/>
                <a:gd name="T34" fmla="*/ 13 w 21"/>
                <a:gd name="T35" fmla="*/ 8 h 83"/>
                <a:gd name="T36" fmla="*/ 20 w 21"/>
                <a:gd name="T37" fmla="*/ 1 h 83"/>
                <a:gd name="T38" fmla="*/ 20 w 21"/>
                <a:gd name="T39" fmla="*/ 1 h 83"/>
                <a:gd name="T40" fmla="*/ 20 w 21"/>
                <a:gd name="T41" fmla="*/ 1 h 83"/>
                <a:gd name="T42" fmla="*/ 17 w 21"/>
                <a:gd name="T43" fmla="*/ 0 h 83"/>
                <a:gd name="T44" fmla="*/ 17 w 21"/>
                <a:gd name="T45" fmla="*/ 0 h 83"/>
                <a:gd name="T46" fmla="*/ 17 w 21"/>
                <a:gd name="T47" fmla="*/ 0 h 83"/>
                <a:gd name="T48" fmla="*/ 17 w 21"/>
                <a:gd name="T49" fmla="*/ 0 h 83"/>
                <a:gd name="T50" fmla="*/ 15 w 21"/>
                <a:gd name="T51" fmla="*/ 2 h 83"/>
                <a:gd name="T52" fmla="*/ 15 w 21"/>
                <a:gd name="T53" fmla="*/ 2 h 8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1"/>
                <a:gd name="T82" fmla="*/ 0 h 83"/>
                <a:gd name="T83" fmla="*/ 21 w 21"/>
                <a:gd name="T84" fmla="*/ 83 h 8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1" h="83">
                  <a:moveTo>
                    <a:pt x="15" y="2"/>
                  </a:moveTo>
                  <a:lnTo>
                    <a:pt x="13" y="8"/>
                  </a:lnTo>
                  <a:lnTo>
                    <a:pt x="3" y="27"/>
                  </a:lnTo>
                  <a:lnTo>
                    <a:pt x="0" y="47"/>
                  </a:lnTo>
                  <a:lnTo>
                    <a:pt x="2" y="67"/>
                  </a:lnTo>
                  <a:lnTo>
                    <a:pt x="2" y="82"/>
                  </a:lnTo>
                  <a:lnTo>
                    <a:pt x="2" y="65"/>
                  </a:lnTo>
                  <a:lnTo>
                    <a:pt x="3" y="47"/>
                  </a:lnTo>
                  <a:lnTo>
                    <a:pt x="6" y="28"/>
                  </a:lnTo>
                  <a:lnTo>
                    <a:pt x="13" y="8"/>
                  </a:lnTo>
                  <a:lnTo>
                    <a:pt x="20" y="1"/>
                  </a:lnTo>
                  <a:lnTo>
                    <a:pt x="17" y="0"/>
                  </a:lnTo>
                  <a:lnTo>
                    <a:pt x="15" y="2"/>
                  </a:lnTo>
                </a:path>
              </a:pathLst>
            </a:custGeom>
            <a:solidFill>
              <a:srgbClr val="4F6B9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61" name="Freeform 493"/>
            <p:cNvSpPr>
              <a:spLocks/>
            </p:cNvSpPr>
            <p:nvPr/>
          </p:nvSpPr>
          <p:spPr bwMode="auto">
            <a:xfrm>
              <a:off x="1876" y="863"/>
              <a:ext cx="23" cy="83"/>
            </a:xfrm>
            <a:custGeom>
              <a:avLst/>
              <a:gdLst>
                <a:gd name="T0" fmla="*/ 22 w 23"/>
                <a:gd name="T1" fmla="*/ 0 h 83"/>
                <a:gd name="T2" fmla="*/ 14 w 23"/>
                <a:gd name="T3" fmla="*/ 7 h 83"/>
                <a:gd name="T4" fmla="*/ 6 w 23"/>
                <a:gd name="T5" fmla="*/ 27 h 83"/>
                <a:gd name="T6" fmla="*/ 2 w 23"/>
                <a:gd name="T7" fmla="*/ 46 h 83"/>
                <a:gd name="T8" fmla="*/ 1 w 23"/>
                <a:gd name="T9" fmla="*/ 63 h 83"/>
                <a:gd name="T10" fmla="*/ 0 w 23"/>
                <a:gd name="T11" fmla="*/ 81 h 83"/>
                <a:gd name="T12" fmla="*/ 0 w 23"/>
                <a:gd name="T13" fmla="*/ 81 h 83"/>
                <a:gd name="T14" fmla="*/ 0 w 23"/>
                <a:gd name="T15" fmla="*/ 81 h 83"/>
                <a:gd name="T16" fmla="*/ 3 w 23"/>
                <a:gd name="T17" fmla="*/ 82 h 83"/>
                <a:gd name="T18" fmla="*/ 3 w 23"/>
                <a:gd name="T19" fmla="*/ 82 h 83"/>
                <a:gd name="T20" fmla="*/ 3 w 23"/>
                <a:gd name="T21" fmla="*/ 82 h 83"/>
                <a:gd name="T22" fmla="*/ 3 w 23"/>
                <a:gd name="T23" fmla="*/ 82 h 83"/>
                <a:gd name="T24" fmla="*/ 3 w 23"/>
                <a:gd name="T25" fmla="*/ 82 h 83"/>
                <a:gd name="T26" fmla="*/ 3 w 23"/>
                <a:gd name="T27" fmla="*/ 82 h 83"/>
                <a:gd name="T28" fmla="*/ 5 w 23"/>
                <a:gd name="T29" fmla="*/ 64 h 83"/>
                <a:gd name="T30" fmla="*/ 2 w 23"/>
                <a:gd name="T31" fmla="*/ 46 h 83"/>
                <a:gd name="T32" fmla="*/ 11 w 23"/>
                <a:gd name="T33" fmla="*/ 25 h 83"/>
                <a:gd name="T34" fmla="*/ 18 w 23"/>
                <a:gd name="T35" fmla="*/ 7 h 83"/>
                <a:gd name="T36" fmla="*/ 22 w 23"/>
                <a:gd name="T37" fmla="*/ 0 h 83"/>
                <a:gd name="T38" fmla="*/ 22 w 23"/>
                <a:gd name="T39" fmla="*/ 0 h 83"/>
                <a:gd name="T40" fmla="*/ 22 w 23"/>
                <a:gd name="T41" fmla="*/ 0 h 83"/>
                <a:gd name="T42" fmla="*/ 22 w 23"/>
                <a:gd name="T43" fmla="*/ 0 h 83"/>
                <a:gd name="T44" fmla="*/ 22 w 23"/>
                <a:gd name="T45" fmla="*/ 0 h 83"/>
                <a:gd name="T46" fmla="*/ 22 w 23"/>
                <a:gd name="T47" fmla="*/ 0 h 83"/>
                <a:gd name="T48" fmla="*/ 22 w 23"/>
                <a:gd name="T49" fmla="*/ 0 h 83"/>
                <a:gd name="T50" fmla="*/ 22 w 23"/>
                <a:gd name="T51" fmla="*/ 0 h 83"/>
                <a:gd name="T52" fmla="*/ 22 w 23"/>
                <a:gd name="T53" fmla="*/ 0 h 8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3"/>
                <a:gd name="T82" fmla="*/ 0 h 83"/>
                <a:gd name="T83" fmla="*/ 23 w 23"/>
                <a:gd name="T84" fmla="*/ 83 h 8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3" h="83">
                  <a:moveTo>
                    <a:pt x="22" y="0"/>
                  </a:moveTo>
                  <a:lnTo>
                    <a:pt x="14" y="7"/>
                  </a:lnTo>
                  <a:lnTo>
                    <a:pt x="6" y="27"/>
                  </a:lnTo>
                  <a:lnTo>
                    <a:pt x="2" y="46"/>
                  </a:lnTo>
                  <a:lnTo>
                    <a:pt x="1" y="63"/>
                  </a:lnTo>
                  <a:lnTo>
                    <a:pt x="0" y="81"/>
                  </a:lnTo>
                  <a:lnTo>
                    <a:pt x="3" y="82"/>
                  </a:lnTo>
                  <a:lnTo>
                    <a:pt x="5" y="64"/>
                  </a:lnTo>
                  <a:lnTo>
                    <a:pt x="2" y="46"/>
                  </a:lnTo>
                  <a:lnTo>
                    <a:pt x="11" y="25"/>
                  </a:lnTo>
                  <a:lnTo>
                    <a:pt x="18" y="7"/>
                  </a:lnTo>
                  <a:lnTo>
                    <a:pt x="22" y="0"/>
                  </a:lnTo>
                </a:path>
              </a:pathLst>
            </a:custGeom>
            <a:solidFill>
              <a:srgbClr val="506C9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62" name="Freeform 494"/>
            <p:cNvSpPr>
              <a:spLocks/>
            </p:cNvSpPr>
            <p:nvPr/>
          </p:nvSpPr>
          <p:spPr bwMode="auto">
            <a:xfrm>
              <a:off x="1879" y="861"/>
              <a:ext cx="21" cy="85"/>
            </a:xfrm>
            <a:custGeom>
              <a:avLst/>
              <a:gdLst>
                <a:gd name="T0" fmla="*/ 17 w 21"/>
                <a:gd name="T1" fmla="*/ 2 h 85"/>
                <a:gd name="T2" fmla="*/ 12 w 21"/>
                <a:gd name="T3" fmla="*/ 9 h 85"/>
                <a:gd name="T4" fmla="*/ 8 w 21"/>
                <a:gd name="T5" fmla="*/ 27 h 85"/>
                <a:gd name="T6" fmla="*/ 0 w 21"/>
                <a:gd name="T7" fmla="*/ 48 h 85"/>
                <a:gd name="T8" fmla="*/ 2 w 21"/>
                <a:gd name="T9" fmla="*/ 66 h 85"/>
                <a:gd name="T10" fmla="*/ 2 w 21"/>
                <a:gd name="T11" fmla="*/ 84 h 85"/>
                <a:gd name="T12" fmla="*/ 2 w 21"/>
                <a:gd name="T13" fmla="*/ 84 h 85"/>
                <a:gd name="T14" fmla="*/ 2 w 21"/>
                <a:gd name="T15" fmla="*/ 84 h 85"/>
                <a:gd name="T16" fmla="*/ 2 w 21"/>
                <a:gd name="T17" fmla="*/ 84 h 85"/>
                <a:gd name="T18" fmla="*/ 2 w 21"/>
                <a:gd name="T19" fmla="*/ 84 h 85"/>
                <a:gd name="T20" fmla="*/ 2 w 21"/>
                <a:gd name="T21" fmla="*/ 84 h 85"/>
                <a:gd name="T22" fmla="*/ 2 w 21"/>
                <a:gd name="T23" fmla="*/ 84 h 85"/>
                <a:gd name="T24" fmla="*/ 2 w 21"/>
                <a:gd name="T25" fmla="*/ 84 h 85"/>
                <a:gd name="T26" fmla="*/ 2 w 21"/>
                <a:gd name="T27" fmla="*/ 84 h 85"/>
                <a:gd name="T28" fmla="*/ 2 w 21"/>
                <a:gd name="T29" fmla="*/ 66 h 85"/>
                <a:gd name="T30" fmla="*/ 5 w 21"/>
                <a:gd name="T31" fmla="*/ 47 h 85"/>
                <a:gd name="T32" fmla="*/ 8 w 21"/>
                <a:gd name="T33" fmla="*/ 27 h 85"/>
                <a:gd name="T34" fmla="*/ 16 w 21"/>
                <a:gd name="T35" fmla="*/ 10 h 85"/>
                <a:gd name="T36" fmla="*/ 20 w 21"/>
                <a:gd name="T37" fmla="*/ 0 h 85"/>
                <a:gd name="T38" fmla="*/ 20 w 21"/>
                <a:gd name="T39" fmla="*/ 0 h 85"/>
                <a:gd name="T40" fmla="*/ 20 w 21"/>
                <a:gd name="T41" fmla="*/ 0 h 85"/>
                <a:gd name="T42" fmla="*/ 20 w 21"/>
                <a:gd name="T43" fmla="*/ 0 h 85"/>
                <a:gd name="T44" fmla="*/ 20 w 21"/>
                <a:gd name="T45" fmla="*/ 0 h 85"/>
                <a:gd name="T46" fmla="*/ 17 w 21"/>
                <a:gd name="T47" fmla="*/ 0 h 85"/>
                <a:gd name="T48" fmla="*/ 17 w 21"/>
                <a:gd name="T49" fmla="*/ 0 h 85"/>
                <a:gd name="T50" fmla="*/ 17 w 21"/>
                <a:gd name="T51" fmla="*/ 0 h 85"/>
                <a:gd name="T52" fmla="*/ 17 w 21"/>
                <a:gd name="T53" fmla="*/ 2 h 8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1"/>
                <a:gd name="T82" fmla="*/ 0 h 85"/>
                <a:gd name="T83" fmla="*/ 21 w 21"/>
                <a:gd name="T84" fmla="*/ 85 h 8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1" h="85">
                  <a:moveTo>
                    <a:pt x="17" y="2"/>
                  </a:moveTo>
                  <a:lnTo>
                    <a:pt x="12" y="9"/>
                  </a:lnTo>
                  <a:lnTo>
                    <a:pt x="8" y="27"/>
                  </a:lnTo>
                  <a:lnTo>
                    <a:pt x="0" y="48"/>
                  </a:lnTo>
                  <a:lnTo>
                    <a:pt x="2" y="66"/>
                  </a:lnTo>
                  <a:lnTo>
                    <a:pt x="2" y="84"/>
                  </a:lnTo>
                  <a:lnTo>
                    <a:pt x="2" y="66"/>
                  </a:lnTo>
                  <a:lnTo>
                    <a:pt x="5" y="47"/>
                  </a:lnTo>
                  <a:lnTo>
                    <a:pt x="8" y="27"/>
                  </a:lnTo>
                  <a:lnTo>
                    <a:pt x="16" y="10"/>
                  </a:lnTo>
                  <a:lnTo>
                    <a:pt x="20" y="0"/>
                  </a:lnTo>
                  <a:lnTo>
                    <a:pt x="17" y="0"/>
                  </a:lnTo>
                  <a:lnTo>
                    <a:pt x="17" y="2"/>
                  </a:lnTo>
                </a:path>
              </a:pathLst>
            </a:custGeom>
            <a:solidFill>
              <a:srgbClr val="516DA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63" name="Freeform 495"/>
            <p:cNvSpPr>
              <a:spLocks/>
            </p:cNvSpPr>
            <p:nvPr/>
          </p:nvSpPr>
          <p:spPr bwMode="auto">
            <a:xfrm>
              <a:off x="1880" y="861"/>
              <a:ext cx="22" cy="86"/>
            </a:xfrm>
            <a:custGeom>
              <a:avLst/>
              <a:gdLst>
                <a:gd name="T0" fmla="*/ 21 w 22"/>
                <a:gd name="T1" fmla="*/ 0 h 86"/>
                <a:gd name="T2" fmla="*/ 15 w 22"/>
                <a:gd name="T3" fmla="*/ 10 h 86"/>
                <a:gd name="T4" fmla="*/ 5 w 22"/>
                <a:gd name="T5" fmla="*/ 27 h 86"/>
                <a:gd name="T6" fmla="*/ 3 w 22"/>
                <a:gd name="T7" fmla="*/ 47 h 86"/>
                <a:gd name="T8" fmla="*/ 0 w 22"/>
                <a:gd name="T9" fmla="*/ 66 h 86"/>
                <a:gd name="T10" fmla="*/ 1 w 22"/>
                <a:gd name="T11" fmla="*/ 84 h 86"/>
                <a:gd name="T12" fmla="*/ 4 w 22"/>
                <a:gd name="T13" fmla="*/ 85 h 86"/>
                <a:gd name="T14" fmla="*/ 4 w 22"/>
                <a:gd name="T15" fmla="*/ 85 h 86"/>
                <a:gd name="T16" fmla="*/ 4 w 22"/>
                <a:gd name="T17" fmla="*/ 85 h 86"/>
                <a:gd name="T18" fmla="*/ 4 w 22"/>
                <a:gd name="T19" fmla="*/ 85 h 86"/>
                <a:gd name="T20" fmla="*/ 4 w 22"/>
                <a:gd name="T21" fmla="*/ 85 h 86"/>
                <a:gd name="T22" fmla="*/ 4 w 22"/>
                <a:gd name="T23" fmla="*/ 85 h 86"/>
                <a:gd name="T24" fmla="*/ 4 w 22"/>
                <a:gd name="T25" fmla="*/ 85 h 86"/>
                <a:gd name="T26" fmla="*/ 4 w 22"/>
                <a:gd name="T27" fmla="*/ 85 h 86"/>
                <a:gd name="T28" fmla="*/ 4 w 22"/>
                <a:gd name="T29" fmla="*/ 67 h 86"/>
                <a:gd name="T30" fmla="*/ 3 w 22"/>
                <a:gd name="T31" fmla="*/ 47 h 86"/>
                <a:gd name="T32" fmla="*/ 10 w 22"/>
                <a:gd name="T33" fmla="*/ 29 h 86"/>
                <a:gd name="T34" fmla="*/ 15 w 22"/>
                <a:gd name="T35" fmla="*/ 10 h 86"/>
                <a:gd name="T36" fmla="*/ 21 w 22"/>
                <a:gd name="T37" fmla="*/ 0 h 86"/>
                <a:gd name="T38" fmla="*/ 21 w 22"/>
                <a:gd name="T39" fmla="*/ 0 h 86"/>
                <a:gd name="T40" fmla="*/ 21 w 22"/>
                <a:gd name="T41" fmla="*/ 0 h 86"/>
                <a:gd name="T42" fmla="*/ 21 w 22"/>
                <a:gd name="T43" fmla="*/ 0 h 86"/>
                <a:gd name="T44" fmla="*/ 21 w 22"/>
                <a:gd name="T45" fmla="*/ 0 h 86"/>
                <a:gd name="T46" fmla="*/ 21 w 22"/>
                <a:gd name="T47" fmla="*/ 0 h 86"/>
                <a:gd name="T48" fmla="*/ 21 w 22"/>
                <a:gd name="T49" fmla="*/ 0 h 86"/>
                <a:gd name="T50" fmla="*/ 21 w 22"/>
                <a:gd name="T51" fmla="*/ 0 h 86"/>
                <a:gd name="T52" fmla="*/ 21 w 22"/>
                <a:gd name="T53" fmla="*/ 0 h 8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
                <a:gd name="T82" fmla="*/ 0 h 86"/>
                <a:gd name="T83" fmla="*/ 22 w 22"/>
                <a:gd name="T84" fmla="*/ 86 h 8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 h="86">
                  <a:moveTo>
                    <a:pt x="21" y="0"/>
                  </a:moveTo>
                  <a:lnTo>
                    <a:pt x="15" y="10"/>
                  </a:lnTo>
                  <a:lnTo>
                    <a:pt x="5" y="27"/>
                  </a:lnTo>
                  <a:lnTo>
                    <a:pt x="3" y="47"/>
                  </a:lnTo>
                  <a:lnTo>
                    <a:pt x="0" y="66"/>
                  </a:lnTo>
                  <a:lnTo>
                    <a:pt x="1" y="84"/>
                  </a:lnTo>
                  <a:lnTo>
                    <a:pt x="4" y="85"/>
                  </a:lnTo>
                  <a:lnTo>
                    <a:pt x="4" y="67"/>
                  </a:lnTo>
                  <a:lnTo>
                    <a:pt x="3" y="47"/>
                  </a:lnTo>
                  <a:lnTo>
                    <a:pt x="10" y="29"/>
                  </a:lnTo>
                  <a:lnTo>
                    <a:pt x="15" y="10"/>
                  </a:lnTo>
                  <a:lnTo>
                    <a:pt x="21" y="0"/>
                  </a:lnTo>
                </a:path>
              </a:pathLst>
            </a:custGeom>
            <a:solidFill>
              <a:srgbClr val="526EA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64" name="Freeform 496"/>
            <p:cNvSpPr>
              <a:spLocks/>
            </p:cNvSpPr>
            <p:nvPr/>
          </p:nvSpPr>
          <p:spPr bwMode="auto">
            <a:xfrm>
              <a:off x="1880" y="860"/>
              <a:ext cx="22" cy="87"/>
            </a:xfrm>
            <a:custGeom>
              <a:avLst/>
              <a:gdLst>
                <a:gd name="T0" fmla="*/ 16 w 22"/>
                <a:gd name="T1" fmla="*/ 1 h 87"/>
                <a:gd name="T2" fmla="*/ 13 w 22"/>
                <a:gd name="T3" fmla="*/ 11 h 87"/>
                <a:gd name="T4" fmla="*/ 7 w 22"/>
                <a:gd name="T5" fmla="*/ 29 h 87"/>
                <a:gd name="T6" fmla="*/ 1 w 22"/>
                <a:gd name="T7" fmla="*/ 48 h 87"/>
                <a:gd name="T8" fmla="*/ 1 w 22"/>
                <a:gd name="T9" fmla="*/ 67 h 87"/>
                <a:gd name="T10" fmla="*/ 0 w 22"/>
                <a:gd name="T11" fmla="*/ 85 h 87"/>
                <a:gd name="T12" fmla="*/ 0 w 22"/>
                <a:gd name="T13" fmla="*/ 85 h 87"/>
                <a:gd name="T14" fmla="*/ 0 w 22"/>
                <a:gd name="T15" fmla="*/ 85 h 87"/>
                <a:gd name="T16" fmla="*/ 0 w 22"/>
                <a:gd name="T17" fmla="*/ 85 h 87"/>
                <a:gd name="T18" fmla="*/ 0 w 22"/>
                <a:gd name="T19" fmla="*/ 85 h 87"/>
                <a:gd name="T20" fmla="*/ 0 w 22"/>
                <a:gd name="T21" fmla="*/ 85 h 87"/>
                <a:gd name="T22" fmla="*/ 0 w 22"/>
                <a:gd name="T23" fmla="*/ 85 h 87"/>
                <a:gd name="T24" fmla="*/ 3 w 22"/>
                <a:gd name="T25" fmla="*/ 86 h 87"/>
                <a:gd name="T26" fmla="*/ 3 w 22"/>
                <a:gd name="T27" fmla="*/ 86 h 87"/>
                <a:gd name="T28" fmla="*/ 1 w 22"/>
                <a:gd name="T29" fmla="*/ 67 h 87"/>
                <a:gd name="T30" fmla="*/ 4 w 22"/>
                <a:gd name="T31" fmla="*/ 48 h 87"/>
                <a:gd name="T32" fmla="*/ 7 w 22"/>
                <a:gd name="T33" fmla="*/ 29 h 87"/>
                <a:gd name="T34" fmla="*/ 16 w 22"/>
                <a:gd name="T35" fmla="*/ 11 h 87"/>
                <a:gd name="T36" fmla="*/ 21 w 22"/>
                <a:gd name="T37" fmla="*/ 0 h 87"/>
                <a:gd name="T38" fmla="*/ 21 w 22"/>
                <a:gd name="T39" fmla="*/ 0 h 87"/>
                <a:gd name="T40" fmla="*/ 21 w 22"/>
                <a:gd name="T41" fmla="*/ 0 h 87"/>
                <a:gd name="T42" fmla="*/ 21 w 22"/>
                <a:gd name="T43" fmla="*/ 0 h 87"/>
                <a:gd name="T44" fmla="*/ 21 w 22"/>
                <a:gd name="T45" fmla="*/ 0 h 87"/>
                <a:gd name="T46" fmla="*/ 21 w 22"/>
                <a:gd name="T47" fmla="*/ 0 h 87"/>
                <a:gd name="T48" fmla="*/ 21 w 22"/>
                <a:gd name="T49" fmla="*/ 0 h 87"/>
                <a:gd name="T50" fmla="*/ 21 w 22"/>
                <a:gd name="T51" fmla="*/ 0 h 87"/>
                <a:gd name="T52" fmla="*/ 16 w 22"/>
                <a:gd name="T53" fmla="*/ 1 h 8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
                <a:gd name="T82" fmla="*/ 0 h 87"/>
                <a:gd name="T83" fmla="*/ 22 w 22"/>
                <a:gd name="T84" fmla="*/ 87 h 8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 h="87">
                  <a:moveTo>
                    <a:pt x="16" y="1"/>
                  </a:moveTo>
                  <a:lnTo>
                    <a:pt x="13" y="11"/>
                  </a:lnTo>
                  <a:lnTo>
                    <a:pt x="7" y="29"/>
                  </a:lnTo>
                  <a:lnTo>
                    <a:pt x="1" y="48"/>
                  </a:lnTo>
                  <a:lnTo>
                    <a:pt x="1" y="67"/>
                  </a:lnTo>
                  <a:lnTo>
                    <a:pt x="0" y="85"/>
                  </a:lnTo>
                  <a:lnTo>
                    <a:pt x="3" y="86"/>
                  </a:lnTo>
                  <a:lnTo>
                    <a:pt x="1" y="67"/>
                  </a:lnTo>
                  <a:lnTo>
                    <a:pt x="4" y="48"/>
                  </a:lnTo>
                  <a:lnTo>
                    <a:pt x="7" y="29"/>
                  </a:lnTo>
                  <a:lnTo>
                    <a:pt x="16" y="11"/>
                  </a:lnTo>
                  <a:lnTo>
                    <a:pt x="21" y="0"/>
                  </a:lnTo>
                  <a:lnTo>
                    <a:pt x="16" y="1"/>
                  </a:lnTo>
                </a:path>
              </a:pathLst>
            </a:custGeom>
            <a:solidFill>
              <a:srgbClr val="536FA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65" name="Freeform 497"/>
            <p:cNvSpPr>
              <a:spLocks/>
            </p:cNvSpPr>
            <p:nvPr/>
          </p:nvSpPr>
          <p:spPr bwMode="auto">
            <a:xfrm>
              <a:off x="1882" y="860"/>
              <a:ext cx="22" cy="87"/>
            </a:xfrm>
            <a:custGeom>
              <a:avLst/>
              <a:gdLst>
                <a:gd name="T0" fmla="*/ 18 w 22"/>
                <a:gd name="T1" fmla="*/ 0 h 87"/>
                <a:gd name="T2" fmla="*/ 13 w 22"/>
                <a:gd name="T3" fmla="*/ 11 h 87"/>
                <a:gd name="T4" fmla="*/ 4 w 22"/>
                <a:gd name="T5" fmla="*/ 29 h 87"/>
                <a:gd name="T6" fmla="*/ 3 w 22"/>
                <a:gd name="T7" fmla="*/ 48 h 87"/>
                <a:gd name="T8" fmla="*/ 0 w 22"/>
                <a:gd name="T9" fmla="*/ 68 h 87"/>
                <a:gd name="T10" fmla="*/ 3 w 22"/>
                <a:gd name="T11" fmla="*/ 86 h 87"/>
                <a:gd name="T12" fmla="*/ 3 w 22"/>
                <a:gd name="T13" fmla="*/ 86 h 87"/>
                <a:gd name="T14" fmla="*/ 3 w 22"/>
                <a:gd name="T15" fmla="*/ 86 h 87"/>
                <a:gd name="T16" fmla="*/ 3 w 22"/>
                <a:gd name="T17" fmla="*/ 86 h 87"/>
                <a:gd name="T18" fmla="*/ 3 w 22"/>
                <a:gd name="T19" fmla="*/ 86 h 87"/>
                <a:gd name="T20" fmla="*/ 3 w 22"/>
                <a:gd name="T21" fmla="*/ 86 h 87"/>
                <a:gd name="T22" fmla="*/ 3 w 22"/>
                <a:gd name="T23" fmla="*/ 86 h 87"/>
                <a:gd name="T24" fmla="*/ 3 w 22"/>
                <a:gd name="T25" fmla="*/ 86 h 87"/>
                <a:gd name="T26" fmla="*/ 3 w 22"/>
                <a:gd name="T27" fmla="*/ 86 h 87"/>
                <a:gd name="T28" fmla="*/ 3 w 22"/>
                <a:gd name="T29" fmla="*/ 86 h 87"/>
                <a:gd name="T30" fmla="*/ 1 w 22"/>
                <a:gd name="T31" fmla="*/ 68 h 87"/>
                <a:gd name="T32" fmla="*/ 3 w 22"/>
                <a:gd name="T33" fmla="*/ 48 h 87"/>
                <a:gd name="T34" fmla="*/ 7 w 22"/>
                <a:gd name="T35" fmla="*/ 29 h 87"/>
                <a:gd name="T36" fmla="*/ 13 w 22"/>
                <a:gd name="T37" fmla="*/ 11 h 87"/>
                <a:gd name="T38" fmla="*/ 21 w 22"/>
                <a:gd name="T39" fmla="*/ 0 h 87"/>
                <a:gd name="T40" fmla="*/ 21 w 22"/>
                <a:gd name="T41" fmla="*/ 0 h 87"/>
                <a:gd name="T42" fmla="*/ 21 w 22"/>
                <a:gd name="T43" fmla="*/ 0 h 87"/>
                <a:gd name="T44" fmla="*/ 18 w 22"/>
                <a:gd name="T45" fmla="*/ 0 h 87"/>
                <a:gd name="T46" fmla="*/ 18 w 22"/>
                <a:gd name="T47" fmla="*/ 0 h 87"/>
                <a:gd name="T48" fmla="*/ 18 w 22"/>
                <a:gd name="T49" fmla="*/ 0 h 87"/>
                <a:gd name="T50" fmla="*/ 18 w 22"/>
                <a:gd name="T51" fmla="*/ 0 h 87"/>
                <a:gd name="T52" fmla="*/ 18 w 22"/>
                <a:gd name="T53" fmla="*/ 0 h 87"/>
                <a:gd name="T54" fmla="*/ 18 w 22"/>
                <a:gd name="T55" fmla="*/ 0 h 8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2"/>
                <a:gd name="T85" fmla="*/ 0 h 87"/>
                <a:gd name="T86" fmla="*/ 22 w 22"/>
                <a:gd name="T87" fmla="*/ 87 h 8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2" h="87">
                  <a:moveTo>
                    <a:pt x="18" y="0"/>
                  </a:moveTo>
                  <a:lnTo>
                    <a:pt x="13" y="11"/>
                  </a:lnTo>
                  <a:lnTo>
                    <a:pt x="4" y="29"/>
                  </a:lnTo>
                  <a:lnTo>
                    <a:pt x="3" y="48"/>
                  </a:lnTo>
                  <a:lnTo>
                    <a:pt x="0" y="68"/>
                  </a:lnTo>
                  <a:lnTo>
                    <a:pt x="3" y="86"/>
                  </a:lnTo>
                  <a:lnTo>
                    <a:pt x="1" y="68"/>
                  </a:lnTo>
                  <a:lnTo>
                    <a:pt x="3" y="48"/>
                  </a:lnTo>
                  <a:lnTo>
                    <a:pt x="7" y="29"/>
                  </a:lnTo>
                  <a:lnTo>
                    <a:pt x="13" y="11"/>
                  </a:lnTo>
                  <a:lnTo>
                    <a:pt x="21" y="0"/>
                  </a:lnTo>
                  <a:lnTo>
                    <a:pt x="18" y="0"/>
                  </a:lnTo>
                </a:path>
              </a:pathLst>
            </a:custGeom>
            <a:solidFill>
              <a:srgbClr val="5470A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66" name="Freeform 498"/>
            <p:cNvSpPr>
              <a:spLocks/>
            </p:cNvSpPr>
            <p:nvPr/>
          </p:nvSpPr>
          <p:spPr bwMode="auto">
            <a:xfrm>
              <a:off x="1882" y="858"/>
              <a:ext cx="22" cy="89"/>
            </a:xfrm>
            <a:custGeom>
              <a:avLst/>
              <a:gdLst>
                <a:gd name="T0" fmla="*/ 21 w 22"/>
                <a:gd name="T1" fmla="*/ 2 h 89"/>
                <a:gd name="T2" fmla="*/ 13 w 22"/>
                <a:gd name="T3" fmla="*/ 13 h 89"/>
                <a:gd name="T4" fmla="*/ 7 w 22"/>
                <a:gd name="T5" fmla="*/ 31 h 89"/>
                <a:gd name="T6" fmla="*/ 1 w 22"/>
                <a:gd name="T7" fmla="*/ 50 h 89"/>
                <a:gd name="T8" fmla="*/ 0 w 22"/>
                <a:gd name="T9" fmla="*/ 70 h 89"/>
                <a:gd name="T10" fmla="*/ 0 w 22"/>
                <a:gd name="T11" fmla="*/ 88 h 89"/>
                <a:gd name="T12" fmla="*/ 0 w 22"/>
                <a:gd name="T13" fmla="*/ 88 h 89"/>
                <a:gd name="T14" fmla="*/ 0 w 22"/>
                <a:gd name="T15" fmla="*/ 88 h 89"/>
                <a:gd name="T16" fmla="*/ 0 w 22"/>
                <a:gd name="T17" fmla="*/ 88 h 89"/>
                <a:gd name="T18" fmla="*/ 0 w 22"/>
                <a:gd name="T19" fmla="*/ 88 h 89"/>
                <a:gd name="T20" fmla="*/ 0 w 22"/>
                <a:gd name="T21" fmla="*/ 88 h 89"/>
                <a:gd name="T22" fmla="*/ 3 w 22"/>
                <a:gd name="T23" fmla="*/ 88 h 89"/>
                <a:gd name="T24" fmla="*/ 3 w 22"/>
                <a:gd name="T25" fmla="*/ 88 h 89"/>
                <a:gd name="T26" fmla="*/ 3 w 22"/>
                <a:gd name="T27" fmla="*/ 88 h 89"/>
                <a:gd name="T28" fmla="*/ 3 w 22"/>
                <a:gd name="T29" fmla="*/ 88 h 89"/>
                <a:gd name="T30" fmla="*/ 3 w 22"/>
                <a:gd name="T31" fmla="*/ 88 h 89"/>
                <a:gd name="T32" fmla="*/ 0 w 22"/>
                <a:gd name="T33" fmla="*/ 68 h 89"/>
                <a:gd name="T34" fmla="*/ 4 w 22"/>
                <a:gd name="T35" fmla="*/ 51 h 89"/>
                <a:gd name="T36" fmla="*/ 7 w 22"/>
                <a:gd name="T37" fmla="*/ 31 h 89"/>
                <a:gd name="T38" fmla="*/ 16 w 22"/>
                <a:gd name="T39" fmla="*/ 14 h 89"/>
                <a:gd name="T40" fmla="*/ 21 w 22"/>
                <a:gd name="T41" fmla="*/ 0 h 89"/>
                <a:gd name="T42" fmla="*/ 21 w 22"/>
                <a:gd name="T43" fmla="*/ 0 h 89"/>
                <a:gd name="T44" fmla="*/ 21 w 22"/>
                <a:gd name="T45" fmla="*/ 0 h 89"/>
                <a:gd name="T46" fmla="*/ 21 w 22"/>
                <a:gd name="T47" fmla="*/ 0 h 89"/>
                <a:gd name="T48" fmla="*/ 21 w 22"/>
                <a:gd name="T49" fmla="*/ 0 h 89"/>
                <a:gd name="T50" fmla="*/ 21 w 22"/>
                <a:gd name="T51" fmla="*/ 0 h 89"/>
                <a:gd name="T52" fmla="*/ 21 w 22"/>
                <a:gd name="T53" fmla="*/ 0 h 89"/>
                <a:gd name="T54" fmla="*/ 21 w 22"/>
                <a:gd name="T55" fmla="*/ 0 h 89"/>
                <a:gd name="T56" fmla="*/ 21 w 22"/>
                <a:gd name="T57" fmla="*/ 2 h 8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2"/>
                <a:gd name="T88" fmla="*/ 0 h 89"/>
                <a:gd name="T89" fmla="*/ 22 w 22"/>
                <a:gd name="T90" fmla="*/ 89 h 8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2" h="89">
                  <a:moveTo>
                    <a:pt x="21" y="2"/>
                  </a:moveTo>
                  <a:lnTo>
                    <a:pt x="13" y="13"/>
                  </a:lnTo>
                  <a:lnTo>
                    <a:pt x="7" y="31"/>
                  </a:lnTo>
                  <a:lnTo>
                    <a:pt x="1" y="50"/>
                  </a:lnTo>
                  <a:lnTo>
                    <a:pt x="0" y="70"/>
                  </a:lnTo>
                  <a:lnTo>
                    <a:pt x="0" y="88"/>
                  </a:lnTo>
                  <a:lnTo>
                    <a:pt x="3" y="88"/>
                  </a:lnTo>
                  <a:lnTo>
                    <a:pt x="0" y="68"/>
                  </a:lnTo>
                  <a:lnTo>
                    <a:pt x="4" y="51"/>
                  </a:lnTo>
                  <a:lnTo>
                    <a:pt x="7" y="31"/>
                  </a:lnTo>
                  <a:lnTo>
                    <a:pt x="16" y="14"/>
                  </a:lnTo>
                  <a:lnTo>
                    <a:pt x="21" y="0"/>
                  </a:lnTo>
                  <a:lnTo>
                    <a:pt x="21" y="2"/>
                  </a:lnTo>
                </a:path>
              </a:pathLst>
            </a:custGeom>
            <a:solidFill>
              <a:srgbClr val="5570A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67" name="Freeform 499"/>
            <p:cNvSpPr>
              <a:spLocks/>
            </p:cNvSpPr>
            <p:nvPr/>
          </p:nvSpPr>
          <p:spPr bwMode="auto">
            <a:xfrm>
              <a:off x="1883" y="858"/>
              <a:ext cx="22" cy="90"/>
            </a:xfrm>
            <a:custGeom>
              <a:avLst/>
              <a:gdLst>
                <a:gd name="T0" fmla="*/ 18 w 22"/>
                <a:gd name="T1" fmla="*/ 0 h 90"/>
                <a:gd name="T2" fmla="*/ 12 w 22"/>
                <a:gd name="T3" fmla="*/ 14 h 90"/>
                <a:gd name="T4" fmla="*/ 5 w 22"/>
                <a:gd name="T5" fmla="*/ 31 h 90"/>
                <a:gd name="T6" fmla="*/ 4 w 22"/>
                <a:gd name="T7" fmla="*/ 51 h 90"/>
                <a:gd name="T8" fmla="*/ 0 w 22"/>
                <a:gd name="T9" fmla="*/ 68 h 90"/>
                <a:gd name="T10" fmla="*/ 3 w 22"/>
                <a:gd name="T11" fmla="*/ 89 h 90"/>
                <a:gd name="T12" fmla="*/ 3 w 22"/>
                <a:gd name="T13" fmla="*/ 89 h 90"/>
                <a:gd name="T14" fmla="*/ 3 w 22"/>
                <a:gd name="T15" fmla="*/ 89 h 90"/>
                <a:gd name="T16" fmla="*/ 3 w 22"/>
                <a:gd name="T17" fmla="*/ 89 h 90"/>
                <a:gd name="T18" fmla="*/ 3 w 22"/>
                <a:gd name="T19" fmla="*/ 89 h 90"/>
                <a:gd name="T20" fmla="*/ 3 w 22"/>
                <a:gd name="T21" fmla="*/ 89 h 90"/>
                <a:gd name="T22" fmla="*/ 3 w 22"/>
                <a:gd name="T23" fmla="*/ 89 h 90"/>
                <a:gd name="T24" fmla="*/ 3 w 22"/>
                <a:gd name="T25" fmla="*/ 89 h 90"/>
                <a:gd name="T26" fmla="*/ 3 w 22"/>
                <a:gd name="T27" fmla="*/ 89 h 90"/>
                <a:gd name="T28" fmla="*/ 3 w 22"/>
                <a:gd name="T29" fmla="*/ 89 h 90"/>
                <a:gd name="T30" fmla="*/ 4 w 22"/>
                <a:gd name="T31" fmla="*/ 87 h 90"/>
                <a:gd name="T32" fmla="*/ 2 w 22"/>
                <a:gd name="T33" fmla="*/ 69 h 90"/>
                <a:gd name="T34" fmla="*/ 4 w 22"/>
                <a:gd name="T35" fmla="*/ 51 h 90"/>
                <a:gd name="T36" fmla="*/ 7 w 22"/>
                <a:gd name="T37" fmla="*/ 33 h 90"/>
                <a:gd name="T38" fmla="*/ 15 w 22"/>
                <a:gd name="T39" fmla="*/ 15 h 90"/>
                <a:gd name="T40" fmla="*/ 21 w 22"/>
                <a:gd name="T41" fmla="*/ 1 h 90"/>
                <a:gd name="T42" fmla="*/ 21 w 22"/>
                <a:gd name="T43" fmla="*/ 1 h 90"/>
                <a:gd name="T44" fmla="*/ 21 w 22"/>
                <a:gd name="T45" fmla="*/ 1 h 90"/>
                <a:gd name="T46" fmla="*/ 21 w 22"/>
                <a:gd name="T47" fmla="*/ 1 h 90"/>
                <a:gd name="T48" fmla="*/ 21 w 22"/>
                <a:gd name="T49" fmla="*/ 1 h 90"/>
                <a:gd name="T50" fmla="*/ 21 w 22"/>
                <a:gd name="T51" fmla="*/ 1 h 90"/>
                <a:gd name="T52" fmla="*/ 18 w 22"/>
                <a:gd name="T53" fmla="*/ 0 h 90"/>
                <a:gd name="T54" fmla="*/ 18 w 22"/>
                <a:gd name="T55" fmla="*/ 0 h 90"/>
                <a:gd name="T56" fmla="*/ 18 w 22"/>
                <a:gd name="T57" fmla="*/ 0 h 9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2"/>
                <a:gd name="T88" fmla="*/ 0 h 90"/>
                <a:gd name="T89" fmla="*/ 22 w 22"/>
                <a:gd name="T90" fmla="*/ 90 h 9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2" h="90">
                  <a:moveTo>
                    <a:pt x="18" y="0"/>
                  </a:moveTo>
                  <a:lnTo>
                    <a:pt x="12" y="14"/>
                  </a:lnTo>
                  <a:lnTo>
                    <a:pt x="5" y="31"/>
                  </a:lnTo>
                  <a:lnTo>
                    <a:pt x="4" y="51"/>
                  </a:lnTo>
                  <a:lnTo>
                    <a:pt x="0" y="68"/>
                  </a:lnTo>
                  <a:lnTo>
                    <a:pt x="3" y="89"/>
                  </a:lnTo>
                  <a:lnTo>
                    <a:pt x="4" y="87"/>
                  </a:lnTo>
                  <a:lnTo>
                    <a:pt x="2" y="69"/>
                  </a:lnTo>
                  <a:lnTo>
                    <a:pt x="4" y="51"/>
                  </a:lnTo>
                  <a:lnTo>
                    <a:pt x="7" y="33"/>
                  </a:lnTo>
                  <a:lnTo>
                    <a:pt x="15" y="15"/>
                  </a:lnTo>
                  <a:lnTo>
                    <a:pt x="21" y="1"/>
                  </a:lnTo>
                  <a:lnTo>
                    <a:pt x="18" y="0"/>
                  </a:lnTo>
                </a:path>
              </a:pathLst>
            </a:custGeom>
            <a:solidFill>
              <a:srgbClr val="5671A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68" name="Freeform 500"/>
            <p:cNvSpPr>
              <a:spLocks/>
            </p:cNvSpPr>
            <p:nvPr/>
          </p:nvSpPr>
          <p:spPr bwMode="auto">
            <a:xfrm>
              <a:off x="1885" y="857"/>
              <a:ext cx="20" cy="91"/>
            </a:xfrm>
            <a:custGeom>
              <a:avLst/>
              <a:gdLst>
                <a:gd name="T0" fmla="*/ 19 w 20"/>
                <a:gd name="T1" fmla="*/ 2 h 91"/>
                <a:gd name="T2" fmla="*/ 13 w 20"/>
                <a:gd name="T3" fmla="*/ 15 h 91"/>
                <a:gd name="T4" fmla="*/ 5 w 20"/>
                <a:gd name="T5" fmla="*/ 34 h 91"/>
                <a:gd name="T6" fmla="*/ 0 w 20"/>
                <a:gd name="T7" fmla="*/ 52 h 91"/>
                <a:gd name="T8" fmla="*/ 0 w 20"/>
                <a:gd name="T9" fmla="*/ 70 h 91"/>
                <a:gd name="T10" fmla="*/ 1 w 20"/>
                <a:gd name="T11" fmla="*/ 88 h 91"/>
                <a:gd name="T12" fmla="*/ 0 w 20"/>
                <a:gd name="T13" fmla="*/ 90 h 91"/>
                <a:gd name="T14" fmla="*/ 1 w 20"/>
                <a:gd name="T15" fmla="*/ 88 h 91"/>
                <a:gd name="T16" fmla="*/ 1 w 20"/>
                <a:gd name="T17" fmla="*/ 88 h 91"/>
                <a:gd name="T18" fmla="*/ 4 w 20"/>
                <a:gd name="T19" fmla="*/ 89 h 91"/>
                <a:gd name="T20" fmla="*/ 4 w 20"/>
                <a:gd name="T21" fmla="*/ 89 h 91"/>
                <a:gd name="T22" fmla="*/ 4 w 20"/>
                <a:gd name="T23" fmla="*/ 89 h 91"/>
                <a:gd name="T24" fmla="*/ 4 w 20"/>
                <a:gd name="T25" fmla="*/ 89 h 91"/>
                <a:gd name="T26" fmla="*/ 4 w 20"/>
                <a:gd name="T27" fmla="*/ 89 h 91"/>
                <a:gd name="T28" fmla="*/ 4 w 20"/>
                <a:gd name="T29" fmla="*/ 89 h 91"/>
                <a:gd name="T30" fmla="*/ 4 w 20"/>
                <a:gd name="T31" fmla="*/ 89 h 91"/>
                <a:gd name="T32" fmla="*/ 0 w 20"/>
                <a:gd name="T33" fmla="*/ 70 h 91"/>
                <a:gd name="T34" fmla="*/ 2 w 20"/>
                <a:gd name="T35" fmla="*/ 52 h 91"/>
                <a:gd name="T36" fmla="*/ 8 w 20"/>
                <a:gd name="T37" fmla="*/ 34 h 91"/>
                <a:gd name="T38" fmla="*/ 13 w 20"/>
                <a:gd name="T39" fmla="*/ 15 h 91"/>
                <a:gd name="T40" fmla="*/ 19 w 20"/>
                <a:gd name="T41" fmla="*/ 0 h 91"/>
                <a:gd name="T42" fmla="*/ 19 w 20"/>
                <a:gd name="T43" fmla="*/ 0 h 91"/>
                <a:gd name="T44" fmla="*/ 19 w 20"/>
                <a:gd name="T45" fmla="*/ 0 h 91"/>
                <a:gd name="T46" fmla="*/ 19 w 20"/>
                <a:gd name="T47" fmla="*/ 0 h 91"/>
                <a:gd name="T48" fmla="*/ 19 w 20"/>
                <a:gd name="T49" fmla="*/ 0 h 91"/>
                <a:gd name="T50" fmla="*/ 19 w 20"/>
                <a:gd name="T51" fmla="*/ 0 h 91"/>
                <a:gd name="T52" fmla="*/ 19 w 20"/>
                <a:gd name="T53" fmla="*/ 0 h 91"/>
                <a:gd name="T54" fmla="*/ 19 w 20"/>
                <a:gd name="T55" fmla="*/ 0 h 91"/>
                <a:gd name="T56" fmla="*/ 19 w 20"/>
                <a:gd name="T57" fmla="*/ 2 h 9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0"/>
                <a:gd name="T88" fmla="*/ 0 h 91"/>
                <a:gd name="T89" fmla="*/ 20 w 20"/>
                <a:gd name="T90" fmla="*/ 91 h 9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0" h="91">
                  <a:moveTo>
                    <a:pt x="19" y="2"/>
                  </a:moveTo>
                  <a:lnTo>
                    <a:pt x="13" y="15"/>
                  </a:lnTo>
                  <a:lnTo>
                    <a:pt x="5" y="34"/>
                  </a:lnTo>
                  <a:lnTo>
                    <a:pt x="0" y="52"/>
                  </a:lnTo>
                  <a:lnTo>
                    <a:pt x="0" y="70"/>
                  </a:lnTo>
                  <a:lnTo>
                    <a:pt x="1" y="88"/>
                  </a:lnTo>
                  <a:lnTo>
                    <a:pt x="0" y="90"/>
                  </a:lnTo>
                  <a:lnTo>
                    <a:pt x="1" y="88"/>
                  </a:lnTo>
                  <a:lnTo>
                    <a:pt x="4" y="89"/>
                  </a:lnTo>
                  <a:lnTo>
                    <a:pt x="0" y="70"/>
                  </a:lnTo>
                  <a:lnTo>
                    <a:pt x="2" y="52"/>
                  </a:lnTo>
                  <a:lnTo>
                    <a:pt x="8" y="34"/>
                  </a:lnTo>
                  <a:lnTo>
                    <a:pt x="13" y="15"/>
                  </a:lnTo>
                  <a:lnTo>
                    <a:pt x="19" y="0"/>
                  </a:lnTo>
                  <a:lnTo>
                    <a:pt x="19" y="2"/>
                  </a:lnTo>
                </a:path>
              </a:pathLst>
            </a:custGeom>
            <a:solidFill>
              <a:srgbClr val="5772A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69" name="Freeform 501"/>
            <p:cNvSpPr>
              <a:spLocks/>
            </p:cNvSpPr>
            <p:nvPr/>
          </p:nvSpPr>
          <p:spPr bwMode="auto">
            <a:xfrm>
              <a:off x="1885" y="857"/>
              <a:ext cx="22" cy="90"/>
            </a:xfrm>
            <a:custGeom>
              <a:avLst/>
              <a:gdLst>
                <a:gd name="T0" fmla="*/ 18 w 22"/>
                <a:gd name="T1" fmla="*/ 0 h 90"/>
                <a:gd name="T2" fmla="*/ 12 w 22"/>
                <a:gd name="T3" fmla="*/ 15 h 90"/>
                <a:gd name="T4" fmla="*/ 7 w 22"/>
                <a:gd name="T5" fmla="*/ 34 h 90"/>
                <a:gd name="T6" fmla="*/ 2 w 22"/>
                <a:gd name="T7" fmla="*/ 52 h 90"/>
                <a:gd name="T8" fmla="*/ 0 w 22"/>
                <a:gd name="T9" fmla="*/ 70 h 90"/>
                <a:gd name="T10" fmla="*/ 4 w 22"/>
                <a:gd name="T11" fmla="*/ 89 h 90"/>
                <a:gd name="T12" fmla="*/ 4 w 22"/>
                <a:gd name="T13" fmla="*/ 89 h 90"/>
                <a:gd name="T14" fmla="*/ 4 w 22"/>
                <a:gd name="T15" fmla="*/ 89 h 90"/>
                <a:gd name="T16" fmla="*/ 4 w 22"/>
                <a:gd name="T17" fmla="*/ 89 h 90"/>
                <a:gd name="T18" fmla="*/ 4 w 22"/>
                <a:gd name="T19" fmla="*/ 89 h 90"/>
                <a:gd name="T20" fmla="*/ 4 w 22"/>
                <a:gd name="T21" fmla="*/ 89 h 90"/>
                <a:gd name="T22" fmla="*/ 4 w 22"/>
                <a:gd name="T23" fmla="*/ 89 h 90"/>
                <a:gd name="T24" fmla="*/ 4 w 22"/>
                <a:gd name="T25" fmla="*/ 89 h 90"/>
                <a:gd name="T26" fmla="*/ 4 w 22"/>
                <a:gd name="T27" fmla="*/ 89 h 90"/>
                <a:gd name="T28" fmla="*/ 4 w 22"/>
                <a:gd name="T29" fmla="*/ 89 h 90"/>
                <a:gd name="T30" fmla="*/ 4 w 22"/>
                <a:gd name="T31" fmla="*/ 89 h 90"/>
                <a:gd name="T32" fmla="*/ 2 w 22"/>
                <a:gd name="T33" fmla="*/ 70 h 90"/>
                <a:gd name="T34" fmla="*/ 4 w 22"/>
                <a:gd name="T35" fmla="*/ 54 h 90"/>
                <a:gd name="T36" fmla="*/ 7 w 22"/>
                <a:gd name="T37" fmla="*/ 34 h 90"/>
                <a:gd name="T38" fmla="*/ 15 w 22"/>
                <a:gd name="T39" fmla="*/ 16 h 90"/>
                <a:gd name="T40" fmla="*/ 21 w 22"/>
                <a:gd name="T41" fmla="*/ 2 h 90"/>
                <a:gd name="T42" fmla="*/ 21 w 22"/>
                <a:gd name="T43" fmla="*/ 2 h 90"/>
                <a:gd name="T44" fmla="*/ 21 w 22"/>
                <a:gd name="T45" fmla="*/ 2 h 90"/>
                <a:gd name="T46" fmla="*/ 21 w 22"/>
                <a:gd name="T47" fmla="*/ 2 h 90"/>
                <a:gd name="T48" fmla="*/ 21 w 22"/>
                <a:gd name="T49" fmla="*/ 2 h 90"/>
                <a:gd name="T50" fmla="*/ 21 w 22"/>
                <a:gd name="T51" fmla="*/ 2 h 90"/>
                <a:gd name="T52" fmla="*/ 21 w 22"/>
                <a:gd name="T53" fmla="*/ 2 h 90"/>
                <a:gd name="T54" fmla="*/ 21 w 22"/>
                <a:gd name="T55" fmla="*/ 2 h 90"/>
                <a:gd name="T56" fmla="*/ 18 w 22"/>
                <a:gd name="T57" fmla="*/ 0 h 9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2"/>
                <a:gd name="T88" fmla="*/ 0 h 90"/>
                <a:gd name="T89" fmla="*/ 22 w 22"/>
                <a:gd name="T90" fmla="*/ 90 h 9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2" h="90">
                  <a:moveTo>
                    <a:pt x="18" y="0"/>
                  </a:moveTo>
                  <a:lnTo>
                    <a:pt x="12" y="15"/>
                  </a:lnTo>
                  <a:lnTo>
                    <a:pt x="7" y="34"/>
                  </a:lnTo>
                  <a:lnTo>
                    <a:pt x="2" y="52"/>
                  </a:lnTo>
                  <a:lnTo>
                    <a:pt x="0" y="70"/>
                  </a:lnTo>
                  <a:lnTo>
                    <a:pt x="4" y="89"/>
                  </a:lnTo>
                  <a:lnTo>
                    <a:pt x="2" y="70"/>
                  </a:lnTo>
                  <a:lnTo>
                    <a:pt x="4" y="54"/>
                  </a:lnTo>
                  <a:lnTo>
                    <a:pt x="7" y="34"/>
                  </a:lnTo>
                  <a:lnTo>
                    <a:pt x="15" y="16"/>
                  </a:lnTo>
                  <a:lnTo>
                    <a:pt x="21" y="2"/>
                  </a:lnTo>
                  <a:lnTo>
                    <a:pt x="18" y="0"/>
                  </a:lnTo>
                </a:path>
              </a:pathLst>
            </a:custGeom>
            <a:solidFill>
              <a:srgbClr val="5873A4"/>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70" name="Freeform 502"/>
            <p:cNvSpPr>
              <a:spLocks/>
            </p:cNvSpPr>
            <p:nvPr/>
          </p:nvSpPr>
          <p:spPr bwMode="auto">
            <a:xfrm>
              <a:off x="1886" y="857"/>
              <a:ext cx="22" cy="91"/>
            </a:xfrm>
            <a:custGeom>
              <a:avLst/>
              <a:gdLst>
                <a:gd name="T0" fmla="*/ 18 w 22"/>
                <a:gd name="T1" fmla="*/ 1 h 91"/>
                <a:gd name="T2" fmla="*/ 12 w 22"/>
                <a:gd name="T3" fmla="*/ 16 h 91"/>
                <a:gd name="T4" fmla="*/ 5 w 22"/>
                <a:gd name="T5" fmla="*/ 34 h 91"/>
                <a:gd name="T6" fmla="*/ 1 w 22"/>
                <a:gd name="T7" fmla="*/ 53 h 91"/>
                <a:gd name="T8" fmla="*/ 0 w 22"/>
                <a:gd name="T9" fmla="*/ 70 h 91"/>
                <a:gd name="T10" fmla="*/ 1 w 22"/>
                <a:gd name="T11" fmla="*/ 89 h 91"/>
                <a:gd name="T12" fmla="*/ 1 w 22"/>
                <a:gd name="T13" fmla="*/ 89 h 91"/>
                <a:gd name="T14" fmla="*/ 4 w 22"/>
                <a:gd name="T15" fmla="*/ 90 h 91"/>
                <a:gd name="T16" fmla="*/ 4 w 22"/>
                <a:gd name="T17" fmla="*/ 90 h 91"/>
                <a:gd name="T18" fmla="*/ 4 w 22"/>
                <a:gd name="T19" fmla="*/ 90 h 91"/>
                <a:gd name="T20" fmla="*/ 4 w 22"/>
                <a:gd name="T21" fmla="*/ 90 h 91"/>
                <a:gd name="T22" fmla="*/ 4 w 22"/>
                <a:gd name="T23" fmla="*/ 90 h 91"/>
                <a:gd name="T24" fmla="*/ 4 w 22"/>
                <a:gd name="T25" fmla="*/ 90 h 91"/>
                <a:gd name="T26" fmla="*/ 4 w 22"/>
                <a:gd name="T27" fmla="*/ 90 h 91"/>
                <a:gd name="T28" fmla="*/ 4 w 22"/>
                <a:gd name="T29" fmla="*/ 90 h 91"/>
                <a:gd name="T30" fmla="*/ 4 w 22"/>
                <a:gd name="T31" fmla="*/ 90 h 91"/>
                <a:gd name="T32" fmla="*/ 2 w 22"/>
                <a:gd name="T33" fmla="*/ 72 h 91"/>
                <a:gd name="T34" fmla="*/ 1 w 22"/>
                <a:gd name="T35" fmla="*/ 53 h 91"/>
                <a:gd name="T36" fmla="*/ 7 w 22"/>
                <a:gd name="T37" fmla="*/ 35 h 91"/>
                <a:gd name="T38" fmla="*/ 12 w 22"/>
                <a:gd name="T39" fmla="*/ 16 h 91"/>
                <a:gd name="T40" fmla="*/ 21 w 22"/>
                <a:gd name="T41" fmla="*/ 0 h 91"/>
                <a:gd name="T42" fmla="*/ 21 w 22"/>
                <a:gd name="T43" fmla="*/ 0 h 91"/>
                <a:gd name="T44" fmla="*/ 21 w 22"/>
                <a:gd name="T45" fmla="*/ 0 h 91"/>
                <a:gd name="T46" fmla="*/ 19 w 22"/>
                <a:gd name="T47" fmla="*/ 0 h 91"/>
                <a:gd name="T48" fmla="*/ 19 w 22"/>
                <a:gd name="T49" fmla="*/ 0 h 91"/>
                <a:gd name="T50" fmla="*/ 19 w 22"/>
                <a:gd name="T51" fmla="*/ 0 h 91"/>
                <a:gd name="T52" fmla="*/ 19 w 22"/>
                <a:gd name="T53" fmla="*/ 0 h 91"/>
                <a:gd name="T54" fmla="*/ 19 w 22"/>
                <a:gd name="T55" fmla="*/ 0 h 91"/>
                <a:gd name="T56" fmla="*/ 18 w 22"/>
                <a:gd name="T57" fmla="*/ 1 h 9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2"/>
                <a:gd name="T88" fmla="*/ 0 h 91"/>
                <a:gd name="T89" fmla="*/ 22 w 22"/>
                <a:gd name="T90" fmla="*/ 91 h 9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2" h="91">
                  <a:moveTo>
                    <a:pt x="18" y="1"/>
                  </a:moveTo>
                  <a:lnTo>
                    <a:pt x="12" y="16"/>
                  </a:lnTo>
                  <a:lnTo>
                    <a:pt x="5" y="34"/>
                  </a:lnTo>
                  <a:lnTo>
                    <a:pt x="1" y="53"/>
                  </a:lnTo>
                  <a:lnTo>
                    <a:pt x="0" y="70"/>
                  </a:lnTo>
                  <a:lnTo>
                    <a:pt x="1" y="89"/>
                  </a:lnTo>
                  <a:lnTo>
                    <a:pt x="4" y="90"/>
                  </a:lnTo>
                  <a:lnTo>
                    <a:pt x="2" y="72"/>
                  </a:lnTo>
                  <a:lnTo>
                    <a:pt x="1" y="53"/>
                  </a:lnTo>
                  <a:lnTo>
                    <a:pt x="7" y="35"/>
                  </a:lnTo>
                  <a:lnTo>
                    <a:pt x="12" y="16"/>
                  </a:lnTo>
                  <a:lnTo>
                    <a:pt x="21" y="0"/>
                  </a:lnTo>
                  <a:lnTo>
                    <a:pt x="19" y="0"/>
                  </a:lnTo>
                  <a:lnTo>
                    <a:pt x="18" y="1"/>
                  </a:lnTo>
                </a:path>
              </a:pathLst>
            </a:custGeom>
            <a:solidFill>
              <a:srgbClr val="5974A4"/>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71" name="Freeform 503"/>
            <p:cNvSpPr>
              <a:spLocks/>
            </p:cNvSpPr>
            <p:nvPr/>
          </p:nvSpPr>
          <p:spPr bwMode="auto">
            <a:xfrm>
              <a:off x="1888" y="857"/>
              <a:ext cx="21" cy="91"/>
            </a:xfrm>
            <a:custGeom>
              <a:avLst/>
              <a:gdLst>
                <a:gd name="T0" fmla="*/ 20 w 21"/>
                <a:gd name="T1" fmla="*/ 0 h 91"/>
                <a:gd name="T2" fmla="*/ 11 w 21"/>
                <a:gd name="T3" fmla="*/ 16 h 91"/>
                <a:gd name="T4" fmla="*/ 6 w 21"/>
                <a:gd name="T5" fmla="*/ 35 h 91"/>
                <a:gd name="T6" fmla="*/ 0 w 21"/>
                <a:gd name="T7" fmla="*/ 52 h 91"/>
                <a:gd name="T8" fmla="*/ 0 w 21"/>
                <a:gd name="T9" fmla="*/ 71 h 91"/>
                <a:gd name="T10" fmla="*/ 0 w 21"/>
                <a:gd name="T11" fmla="*/ 89 h 91"/>
                <a:gd name="T12" fmla="*/ 0 w 21"/>
                <a:gd name="T13" fmla="*/ 89 h 91"/>
                <a:gd name="T14" fmla="*/ 0 w 21"/>
                <a:gd name="T15" fmla="*/ 89 h 91"/>
                <a:gd name="T16" fmla="*/ 0 w 21"/>
                <a:gd name="T17" fmla="*/ 89 h 91"/>
                <a:gd name="T18" fmla="*/ 0 w 21"/>
                <a:gd name="T19" fmla="*/ 89 h 91"/>
                <a:gd name="T20" fmla="*/ 0 w 21"/>
                <a:gd name="T21" fmla="*/ 89 h 91"/>
                <a:gd name="T22" fmla="*/ 0 w 21"/>
                <a:gd name="T23" fmla="*/ 89 h 91"/>
                <a:gd name="T24" fmla="*/ 0 w 21"/>
                <a:gd name="T25" fmla="*/ 89 h 91"/>
                <a:gd name="T26" fmla="*/ 2 w 21"/>
                <a:gd name="T27" fmla="*/ 90 h 91"/>
                <a:gd name="T28" fmla="*/ 2 w 21"/>
                <a:gd name="T29" fmla="*/ 90 h 91"/>
                <a:gd name="T30" fmla="*/ 1 w 21"/>
                <a:gd name="T31" fmla="*/ 87 h 91"/>
                <a:gd name="T32" fmla="*/ 0 w 21"/>
                <a:gd name="T33" fmla="*/ 71 h 91"/>
                <a:gd name="T34" fmla="*/ 3 w 21"/>
                <a:gd name="T35" fmla="*/ 52 h 91"/>
                <a:gd name="T36" fmla="*/ 6 w 21"/>
                <a:gd name="T37" fmla="*/ 35 h 91"/>
                <a:gd name="T38" fmla="*/ 14 w 21"/>
                <a:gd name="T39" fmla="*/ 16 h 91"/>
                <a:gd name="T40" fmla="*/ 20 w 21"/>
                <a:gd name="T41" fmla="*/ 0 h 91"/>
                <a:gd name="T42" fmla="*/ 20 w 21"/>
                <a:gd name="T43" fmla="*/ 0 h 91"/>
                <a:gd name="T44" fmla="*/ 20 w 21"/>
                <a:gd name="T45" fmla="*/ 0 h 91"/>
                <a:gd name="T46" fmla="*/ 20 w 21"/>
                <a:gd name="T47" fmla="*/ 0 h 91"/>
                <a:gd name="T48" fmla="*/ 20 w 21"/>
                <a:gd name="T49" fmla="*/ 0 h 91"/>
                <a:gd name="T50" fmla="*/ 20 w 21"/>
                <a:gd name="T51" fmla="*/ 0 h 91"/>
                <a:gd name="T52" fmla="*/ 20 w 21"/>
                <a:gd name="T53" fmla="*/ 0 h 91"/>
                <a:gd name="T54" fmla="*/ 20 w 21"/>
                <a:gd name="T55" fmla="*/ 0 h 91"/>
                <a:gd name="T56" fmla="*/ 20 w 21"/>
                <a:gd name="T57" fmla="*/ 0 h 9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1"/>
                <a:gd name="T88" fmla="*/ 0 h 91"/>
                <a:gd name="T89" fmla="*/ 21 w 21"/>
                <a:gd name="T90" fmla="*/ 91 h 9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1" h="91">
                  <a:moveTo>
                    <a:pt x="20" y="0"/>
                  </a:moveTo>
                  <a:lnTo>
                    <a:pt x="11" y="16"/>
                  </a:lnTo>
                  <a:lnTo>
                    <a:pt x="6" y="35"/>
                  </a:lnTo>
                  <a:lnTo>
                    <a:pt x="0" y="52"/>
                  </a:lnTo>
                  <a:lnTo>
                    <a:pt x="0" y="71"/>
                  </a:lnTo>
                  <a:lnTo>
                    <a:pt x="0" y="89"/>
                  </a:lnTo>
                  <a:lnTo>
                    <a:pt x="2" y="90"/>
                  </a:lnTo>
                  <a:lnTo>
                    <a:pt x="1" y="87"/>
                  </a:lnTo>
                  <a:lnTo>
                    <a:pt x="0" y="71"/>
                  </a:lnTo>
                  <a:lnTo>
                    <a:pt x="3" y="52"/>
                  </a:lnTo>
                  <a:lnTo>
                    <a:pt x="6" y="35"/>
                  </a:lnTo>
                  <a:lnTo>
                    <a:pt x="14" y="16"/>
                  </a:lnTo>
                  <a:lnTo>
                    <a:pt x="20" y="0"/>
                  </a:lnTo>
                </a:path>
              </a:pathLst>
            </a:custGeom>
            <a:solidFill>
              <a:srgbClr val="5A74A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72" name="Freeform 504"/>
            <p:cNvSpPr>
              <a:spLocks/>
            </p:cNvSpPr>
            <p:nvPr/>
          </p:nvSpPr>
          <p:spPr bwMode="auto">
            <a:xfrm>
              <a:off x="1889" y="856"/>
              <a:ext cx="22" cy="92"/>
            </a:xfrm>
            <a:custGeom>
              <a:avLst/>
              <a:gdLst>
                <a:gd name="T0" fmla="*/ 20 w 22"/>
                <a:gd name="T1" fmla="*/ 1 h 92"/>
                <a:gd name="T2" fmla="*/ 12 w 22"/>
                <a:gd name="T3" fmla="*/ 18 h 92"/>
                <a:gd name="T4" fmla="*/ 5 w 22"/>
                <a:gd name="T5" fmla="*/ 36 h 92"/>
                <a:gd name="T6" fmla="*/ 2 w 22"/>
                <a:gd name="T7" fmla="*/ 53 h 92"/>
                <a:gd name="T8" fmla="*/ 0 w 22"/>
                <a:gd name="T9" fmla="*/ 73 h 92"/>
                <a:gd name="T10" fmla="*/ 1 w 22"/>
                <a:gd name="T11" fmla="*/ 89 h 92"/>
                <a:gd name="T12" fmla="*/ 3 w 22"/>
                <a:gd name="T13" fmla="*/ 91 h 92"/>
                <a:gd name="T14" fmla="*/ 3 w 22"/>
                <a:gd name="T15" fmla="*/ 91 h 92"/>
                <a:gd name="T16" fmla="*/ 3 w 22"/>
                <a:gd name="T17" fmla="*/ 91 h 92"/>
                <a:gd name="T18" fmla="*/ 3 w 22"/>
                <a:gd name="T19" fmla="*/ 91 h 92"/>
                <a:gd name="T20" fmla="*/ 3 w 22"/>
                <a:gd name="T21" fmla="*/ 91 h 92"/>
                <a:gd name="T22" fmla="*/ 3 w 22"/>
                <a:gd name="T23" fmla="*/ 91 h 92"/>
                <a:gd name="T24" fmla="*/ 3 w 22"/>
                <a:gd name="T25" fmla="*/ 91 h 92"/>
                <a:gd name="T26" fmla="*/ 3 w 22"/>
                <a:gd name="T27" fmla="*/ 91 h 92"/>
                <a:gd name="T28" fmla="*/ 3 w 22"/>
                <a:gd name="T29" fmla="*/ 91 h 92"/>
                <a:gd name="T30" fmla="*/ 4 w 22"/>
                <a:gd name="T31" fmla="*/ 89 h 92"/>
                <a:gd name="T32" fmla="*/ 4 w 22"/>
                <a:gd name="T33" fmla="*/ 71 h 92"/>
                <a:gd name="T34" fmla="*/ 2 w 22"/>
                <a:gd name="T35" fmla="*/ 53 h 92"/>
                <a:gd name="T36" fmla="*/ 6 w 22"/>
                <a:gd name="T37" fmla="*/ 36 h 92"/>
                <a:gd name="T38" fmla="*/ 12 w 22"/>
                <a:gd name="T39" fmla="*/ 18 h 92"/>
                <a:gd name="T40" fmla="*/ 21 w 22"/>
                <a:gd name="T41" fmla="*/ 0 h 92"/>
                <a:gd name="T42" fmla="*/ 21 w 22"/>
                <a:gd name="T43" fmla="*/ 0 h 92"/>
                <a:gd name="T44" fmla="*/ 21 w 22"/>
                <a:gd name="T45" fmla="*/ 0 h 92"/>
                <a:gd name="T46" fmla="*/ 21 w 22"/>
                <a:gd name="T47" fmla="*/ 0 h 92"/>
                <a:gd name="T48" fmla="*/ 21 w 22"/>
                <a:gd name="T49" fmla="*/ 0 h 92"/>
                <a:gd name="T50" fmla="*/ 21 w 22"/>
                <a:gd name="T51" fmla="*/ 0 h 92"/>
                <a:gd name="T52" fmla="*/ 21 w 22"/>
                <a:gd name="T53" fmla="*/ 0 h 92"/>
                <a:gd name="T54" fmla="*/ 20 w 22"/>
                <a:gd name="T55" fmla="*/ 0 h 92"/>
                <a:gd name="T56" fmla="*/ 20 w 22"/>
                <a:gd name="T57" fmla="*/ 1 h 92"/>
                <a:gd name="T58" fmla="*/ 20 w 22"/>
                <a:gd name="T59" fmla="*/ 1 h 9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2"/>
                <a:gd name="T91" fmla="*/ 0 h 92"/>
                <a:gd name="T92" fmla="*/ 22 w 22"/>
                <a:gd name="T93" fmla="*/ 92 h 9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2" h="92">
                  <a:moveTo>
                    <a:pt x="20" y="1"/>
                  </a:moveTo>
                  <a:lnTo>
                    <a:pt x="12" y="18"/>
                  </a:lnTo>
                  <a:lnTo>
                    <a:pt x="5" y="36"/>
                  </a:lnTo>
                  <a:lnTo>
                    <a:pt x="2" y="53"/>
                  </a:lnTo>
                  <a:lnTo>
                    <a:pt x="0" y="73"/>
                  </a:lnTo>
                  <a:lnTo>
                    <a:pt x="1" y="89"/>
                  </a:lnTo>
                  <a:lnTo>
                    <a:pt x="3" y="91"/>
                  </a:lnTo>
                  <a:lnTo>
                    <a:pt x="4" y="89"/>
                  </a:lnTo>
                  <a:lnTo>
                    <a:pt x="4" y="71"/>
                  </a:lnTo>
                  <a:lnTo>
                    <a:pt x="2" y="53"/>
                  </a:lnTo>
                  <a:lnTo>
                    <a:pt x="6" y="36"/>
                  </a:lnTo>
                  <a:lnTo>
                    <a:pt x="12" y="18"/>
                  </a:lnTo>
                  <a:lnTo>
                    <a:pt x="21" y="0"/>
                  </a:lnTo>
                  <a:lnTo>
                    <a:pt x="20" y="0"/>
                  </a:lnTo>
                  <a:lnTo>
                    <a:pt x="20" y="1"/>
                  </a:lnTo>
                </a:path>
              </a:pathLst>
            </a:custGeom>
            <a:solidFill>
              <a:srgbClr val="5B75A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73" name="Freeform 505"/>
            <p:cNvSpPr>
              <a:spLocks/>
            </p:cNvSpPr>
            <p:nvPr/>
          </p:nvSpPr>
          <p:spPr bwMode="auto">
            <a:xfrm>
              <a:off x="1889" y="856"/>
              <a:ext cx="21" cy="92"/>
            </a:xfrm>
            <a:custGeom>
              <a:avLst/>
              <a:gdLst>
                <a:gd name="T0" fmla="*/ 18 w 21"/>
                <a:gd name="T1" fmla="*/ 0 h 92"/>
                <a:gd name="T2" fmla="*/ 18 w 21"/>
                <a:gd name="T3" fmla="*/ 0 h 92"/>
                <a:gd name="T4" fmla="*/ 11 w 21"/>
                <a:gd name="T5" fmla="*/ 17 h 92"/>
                <a:gd name="T6" fmla="*/ 5 w 21"/>
                <a:gd name="T7" fmla="*/ 36 h 92"/>
                <a:gd name="T8" fmla="*/ 1 w 21"/>
                <a:gd name="T9" fmla="*/ 53 h 92"/>
                <a:gd name="T10" fmla="*/ 0 w 21"/>
                <a:gd name="T11" fmla="*/ 71 h 92"/>
                <a:gd name="T12" fmla="*/ 2 w 21"/>
                <a:gd name="T13" fmla="*/ 89 h 92"/>
                <a:gd name="T14" fmla="*/ 0 w 21"/>
                <a:gd name="T15" fmla="*/ 91 h 92"/>
                <a:gd name="T16" fmla="*/ 0 w 21"/>
                <a:gd name="T17" fmla="*/ 91 h 92"/>
                <a:gd name="T18" fmla="*/ 0 w 21"/>
                <a:gd name="T19" fmla="*/ 91 h 92"/>
                <a:gd name="T20" fmla="*/ 0 w 21"/>
                <a:gd name="T21" fmla="*/ 91 h 92"/>
                <a:gd name="T22" fmla="*/ 0 w 21"/>
                <a:gd name="T23" fmla="*/ 91 h 92"/>
                <a:gd name="T24" fmla="*/ 3 w 21"/>
                <a:gd name="T25" fmla="*/ 91 h 92"/>
                <a:gd name="T26" fmla="*/ 3 w 21"/>
                <a:gd name="T27" fmla="*/ 91 h 92"/>
                <a:gd name="T28" fmla="*/ 3 w 21"/>
                <a:gd name="T29" fmla="*/ 91 h 92"/>
                <a:gd name="T30" fmla="*/ 3 w 21"/>
                <a:gd name="T31" fmla="*/ 91 h 92"/>
                <a:gd name="T32" fmla="*/ 2 w 21"/>
                <a:gd name="T33" fmla="*/ 89 h 92"/>
                <a:gd name="T34" fmla="*/ 0 w 21"/>
                <a:gd name="T35" fmla="*/ 71 h 92"/>
                <a:gd name="T36" fmla="*/ 3 w 21"/>
                <a:gd name="T37" fmla="*/ 53 h 92"/>
                <a:gd name="T38" fmla="*/ 5 w 21"/>
                <a:gd name="T39" fmla="*/ 36 h 92"/>
                <a:gd name="T40" fmla="*/ 11 w 21"/>
                <a:gd name="T41" fmla="*/ 18 h 92"/>
                <a:gd name="T42" fmla="*/ 18 w 21"/>
                <a:gd name="T43" fmla="*/ 0 h 92"/>
                <a:gd name="T44" fmla="*/ 20 w 21"/>
                <a:gd name="T45" fmla="*/ 1 h 92"/>
                <a:gd name="T46" fmla="*/ 18 w 21"/>
                <a:gd name="T47" fmla="*/ 0 h 92"/>
                <a:gd name="T48" fmla="*/ 18 w 21"/>
                <a:gd name="T49" fmla="*/ 0 h 92"/>
                <a:gd name="T50" fmla="*/ 18 w 21"/>
                <a:gd name="T51" fmla="*/ 0 h 92"/>
                <a:gd name="T52" fmla="*/ 18 w 21"/>
                <a:gd name="T53" fmla="*/ 0 h 92"/>
                <a:gd name="T54" fmla="*/ 18 w 21"/>
                <a:gd name="T55" fmla="*/ 0 h 92"/>
                <a:gd name="T56" fmla="*/ 18 w 21"/>
                <a:gd name="T57" fmla="*/ 0 h 92"/>
                <a:gd name="T58" fmla="*/ 18 w 21"/>
                <a:gd name="T59" fmla="*/ 0 h 92"/>
                <a:gd name="T60" fmla="*/ 18 w 21"/>
                <a:gd name="T61" fmla="*/ 0 h 92"/>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1"/>
                <a:gd name="T94" fmla="*/ 0 h 92"/>
                <a:gd name="T95" fmla="*/ 21 w 21"/>
                <a:gd name="T96" fmla="*/ 92 h 92"/>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1" h="92">
                  <a:moveTo>
                    <a:pt x="18" y="0"/>
                  </a:moveTo>
                  <a:lnTo>
                    <a:pt x="18" y="0"/>
                  </a:lnTo>
                  <a:lnTo>
                    <a:pt x="11" y="17"/>
                  </a:lnTo>
                  <a:lnTo>
                    <a:pt x="5" y="36"/>
                  </a:lnTo>
                  <a:lnTo>
                    <a:pt x="1" y="53"/>
                  </a:lnTo>
                  <a:lnTo>
                    <a:pt x="0" y="71"/>
                  </a:lnTo>
                  <a:lnTo>
                    <a:pt x="2" y="89"/>
                  </a:lnTo>
                  <a:lnTo>
                    <a:pt x="0" y="91"/>
                  </a:lnTo>
                  <a:lnTo>
                    <a:pt x="3" y="91"/>
                  </a:lnTo>
                  <a:lnTo>
                    <a:pt x="2" y="89"/>
                  </a:lnTo>
                  <a:lnTo>
                    <a:pt x="0" y="71"/>
                  </a:lnTo>
                  <a:lnTo>
                    <a:pt x="3" y="53"/>
                  </a:lnTo>
                  <a:lnTo>
                    <a:pt x="5" y="36"/>
                  </a:lnTo>
                  <a:lnTo>
                    <a:pt x="11" y="18"/>
                  </a:lnTo>
                  <a:lnTo>
                    <a:pt x="18" y="0"/>
                  </a:lnTo>
                  <a:lnTo>
                    <a:pt x="20" y="1"/>
                  </a:lnTo>
                  <a:lnTo>
                    <a:pt x="18" y="0"/>
                  </a:lnTo>
                </a:path>
              </a:pathLst>
            </a:custGeom>
            <a:solidFill>
              <a:srgbClr val="5C76A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74" name="Freeform 506"/>
            <p:cNvSpPr>
              <a:spLocks/>
            </p:cNvSpPr>
            <p:nvPr/>
          </p:nvSpPr>
          <p:spPr bwMode="auto">
            <a:xfrm>
              <a:off x="1889" y="855"/>
              <a:ext cx="22" cy="93"/>
            </a:xfrm>
            <a:custGeom>
              <a:avLst/>
              <a:gdLst>
                <a:gd name="T0" fmla="*/ 20 w 22"/>
                <a:gd name="T1" fmla="*/ 2 h 93"/>
                <a:gd name="T2" fmla="*/ 18 w 22"/>
                <a:gd name="T3" fmla="*/ 1 h 93"/>
                <a:gd name="T4" fmla="*/ 11 w 22"/>
                <a:gd name="T5" fmla="*/ 19 h 93"/>
                <a:gd name="T6" fmla="*/ 5 w 22"/>
                <a:gd name="T7" fmla="*/ 37 h 93"/>
                <a:gd name="T8" fmla="*/ 3 w 22"/>
                <a:gd name="T9" fmla="*/ 54 h 93"/>
                <a:gd name="T10" fmla="*/ 0 w 22"/>
                <a:gd name="T11" fmla="*/ 72 h 93"/>
                <a:gd name="T12" fmla="*/ 1 w 22"/>
                <a:gd name="T13" fmla="*/ 90 h 93"/>
                <a:gd name="T14" fmla="*/ 2 w 22"/>
                <a:gd name="T15" fmla="*/ 92 h 93"/>
                <a:gd name="T16" fmla="*/ 2 w 22"/>
                <a:gd name="T17" fmla="*/ 92 h 93"/>
                <a:gd name="T18" fmla="*/ 2 w 22"/>
                <a:gd name="T19" fmla="*/ 92 h 93"/>
                <a:gd name="T20" fmla="*/ 2 w 22"/>
                <a:gd name="T21" fmla="*/ 92 h 93"/>
                <a:gd name="T22" fmla="*/ 2 w 22"/>
                <a:gd name="T23" fmla="*/ 92 h 93"/>
                <a:gd name="T24" fmla="*/ 2 w 22"/>
                <a:gd name="T25" fmla="*/ 92 h 93"/>
                <a:gd name="T26" fmla="*/ 2 w 22"/>
                <a:gd name="T27" fmla="*/ 92 h 93"/>
                <a:gd name="T28" fmla="*/ 2 w 22"/>
                <a:gd name="T29" fmla="*/ 92 h 93"/>
                <a:gd name="T30" fmla="*/ 2 w 22"/>
                <a:gd name="T31" fmla="*/ 92 h 93"/>
                <a:gd name="T32" fmla="*/ 4 w 22"/>
                <a:gd name="T33" fmla="*/ 90 h 93"/>
                <a:gd name="T34" fmla="*/ 3 w 22"/>
                <a:gd name="T35" fmla="*/ 72 h 93"/>
                <a:gd name="T36" fmla="*/ 3 w 22"/>
                <a:gd name="T37" fmla="*/ 54 h 93"/>
                <a:gd name="T38" fmla="*/ 6 w 22"/>
                <a:gd name="T39" fmla="*/ 37 h 93"/>
                <a:gd name="T40" fmla="*/ 13 w 22"/>
                <a:gd name="T41" fmla="*/ 19 h 93"/>
                <a:gd name="T42" fmla="*/ 20 w 22"/>
                <a:gd name="T43" fmla="*/ 2 h 93"/>
                <a:gd name="T44" fmla="*/ 21 w 22"/>
                <a:gd name="T45" fmla="*/ 0 h 93"/>
                <a:gd name="T46" fmla="*/ 21 w 22"/>
                <a:gd name="T47" fmla="*/ 0 h 93"/>
                <a:gd name="T48" fmla="*/ 21 w 22"/>
                <a:gd name="T49" fmla="*/ 0 h 93"/>
                <a:gd name="T50" fmla="*/ 21 w 22"/>
                <a:gd name="T51" fmla="*/ 0 h 93"/>
                <a:gd name="T52" fmla="*/ 21 w 22"/>
                <a:gd name="T53" fmla="*/ 0 h 93"/>
                <a:gd name="T54" fmla="*/ 21 w 22"/>
                <a:gd name="T55" fmla="*/ 0 h 93"/>
                <a:gd name="T56" fmla="*/ 21 w 22"/>
                <a:gd name="T57" fmla="*/ 0 h 93"/>
                <a:gd name="T58" fmla="*/ 20 w 22"/>
                <a:gd name="T59" fmla="*/ 2 h 93"/>
                <a:gd name="T60" fmla="*/ 20 w 22"/>
                <a:gd name="T61" fmla="*/ 2 h 9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2"/>
                <a:gd name="T94" fmla="*/ 0 h 93"/>
                <a:gd name="T95" fmla="*/ 22 w 22"/>
                <a:gd name="T96" fmla="*/ 93 h 9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2" h="93">
                  <a:moveTo>
                    <a:pt x="20" y="2"/>
                  </a:moveTo>
                  <a:lnTo>
                    <a:pt x="18" y="1"/>
                  </a:lnTo>
                  <a:lnTo>
                    <a:pt x="11" y="19"/>
                  </a:lnTo>
                  <a:lnTo>
                    <a:pt x="5" y="37"/>
                  </a:lnTo>
                  <a:lnTo>
                    <a:pt x="3" y="54"/>
                  </a:lnTo>
                  <a:lnTo>
                    <a:pt x="0" y="72"/>
                  </a:lnTo>
                  <a:lnTo>
                    <a:pt x="1" y="90"/>
                  </a:lnTo>
                  <a:lnTo>
                    <a:pt x="2" y="92"/>
                  </a:lnTo>
                  <a:lnTo>
                    <a:pt x="4" y="90"/>
                  </a:lnTo>
                  <a:lnTo>
                    <a:pt x="3" y="72"/>
                  </a:lnTo>
                  <a:lnTo>
                    <a:pt x="3" y="54"/>
                  </a:lnTo>
                  <a:lnTo>
                    <a:pt x="6" y="37"/>
                  </a:lnTo>
                  <a:lnTo>
                    <a:pt x="13" y="19"/>
                  </a:lnTo>
                  <a:lnTo>
                    <a:pt x="20" y="2"/>
                  </a:lnTo>
                  <a:lnTo>
                    <a:pt x="21" y="0"/>
                  </a:lnTo>
                  <a:lnTo>
                    <a:pt x="20" y="2"/>
                  </a:lnTo>
                </a:path>
              </a:pathLst>
            </a:custGeom>
            <a:solidFill>
              <a:srgbClr val="5D77A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75" name="Freeform 507"/>
            <p:cNvSpPr>
              <a:spLocks/>
            </p:cNvSpPr>
            <p:nvPr/>
          </p:nvSpPr>
          <p:spPr bwMode="auto">
            <a:xfrm>
              <a:off x="1892" y="855"/>
              <a:ext cx="21" cy="93"/>
            </a:xfrm>
            <a:custGeom>
              <a:avLst/>
              <a:gdLst>
                <a:gd name="T0" fmla="*/ 18 w 21"/>
                <a:gd name="T1" fmla="*/ 0 h 93"/>
                <a:gd name="T2" fmla="*/ 17 w 21"/>
                <a:gd name="T3" fmla="*/ 2 h 93"/>
                <a:gd name="T4" fmla="*/ 10 w 21"/>
                <a:gd name="T5" fmla="*/ 19 h 93"/>
                <a:gd name="T6" fmla="*/ 3 w 21"/>
                <a:gd name="T7" fmla="*/ 37 h 93"/>
                <a:gd name="T8" fmla="*/ 0 w 21"/>
                <a:gd name="T9" fmla="*/ 54 h 93"/>
                <a:gd name="T10" fmla="*/ 0 w 21"/>
                <a:gd name="T11" fmla="*/ 72 h 93"/>
                <a:gd name="T12" fmla="*/ 1 w 21"/>
                <a:gd name="T13" fmla="*/ 90 h 93"/>
                <a:gd name="T14" fmla="*/ 0 w 21"/>
                <a:gd name="T15" fmla="*/ 92 h 93"/>
                <a:gd name="T16" fmla="*/ 1 w 21"/>
                <a:gd name="T17" fmla="*/ 90 h 93"/>
                <a:gd name="T18" fmla="*/ 1 w 21"/>
                <a:gd name="T19" fmla="*/ 90 h 93"/>
                <a:gd name="T20" fmla="*/ 3 w 21"/>
                <a:gd name="T21" fmla="*/ 91 h 93"/>
                <a:gd name="T22" fmla="*/ 3 w 21"/>
                <a:gd name="T23" fmla="*/ 91 h 93"/>
                <a:gd name="T24" fmla="*/ 3 w 21"/>
                <a:gd name="T25" fmla="*/ 91 h 93"/>
                <a:gd name="T26" fmla="*/ 3 w 21"/>
                <a:gd name="T27" fmla="*/ 91 h 93"/>
                <a:gd name="T28" fmla="*/ 3 w 21"/>
                <a:gd name="T29" fmla="*/ 91 h 93"/>
                <a:gd name="T30" fmla="*/ 3 w 21"/>
                <a:gd name="T31" fmla="*/ 91 h 93"/>
                <a:gd name="T32" fmla="*/ 1 w 21"/>
                <a:gd name="T33" fmla="*/ 90 h 93"/>
                <a:gd name="T34" fmla="*/ 0 w 21"/>
                <a:gd name="T35" fmla="*/ 72 h 93"/>
                <a:gd name="T36" fmla="*/ 2 w 21"/>
                <a:gd name="T37" fmla="*/ 55 h 93"/>
                <a:gd name="T38" fmla="*/ 6 w 21"/>
                <a:gd name="T39" fmla="*/ 38 h 93"/>
                <a:gd name="T40" fmla="*/ 10 w 21"/>
                <a:gd name="T41" fmla="*/ 19 h 93"/>
                <a:gd name="T42" fmla="*/ 19 w 21"/>
                <a:gd name="T43" fmla="*/ 2 h 93"/>
                <a:gd name="T44" fmla="*/ 20 w 21"/>
                <a:gd name="T45" fmla="*/ 0 h 93"/>
                <a:gd name="T46" fmla="*/ 20 w 21"/>
                <a:gd name="T47" fmla="*/ 0 h 93"/>
                <a:gd name="T48" fmla="*/ 20 w 21"/>
                <a:gd name="T49" fmla="*/ 0 h 93"/>
                <a:gd name="T50" fmla="*/ 20 w 21"/>
                <a:gd name="T51" fmla="*/ 0 h 93"/>
                <a:gd name="T52" fmla="*/ 20 w 21"/>
                <a:gd name="T53" fmla="*/ 0 h 93"/>
                <a:gd name="T54" fmla="*/ 18 w 21"/>
                <a:gd name="T55" fmla="*/ 0 h 93"/>
                <a:gd name="T56" fmla="*/ 18 w 21"/>
                <a:gd name="T57" fmla="*/ 0 h 93"/>
                <a:gd name="T58" fmla="*/ 18 w 21"/>
                <a:gd name="T59" fmla="*/ 0 h 93"/>
                <a:gd name="T60" fmla="*/ 18 w 21"/>
                <a:gd name="T61" fmla="*/ 0 h 9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1"/>
                <a:gd name="T94" fmla="*/ 0 h 93"/>
                <a:gd name="T95" fmla="*/ 21 w 21"/>
                <a:gd name="T96" fmla="*/ 93 h 9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1" h="93">
                  <a:moveTo>
                    <a:pt x="18" y="0"/>
                  </a:moveTo>
                  <a:lnTo>
                    <a:pt x="17" y="2"/>
                  </a:lnTo>
                  <a:lnTo>
                    <a:pt x="10" y="19"/>
                  </a:lnTo>
                  <a:lnTo>
                    <a:pt x="3" y="37"/>
                  </a:lnTo>
                  <a:lnTo>
                    <a:pt x="0" y="54"/>
                  </a:lnTo>
                  <a:lnTo>
                    <a:pt x="0" y="72"/>
                  </a:lnTo>
                  <a:lnTo>
                    <a:pt x="1" y="90"/>
                  </a:lnTo>
                  <a:lnTo>
                    <a:pt x="0" y="92"/>
                  </a:lnTo>
                  <a:lnTo>
                    <a:pt x="1" y="90"/>
                  </a:lnTo>
                  <a:lnTo>
                    <a:pt x="3" y="91"/>
                  </a:lnTo>
                  <a:lnTo>
                    <a:pt x="1" y="90"/>
                  </a:lnTo>
                  <a:lnTo>
                    <a:pt x="0" y="72"/>
                  </a:lnTo>
                  <a:lnTo>
                    <a:pt x="2" y="55"/>
                  </a:lnTo>
                  <a:lnTo>
                    <a:pt x="6" y="38"/>
                  </a:lnTo>
                  <a:lnTo>
                    <a:pt x="10" y="19"/>
                  </a:lnTo>
                  <a:lnTo>
                    <a:pt x="19" y="2"/>
                  </a:lnTo>
                  <a:lnTo>
                    <a:pt x="20" y="0"/>
                  </a:lnTo>
                  <a:lnTo>
                    <a:pt x="18" y="0"/>
                  </a:lnTo>
                </a:path>
              </a:pathLst>
            </a:custGeom>
            <a:solidFill>
              <a:srgbClr val="5E78A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76" name="Freeform 508"/>
            <p:cNvSpPr>
              <a:spLocks/>
            </p:cNvSpPr>
            <p:nvPr/>
          </p:nvSpPr>
          <p:spPr bwMode="auto">
            <a:xfrm>
              <a:off x="1891" y="853"/>
              <a:ext cx="22" cy="94"/>
            </a:xfrm>
            <a:custGeom>
              <a:avLst/>
              <a:gdLst>
                <a:gd name="T0" fmla="*/ 19 w 22"/>
                <a:gd name="T1" fmla="*/ 2 h 94"/>
                <a:gd name="T2" fmla="*/ 18 w 22"/>
                <a:gd name="T3" fmla="*/ 4 h 94"/>
                <a:gd name="T4" fmla="*/ 10 w 22"/>
                <a:gd name="T5" fmla="*/ 21 h 94"/>
                <a:gd name="T6" fmla="*/ 6 w 22"/>
                <a:gd name="T7" fmla="*/ 40 h 94"/>
                <a:gd name="T8" fmla="*/ 3 w 22"/>
                <a:gd name="T9" fmla="*/ 57 h 94"/>
                <a:gd name="T10" fmla="*/ 0 w 22"/>
                <a:gd name="T11" fmla="*/ 74 h 94"/>
                <a:gd name="T12" fmla="*/ 1 w 22"/>
                <a:gd name="T13" fmla="*/ 92 h 94"/>
                <a:gd name="T14" fmla="*/ 3 w 22"/>
                <a:gd name="T15" fmla="*/ 93 h 94"/>
                <a:gd name="T16" fmla="*/ 3 w 22"/>
                <a:gd name="T17" fmla="*/ 93 h 94"/>
                <a:gd name="T18" fmla="*/ 3 w 22"/>
                <a:gd name="T19" fmla="*/ 93 h 94"/>
                <a:gd name="T20" fmla="*/ 3 w 22"/>
                <a:gd name="T21" fmla="*/ 93 h 94"/>
                <a:gd name="T22" fmla="*/ 3 w 22"/>
                <a:gd name="T23" fmla="*/ 93 h 94"/>
                <a:gd name="T24" fmla="*/ 3 w 22"/>
                <a:gd name="T25" fmla="*/ 93 h 94"/>
                <a:gd name="T26" fmla="*/ 3 w 22"/>
                <a:gd name="T27" fmla="*/ 93 h 94"/>
                <a:gd name="T28" fmla="*/ 3 w 22"/>
                <a:gd name="T29" fmla="*/ 93 h 94"/>
                <a:gd name="T30" fmla="*/ 3 w 22"/>
                <a:gd name="T31" fmla="*/ 93 h 94"/>
                <a:gd name="T32" fmla="*/ 3 w 22"/>
                <a:gd name="T33" fmla="*/ 91 h 94"/>
                <a:gd name="T34" fmla="*/ 2 w 22"/>
                <a:gd name="T35" fmla="*/ 75 h 94"/>
                <a:gd name="T36" fmla="*/ 5 w 22"/>
                <a:gd name="T37" fmla="*/ 57 h 94"/>
                <a:gd name="T38" fmla="*/ 6 w 22"/>
                <a:gd name="T39" fmla="*/ 40 h 94"/>
                <a:gd name="T40" fmla="*/ 12 w 22"/>
                <a:gd name="T41" fmla="*/ 22 h 94"/>
                <a:gd name="T42" fmla="*/ 18 w 22"/>
                <a:gd name="T43" fmla="*/ 5 h 94"/>
                <a:gd name="T44" fmla="*/ 21 w 22"/>
                <a:gd name="T45" fmla="*/ 1 h 94"/>
                <a:gd name="T46" fmla="*/ 20 w 22"/>
                <a:gd name="T47" fmla="*/ 0 h 94"/>
                <a:gd name="T48" fmla="*/ 20 w 22"/>
                <a:gd name="T49" fmla="*/ 0 h 94"/>
                <a:gd name="T50" fmla="*/ 20 w 22"/>
                <a:gd name="T51" fmla="*/ 0 h 94"/>
                <a:gd name="T52" fmla="*/ 20 w 22"/>
                <a:gd name="T53" fmla="*/ 0 h 94"/>
                <a:gd name="T54" fmla="*/ 20 w 22"/>
                <a:gd name="T55" fmla="*/ 0 h 94"/>
                <a:gd name="T56" fmla="*/ 20 w 22"/>
                <a:gd name="T57" fmla="*/ 0 h 94"/>
                <a:gd name="T58" fmla="*/ 20 w 22"/>
                <a:gd name="T59" fmla="*/ 0 h 94"/>
                <a:gd name="T60" fmla="*/ 19 w 22"/>
                <a:gd name="T61" fmla="*/ 2 h 94"/>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2"/>
                <a:gd name="T94" fmla="*/ 0 h 94"/>
                <a:gd name="T95" fmla="*/ 22 w 22"/>
                <a:gd name="T96" fmla="*/ 94 h 94"/>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2" h="94">
                  <a:moveTo>
                    <a:pt x="19" y="2"/>
                  </a:moveTo>
                  <a:lnTo>
                    <a:pt x="18" y="4"/>
                  </a:lnTo>
                  <a:lnTo>
                    <a:pt x="10" y="21"/>
                  </a:lnTo>
                  <a:lnTo>
                    <a:pt x="6" y="40"/>
                  </a:lnTo>
                  <a:lnTo>
                    <a:pt x="3" y="57"/>
                  </a:lnTo>
                  <a:lnTo>
                    <a:pt x="0" y="74"/>
                  </a:lnTo>
                  <a:lnTo>
                    <a:pt x="1" y="92"/>
                  </a:lnTo>
                  <a:lnTo>
                    <a:pt x="3" y="93"/>
                  </a:lnTo>
                  <a:lnTo>
                    <a:pt x="3" y="91"/>
                  </a:lnTo>
                  <a:lnTo>
                    <a:pt x="2" y="75"/>
                  </a:lnTo>
                  <a:lnTo>
                    <a:pt x="5" y="57"/>
                  </a:lnTo>
                  <a:lnTo>
                    <a:pt x="6" y="40"/>
                  </a:lnTo>
                  <a:lnTo>
                    <a:pt x="12" y="22"/>
                  </a:lnTo>
                  <a:lnTo>
                    <a:pt x="18" y="5"/>
                  </a:lnTo>
                  <a:lnTo>
                    <a:pt x="21" y="1"/>
                  </a:lnTo>
                  <a:lnTo>
                    <a:pt x="20" y="0"/>
                  </a:lnTo>
                  <a:lnTo>
                    <a:pt x="19" y="2"/>
                  </a:lnTo>
                </a:path>
              </a:pathLst>
            </a:custGeom>
            <a:solidFill>
              <a:srgbClr val="5F79A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77" name="Freeform 509"/>
            <p:cNvSpPr>
              <a:spLocks/>
            </p:cNvSpPr>
            <p:nvPr/>
          </p:nvSpPr>
          <p:spPr bwMode="auto">
            <a:xfrm>
              <a:off x="1893" y="854"/>
              <a:ext cx="22" cy="93"/>
            </a:xfrm>
            <a:custGeom>
              <a:avLst/>
              <a:gdLst>
                <a:gd name="T0" fmla="*/ 21 w 22"/>
                <a:gd name="T1" fmla="*/ 0 h 93"/>
                <a:gd name="T2" fmla="*/ 18 w 22"/>
                <a:gd name="T3" fmla="*/ 4 h 93"/>
                <a:gd name="T4" fmla="*/ 11 w 22"/>
                <a:gd name="T5" fmla="*/ 21 h 93"/>
                <a:gd name="T6" fmla="*/ 4 w 22"/>
                <a:gd name="T7" fmla="*/ 39 h 93"/>
                <a:gd name="T8" fmla="*/ 3 w 22"/>
                <a:gd name="T9" fmla="*/ 56 h 93"/>
                <a:gd name="T10" fmla="*/ 0 w 22"/>
                <a:gd name="T11" fmla="*/ 74 h 93"/>
                <a:gd name="T12" fmla="*/ 1 w 22"/>
                <a:gd name="T13" fmla="*/ 90 h 93"/>
                <a:gd name="T14" fmla="*/ 1 w 22"/>
                <a:gd name="T15" fmla="*/ 92 h 93"/>
                <a:gd name="T16" fmla="*/ 4 w 22"/>
                <a:gd name="T17" fmla="*/ 92 h 93"/>
                <a:gd name="T18" fmla="*/ 4 w 22"/>
                <a:gd name="T19" fmla="*/ 92 h 93"/>
                <a:gd name="T20" fmla="*/ 4 w 22"/>
                <a:gd name="T21" fmla="*/ 92 h 93"/>
                <a:gd name="T22" fmla="*/ 4 w 22"/>
                <a:gd name="T23" fmla="*/ 92 h 93"/>
                <a:gd name="T24" fmla="*/ 4 w 22"/>
                <a:gd name="T25" fmla="*/ 92 h 93"/>
                <a:gd name="T26" fmla="*/ 4 w 22"/>
                <a:gd name="T27" fmla="*/ 92 h 93"/>
                <a:gd name="T28" fmla="*/ 4 w 22"/>
                <a:gd name="T29" fmla="*/ 92 h 93"/>
                <a:gd name="T30" fmla="*/ 4 w 22"/>
                <a:gd name="T31" fmla="*/ 92 h 93"/>
                <a:gd name="T32" fmla="*/ 4 w 22"/>
                <a:gd name="T33" fmla="*/ 90 h 93"/>
                <a:gd name="T34" fmla="*/ 0 w 22"/>
                <a:gd name="T35" fmla="*/ 74 h 93"/>
                <a:gd name="T36" fmla="*/ 3 w 22"/>
                <a:gd name="T37" fmla="*/ 56 h 93"/>
                <a:gd name="T38" fmla="*/ 6 w 22"/>
                <a:gd name="T39" fmla="*/ 40 h 93"/>
                <a:gd name="T40" fmla="*/ 11 w 22"/>
                <a:gd name="T41" fmla="*/ 21 h 93"/>
                <a:gd name="T42" fmla="*/ 20 w 22"/>
                <a:gd name="T43" fmla="*/ 5 h 93"/>
                <a:gd name="T44" fmla="*/ 21 w 22"/>
                <a:gd name="T45" fmla="*/ 0 h 93"/>
                <a:gd name="T46" fmla="*/ 21 w 22"/>
                <a:gd name="T47" fmla="*/ 0 h 93"/>
                <a:gd name="T48" fmla="*/ 21 w 22"/>
                <a:gd name="T49" fmla="*/ 0 h 93"/>
                <a:gd name="T50" fmla="*/ 21 w 22"/>
                <a:gd name="T51" fmla="*/ 0 h 93"/>
                <a:gd name="T52" fmla="*/ 21 w 22"/>
                <a:gd name="T53" fmla="*/ 0 h 93"/>
                <a:gd name="T54" fmla="*/ 21 w 22"/>
                <a:gd name="T55" fmla="*/ 0 h 93"/>
                <a:gd name="T56" fmla="*/ 21 w 22"/>
                <a:gd name="T57" fmla="*/ 0 h 93"/>
                <a:gd name="T58" fmla="*/ 21 w 22"/>
                <a:gd name="T59" fmla="*/ 0 h 93"/>
                <a:gd name="T60" fmla="*/ 21 w 22"/>
                <a:gd name="T61" fmla="*/ 0 h 9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2"/>
                <a:gd name="T94" fmla="*/ 0 h 93"/>
                <a:gd name="T95" fmla="*/ 22 w 22"/>
                <a:gd name="T96" fmla="*/ 93 h 9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2" h="93">
                  <a:moveTo>
                    <a:pt x="21" y="0"/>
                  </a:moveTo>
                  <a:lnTo>
                    <a:pt x="18" y="4"/>
                  </a:lnTo>
                  <a:lnTo>
                    <a:pt x="11" y="21"/>
                  </a:lnTo>
                  <a:lnTo>
                    <a:pt x="4" y="39"/>
                  </a:lnTo>
                  <a:lnTo>
                    <a:pt x="3" y="56"/>
                  </a:lnTo>
                  <a:lnTo>
                    <a:pt x="0" y="74"/>
                  </a:lnTo>
                  <a:lnTo>
                    <a:pt x="1" y="90"/>
                  </a:lnTo>
                  <a:lnTo>
                    <a:pt x="1" y="92"/>
                  </a:lnTo>
                  <a:lnTo>
                    <a:pt x="4" y="92"/>
                  </a:lnTo>
                  <a:lnTo>
                    <a:pt x="4" y="90"/>
                  </a:lnTo>
                  <a:lnTo>
                    <a:pt x="0" y="74"/>
                  </a:lnTo>
                  <a:lnTo>
                    <a:pt x="3" y="56"/>
                  </a:lnTo>
                  <a:lnTo>
                    <a:pt x="6" y="40"/>
                  </a:lnTo>
                  <a:lnTo>
                    <a:pt x="11" y="21"/>
                  </a:lnTo>
                  <a:lnTo>
                    <a:pt x="20" y="5"/>
                  </a:lnTo>
                  <a:lnTo>
                    <a:pt x="21" y="0"/>
                  </a:lnTo>
                </a:path>
              </a:pathLst>
            </a:custGeom>
            <a:solidFill>
              <a:srgbClr val="6079A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78" name="Freeform 510"/>
            <p:cNvSpPr>
              <a:spLocks/>
            </p:cNvSpPr>
            <p:nvPr/>
          </p:nvSpPr>
          <p:spPr bwMode="auto">
            <a:xfrm>
              <a:off x="1893" y="852"/>
              <a:ext cx="24" cy="96"/>
            </a:xfrm>
            <a:custGeom>
              <a:avLst/>
              <a:gdLst>
                <a:gd name="T0" fmla="*/ 19 w 24"/>
                <a:gd name="T1" fmla="*/ 2 h 96"/>
                <a:gd name="T2" fmla="*/ 18 w 24"/>
                <a:gd name="T3" fmla="*/ 7 h 96"/>
                <a:gd name="T4" fmla="*/ 10 w 24"/>
                <a:gd name="T5" fmla="*/ 23 h 96"/>
                <a:gd name="T6" fmla="*/ 6 w 24"/>
                <a:gd name="T7" fmla="*/ 42 h 96"/>
                <a:gd name="T8" fmla="*/ 3 w 24"/>
                <a:gd name="T9" fmla="*/ 58 h 96"/>
                <a:gd name="T10" fmla="*/ 0 w 24"/>
                <a:gd name="T11" fmla="*/ 76 h 96"/>
                <a:gd name="T12" fmla="*/ 3 w 24"/>
                <a:gd name="T13" fmla="*/ 92 h 96"/>
                <a:gd name="T14" fmla="*/ 3 w 24"/>
                <a:gd name="T15" fmla="*/ 94 h 96"/>
                <a:gd name="T16" fmla="*/ 3 w 24"/>
                <a:gd name="T17" fmla="*/ 94 h 96"/>
                <a:gd name="T18" fmla="*/ 3 w 24"/>
                <a:gd name="T19" fmla="*/ 94 h 96"/>
                <a:gd name="T20" fmla="*/ 3 w 24"/>
                <a:gd name="T21" fmla="*/ 94 h 96"/>
                <a:gd name="T22" fmla="*/ 3 w 24"/>
                <a:gd name="T23" fmla="*/ 94 h 96"/>
                <a:gd name="T24" fmla="*/ 3 w 24"/>
                <a:gd name="T25" fmla="*/ 94 h 96"/>
                <a:gd name="T26" fmla="*/ 3 w 24"/>
                <a:gd name="T27" fmla="*/ 94 h 96"/>
                <a:gd name="T28" fmla="*/ 4 w 24"/>
                <a:gd name="T29" fmla="*/ 95 h 96"/>
                <a:gd name="T30" fmla="*/ 4 w 24"/>
                <a:gd name="T31" fmla="*/ 95 h 96"/>
                <a:gd name="T32" fmla="*/ 3 w 24"/>
                <a:gd name="T33" fmla="*/ 92 h 96"/>
                <a:gd name="T34" fmla="*/ 3 w 24"/>
                <a:gd name="T35" fmla="*/ 75 h 96"/>
                <a:gd name="T36" fmla="*/ 4 w 24"/>
                <a:gd name="T37" fmla="*/ 59 h 96"/>
                <a:gd name="T38" fmla="*/ 7 w 24"/>
                <a:gd name="T39" fmla="*/ 40 h 96"/>
                <a:gd name="T40" fmla="*/ 12 w 24"/>
                <a:gd name="T41" fmla="*/ 24 h 96"/>
                <a:gd name="T42" fmla="*/ 18 w 24"/>
                <a:gd name="T43" fmla="*/ 7 h 96"/>
                <a:gd name="T44" fmla="*/ 23 w 24"/>
                <a:gd name="T45" fmla="*/ 1 h 96"/>
                <a:gd name="T46" fmla="*/ 23 w 24"/>
                <a:gd name="T47" fmla="*/ 1 h 96"/>
                <a:gd name="T48" fmla="*/ 23 w 24"/>
                <a:gd name="T49" fmla="*/ 1 h 96"/>
                <a:gd name="T50" fmla="*/ 23 w 24"/>
                <a:gd name="T51" fmla="*/ 1 h 96"/>
                <a:gd name="T52" fmla="*/ 23 w 24"/>
                <a:gd name="T53" fmla="*/ 1 h 96"/>
                <a:gd name="T54" fmla="*/ 21 w 24"/>
                <a:gd name="T55" fmla="*/ 0 h 96"/>
                <a:gd name="T56" fmla="*/ 21 w 24"/>
                <a:gd name="T57" fmla="*/ 0 h 96"/>
                <a:gd name="T58" fmla="*/ 21 w 24"/>
                <a:gd name="T59" fmla="*/ 0 h 96"/>
                <a:gd name="T60" fmla="*/ 19 w 24"/>
                <a:gd name="T61" fmla="*/ 2 h 9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4"/>
                <a:gd name="T94" fmla="*/ 0 h 96"/>
                <a:gd name="T95" fmla="*/ 24 w 24"/>
                <a:gd name="T96" fmla="*/ 96 h 9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4" h="96">
                  <a:moveTo>
                    <a:pt x="19" y="2"/>
                  </a:moveTo>
                  <a:lnTo>
                    <a:pt x="18" y="7"/>
                  </a:lnTo>
                  <a:lnTo>
                    <a:pt x="10" y="23"/>
                  </a:lnTo>
                  <a:lnTo>
                    <a:pt x="6" y="42"/>
                  </a:lnTo>
                  <a:lnTo>
                    <a:pt x="3" y="58"/>
                  </a:lnTo>
                  <a:lnTo>
                    <a:pt x="0" y="76"/>
                  </a:lnTo>
                  <a:lnTo>
                    <a:pt x="3" y="92"/>
                  </a:lnTo>
                  <a:lnTo>
                    <a:pt x="3" y="94"/>
                  </a:lnTo>
                  <a:lnTo>
                    <a:pt x="4" y="95"/>
                  </a:lnTo>
                  <a:lnTo>
                    <a:pt x="3" y="92"/>
                  </a:lnTo>
                  <a:lnTo>
                    <a:pt x="3" y="75"/>
                  </a:lnTo>
                  <a:lnTo>
                    <a:pt x="4" y="59"/>
                  </a:lnTo>
                  <a:lnTo>
                    <a:pt x="7" y="40"/>
                  </a:lnTo>
                  <a:lnTo>
                    <a:pt x="12" y="24"/>
                  </a:lnTo>
                  <a:lnTo>
                    <a:pt x="18" y="7"/>
                  </a:lnTo>
                  <a:lnTo>
                    <a:pt x="23" y="1"/>
                  </a:lnTo>
                  <a:lnTo>
                    <a:pt x="21" y="0"/>
                  </a:lnTo>
                  <a:lnTo>
                    <a:pt x="19" y="2"/>
                  </a:lnTo>
                </a:path>
              </a:pathLst>
            </a:custGeom>
            <a:solidFill>
              <a:srgbClr val="617AA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79" name="Freeform 511"/>
            <p:cNvSpPr>
              <a:spLocks/>
            </p:cNvSpPr>
            <p:nvPr/>
          </p:nvSpPr>
          <p:spPr bwMode="auto">
            <a:xfrm>
              <a:off x="1898" y="853"/>
              <a:ext cx="22" cy="95"/>
            </a:xfrm>
            <a:custGeom>
              <a:avLst/>
              <a:gdLst>
                <a:gd name="T0" fmla="*/ 19 w 22"/>
                <a:gd name="T1" fmla="*/ 0 h 95"/>
                <a:gd name="T2" fmla="*/ 14 w 22"/>
                <a:gd name="T3" fmla="*/ 6 h 95"/>
                <a:gd name="T4" fmla="*/ 9 w 22"/>
                <a:gd name="T5" fmla="*/ 23 h 95"/>
                <a:gd name="T6" fmla="*/ 2 w 22"/>
                <a:gd name="T7" fmla="*/ 39 h 95"/>
                <a:gd name="T8" fmla="*/ 1 w 22"/>
                <a:gd name="T9" fmla="*/ 58 h 95"/>
                <a:gd name="T10" fmla="*/ 0 w 22"/>
                <a:gd name="T11" fmla="*/ 74 h 95"/>
                <a:gd name="T12" fmla="*/ 1 w 22"/>
                <a:gd name="T13" fmla="*/ 92 h 95"/>
                <a:gd name="T14" fmla="*/ 1 w 22"/>
                <a:gd name="T15" fmla="*/ 94 h 95"/>
                <a:gd name="T16" fmla="*/ 1 w 22"/>
                <a:gd name="T17" fmla="*/ 94 h 95"/>
                <a:gd name="T18" fmla="*/ 1 w 22"/>
                <a:gd name="T19" fmla="*/ 94 h 95"/>
                <a:gd name="T20" fmla="*/ 1 w 22"/>
                <a:gd name="T21" fmla="*/ 94 h 95"/>
                <a:gd name="T22" fmla="*/ 1 w 22"/>
                <a:gd name="T23" fmla="*/ 94 h 95"/>
                <a:gd name="T24" fmla="*/ 1 w 22"/>
                <a:gd name="T25" fmla="*/ 94 h 95"/>
                <a:gd name="T26" fmla="*/ 1 w 22"/>
                <a:gd name="T27" fmla="*/ 94 h 95"/>
                <a:gd name="T28" fmla="*/ 1 w 22"/>
                <a:gd name="T29" fmla="*/ 94 h 95"/>
                <a:gd name="T30" fmla="*/ 1 w 22"/>
                <a:gd name="T31" fmla="*/ 94 h 95"/>
                <a:gd name="T32" fmla="*/ 2 w 22"/>
                <a:gd name="T33" fmla="*/ 92 h 95"/>
                <a:gd name="T34" fmla="*/ 2 w 22"/>
                <a:gd name="T35" fmla="*/ 74 h 95"/>
                <a:gd name="T36" fmla="*/ 1 w 22"/>
                <a:gd name="T37" fmla="*/ 56 h 95"/>
                <a:gd name="T38" fmla="*/ 4 w 22"/>
                <a:gd name="T39" fmla="*/ 39 h 95"/>
                <a:gd name="T40" fmla="*/ 9 w 22"/>
                <a:gd name="T41" fmla="*/ 23 h 95"/>
                <a:gd name="T42" fmla="*/ 17 w 22"/>
                <a:gd name="T43" fmla="*/ 6 h 95"/>
                <a:gd name="T44" fmla="*/ 21 w 22"/>
                <a:gd name="T45" fmla="*/ 1 h 95"/>
                <a:gd name="T46" fmla="*/ 19 w 22"/>
                <a:gd name="T47" fmla="*/ 0 h 95"/>
                <a:gd name="T48" fmla="*/ 19 w 22"/>
                <a:gd name="T49" fmla="*/ 0 h 95"/>
                <a:gd name="T50" fmla="*/ 19 w 22"/>
                <a:gd name="T51" fmla="*/ 0 h 95"/>
                <a:gd name="T52" fmla="*/ 19 w 22"/>
                <a:gd name="T53" fmla="*/ 0 h 95"/>
                <a:gd name="T54" fmla="*/ 19 w 22"/>
                <a:gd name="T55" fmla="*/ 0 h 95"/>
                <a:gd name="T56" fmla="*/ 19 w 22"/>
                <a:gd name="T57" fmla="*/ 0 h 95"/>
                <a:gd name="T58" fmla="*/ 19 w 22"/>
                <a:gd name="T59" fmla="*/ 0 h 95"/>
                <a:gd name="T60" fmla="*/ 19 w 22"/>
                <a:gd name="T61" fmla="*/ 0 h 9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2"/>
                <a:gd name="T94" fmla="*/ 0 h 95"/>
                <a:gd name="T95" fmla="*/ 22 w 22"/>
                <a:gd name="T96" fmla="*/ 95 h 9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2" h="95">
                  <a:moveTo>
                    <a:pt x="19" y="0"/>
                  </a:moveTo>
                  <a:lnTo>
                    <a:pt x="14" y="6"/>
                  </a:lnTo>
                  <a:lnTo>
                    <a:pt x="9" y="23"/>
                  </a:lnTo>
                  <a:lnTo>
                    <a:pt x="2" y="39"/>
                  </a:lnTo>
                  <a:lnTo>
                    <a:pt x="1" y="58"/>
                  </a:lnTo>
                  <a:lnTo>
                    <a:pt x="0" y="74"/>
                  </a:lnTo>
                  <a:lnTo>
                    <a:pt x="1" y="92"/>
                  </a:lnTo>
                  <a:lnTo>
                    <a:pt x="1" y="94"/>
                  </a:lnTo>
                  <a:lnTo>
                    <a:pt x="2" y="92"/>
                  </a:lnTo>
                  <a:lnTo>
                    <a:pt x="2" y="74"/>
                  </a:lnTo>
                  <a:lnTo>
                    <a:pt x="1" y="56"/>
                  </a:lnTo>
                  <a:lnTo>
                    <a:pt x="4" y="39"/>
                  </a:lnTo>
                  <a:lnTo>
                    <a:pt x="9" y="23"/>
                  </a:lnTo>
                  <a:lnTo>
                    <a:pt x="17" y="6"/>
                  </a:lnTo>
                  <a:lnTo>
                    <a:pt x="21" y="1"/>
                  </a:lnTo>
                  <a:lnTo>
                    <a:pt x="19" y="0"/>
                  </a:lnTo>
                </a:path>
              </a:pathLst>
            </a:custGeom>
            <a:solidFill>
              <a:srgbClr val="627BA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80" name="Freeform 512"/>
            <p:cNvSpPr>
              <a:spLocks/>
            </p:cNvSpPr>
            <p:nvPr/>
          </p:nvSpPr>
          <p:spPr bwMode="auto">
            <a:xfrm>
              <a:off x="1897" y="851"/>
              <a:ext cx="22" cy="97"/>
            </a:xfrm>
            <a:custGeom>
              <a:avLst/>
              <a:gdLst>
                <a:gd name="T0" fmla="*/ 21 w 22"/>
                <a:gd name="T1" fmla="*/ 2 h 97"/>
                <a:gd name="T2" fmla="*/ 16 w 22"/>
                <a:gd name="T3" fmla="*/ 8 h 97"/>
                <a:gd name="T4" fmla="*/ 8 w 22"/>
                <a:gd name="T5" fmla="*/ 25 h 97"/>
                <a:gd name="T6" fmla="*/ 5 w 22"/>
                <a:gd name="T7" fmla="*/ 41 h 97"/>
                <a:gd name="T8" fmla="*/ 1 w 22"/>
                <a:gd name="T9" fmla="*/ 58 h 97"/>
                <a:gd name="T10" fmla="*/ 1 w 22"/>
                <a:gd name="T11" fmla="*/ 76 h 97"/>
                <a:gd name="T12" fmla="*/ 0 w 22"/>
                <a:gd name="T13" fmla="*/ 94 h 97"/>
                <a:gd name="T14" fmla="*/ 0 w 22"/>
                <a:gd name="T15" fmla="*/ 96 h 97"/>
                <a:gd name="T16" fmla="*/ 0 w 22"/>
                <a:gd name="T17" fmla="*/ 96 h 97"/>
                <a:gd name="T18" fmla="*/ 0 w 22"/>
                <a:gd name="T19" fmla="*/ 96 h 97"/>
                <a:gd name="T20" fmla="*/ 0 w 22"/>
                <a:gd name="T21" fmla="*/ 96 h 97"/>
                <a:gd name="T22" fmla="*/ 0 w 22"/>
                <a:gd name="T23" fmla="*/ 96 h 97"/>
                <a:gd name="T24" fmla="*/ 2 w 22"/>
                <a:gd name="T25" fmla="*/ 96 h 97"/>
                <a:gd name="T26" fmla="*/ 2 w 22"/>
                <a:gd name="T27" fmla="*/ 96 h 97"/>
                <a:gd name="T28" fmla="*/ 2 w 22"/>
                <a:gd name="T29" fmla="*/ 96 h 97"/>
                <a:gd name="T30" fmla="*/ 2 w 22"/>
                <a:gd name="T31" fmla="*/ 96 h 97"/>
                <a:gd name="T32" fmla="*/ 1 w 22"/>
                <a:gd name="T33" fmla="*/ 92 h 97"/>
                <a:gd name="T34" fmla="*/ 1 w 22"/>
                <a:gd name="T35" fmla="*/ 76 h 97"/>
                <a:gd name="T36" fmla="*/ 3 w 22"/>
                <a:gd name="T37" fmla="*/ 59 h 97"/>
                <a:gd name="T38" fmla="*/ 5 w 22"/>
                <a:gd name="T39" fmla="*/ 41 h 97"/>
                <a:gd name="T40" fmla="*/ 10 w 22"/>
                <a:gd name="T41" fmla="*/ 26 h 97"/>
                <a:gd name="T42" fmla="*/ 16 w 22"/>
                <a:gd name="T43" fmla="*/ 8 h 97"/>
                <a:gd name="T44" fmla="*/ 21 w 22"/>
                <a:gd name="T45" fmla="*/ 0 h 97"/>
                <a:gd name="T46" fmla="*/ 21 w 22"/>
                <a:gd name="T47" fmla="*/ 0 h 97"/>
                <a:gd name="T48" fmla="*/ 21 w 22"/>
                <a:gd name="T49" fmla="*/ 0 h 97"/>
                <a:gd name="T50" fmla="*/ 21 w 22"/>
                <a:gd name="T51" fmla="*/ 0 h 97"/>
                <a:gd name="T52" fmla="*/ 21 w 22"/>
                <a:gd name="T53" fmla="*/ 0 h 97"/>
                <a:gd name="T54" fmla="*/ 21 w 22"/>
                <a:gd name="T55" fmla="*/ 0 h 97"/>
                <a:gd name="T56" fmla="*/ 21 w 22"/>
                <a:gd name="T57" fmla="*/ 0 h 97"/>
                <a:gd name="T58" fmla="*/ 21 w 22"/>
                <a:gd name="T59" fmla="*/ 0 h 97"/>
                <a:gd name="T60" fmla="*/ 21 w 22"/>
                <a:gd name="T61" fmla="*/ 2 h 9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2"/>
                <a:gd name="T94" fmla="*/ 0 h 97"/>
                <a:gd name="T95" fmla="*/ 22 w 22"/>
                <a:gd name="T96" fmla="*/ 97 h 9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2" h="97">
                  <a:moveTo>
                    <a:pt x="21" y="2"/>
                  </a:moveTo>
                  <a:lnTo>
                    <a:pt x="16" y="8"/>
                  </a:lnTo>
                  <a:lnTo>
                    <a:pt x="8" y="25"/>
                  </a:lnTo>
                  <a:lnTo>
                    <a:pt x="5" y="41"/>
                  </a:lnTo>
                  <a:lnTo>
                    <a:pt x="1" y="58"/>
                  </a:lnTo>
                  <a:lnTo>
                    <a:pt x="1" y="76"/>
                  </a:lnTo>
                  <a:lnTo>
                    <a:pt x="0" y="94"/>
                  </a:lnTo>
                  <a:lnTo>
                    <a:pt x="0" y="96"/>
                  </a:lnTo>
                  <a:lnTo>
                    <a:pt x="2" y="96"/>
                  </a:lnTo>
                  <a:lnTo>
                    <a:pt x="1" y="92"/>
                  </a:lnTo>
                  <a:lnTo>
                    <a:pt x="1" y="76"/>
                  </a:lnTo>
                  <a:lnTo>
                    <a:pt x="3" y="59"/>
                  </a:lnTo>
                  <a:lnTo>
                    <a:pt x="5" y="41"/>
                  </a:lnTo>
                  <a:lnTo>
                    <a:pt x="10" y="26"/>
                  </a:lnTo>
                  <a:lnTo>
                    <a:pt x="16" y="8"/>
                  </a:lnTo>
                  <a:lnTo>
                    <a:pt x="21" y="0"/>
                  </a:lnTo>
                  <a:lnTo>
                    <a:pt x="21" y="2"/>
                  </a:lnTo>
                </a:path>
              </a:pathLst>
            </a:custGeom>
            <a:solidFill>
              <a:srgbClr val="637CA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81" name="Freeform 513"/>
            <p:cNvSpPr>
              <a:spLocks/>
            </p:cNvSpPr>
            <p:nvPr/>
          </p:nvSpPr>
          <p:spPr bwMode="auto">
            <a:xfrm>
              <a:off x="1899" y="851"/>
              <a:ext cx="23" cy="98"/>
            </a:xfrm>
            <a:custGeom>
              <a:avLst/>
              <a:gdLst>
                <a:gd name="T0" fmla="*/ 20 w 23"/>
                <a:gd name="T1" fmla="*/ 0 h 98"/>
                <a:gd name="T2" fmla="*/ 14 w 23"/>
                <a:gd name="T3" fmla="*/ 8 h 98"/>
                <a:gd name="T4" fmla="*/ 9 w 23"/>
                <a:gd name="T5" fmla="*/ 26 h 98"/>
                <a:gd name="T6" fmla="*/ 3 w 23"/>
                <a:gd name="T7" fmla="*/ 41 h 98"/>
                <a:gd name="T8" fmla="*/ 2 w 23"/>
                <a:gd name="T9" fmla="*/ 59 h 98"/>
                <a:gd name="T10" fmla="*/ 0 w 23"/>
                <a:gd name="T11" fmla="*/ 76 h 98"/>
                <a:gd name="T12" fmla="*/ 0 w 23"/>
                <a:gd name="T13" fmla="*/ 92 h 98"/>
                <a:gd name="T14" fmla="*/ 1 w 23"/>
                <a:gd name="T15" fmla="*/ 97 h 98"/>
                <a:gd name="T16" fmla="*/ 1 w 23"/>
                <a:gd name="T17" fmla="*/ 97 h 98"/>
                <a:gd name="T18" fmla="*/ 1 w 23"/>
                <a:gd name="T19" fmla="*/ 97 h 98"/>
                <a:gd name="T20" fmla="*/ 1 w 23"/>
                <a:gd name="T21" fmla="*/ 97 h 98"/>
                <a:gd name="T22" fmla="*/ 2 w 23"/>
                <a:gd name="T23" fmla="*/ 95 h 98"/>
                <a:gd name="T24" fmla="*/ 2 w 23"/>
                <a:gd name="T25" fmla="*/ 95 h 98"/>
                <a:gd name="T26" fmla="*/ 2 w 23"/>
                <a:gd name="T27" fmla="*/ 95 h 98"/>
                <a:gd name="T28" fmla="*/ 2 w 23"/>
                <a:gd name="T29" fmla="*/ 95 h 98"/>
                <a:gd name="T30" fmla="*/ 2 w 23"/>
                <a:gd name="T31" fmla="*/ 95 h 98"/>
                <a:gd name="T32" fmla="*/ 2 w 23"/>
                <a:gd name="T33" fmla="*/ 93 h 98"/>
                <a:gd name="T34" fmla="*/ 2 w 23"/>
                <a:gd name="T35" fmla="*/ 77 h 98"/>
                <a:gd name="T36" fmla="*/ 2 w 23"/>
                <a:gd name="T37" fmla="*/ 59 h 98"/>
                <a:gd name="T38" fmla="*/ 5 w 23"/>
                <a:gd name="T39" fmla="*/ 43 h 98"/>
                <a:gd name="T40" fmla="*/ 11 w 23"/>
                <a:gd name="T41" fmla="*/ 26 h 98"/>
                <a:gd name="T42" fmla="*/ 16 w 23"/>
                <a:gd name="T43" fmla="*/ 9 h 98"/>
                <a:gd name="T44" fmla="*/ 22 w 23"/>
                <a:gd name="T45" fmla="*/ 2 h 98"/>
                <a:gd name="T46" fmla="*/ 22 w 23"/>
                <a:gd name="T47" fmla="*/ 2 h 98"/>
                <a:gd name="T48" fmla="*/ 22 w 23"/>
                <a:gd name="T49" fmla="*/ 2 h 98"/>
                <a:gd name="T50" fmla="*/ 22 w 23"/>
                <a:gd name="T51" fmla="*/ 2 h 98"/>
                <a:gd name="T52" fmla="*/ 22 w 23"/>
                <a:gd name="T53" fmla="*/ 2 h 98"/>
                <a:gd name="T54" fmla="*/ 20 w 23"/>
                <a:gd name="T55" fmla="*/ 0 h 98"/>
                <a:gd name="T56" fmla="*/ 20 w 23"/>
                <a:gd name="T57" fmla="*/ 0 h 98"/>
                <a:gd name="T58" fmla="*/ 20 w 23"/>
                <a:gd name="T59" fmla="*/ 0 h 98"/>
                <a:gd name="T60" fmla="*/ 20 w 23"/>
                <a:gd name="T61" fmla="*/ 0 h 9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3"/>
                <a:gd name="T94" fmla="*/ 0 h 98"/>
                <a:gd name="T95" fmla="*/ 23 w 23"/>
                <a:gd name="T96" fmla="*/ 98 h 9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3" h="98">
                  <a:moveTo>
                    <a:pt x="20" y="0"/>
                  </a:moveTo>
                  <a:lnTo>
                    <a:pt x="14" y="8"/>
                  </a:lnTo>
                  <a:lnTo>
                    <a:pt x="9" y="26"/>
                  </a:lnTo>
                  <a:lnTo>
                    <a:pt x="3" y="41"/>
                  </a:lnTo>
                  <a:lnTo>
                    <a:pt x="2" y="59"/>
                  </a:lnTo>
                  <a:lnTo>
                    <a:pt x="0" y="76"/>
                  </a:lnTo>
                  <a:lnTo>
                    <a:pt x="0" y="92"/>
                  </a:lnTo>
                  <a:lnTo>
                    <a:pt x="1" y="97"/>
                  </a:lnTo>
                  <a:lnTo>
                    <a:pt x="2" y="95"/>
                  </a:lnTo>
                  <a:lnTo>
                    <a:pt x="2" y="93"/>
                  </a:lnTo>
                  <a:lnTo>
                    <a:pt x="2" y="77"/>
                  </a:lnTo>
                  <a:lnTo>
                    <a:pt x="2" y="59"/>
                  </a:lnTo>
                  <a:lnTo>
                    <a:pt x="5" y="43"/>
                  </a:lnTo>
                  <a:lnTo>
                    <a:pt x="11" y="26"/>
                  </a:lnTo>
                  <a:lnTo>
                    <a:pt x="16" y="9"/>
                  </a:lnTo>
                  <a:lnTo>
                    <a:pt x="22" y="2"/>
                  </a:lnTo>
                  <a:lnTo>
                    <a:pt x="20" y="0"/>
                  </a:lnTo>
                </a:path>
              </a:pathLst>
            </a:custGeom>
            <a:solidFill>
              <a:srgbClr val="647DA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82" name="Freeform 514"/>
            <p:cNvSpPr>
              <a:spLocks/>
            </p:cNvSpPr>
            <p:nvPr/>
          </p:nvSpPr>
          <p:spPr bwMode="auto">
            <a:xfrm>
              <a:off x="1900" y="851"/>
              <a:ext cx="24" cy="97"/>
            </a:xfrm>
            <a:custGeom>
              <a:avLst/>
              <a:gdLst>
                <a:gd name="T0" fmla="*/ 21 w 24"/>
                <a:gd name="T1" fmla="*/ 2 h 97"/>
                <a:gd name="T2" fmla="*/ 15 w 24"/>
                <a:gd name="T3" fmla="*/ 9 h 97"/>
                <a:gd name="T4" fmla="*/ 10 w 24"/>
                <a:gd name="T5" fmla="*/ 26 h 97"/>
                <a:gd name="T6" fmla="*/ 4 w 24"/>
                <a:gd name="T7" fmla="*/ 43 h 97"/>
                <a:gd name="T8" fmla="*/ 1 w 24"/>
                <a:gd name="T9" fmla="*/ 59 h 97"/>
                <a:gd name="T10" fmla="*/ 1 w 24"/>
                <a:gd name="T11" fmla="*/ 77 h 97"/>
                <a:gd name="T12" fmla="*/ 1 w 24"/>
                <a:gd name="T13" fmla="*/ 93 h 97"/>
                <a:gd name="T14" fmla="*/ 0 w 24"/>
                <a:gd name="T15" fmla="*/ 95 h 97"/>
                <a:gd name="T16" fmla="*/ 0 w 24"/>
                <a:gd name="T17" fmla="*/ 95 h 97"/>
                <a:gd name="T18" fmla="*/ 0 w 24"/>
                <a:gd name="T19" fmla="*/ 95 h 97"/>
                <a:gd name="T20" fmla="*/ 0 w 24"/>
                <a:gd name="T21" fmla="*/ 95 h 97"/>
                <a:gd name="T22" fmla="*/ 3 w 24"/>
                <a:gd name="T23" fmla="*/ 96 h 97"/>
                <a:gd name="T24" fmla="*/ 3 w 24"/>
                <a:gd name="T25" fmla="*/ 96 h 97"/>
                <a:gd name="T26" fmla="*/ 3 w 24"/>
                <a:gd name="T27" fmla="*/ 96 h 97"/>
                <a:gd name="T28" fmla="*/ 3 w 24"/>
                <a:gd name="T29" fmla="*/ 96 h 97"/>
                <a:gd name="T30" fmla="*/ 3 w 24"/>
                <a:gd name="T31" fmla="*/ 96 h 97"/>
                <a:gd name="T32" fmla="*/ 1 w 24"/>
                <a:gd name="T33" fmla="*/ 93 h 97"/>
                <a:gd name="T34" fmla="*/ 1 w 24"/>
                <a:gd name="T35" fmla="*/ 77 h 97"/>
                <a:gd name="T36" fmla="*/ 3 w 24"/>
                <a:gd name="T37" fmla="*/ 59 h 97"/>
                <a:gd name="T38" fmla="*/ 6 w 24"/>
                <a:gd name="T39" fmla="*/ 43 h 97"/>
                <a:gd name="T40" fmla="*/ 10 w 24"/>
                <a:gd name="T41" fmla="*/ 26 h 97"/>
                <a:gd name="T42" fmla="*/ 17 w 24"/>
                <a:gd name="T43" fmla="*/ 10 h 97"/>
                <a:gd name="T44" fmla="*/ 23 w 24"/>
                <a:gd name="T45" fmla="*/ 0 h 97"/>
                <a:gd name="T46" fmla="*/ 21 w 24"/>
                <a:gd name="T47" fmla="*/ 0 h 97"/>
                <a:gd name="T48" fmla="*/ 21 w 24"/>
                <a:gd name="T49" fmla="*/ 0 h 97"/>
                <a:gd name="T50" fmla="*/ 21 w 24"/>
                <a:gd name="T51" fmla="*/ 0 h 97"/>
                <a:gd name="T52" fmla="*/ 21 w 24"/>
                <a:gd name="T53" fmla="*/ 0 h 97"/>
                <a:gd name="T54" fmla="*/ 21 w 24"/>
                <a:gd name="T55" fmla="*/ 0 h 97"/>
                <a:gd name="T56" fmla="*/ 21 w 24"/>
                <a:gd name="T57" fmla="*/ 0 h 97"/>
                <a:gd name="T58" fmla="*/ 21 w 24"/>
                <a:gd name="T59" fmla="*/ 2 h 97"/>
                <a:gd name="T60" fmla="*/ 21 w 24"/>
                <a:gd name="T61" fmla="*/ 2 h 9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4"/>
                <a:gd name="T94" fmla="*/ 0 h 97"/>
                <a:gd name="T95" fmla="*/ 24 w 24"/>
                <a:gd name="T96" fmla="*/ 97 h 9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4" h="97">
                  <a:moveTo>
                    <a:pt x="21" y="2"/>
                  </a:moveTo>
                  <a:lnTo>
                    <a:pt x="15" y="9"/>
                  </a:lnTo>
                  <a:lnTo>
                    <a:pt x="10" y="26"/>
                  </a:lnTo>
                  <a:lnTo>
                    <a:pt x="4" y="43"/>
                  </a:lnTo>
                  <a:lnTo>
                    <a:pt x="1" y="59"/>
                  </a:lnTo>
                  <a:lnTo>
                    <a:pt x="1" y="77"/>
                  </a:lnTo>
                  <a:lnTo>
                    <a:pt x="1" y="93"/>
                  </a:lnTo>
                  <a:lnTo>
                    <a:pt x="0" y="95"/>
                  </a:lnTo>
                  <a:lnTo>
                    <a:pt x="3" y="96"/>
                  </a:lnTo>
                  <a:lnTo>
                    <a:pt x="1" y="93"/>
                  </a:lnTo>
                  <a:lnTo>
                    <a:pt x="1" y="77"/>
                  </a:lnTo>
                  <a:lnTo>
                    <a:pt x="3" y="59"/>
                  </a:lnTo>
                  <a:lnTo>
                    <a:pt x="6" y="43"/>
                  </a:lnTo>
                  <a:lnTo>
                    <a:pt x="10" y="26"/>
                  </a:lnTo>
                  <a:lnTo>
                    <a:pt x="17" y="10"/>
                  </a:lnTo>
                  <a:lnTo>
                    <a:pt x="23" y="0"/>
                  </a:lnTo>
                  <a:lnTo>
                    <a:pt x="21" y="0"/>
                  </a:lnTo>
                  <a:lnTo>
                    <a:pt x="21" y="2"/>
                  </a:lnTo>
                </a:path>
              </a:pathLst>
            </a:custGeom>
            <a:solidFill>
              <a:srgbClr val="657EA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83" name="Freeform 515"/>
            <p:cNvSpPr>
              <a:spLocks/>
            </p:cNvSpPr>
            <p:nvPr/>
          </p:nvSpPr>
          <p:spPr bwMode="auto">
            <a:xfrm>
              <a:off x="1901" y="851"/>
              <a:ext cx="23" cy="97"/>
            </a:xfrm>
            <a:custGeom>
              <a:avLst/>
              <a:gdLst>
                <a:gd name="T0" fmla="*/ 22 w 23"/>
                <a:gd name="T1" fmla="*/ 0 h 97"/>
                <a:gd name="T2" fmla="*/ 16 w 23"/>
                <a:gd name="T3" fmla="*/ 10 h 97"/>
                <a:gd name="T4" fmla="*/ 9 w 23"/>
                <a:gd name="T5" fmla="*/ 26 h 97"/>
                <a:gd name="T6" fmla="*/ 5 w 23"/>
                <a:gd name="T7" fmla="*/ 43 h 97"/>
                <a:gd name="T8" fmla="*/ 2 w 23"/>
                <a:gd name="T9" fmla="*/ 59 h 97"/>
                <a:gd name="T10" fmla="*/ 0 w 23"/>
                <a:gd name="T11" fmla="*/ 77 h 97"/>
                <a:gd name="T12" fmla="*/ 0 w 23"/>
                <a:gd name="T13" fmla="*/ 93 h 97"/>
                <a:gd name="T14" fmla="*/ 2 w 23"/>
                <a:gd name="T15" fmla="*/ 96 h 97"/>
                <a:gd name="T16" fmla="*/ 2 w 23"/>
                <a:gd name="T17" fmla="*/ 96 h 97"/>
                <a:gd name="T18" fmla="*/ 2 w 23"/>
                <a:gd name="T19" fmla="*/ 96 h 97"/>
                <a:gd name="T20" fmla="*/ 2 w 23"/>
                <a:gd name="T21" fmla="*/ 96 h 97"/>
                <a:gd name="T22" fmla="*/ 2 w 23"/>
                <a:gd name="T23" fmla="*/ 96 h 97"/>
                <a:gd name="T24" fmla="*/ 2 w 23"/>
                <a:gd name="T25" fmla="*/ 96 h 97"/>
                <a:gd name="T26" fmla="*/ 2 w 23"/>
                <a:gd name="T27" fmla="*/ 96 h 97"/>
                <a:gd name="T28" fmla="*/ 2 w 23"/>
                <a:gd name="T29" fmla="*/ 96 h 97"/>
                <a:gd name="T30" fmla="*/ 2 w 23"/>
                <a:gd name="T31" fmla="*/ 96 h 97"/>
                <a:gd name="T32" fmla="*/ 2 w 23"/>
                <a:gd name="T33" fmla="*/ 94 h 97"/>
                <a:gd name="T34" fmla="*/ 2 w 23"/>
                <a:gd name="T35" fmla="*/ 78 h 97"/>
                <a:gd name="T36" fmla="*/ 3 w 23"/>
                <a:gd name="T37" fmla="*/ 61 h 97"/>
                <a:gd name="T38" fmla="*/ 5 w 23"/>
                <a:gd name="T39" fmla="*/ 43 h 97"/>
                <a:gd name="T40" fmla="*/ 11 w 23"/>
                <a:gd name="T41" fmla="*/ 27 h 97"/>
                <a:gd name="T42" fmla="*/ 16 w 23"/>
                <a:gd name="T43" fmla="*/ 10 h 97"/>
                <a:gd name="T44" fmla="*/ 22 w 23"/>
                <a:gd name="T45" fmla="*/ 0 h 97"/>
                <a:gd name="T46" fmla="*/ 22 w 23"/>
                <a:gd name="T47" fmla="*/ 0 h 97"/>
                <a:gd name="T48" fmla="*/ 22 w 23"/>
                <a:gd name="T49" fmla="*/ 0 h 97"/>
                <a:gd name="T50" fmla="*/ 22 w 23"/>
                <a:gd name="T51" fmla="*/ 0 h 97"/>
                <a:gd name="T52" fmla="*/ 22 w 23"/>
                <a:gd name="T53" fmla="*/ 0 h 97"/>
                <a:gd name="T54" fmla="*/ 22 w 23"/>
                <a:gd name="T55" fmla="*/ 0 h 97"/>
                <a:gd name="T56" fmla="*/ 22 w 23"/>
                <a:gd name="T57" fmla="*/ 0 h 97"/>
                <a:gd name="T58" fmla="*/ 22 w 23"/>
                <a:gd name="T59" fmla="*/ 0 h 97"/>
                <a:gd name="T60" fmla="*/ 22 w 23"/>
                <a:gd name="T61" fmla="*/ 0 h 9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3"/>
                <a:gd name="T94" fmla="*/ 0 h 97"/>
                <a:gd name="T95" fmla="*/ 23 w 23"/>
                <a:gd name="T96" fmla="*/ 97 h 9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3" h="97">
                  <a:moveTo>
                    <a:pt x="22" y="0"/>
                  </a:moveTo>
                  <a:lnTo>
                    <a:pt x="16" y="10"/>
                  </a:lnTo>
                  <a:lnTo>
                    <a:pt x="9" y="26"/>
                  </a:lnTo>
                  <a:lnTo>
                    <a:pt x="5" y="43"/>
                  </a:lnTo>
                  <a:lnTo>
                    <a:pt x="2" y="59"/>
                  </a:lnTo>
                  <a:lnTo>
                    <a:pt x="0" y="77"/>
                  </a:lnTo>
                  <a:lnTo>
                    <a:pt x="0" y="93"/>
                  </a:lnTo>
                  <a:lnTo>
                    <a:pt x="2" y="96"/>
                  </a:lnTo>
                  <a:lnTo>
                    <a:pt x="2" y="94"/>
                  </a:lnTo>
                  <a:lnTo>
                    <a:pt x="2" y="78"/>
                  </a:lnTo>
                  <a:lnTo>
                    <a:pt x="3" y="61"/>
                  </a:lnTo>
                  <a:lnTo>
                    <a:pt x="5" y="43"/>
                  </a:lnTo>
                  <a:lnTo>
                    <a:pt x="11" y="27"/>
                  </a:lnTo>
                  <a:lnTo>
                    <a:pt x="16" y="10"/>
                  </a:lnTo>
                  <a:lnTo>
                    <a:pt x="22" y="0"/>
                  </a:lnTo>
                </a:path>
              </a:pathLst>
            </a:custGeom>
            <a:solidFill>
              <a:srgbClr val="667EA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84" name="Freeform 516"/>
            <p:cNvSpPr>
              <a:spLocks/>
            </p:cNvSpPr>
            <p:nvPr/>
          </p:nvSpPr>
          <p:spPr bwMode="auto">
            <a:xfrm>
              <a:off x="1902" y="849"/>
              <a:ext cx="25" cy="100"/>
            </a:xfrm>
            <a:custGeom>
              <a:avLst/>
              <a:gdLst>
                <a:gd name="T0" fmla="*/ 21 w 25"/>
                <a:gd name="T1" fmla="*/ 2 h 100"/>
                <a:gd name="T2" fmla="*/ 15 w 25"/>
                <a:gd name="T3" fmla="*/ 11 h 100"/>
                <a:gd name="T4" fmla="*/ 10 w 25"/>
                <a:gd name="T5" fmla="*/ 29 h 100"/>
                <a:gd name="T6" fmla="*/ 4 w 25"/>
                <a:gd name="T7" fmla="*/ 45 h 100"/>
                <a:gd name="T8" fmla="*/ 2 w 25"/>
                <a:gd name="T9" fmla="*/ 63 h 100"/>
                <a:gd name="T10" fmla="*/ 1 w 25"/>
                <a:gd name="T11" fmla="*/ 80 h 100"/>
                <a:gd name="T12" fmla="*/ 1 w 25"/>
                <a:gd name="T13" fmla="*/ 96 h 100"/>
                <a:gd name="T14" fmla="*/ 0 w 25"/>
                <a:gd name="T15" fmla="*/ 98 h 100"/>
                <a:gd name="T16" fmla="*/ 0 w 25"/>
                <a:gd name="T17" fmla="*/ 98 h 100"/>
                <a:gd name="T18" fmla="*/ 2 w 25"/>
                <a:gd name="T19" fmla="*/ 99 h 100"/>
                <a:gd name="T20" fmla="*/ 2 w 25"/>
                <a:gd name="T21" fmla="*/ 99 h 100"/>
                <a:gd name="T22" fmla="*/ 2 w 25"/>
                <a:gd name="T23" fmla="*/ 99 h 100"/>
                <a:gd name="T24" fmla="*/ 2 w 25"/>
                <a:gd name="T25" fmla="*/ 99 h 100"/>
                <a:gd name="T26" fmla="*/ 2 w 25"/>
                <a:gd name="T27" fmla="*/ 99 h 100"/>
                <a:gd name="T28" fmla="*/ 2 w 25"/>
                <a:gd name="T29" fmla="*/ 99 h 100"/>
                <a:gd name="T30" fmla="*/ 2 w 25"/>
                <a:gd name="T31" fmla="*/ 99 h 100"/>
                <a:gd name="T32" fmla="*/ 1 w 25"/>
                <a:gd name="T33" fmla="*/ 94 h 100"/>
                <a:gd name="T34" fmla="*/ 1 w 25"/>
                <a:gd name="T35" fmla="*/ 78 h 100"/>
                <a:gd name="T36" fmla="*/ 2 w 25"/>
                <a:gd name="T37" fmla="*/ 63 h 100"/>
                <a:gd name="T38" fmla="*/ 6 w 25"/>
                <a:gd name="T39" fmla="*/ 46 h 100"/>
                <a:gd name="T40" fmla="*/ 10 w 25"/>
                <a:gd name="T41" fmla="*/ 29 h 100"/>
                <a:gd name="T42" fmla="*/ 17 w 25"/>
                <a:gd name="T43" fmla="*/ 13 h 100"/>
                <a:gd name="T44" fmla="*/ 24 w 25"/>
                <a:gd name="T45" fmla="*/ 1 h 100"/>
                <a:gd name="T46" fmla="*/ 24 w 25"/>
                <a:gd name="T47" fmla="*/ 1 h 100"/>
                <a:gd name="T48" fmla="*/ 24 w 25"/>
                <a:gd name="T49" fmla="*/ 1 h 100"/>
                <a:gd name="T50" fmla="*/ 24 w 25"/>
                <a:gd name="T51" fmla="*/ 1 h 100"/>
                <a:gd name="T52" fmla="*/ 24 w 25"/>
                <a:gd name="T53" fmla="*/ 1 h 100"/>
                <a:gd name="T54" fmla="*/ 22 w 25"/>
                <a:gd name="T55" fmla="*/ 0 h 100"/>
                <a:gd name="T56" fmla="*/ 21 w 25"/>
                <a:gd name="T57" fmla="*/ 2 h 100"/>
                <a:gd name="T58" fmla="*/ 21 w 25"/>
                <a:gd name="T59" fmla="*/ 2 h 100"/>
                <a:gd name="T60" fmla="*/ 21 w 25"/>
                <a:gd name="T61" fmla="*/ 2 h 10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5"/>
                <a:gd name="T94" fmla="*/ 0 h 100"/>
                <a:gd name="T95" fmla="*/ 25 w 25"/>
                <a:gd name="T96" fmla="*/ 100 h 10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5" h="100">
                  <a:moveTo>
                    <a:pt x="21" y="2"/>
                  </a:moveTo>
                  <a:lnTo>
                    <a:pt x="15" y="11"/>
                  </a:lnTo>
                  <a:lnTo>
                    <a:pt x="10" y="29"/>
                  </a:lnTo>
                  <a:lnTo>
                    <a:pt x="4" y="45"/>
                  </a:lnTo>
                  <a:lnTo>
                    <a:pt x="2" y="63"/>
                  </a:lnTo>
                  <a:lnTo>
                    <a:pt x="1" y="80"/>
                  </a:lnTo>
                  <a:lnTo>
                    <a:pt x="1" y="96"/>
                  </a:lnTo>
                  <a:lnTo>
                    <a:pt x="0" y="98"/>
                  </a:lnTo>
                  <a:lnTo>
                    <a:pt x="2" y="99"/>
                  </a:lnTo>
                  <a:lnTo>
                    <a:pt x="1" y="94"/>
                  </a:lnTo>
                  <a:lnTo>
                    <a:pt x="1" y="78"/>
                  </a:lnTo>
                  <a:lnTo>
                    <a:pt x="2" y="63"/>
                  </a:lnTo>
                  <a:lnTo>
                    <a:pt x="6" y="46"/>
                  </a:lnTo>
                  <a:lnTo>
                    <a:pt x="10" y="29"/>
                  </a:lnTo>
                  <a:lnTo>
                    <a:pt x="17" y="13"/>
                  </a:lnTo>
                  <a:lnTo>
                    <a:pt x="24" y="1"/>
                  </a:lnTo>
                  <a:lnTo>
                    <a:pt x="22" y="0"/>
                  </a:lnTo>
                  <a:lnTo>
                    <a:pt x="21" y="2"/>
                  </a:lnTo>
                </a:path>
              </a:pathLst>
            </a:custGeom>
            <a:solidFill>
              <a:srgbClr val="677FA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85" name="Freeform 517"/>
            <p:cNvSpPr>
              <a:spLocks/>
            </p:cNvSpPr>
            <p:nvPr/>
          </p:nvSpPr>
          <p:spPr bwMode="auto">
            <a:xfrm>
              <a:off x="1902" y="850"/>
              <a:ext cx="24" cy="99"/>
            </a:xfrm>
            <a:custGeom>
              <a:avLst/>
              <a:gdLst>
                <a:gd name="T0" fmla="*/ 23 w 24"/>
                <a:gd name="T1" fmla="*/ 0 h 99"/>
                <a:gd name="T2" fmla="*/ 17 w 24"/>
                <a:gd name="T3" fmla="*/ 12 h 99"/>
                <a:gd name="T4" fmla="*/ 9 w 24"/>
                <a:gd name="T5" fmla="*/ 28 h 99"/>
                <a:gd name="T6" fmla="*/ 6 w 24"/>
                <a:gd name="T7" fmla="*/ 45 h 99"/>
                <a:gd name="T8" fmla="*/ 1 w 24"/>
                <a:gd name="T9" fmla="*/ 62 h 99"/>
                <a:gd name="T10" fmla="*/ 0 w 24"/>
                <a:gd name="T11" fmla="*/ 77 h 99"/>
                <a:gd name="T12" fmla="*/ 0 w 24"/>
                <a:gd name="T13" fmla="*/ 93 h 99"/>
                <a:gd name="T14" fmla="*/ 1 w 24"/>
                <a:gd name="T15" fmla="*/ 97 h 99"/>
                <a:gd name="T16" fmla="*/ 1 w 24"/>
                <a:gd name="T17" fmla="*/ 97 h 99"/>
                <a:gd name="T18" fmla="*/ 1 w 24"/>
                <a:gd name="T19" fmla="*/ 97 h 99"/>
                <a:gd name="T20" fmla="*/ 1 w 24"/>
                <a:gd name="T21" fmla="*/ 97 h 99"/>
                <a:gd name="T22" fmla="*/ 1 w 24"/>
                <a:gd name="T23" fmla="*/ 97 h 99"/>
                <a:gd name="T24" fmla="*/ 1 w 24"/>
                <a:gd name="T25" fmla="*/ 97 h 99"/>
                <a:gd name="T26" fmla="*/ 1 w 24"/>
                <a:gd name="T27" fmla="*/ 97 h 99"/>
                <a:gd name="T28" fmla="*/ 1 w 24"/>
                <a:gd name="T29" fmla="*/ 97 h 99"/>
                <a:gd name="T30" fmla="*/ 3 w 24"/>
                <a:gd name="T31" fmla="*/ 98 h 99"/>
                <a:gd name="T32" fmla="*/ 2 w 24"/>
                <a:gd name="T33" fmla="*/ 93 h 99"/>
                <a:gd name="T34" fmla="*/ 1 w 24"/>
                <a:gd name="T35" fmla="*/ 77 h 99"/>
                <a:gd name="T36" fmla="*/ 3 w 24"/>
                <a:gd name="T37" fmla="*/ 62 h 99"/>
                <a:gd name="T38" fmla="*/ 6 w 24"/>
                <a:gd name="T39" fmla="*/ 45 h 99"/>
                <a:gd name="T40" fmla="*/ 11 w 24"/>
                <a:gd name="T41" fmla="*/ 28 h 99"/>
                <a:gd name="T42" fmla="*/ 17 w 24"/>
                <a:gd name="T43" fmla="*/ 12 h 99"/>
                <a:gd name="T44" fmla="*/ 23 w 24"/>
                <a:gd name="T45" fmla="*/ 0 h 99"/>
                <a:gd name="T46" fmla="*/ 23 w 24"/>
                <a:gd name="T47" fmla="*/ 0 h 99"/>
                <a:gd name="T48" fmla="*/ 23 w 24"/>
                <a:gd name="T49" fmla="*/ 0 h 99"/>
                <a:gd name="T50" fmla="*/ 23 w 24"/>
                <a:gd name="T51" fmla="*/ 0 h 99"/>
                <a:gd name="T52" fmla="*/ 23 w 24"/>
                <a:gd name="T53" fmla="*/ 0 h 99"/>
                <a:gd name="T54" fmla="*/ 23 w 24"/>
                <a:gd name="T55" fmla="*/ 0 h 99"/>
                <a:gd name="T56" fmla="*/ 23 w 24"/>
                <a:gd name="T57" fmla="*/ 0 h 99"/>
                <a:gd name="T58" fmla="*/ 23 w 24"/>
                <a:gd name="T59" fmla="*/ 0 h 99"/>
                <a:gd name="T60" fmla="*/ 23 w 24"/>
                <a:gd name="T61" fmla="*/ 0 h 9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4"/>
                <a:gd name="T94" fmla="*/ 0 h 99"/>
                <a:gd name="T95" fmla="*/ 24 w 24"/>
                <a:gd name="T96" fmla="*/ 99 h 99"/>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4" h="99">
                  <a:moveTo>
                    <a:pt x="23" y="0"/>
                  </a:moveTo>
                  <a:lnTo>
                    <a:pt x="17" y="12"/>
                  </a:lnTo>
                  <a:lnTo>
                    <a:pt x="9" y="28"/>
                  </a:lnTo>
                  <a:lnTo>
                    <a:pt x="6" y="45"/>
                  </a:lnTo>
                  <a:lnTo>
                    <a:pt x="1" y="62"/>
                  </a:lnTo>
                  <a:lnTo>
                    <a:pt x="0" y="77"/>
                  </a:lnTo>
                  <a:lnTo>
                    <a:pt x="0" y="93"/>
                  </a:lnTo>
                  <a:lnTo>
                    <a:pt x="1" y="97"/>
                  </a:lnTo>
                  <a:lnTo>
                    <a:pt x="3" y="98"/>
                  </a:lnTo>
                  <a:lnTo>
                    <a:pt x="2" y="93"/>
                  </a:lnTo>
                  <a:lnTo>
                    <a:pt x="1" y="77"/>
                  </a:lnTo>
                  <a:lnTo>
                    <a:pt x="3" y="62"/>
                  </a:lnTo>
                  <a:lnTo>
                    <a:pt x="6" y="45"/>
                  </a:lnTo>
                  <a:lnTo>
                    <a:pt x="11" y="28"/>
                  </a:lnTo>
                  <a:lnTo>
                    <a:pt x="17" y="12"/>
                  </a:lnTo>
                  <a:lnTo>
                    <a:pt x="23" y="0"/>
                  </a:lnTo>
                </a:path>
              </a:pathLst>
            </a:custGeom>
            <a:solidFill>
              <a:srgbClr val="6880A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86" name="Freeform 518"/>
            <p:cNvSpPr>
              <a:spLocks/>
            </p:cNvSpPr>
            <p:nvPr/>
          </p:nvSpPr>
          <p:spPr bwMode="auto">
            <a:xfrm>
              <a:off x="1904" y="849"/>
              <a:ext cx="25" cy="100"/>
            </a:xfrm>
            <a:custGeom>
              <a:avLst/>
              <a:gdLst>
                <a:gd name="T0" fmla="*/ 22 w 25"/>
                <a:gd name="T1" fmla="*/ 1 h 100"/>
                <a:gd name="T2" fmla="*/ 15 w 25"/>
                <a:gd name="T3" fmla="*/ 13 h 100"/>
                <a:gd name="T4" fmla="*/ 10 w 25"/>
                <a:gd name="T5" fmla="*/ 29 h 100"/>
                <a:gd name="T6" fmla="*/ 4 w 25"/>
                <a:gd name="T7" fmla="*/ 46 h 100"/>
                <a:gd name="T8" fmla="*/ 2 w 25"/>
                <a:gd name="T9" fmla="*/ 63 h 100"/>
                <a:gd name="T10" fmla="*/ 0 w 25"/>
                <a:gd name="T11" fmla="*/ 79 h 100"/>
                <a:gd name="T12" fmla="*/ 1 w 25"/>
                <a:gd name="T13" fmla="*/ 95 h 100"/>
                <a:gd name="T14" fmla="*/ 2 w 25"/>
                <a:gd name="T15" fmla="*/ 99 h 100"/>
                <a:gd name="T16" fmla="*/ 2 w 25"/>
                <a:gd name="T17" fmla="*/ 99 h 100"/>
                <a:gd name="T18" fmla="*/ 2 w 25"/>
                <a:gd name="T19" fmla="*/ 99 h 100"/>
                <a:gd name="T20" fmla="*/ 2 w 25"/>
                <a:gd name="T21" fmla="*/ 99 h 100"/>
                <a:gd name="T22" fmla="*/ 2 w 25"/>
                <a:gd name="T23" fmla="*/ 99 h 100"/>
                <a:gd name="T24" fmla="*/ 2 w 25"/>
                <a:gd name="T25" fmla="*/ 99 h 100"/>
                <a:gd name="T26" fmla="*/ 2 w 25"/>
                <a:gd name="T27" fmla="*/ 99 h 100"/>
                <a:gd name="T28" fmla="*/ 2 w 25"/>
                <a:gd name="T29" fmla="*/ 99 h 100"/>
                <a:gd name="T30" fmla="*/ 2 w 25"/>
                <a:gd name="T31" fmla="*/ 99 h 100"/>
                <a:gd name="T32" fmla="*/ 1 w 25"/>
                <a:gd name="T33" fmla="*/ 95 h 100"/>
                <a:gd name="T34" fmla="*/ 0 w 25"/>
                <a:gd name="T35" fmla="*/ 79 h 100"/>
                <a:gd name="T36" fmla="*/ 2 w 25"/>
                <a:gd name="T37" fmla="*/ 63 h 100"/>
                <a:gd name="T38" fmla="*/ 6 w 25"/>
                <a:gd name="T39" fmla="*/ 46 h 100"/>
                <a:gd name="T40" fmla="*/ 10 w 25"/>
                <a:gd name="T41" fmla="*/ 29 h 100"/>
                <a:gd name="T42" fmla="*/ 17 w 25"/>
                <a:gd name="T43" fmla="*/ 14 h 100"/>
                <a:gd name="T44" fmla="*/ 24 w 25"/>
                <a:gd name="T45" fmla="*/ 0 h 100"/>
                <a:gd name="T46" fmla="*/ 24 w 25"/>
                <a:gd name="T47" fmla="*/ 0 h 100"/>
                <a:gd name="T48" fmla="*/ 24 w 25"/>
                <a:gd name="T49" fmla="*/ 0 h 100"/>
                <a:gd name="T50" fmla="*/ 24 w 25"/>
                <a:gd name="T51" fmla="*/ 0 h 100"/>
                <a:gd name="T52" fmla="*/ 24 w 25"/>
                <a:gd name="T53" fmla="*/ 0 h 100"/>
                <a:gd name="T54" fmla="*/ 24 w 25"/>
                <a:gd name="T55" fmla="*/ 2 h 100"/>
                <a:gd name="T56" fmla="*/ 24 w 25"/>
                <a:gd name="T57" fmla="*/ 2 h 100"/>
                <a:gd name="T58" fmla="*/ 24 w 25"/>
                <a:gd name="T59" fmla="*/ 2 h 100"/>
                <a:gd name="T60" fmla="*/ 22 w 25"/>
                <a:gd name="T61" fmla="*/ 1 h 10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5"/>
                <a:gd name="T94" fmla="*/ 0 h 100"/>
                <a:gd name="T95" fmla="*/ 25 w 25"/>
                <a:gd name="T96" fmla="*/ 100 h 10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5" h="100">
                  <a:moveTo>
                    <a:pt x="22" y="1"/>
                  </a:moveTo>
                  <a:lnTo>
                    <a:pt x="15" y="13"/>
                  </a:lnTo>
                  <a:lnTo>
                    <a:pt x="10" y="29"/>
                  </a:lnTo>
                  <a:lnTo>
                    <a:pt x="4" y="46"/>
                  </a:lnTo>
                  <a:lnTo>
                    <a:pt x="2" y="63"/>
                  </a:lnTo>
                  <a:lnTo>
                    <a:pt x="0" y="79"/>
                  </a:lnTo>
                  <a:lnTo>
                    <a:pt x="1" y="95"/>
                  </a:lnTo>
                  <a:lnTo>
                    <a:pt x="2" y="99"/>
                  </a:lnTo>
                  <a:lnTo>
                    <a:pt x="1" y="95"/>
                  </a:lnTo>
                  <a:lnTo>
                    <a:pt x="0" y="79"/>
                  </a:lnTo>
                  <a:lnTo>
                    <a:pt x="2" y="63"/>
                  </a:lnTo>
                  <a:lnTo>
                    <a:pt x="6" y="46"/>
                  </a:lnTo>
                  <a:lnTo>
                    <a:pt x="10" y="29"/>
                  </a:lnTo>
                  <a:lnTo>
                    <a:pt x="17" y="14"/>
                  </a:lnTo>
                  <a:lnTo>
                    <a:pt x="24" y="0"/>
                  </a:lnTo>
                  <a:lnTo>
                    <a:pt x="24" y="2"/>
                  </a:lnTo>
                  <a:lnTo>
                    <a:pt x="22" y="1"/>
                  </a:lnTo>
                </a:path>
              </a:pathLst>
            </a:custGeom>
            <a:solidFill>
              <a:srgbClr val="6981A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87" name="Freeform 519"/>
            <p:cNvSpPr>
              <a:spLocks/>
            </p:cNvSpPr>
            <p:nvPr/>
          </p:nvSpPr>
          <p:spPr bwMode="auto">
            <a:xfrm>
              <a:off x="1903" y="848"/>
              <a:ext cx="27" cy="101"/>
            </a:xfrm>
            <a:custGeom>
              <a:avLst/>
              <a:gdLst>
                <a:gd name="T0" fmla="*/ 24 w 27"/>
                <a:gd name="T1" fmla="*/ 0 h 101"/>
                <a:gd name="T2" fmla="*/ 18 w 27"/>
                <a:gd name="T3" fmla="*/ 14 h 101"/>
                <a:gd name="T4" fmla="*/ 10 w 27"/>
                <a:gd name="T5" fmla="*/ 30 h 101"/>
                <a:gd name="T6" fmla="*/ 7 w 27"/>
                <a:gd name="T7" fmla="*/ 47 h 101"/>
                <a:gd name="T8" fmla="*/ 2 w 27"/>
                <a:gd name="T9" fmla="*/ 64 h 101"/>
                <a:gd name="T10" fmla="*/ 0 w 27"/>
                <a:gd name="T11" fmla="*/ 79 h 101"/>
                <a:gd name="T12" fmla="*/ 1 w 27"/>
                <a:gd name="T13" fmla="*/ 95 h 101"/>
                <a:gd name="T14" fmla="*/ 2 w 27"/>
                <a:gd name="T15" fmla="*/ 100 h 101"/>
                <a:gd name="T16" fmla="*/ 2 w 27"/>
                <a:gd name="T17" fmla="*/ 100 h 101"/>
                <a:gd name="T18" fmla="*/ 2 w 27"/>
                <a:gd name="T19" fmla="*/ 100 h 101"/>
                <a:gd name="T20" fmla="*/ 2 w 27"/>
                <a:gd name="T21" fmla="*/ 98 h 101"/>
                <a:gd name="T22" fmla="*/ 2 w 27"/>
                <a:gd name="T23" fmla="*/ 98 h 101"/>
                <a:gd name="T24" fmla="*/ 2 w 27"/>
                <a:gd name="T25" fmla="*/ 98 h 101"/>
                <a:gd name="T26" fmla="*/ 2 w 27"/>
                <a:gd name="T27" fmla="*/ 98 h 101"/>
                <a:gd name="T28" fmla="*/ 4 w 27"/>
                <a:gd name="T29" fmla="*/ 98 h 101"/>
                <a:gd name="T30" fmla="*/ 4 w 27"/>
                <a:gd name="T31" fmla="*/ 98 h 101"/>
                <a:gd name="T32" fmla="*/ 3 w 27"/>
                <a:gd name="T33" fmla="*/ 96 h 101"/>
                <a:gd name="T34" fmla="*/ 2 w 27"/>
                <a:gd name="T35" fmla="*/ 80 h 101"/>
                <a:gd name="T36" fmla="*/ 4 w 27"/>
                <a:gd name="T37" fmla="*/ 65 h 101"/>
                <a:gd name="T38" fmla="*/ 8 w 27"/>
                <a:gd name="T39" fmla="*/ 48 h 101"/>
                <a:gd name="T40" fmla="*/ 12 w 27"/>
                <a:gd name="T41" fmla="*/ 31 h 101"/>
                <a:gd name="T42" fmla="*/ 20 w 27"/>
                <a:gd name="T43" fmla="*/ 15 h 101"/>
                <a:gd name="T44" fmla="*/ 26 w 27"/>
                <a:gd name="T45" fmla="*/ 1 h 101"/>
                <a:gd name="T46" fmla="*/ 26 w 27"/>
                <a:gd name="T47" fmla="*/ 1 h 101"/>
                <a:gd name="T48" fmla="*/ 26 w 27"/>
                <a:gd name="T49" fmla="*/ 1 h 101"/>
                <a:gd name="T50" fmla="*/ 26 w 27"/>
                <a:gd name="T51" fmla="*/ 1 h 101"/>
                <a:gd name="T52" fmla="*/ 24 w 27"/>
                <a:gd name="T53" fmla="*/ 0 h 101"/>
                <a:gd name="T54" fmla="*/ 24 w 27"/>
                <a:gd name="T55" fmla="*/ 0 h 101"/>
                <a:gd name="T56" fmla="*/ 24 w 27"/>
                <a:gd name="T57" fmla="*/ 0 h 101"/>
                <a:gd name="T58" fmla="*/ 24 w 27"/>
                <a:gd name="T59" fmla="*/ 0 h 101"/>
                <a:gd name="T60" fmla="*/ 24 w 27"/>
                <a:gd name="T61" fmla="*/ 0 h 10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7"/>
                <a:gd name="T94" fmla="*/ 0 h 101"/>
                <a:gd name="T95" fmla="*/ 27 w 27"/>
                <a:gd name="T96" fmla="*/ 101 h 101"/>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7" h="101">
                  <a:moveTo>
                    <a:pt x="24" y="0"/>
                  </a:moveTo>
                  <a:lnTo>
                    <a:pt x="18" y="14"/>
                  </a:lnTo>
                  <a:lnTo>
                    <a:pt x="10" y="30"/>
                  </a:lnTo>
                  <a:lnTo>
                    <a:pt x="7" y="47"/>
                  </a:lnTo>
                  <a:lnTo>
                    <a:pt x="2" y="64"/>
                  </a:lnTo>
                  <a:lnTo>
                    <a:pt x="0" y="79"/>
                  </a:lnTo>
                  <a:lnTo>
                    <a:pt x="1" y="95"/>
                  </a:lnTo>
                  <a:lnTo>
                    <a:pt x="2" y="100"/>
                  </a:lnTo>
                  <a:lnTo>
                    <a:pt x="2" y="98"/>
                  </a:lnTo>
                  <a:lnTo>
                    <a:pt x="4" y="98"/>
                  </a:lnTo>
                  <a:lnTo>
                    <a:pt x="3" y="96"/>
                  </a:lnTo>
                  <a:lnTo>
                    <a:pt x="2" y="80"/>
                  </a:lnTo>
                  <a:lnTo>
                    <a:pt x="4" y="65"/>
                  </a:lnTo>
                  <a:lnTo>
                    <a:pt x="8" y="48"/>
                  </a:lnTo>
                  <a:lnTo>
                    <a:pt x="12" y="31"/>
                  </a:lnTo>
                  <a:lnTo>
                    <a:pt x="20" y="15"/>
                  </a:lnTo>
                  <a:lnTo>
                    <a:pt x="26" y="1"/>
                  </a:lnTo>
                  <a:lnTo>
                    <a:pt x="24" y="0"/>
                  </a:lnTo>
                </a:path>
              </a:pathLst>
            </a:custGeom>
            <a:solidFill>
              <a:srgbClr val="6A82A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88" name="Freeform 520"/>
            <p:cNvSpPr>
              <a:spLocks/>
            </p:cNvSpPr>
            <p:nvPr/>
          </p:nvSpPr>
          <p:spPr bwMode="auto">
            <a:xfrm>
              <a:off x="1906" y="847"/>
              <a:ext cx="27" cy="101"/>
            </a:xfrm>
            <a:custGeom>
              <a:avLst/>
              <a:gdLst>
                <a:gd name="T0" fmla="*/ 24 w 27"/>
                <a:gd name="T1" fmla="*/ 2 h 101"/>
                <a:gd name="T2" fmla="*/ 17 w 27"/>
                <a:gd name="T3" fmla="*/ 16 h 101"/>
                <a:gd name="T4" fmla="*/ 9 w 27"/>
                <a:gd name="T5" fmla="*/ 32 h 101"/>
                <a:gd name="T6" fmla="*/ 6 w 27"/>
                <a:gd name="T7" fmla="*/ 49 h 101"/>
                <a:gd name="T8" fmla="*/ 2 w 27"/>
                <a:gd name="T9" fmla="*/ 66 h 101"/>
                <a:gd name="T10" fmla="*/ 0 w 27"/>
                <a:gd name="T11" fmla="*/ 81 h 101"/>
                <a:gd name="T12" fmla="*/ 1 w 27"/>
                <a:gd name="T13" fmla="*/ 97 h 101"/>
                <a:gd name="T14" fmla="*/ 3 w 27"/>
                <a:gd name="T15" fmla="*/ 100 h 101"/>
                <a:gd name="T16" fmla="*/ 3 w 27"/>
                <a:gd name="T17" fmla="*/ 100 h 101"/>
                <a:gd name="T18" fmla="*/ 3 w 27"/>
                <a:gd name="T19" fmla="*/ 100 h 101"/>
                <a:gd name="T20" fmla="*/ 3 w 27"/>
                <a:gd name="T21" fmla="*/ 100 h 101"/>
                <a:gd name="T22" fmla="*/ 3 w 27"/>
                <a:gd name="T23" fmla="*/ 100 h 101"/>
                <a:gd name="T24" fmla="*/ 3 w 27"/>
                <a:gd name="T25" fmla="*/ 100 h 101"/>
                <a:gd name="T26" fmla="*/ 3 w 27"/>
                <a:gd name="T27" fmla="*/ 100 h 101"/>
                <a:gd name="T28" fmla="*/ 3 w 27"/>
                <a:gd name="T29" fmla="*/ 100 h 101"/>
                <a:gd name="T30" fmla="*/ 3 w 27"/>
                <a:gd name="T31" fmla="*/ 100 h 101"/>
                <a:gd name="T32" fmla="*/ 1 w 27"/>
                <a:gd name="T33" fmla="*/ 97 h 101"/>
                <a:gd name="T34" fmla="*/ 2 w 27"/>
                <a:gd name="T35" fmla="*/ 82 h 101"/>
                <a:gd name="T36" fmla="*/ 2 w 27"/>
                <a:gd name="T37" fmla="*/ 64 h 101"/>
                <a:gd name="T38" fmla="*/ 6 w 27"/>
                <a:gd name="T39" fmla="*/ 49 h 101"/>
                <a:gd name="T40" fmla="*/ 12 w 27"/>
                <a:gd name="T41" fmla="*/ 32 h 101"/>
                <a:gd name="T42" fmla="*/ 17 w 27"/>
                <a:gd name="T43" fmla="*/ 16 h 101"/>
                <a:gd name="T44" fmla="*/ 24 w 27"/>
                <a:gd name="T45" fmla="*/ 2 h 101"/>
                <a:gd name="T46" fmla="*/ 26 w 27"/>
                <a:gd name="T47" fmla="*/ 0 h 101"/>
                <a:gd name="T48" fmla="*/ 25 w 27"/>
                <a:gd name="T49" fmla="*/ 0 h 101"/>
                <a:gd name="T50" fmla="*/ 25 w 27"/>
                <a:gd name="T51" fmla="*/ 0 h 101"/>
                <a:gd name="T52" fmla="*/ 25 w 27"/>
                <a:gd name="T53" fmla="*/ 0 h 101"/>
                <a:gd name="T54" fmla="*/ 25 w 27"/>
                <a:gd name="T55" fmla="*/ 0 h 101"/>
                <a:gd name="T56" fmla="*/ 24 w 27"/>
                <a:gd name="T57" fmla="*/ 2 h 101"/>
                <a:gd name="T58" fmla="*/ 24 w 27"/>
                <a:gd name="T59" fmla="*/ 2 h 101"/>
                <a:gd name="T60" fmla="*/ 24 w 27"/>
                <a:gd name="T61" fmla="*/ 2 h 101"/>
                <a:gd name="T62" fmla="*/ 24 w 27"/>
                <a:gd name="T63" fmla="*/ 2 h 101"/>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7"/>
                <a:gd name="T97" fmla="*/ 0 h 101"/>
                <a:gd name="T98" fmla="*/ 27 w 27"/>
                <a:gd name="T99" fmla="*/ 101 h 101"/>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7" h="101">
                  <a:moveTo>
                    <a:pt x="24" y="2"/>
                  </a:moveTo>
                  <a:lnTo>
                    <a:pt x="17" y="16"/>
                  </a:lnTo>
                  <a:lnTo>
                    <a:pt x="9" y="32"/>
                  </a:lnTo>
                  <a:lnTo>
                    <a:pt x="6" y="49"/>
                  </a:lnTo>
                  <a:lnTo>
                    <a:pt x="2" y="66"/>
                  </a:lnTo>
                  <a:lnTo>
                    <a:pt x="0" y="81"/>
                  </a:lnTo>
                  <a:lnTo>
                    <a:pt x="1" y="97"/>
                  </a:lnTo>
                  <a:lnTo>
                    <a:pt x="3" y="100"/>
                  </a:lnTo>
                  <a:lnTo>
                    <a:pt x="1" y="97"/>
                  </a:lnTo>
                  <a:lnTo>
                    <a:pt x="2" y="82"/>
                  </a:lnTo>
                  <a:lnTo>
                    <a:pt x="2" y="64"/>
                  </a:lnTo>
                  <a:lnTo>
                    <a:pt x="6" y="49"/>
                  </a:lnTo>
                  <a:lnTo>
                    <a:pt x="12" y="32"/>
                  </a:lnTo>
                  <a:lnTo>
                    <a:pt x="17" y="16"/>
                  </a:lnTo>
                  <a:lnTo>
                    <a:pt x="24" y="2"/>
                  </a:lnTo>
                  <a:lnTo>
                    <a:pt x="26" y="0"/>
                  </a:lnTo>
                  <a:lnTo>
                    <a:pt x="25" y="0"/>
                  </a:lnTo>
                  <a:lnTo>
                    <a:pt x="24" y="2"/>
                  </a:lnTo>
                </a:path>
              </a:pathLst>
            </a:custGeom>
            <a:solidFill>
              <a:srgbClr val="6B83A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89" name="Freeform 521"/>
            <p:cNvSpPr>
              <a:spLocks/>
            </p:cNvSpPr>
            <p:nvPr/>
          </p:nvSpPr>
          <p:spPr bwMode="auto">
            <a:xfrm>
              <a:off x="1907" y="847"/>
              <a:ext cx="26" cy="101"/>
            </a:xfrm>
            <a:custGeom>
              <a:avLst/>
              <a:gdLst>
                <a:gd name="T0" fmla="*/ 25 w 26"/>
                <a:gd name="T1" fmla="*/ 0 h 101"/>
                <a:gd name="T2" fmla="*/ 23 w 26"/>
                <a:gd name="T3" fmla="*/ 2 h 101"/>
                <a:gd name="T4" fmla="*/ 16 w 26"/>
                <a:gd name="T5" fmla="*/ 16 h 101"/>
                <a:gd name="T6" fmla="*/ 10 w 26"/>
                <a:gd name="T7" fmla="*/ 32 h 101"/>
                <a:gd name="T8" fmla="*/ 5 w 26"/>
                <a:gd name="T9" fmla="*/ 49 h 101"/>
                <a:gd name="T10" fmla="*/ 1 w 26"/>
                <a:gd name="T11" fmla="*/ 64 h 101"/>
                <a:gd name="T12" fmla="*/ 1 w 26"/>
                <a:gd name="T13" fmla="*/ 82 h 101"/>
                <a:gd name="T14" fmla="*/ 0 w 26"/>
                <a:gd name="T15" fmla="*/ 97 h 101"/>
                <a:gd name="T16" fmla="*/ 2 w 26"/>
                <a:gd name="T17" fmla="*/ 100 h 101"/>
                <a:gd name="T18" fmla="*/ 2 w 26"/>
                <a:gd name="T19" fmla="*/ 100 h 101"/>
                <a:gd name="T20" fmla="*/ 2 w 26"/>
                <a:gd name="T21" fmla="*/ 100 h 101"/>
                <a:gd name="T22" fmla="*/ 2 w 26"/>
                <a:gd name="T23" fmla="*/ 100 h 101"/>
                <a:gd name="T24" fmla="*/ 2 w 26"/>
                <a:gd name="T25" fmla="*/ 100 h 101"/>
                <a:gd name="T26" fmla="*/ 4 w 26"/>
                <a:gd name="T27" fmla="*/ 100 h 101"/>
                <a:gd name="T28" fmla="*/ 4 w 26"/>
                <a:gd name="T29" fmla="*/ 100 h 101"/>
                <a:gd name="T30" fmla="*/ 4 w 26"/>
                <a:gd name="T31" fmla="*/ 100 h 101"/>
                <a:gd name="T32" fmla="*/ 4 w 26"/>
                <a:gd name="T33" fmla="*/ 100 h 101"/>
                <a:gd name="T34" fmla="*/ 2 w 26"/>
                <a:gd name="T35" fmla="*/ 97 h 101"/>
                <a:gd name="T36" fmla="*/ 1 w 26"/>
                <a:gd name="T37" fmla="*/ 82 h 101"/>
                <a:gd name="T38" fmla="*/ 2 w 26"/>
                <a:gd name="T39" fmla="*/ 64 h 101"/>
                <a:gd name="T40" fmla="*/ 7 w 26"/>
                <a:gd name="T41" fmla="*/ 49 h 101"/>
                <a:gd name="T42" fmla="*/ 10 w 26"/>
                <a:gd name="T43" fmla="*/ 32 h 101"/>
                <a:gd name="T44" fmla="*/ 18 w 26"/>
                <a:gd name="T45" fmla="*/ 17 h 101"/>
                <a:gd name="T46" fmla="*/ 24 w 26"/>
                <a:gd name="T47" fmla="*/ 2 h 101"/>
                <a:gd name="T48" fmla="*/ 25 w 26"/>
                <a:gd name="T49" fmla="*/ 0 h 101"/>
                <a:gd name="T50" fmla="*/ 25 w 26"/>
                <a:gd name="T51" fmla="*/ 0 h 101"/>
                <a:gd name="T52" fmla="*/ 25 w 26"/>
                <a:gd name="T53" fmla="*/ 0 h 101"/>
                <a:gd name="T54" fmla="*/ 25 w 26"/>
                <a:gd name="T55" fmla="*/ 0 h 101"/>
                <a:gd name="T56" fmla="*/ 25 w 26"/>
                <a:gd name="T57" fmla="*/ 0 h 101"/>
                <a:gd name="T58" fmla="*/ 25 w 26"/>
                <a:gd name="T59" fmla="*/ 0 h 101"/>
                <a:gd name="T60" fmla="*/ 25 w 26"/>
                <a:gd name="T61" fmla="*/ 0 h 101"/>
                <a:gd name="T62" fmla="*/ 25 w 26"/>
                <a:gd name="T63" fmla="*/ 0 h 101"/>
                <a:gd name="T64" fmla="*/ 25 w 26"/>
                <a:gd name="T65" fmla="*/ 0 h 10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6"/>
                <a:gd name="T100" fmla="*/ 0 h 101"/>
                <a:gd name="T101" fmla="*/ 26 w 26"/>
                <a:gd name="T102" fmla="*/ 101 h 10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6" h="101">
                  <a:moveTo>
                    <a:pt x="25" y="0"/>
                  </a:moveTo>
                  <a:lnTo>
                    <a:pt x="23" y="2"/>
                  </a:lnTo>
                  <a:lnTo>
                    <a:pt x="16" y="16"/>
                  </a:lnTo>
                  <a:lnTo>
                    <a:pt x="10" y="32"/>
                  </a:lnTo>
                  <a:lnTo>
                    <a:pt x="5" y="49"/>
                  </a:lnTo>
                  <a:lnTo>
                    <a:pt x="1" y="64"/>
                  </a:lnTo>
                  <a:lnTo>
                    <a:pt x="1" y="82"/>
                  </a:lnTo>
                  <a:lnTo>
                    <a:pt x="0" y="97"/>
                  </a:lnTo>
                  <a:lnTo>
                    <a:pt x="2" y="100"/>
                  </a:lnTo>
                  <a:lnTo>
                    <a:pt x="4" y="100"/>
                  </a:lnTo>
                  <a:lnTo>
                    <a:pt x="2" y="97"/>
                  </a:lnTo>
                  <a:lnTo>
                    <a:pt x="1" y="82"/>
                  </a:lnTo>
                  <a:lnTo>
                    <a:pt x="2" y="64"/>
                  </a:lnTo>
                  <a:lnTo>
                    <a:pt x="7" y="49"/>
                  </a:lnTo>
                  <a:lnTo>
                    <a:pt x="10" y="32"/>
                  </a:lnTo>
                  <a:lnTo>
                    <a:pt x="18" y="17"/>
                  </a:lnTo>
                  <a:lnTo>
                    <a:pt x="24" y="2"/>
                  </a:lnTo>
                  <a:lnTo>
                    <a:pt x="25" y="0"/>
                  </a:lnTo>
                </a:path>
              </a:pathLst>
            </a:custGeom>
            <a:solidFill>
              <a:srgbClr val="6C83A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90" name="Freeform 522"/>
            <p:cNvSpPr>
              <a:spLocks/>
            </p:cNvSpPr>
            <p:nvPr/>
          </p:nvSpPr>
          <p:spPr bwMode="auto">
            <a:xfrm>
              <a:off x="1908" y="847"/>
              <a:ext cx="27" cy="101"/>
            </a:xfrm>
            <a:custGeom>
              <a:avLst/>
              <a:gdLst>
                <a:gd name="T0" fmla="*/ 24 w 27"/>
                <a:gd name="T1" fmla="*/ 0 h 101"/>
                <a:gd name="T2" fmla="*/ 23 w 27"/>
                <a:gd name="T3" fmla="*/ 2 h 101"/>
                <a:gd name="T4" fmla="*/ 17 w 27"/>
                <a:gd name="T5" fmla="*/ 17 h 101"/>
                <a:gd name="T6" fmla="*/ 9 w 27"/>
                <a:gd name="T7" fmla="*/ 32 h 101"/>
                <a:gd name="T8" fmla="*/ 6 w 27"/>
                <a:gd name="T9" fmla="*/ 49 h 101"/>
                <a:gd name="T10" fmla="*/ 1 w 27"/>
                <a:gd name="T11" fmla="*/ 64 h 101"/>
                <a:gd name="T12" fmla="*/ 0 w 27"/>
                <a:gd name="T13" fmla="*/ 82 h 101"/>
                <a:gd name="T14" fmla="*/ 1 w 27"/>
                <a:gd name="T15" fmla="*/ 97 h 101"/>
                <a:gd name="T16" fmla="*/ 3 w 27"/>
                <a:gd name="T17" fmla="*/ 100 h 101"/>
                <a:gd name="T18" fmla="*/ 3 w 27"/>
                <a:gd name="T19" fmla="*/ 100 h 101"/>
                <a:gd name="T20" fmla="*/ 3 w 27"/>
                <a:gd name="T21" fmla="*/ 100 h 101"/>
                <a:gd name="T22" fmla="*/ 3 w 27"/>
                <a:gd name="T23" fmla="*/ 100 h 101"/>
                <a:gd name="T24" fmla="*/ 3 w 27"/>
                <a:gd name="T25" fmla="*/ 100 h 101"/>
                <a:gd name="T26" fmla="*/ 3 w 27"/>
                <a:gd name="T27" fmla="*/ 100 h 101"/>
                <a:gd name="T28" fmla="*/ 3 w 27"/>
                <a:gd name="T29" fmla="*/ 100 h 101"/>
                <a:gd name="T30" fmla="*/ 3 w 27"/>
                <a:gd name="T31" fmla="*/ 100 h 101"/>
                <a:gd name="T32" fmla="*/ 3 w 27"/>
                <a:gd name="T33" fmla="*/ 100 h 101"/>
                <a:gd name="T34" fmla="*/ 1 w 27"/>
                <a:gd name="T35" fmla="*/ 97 h 101"/>
                <a:gd name="T36" fmla="*/ 2 w 27"/>
                <a:gd name="T37" fmla="*/ 80 h 101"/>
                <a:gd name="T38" fmla="*/ 3 w 27"/>
                <a:gd name="T39" fmla="*/ 65 h 101"/>
                <a:gd name="T40" fmla="*/ 6 w 27"/>
                <a:gd name="T41" fmla="*/ 49 h 101"/>
                <a:gd name="T42" fmla="*/ 11 w 27"/>
                <a:gd name="T43" fmla="*/ 34 h 101"/>
                <a:gd name="T44" fmla="*/ 17 w 27"/>
                <a:gd name="T45" fmla="*/ 17 h 101"/>
                <a:gd name="T46" fmla="*/ 25 w 27"/>
                <a:gd name="T47" fmla="*/ 3 h 101"/>
                <a:gd name="T48" fmla="*/ 26 w 27"/>
                <a:gd name="T49" fmla="*/ 0 h 101"/>
                <a:gd name="T50" fmla="*/ 26 w 27"/>
                <a:gd name="T51" fmla="*/ 0 h 101"/>
                <a:gd name="T52" fmla="*/ 26 w 27"/>
                <a:gd name="T53" fmla="*/ 0 h 101"/>
                <a:gd name="T54" fmla="*/ 26 w 27"/>
                <a:gd name="T55" fmla="*/ 0 h 101"/>
                <a:gd name="T56" fmla="*/ 26 w 27"/>
                <a:gd name="T57" fmla="*/ 0 h 101"/>
                <a:gd name="T58" fmla="*/ 26 w 27"/>
                <a:gd name="T59" fmla="*/ 2 h 101"/>
                <a:gd name="T60" fmla="*/ 24 w 27"/>
                <a:gd name="T61" fmla="*/ 0 h 101"/>
                <a:gd name="T62" fmla="*/ 24 w 27"/>
                <a:gd name="T63" fmla="*/ 0 h 101"/>
                <a:gd name="T64" fmla="*/ 24 w 27"/>
                <a:gd name="T65" fmla="*/ 0 h 10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
                <a:gd name="T100" fmla="*/ 0 h 101"/>
                <a:gd name="T101" fmla="*/ 27 w 27"/>
                <a:gd name="T102" fmla="*/ 101 h 10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 h="101">
                  <a:moveTo>
                    <a:pt x="24" y="0"/>
                  </a:moveTo>
                  <a:lnTo>
                    <a:pt x="23" y="2"/>
                  </a:lnTo>
                  <a:lnTo>
                    <a:pt x="17" y="17"/>
                  </a:lnTo>
                  <a:lnTo>
                    <a:pt x="9" y="32"/>
                  </a:lnTo>
                  <a:lnTo>
                    <a:pt x="6" y="49"/>
                  </a:lnTo>
                  <a:lnTo>
                    <a:pt x="1" y="64"/>
                  </a:lnTo>
                  <a:lnTo>
                    <a:pt x="0" y="82"/>
                  </a:lnTo>
                  <a:lnTo>
                    <a:pt x="1" y="97"/>
                  </a:lnTo>
                  <a:lnTo>
                    <a:pt x="3" y="100"/>
                  </a:lnTo>
                  <a:lnTo>
                    <a:pt x="1" y="97"/>
                  </a:lnTo>
                  <a:lnTo>
                    <a:pt x="2" y="80"/>
                  </a:lnTo>
                  <a:lnTo>
                    <a:pt x="3" y="65"/>
                  </a:lnTo>
                  <a:lnTo>
                    <a:pt x="6" y="49"/>
                  </a:lnTo>
                  <a:lnTo>
                    <a:pt x="11" y="34"/>
                  </a:lnTo>
                  <a:lnTo>
                    <a:pt x="17" y="17"/>
                  </a:lnTo>
                  <a:lnTo>
                    <a:pt x="25" y="3"/>
                  </a:lnTo>
                  <a:lnTo>
                    <a:pt x="26" y="0"/>
                  </a:lnTo>
                  <a:lnTo>
                    <a:pt x="26" y="2"/>
                  </a:lnTo>
                  <a:lnTo>
                    <a:pt x="24" y="0"/>
                  </a:lnTo>
                </a:path>
              </a:pathLst>
            </a:custGeom>
            <a:solidFill>
              <a:srgbClr val="6D84A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91" name="Freeform 523"/>
            <p:cNvSpPr>
              <a:spLocks/>
            </p:cNvSpPr>
            <p:nvPr/>
          </p:nvSpPr>
          <p:spPr bwMode="auto">
            <a:xfrm>
              <a:off x="1909" y="847"/>
              <a:ext cx="28" cy="102"/>
            </a:xfrm>
            <a:custGeom>
              <a:avLst/>
              <a:gdLst>
                <a:gd name="T0" fmla="*/ 25 w 28"/>
                <a:gd name="T1" fmla="*/ 0 h 102"/>
                <a:gd name="T2" fmla="*/ 24 w 28"/>
                <a:gd name="T3" fmla="*/ 3 h 102"/>
                <a:gd name="T4" fmla="*/ 16 w 28"/>
                <a:gd name="T5" fmla="*/ 17 h 102"/>
                <a:gd name="T6" fmla="*/ 10 w 28"/>
                <a:gd name="T7" fmla="*/ 34 h 102"/>
                <a:gd name="T8" fmla="*/ 5 w 28"/>
                <a:gd name="T9" fmla="*/ 49 h 102"/>
                <a:gd name="T10" fmla="*/ 2 w 28"/>
                <a:gd name="T11" fmla="*/ 65 h 102"/>
                <a:gd name="T12" fmla="*/ 1 w 28"/>
                <a:gd name="T13" fmla="*/ 80 h 102"/>
                <a:gd name="T14" fmla="*/ 0 w 28"/>
                <a:gd name="T15" fmla="*/ 97 h 102"/>
                <a:gd name="T16" fmla="*/ 2 w 28"/>
                <a:gd name="T17" fmla="*/ 100 h 102"/>
                <a:gd name="T18" fmla="*/ 2 w 28"/>
                <a:gd name="T19" fmla="*/ 100 h 102"/>
                <a:gd name="T20" fmla="*/ 2 w 28"/>
                <a:gd name="T21" fmla="*/ 100 h 102"/>
                <a:gd name="T22" fmla="*/ 4 w 28"/>
                <a:gd name="T23" fmla="*/ 101 h 102"/>
                <a:gd name="T24" fmla="*/ 4 w 28"/>
                <a:gd name="T25" fmla="*/ 101 h 102"/>
                <a:gd name="T26" fmla="*/ 4 w 28"/>
                <a:gd name="T27" fmla="*/ 101 h 102"/>
                <a:gd name="T28" fmla="*/ 4 w 28"/>
                <a:gd name="T29" fmla="*/ 101 h 102"/>
                <a:gd name="T30" fmla="*/ 4 w 28"/>
                <a:gd name="T31" fmla="*/ 101 h 102"/>
                <a:gd name="T32" fmla="*/ 4 w 28"/>
                <a:gd name="T33" fmla="*/ 101 h 102"/>
                <a:gd name="T34" fmla="*/ 2 w 28"/>
                <a:gd name="T35" fmla="*/ 97 h 102"/>
                <a:gd name="T36" fmla="*/ 1 w 28"/>
                <a:gd name="T37" fmla="*/ 80 h 102"/>
                <a:gd name="T38" fmla="*/ 2 w 28"/>
                <a:gd name="T39" fmla="*/ 65 h 102"/>
                <a:gd name="T40" fmla="*/ 5 w 28"/>
                <a:gd name="T41" fmla="*/ 50 h 102"/>
                <a:gd name="T42" fmla="*/ 10 w 28"/>
                <a:gd name="T43" fmla="*/ 34 h 102"/>
                <a:gd name="T44" fmla="*/ 17 w 28"/>
                <a:gd name="T45" fmla="*/ 17 h 102"/>
                <a:gd name="T46" fmla="*/ 24 w 28"/>
                <a:gd name="T47" fmla="*/ 3 h 102"/>
                <a:gd name="T48" fmla="*/ 27 w 28"/>
                <a:gd name="T49" fmla="*/ 1 h 102"/>
                <a:gd name="T50" fmla="*/ 27 w 28"/>
                <a:gd name="T51" fmla="*/ 1 h 102"/>
                <a:gd name="T52" fmla="*/ 25 w 28"/>
                <a:gd name="T53" fmla="*/ 0 h 102"/>
                <a:gd name="T54" fmla="*/ 25 w 28"/>
                <a:gd name="T55" fmla="*/ 0 h 102"/>
                <a:gd name="T56" fmla="*/ 25 w 28"/>
                <a:gd name="T57" fmla="*/ 0 h 102"/>
                <a:gd name="T58" fmla="*/ 25 w 28"/>
                <a:gd name="T59" fmla="*/ 0 h 102"/>
                <a:gd name="T60" fmla="*/ 25 w 28"/>
                <a:gd name="T61" fmla="*/ 0 h 102"/>
                <a:gd name="T62" fmla="*/ 25 w 28"/>
                <a:gd name="T63" fmla="*/ 0 h 102"/>
                <a:gd name="T64" fmla="*/ 25 w 28"/>
                <a:gd name="T65" fmla="*/ 0 h 1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8"/>
                <a:gd name="T100" fmla="*/ 0 h 102"/>
                <a:gd name="T101" fmla="*/ 28 w 28"/>
                <a:gd name="T102" fmla="*/ 102 h 1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8" h="102">
                  <a:moveTo>
                    <a:pt x="25" y="0"/>
                  </a:moveTo>
                  <a:lnTo>
                    <a:pt x="24" y="3"/>
                  </a:lnTo>
                  <a:lnTo>
                    <a:pt x="16" y="17"/>
                  </a:lnTo>
                  <a:lnTo>
                    <a:pt x="10" y="34"/>
                  </a:lnTo>
                  <a:lnTo>
                    <a:pt x="5" y="49"/>
                  </a:lnTo>
                  <a:lnTo>
                    <a:pt x="2" y="65"/>
                  </a:lnTo>
                  <a:lnTo>
                    <a:pt x="1" y="80"/>
                  </a:lnTo>
                  <a:lnTo>
                    <a:pt x="0" y="97"/>
                  </a:lnTo>
                  <a:lnTo>
                    <a:pt x="2" y="100"/>
                  </a:lnTo>
                  <a:lnTo>
                    <a:pt x="4" y="101"/>
                  </a:lnTo>
                  <a:lnTo>
                    <a:pt x="2" y="97"/>
                  </a:lnTo>
                  <a:lnTo>
                    <a:pt x="1" y="80"/>
                  </a:lnTo>
                  <a:lnTo>
                    <a:pt x="2" y="65"/>
                  </a:lnTo>
                  <a:lnTo>
                    <a:pt x="5" y="50"/>
                  </a:lnTo>
                  <a:lnTo>
                    <a:pt x="10" y="34"/>
                  </a:lnTo>
                  <a:lnTo>
                    <a:pt x="17" y="17"/>
                  </a:lnTo>
                  <a:lnTo>
                    <a:pt x="24" y="3"/>
                  </a:lnTo>
                  <a:lnTo>
                    <a:pt x="27" y="1"/>
                  </a:lnTo>
                  <a:lnTo>
                    <a:pt x="25" y="0"/>
                  </a:lnTo>
                </a:path>
              </a:pathLst>
            </a:custGeom>
            <a:solidFill>
              <a:srgbClr val="6E85A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92" name="Freeform 524"/>
            <p:cNvSpPr>
              <a:spLocks/>
            </p:cNvSpPr>
            <p:nvPr/>
          </p:nvSpPr>
          <p:spPr bwMode="auto">
            <a:xfrm>
              <a:off x="1910" y="847"/>
              <a:ext cx="27" cy="102"/>
            </a:xfrm>
            <a:custGeom>
              <a:avLst/>
              <a:gdLst>
                <a:gd name="T0" fmla="*/ 26 w 27"/>
                <a:gd name="T1" fmla="*/ 1 h 102"/>
                <a:gd name="T2" fmla="*/ 23 w 27"/>
                <a:gd name="T3" fmla="*/ 3 h 102"/>
                <a:gd name="T4" fmla="*/ 16 w 27"/>
                <a:gd name="T5" fmla="*/ 17 h 102"/>
                <a:gd name="T6" fmla="*/ 9 w 27"/>
                <a:gd name="T7" fmla="*/ 34 h 102"/>
                <a:gd name="T8" fmla="*/ 4 w 27"/>
                <a:gd name="T9" fmla="*/ 50 h 102"/>
                <a:gd name="T10" fmla="*/ 1 w 27"/>
                <a:gd name="T11" fmla="*/ 65 h 102"/>
                <a:gd name="T12" fmla="*/ 0 w 27"/>
                <a:gd name="T13" fmla="*/ 80 h 102"/>
                <a:gd name="T14" fmla="*/ 1 w 27"/>
                <a:gd name="T15" fmla="*/ 97 h 102"/>
                <a:gd name="T16" fmla="*/ 3 w 27"/>
                <a:gd name="T17" fmla="*/ 101 h 102"/>
                <a:gd name="T18" fmla="*/ 3 w 27"/>
                <a:gd name="T19" fmla="*/ 101 h 102"/>
                <a:gd name="T20" fmla="*/ 3 w 27"/>
                <a:gd name="T21" fmla="*/ 101 h 102"/>
                <a:gd name="T22" fmla="*/ 3 w 27"/>
                <a:gd name="T23" fmla="*/ 101 h 102"/>
                <a:gd name="T24" fmla="*/ 3 w 27"/>
                <a:gd name="T25" fmla="*/ 101 h 102"/>
                <a:gd name="T26" fmla="*/ 3 w 27"/>
                <a:gd name="T27" fmla="*/ 101 h 102"/>
                <a:gd name="T28" fmla="*/ 3 w 27"/>
                <a:gd name="T29" fmla="*/ 101 h 102"/>
                <a:gd name="T30" fmla="*/ 3 w 27"/>
                <a:gd name="T31" fmla="*/ 101 h 102"/>
                <a:gd name="T32" fmla="*/ 3 w 27"/>
                <a:gd name="T33" fmla="*/ 99 h 102"/>
                <a:gd name="T34" fmla="*/ 3 w 27"/>
                <a:gd name="T35" fmla="*/ 98 h 102"/>
                <a:gd name="T36" fmla="*/ 2 w 27"/>
                <a:gd name="T37" fmla="*/ 81 h 102"/>
                <a:gd name="T38" fmla="*/ 3 w 27"/>
                <a:gd name="T39" fmla="*/ 65 h 102"/>
                <a:gd name="T40" fmla="*/ 4 w 27"/>
                <a:gd name="T41" fmla="*/ 50 h 102"/>
                <a:gd name="T42" fmla="*/ 10 w 27"/>
                <a:gd name="T43" fmla="*/ 34 h 102"/>
                <a:gd name="T44" fmla="*/ 16 w 27"/>
                <a:gd name="T45" fmla="*/ 17 h 102"/>
                <a:gd name="T46" fmla="*/ 25 w 27"/>
                <a:gd name="T47" fmla="*/ 4 h 102"/>
                <a:gd name="T48" fmla="*/ 26 w 27"/>
                <a:gd name="T49" fmla="*/ 0 h 102"/>
                <a:gd name="T50" fmla="*/ 26 w 27"/>
                <a:gd name="T51" fmla="*/ 0 h 102"/>
                <a:gd name="T52" fmla="*/ 26 w 27"/>
                <a:gd name="T53" fmla="*/ 0 h 102"/>
                <a:gd name="T54" fmla="*/ 26 w 27"/>
                <a:gd name="T55" fmla="*/ 0 h 102"/>
                <a:gd name="T56" fmla="*/ 26 w 27"/>
                <a:gd name="T57" fmla="*/ 1 h 102"/>
                <a:gd name="T58" fmla="*/ 26 w 27"/>
                <a:gd name="T59" fmla="*/ 1 h 102"/>
                <a:gd name="T60" fmla="*/ 26 w 27"/>
                <a:gd name="T61" fmla="*/ 1 h 102"/>
                <a:gd name="T62" fmla="*/ 26 w 27"/>
                <a:gd name="T63" fmla="*/ 1 h 102"/>
                <a:gd name="T64" fmla="*/ 26 w 27"/>
                <a:gd name="T65" fmla="*/ 1 h 1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
                <a:gd name="T100" fmla="*/ 0 h 102"/>
                <a:gd name="T101" fmla="*/ 27 w 27"/>
                <a:gd name="T102" fmla="*/ 102 h 1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 h="102">
                  <a:moveTo>
                    <a:pt x="26" y="1"/>
                  </a:moveTo>
                  <a:lnTo>
                    <a:pt x="23" y="3"/>
                  </a:lnTo>
                  <a:lnTo>
                    <a:pt x="16" y="17"/>
                  </a:lnTo>
                  <a:lnTo>
                    <a:pt x="9" y="34"/>
                  </a:lnTo>
                  <a:lnTo>
                    <a:pt x="4" y="50"/>
                  </a:lnTo>
                  <a:lnTo>
                    <a:pt x="1" y="65"/>
                  </a:lnTo>
                  <a:lnTo>
                    <a:pt x="0" y="80"/>
                  </a:lnTo>
                  <a:lnTo>
                    <a:pt x="1" y="97"/>
                  </a:lnTo>
                  <a:lnTo>
                    <a:pt x="3" y="101"/>
                  </a:lnTo>
                  <a:lnTo>
                    <a:pt x="3" y="99"/>
                  </a:lnTo>
                  <a:lnTo>
                    <a:pt x="3" y="98"/>
                  </a:lnTo>
                  <a:lnTo>
                    <a:pt x="2" y="81"/>
                  </a:lnTo>
                  <a:lnTo>
                    <a:pt x="3" y="65"/>
                  </a:lnTo>
                  <a:lnTo>
                    <a:pt x="4" y="50"/>
                  </a:lnTo>
                  <a:lnTo>
                    <a:pt x="10" y="34"/>
                  </a:lnTo>
                  <a:lnTo>
                    <a:pt x="16" y="17"/>
                  </a:lnTo>
                  <a:lnTo>
                    <a:pt x="25" y="4"/>
                  </a:lnTo>
                  <a:lnTo>
                    <a:pt x="26" y="0"/>
                  </a:lnTo>
                  <a:lnTo>
                    <a:pt x="26" y="1"/>
                  </a:lnTo>
                </a:path>
              </a:pathLst>
            </a:custGeom>
            <a:solidFill>
              <a:srgbClr val="6F86B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93" name="Freeform 525"/>
            <p:cNvSpPr>
              <a:spLocks/>
            </p:cNvSpPr>
            <p:nvPr/>
          </p:nvSpPr>
          <p:spPr bwMode="auto">
            <a:xfrm>
              <a:off x="1911" y="846"/>
              <a:ext cx="27" cy="101"/>
            </a:xfrm>
            <a:custGeom>
              <a:avLst/>
              <a:gdLst>
                <a:gd name="T0" fmla="*/ 24 w 27"/>
                <a:gd name="T1" fmla="*/ 0 h 101"/>
                <a:gd name="T2" fmla="*/ 23 w 27"/>
                <a:gd name="T3" fmla="*/ 5 h 101"/>
                <a:gd name="T4" fmla="*/ 14 w 27"/>
                <a:gd name="T5" fmla="*/ 18 h 101"/>
                <a:gd name="T6" fmla="*/ 9 w 27"/>
                <a:gd name="T7" fmla="*/ 35 h 101"/>
                <a:gd name="T8" fmla="*/ 3 w 27"/>
                <a:gd name="T9" fmla="*/ 50 h 101"/>
                <a:gd name="T10" fmla="*/ 1 w 27"/>
                <a:gd name="T11" fmla="*/ 66 h 101"/>
                <a:gd name="T12" fmla="*/ 0 w 27"/>
                <a:gd name="T13" fmla="*/ 82 h 101"/>
                <a:gd name="T14" fmla="*/ 1 w 27"/>
                <a:gd name="T15" fmla="*/ 99 h 101"/>
                <a:gd name="T16" fmla="*/ 1 w 27"/>
                <a:gd name="T17" fmla="*/ 100 h 101"/>
                <a:gd name="T18" fmla="*/ 1 w 27"/>
                <a:gd name="T19" fmla="*/ 100 h 101"/>
                <a:gd name="T20" fmla="*/ 3 w 27"/>
                <a:gd name="T21" fmla="*/ 100 h 101"/>
                <a:gd name="T22" fmla="*/ 3 w 27"/>
                <a:gd name="T23" fmla="*/ 100 h 101"/>
                <a:gd name="T24" fmla="*/ 3 w 27"/>
                <a:gd name="T25" fmla="*/ 100 h 101"/>
                <a:gd name="T26" fmla="*/ 3 w 27"/>
                <a:gd name="T27" fmla="*/ 100 h 101"/>
                <a:gd name="T28" fmla="*/ 3 w 27"/>
                <a:gd name="T29" fmla="*/ 100 h 101"/>
                <a:gd name="T30" fmla="*/ 3 w 27"/>
                <a:gd name="T31" fmla="*/ 100 h 101"/>
                <a:gd name="T32" fmla="*/ 3 w 27"/>
                <a:gd name="T33" fmla="*/ 100 h 101"/>
                <a:gd name="T34" fmla="*/ 2 w 27"/>
                <a:gd name="T35" fmla="*/ 97 h 101"/>
                <a:gd name="T36" fmla="*/ 0 w 27"/>
                <a:gd name="T37" fmla="*/ 82 h 101"/>
                <a:gd name="T38" fmla="*/ 1 w 27"/>
                <a:gd name="T39" fmla="*/ 66 h 101"/>
                <a:gd name="T40" fmla="*/ 4 w 27"/>
                <a:gd name="T41" fmla="*/ 51 h 101"/>
                <a:gd name="T42" fmla="*/ 11 w 27"/>
                <a:gd name="T43" fmla="*/ 36 h 101"/>
                <a:gd name="T44" fmla="*/ 16 w 27"/>
                <a:gd name="T45" fmla="*/ 20 h 101"/>
                <a:gd name="T46" fmla="*/ 23 w 27"/>
                <a:gd name="T47" fmla="*/ 5 h 101"/>
                <a:gd name="T48" fmla="*/ 26 w 27"/>
                <a:gd name="T49" fmla="*/ 1 h 101"/>
                <a:gd name="T50" fmla="*/ 26 w 27"/>
                <a:gd name="T51" fmla="*/ 1 h 101"/>
                <a:gd name="T52" fmla="*/ 26 w 27"/>
                <a:gd name="T53" fmla="*/ 1 h 101"/>
                <a:gd name="T54" fmla="*/ 26 w 27"/>
                <a:gd name="T55" fmla="*/ 1 h 101"/>
                <a:gd name="T56" fmla="*/ 26 w 27"/>
                <a:gd name="T57" fmla="*/ 1 h 101"/>
                <a:gd name="T58" fmla="*/ 26 w 27"/>
                <a:gd name="T59" fmla="*/ 1 h 101"/>
                <a:gd name="T60" fmla="*/ 26 w 27"/>
                <a:gd name="T61" fmla="*/ 1 h 101"/>
                <a:gd name="T62" fmla="*/ 24 w 27"/>
                <a:gd name="T63" fmla="*/ 0 h 101"/>
                <a:gd name="T64" fmla="*/ 24 w 27"/>
                <a:gd name="T65" fmla="*/ 0 h 10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
                <a:gd name="T100" fmla="*/ 0 h 101"/>
                <a:gd name="T101" fmla="*/ 27 w 27"/>
                <a:gd name="T102" fmla="*/ 101 h 10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 h="101">
                  <a:moveTo>
                    <a:pt x="24" y="0"/>
                  </a:moveTo>
                  <a:lnTo>
                    <a:pt x="23" y="5"/>
                  </a:lnTo>
                  <a:lnTo>
                    <a:pt x="14" y="18"/>
                  </a:lnTo>
                  <a:lnTo>
                    <a:pt x="9" y="35"/>
                  </a:lnTo>
                  <a:lnTo>
                    <a:pt x="3" y="50"/>
                  </a:lnTo>
                  <a:lnTo>
                    <a:pt x="1" y="66"/>
                  </a:lnTo>
                  <a:lnTo>
                    <a:pt x="0" y="82"/>
                  </a:lnTo>
                  <a:lnTo>
                    <a:pt x="1" y="99"/>
                  </a:lnTo>
                  <a:lnTo>
                    <a:pt x="1" y="100"/>
                  </a:lnTo>
                  <a:lnTo>
                    <a:pt x="3" y="100"/>
                  </a:lnTo>
                  <a:lnTo>
                    <a:pt x="2" y="97"/>
                  </a:lnTo>
                  <a:lnTo>
                    <a:pt x="0" y="82"/>
                  </a:lnTo>
                  <a:lnTo>
                    <a:pt x="1" y="66"/>
                  </a:lnTo>
                  <a:lnTo>
                    <a:pt x="4" y="51"/>
                  </a:lnTo>
                  <a:lnTo>
                    <a:pt x="11" y="36"/>
                  </a:lnTo>
                  <a:lnTo>
                    <a:pt x="16" y="20"/>
                  </a:lnTo>
                  <a:lnTo>
                    <a:pt x="23" y="5"/>
                  </a:lnTo>
                  <a:lnTo>
                    <a:pt x="26" y="1"/>
                  </a:lnTo>
                  <a:lnTo>
                    <a:pt x="24" y="0"/>
                  </a:lnTo>
                </a:path>
              </a:pathLst>
            </a:custGeom>
            <a:solidFill>
              <a:srgbClr val="7087B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94" name="Freeform 526"/>
            <p:cNvSpPr>
              <a:spLocks/>
            </p:cNvSpPr>
            <p:nvPr/>
          </p:nvSpPr>
          <p:spPr bwMode="auto">
            <a:xfrm>
              <a:off x="1911" y="845"/>
              <a:ext cx="30" cy="104"/>
            </a:xfrm>
            <a:custGeom>
              <a:avLst/>
              <a:gdLst>
                <a:gd name="T0" fmla="*/ 26 w 30"/>
                <a:gd name="T1" fmla="*/ 2 h 104"/>
                <a:gd name="T2" fmla="*/ 23 w 30"/>
                <a:gd name="T3" fmla="*/ 6 h 104"/>
                <a:gd name="T4" fmla="*/ 16 w 30"/>
                <a:gd name="T5" fmla="*/ 21 h 104"/>
                <a:gd name="T6" fmla="*/ 11 w 30"/>
                <a:gd name="T7" fmla="*/ 37 h 104"/>
                <a:gd name="T8" fmla="*/ 4 w 30"/>
                <a:gd name="T9" fmla="*/ 52 h 104"/>
                <a:gd name="T10" fmla="*/ 1 w 30"/>
                <a:gd name="T11" fmla="*/ 67 h 104"/>
                <a:gd name="T12" fmla="*/ 0 w 30"/>
                <a:gd name="T13" fmla="*/ 83 h 104"/>
                <a:gd name="T14" fmla="*/ 2 w 30"/>
                <a:gd name="T15" fmla="*/ 98 h 104"/>
                <a:gd name="T16" fmla="*/ 3 w 30"/>
                <a:gd name="T17" fmla="*/ 101 h 104"/>
                <a:gd name="T18" fmla="*/ 3 w 30"/>
                <a:gd name="T19" fmla="*/ 101 h 104"/>
                <a:gd name="T20" fmla="*/ 3 w 30"/>
                <a:gd name="T21" fmla="*/ 101 h 104"/>
                <a:gd name="T22" fmla="*/ 3 w 30"/>
                <a:gd name="T23" fmla="*/ 101 h 104"/>
                <a:gd name="T24" fmla="*/ 3 w 30"/>
                <a:gd name="T25" fmla="*/ 101 h 104"/>
                <a:gd name="T26" fmla="*/ 3 w 30"/>
                <a:gd name="T27" fmla="*/ 101 h 104"/>
                <a:gd name="T28" fmla="*/ 3 w 30"/>
                <a:gd name="T29" fmla="*/ 101 h 104"/>
                <a:gd name="T30" fmla="*/ 3 w 30"/>
                <a:gd name="T31" fmla="*/ 101 h 104"/>
                <a:gd name="T32" fmla="*/ 5 w 30"/>
                <a:gd name="T33" fmla="*/ 103 h 104"/>
                <a:gd name="T34" fmla="*/ 3 w 30"/>
                <a:gd name="T35" fmla="*/ 98 h 104"/>
                <a:gd name="T36" fmla="*/ 2 w 30"/>
                <a:gd name="T37" fmla="*/ 83 h 104"/>
                <a:gd name="T38" fmla="*/ 3 w 30"/>
                <a:gd name="T39" fmla="*/ 68 h 104"/>
                <a:gd name="T40" fmla="*/ 6 w 30"/>
                <a:gd name="T41" fmla="*/ 53 h 104"/>
                <a:gd name="T42" fmla="*/ 11 w 30"/>
                <a:gd name="T43" fmla="*/ 37 h 104"/>
                <a:gd name="T44" fmla="*/ 18 w 30"/>
                <a:gd name="T45" fmla="*/ 22 h 104"/>
                <a:gd name="T46" fmla="*/ 25 w 30"/>
                <a:gd name="T47" fmla="*/ 7 h 104"/>
                <a:gd name="T48" fmla="*/ 29 w 30"/>
                <a:gd name="T49" fmla="*/ 0 h 104"/>
                <a:gd name="T50" fmla="*/ 29 w 30"/>
                <a:gd name="T51" fmla="*/ 0 h 104"/>
                <a:gd name="T52" fmla="*/ 29 w 30"/>
                <a:gd name="T53" fmla="*/ 0 h 104"/>
                <a:gd name="T54" fmla="*/ 29 w 30"/>
                <a:gd name="T55" fmla="*/ 0 h 104"/>
                <a:gd name="T56" fmla="*/ 26 w 30"/>
                <a:gd name="T57" fmla="*/ 2 h 104"/>
                <a:gd name="T58" fmla="*/ 26 w 30"/>
                <a:gd name="T59" fmla="*/ 2 h 104"/>
                <a:gd name="T60" fmla="*/ 26 w 30"/>
                <a:gd name="T61" fmla="*/ 2 h 104"/>
                <a:gd name="T62" fmla="*/ 26 w 30"/>
                <a:gd name="T63" fmla="*/ 2 h 104"/>
                <a:gd name="T64" fmla="*/ 26 w 30"/>
                <a:gd name="T65" fmla="*/ 2 h 1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0"/>
                <a:gd name="T100" fmla="*/ 0 h 104"/>
                <a:gd name="T101" fmla="*/ 30 w 30"/>
                <a:gd name="T102" fmla="*/ 104 h 1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0" h="104">
                  <a:moveTo>
                    <a:pt x="26" y="2"/>
                  </a:moveTo>
                  <a:lnTo>
                    <a:pt x="23" y="6"/>
                  </a:lnTo>
                  <a:lnTo>
                    <a:pt x="16" y="21"/>
                  </a:lnTo>
                  <a:lnTo>
                    <a:pt x="11" y="37"/>
                  </a:lnTo>
                  <a:lnTo>
                    <a:pt x="4" y="52"/>
                  </a:lnTo>
                  <a:lnTo>
                    <a:pt x="1" y="67"/>
                  </a:lnTo>
                  <a:lnTo>
                    <a:pt x="0" y="83"/>
                  </a:lnTo>
                  <a:lnTo>
                    <a:pt x="2" y="98"/>
                  </a:lnTo>
                  <a:lnTo>
                    <a:pt x="3" y="101"/>
                  </a:lnTo>
                  <a:lnTo>
                    <a:pt x="5" y="103"/>
                  </a:lnTo>
                  <a:lnTo>
                    <a:pt x="3" y="98"/>
                  </a:lnTo>
                  <a:lnTo>
                    <a:pt x="2" y="83"/>
                  </a:lnTo>
                  <a:lnTo>
                    <a:pt x="3" y="68"/>
                  </a:lnTo>
                  <a:lnTo>
                    <a:pt x="6" y="53"/>
                  </a:lnTo>
                  <a:lnTo>
                    <a:pt x="11" y="37"/>
                  </a:lnTo>
                  <a:lnTo>
                    <a:pt x="18" y="22"/>
                  </a:lnTo>
                  <a:lnTo>
                    <a:pt x="25" y="7"/>
                  </a:lnTo>
                  <a:lnTo>
                    <a:pt x="29" y="0"/>
                  </a:lnTo>
                  <a:lnTo>
                    <a:pt x="26" y="2"/>
                  </a:lnTo>
                </a:path>
              </a:pathLst>
            </a:custGeom>
            <a:solidFill>
              <a:srgbClr val="7188B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95" name="Freeform 527"/>
            <p:cNvSpPr>
              <a:spLocks/>
            </p:cNvSpPr>
            <p:nvPr/>
          </p:nvSpPr>
          <p:spPr bwMode="auto">
            <a:xfrm>
              <a:off x="1913" y="845"/>
              <a:ext cx="30" cy="104"/>
            </a:xfrm>
            <a:custGeom>
              <a:avLst/>
              <a:gdLst>
                <a:gd name="T0" fmla="*/ 27 w 30"/>
                <a:gd name="T1" fmla="*/ 0 h 104"/>
                <a:gd name="T2" fmla="*/ 23 w 30"/>
                <a:gd name="T3" fmla="*/ 7 h 104"/>
                <a:gd name="T4" fmla="*/ 16 w 30"/>
                <a:gd name="T5" fmla="*/ 22 h 104"/>
                <a:gd name="T6" fmla="*/ 9 w 30"/>
                <a:gd name="T7" fmla="*/ 37 h 104"/>
                <a:gd name="T8" fmla="*/ 4 w 30"/>
                <a:gd name="T9" fmla="*/ 53 h 104"/>
                <a:gd name="T10" fmla="*/ 1 w 30"/>
                <a:gd name="T11" fmla="*/ 68 h 104"/>
                <a:gd name="T12" fmla="*/ 0 w 30"/>
                <a:gd name="T13" fmla="*/ 83 h 104"/>
                <a:gd name="T14" fmla="*/ 1 w 30"/>
                <a:gd name="T15" fmla="*/ 98 h 104"/>
                <a:gd name="T16" fmla="*/ 3 w 30"/>
                <a:gd name="T17" fmla="*/ 103 h 104"/>
                <a:gd name="T18" fmla="*/ 3 w 30"/>
                <a:gd name="T19" fmla="*/ 103 h 104"/>
                <a:gd name="T20" fmla="*/ 3 w 30"/>
                <a:gd name="T21" fmla="*/ 103 h 104"/>
                <a:gd name="T22" fmla="*/ 3 w 30"/>
                <a:gd name="T23" fmla="*/ 103 h 104"/>
                <a:gd name="T24" fmla="*/ 3 w 30"/>
                <a:gd name="T25" fmla="*/ 103 h 104"/>
                <a:gd name="T26" fmla="*/ 3 w 30"/>
                <a:gd name="T27" fmla="*/ 103 h 104"/>
                <a:gd name="T28" fmla="*/ 3 w 30"/>
                <a:gd name="T29" fmla="*/ 103 h 104"/>
                <a:gd name="T30" fmla="*/ 3 w 30"/>
                <a:gd name="T31" fmla="*/ 103 h 104"/>
                <a:gd name="T32" fmla="*/ 3 w 30"/>
                <a:gd name="T33" fmla="*/ 103 h 104"/>
                <a:gd name="T34" fmla="*/ 1 w 30"/>
                <a:gd name="T35" fmla="*/ 98 h 104"/>
                <a:gd name="T36" fmla="*/ 1 w 30"/>
                <a:gd name="T37" fmla="*/ 81 h 104"/>
                <a:gd name="T38" fmla="*/ 1 w 30"/>
                <a:gd name="T39" fmla="*/ 68 h 104"/>
                <a:gd name="T40" fmla="*/ 6 w 30"/>
                <a:gd name="T41" fmla="*/ 52 h 104"/>
                <a:gd name="T42" fmla="*/ 11 w 30"/>
                <a:gd name="T43" fmla="*/ 37 h 104"/>
                <a:gd name="T44" fmla="*/ 16 w 30"/>
                <a:gd name="T45" fmla="*/ 22 h 104"/>
                <a:gd name="T46" fmla="*/ 23 w 30"/>
                <a:gd name="T47" fmla="*/ 9 h 104"/>
                <a:gd name="T48" fmla="*/ 29 w 30"/>
                <a:gd name="T49" fmla="*/ 1 h 104"/>
                <a:gd name="T50" fmla="*/ 27 w 30"/>
                <a:gd name="T51" fmla="*/ 0 h 104"/>
                <a:gd name="T52" fmla="*/ 27 w 30"/>
                <a:gd name="T53" fmla="*/ 0 h 104"/>
                <a:gd name="T54" fmla="*/ 27 w 30"/>
                <a:gd name="T55" fmla="*/ 0 h 104"/>
                <a:gd name="T56" fmla="*/ 27 w 30"/>
                <a:gd name="T57" fmla="*/ 0 h 104"/>
                <a:gd name="T58" fmla="*/ 27 w 30"/>
                <a:gd name="T59" fmla="*/ 0 h 104"/>
                <a:gd name="T60" fmla="*/ 27 w 30"/>
                <a:gd name="T61" fmla="*/ 0 h 104"/>
                <a:gd name="T62" fmla="*/ 27 w 30"/>
                <a:gd name="T63" fmla="*/ 0 h 104"/>
                <a:gd name="T64" fmla="*/ 27 w 30"/>
                <a:gd name="T65" fmla="*/ 0 h 10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0"/>
                <a:gd name="T100" fmla="*/ 0 h 104"/>
                <a:gd name="T101" fmla="*/ 30 w 30"/>
                <a:gd name="T102" fmla="*/ 104 h 10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0" h="104">
                  <a:moveTo>
                    <a:pt x="27" y="0"/>
                  </a:moveTo>
                  <a:lnTo>
                    <a:pt x="23" y="7"/>
                  </a:lnTo>
                  <a:lnTo>
                    <a:pt x="16" y="22"/>
                  </a:lnTo>
                  <a:lnTo>
                    <a:pt x="9" y="37"/>
                  </a:lnTo>
                  <a:lnTo>
                    <a:pt x="4" y="53"/>
                  </a:lnTo>
                  <a:lnTo>
                    <a:pt x="1" y="68"/>
                  </a:lnTo>
                  <a:lnTo>
                    <a:pt x="0" y="83"/>
                  </a:lnTo>
                  <a:lnTo>
                    <a:pt x="1" y="98"/>
                  </a:lnTo>
                  <a:lnTo>
                    <a:pt x="3" y="103"/>
                  </a:lnTo>
                  <a:lnTo>
                    <a:pt x="1" y="98"/>
                  </a:lnTo>
                  <a:lnTo>
                    <a:pt x="1" y="81"/>
                  </a:lnTo>
                  <a:lnTo>
                    <a:pt x="1" y="68"/>
                  </a:lnTo>
                  <a:lnTo>
                    <a:pt x="6" y="52"/>
                  </a:lnTo>
                  <a:lnTo>
                    <a:pt x="11" y="37"/>
                  </a:lnTo>
                  <a:lnTo>
                    <a:pt x="16" y="22"/>
                  </a:lnTo>
                  <a:lnTo>
                    <a:pt x="23" y="9"/>
                  </a:lnTo>
                  <a:lnTo>
                    <a:pt x="29" y="1"/>
                  </a:lnTo>
                  <a:lnTo>
                    <a:pt x="27" y="0"/>
                  </a:lnTo>
                </a:path>
              </a:pathLst>
            </a:custGeom>
            <a:solidFill>
              <a:srgbClr val="7288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96" name="Freeform 528"/>
            <p:cNvSpPr>
              <a:spLocks/>
            </p:cNvSpPr>
            <p:nvPr/>
          </p:nvSpPr>
          <p:spPr bwMode="auto">
            <a:xfrm>
              <a:off x="1914" y="844"/>
              <a:ext cx="29" cy="105"/>
            </a:xfrm>
            <a:custGeom>
              <a:avLst/>
              <a:gdLst>
                <a:gd name="T0" fmla="*/ 28 w 29"/>
                <a:gd name="T1" fmla="*/ 2 h 105"/>
                <a:gd name="T2" fmla="*/ 22 w 29"/>
                <a:gd name="T3" fmla="*/ 10 h 105"/>
                <a:gd name="T4" fmla="*/ 15 w 29"/>
                <a:gd name="T5" fmla="*/ 23 h 105"/>
                <a:gd name="T6" fmla="*/ 10 w 29"/>
                <a:gd name="T7" fmla="*/ 38 h 105"/>
                <a:gd name="T8" fmla="*/ 5 w 29"/>
                <a:gd name="T9" fmla="*/ 53 h 105"/>
                <a:gd name="T10" fmla="*/ 0 w 29"/>
                <a:gd name="T11" fmla="*/ 69 h 105"/>
                <a:gd name="T12" fmla="*/ 0 w 29"/>
                <a:gd name="T13" fmla="*/ 82 h 105"/>
                <a:gd name="T14" fmla="*/ 0 w 29"/>
                <a:gd name="T15" fmla="*/ 99 h 105"/>
                <a:gd name="T16" fmla="*/ 2 w 29"/>
                <a:gd name="T17" fmla="*/ 104 h 105"/>
                <a:gd name="T18" fmla="*/ 2 w 29"/>
                <a:gd name="T19" fmla="*/ 104 h 105"/>
                <a:gd name="T20" fmla="*/ 2 w 29"/>
                <a:gd name="T21" fmla="*/ 104 h 105"/>
                <a:gd name="T22" fmla="*/ 2 w 29"/>
                <a:gd name="T23" fmla="*/ 104 h 105"/>
                <a:gd name="T24" fmla="*/ 2 w 29"/>
                <a:gd name="T25" fmla="*/ 104 h 105"/>
                <a:gd name="T26" fmla="*/ 2 w 29"/>
                <a:gd name="T27" fmla="*/ 104 h 105"/>
                <a:gd name="T28" fmla="*/ 2 w 29"/>
                <a:gd name="T29" fmla="*/ 104 h 105"/>
                <a:gd name="T30" fmla="*/ 4 w 29"/>
                <a:gd name="T31" fmla="*/ 104 h 105"/>
                <a:gd name="T32" fmla="*/ 4 w 29"/>
                <a:gd name="T33" fmla="*/ 104 h 105"/>
                <a:gd name="T34" fmla="*/ 2 w 29"/>
                <a:gd name="T35" fmla="*/ 101 h 105"/>
                <a:gd name="T36" fmla="*/ 2 w 29"/>
                <a:gd name="T37" fmla="*/ 83 h 105"/>
                <a:gd name="T38" fmla="*/ 3 w 29"/>
                <a:gd name="T39" fmla="*/ 68 h 105"/>
                <a:gd name="T40" fmla="*/ 7 w 29"/>
                <a:gd name="T41" fmla="*/ 53 h 105"/>
                <a:gd name="T42" fmla="*/ 10 w 29"/>
                <a:gd name="T43" fmla="*/ 38 h 105"/>
                <a:gd name="T44" fmla="*/ 17 w 29"/>
                <a:gd name="T45" fmla="*/ 23 h 105"/>
                <a:gd name="T46" fmla="*/ 24 w 29"/>
                <a:gd name="T47" fmla="*/ 10 h 105"/>
                <a:gd name="T48" fmla="*/ 28 w 29"/>
                <a:gd name="T49" fmla="*/ 0 h 105"/>
                <a:gd name="T50" fmla="*/ 28 w 29"/>
                <a:gd name="T51" fmla="*/ 0 h 105"/>
                <a:gd name="T52" fmla="*/ 28 w 29"/>
                <a:gd name="T53" fmla="*/ 0 h 105"/>
                <a:gd name="T54" fmla="*/ 28 w 29"/>
                <a:gd name="T55" fmla="*/ 2 h 105"/>
                <a:gd name="T56" fmla="*/ 28 w 29"/>
                <a:gd name="T57" fmla="*/ 2 h 105"/>
                <a:gd name="T58" fmla="*/ 28 w 29"/>
                <a:gd name="T59" fmla="*/ 2 h 105"/>
                <a:gd name="T60" fmla="*/ 28 w 29"/>
                <a:gd name="T61" fmla="*/ 2 h 105"/>
                <a:gd name="T62" fmla="*/ 28 w 29"/>
                <a:gd name="T63" fmla="*/ 2 h 105"/>
                <a:gd name="T64" fmla="*/ 28 w 29"/>
                <a:gd name="T65" fmla="*/ 2 h 1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9"/>
                <a:gd name="T100" fmla="*/ 0 h 105"/>
                <a:gd name="T101" fmla="*/ 29 w 29"/>
                <a:gd name="T102" fmla="*/ 105 h 1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9" h="105">
                  <a:moveTo>
                    <a:pt x="28" y="2"/>
                  </a:moveTo>
                  <a:lnTo>
                    <a:pt x="22" y="10"/>
                  </a:lnTo>
                  <a:lnTo>
                    <a:pt x="15" y="23"/>
                  </a:lnTo>
                  <a:lnTo>
                    <a:pt x="10" y="38"/>
                  </a:lnTo>
                  <a:lnTo>
                    <a:pt x="5" y="53"/>
                  </a:lnTo>
                  <a:lnTo>
                    <a:pt x="0" y="69"/>
                  </a:lnTo>
                  <a:lnTo>
                    <a:pt x="0" y="82"/>
                  </a:lnTo>
                  <a:lnTo>
                    <a:pt x="0" y="99"/>
                  </a:lnTo>
                  <a:lnTo>
                    <a:pt x="2" y="104"/>
                  </a:lnTo>
                  <a:lnTo>
                    <a:pt x="4" y="104"/>
                  </a:lnTo>
                  <a:lnTo>
                    <a:pt x="2" y="101"/>
                  </a:lnTo>
                  <a:lnTo>
                    <a:pt x="2" y="83"/>
                  </a:lnTo>
                  <a:lnTo>
                    <a:pt x="3" y="68"/>
                  </a:lnTo>
                  <a:lnTo>
                    <a:pt x="7" y="53"/>
                  </a:lnTo>
                  <a:lnTo>
                    <a:pt x="10" y="38"/>
                  </a:lnTo>
                  <a:lnTo>
                    <a:pt x="17" y="23"/>
                  </a:lnTo>
                  <a:lnTo>
                    <a:pt x="24" y="10"/>
                  </a:lnTo>
                  <a:lnTo>
                    <a:pt x="28" y="0"/>
                  </a:lnTo>
                  <a:lnTo>
                    <a:pt x="28" y="2"/>
                  </a:lnTo>
                </a:path>
              </a:pathLst>
            </a:custGeom>
            <a:solidFill>
              <a:srgbClr val="7389B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97" name="Freeform 529"/>
            <p:cNvSpPr>
              <a:spLocks/>
            </p:cNvSpPr>
            <p:nvPr/>
          </p:nvSpPr>
          <p:spPr bwMode="auto">
            <a:xfrm>
              <a:off x="1916" y="844"/>
              <a:ext cx="29" cy="105"/>
            </a:xfrm>
            <a:custGeom>
              <a:avLst/>
              <a:gdLst>
                <a:gd name="T0" fmla="*/ 26 w 29"/>
                <a:gd name="T1" fmla="*/ 0 h 105"/>
                <a:gd name="T2" fmla="*/ 22 w 29"/>
                <a:gd name="T3" fmla="*/ 10 h 105"/>
                <a:gd name="T4" fmla="*/ 15 w 29"/>
                <a:gd name="T5" fmla="*/ 23 h 105"/>
                <a:gd name="T6" fmla="*/ 8 w 29"/>
                <a:gd name="T7" fmla="*/ 38 h 105"/>
                <a:gd name="T8" fmla="*/ 5 w 29"/>
                <a:gd name="T9" fmla="*/ 53 h 105"/>
                <a:gd name="T10" fmla="*/ 1 w 29"/>
                <a:gd name="T11" fmla="*/ 68 h 105"/>
                <a:gd name="T12" fmla="*/ 0 w 29"/>
                <a:gd name="T13" fmla="*/ 83 h 105"/>
                <a:gd name="T14" fmla="*/ 0 w 29"/>
                <a:gd name="T15" fmla="*/ 101 h 105"/>
                <a:gd name="T16" fmla="*/ 2 w 29"/>
                <a:gd name="T17" fmla="*/ 104 h 105"/>
                <a:gd name="T18" fmla="*/ 2 w 29"/>
                <a:gd name="T19" fmla="*/ 104 h 105"/>
                <a:gd name="T20" fmla="*/ 2 w 29"/>
                <a:gd name="T21" fmla="*/ 104 h 105"/>
                <a:gd name="T22" fmla="*/ 2 w 29"/>
                <a:gd name="T23" fmla="*/ 104 h 105"/>
                <a:gd name="T24" fmla="*/ 2 w 29"/>
                <a:gd name="T25" fmla="*/ 104 h 105"/>
                <a:gd name="T26" fmla="*/ 2 w 29"/>
                <a:gd name="T27" fmla="*/ 104 h 105"/>
                <a:gd name="T28" fmla="*/ 2 w 29"/>
                <a:gd name="T29" fmla="*/ 104 h 105"/>
                <a:gd name="T30" fmla="*/ 2 w 29"/>
                <a:gd name="T31" fmla="*/ 104 h 105"/>
                <a:gd name="T32" fmla="*/ 2 w 29"/>
                <a:gd name="T33" fmla="*/ 104 h 105"/>
                <a:gd name="T34" fmla="*/ 0 w 29"/>
                <a:gd name="T35" fmla="*/ 101 h 105"/>
                <a:gd name="T36" fmla="*/ 0 w 29"/>
                <a:gd name="T37" fmla="*/ 83 h 105"/>
                <a:gd name="T38" fmla="*/ 1 w 29"/>
                <a:gd name="T39" fmla="*/ 68 h 105"/>
                <a:gd name="T40" fmla="*/ 5 w 29"/>
                <a:gd name="T41" fmla="*/ 53 h 105"/>
                <a:gd name="T42" fmla="*/ 9 w 29"/>
                <a:gd name="T43" fmla="*/ 39 h 105"/>
                <a:gd name="T44" fmla="*/ 15 w 29"/>
                <a:gd name="T45" fmla="*/ 23 h 105"/>
                <a:gd name="T46" fmla="*/ 22 w 29"/>
                <a:gd name="T47" fmla="*/ 10 h 105"/>
                <a:gd name="T48" fmla="*/ 28 w 29"/>
                <a:gd name="T49" fmla="*/ 1 h 105"/>
                <a:gd name="T50" fmla="*/ 28 w 29"/>
                <a:gd name="T51" fmla="*/ 1 h 105"/>
                <a:gd name="T52" fmla="*/ 28 w 29"/>
                <a:gd name="T53" fmla="*/ 1 h 105"/>
                <a:gd name="T54" fmla="*/ 28 w 29"/>
                <a:gd name="T55" fmla="*/ 1 h 105"/>
                <a:gd name="T56" fmla="*/ 28 w 29"/>
                <a:gd name="T57" fmla="*/ 1 h 105"/>
                <a:gd name="T58" fmla="*/ 28 w 29"/>
                <a:gd name="T59" fmla="*/ 1 h 105"/>
                <a:gd name="T60" fmla="*/ 26 w 29"/>
                <a:gd name="T61" fmla="*/ 0 h 105"/>
                <a:gd name="T62" fmla="*/ 26 w 29"/>
                <a:gd name="T63" fmla="*/ 0 h 105"/>
                <a:gd name="T64" fmla="*/ 26 w 29"/>
                <a:gd name="T65" fmla="*/ 0 h 1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9"/>
                <a:gd name="T100" fmla="*/ 0 h 105"/>
                <a:gd name="T101" fmla="*/ 29 w 29"/>
                <a:gd name="T102" fmla="*/ 105 h 1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9" h="105">
                  <a:moveTo>
                    <a:pt x="26" y="0"/>
                  </a:moveTo>
                  <a:lnTo>
                    <a:pt x="22" y="10"/>
                  </a:lnTo>
                  <a:lnTo>
                    <a:pt x="15" y="23"/>
                  </a:lnTo>
                  <a:lnTo>
                    <a:pt x="8" y="38"/>
                  </a:lnTo>
                  <a:lnTo>
                    <a:pt x="5" y="53"/>
                  </a:lnTo>
                  <a:lnTo>
                    <a:pt x="1" y="68"/>
                  </a:lnTo>
                  <a:lnTo>
                    <a:pt x="0" y="83"/>
                  </a:lnTo>
                  <a:lnTo>
                    <a:pt x="0" y="101"/>
                  </a:lnTo>
                  <a:lnTo>
                    <a:pt x="2" y="104"/>
                  </a:lnTo>
                  <a:lnTo>
                    <a:pt x="0" y="101"/>
                  </a:lnTo>
                  <a:lnTo>
                    <a:pt x="0" y="83"/>
                  </a:lnTo>
                  <a:lnTo>
                    <a:pt x="1" y="68"/>
                  </a:lnTo>
                  <a:lnTo>
                    <a:pt x="5" y="53"/>
                  </a:lnTo>
                  <a:lnTo>
                    <a:pt x="9" y="39"/>
                  </a:lnTo>
                  <a:lnTo>
                    <a:pt x="15" y="23"/>
                  </a:lnTo>
                  <a:lnTo>
                    <a:pt x="22" y="10"/>
                  </a:lnTo>
                  <a:lnTo>
                    <a:pt x="28" y="1"/>
                  </a:lnTo>
                  <a:lnTo>
                    <a:pt x="26" y="0"/>
                  </a:lnTo>
                </a:path>
              </a:pathLst>
            </a:custGeom>
            <a:solidFill>
              <a:srgbClr val="748AB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98" name="Freeform 530"/>
            <p:cNvSpPr>
              <a:spLocks/>
            </p:cNvSpPr>
            <p:nvPr/>
          </p:nvSpPr>
          <p:spPr bwMode="auto">
            <a:xfrm>
              <a:off x="1917" y="844"/>
              <a:ext cx="32" cy="105"/>
            </a:xfrm>
            <a:custGeom>
              <a:avLst/>
              <a:gdLst>
                <a:gd name="T0" fmla="*/ 28 w 32"/>
                <a:gd name="T1" fmla="*/ 1 h 105"/>
                <a:gd name="T2" fmla="*/ 21 w 32"/>
                <a:gd name="T3" fmla="*/ 10 h 105"/>
                <a:gd name="T4" fmla="*/ 14 w 32"/>
                <a:gd name="T5" fmla="*/ 23 h 105"/>
                <a:gd name="T6" fmla="*/ 8 w 32"/>
                <a:gd name="T7" fmla="*/ 39 h 105"/>
                <a:gd name="T8" fmla="*/ 4 w 32"/>
                <a:gd name="T9" fmla="*/ 53 h 105"/>
                <a:gd name="T10" fmla="*/ 0 w 32"/>
                <a:gd name="T11" fmla="*/ 68 h 105"/>
                <a:gd name="T12" fmla="*/ 0 w 32"/>
                <a:gd name="T13" fmla="*/ 84 h 105"/>
                <a:gd name="T14" fmla="*/ 1 w 32"/>
                <a:gd name="T15" fmla="*/ 101 h 105"/>
                <a:gd name="T16" fmla="*/ 2 w 32"/>
                <a:gd name="T17" fmla="*/ 104 h 105"/>
                <a:gd name="T18" fmla="*/ 2 w 32"/>
                <a:gd name="T19" fmla="*/ 104 h 105"/>
                <a:gd name="T20" fmla="*/ 2 w 32"/>
                <a:gd name="T21" fmla="*/ 103 h 105"/>
                <a:gd name="T22" fmla="*/ 2 w 32"/>
                <a:gd name="T23" fmla="*/ 103 h 105"/>
                <a:gd name="T24" fmla="*/ 2 w 32"/>
                <a:gd name="T25" fmla="*/ 103 h 105"/>
                <a:gd name="T26" fmla="*/ 2 w 32"/>
                <a:gd name="T27" fmla="*/ 103 h 105"/>
                <a:gd name="T28" fmla="*/ 3 w 32"/>
                <a:gd name="T29" fmla="*/ 104 h 105"/>
                <a:gd name="T30" fmla="*/ 3 w 32"/>
                <a:gd name="T31" fmla="*/ 104 h 105"/>
                <a:gd name="T32" fmla="*/ 3 w 32"/>
                <a:gd name="T33" fmla="*/ 104 h 105"/>
                <a:gd name="T34" fmla="*/ 3 w 32"/>
                <a:gd name="T35" fmla="*/ 100 h 105"/>
                <a:gd name="T36" fmla="*/ 2 w 32"/>
                <a:gd name="T37" fmla="*/ 84 h 105"/>
                <a:gd name="T38" fmla="*/ 2 w 32"/>
                <a:gd name="T39" fmla="*/ 69 h 105"/>
                <a:gd name="T40" fmla="*/ 5 w 32"/>
                <a:gd name="T41" fmla="*/ 54 h 105"/>
                <a:gd name="T42" fmla="*/ 8 w 32"/>
                <a:gd name="T43" fmla="*/ 39 h 105"/>
                <a:gd name="T44" fmla="*/ 16 w 32"/>
                <a:gd name="T45" fmla="*/ 24 h 105"/>
                <a:gd name="T46" fmla="*/ 22 w 32"/>
                <a:gd name="T47" fmla="*/ 11 h 105"/>
                <a:gd name="T48" fmla="*/ 31 w 32"/>
                <a:gd name="T49" fmla="*/ 0 h 105"/>
                <a:gd name="T50" fmla="*/ 31 w 32"/>
                <a:gd name="T51" fmla="*/ 0 h 105"/>
                <a:gd name="T52" fmla="*/ 30 w 32"/>
                <a:gd name="T53" fmla="*/ 1 h 105"/>
                <a:gd name="T54" fmla="*/ 28 w 32"/>
                <a:gd name="T55" fmla="*/ 1 h 105"/>
                <a:gd name="T56" fmla="*/ 28 w 32"/>
                <a:gd name="T57" fmla="*/ 1 h 105"/>
                <a:gd name="T58" fmla="*/ 28 w 32"/>
                <a:gd name="T59" fmla="*/ 1 h 105"/>
                <a:gd name="T60" fmla="*/ 28 w 32"/>
                <a:gd name="T61" fmla="*/ 1 h 105"/>
                <a:gd name="T62" fmla="*/ 28 w 32"/>
                <a:gd name="T63" fmla="*/ 1 h 105"/>
                <a:gd name="T64" fmla="*/ 28 w 32"/>
                <a:gd name="T65" fmla="*/ 1 h 1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2"/>
                <a:gd name="T100" fmla="*/ 0 h 105"/>
                <a:gd name="T101" fmla="*/ 32 w 32"/>
                <a:gd name="T102" fmla="*/ 105 h 1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2" h="105">
                  <a:moveTo>
                    <a:pt x="28" y="1"/>
                  </a:moveTo>
                  <a:lnTo>
                    <a:pt x="21" y="10"/>
                  </a:lnTo>
                  <a:lnTo>
                    <a:pt x="14" y="23"/>
                  </a:lnTo>
                  <a:lnTo>
                    <a:pt x="8" y="39"/>
                  </a:lnTo>
                  <a:lnTo>
                    <a:pt x="4" y="53"/>
                  </a:lnTo>
                  <a:lnTo>
                    <a:pt x="0" y="68"/>
                  </a:lnTo>
                  <a:lnTo>
                    <a:pt x="0" y="84"/>
                  </a:lnTo>
                  <a:lnTo>
                    <a:pt x="1" y="101"/>
                  </a:lnTo>
                  <a:lnTo>
                    <a:pt x="2" y="104"/>
                  </a:lnTo>
                  <a:lnTo>
                    <a:pt x="2" y="103"/>
                  </a:lnTo>
                  <a:lnTo>
                    <a:pt x="3" y="104"/>
                  </a:lnTo>
                  <a:lnTo>
                    <a:pt x="3" y="100"/>
                  </a:lnTo>
                  <a:lnTo>
                    <a:pt x="2" y="84"/>
                  </a:lnTo>
                  <a:lnTo>
                    <a:pt x="2" y="69"/>
                  </a:lnTo>
                  <a:lnTo>
                    <a:pt x="5" y="54"/>
                  </a:lnTo>
                  <a:lnTo>
                    <a:pt x="8" y="39"/>
                  </a:lnTo>
                  <a:lnTo>
                    <a:pt x="16" y="24"/>
                  </a:lnTo>
                  <a:lnTo>
                    <a:pt x="22" y="11"/>
                  </a:lnTo>
                  <a:lnTo>
                    <a:pt x="31" y="0"/>
                  </a:lnTo>
                  <a:lnTo>
                    <a:pt x="30" y="1"/>
                  </a:lnTo>
                  <a:lnTo>
                    <a:pt x="28" y="1"/>
                  </a:lnTo>
                </a:path>
              </a:pathLst>
            </a:custGeom>
            <a:solidFill>
              <a:srgbClr val="758BB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099" name="Freeform 531"/>
            <p:cNvSpPr>
              <a:spLocks/>
            </p:cNvSpPr>
            <p:nvPr/>
          </p:nvSpPr>
          <p:spPr bwMode="auto">
            <a:xfrm>
              <a:off x="1919" y="844"/>
              <a:ext cx="30" cy="105"/>
            </a:xfrm>
            <a:custGeom>
              <a:avLst/>
              <a:gdLst>
                <a:gd name="T0" fmla="*/ 29 w 30"/>
                <a:gd name="T1" fmla="*/ 0 h 105"/>
                <a:gd name="T2" fmla="*/ 20 w 30"/>
                <a:gd name="T3" fmla="*/ 11 h 105"/>
                <a:gd name="T4" fmla="*/ 14 w 30"/>
                <a:gd name="T5" fmla="*/ 24 h 105"/>
                <a:gd name="T6" fmla="*/ 6 w 30"/>
                <a:gd name="T7" fmla="*/ 39 h 105"/>
                <a:gd name="T8" fmla="*/ 3 w 30"/>
                <a:gd name="T9" fmla="*/ 54 h 105"/>
                <a:gd name="T10" fmla="*/ 0 w 30"/>
                <a:gd name="T11" fmla="*/ 69 h 105"/>
                <a:gd name="T12" fmla="*/ 0 w 30"/>
                <a:gd name="T13" fmla="*/ 84 h 105"/>
                <a:gd name="T14" fmla="*/ 1 w 30"/>
                <a:gd name="T15" fmla="*/ 100 h 105"/>
                <a:gd name="T16" fmla="*/ 1 w 30"/>
                <a:gd name="T17" fmla="*/ 104 h 105"/>
                <a:gd name="T18" fmla="*/ 1 w 30"/>
                <a:gd name="T19" fmla="*/ 104 h 105"/>
                <a:gd name="T20" fmla="*/ 1 w 30"/>
                <a:gd name="T21" fmla="*/ 104 h 105"/>
                <a:gd name="T22" fmla="*/ 1 w 30"/>
                <a:gd name="T23" fmla="*/ 104 h 105"/>
                <a:gd name="T24" fmla="*/ 1 w 30"/>
                <a:gd name="T25" fmla="*/ 104 h 105"/>
                <a:gd name="T26" fmla="*/ 1 w 30"/>
                <a:gd name="T27" fmla="*/ 104 h 105"/>
                <a:gd name="T28" fmla="*/ 1 w 30"/>
                <a:gd name="T29" fmla="*/ 104 h 105"/>
                <a:gd name="T30" fmla="*/ 1 w 30"/>
                <a:gd name="T31" fmla="*/ 104 h 105"/>
                <a:gd name="T32" fmla="*/ 1 w 30"/>
                <a:gd name="T33" fmla="*/ 104 h 105"/>
                <a:gd name="T34" fmla="*/ 1 w 30"/>
                <a:gd name="T35" fmla="*/ 100 h 105"/>
                <a:gd name="T36" fmla="*/ 2 w 30"/>
                <a:gd name="T37" fmla="*/ 85 h 105"/>
                <a:gd name="T38" fmla="*/ 2 w 30"/>
                <a:gd name="T39" fmla="*/ 69 h 105"/>
                <a:gd name="T40" fmla="*/ 3 w 30"/>
                <a:gd name="T41" fmla="*/ 54 h 105"/>
                <a:gd name="T42" fmla="*/ 8 w 30"/>
                <a:gd name="T43" fmla="*/ 39 h 105"/>
                <a:gd name="T44" fmla="*/ 14 w 30"/>
                <a:gd name="T45" fmla="*/ 24 h 105"/>
                <a:gd name="T46" fmla="*/ 22 w 30"/>
                <a:gd name="T47" fmla="*/ 11 h 105"/>
                <a:gd name="T48" fmla="*/ 29 w 30"/>
                <a:gd name="T49" fmla="*/ 0 h 105"/>
                <a:gd name="T50" fmla="*/ 29 w 30"/>
                <a:gd name="T51" fmla="*/ 0 h 105"/>
                <a:gd name="T52" fmla="*/ 29 w 30"/>
                <a:gd name="T53" fmla="*/ 0 h 105"/>
                <a:gd name="T54" fmla="*/ 29 w 30"/>
                <a:gd name="T55" fmla="*/ 0 h 105"/>
                <a:gd name="T56" fmla="*/ 29 w 30"/>
                <a:gd name="T57" fmla="*/ 0 h 105"/>
                <a:gd name="T58" fmla="*/ 29 w 30"/>
                <a:gd name="T59" fmla="*/ 0 h 105"/>
                <a:gd name="T60" fmla="*/ 29 w 30"/>
                <a:gd name="T61" fmla="*/ 0 h 105"/>
                <a:gd name="T62" fmla="*/ 29 w 30"/>
                <a:gd name="T63" fmla="*/ 0 h 105"/>
                <a:gd name="T64" fmla="*/ 29 w 30"/>
                <a:gd name="T65" fmla="*/ 0 h 10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0"/>
                <a:gd name="T100" fmla="*/ 0 h 105"/>
                <a:gd name="T101" fmla="*/ 30 w 30"/>
                <a:gd name="T102" fmla="*/ 105 h 10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0" h="105">
                  <a:moveTo>
                    <a:pt x="29" y="0"/>
                  </a:moveTo>
                  <a:lnTo>
                    <a:pt x="20" y="11"/>
                  </a:lnTo>
                  <a:lnTo>
                    <a:pt x="14" y="24"/>
                  </a:lnTo>
                  <a:lnTo>
                    <a:pt x="6" y="39"/>
                  </a:lnTo>
                  <a:lnTo>
                    <a:pt x="3" y="54"/>
                  </a:lnTo>
                  <a:lnTo>
                    <a:pt x="0" y="69"/>
                  </a:lnTo>
                  <a:lnTo>
                    <a:pt x="0" y="84"/>
                  </a:lnTo>
                  <a:lnTo>
                    <a:pt x="1" y="100"/>
                  </a:lnTo>
                  <a:lnTo>
                    <a:pt x="1" y="104"/>
                  </a:lnTo>
                  <a:lnTo>
                    <a:pt x="1" y="100"/>
                  </a:lnTo>
                  <a:lnTo>
                    <a:pt x="2" y="85"/>
                  </a:lnTo>
                  <a:lnTo>
                    <a:pt x="2" y="69"/>
                  </a:lnTo>
                  <a:lnTo>
                    <a:pt x="3" y="54"/>
                  </a:lnTo>
                  <a:lnTo>
                    <a:pt x="8" y="39"/>
                  </a:lnTo>
                  <a:lnTo>
                    <a:pt x="14" y="24"/>
                  </a:lnTo>
                  <a:lnTo>
                    <a:pt x="22" y="11"/>
                  </a:lnTo>
                  <a:lnTo>
                    <a:pt x="29" y="0"/>
                  </a:lnTo>
                </a:path>
              </a:pathLst>
            </a:custGeom>
            <a:solidFill>
              <a:srgbClr val="768CB4"/>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00" name="Freeform 532"/>
            <p:cNvSpPr>
              <a:spLocks/>
            </p:cNvSpPr>
            <p:nvPr/>
          </p:nvSpPr>
          <p:spPr bwMode="auto">
            <a:xfrm>
              <a:off x="1920" y="843"/>
              <a:ext cx="31" cy="106"/>
            </a:xfrm>
            <a:custGeom>
              <a:avLst/>
              <a:gdLst>
                <a:gd name="T0" fmla="*/ 28 w 31"/>
                <a:gd name="T1" fmla="*/ 1 h 106"/>
                <a:gd name="T2" fmla="*/ 21 w 31"/>
                <a:gd name="T3" fmla="*/ 12 h 106"/>
                <a:gd name="T4" fmla="*/ 13 w 31"/>
                <a:gd name="T5" fmla="*/ 25 h 106"/>
                <a:gd name="T6" fmla="*/ 7 w 31"/>
                <a:gd name="T7" fmla="*/ 40 h 106"/>
                <a:gd name="T8" fmla="*/ 2 w 31"/>
                <a:gd name="T9" fmla="*/ 55 h 106"/>
                <a:gd name="T10" fmla="*/ 1 w 31"/>
                <a:gd name="T11" fmla="*/ 70 h 106"/>
                <a:gd name="T12" fmla="*/ 1 w 31"/>
                <a:gd name="T13" fmla="*/ 86 h 106"/>
                <a:gd name="T14" fmla="*/ 0 w 31"/>
                <a:gd name="T15" fmla="*/ 101 h 106"/>
                <a:gd name="T16" fmla="*/ 0 w 31"/>
                <a:gd name="T17" fmla="*/ 105 h 106"/>
                <a:gd name="T18" fmla="*/ 0 w 31"/>
                <a:gd name="T19" fmla="*/ 105 h 106"/>
                <a:gd name="T20" fmla="*/ 0 w 31"/>
                <a:gd name="T21" fmla="*/ 105 h 106"/>
                <a:gd name="T22" fmla="*/ 0 w 31"/>
                <a:gd name="T23" fmla="*/ 105 h 106"/>
                <a:gd name="T24" fmla="*/ 2 w 31"/>
                <a:gd name="T25" fmla="*/ 105 h 106"/>
                <a:gd name="T26" fmla="*/ 2 w 31"/>
                <a:gd name="T27" fmla="*/ 105 h 106"/>
                <a:gd name="T28" fmla="*/ 2 w 31"/>
                <a:gd name="T29" fmla="*/ 105 h 106"/>
                <a:gd name="T30" fmla="*/ 2 w 31"/>
                <a:gd name="T31" fmla="*/ 105 h 106"/>
                <a:gd name="T32" fmla="*/ 2 w 31"/>
                <a:gd name="T33" fmla="*/ 105 h 106"/>
                <a:gd name="T34" fmla="*/ 1 w 31"/>
                <a:gd name="T35" fmla="*/ 101 h 106"/>
                <a:gd name="T36" fmla="*/ 1 w 31"/>
                <a:gd name="T37" fmla="*/ 86 h 106"/>
                <a:gd name="T38" fmla="*/ 1 w 31"/>
                <a:gd name="T39" fmla="*/ 70 h 106"/>
                <a:gd name="T40" fmla="*/ 4 w 31"/>
                <a:gd name="T41" fmla="*/ 55 h 106"/>
                <a:gd name="T42" fmla="*/ 9 w 31"/>
                <a:gd name="T43" fmla="*/ 41 h 106"/>
                <a:gd name="T44" fmla="*/ 15 w 31"/>
                <a:gd name="T45" fmla="*/ 26 h 106"/>
                <a:gd name="T46" fmla="*/ 21 w 31"/>
                <a:gd name="T47" fmla="*/ 12 h 106"/>
                <a:gd name="T48" fmla="*/ 30 w 31"/>
                <a:gd name="T49" fmla="*/ 2 h 106"/>
                <a:gd name="T50" fmla="*/ 30 w 31"/>
                <a:gd name="T51" fmla="*/ 0 h 106"/>
                <a:gd name="T52" fmla="*/ 30 w 31"/>
                <a:gd name="T53" fmla="*/ 2 h 106"/>
                <a:gd name="T54" fmla="*/ 30 w 31"/>
                <a:gd name="T55" fmla="*/ 2 h 106"/>
                <a:gd name="T56" fmla="*/ 30 w 31"/>
                <a:gd name="T57" fmla="*/ 2 h 106"/>
                <a:gd name="T58" fmla="*/ 30 w 31"/>
                <a:gd name="T59" fmla="*/ 2 h 106"/>
                <a:gd name="T60" fmla="*/ 30 w 31"/>
                <a:gd name="T61" fmla="*/ 2 h 106"/>
                <a:gd name="T62" fmla="*/ 30 w 31"/>
                <a:gd name="T63" fmla="*/ 2 h 106"/>
                <a:gd name="T64" fmla="*/ 30 w 31"/>
                <a:gd name="T65" fmla="*/ 2 h 106"/>
                <a:gd name="T66" fmla="*/ 28 w 31"/>
                <a:gd name="T67" fmla="*/ 1 h 10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1"/>
                <a:gd name="T103" fmla="*/ 0 h 106"/>
                <a:gd name="T104" fmla="*/ 31 w 31"/>
                <a:gd name="T105" fmla="*/ 106 h 10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1" h="106">
                  <a:moveTo>
                    <a:pt x="28" y="1"/>
                  </a:moveTo>
                  <a:lnTo>
                    <a:pt x="21" y="12"/>
                  </a:lnTo>
                  <a:lnTo>
                    <a:pt x="13" y="25"/>
                  </a:lnTo>
                  <a:lnTo>
                    <a:pt x="7" y="40"/>
                  </a:lnTo>
                  <a:lnTo>
                    <a:pt x="2" y="55"/>
                  </a:lnTo>
                  <a:lnTo>
                    <a:pt x="1" y="70"/>
                  </a:lnTo>
                  <a:lnTo>
                    <a:pt x="1" y="86"/>
                  </a:lnTo>
                  <a:lnTo>
                    <a:pt x="0" y="101"/>
                  </a:lnTo>
                  <a:lnTo>
                    <a:pt x="0" y="105"/>
                  </a:lnTo>
                  <a:lnTo>
                    <a:pt x="2" y="105"/>
                  </a:lnTo>
                  <a:lnTo>
                    <a:pt x="1" y="101"/>
                  </a:lnTo>
                  <a:lnTo>
                    <a:pt x="1" y="86"/>
                  </a:lnTo>
                  <a:lnTo>
                    <a:pt x="1" y="70"/>
                  </a:lnTo>
                  <a:lnTo>
                    <a:pt x="4" y="55"/>
                  </a:lnTo>
                  <a:lnTo>
                    <a:pt x="9" y="41"/>
                  </a:lnTo>
                  <a:lnTo>
                    <a:pt x="15" y="26"/>
                  </a:lnTo>
                  <a:lnTo>
                    <a:pt x="21" y="12"/>
                  </a:lnTo>
                  <a:lnTo>
                    <a:pt x="30" y="2"/>
                  </a:lnTo>
                  <a:lnTo>
                    <a:pt x="30" y="0"/>
                  </a:lnTo>
                  <a:lnTo>
                    <a:pt x="30" y="2"/>
                  </a:lnTo>
                  <a:lnTo>
                    <a:pt x="28" y="1"/>
                  </a:lnTo>
                </a:path>
              </a:pathLst>
            </a:custGeom>
            <a:solidFill>
              <a:srgbClr val="778DB4"/>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01" name="Freeform 533"/>
            <p:cNvSpPr>
              <a:spLocks/>
            </p:cNvSpPr>
            <p:nvPr/>
          </p:nvSpPr>
          <p:spPr bwMode="auto">
            <a:xfrm>
              <a:off x="1922" y="843"/>
              <a:ext cx="32" cy="107"/>
            </a:xfrm>
            <a:custGeom>
              <a:avLst/>
              <a:gdLst>
                <a:gd name="T0" fmla="*/ 29 w 32"/>
                <a:gd name="T1" fmla="*/ 0 h 107"/>
                <a:gd name="T2" fmla="*/ 29 w 32"/>
                <a:gd name="T3" fmla="*/ 2 h 107"/>
                <a:gd name="T4" fmla="*/ 19 w 32"/>
                <a:gd name="T5" fmla="*/ 13 h 107"/>
                <a:gd name="T6" fmla="*/ 13 w 32"/>
                <a:gd name="T7" fmla="*/ 26 h 107"/>
                <a:gd name="T8" fmla="*/ 7 w 32"/>
                <a:gd name="T9" fmla="*/ 41 h 107"/>
                <a:gd name="T10" fmla="*/ 2 w 32"/>
                <a:gd name="T11" fmla="*/ 55 h 107"/>
                <a:gd name="T12" fmla="*/ 0 w 32"/>
                <a:gd name="T13" fmla="*/ 70 h 107"/>
                <a:gd name="T14" fmla="*/ 0 w 32"/>
                <a:gd name="T15" fmla="*/ 86 h 107"/>
                <a:gd name="T16" fmla="*/ 1 w 32"/>
                <a:gd name="T17" fmla="*/ 101 h 107"/>
                <a:gd name="T18" fmla="*/ 2 w 32"/>
                <a:gd name="T19" fmla="*/ 106 h 107"/>
                <a:gd name="T20" fmla="*/ 2 w 32"/>
                <a:gd name="T21" fmla="*/ 106 h 107"/>
                <a:gd name="T22" fmla="*/ 2 w 32"/>
                <a:gd name="T23" fmla="*/ 106 h 107"/>
                <a:gd name="T24" fmla="*/ 2 w 32"/>
                <a:gd name="T25" fmla="*/ 106 h 107"/>
                <a:gd name="T26" fmla="*/ 2 w 32"/>
                <a:gd name="T27" fmla="*/ 106 h 107"/>
                <a:gd name="T28" fmla="*/ 2 w 32"/>
                <a:gd name="T29" fmla="*/ 106 h 107"/>
                <a:gd name="T30" fmla="*/ 2 w 32"/>
                <a:gd name="T31" fmla="*/ 106 h 107"/>
                <a:gd name="T32" fmla="*/ 2 w 32"/>
                <a:gd name="T33" fmla="*/ 106 h 107"/>
                <a:gd name="T34" fmla="*/ 2 w 32"/>
                <a:gd name="T35" fmla="*/ 106 h 107"/>
                <a:gd name="T36" fmla="*/ 1 w 32"/>
                <a:gd name="T37" fmla="*/ 101 h 107"/>
                <a:gd name="T38" fmla="*/ 2 w 32"/>
                <a:gd name="T39" fmla="*/ 85 h 107"/>
                <a:gd name="T40" fmla="*/ 2 w 32"/>
                <a:gd name="T41" fmla="*/ 71 h 107"/>
                <a:gd name="T42" fmla="*/ 5 w 32"/>
                <a:gd name="T43" fmla="*/ 56 h 107"/>
                <a:gd name="T44" fmla="*/ 7 w 32"/>
                <a:gd name="T45" fmla="*/ 41 h 107"/>
                <a:gd name="T46" fmla="*/ 15 w 32"/>
                <a:gd name="T47" fmla="*/ 27 h 107"/>
                <a:gd name="T48" fmla="*/ 22 w 32"/>
                <a:gd name="T49" fmla="*/ 13 h 107"/>
                <a:gd name="T50" fmla="*/ 31 w 32"/>
                <a:gd name="T51" fmla="*/ 3 h 107"/>
                <a:gd name="T52" fmla="*/ 31 w 32"/>
                <a:gd name="T53" fmla="*/ 1 h 107"/>
                <a:gd name="T54" fmla="*/ 31 w 32"/>
                <a:gd name="T55" fmla="*/ 1 h 107"/>
                <a:gd name="T56" fmla="*/ 31 w 32"/>
                <a:gd name="T57" fmla="*/ 1 h 107"/>
                <a:gd name="T58" fmla="*/ 31 w 32"/>
                <a:gd name="T59" fmla="*/ 1 h 107"/>
                <a:gd name="T60" fmla="*/ 31 w 32"/>
                <a:gd name="T61" fmla="*/ 1 h 107"/>
                <a:gd name="T62" fmla="*/ 29 w 32"/>
                <a:gd name="T63" fmla="*/ 0 h 107"/>
                <a:gd name="T64" fmla="*/ 29 w 32"/>
                <a:gd name="T65" fmla="*/ 0 h 107"/>
                <a:gd name="T66" fmla="*/ 29 w 32"/>
                <a:gd name="T67" fmla="*/ 0 h 107"/>
                <a:gd name="T68" fmla="*/ 29 w 32"/>
                <a:gd name="T69" fmla="*/ 0 h 10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2"/>
                <a:gd name="T106" fmla="*/ 0 h 107"/>
                <a:gd name="T107" fmla="*/ 32 w 32"/>
                <a:gd name="T108" fmla="*/ 107 h 10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2" h="107">
                  <a:moveTo>
                    <a:pt x="29" y="0"/>
                  </a:moveTo>
                  <a:lnTo>
                    <a:pt x="29" y="2"/>
                  </a:lnTo>
                  <a:lnTo>
                    <a:pt x="19" y="13"/>
                  </a:lnTo>
                  <a:lnTo>
                    <a:pt x="13" y="26"/>
                  </a:lnTo>
                  <a:lnTo>
                    <a:pt x="7" y="41"/>
                  </a:lnTo>
                  <a:lnTo>
                    <a:pt x="2" y="55"/>
                  </a:lnTo>
                  <a:lnTo>
                    <a:pt x="0" y="70"/>
                  </a:lnTo>
                  <a:lnTo>
                    <a:pt x="0" y="86"/>
                  </a:lnTo>
                  <a:lnTo>
                    <a:pt x="1" y="101"/>
                  </a:lnTo>
                  <a:lnTo>
                    <a:pt x="2" y="106"/>
                  </a:lnTo>
                  <a:lnTo>
                    <a:pt x="1" y="101"/>
                  </a:lnTo>
                  <a:lnTo>
                    <a:pt x="2" y="85"/>
                  </a:lnTo>
                  <a:lnTo>
                    <a:pt x="2" y="71"/>
                  </a:lnTo>
                  <a:lnTo>
                    <a:pt x="5" y="56"/>
                  </a:lnTo>
                  <a:lnTo>
                    <a:pt x="7" y="41"/>
                  </a:lnTo>
                  <a:lnTo>
                    <a:pt x="15" y="27"/>
                  </a:lnTo>
                  <a:lnTo>
                    <a:pt x="22" y="13"/>
                  </a:lnTo>
                  <a:lnTo>
                    <a:pt x="31" y="3"/>
                  </a:lnTo>
                  <a:lnTo>
                    <a:pt x="31" y="1"/>
                  </a:lnTo>
                  <a:lnTo>
                    <a:pt x="29" y="0"/>
                  </a:lnTo>
                </a:path>
              </a:pathLst>
            </a:custGeom>
            <a:solidFill>
              <a:srgbClr val="788DB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02" name="Freeform 534"/>
            <p:cNvSpPr>
              <a:spLocks/>
            </p:cNvSpPr>
            <p:nvPr/>
          </p:nvSpPr>
          <p:spPr bwMode="auto">
            <a:xfrm>
              <a:off x="1921" y="842"/>
              <a:ext cx="35" cy="108"/>
            </a:xfrm>
            <a:custGeom>
              <a:avLst/>
              <a:gdLst>
                <a:gd name="T0" fmla="*/ 31 w 35"/>
                <a:gd name="T1" fmla="*/ 2 h 108"/>
                <a:gd name="T2" fmla="*/ 31 w 35"/>
                <a:gd name="T3" fmla="*/ 3 h 108"/>
                <a:gd name="T4" fmla="*/ 22 w 35"/>
                <a:gd name="T5" fmla="*/ 14 h 108"/>
                <a:gd name="T6" fmla="*/ 15 w 35"/>
                <a:gd name="T7" fmla="*/ 28 h 108"/>
                <a:gd name="T8" fmla="*/ 8 w 35"/>
                <a:gd name="T9" fmla="*/ 42 h 108"/>
                <a:gd name="T10" fmla="*/ 5 w 35"/>
                <a:gd name="T11" fmla="*/ 57 h 108"/>
                <a:gd name="T12" fmla="*/ 2 w 35"/>
                <a:gd name="T13" fmla="*/ 72 h 108"/>
                <a:gd name="T14" fmla="*/ 2 w 35"/>
                <a:gd name="T15" fmla="*/ 86 h 108"/>
                <a:gd name="T16" fmla="*/ 0 w 35"/>
                <a:gd name="T17" fmla="*/ 102 h 108"/>
                <a:gd name="T18" fmla="*/ 1 w 35"/>
                <a:gd name="T19" fmla="*/ 106 h 108"/>
                <a:gd name="T20" fmla="*/ 1 w 35"/>
                <a:gd name="T21" fmla="*/ 106 h 108"/>
                <a:gd name="T22" fmla="*/ 1 w 35"/>
                <a:gd name="T23" fmla="*/ 106 h 108"/>
                <a:gd name="T24" fmla="*/ 3 w 35"/>
                <a:gd name="T25" fmla="*/ 107 h 108"/>
                <a:gd name="T26" fmla="*/ 3 w 35"/>
                <a:gd name="T27" fmla="*/ 107 h 108"/>
                <a:gd name="T28" fmla="*/ 3 w 35"/>
                <a:gd name="T29" fmla="*/ 107 h 108"/>
                <a:gd name="T30" fmla="*/ 3 w 35"/>
                <a:gd name="T31" fmla="*/ 107 h 108"/>
                <a:gd name="T32" fmla="*/ 3 w 35"/>
                <a:gd name="T33" fmla="*/ 107 h 108"/>
                <a:gd name="T34" fmla="*/ 3 w 35"/>
                <a:gd name="T35" fmla="*/ 107 h 108"/>
                <a:gd name="T36" fmla="*/ 3 w 35"/>
                <a:gd name="T37" fmla="*/ 100 h 108"/>
                <a:gd name="T38" fmla="*/ 2 w 35"/>
                <a:gd name="T39" fmla="*/ 86 h 108"/>
                <a:gd name="T40" fmla="*/ 2 w 35"/>
                <a:gd name="T41" fmla="*/ 72 h 108"/>
                <a:gd name="T42" fmla="*/ 5 w 35"/>
                <a:gd name="T43" fmla="*/ 57 h 108"/>
                <a:gd name="T44" fmla="*/ 10 w 35"/>
                <a:gd name="T45" fmla="*/ 42 h 108"/>
                <a:gd name="T46" fmla="*/ 15 w 35"/>
                <a:gd name="T47" fmla="*/ 28 h 108"/>
                <a:gd name="T48" fmla="*/ 22 w 35"/>
                <a:gd name="T49" fmla="*/ 14 h 108"/>
                <a:gd name="T50" fmla="*/ 31 w 35"/>
                <a:gd name="T51" fmla="*/ 3 h 108"/>
                <a:gd name="T52" fmla="*/ 34 w 35"/>
                <a:gd name="T53" fmla="*/ 0 h 108"/>
                <a:gd name="T54" fmla="*/ 34 w 35"/>
                <a:gd name="T55" fmla="*/ 0 h 108"/>
                <a:gd name="T56" fmla="*/ 33 w 35"/>
                <a:gd name="T57" fmla="*/ 2 h 108"/>
                <a:gd name="T58" fmla="*/ 31 w 35"/>
                <a:gd name="T59" fmla="*/ 2 h 108"/>
                <a:gd name="T60" fmla="*/ 31 w 35"/>
                <a:gd name="T61" fmla="*/ 2 h 108"/>
                <a:gd name="T62" fmla="*/ 31 w 35"/>
                <a:gd name="T63" fmla="*/ 2 h 108"/>
                <a:gd name="T64" fmla="*/ 31 w 35"/>
                <a:gd name="T65" fmla="*/ 2 h 108"/>
                <a:gd name="T66" fmla="*/ 31 w 35"/>
                <a:gd name="T67" fmla="*/ 2 h 108"/>
                <a:gd name="T68" fmla="*/ 31 w 35"/>
                <a:gd name="T69" fmla="*/ 2 h 10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
                <a:gd name="T106" fmla="*/ 0 h 108"/>
                <a:gd name="T107" fmla="*/ 35 w 35"/>
                <a:gd name="T108" fmla="*/ 108 h 10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 h="108">
                  <a:moveTo>
                    <a:pt x="31" y="2"/>
                  </a:moveTo>
                  <a:lnTo>
                    <a:pt x="31" y="3"/>
                  </a:lnTo>
                  <a:lnTo>
                    <a:pt x="22" y="14"/>
                  </a:lnTo>
                  <a:lnTo>
                    <a:pt x="15" y="28"/>
                  </a:lnTo>
                  <a:lnTo>
                    <a:pt x="8" y="42"/>
                  </a:lnTo>
                  <a:lnTo>
                    <a:pt x="5" y="57"/>
                  </a:lnTo>
                  <a:lnTo>
                    <a:pt x="2" y="72"/>
                  </a:lnTo>
                  <a:lnTo>
                    <a:pt x="2" y="86"/>
                  </a:lnTo>
                  <a:lnTo>
                    <a:pt x="0" y="102"/>
                  </a:lnTo>
                  <a:lnTo>
                    <a:pt x="1" y="106"/>
                  </a:lnTo>
                  <a:lnTo>
                    <a:pt x="3" y="107"/>
                  </a:lnTo>
                  <a:lnTo>
                    <a:pt x="3" y="100"/>
                  </a:lnTo>
                  <a:lnTo>
                    <a:pt x="2" y="86"/>
                  </a:lnTo>
                  <a:lnTo>
                    <a:pt x="2" y="72"/>
                  </a:lnTo>
                  <a:lnTo>
                    <a:pt x="5" y="57"/>
                  </a:lnTo>
                  <a:lnTo>
                    <a:pt x="10" y="42"/>
                  </a:lnTo>
                  <a:lnTo>
                    <a:pt x="15" y="28"/>
                  </a:lnTo>
                  <a:lnTo>
                    <a:pt x="22" y="14"/>
                  </a:lnTo>
                  <a:lnTo>
                    <a:pt x="31" y="3"/>
                  </a:lnTo>
                  <a:lnTo>
                    <a:pt x="34" y="0"/>
                  </a:lnTo>
                  <a:lnTo>
                    <a:pt x="33" y="2"/>
                  </a:lnTo>
                  <a:lnTo>
                    <a:pt x="31" y="2"/>
                  </a:lnTo>
                </a:path>
              </a:pathLst>
            </a:custGeom>
            <a:solidFill>
              <a:srgbClr val="798EB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03" name="Freeform 535"/>
            <p:cNvSpPr>
              <a:spLocks/>
            </p:cNvSpPr>
            <p:nvPr/>
          </p:nvSpPr>
          <p:spPr bwMode="auto">
            <a:xfrm>
              <a:off x="1924" y="843"/>
              <a:ext cx="34" cy="107"/>
            </a:xfrm>
            <a:custGeom>
              <a:avLst/>
              <a:gdLst>
                <a:gd name="T0" fmla="*/ 32 w 34"/>
                <a:gd name="T1" fmla="*/ 0 h 107"/>
                <a:gd name="T2" fmla="*/ 28 w 34"/>
                <a:gd name="T3" fmla="*/ 3 h 107"/>
                <a:gd name="T4" fmla="*/ 19 w 34"/>
                <a:gd name="T5" fmla="*/ 13 h 107"/>
                <a:gd name="T6" fmla="*/ 12 w 34"/>
                <a:gd name="T7" fmla="*/ 27 h 107"/>
                <a:gd name="T8" fmla="*/ 7 w 34"/>
                <a:gd name="T9" fmla="*/ 41 h 107"/>
                <a:gd name="T10" fmla="*/ 2 w 34"/>
                <a:gd name="T11" fmla="*/ 56 h 107"/>
                <a:gd name="T12" fmla="*/ 0 w 34"/>
                <a:gd name="T13" fmla="*/ 71 h 107"/>
                <a:gd name="T14" fmla="*/ 0 w 34"/>
                <a:gd name="T15" fmla="*/ 85 h 107"/>
                <a:gd name="T16" fmla="*/ 1 w 34"/>
                <a:gd name="T17" fmla="*/ 100 h 107"/>
                <a:gd name="T18" fmla="*/ 2 w 34"/>
                <a:gd name="T19" fmla="*/ 106 h 107"/>
                <a:gd name="T20" fmla="*/ 2 w 34"/>
                <a:gd name="T21" fmla="*/ 106 h 107"/>
                <a:gd name="T22" fmla="*/ 2 w 34"/>
                <a:gd name="T23" fmla="*/ 106 h 107"/>
                <a:gd name="T24" fmla="*/ 3 w 34"/>
                <a:gd name="T25" fmla="*/ 104 h 107"/>
                <a:gd name="T26" fmla="*/ 3 w 34"/>
                <a:gd name="T27" fmla="*/ 104 h 107"/>
                <a:gd name="T28" fmla="*/ 3 w 34"/>
                <a:gd name="T29" fmla="*/ 104 h 107"/>
                <a:gd name="T30" fmla="*/ 3 w 34"/>
                <a:gd name="T31" fmla="*/ 104 h 107"/>
                <a:gd name="T32" fmla="*/ 3 w 34"/>
                <a:gd name="T33" fmla="*/ 104 h 107"/>
                <a:gd name="T34" fmla="*/ 3 w 34"/>
                <a:gd name="T35" fmla="*/ 104 h 107"/>
                <a:gd name="T36" fmla="*/ 1 w 34"/>
                <a:gd name="T37" fmla="*/ 100 h 107"/>
                <a:gd name="T38" fmla="*/ 2 w 34"/>
                <a:gd name="T39" fmla="*/ 85 h 107"/>
                <a:gd name="T40" fmla="*/ 2 w 34"/>
                <a:gd name="T41" fmla="*/ 72 h 107"/>
                <a:gd name="T42" fmla="*/ 4 w 34"/>
                <a:gd name="T43" fmla="*/ 56 h 107"/>
                <a:gd name="T44" fmla="*/ 7 w 34"/>
                <a:gd name="T45" fmla="*/ 41 h 107"/>
                <a:gd name="T46" fmla="*/ 14 w 34"/>
                <a:gd name="T47" fmla="*/ 28 h 107"/>
                <a:gd name="T48" fmla="*/ 22 w 34"/>
                <a:gd name="T49" fmla="*/ 14 h 107"/>
                <a:gd name="T50" fmla="*/ 31 w 34"/>
                <a:gd name="T51" fmla="*/ 3 h 107"/>
                <a:gd name="T52" fmla="*/ 33 w 34"/>
                <a:gd name="T53" fmla="*/ 0 h 107"/>
                <a:gd name="T54" fmla="*/ 32 w 34"/>
                <a:gd name="T55" fmla="*/ 0 h 107"/>
                <a:gd name="T56" fmla="*/ 32 w 34"/>
                <a:gd name="T57" fmla="*/ 0 h 107"/>
                <a:gd name="T58" fmla="*/ 32 w 34"/>
                <a:gd name="T59" fmla="*/ 0 h 107"/>
                <a:gd name="T60" fmla="*/ 32 w 34"/>
                <a:gd name="T61" fmla="*/ 0 h 107"/>
                <a:gd name="T62" fmla="*/ 32 w 34"/>
                <a:gd name="T63" fmla="*/ 0 h 107"/>
                <a:gd name="T64" fmla="*/ 32 w 34"/>
                <a:gd name="T65" fmla="*/ 0 h 107"/>
                <a:gd name="T66" fmla="*/ 32 w 34"/>
                <a:gd name="T67" fmla="*/ 0 h 107"/>
                <a:gd name="T68" fmla="*/ 32 w 34"/>
                <a:gd name="T69" fmla="*/ 0 h 10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4"/>
                <a:gd name="T106" fmla="*/ 0 h 107"/>
                <a:gd name="T107" fmla="*/ 34 w 34"/>
                <a:gd name="T108" fmla="*/ 107 h 10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4" h="107">
                  <a:moveTo>
                    <a:pt x="32" y="0"/>
                  </a:moveTo>
                  <a:lnTo>
                    <a:pt x="28" y="3"/>
                  </a:lnTo>
                  <a:lnTo>
                    <a:pt x="19" y="13"/>
                  </a:lnTo>
                  <a:lnTo>
                    <a:pt x="12" y="27"/>
                  </a:lnTo>
                  <a:lnTo>
                    <a:pt x="7" y="41"/>
                  </a:lnTo>
                  <a:lnTo>
                    <a:pt x="2" y="56"/>
                  </a:lnTo>
                  <a:lnTo>
                    <a:pt x="0" y="71"/>
                  </a:lnTo>
                  <a:lnTo>
                    <a:pt x="0" y="85"/>
                  </a:lnTo>
                  <a:lnTo>
                    <a:pt x="1" y="100"/>
                  </a:lnTo>
                  <a:lnTo>
                    <a:pt x="2" y="106"/>
                  </a:lnTo>
                  <a:lnTo>
                    <a:pt x="3" y="104"/>
                  </a:lnTo>
                  <a:lnTo>
                    <a:pt x="1" y="100"/>
                  </a:lnTo>
                  <a:lnTo>
                    <a:pt x="2" y="85"/>
                  </a:lnTo>
                  <a:lnTo>
                    <a:pt x="2" y="72"/>
                  </a:lnTo>
                  <a:lnTo>
                    <a:pt x="4" y="56"/>
                  </a:lnTo>
                  <a:lnTo>
                    <a:pt x="7" y="41"/>
                  </a:lnTo>
                  <a:lnTo>
                    <a:pt x="14" y="28"/>
                  </a:lnTo>
                  <a:lnTo>
                    <a:pt x="22" y="14"/>
                  </a:lnTo>
                  <a:lnTo>
                    <a:pt x="31" y="3"/>
                  </a:lnTo>
                  <a:lnTo>
                    <a:pt x="33" y="0"/>
                  </a:lnTo>
                  <a:lnTo>
                    <a:pt x="32" y="0"/>
                  </a:lnTo>
                </a:path>
              </a:pathLst>
            </a:custGeom>
            <a:solidFill>
              <a:srgbClr val="7A8FB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04" name="Freeform 536"/>
            <p:cNvSpPr>
              <a:spLocks/>
            </p:cNvSpPr>
            <p:nvPr/>
          </p:nvSpPr>
          <p:spPr bwMode="auto">
            <a:xfrm>
              <a:off x="1923" y="840"/>
              <a:ext cx="35" cy="108"/>
            </a:xfrm>
            <a:custGeom>
              <a:avLst/>
              <a:gdLst>
                <a:gd name="T0" fmla="*/ 33 w 35"/>
                <a:gd name="T1" fmla="*/ 2 h 108"/>
                <a:gd name="T2" fmla="*/ 31 w 35"/>
                <a:gd name="T3" fmla="*/ 6 h 108"/>
                <a:gd name="T4" fmla="*/ 22 w 35"/>
                <a:gd name="T5" fmla="*/ 16 h 108"/>
                <a:gd name="T6" fmla="*/ 15 w 35"/>
                <a:gd name="T7" fmla="*/ 30 h 108"/>
                <a:gd name="T8" fmla="*/ 8 w 35"/>
                <a:gd name="T9" fmla="*/ 44 h 108"/>
                <a:gd name="T10" fmla="*/ 5 w 35"/>
                <a:gd name="T11" fmla="*/ 59 h 108"/>
                <a:gd name="T12" fmla="*/ 2 w 35"/>
                <a:gd name="T13" fmla="*/ 74 h 108"/>
                <a:gd name="T14" fmla="*/ 2 w 35"/>
                <a:gd name="T15" fmla="*/ 88 h 108"/>
                <a:gd name="T16" fmla="*/ 0 w 35"/>
                <a:gd name="T17" fmla="*/ 102 h 108"/>
                <a:gd name="T18" fmla="*/ 1 w 35"/>
                <a:gd name="T19" fmla="*/ 107 h 108"/>
                <a:gd name="T20" fmla="*/ 4 w 35"/>
                <a:gd name="T21" fmla="*/ 107 h 108"/>
                <a:gd name="T22" fmla="*/ 4 w 35"/>
                <a:gd name="T23" fmla="*/ 107 h 108"/>
                <a:gd name="T24" fmla="*/ 4 w 35"/>
                <a:gd name="T25" fmla="*/ 107 h 108"/>
                <a:gd name="T26" fmla="*/ 4 w 35"/>
                <a:gd name="T27" fmla="*/ 107 h 108"/>
                <a:gd name="T28" fmla="*/ 4 w 35"/>
                <a:gd name="T29" fmla="*/ 107 h 108"/>
                <a:gd name="T30" fmla="*/ 4 w 35"/>
                <a:gd name="T31" fmla="*/ 107 h 108"/>
                <a:gd name="T32" fmla="*/ 4 w 35"/>
                <a:gd name="T33" fmla="*/ 107 h 108"/>
                <a:gd name="T34" fmla="*/ 4 w 35"/>
                <a:gd name="T35" fmla="*/ 107 h 108"/>
                <a:gd name="T36" fmla="*/ 3 w 35"/>
                <a:gd name="T37" fmla="*/ 103 h 108"/>
                <a:gd name="T38" fmla="*/ 2 w 35"/>
                <a:gd name="T39" fmla="*/ 88 h 108"/>
                <a:gd name="T40" fmla="*/ 2 w 35"/>
                <a:gd name="T41" fmla="*/ 74 h 108"/>
                <a:gd name="T42" fmla="*/ 5 w 35"/>
                <a:gd name="T43" fmla="*/ 59 h 108"/>
                <a:gd name="T44" fmla="*/ 10 w 35"/>
                <a:gd name="T45" fmla="*/ 46 h 108"/>
                <a:gd name="T46" fmla="*/ 15 w 35"/>
                <a:gd name="T47" fmla="*/ 30 h 108"/>
                <a:gd name="T48" fmla="*/ 22 w 35"/>
                <a:gd name="T49" fmla="*/ 18 h 108"/>
                <a:gd name="T50" fmla="*/ 31 w 35"/>
                <a:gd name="T51" fmla="*/ 6 h 108"/>
                <a:gd name="T52" fmla="*/ 34 w 35"/>
                <a:gd name="T53" fmla="*/ 0 h 108"/>
                <a:gd name="T54" fmla="*/ 34 w 35"/>
                <a:gd name="T55" fmla="*/ 0 h 108"/>
                <a:gd name="T56" fmla="*/ 33 w 35"/>
                <a:gd name="T57" fmla="*/ 2 h 108"/>
                <a:gd name="T58" fmla="*/ 33 w 35"/>
                <a:gd name="T59" fmla="*/ 2 h 108"/>
                <a:gd name="T60" fmla="*/ 33 w 35"/>
                <a:gd name="T61" fmla="*/ 2 h 108"/>
                <a:gd name="T62" fmla="*/ 33 w 35"/>
                <a:gd name="T63" fmla="*/ 2 h 108"/>
                <a:gd name="T64" fmla="*/ 33 w 35"/>
                <a:gd name="T65" fmla="*/ 2 h 108"/>
                <a:gd name="T66" fmla="*/ 33 w 35"/>
                <a:gd name="T67" fmla="*/ 2 h 108"/>
                <a:gd name="T68" fmla="*/ 33 w 35"/>
                <a:gd name="T69" fmla="*/ 2 h 10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
                <a:gd name="T106" fmla="*/ 0 h 108"/>
                <a:gd name="T107" fmla="*/ 35 w 35"/>
                <a:gd name="T108" fmla="*/ 108 h 108"/>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 h="108">
                  <a:moveTo>
                    <a:pt x="33" y="2"/>
                  </a:moveTo>
                  <a:lnTo>
                    <a:pt x="31" y="6"/>
                  </a:lnTo>
                  <a:lnTo>
                    <a:pt x="22" y="16"/>
                  </a:lnTo>
                  <a:lnTo>
                    <a:pt x="15" y="30"/>
                  </a:lnTo>
                  <a:lnTo>
                    <a:pt x="8" y="44"/>
                  </a:lnTo>
                  <a:lnTo>
                    <a:pt x="5" y="59"/>
                  </a:lnTo>
                  <a:lnTo>
                    <a:pt x="2" y="74"/>
                  </a:lnTo>
                  <a:lnTo>
                    <a:pt x="2" y="88"/>
                  </a:lnTo>
                  <a:lnTo>
                    <a:pt x="0" y="102"/>
                  </a:lnTo>
                  <a:lnTo>
                    <a:pt x="1" y="107"/>
                  </a:lnTo>
                  <a:lnTo>
                    <a:pt x="4" y="107"/>
                  </a:lnTo>
                  <a:lnTo>
                    <a:pt x="3" y="103"/>
                  </a:lnTo>
                  <a:lnTo>
                    <a:pt x="2" y="88"/>
                  </a:lnTo>
                  <a:lnTo>
                    <a:pt x="2" y="74"/>
                  </a:lnTo>
                  <a:lnTo>
                    <a:pt x="5" y="59"/>
                  </a:lnTo>
                  <a:lnTo>
                    <a:pt x="10" y="46"/>
                  </a:lnTo>
                  <a:lnTo>
                    <a:pt x="15" y="30"/>
                  </a:lnTo>
                  <a:lnTo>
                    <a:pt x="22" y="18"/>
                  </a:lnTo>
                  <a:lnTo>
                    <a:pt x="31" y="6"/>
                  </a:lnTo>
                  <a:lnTo>
                    <a:pt x="34" y="0"/>
                  </a:lnTo>
                  <a:lnTo>
                    <a:pt x="33" y="2"/>
                  </a:lnTo>
                </a:path>
              </a:pathLst>
            </a:custGeom>
            <a:solidFill>
              <a:srgbClr val="7B90B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05" name="Freeform 537"/>
            <p:cNvSpPr>
              <a:spLocks/>
            </p:cNvSpPr>
            <p:nvPr/>
          </p:nvSpPr>
          <p:spPr bwMode="auto">
            <a:xfrm>
              <a:off x="1925" y="840"/>
              <a:ext cx="34" cy="109"/>
            </a:xfrm>
            <a:custGeom>
              <a:avLst/>
              <a:gdLst>
                <a:gd name="T0" fmla="*/ 32 w 34"/>
                <a:gd name="T1" fmla="*/ 0 h 109"/>
                <a:gd name="T2" fmla="*/ 28 w 34"/>
                <a:gd name="T3" fmla="*/ 6 h 109"/>
                <a:gd name="T4" fmla="*/ 19 w 34"/>
                <a:gd name="T5" fmla="*/ 18 h 109"/>
                <a:gd name="T6" fmla="*/ 13 w 34"/>
                <a:gd name="T7" fmla="*/ 30 h 109"/>
                <a:gd name="T8" fmla="*/ 8 w 34"/>
                <a:gd name="T9" fmla="*/ 46 h 109"/>
                <a:gd name="T10" fmla="*/ 3 w 34"/>
                <a:gd name="T11" fmla="*/ 59 h 109"/>
                <a:gd name="T12" fmla="*/ 0 w 34"/>
                <a:gd name="T13" fmla="*/ 74 h 109"/>
                <a:gd name="T14" fmla="*/ 0 w 34"/>
                <a:gd name="T15" fmla="*/ 88 h 109"/>
                <a:gd name="T16" fmla="*/ 0 w 34"/>
                <a:gd name="T17" fmla="*/ 103 h 109"/>
                <a:gd name="T18" fmla="*/ 1 w 34"/>
                <a:gd name="T19" fmla="*/ 107 h 109"/>
                <a:gd name="T20" fmla="*/ 1 w 34"/>
                <a:gd name="T21" fmla="*/ 107 h 109"/>
                <a:gd name="T22" fmla="*/ 1 w 34"/>
                <a:gd name="T23" fmla="*/ 107 h 109"/>
                <a:gd name="T24" fmla="*/ 1 w 34"/>
                <a:gd name="T25" fmla="*/ 107 h 109"/>
                <a:gd name="T26" fmla="*/ 1 w 34"/>
                <a:gd name="T27" fmla="*/ 107 h 109"/>
                <a:gd name="T28" fmla="*/ 1 w 34"/>
                <a:gd name="T29" fmla="*/ 107 h 109"/>
                <a:gd name="T30" fmla="*/ 1 w 34"/>
                <a:gd name="T31" fmla="*/ 107 h 109"/>
                <a:gd name="T32" fmla="*/ 1 w 34"/>
                <a:gd name="T33" fmla="*/ 107 h 109"/>
                <a:gd name="T34" fmla="*/ 3 w 34"/>
                <a:gd name="T35" fmla="*/ 108 h 109"/>
                <a:gd name="T36" fmla="*/ 0 w 34"/>
                <a:gd name="T37" fmla="*/ 103 h 109"/>
                <a:gd name="T38" fmla="*/ 1 w 34"/>
                <a:gd name="T39" fmla="*/ 88 h 109"/>
                <a:gd name="T40" fmla="*/ 3 w 34"/>
                <a:gd name="T41" fmla="*/ 73 h 109"/>
                <a:gd name="T42" fmla="*/ 5 w 34"/>
                <a:gd name="T43" fmla="*/ 60 h 109"/>
                <a:gd name="T44" fmla="*/ 8 w 34"/>
                <a:gd name="T45" fmla="*/ 46 h 109"/>
                <a:gd name="T46" fmla="*/ 15 w 34"/>
                <a:gd name="T47" fmla="*/ 31 h 109"/>
                <a:gd name="T48" fmla="*/ 21 w 34"/>
                <a:gd name="T49" fmla="*/ 19 h 109"/>
                <a:gd name="T50" fmla="*/ 29 w 34"/>
                <a:gd name="T51" fmla="*/ 6 h 109"/>
                <a:gd name="T52" fmla="*/ 33 w 34"/>
                <a:gd name="T53" fmla="*/ 1 h 109"/>
                <a:gd name="T54" fmla="*/ 33 w 34"/>
                <a:gd name="T55" fmla="*/ 1 h 109"/>
                <a:gd name="T56" fmla="*/ 33 w 34"/>
                <a:gd name="T57" fmla="*/ 1 h 109"/>
                <a:gd name="T58" fmla="*/ 33 w 34"/>
                <a:gd name="T59" fmla="*/ 1 h 109"/>
                <a:gd name="T60" fmla="*/ 33 w 34"/>
                <a:gd name="T61" fmla="*/ 1 h 109"/>
                <a:gd name="T62" fmla="*/ 33 w 34"/>
                <a:gd name="T63" fmla="*/ 1 h 109"/>
                <a:gd name="T64" fmla="*/ 33 w 34"/>
                <a:gd name="T65" fmla="*/ 1 h 109"/>
                <a:gd name="T66" fmla="*/ 32 w 34"/>
                <a:gd name="T67" fmla="*/ 0 h 109"/>
                <a:gd name="T68" fmla="*/ 32 w 34"/>
                <a:gd name="T69" fmla="*/ 0 h 10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4"/>
                <a:gd name="T106" fmla="*/ 0 h 109"/>
                <a:gd name="T107" fmla="*/ 34 w 34"/>
                <a:gd name="T108" fmla="*/ 109 h 10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4" h="109">
                  <a:moveTo>
                    <a:pt x="32" y="0"/>
                  </a:moveTo>
                  <a:lnTo>
                    <a:pt x="28" y="6"/>
                  </a:lnTo>
                  <a:lnTo>
                    <a:pt x="19" y="18"/>
                  </a:lnTo>
                  <a:lnTo>
                    <a:pt x="13" y="30"/>
                  </a:lnTo>
                  <a:lnTo>
                    <a:pt x="8" y="46"/>
                  </a:lnTo>
                  <a:lnTo>
                    <a:pt x="3" y="59"/>
                  </a:lnTo>
                  <a:lnTo>
                    <a:pt x="0" y="74"/>
                  </a:lnTo>
                  <a:lnTo>
                    <a:pt x="0" y="88"/>
                  </a:lnTo>
                  <a:lnTo>
                    <a:pt x="0" y="103"/>
                  </a:lnTo>
                  <a:lnTo>
                    <a:pt x="1" y="107"/>
                  </a:lnTo>
                  <a:lnTo>
                    <a:pt x="3" y="108"/>
                  </a:lnTo>
                  <a:lnTo>
                    <a:pt x="0" y="103"/>
                  </a:lnTo>
                  <a:lnTo>
                    <a:pt x="1" y="88"/>
                  </a:lnTo>
                  <a:lnTo>
                    <a:pt x="3" y="73"/>
                  </a:lnTo>
                  <a:lnTo>
                    <a:pt x="5" y="60"/>
                  </a:lnTo>
                  <a:lnTo>
                    <a:pt x="8" y="46"/>
                  </a:lnTo>
                  <a:lnTo>
                    <a:pt x="15" y="31"/>
                  </a:lnTo>
                  <a:lnTo>
                    <a:pt x="21" y="19"/>
                  </a:lnTo>
                  <a:lnTo>
                    <a:pt x="29" y="6"/>
                  </a:lnTo>
                  <a:lnTo>
                    <a:pt x="33" y="1"/>
                  </a:lnTo>
                  <a:lnTo>
                    <a:pt x="32" y="0"/>
                  </a:lnTo>
                </a:path>
              </a:pathLst>
            </a:custGeom>
            <a:solidFill>
              <a:srgbClr val="7C91B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06" name="Freeform 538"/>
            <p:cNvSpPr>
              <a:spLocks/>
            </p:cNvSpPr>
            <p:nvPr/>
          </p:nvSpPr>
          <p:spPr bwMode="auto">
            <a:xfrm>
              <a:off x="1925" y="840"/>
              <a:ext cx="38" cy="109"/>
            </a:xfrm>
            <a:custGeom>
              <a:avLst/>
              <a:gdLst>
                <a:gd name="T0" fmla="*/ 33 w 38"/>
                <a:gd name="T1" fmla="*/ 1 h 109"/>
                <a:gd name="T2" fmla="*/ 29 w 38"/>
                <a:gd name="T3" fmla="*/ 6 h 109"/>
                <a:gd name="T4" fmla="*/ 21 w 38"/>
                <a:gd name="T5" fmla="*/ 19 h 109"/>
                <a:gd name="T6" fmla="*/ 15 w 38"/>
                <a:gd name="T7" fmla="*/ 31 h 109"/>
                <a:gd name="T8" fmla="*/ 8 w 38"/>
                <a:gd name="T9" fmla="*/ 46 h 109"/>
                <a:gd name="T10" fmla="*/ 5 w 38"/>
                <a:gd name="T11" fmla="*/ 60 h 109"/>
                <a:gd name="T12" fmla="*/ 3 w 38"/>
                <a:gd name="T13" fmla="*/ 73 h 109"/>
                <a:gd name="T14" fmla="*/ 1 w 38"/>
                <a:gd name="T15" fmla="*/ 88 h 109"/>
                <a:gd name="T16" fmla="*/ 0 w 38"/>
                <a:gd name="T17" fmla="*/ 103 h 109"/>
                <a:gd name="T18" fmla="*/ 3 w 38"/>
                <a:gd name="T19" fmla="*/ 108 h 109"/>
                <a:gd name="T20" fmla="*/ 3 w 38"/>
                <a:gd name="T21" fmla="*/ 108 h 109"/>
                <a:gd name="T22" fmla="*/ 3 w 38"/>
                <a:gd name="T23" fmla="*/ 108 h 109"/>
                <a:gd name="T24" fmla="*/ 3 w 38"/>
                <a:gd name="T25" fmla="*/ 108 h 109"/>
                <a:gd name="T26" fmla="*/ 3 w 38"/>
                <a:gd name="T27" fmla="*/ 108 h 109"/>
                <a:gd name="T28" fmla="*/ 3 w 38"/>
                <a:gd name="T29" fmla="*/ 108 h 109"/>
                <a:gd name="T30" fmla="*/ 3 w 38"/>
                <a:gd name="T31" fmla="*/ 108 h 109"/>
                <a:gd name="T32" fmla="*/ 3 w 38"/>
                <a:gd name="T33" fmla="*/ 108 h 109"/>
                <a:gd name="T34" fmla="*/ 3 w 38"/>
                <a:gd name="T35" fmla="*/ 108 h 109"/>
                <a:gd name="T36" fmla="*/ 2 w 38"/>
                <a:gd name="T37" fmla="*/ 103 h 109"/>
                <a:gd name="T38" fmla="*/ 1 w 38"/>
                <a:gd name="T39" fmla="*/ 88 h 109"/>
                <a:gd name="T40" fmla="*/ 5 w 38"/>
                <a:gd name="T41" fmla="*/ 74 h 109"/>
                <a:gd name="T42" fmla="*/ 5 w 38"/>
                <a:gd name="T43" fmla="*/ 60 h 109"/>
                <a:gd name="T44" fmla="*/ 10 w 38"/>
                <a:gd name="T45" fmla="*/ 46 h 109"/>
                <a:gd name="T46" fmla="*/ 15 w 38"/>
                <a:gd name="T47" fmla="*/ 31 h 109"/>
                <a:gd name="T48" fmla="*/ 23 w 38"/>
                <a:gd name="T49" fmla="*/ 20 h 109"/>
                <a:gd name="T50" fmla="*/ 29 w 38"/>
                <a:gd name="T51" fmla="*/ 8 h 109"/>
                <a:gd name="T52" fmla="*/ 37 w 38"/>
                <a:gd name="T53" fmla="*/ 0 h 109"/>
                <a:gd name="T54" fmla="*/ 35 w 38"/>
                <a:gd name="T55" fmla="*/ 2 h 109"/>
                <a:gd name="T56" fmla="*/ 35 w 38"/>
                <a:gd name="T57" fmla="*/ 2 h 109"/>
                <a:gd name="T58" fmla="*/ 35 w 38"/>
                <a:gd name="T59" fmla="*/ 2 h 109"/>
                <a:gd name="T60" fmla="*/ 35 w 38"/>
                <a:gd name="T61" fmla="*/ 2 h 109"/>
                <a:gd name="T62" fmla="*/ 33 w 38"/>
                <a:gd name="T63" fmla="*/ 1 h 109"/>
                <a:gd name="T64" fmla="*/ 33 w 38"/>
                <a:gd name="T65" fmla="*/ 1 h 109"/>
                <a:gd name="T66" fmla="*/ 33 w 38"/>
                <a:gd name="T67" fmla="*/ 1 h 109"/>
                <a:gd name="T68" fmla="*/ 33 w 38"/>
                <a:gd name="T69" fmla="*/ 1 h 10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8"/>
                <a:gd name="T106" fmla="*/ 0 h 109"/>
                <a:gd name="T107" fmla="*/ 38 w 38"/>
                <a:gd name="T108" fmla="*/ 109 h 10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8" h="109">
                  <a:moveTo>
                    <a:pt x="33" y="1"/>
                  </a:moveTo>
                  <a:lnTo>
                    <a:pt x="29" y="6"/>
                  </a:lnTo>
                  <a:lnTo>
                    <a:pt x="21" y="19"/>
                  </a:lnTo>
                  <a:lnTo>
                    <a:pt x="15" y="31"/>
                  </a:lnTo>
                  <a:lnTo>
                    <a:pt x="8" y="46"/>
                  </a:lnTo>
                  <a:lnTo>
                    <a:pt x="5" y="60"/>
                  </a:lnTo>
                  <a:lnTo>
                    <a:pt x="3" y="73"/>
                  </a:lnTo>
                  <a:lnTo>
                    <a:pt x="1" y="88"/>
                  </a:lnTo>
                  <a:lnTo>
                    <a:pt x="0" y="103"/>
                  </a:lnTo>
                  <a:lnTo>
                    <a:pt x="3" y="108"/>
                  </a:lnTo>
                  <a:lnTo>
                    <a:pt x="2" y="103"/>
                  </a:lnTo>
                  <a:lnTo>
                    <a:pt x="1" y="88"/>
                  </a:lnTo>
                  <a:lnTo>
                    <a:pt x="5" y="74"/>
                  </a:lnTo>
                  <a:lnTo>
                    <a:pt x="5" y="60"/>
                  </a:lnTo>
                  <a:lnTo>
                    <a:pt x="10" y="46"/>
                  </a:lnTo>
                  <a:lnTo>
                    <a:pt x="15" y="31"/>
                  </a:lnTo>
                  <a:lnTo>
                    <a:pt x="23" y="20"/>
                  </a:lnTo>
                  <a:lnTo>
                    <a:pt x="29" y="8"/>
                  </a:lnTo>
                  <a:lnTo>
                    <a:pt x="37" y="0"/>
                  </a:lnTo>
                  <a:lnTo>
                    <a:pt x="35" y="2"/>
                  </a:lnTo>
                  <a:lnTo>
                    <a:pt x="33" y="1"/>
                  </a:lnTo>
                </a:path>
              </a:pathLst>
            </a:custGeom>
            <a:solidFill>
              <a:srgbClr val="7D92B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07" name="Freeform 539"/>
            <p:cNvSpPr>
              <a:spLocks/>
            </p:cNvSpPr>
            <p:nvPr/>
          </p:nvSpPr>
          <p:spPr bwMode="auto">
            <a:xfrm>
              <a:off x="1926" y="840"/>
              <a:ext cx="39" cy="109"/>
            </a:xfrm>
            <a:custGeom>
              <a:avLst/>
              <a:gdLst>
                <a:gd name="T0" fmla="*/ 35 w 39"/>
                <a:gd name="T1" fmla="*/ 0 h 109"/>
                <a:gd name="T2" fmla="*/ 28 w 39"/>
                <a:gd name="T3" fmla="*/ 8 h 109"/>
                <a:gd name="T4" fmla="*/ 22 w 39"/>
                <a:gd name="T5" fmla="*/ 20 h 109"/>
                <a:gd name="T6" fmla="*/ 14 w 39"/>
                <a:gd name="T7" fmla="*/ 31 h 109"/>
                <a:gd name="T8" fmla="*/ 9 w 39"/>
                <a:gd name="T9" fmla="*/ 46 h 109"/>
                <a:gd name="T10" fmla="*/ 4 w 39"/>
                <a:gd name="T11" fmla="*/ 60 h 109"/>
                <a:gd name="T12" fmla="*/ 4 w 39"/>
                <a:gd name="T13" fmla="*/ 73 h 109"/>
                <a:gd name="T14" fmla="*/ 0 w 39"/>
                <a:gd name="T15" fmla="*/ 88 h 109"/>
                <a:gd name="T16" fmla="*/ 1 w 39"/>
                <a:gd name="T17" fmla="*/ 103 h 109"/>
                <a:gd name="T18" fmla="*/ 2 w 39"/>
                <a:gd name="T19" fmla="*/ 108 h 109"/>
                <a:gd name="T20" fmla="*/ 2 w 39"/>
                <a:gd name="T21" fmla="*/ 108 h 109"/>
                <a:gd name="T22" fmla="*/ 2 w 39"/>
                <a:gd name="T23" fmla="*/ 108 h 109"/>
                <a:gd name="T24" fmla="*/ 2 w 39"/>
                <a:gd name="T25" fmla="*/ 108 h 109"/>
                <a:gd name="T26" fmla="*/ 2 w 39"/>
                <a:gd name="T27" fmla="*/ 108 h 109"/>
                <a:gd name="T28" fmla="*/ 2 w 39"/>
                <a:gd name="T29" fmla="*/ 108 h 109"/>
                <a:gd name="T30" fmla="*/ 2 w 39"/>
                <a:gd name="T31" fmla="*/ 108 h 109"/>
                <a:gd name="T32" fmla="*/ 4 w 39"/>
                <a:gd name="T33" fmla="*/ 108 h 109"/>
                <a:gd name="T34" fmla="*/ 4 w 39"/>
                <a:gd name="T35" fmla="*/ 108 h 109"/>
                <a:gd name="T36" fmla="*/ 4 w 39"/>
                <a:gd name="T37" fmla="*/ 103 h 109"/>
                <a:gd name="T38" fmla="*/ 2 w 39"/>
                <a:gd name="T39" fmla="*/ 88 h 109"/>
                <a:gd name="T40" fmla="*/ 4 w 39"/>
                <a:gd name="T41" fmla="*/ 73 h 109"/>
                <a:gd name="T42" fmla="*/ 6 w 39"/>
                <a:gd name="T43" fmla="*/ 61 h 109"/>
                <a:gd name="T44" fmla="*/ 11 w 39"/>
                <a:gd name="T45" fmla="*/ 47 h 109"/>
                <a:gd name="T46" fmla="*/ 16 w 39"/>
                <a:gd name="T47" fmla="*/ 31 h 109"/>
                <a:gd name="T48" fmla="*/ 22 w 39"/>
                <a:gd name="T49" fmla="*/ 20 h 109"/>
                <a:gd name="T50" fmla="*/ 30 w 39"/>
                <a:gd name="T51" fmla="*/ 9 h 109"/>
                <a:gd name="T52" fmla="*/ 38 w 39"/>
                <a:gd name="T53" fmla="*/ 1 h 109"/>
                <a:gd name="T54" fmla="*/ 38 w 39"/>
                <a:gd name="T55" fmla="*/ 1 h 109"/>
                <a:gd name="T56" fmla="*/ 38 w 39"/>
                <a:gd name="T57" fmla="*/ 1 h 109"/>
                <a:gd name="T58" fmla="*/ 35 w 39"/>
                <a:gd name="T59" fmla="*/ 0 h 109"/>
                <a:gd name="T60" fmla="*/ 35 w 39"/>
                <a:gd name="T61" fmla="*/ 0 h 109"/>
                <a:gd name="T62" fmla="*/ 35 w 39"/>
                <a:gd name="T63" fmla="*/ 0 h 109"/>
                <a:gd name="T64" fmla="*/ 35 w 39"/>
                <a:gd name="T65" fmla="*/ 0 h 109"/>
                <a:gd name="T66" fmla="*/ 35 w 39"/>
                <a:gd name="T67" fmla="*/ 0 h 109"/>
                <a:gd name="T68" fmla="*/ 35 w 39"/>
                <a:gd name="T69" fmla="*/ 0 h 10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9"/>
                <a:gd name="T106" fmla="*/ 0 h 109"/>
                <a:gd name="T107" fmla="*/ 39 w 39"/>
                <a:gd name="T108" fmla="*/ 109 h 10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9" h="109">
                  <a:moveTo>
                    <a:pt x="35" y="0"/>
                  </a:moveTo>
                  <a:lnTo>
                    <a:pt x="28" y="8"/>
                  </a:lnTo>
                  <a:lnTo>
                    <a:pt x="22" y="20"/>
                  </a:lnTo>
                  <a:lnTo>
                    <a:pt x="14" y="31"/>
                  </a:lnTo>
                  <a:lnTo>
                    <a:pt x="9" y="46"/>
                  </a:lnTo>
                  <a:lnTo>
                    <a:pt x="4" y="60"/>
                  </a:lnTo>
                  <a:lnTo>
                    <a:pt x="4" y="73"/>
                  </a:lnTo>
                  <a:lnTo>
                    <a:pt x="0" y="88"/>
                  </a:lnTo>
                  <a:lnTo>
                    <a:pt x="1" y="103"/>
                  </a:lnTo>
                  <a:lnTo>
                    <a:pt x="2" y="108"/>
                  </a:lnTo>
                  <a:lnTo>
                    <a:pt x="4" y="108"/>
                  </a:lnTo>
                  <a:lnTo>
                    <a:pt x="4" y="103"/>
                  </a:lnTo>
                  <a:lnTo>
                    <a:pt x="2" y="88"/>
                  </a:lnTo>
                  <a:lnTo>
                    <a:pt x="4" y="73"/>
                  </a:lnTo>
                  <a:lnTo>
                    <a:pt x="6" y="61"/>
                  </a:lnTo>
                  <a:lnTo>
                    <a:pt x="11" y="47"/>
                  </a:lnTo>
                  <a:lnTo>
                    <a:pt x="16" y="31"/>
                  </a:lnTo>
                  <a:lnTo>
                    <a:pt x="22" y="20"/>
                  </a:lnTo>
                  <a:lnTo>
                    <a:pt x="30" y="9"/>
                  </a:lnTo>
                  <a:lnTo>
                    <a:pt x="38" y="1"/>
                  </a:lnTo>
                  <a:lnTo>
                    <a:pt x="35" y="0"/>
                  </a:lnTo>
                </a:path>
              </a:pathLst>
            </a:custGeom>
            <a:solidFill>
              <a:srgbClr val="7E92B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08" name="Freeform 540"/>
            <p:cNvSpPr>
              <a:spLocks/>
            </p:cNvSpPr>
            <p:nvPr/>
          </p:nvSpPr>
          <p:spPr bwMode="auto">
            <a:xfrm>
              <a:off x="1929" y="840"/>
              <a:ext cx="40" cy="111"/>
            </a:xfrm>
            <a:custGeom>
              <a:avLst/>
              <a:gdLst>
                <a:gd name="T0" fmla="*/ 35 w 40"/>
                <a:gd name="T1" fmla="*/ 2 h 111"/>
                <a:gd name="T2" fmla="*/ 28 w 40"/>
                <a:gd name="T3" fmla="*/ 9 h 111"/>
                <a:gd name="T4" fmla="*/ 20 w 40"/>
                <a:gd name="T5" fmla="*/ 21 h 111"/>
                <a:gd name="T6" fmla="*/ 13 w 40"/>
                <a:gd name="T7" fmla="*/ 31 h 111"/>
                <a:gd name="T8" fmla="*/ 8 w 40"/>
                <a:gd name="T9" fmla="*/ 47 h 111"/>
                <a:gd name="T10" fmla="*/ 3 w 40"/>
                <a:gd name="T11" fmla="*/ 61 h 111"/>
                <a:gd name="T12" fmla="*/ 1 w 40"/>
                <a:gd name="T13" fmla="*/ 74 h 111"/>
                <a:gd name="T14" fmla="*/ 0 w 40"/>
                <a:gd name="T15" fmla="*/ 88 h 111"/>
                <a:gd name="T16" fmla="*/ 3 w 40"/>
                <a:gd name="T17" fmla="*/ 104 h 111"/>
                <a:gd name="T18" fmla="*/ 3 w 40"/>
                <a:gd name="T19" fmla="*/ 110 h 111"/>
                <a:gd name="T20" fmla="*/ 3 w 40"/>
                <a:gd name="T21" fmla="*/ 110 h 111"/>
                <a:gd name="T22" fmla="*/ 4 w 40"/>
                <a:gd name="T23" fmla="*/ 108 h 111"/>
                <a:gd name="T24" fmla="*/ 4 w 40"/>
                <a:gd name="T25" fmla="*/ 108 h 111"/>
                <a:gd name="T26" fmla="*/ 4 w 40"/>
                <a:gd name="T27" fmla="*/ 108 h 111"/>
                <a:gd name="T28" fmla="*/ 4 w 40"/>
                <a:gd name="T29" fmla="*/ 108 h 111"/>
                <a:gd name="T30" fmla="*/ 4 w 40"/>
                <a:gd name="T31" fmla="*/ 108 h 111"/>
                <a:gd name="T32" fmla="*/ 4 w 40"/>
                <a:gd name="T33" fmla="*/ 108 h 111"/>
                <a:gd name="T34" fmla="*/ 4 w 40"/>
                <a:gd name="T35" fmla="*/ 108 h 111"/>
                <a:gd name="T36" fmla="*/ 3 w 40"/>
                <a:gd name="T37" fmla="*/ 104 h 111"/>
                <a:gd name="T38" fmla="*/ 2 w 40"/>
                <a:gd name="T39" fmla="*/ 90 h 111"/>
                <a:gd name="T40" fmla="*/ 2 w 40"/>
                <a:gd name="T41" fmla="*/ 75 h 111"/>
                <a:gd name="T42" fmla="*/ 5 w 40"/>
                <a:gd name="T43" fmla="*/ 62 h 111"/>
                <a:gd name="T44" fmla="*/ 8 w 40"/>
                <a:gd name="T45" fmla="*/ 47 h 111"/>
                <a:gd name="T46" fmla="*/ 15 w 40"/>
                <a:gd name="T47" fmla="*/ 32 h 111"/>
                <a:gd name="T48" fmla="*/ 21 w 40"/>
                <a:gd name="T49" fmla="*/ 21 h 111"/>
                <a:gd name="T50" fmla="*/ 30 w 40"/>
                <a:gd name="T51" fmla="*/ 10 h 111"/>
                <a:gd name="T52" fmla="*/ 39 w 40"/>
                <a:gd name="T53" fmla="*/ 0 h 111"/>
                <a:gd name="T54" fmla="*/ 35 w 40"/>
                <a:gd name="T55" fmla="*/ 2 h 111"/>
                <a:gd name="T56" fmla="*/ 35 w 40"/>
                <a:gd name="T57" fmla="*/ 2 h 111"/>
                <a:gd name="T58" fmla="*/ 35 w 40"/>
                <a:gd name="T59" fmla="*/ 2 h 111"/>
                <a:gd name="T60" fmla="*/ 35 w 40"/>
                <a:gd name="T61" fmla="*/ 2 h 111"/>
                <a:gd name="T62" fmla="*/ 35 w 40"/>
                <a:gd name="T63" fmla="*/ 2 h 111"/>
                <a:gd name="T64" fmla="*/ 35 w 40"/>
                <a:gd name="T65" fmla="*/ 2 h 111"/>
                <a:gd name="T66" fmla="*/ 35 w 40"/>
                <a:gd name="T67" fmla="*/ 2 h 111"/>
                <a:gd name="T68" fmla="*/ 35 w 40"/>
                <a:gd name="T69" fmla="*/ 2 h 11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0"/>
                <a:gd name="T106" fmla="*/ 0 h 111"/>
                <a:gd name="T107" fmla="*/ 40 w 40"/>
                <a:gd name="T108" fmla="*/ 111 h 11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0" h="111">
                  <a:moveTo>
                    <a:pt x="35" y="2"/>
                  </a:moveTo>
                  <a:lnTo>
                    <a:pt x="28" y="9"/>
                  </a:lnTo>
                  <a:lnTo>
                    <a:pt x="20" y="21"/>
                  </a:lnTo>
                  <a:lnTo>
                    <a:pt x="13" y="31"/>
                  </a:lnTo>
                  <a:lnTo>
                    <a:pt x="8" y="47"/>
                  </a:lnTo>
                  <a:lnTo>
                    <a:pt x="3" y="61"/>
                  </a:lnTo>
                  <a:lnTo>
                    <a:pt x="1" y="74"/>
                  </a:lnTo>
                  <a:lnTo>
                    <a:pt x="0" y="88"/>
                  </a:lnTo>
                  <a:lnTo>
                    <a:pt x="3" y="104"/>
                  </a:lnTo>
                  <a:lnTo>
                    <a:pt x="3" y="110"/>
                  </a:lnTo>
                  <a:lnTo>
                    <a:pt x="4" y="108"/>
                  </a:lnTo>
                  <a:lnTo>
                    <a:pt x="3" y="104"/>
                  </a:lnTo>
                  <a:lnTo>
                    <a:pt x="2" y="90"/>
                  </a:lnTo>
                  <a:lnTo>
                    <a:pt x="2" y="75"/>
                  </a:lnTo>
                  <a:lnTo>
                    <a:pt x="5" y="62"/>
                  </a:lnTo>
                  <a:lnTo>
                    <a:pt x="8" y="47"/>
                  </a:lnTo>
                  <a:lnTo>
                    <a:pt x="15" y="32"/>
                  </a:lnTo>
                  <a:lnTo>
                    <a:pt x="21" y="21"/>
                  </a:lnTo>
                  <a:lnTo>
                    <a:pt x="30" y="10"/>
                  </a:lnTo>
                  <a:lnTo>
                    <a:pt x="39" y="0"/>
                  </a:lnTo>
                  <a:lnTo>
                    <a:pt x="35" y="2"/>
                  </a:lnTo>
                </a:path>
              </a:pathLst>
            </a:custGeom>
            <a:solidFill>
              <a:srgbClr val="7F93B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09" name="Freeform 541"/>
            <p:cNvSpPr>
              <a:spLocks/>
            </p:cNvSpPr>
            <p:nvPr/>
          </p:nvSpPr>
          <p:spPr bwMode="auto">
            <a:xfrm>
              <a:off x="1930" y="840"/>
              <a:ext cx="37" cy="109"/>
            </a:xfrm>
            <a:custGeom>
              <a:avLst/>
              <a:gdLst>
                <a:gd name="T0" fmla="*/ 36 w 37"/>
                <a:gd name="T1" fmla="*/ 0 h 109"/>
                <a:gd name="T2" fmla="*/ 28 w 37"/>
                <a:gd name="T3" fmla="*/ 9 h 109"/>
                <a:gd name="T4" fmla="*/ 19 w 37"/>
                <a:gd name="T5" fmla="*/ 21 h 109"/>
                <a:gd name="T6" fmla="*/ 14 w 37"/>
                <a:gd name="T7" fmla="*/ 32 h 109"/>
                <a:gd name="T8" fmla="*/ 7 w 37"/>
                <a:gd name="T9" fmla="*/ 47 h 109"/>
                <a:gd name="T10" fmla="*/ 4 w 37"/>
                <a:gd name="T11" fmla="*/ 62 h 109"/>
                <a:gd name="T12" fmla="*/ 1 w 37"/>
                <a:gd name="T13" fmla="*/ 75 h 109"/>
                <a:gd name="T14" fmla="*/ 0 w 37"/>
                <a:gd name="T15" fmla="*/ 88 h 109"/>
                <a:gd name="T16" fmla="*/ 0 w 37"/>
                <a:gd name="T17" fmla="*/ 103 h 109"/>
                <a:gd name="T18" fmla="*/ 1 w 37"/>
                <a:gd name="T19" fmla="*/ 107 h 109"/>
                <a:gd name="T20" fmla="*/ 1 w 37"/>
                <a:gd name="T21" fmla="*/ 107 h 109"/>
                <a:gd name="T22" fmla="*/ 1 w 37"/>
                <a:gd name="T23" fmla="*/ 107 h 109"/>
                <a:gd name="T24" fmla="*/ 1 w 37"/>
                <a:gd name="T25" fmla="*/ 107 h 109"/>
                <a:gd name="T26" fmla="*/ 1 w 37"/>
                <a:gd name="T27" fmla="*/ 107 h 109"/>
                <a:gd name="T28" fmla="*/ 1 w 37"/>
                <a:gd name="T29" fmla="*/ 107 h 109"/>
                <a:gd name="T30" fmla="*/ 3 w 37"/>
                <a:gd name="T31" fmla="*/ 108 h 109"/>
                <a:gd name="T32" fmla="*/ 3 w 37"/>
                <a:gd name="T33" fmla="*/ 108 h 109"/>
                <a:gd name="T34" fmla="*/ 3 w 37"/>
                <a:gd name="T35" fmla="*/ 108 h 109"/>
                <a:gd name="T36" fmla="*/ 2 w 37"/>
                <a:gd name="T37" fmla="*/ 104 h 109"/>
                <a:gd name="T38" fmla="*/ 0 w 37"/>
                <a:gd name="T39" fmla="*/ 88 h 109"/>
                <a:gd name="T40" fmla="*/ 1 w 37"/>
                <a:gd name="T41" fmla="*/ 75 h 109"/>
                <a:gd name="T42" fmla="*/ 4 w 37"/>
                <a:gd name="T43" fmla="*/ 62 h 109"/>
                <a:gd name="T44" fmla="*/ 9 w 37"/>
                <a:gd name="T45" fmla="*/ 47 h 109"/>
                <a:gd name="T46" fmla="*/ 14 w 37"/>
                <a:gd name="T47" fmla="*/ 32 h 109"/>
                <a:gd name="T48" fmla="*/ 19 w 37"/>
                <a:gd name="T49" fmla="*/ 21 h 109"/>
                <a:gd name="T50" fmla="*/ 28 w 37"/>
                <a:gd name="T51" fmla="*/ 9 h 109"/>
                <a:gd name="T52" fmla="*/ 36 w 37"/>
                <a:gd name="T53" fmla="*/ 0 h 109"/>
                <a:gd name="T54" fmla="*/ 36 w 37"/>
                <a:gd name="T55" fmla="*/ 0 h 109"/>
                <a:gd name="T56" fmla="*/ 36 w 37"/>
                <a:gd name="T57" fmla="*/ 0 h 109"/>
                <a:gd name="T58" fmla="*/ 36 w 37"/>
                <a:gd name="T59" fmla="*/ 0 h 109"/>
                <a:gd name="T60" fmla="*/ 36 w 37"/>
                <a:gd name="T61" fmla="*/ 0 h 109"/>
                <a:gd name="T62" fmla="*/ 36 w 37"/>
                <a:gd name="T63" fmla="*/ 0 h 109"/>
                <a:gd name="T64" fmla="*/ 36 w 37"/>
                <a:gd name="T65" fmla="*/ 0 h 109"/>
                <a:gd name="T66" fmla="*/ 36 w 37"/>
                <a:gd name="T67" fmla="*/ 0 h 109"/>
                <a:gd name="T68" fmla="*/ 36 w 37"/>
                <a:gd name="T69" fmla="*/ 0 h 10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
                <a:gd name="T106" fmla="*/ 0 h 109"/>
                <a:gd name="T107" fmla="*/ 37 w 37"/>
                <a:gd name="T108" fmla="*/ 109 h 10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 h="109">
                  <a:moveTo>
                    <a:pt x="36" y="0"/>
                  </a:moveTo>
                  <a:lnTo>
                    <a:pt x="28" y="9"/>
                  </a:lnTo>
                  <a:lnTo>
                    <a:pt x="19" y="21"/>
                  </a:lnTo>
                  <a:lnTo>
                    <a:pt x="14" y="32"/>
                  </a:lnTo>
                  <a:lnTo>
                    <a:pt x="7" y="47"/>
                  </a:lnTo>
                  <a:lnTo>
                    <a:pt x="4" y="62"/>
                  </a:lnTo>
                  <a:lnTo>
                    <a:pt x="1" y="75"/>
                  </a:lnTo>
                  <a:lnTo>
                    <a:pt x="0" y="88"/>
                  </a:lnTo>
                  <a:lnTo>
                    <a:pt x="0" y="103"/>
                  </a:lnTo>
                  <a:lnTo>
                    <a:pt x="1" y="107"/>
                  </a:lnTo>
                  <a:lnTo>
                    <a:pt x="3" y="108"/>
                  </a:lnTo>
                  <a:lnTo>
                    <a:pt x="2" y="104"/>
                  </a:lnTo>
                  <a:lnTo>
                    <a:pt x="0" y="88"/>
                  </a:lnTo>
                  <a:lnTo>
                    <a:pt x="1" y="75"/>
                  </a:lnTo>
                  <a:lnTo>
                    <a:pt x="4" y="62"/>
                  </a:lnTo>
                  <a:lnTo>
                    <a:pt x="9" y="47"/>
                  </a:lnTo>
                  <a:lnTo>
                    <a:pt x="14" y="32"/>
                  </a:lnTo>
                  <a:lnTo>
                    <a:pt x="19" y="21"/>
                  </a:lnTo>
                  <a:lnTo>
                    <a:pt x="28" y="9"/>
                  </a:lnTo>
                  <a:lnTo>
                    <a:pt x="36" y="0"/>
                  </a:lnTo>
                </a:path>
              </a:pathLst>
            </a:custGeom>
            <a:solidFill>
              <a:srgbClr val="8094B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10" name="Freeform 542"/>
            <p:cNvSpPr>
              <a:spLocks/>
            </p:cNvSpPr>
            <p:nvPr/>
          </p:nvSpPr>
          <p:spPr bwMode="auto">
            <a:xfrm>
              <a:off x="1931" y="840"/>
              <a:ext cx="40" cy="110"/>
            </a:xfrm>
            <a:custGeom>
              <a:avLst/>
              <a:gdLst>
                <a:gd name="T0" fmla="*/ 36 w 40"/>
                <a:gd name="T1" fmla="*/ 0 h 110"/>
                <a:gd name="T2" fmla="*/ 27 w 40"/>
                <a:gd name="T3" fmla="*/ 9 h 110"/>
                <a:gd name="T4" fmla="*/ 18 w 40"/>
                <a:gd name="T5" fmla="*/ 21 h 110"/>
                <a:gd name="T6" fmla="*/ 13 w 40"/>
                <a:gd name="T7" fmla="*/ 32 h 110"/>
                <a:gd name="T8" fmla="*/ 8 w 40"/>
                <a:gd name="T9" fmla="*/ 47 h 110"/>
                <a:gd name="T10" fmla="*/ 3 w 40"/>
                <a:gd name="T11" fmla="*/ 62 h 110"/>
                <a:gd name="T12" fmla="*/ 0 w 40"/>
                <a:gd name="T13" fmla="*/ 75 h 110"/>
                <a:gd name="T14" fmla="*/ 0 w 40"/>
                <a:gd name="T15" fmla="*/ 90 h 110"/>
                <a:gd name="T16" fmla="*/ 3 w 40"/>
                <a:gd name="T17" fmla="*/ 104 h 110"/>
                <a:gd name="T18" fmla="*/ 4 w 40"/>
                <a:gd name="T19" fmla="*/ 109 h 110"/>
                <a:gd name="T20" fmla="*/ 4 w 40"/>
                <a:gd name="T21" fmla="*/ 109 h 110"/>
                <a:gd name="T22" fmla="*/ 4 w 40"/>
                <a:gd name="T23" fmla="*/ 109 h 110"/>
                <a:gd name="T24" fmla="*/ 4 w 40"/>
                <a:gd name="T25" fmla="*/ 109 h 110"/>
                <a:gd name="T26" fmla="*/ 4 w 40"/>
                <a:gd name="T27" fmla="*/ 109 h 110"/>
                <a:gd name="T28" fmla="*/ 4 w 40"/>
                <a:gd name="T29" fmla="*/ 109 h 110"/>
                <a:gd name="T30" fmla="*/ 4 w 40"/>
                <a:gd name="T31" fmla="*/ 109 h 110"/>
                <a:gd name="T32" fmla="*/ 4 w 40"/>
                <a:gd name="T33" fmla="*/ 109 h 110"/>
                <a:gd name="T34" fmla="*/ 4 w 40"/>
                <a:gd name="T35" fmla="*/ 109 h 110"/>
                <a:gd name="T36" fmla="*/ 3 w 40"/>
                <a:gd name="T37" fmla="*/ 104 h 110"/>
                <a:gd name="T38" fmla="*/ 2 w 40"/>
                <a:gd name="T39" fmla="*/ 90 h 110"/>
                <a:gd name="T40" fmla="*/ 2 w 40"/>
                <a:gd name="T41" fmla="*/ 75 h 110"/>
                <a:gd name="T42" fmla="*/ 4 w 40"/>
                <a:gd name="T43" fmla="*/ 62 h 110"/>
                <a:gd name="T44" fmla="*/ 8 w 40"/>
                <a:gd name="T45" fmla="*/ 47 h 110"/>
                <a:gd name="T46" fmla="*/ 13 w 40"/>
                <a:gd name="T47" fmla="*/ 34 h 110"/>
                <a:gd name="T48" fmla="*/ 21 w 40"/>
                <a:gd name="T49" fmla="*/ 21 h 110"/>
                <a:gd name="T50" fmla="*/ 30 w 40"/>
                <a:gd name="T51" fmla="*/ 10 h 110"/>
                <a:gd name="T52" fmla="*/ 39 w 40"/>
                <a:gd name="T53" fmla="*/ 1 h 110"/>
                <a:gd name="T54" fmla="*/ 39 w 40"/>
                <a:gd name="T55" fmla="*/ 1 h 110"/>
                <a:gd name="T56" fmla="*/ 39 w 40"/>
                <a:gd name="T57" fmla="*/ 1 h 110"/>
                <a:gd name="T58" fmla="*/ 39 w 40"/>
                <a:gd name="T59" fmla="*/ 1 h 110"/>
                <a:gd name="T60" fmla="*/ 39 w 40"/>
                <a:gd name="T61" fmla="*/ 1 h 110"/>
                <a:gd name="T62" fmla="*/ 39 w 40"/>
                <a:gd name="T63" fmla="*/ 1 h 110"/>
                <a:gd name="T64" fmla="*/ 39 w 40"/>
                <a:gd name="T65" fmla="*/ 1 h 110"/>
                <a:gd name="T66" fmla="*/ 36 w 40"/>
                <a:gd name="T67" fmla="*/ 0 h 110"/>
                <a:gd name="T68" fmla="*/ 36 w 40"/>
                <a:gd name="T69" fmla="*/ 0 h 11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0"/>
                <a:gd name="T106" fmla="*/ 0 h 110"/>
                <a:gd name="T107" fmla="*/ 40 w 40"/>
                <a:gd name="T108" fmla="*/ 110 h 11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0" h="110">
                  <a:moveTo>
                    <a:pt x="36" y="0"/>
                  </a:moveTo>
                  <a:lnTo>
                    <a:pt x="27" y="9"/>
                  </a:lnTo>
                  <a:lnTo>
                    <a:pt x="18" y="21"/>
                  </a:lnTo>
                  <a:lnTo>
                    <a:pt x="13" y="32"/>
                  </a:lnTo>
                  <a:lnTo>
                    <a:pt x="8" y="47"/>
                  </a:lnTo>
                  <a:lnTo>
                    <a:pt x="3" y="62"/>
                  </a:lnTo>
                  <a:lnTo>
                    <a:pt x="0" y="75"/>
                  </a:lnTo>
                  <a:lnTo>
                    <a:pt x="0" y="90"/>
                  </a:lnTo>
                  <a:lnTo>
                    <a:pt x="3" y="104"/>
                  </a:lnTo>
                  <a:lnTo>
                    <a:pt x="4" y="109"/>
                  </a:lnTo>
                  <a:lnTo>
                    <a:pt x="3" y="104"/>
                  </a:lnTo>
                  <a:lnTo>
                    <a:pt x="2" y="90"/>
                  </a:lnTo>
                  <a:lnTo>
                    <a:pt x="2" y="75"/>
                  </a:lnTo>
                  <a:lnTo>
                    <a:pt x="4" y="62"/>
                  </a:lnTo>
                  <a:lnTo>
                    <a:pt x="8" y="47"/>
                  </a:lnTo>
                  <a:lnTo>
                    <a:pt x="13" y="34"/>
                  </a:lnTo>
                  <a:lnTo>
                    <a:pt x="21" y="21"/>
                  </a:lnTo>
                  <a:lnTo>
                    <a:pt x="30" y="10"/>
                  </a:lnTo>
                  <a:lnTo>
                    <a:pt x="39" y="1"/>
                  </a:lnTo>
                  <a:lnTo>
                    <a:pt x="36" y="0"/>
                  </a:lnTo>
                </a:path>
              </a:pathLst>
            </a:custGeom>
            <a:solidFill>
              <a:srgbClr val="8095B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11" name="Freeform 543"/>
            <p:cNvSpPr>
              <a:spLocks/>
            </p:cNvSpPr>
            <p:nvPr/>
          </p:nvSpPr>
          <p:spPr bwMode="auto">
            <a:xfrm>
              <a:off x="1932" y="838"/>
              <a:ext cx="39" cy="112"/>
            </a:xfrm>
            <a:custGeom>
              <a:avLst/>
              <a:gdLst>
                <a:gd name="T0" fmla="*/ 36 w 39"/>
                <a:gd name="T1" fmla="*/ 2 h 112"/>
                <a:gd name="T2" fmla="*/ 28 w 39"/>
                <a:gd name="T3" fmla="*/ 12 h 112"/>
                <a:gd name="T4" fmla="*/ 19 w 39"/>
                <a:gd name="T5" fmla="*/ 23 h 112"/>
                <a:gd name="T6" fmla="*/ 12 w 39"/>
                <a:gd name="T7" fmla="*/ 36 h 112"/>
                <a:gd name="T8" fmla="*/ 7 w 39"/>
                <a:gd name="T9" fmla="*/ 49 h 112"/>
                <a:gd name="T10" fmla="*/ 3 w 39"/>
                <a:gd name="T11" fmla="*/ 64 h 112"/>
                <a:gd name="T12" fmla="*/ 0 w 39"/>
                <a:gd name="T13" fmla="*/ 77 h 112"/>
                <a:gd name="T14" fmla="*/ 0 w 39"/>
                <a:gd name="T15" fmla="*/ 92 h 112"/>
                <a:gd name="T16" fmla="*/ 0 w 39"/>
                <a:gd name="T17" fmla="*/ 106 h 112"/>
                <a:gd name="T18" fmla="*/ 1 w 39"/>
                <a:gd name="T19" fmla="*/ 110 h 112"/>
                <a:gd name="T20" fmla="*/ 1 w 39"/>
                <a:gd name="T21" fmla="*/ 110 h 112"/>
                <a:gd name="T22" fmla="*/ 1 w 39"/>
                <a:gd name="T23" fmla="*/ 110 h 112"/>
                <a:gd name="T24" fmla="*/ 1 w 39"/>
                <a:gd name="T25" fmla="*/ 110 h 112"/>
                <a:gd name="T26" fmla="*/ 1 w 39"/>
                <a:gd name="T27" fmla="*/ 110 h 112"/>
                <a:gd name="T28" fmla="*/ 3 w 39"/>
                <a:gd name="T29" fmla="*/ 111 h 112"/>
                <a:gd name="T30" fmla="*/ 3 w 39"/>
                <a:gd name="T31" fmla="*/ 111 h 112"/>
                <a:gd name="T32" fmla="*/ 3 w 39"/>
                <a:gd name="T33" fmla="*/ 111 h 112"/>
                <a:gd name="T34" fmla="*/ 3 w 39"/>
                <a:gd name="T35" fmla="*/ 111 h 112"/>
                <a:gd name="T36" fmla="*/ 2 w 39"/>
                <a:gd name="T37" fmla="*/ 104 h 112"/>
                <a:gd name="T38" fmla="*/ 0 w 39"/>
                <a:gd name="T39" fmla="*/ 92 h 112"/>
                <a:gd name="T40" fmla="*/ 0 w 39"/>
                <a:gd name="T41" fmla="*/ 77 h 112"/>
                <a:gd name="T42" fmla="*/ 3 w 39"/>
                <a:gd name="T43" fmla="*/ 64 h 112"/>
                <a:gd name="T44" fmla="*/ 8 w 39"/>
                <a:gd name="T45" fmla="*/ 50 h 112"/>
                <a:gd name="T46" fmla="*/ 12 w 39"/>
                <a:gd name="T47" fmla="*/ 36 h 112"/>
                <a:gd name="T48" fmla="*/ 19 w 39"/>
                <a:gd name="T49" fmla="*/ 23 h 112"/>
                <a:gd name="T50" fmla="*/ 28 w 39"/>
                <a:gd name="T51" fmla="*/ 12 h 112"/>
                <a:gd name="T52" fmla="*/ 38 w 39"/>
                <a:gd name="T53" fmla="*/ 3 h 112"/>
                <a:gd name="T54" fmla="*/ 38 w 39"/>
                <a:gd name="T55" fmla="*/ 1 h 112"/>
                <a:gd name="T56" fmla="*/ 38 w 39"/>
                <a:gd name="T57" fmla="*/ 1 h 112"/>
                <a:gd name="T58" fmla="*/ 38 w 39"/>
                <a:gd name="T59" fmla="*/ 1 h 112"/>
                <a:gd name="T60" fmla="*/ 38 w 39"/>
                <a:gd name="T61" fmla="*/ 1 h 112"/>
                <a:gd name="T62" fmla="*/ 38 w 39"/>
                <a:gd name="T63" fmla="*/ 1 h 112"/>
                <a:gd name="T64" fmla="*/ 36 w 39"/>
                <a:gd name="T65" fmla="*/ 0 h 112"/>
                <a:gd name="T66" fmla="*/ 36 w 39"/>
                <a:gd name="T67" fmla="*/ 0 h 112"/>
                <a:gd name="T68" fmla="*/ 36 w 39"/>
                <a:gd name="T69" fmla="*/ 0 h 112"/>
                <a:gd name="T70" fmla="*/ 36 w 39"/>
                <a:gd name="T71" fmla="*/ 2 h 11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9"/>
                <a:gd name="T109" fmla="*/ 0 h 112"/>
                <a:gd name="T110" fmla="*/ 39 w 39"/>
                <a:gd name="T111" fmla="*/ 112 h 11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9" h="112">
                  <a:moveTo>
                    <a:pt x="36" y="2"/>
                  </a:moveTo>
                  <a:lnTo>
                    <a:pt x="28" y="12"/>
                  </a:lnTo>
                  <a:lnTo>
                    <a:pt x="19" y="23"/>
                  </a:lnTo>
                  <a:lnTo>
                    <a:pt x="12" y="36"/>
                  </a:lnTo>
                  <a:lnTo>
                    <a:pt x="7" y="49"/>
                  </a:lnTo>
                  <a:lnTo>
                    <a:pt x="3" y="64"/>
                  </a:lnTo>
                  <a:lnTo>
                    <a:pt x="0" y="77"/>
                  </a:lnTo>
                  <a:lnTo>
                    <a:pt x="0" y="92"/>
                  </a:lnTo>
                  <a:lnTo>
                    <a:pt x="0" y="106"/>
                  </a:lnTo>
                  <a:lnTo>
                    <a:pt x="1" y="110"/>
                  </a:lnTo>
                  <a:lnTo>
                    <a:pt x="3" y="111"/>
                  </a:lnTo>
                  <a:lnTo>
                    <a:pt x="2" y="104"/>
                  </a:lnTo>
                  <a:lnTo>
                    <a:pt x="0" y="92"/>
                  </a:lnTo>
                  <a:lnTo>
                    <a:pt x="0" y="77"/>
                  </a:lnTo>
                  <a:lnTo>
                    <a:pt x="3" y="64"/>
                  </a:lnTo>
                  <a:lnTo>
                    <a:pt x="8" y="50"/>
                  </a:lnTo>
                  <a:lnTo>
                    <a:pt x="12" y="36"/>
                  </a:lnTo>
                  <a:lnTo>
                    <a:pt x="19" y="23"/>
                  </a:lnTo>
                  <a:lnTo>
                    <a:pt x="28" y="12"/>
                  </a:lnTo>
                  <a:lnTo>
                    <a:pt x="38" y="3"/>
                  </a:lnTo>
                  <a:lnTo>
                    <a:pt x="38" y="1"/>
                  </a:lnTo>
                  <a:lnTo>
                    <a:pt x="36" y="0"/>
                  </a:lnTo>
                  <a:lnTo>
                    <a:pt x="36" y="2"/>
                  </a:lnTo>
                </a:path>
              </a:pathLst>
            </a:custGeom>
            <a:solidFill>
              <a:srgbClr val="8196B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12" name="Freeform 544"/>
            <p:cNvSpPr>
              <a:spLocks/>
            </p:cNvSpPr>
            <p:nvPr/>
          </p:nvSpPr>
          <p:spPr bwMode="auto">
            <a:xfrm>
              <a:off x="1932" y="838"/>
              <a:ext cx="43" cy="112"/>
            </a:xfrm>
            <a:custGeom>
              <a:avLst/>
              <a:gdLst>
                <a:gd name="T0" fmla="*/ 39 w 43"/>
                <a:gd name="T1" fmla="*/ 1 h 112"/>
                <a:gd name="T2" fmla="*/ 38 w 43"/>
                <a:gd name="T3" fmla="*/ 3 h 112"/>
                <a:gd name="T4" fmla="*/ 28 w 43"/>
                <a:gd name="T5" fmla="*/ 12 h 112"/>
                <a:gd name="T6" fmla="*/ 19 w 43"/>
                <a:gd name="T7" fmla="*/ 23 h 112"/>
                <a:gd name="T8" fmla="*/ 12 w 43"/>
                <a:gd name="T9" fmla="*/ 36 h 112"/>
                <a:gd name="T10" fmla="*/ 7 w 43"/>
                <a:gd name="T11" fmla="*/ 49 h 112"/>
                <a:gd name="T12" fmla="*/ 2 w 43"/>
                <a:gd name="T13" fmla="*/ 64 h 112"/>
                <a:gd name="T14" fmla="*/ 0 w 43"/>
                <a:gd name="T15" fmla="*/ 77 h 112"/>
                <a:gd name="T16" fmla="*/ 0 w 43"/>
                <a:gd name="T17" fmla="*/ 92 h 112"/>
                <a:gd name="T18" fmla="*/ 3 w 43"/>
                <a:gd name="T19" fmla="*/ 104 h 112"/>
                <a:gd name="T20" fmla="*/ 3 w 43"/>
                <a:gd name="T21" fmla="*/ 111 h 112"/>
                <a:gd name="T22" fmla="*/ 3 w 43"/>
                <a:gd name="T23" fmla="*/ 111 h 112"/>
                <a:gd name="T24" fmla="*/ 3 w 43"/>
                <a:gd name="T25" fmla="*/ 111 h 112"/>
                <a:gd name="T26" fmla="*/ 3 w 43"/>
                <a:gd name="T27" fmla="*/ 111 h 112"/>
                <a:gd name="T28" fmla="*/ 3 w 43"/>
                <a:gd name="T29" fmla="*/ 111 h 112"/>
                <a:gd name="T30" fmla="*/ 3 w 43"/>
                <a:gd name="T31" fmla="*/ 111 h 112"/>
                <a:gd name="T32" fmla="*/ 3 w 43"/>
                <a:gd name="T33" fmla="*/ 111 h 112"/>
                <a:gd name="T34" fmla="*/ 3 w 43"/>
                <a:gd name="T35" fmla="*/ 111 h 112"/>
                <a:gd name="T36" fmla="*/ 4 w 43"/>
                <a:gd name="T37" fmla="*/ 109 h 112"/>
                <a:gd name="T38" fmla="*/ 3 w 43"/>
                <a:gd name="T39" fmla="*/ 104 h 112"/>
                <a:gd name="T40" fmla="*/ 2 w 43"/>
                <a:gd name="T41" fmla="*/ 92 h 112"/>
                <a:gd name="T42" fmla="*/ 2 w 43"/>
                <a:gd name="T43" fmla="*/ 78 h 112"/>
                <a:gd name="T44" fmla="*/ 5 w 43"/>
                <a:gd name="T45" fmla="*/ 63 h 112"/>
                <a:gd name="T46" fmla="*/ 9 w 43"/>
                <a:gd name="T47" fmla="*/ 50 h 112"/>
                <a:gd name="T48" fmla="*/ 14 w 43"/>
                <a:gd name="T49" fmla="*/ 37 h 112"/>
                <a:gd name="T50" fmla="*/ 20 w 43"/>
                <a:gd name="T51" fmla="*/ 26 h 112"/>
                <a:gd name="T52" fmla="*/ 29 w 43"/>
                <a:gd name="T53" fmla="*/ 14 h 112"/>
                <a:gd name="T54" fmla="*/ 38 w 43"/>
                <a:gd name="T55" fmla="*/ 3 h 112"/>
                <a:gd name="T56" fmla="*/ 42 w 43"/>
                <a:gd name="T57" fmla="*/ 0 h 112"/>
                <a:gd name="T58" fmla="*/ 41 w 43"/>
                <a:gd name="T59" fmla="*/ 2 h 112"/>
                <a:gd name="T60" fmla="*/ 41 w 43"/>
                <a:gd name="T61" fmla="*/ 2 h 112"/>
                <a:gd name="T62" fmla="*/ 41 w 43"/>
                <a:gd name="T63" fmla="*/ 2 h 112"/>
                <a:gd name="T64" fmla="*/ 39 w 43"/>
                <a:gd name="T65" fmla="*/ 1 h 112"/>
                <a:gd name="T66" fmla="*/ 39 w 43"/>
                <a:gd name="T67" fmla="*/ 1 h 112"/>
                <a:gd name="T68" fmla="*/ 39 w 43"/>
                <a:gd name="T69" fmla="*/ 1 h 112"/>
                <a:gd name="T70" fmla="*/ 39 w 43"/>
                <a:gd name="T71" fmla="*/ 1 h 112"/>
                <a:gd name="T72" fmla="*/ 39 w 43"/>
                <a:gd name="T73" fmla="*/ 1 h 11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3"/>
                <a:gd name="T112" fmla="*/ 0 h 112"/>
                <a:gd name="T113" fmla="*/ 43 w 43"/>
                <a:gd name="T114" fmla="*/ 112 h 11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3" h="112">
                  <a:moveTo>
                    <a:pt x="39" y="1"/>
                  </a:moveTo>
                  <a:lnTo>
                    <a:pt x="38" y="3"/>
                  </a:lnTo>
                  <a:lnTo>
                    <a:pt x="28" y="12"/>
                  </a:lnTo>
                  <a:lnTo>
                    <a:pt x="19" y="23"/>
                  </a:lnTo>
                  <a:lnTo>
                    <a:pt x="12" y="36"/>
                  </a:lnTo>
                  <a:lnTo>
                    <a:pt x="7" y="49"/>
                  </a:lnTo>
                  <a:lnTo>
                    <a:pt x="2" y="64"/>
                  </a:lnTo>
                  <a:lnTo>
                    <a:pt x="0" y="77"/>
                  </a:lnTo>
                  <a:lnTo>
                    <a:pt x="0" y="92"/>
                  </a:lnTo>
                  <a:lnTo>
                    <a:pt x="3" y="104"/>
                  </a:lnTo>
                  <a:lnTo>
                    <a:pt x="3" y="111"/>
                  </a:lnTo>
                  <a:lnTo>
                    <a:pt x="4" y="109"/>
                  </a:lnTo>
                  <a:lnTo>
                    <a:pt x="3" y="104"/>
                  </a:lnTo>
                  <a:lnTo>
                    <a:pt x="2" y="92"/>
                  </a:lnTo>
                  <a:lnTo>
                    <a:pt x="2" y="78"/>
                  </a:lnTo>
                  <a:lnTo>
                    <a:pt x="5" y="63"/>
                  </a:lnTo>
                  <a:lnTo>
                    <a:pt x="9" y="50"/>
                  </a:lnTo>
                  <a:lnTo>
                    <a:pt x="14" y="37"/>
                  </a:lnTo>
                  <a:lnTo>
                    <a:pt x="20" y="26"/>
                  </a:lnTo>
                  <a:lnTo>
                    <a:pt x="29" y="14"/>
                  </a:lnTo>
                  <a:lnTo>
                    <a:pt x="38" y="3"/>
                  </a:lnTo>
                  <a:lnTo>
                    <a:pt x="42" y="0"/>
                  </a:lnTo>
                  <a:lnTo>
                    <a:pt x="41" y="2"/>
                  </a:lnTo>
                  <a:lnTo>
                    <a:pt x="39" y="1"/>
                  </a:lnTo>
                </a:path>
              </a:pathLst>
            </a:custGeom>
            <a:solidFill>
              <a:srgbClr val="8297B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13" name="Freeform 545"/>
            <p:cNvSpPr>
              <a:spLocks/>
            </p:cNvSpPr>
            <p:nvPr/>
          </p:nvSpPr>
          <p:spPr bwMode="auto">
            <a:xfrm>
              <a:off x="1934" y="838"/>
              <a:ext cx="42" cy="110"/>
            </a:xfrm>
            <a:custGeom>
              <a:avLst/>
              <a:gdLst>
                <a:gd name="T0" fmla="*/ 39 w 42"/>
                <a:gd name="T1" fmla="*/ 0 h 110"/>
                <a:gd name="T2" fmla="*/ 36 w 42"/>
                <a:gd name="T3" fmla="*/ 3 h 110"/>
                <a:gd name="T4" fmla="*/ 27 w 42"/>
                <a:gd name="T5" fmla="*/ 14 h 110"/>
                <a:gd name="T6" fmla="*/ 18 w 42"/>
                <a:gd name="T7" fmla="*/ 26 h 110"/>
                <a:gd name="T8" fmla="*/ 12 w 42"/>
                <a:gd name="T9" fmla="*/ 36 h 110"/>
                <a:gd name="T10" fmla="*/ 7 w 42"/>
                <a:gd name="T11" fmla="*/ 50 h 110"/>
                <a:gd name="T12" fmla="*/ 3 w 42"/>
                <a:gd name="T13" fmla="*/ 63 h 110"/>
                <a:gd name="T14" fmla="*/ 0 w 42"/>
                <a:gd name="T15" fmla="*/ 78 h 110"/>
                <a:gd name="T16" fmla="*/ 0 w 42"/>
                <a:gd name="T17" fmla="*/ 92 h 110"/>
                <a:gd name="T18" fmla="*/ 0 w 42"/>
                <a:gd name="T19" fmla="*/ 104 h 110"/>
                <a:gd name="T20" fmla="*/ 1 w 42"/>
                <a:gd name="T21" fmla="*/ 109 h 110"/>
                <a:gd name="T22" fmla="*/ 1 w 42"/>
                <a:gd name="T23" fmla="*/ 109 h 110"/>
                <a:gd name="T24" fmla="*/ 1 w 42"/>
                <a:gd name="T25" fmla="*/ 109 h 110"/>
                <a:gd name="T26" fmla="*/ 4 w 42"/>
                <a:gd name="T27" fmla="*/ 109 h 110"/>
                <a:gd name="T28" fmla="*/ 4 w 42"/>
                <a:gd name="T29" fmla="*/ 109 h 110"/>
                <a:gd name="T30" fmla="*/ 4 w 42"/>
                <a:gd name="T31" fmla="*/ 109 h 110"/>
                <a:gd name="T32" fmla="*/ 4 w 42"/>
                <a:gd name="T33" fmla="*/ 109 h 110"/>
                <a:gd name="T34" fmla="*/ 4 w 42"/>
                <a:gd name="T35" fmla="*/ 109 h 110"/>
                <a:gd name="T36" fmla="*/ 4 w 42"/>
                <a:gd name="T37" fmla="*/ 109 h 110"/>
                <a:gd name="T38" fmla="*/ 3 w 42"/>
                <a:gd name="T39" fmla="*/ 105 h 110"/>
                <a:gd name="T40" fmla="*/ 0 w 42"/>
                <a:gd name="T41" fmla="*/ 90 h 110"/>
                <a:gd name="T42" fmla="*/ 2 w 42"/>
                <a:gd name="T43" fmla="*/ 78 h 110"/>
                <a:gd name="T44" fmla="*/ 3 w 42"/>
                <a:gd name="T45" fmla="*/ 63 h 110"/>
                <a:gd name="T46" fmla="*/ 7 w 42"/>
                <a:gd name="T47" fmla="*/ 50 h 110"/>
                <a:gd name="T48" fmla="*/ 12 w 42"/>
                <a:gd name="T49" fmla="*/ 36 h 110"/>
                <a:gd name="T50" fmla="*/ 20 w 42"/>
                <a:gd name="T51" fmla="*/ 26 h 110"/>
                <a:gd name="T52" fmla="*/ 27 w 42"/>
                <a:gd name="T53" fmla="*/ 14 h 110"/>
                <a:gd name="T54" fmla="*/ 38 w 42"/>
                <a:gd name="T55" fmla="*/ 3 h 110"/>
                <a:gd name="T56" fmla="*/ 41 w 42"/>
                <a:gd name="T57" fmla="*/ 0 h 110"/>
                <a:gd name="T58" fmla="*/ 41 w 42"/>
                <a:gd name="T59" fmla="*/ 0 h 110"/>
                <a:gd name="T60" fmla="*/ 41 w 42"/>
                <a:gd name="T61" fmla="*/ 0 h 110"/>
                <a:gd name="T62" fmla="*/ 39 w 42"/>
                <a:gd name="T63" fmla="*/ 0 h 110"/>
                <a:gd name="T64" fmla="*/ 39 w 42"/>
                <a:gd name="T65" fmla="*/ 0 h 110"/>
                <a:gd name="T66" fmla="*/ 39 w 42"/>
                <a:gd name="T67" fmla="*/ 0 h 110"/>
                <a:gd name="T68" fmla="*/ 39 w 42"/>
                <a:gd name="T69" fmla="*/ 0 h 110"/>
                <a:gd name="T70" fmla="*/ 39 w 42"/>
                <a:gd name="T71" fmla="*/ 0 h 110"/>
                <a:gd name="T72" fmla="*/ 39 w 42"/>
                <a:gd name="T73" fmla="*/ 0 h 11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2"/>
                <a:gd name="T112" fmla="*/ 0 h 110"/>
                <a:gd name="T113" fmla="*/ 42 w 42"/>
                <a:gd name="T114" fmla="*/ 110 h 11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2" h="110">
                  <a:moveTo>
                    <a:pt x="39" y="0"/>
                  </a:moveTo>
                  <a:lnTo>
                    <a:pt x="36" y="3"/>
                  </a:lnTo>
                  <a:lnTo>
                    <a:pt x="27" y="14"/>
                  </a:lnTo>
                  <a:lnTo>
                    <a:pt x="18" y="26"/>
                  </a:lnTo>
                  <a:lnTo>
                    <a:pt x="12" y="36"/>
                  </a:lnTo>
                  <a:lnTo>
                    <a:pt x="7" y="50"/>
                  </a:lnTo>
                  <a:lnTo>
                    <a:pt x="3" y="63"/>
                  </a:lnTo>
                  <a:lnTo>
                    <a:pt x="0" y="78"/>
                  </a:lnTo>
                  <a:lnTo>
                    <a:pt x="0" y="92"/>
                  </a:lnTo>
                  <a:lnTo>
                    <a:pt x="0" y="104"/>
                  </a:lnTo>
                  <a:lnTo>
                    <a:pt x="1" y="109"/>
                  </a:lnTo>
                  <a:lnTo>
                    <a:pt x="4" y="109"/>
                  </a:lnTo>
                  <a:lnTo>
                    <a:pt x="3" y="105"/>
                  </a:lnTo>
                  <a:lnTo>
                    <a:pt x="0" y="90"/>
                  </a:lnTo>
                  <a:lnTo>
                    <a:pt x="2" y="78"/>
                  </a:lnTo>
                  <a:lnTo>
                    <a:pt x="3" y="63"/>
                  </a:lnTo>
                  <a:lnTo>
                    <a:pt x="7" y="50"/>
                  </a:lnTo>
                  <a:lnTo>
                    <a:pt x="12" y="36"/>
                  </a:lnTo>
                  <a:lnTo>
                    <a:pt x="20" y="26"/>
                  </a:lnTo>
                  <a:lnTo>
                    <a:pt x="27" y="14"/>
                  </a:lnTo>
                  <a:lnTo>
                    <a:pt x="38" y="3"/>
                  </a:lnTo>
                  <a:lnTo>
                    <a:pt x="41" y="0"/>
                  </a:lnTo>
                  <a:lnTo>
                    <a:pt x="39" y="0"/>
                  </a:lnTo>
                </a:path>
              </a:pathLst>
            </a:custGeom>
            <a:solidFill>
              <a:srgbClr val="8397B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14" name="Freeform 546"/>
            <p:cNvSpPr>
              <a:spLocks/>
            </p:cNvSpPr>
            <p:nvPr/>
          </p:nvSpPr>
          <p:spPr bwMode="auto">
            <a:xfrm>
              <a:off x="1933" y="837"/>
              <a:ext cx="44" cy="111"/>
            </a:xfrm>
            <a:custGeom>
              <a:avLst/>
              <a:gdLst>
                <a:gd name="T0" fmla="*/ 41 w 44"/>
                <a:gd name="T1" fmla="*/ 1 h 111"/>
                <a:gd name="T2" fmla="*/ 38 w 44"/>
                <a:gd name="T3" fmla="*/ 4 h 111"/>
                <a:gd name="T4" fmla="*/ 27 w 44"/>
                <a:gd name="T5" fmla="*/ 15 h 111"/>
                <a:gd name="T6" fmla="*/ 21 w 44"/>
                <a:gd name="T7" fmla="*/ 27 h 111"/>
                <a:gd name="T8" fmla="*/ 13 w 44"/>
                <a:gd name="T9" fmla="*/ 37 h 111"/>
                <a:gd name="T10" fmla="*/ 8 w 44"/>
                <a:gd name="T11" fmla="*/ 51 h 111"/>
                <a:gd name="T12" fmla="*/ 4 w 44"/>
                <a:gd name="T13" fmla="*/ 64 h 111"/>
                <a:gd name="T14" fmla="*/ 3 w 44"/>
                <a:gd name="T15" fmla="*/ 79 h 111"/>
                <a:gd name="T16" fmla="*/ 0 w 44"/>
                <a:gd name="T17" fmla="*/ 91 h 111"/>
                <a:gd name="T18" fmla="*/ 2 w 44"/>
                <a:gd name="T19" fmla="*/ 105 h 111"/>
                <a:gd name="T20" fmla="*/ 3 w 44"/>
                <a:gd name="T21" fmla="*/ 110 h 111"/>
                <a:gd name="T22" fmla="*/ 3 w 44"/>
                <a:gd name="T23" fmla="*/ 110 h 111"/>
                <a:gd name="T24" fmla="*/ 3 w 44"/>
                <a:gd name="T25" fmla="*/ 110 h 111"/>
                <a:gd name="T26" fmla="*/ 3 w 44"/>
                <a:gd name="T27" fmla="*/ 110 h 111"/>
                <a:gd name="T28" fmla="*/ 3 w 44"/>
                <a:gd name="T29" fmla="*/ 110 h 111"/>
                <a:gd name="T30" fmla="*/ 3 w 44"/>
                <a:gd name="T31" fmla="*/ 110 h 111"/>
                <a:gd name="T32" fmla="*/ 3 w 44"/>
                <a:gd name="T33" fmla="*/ 110 h 111"/>
                <a:gd name="T34" fmla="*/ 3 w 44"/>
                <a:gd name="T35" fmla="*/ 110 h 111"/>
                <a:gd name="T36" fmla="*/ 3 w 44"/>
                <a:gd name="T37" fmla="*/ 110 h 111"/>
                <a:gd name="T38" fmla="*/ 2 w 44"/>
                <a:gd name="T39" fmla="*/ 105 h 111"/>
                <a:gd name="T40" fmla="*/ 2 w 44"/>
                <a:gd name="T41" fmla="*/ 92 h 111"/>
                <a:gd name="T42" fmla="*/ 3 w 44"/>
                <a:gd name="T43" fmla="*/ 77 h 111"/>
                <a:gd name="T44" fmla="*/ 6 w 44"/>
                <a:gd name="T45" fmla="*/ 64 h 111"/>
                <a:gd name="T46" fmla="*/ 10 w 44"/>
                <a:gd name="T47" fmla="*/ 52 h 111"/>
                <a:gd name="T48" fmla="*/ 15 w 44"/>
                <a:gd name="T49" fmla="*/ 39 h 111"/>
                <a:gd name="T50" fmla="*/ 21 w 44"/>
                <a:gd name="T51" fmla="*/ 27 h 111"/>
                <a:gd name="T52" fmla="*/ 29 w 44"/>
                <a:gd name="T53" fmla="*/ 15 h 111"/>
                <a:gd name="T54" fmla="*/ 38 w 44"/>
                <a:gd name="T55" fmla="*/ 4 h 111"/>
                <a:gd name="T56" fmla="*/ 43 w 44"/>
                <a:gd name="T57" fmla="*/ 0 h 111"/>
                <a:gd name="T58" fmla="*/ 43 w 44"/>
                <a:gd name="T59" fmla="*/ 0 h 111"/>
                <a:gd name="T60" fmla="*/ 41 w 44"/>
                <a:gd name="T61" fmla="*/ 1 h 111"/>
                <a:gd name="T62" fmla="*/ 41 w 44"/>
                <a:gd name="T63" fmla="*/ 1 h 111"/>
                <a:gd name="T64" fmla="*/ 41 w 44"/>
                <a:gd name="T65" fmla="*/ 1 h 111"/>
                <a:gd name="T66" fmla="*/ 41 w 44"/>
                <a:gd name="T67" fmla="*/ 1 h 111"/>
                <a:gd name="T68" fmla="*/ 41 w 44"/>
                <a:gd name="T69" fmla="*/ 1 h 111"/>
                <a:gd name="T70" fmla="*/ 41 w 44"/>
                <a:gd name="T71" fmla="*/ 1 h 111"/>
                <a:gd name="T72" fmla="*/ 41 w 44"/>
                <a:gd name="T73" fmla="*/ 1 h 11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4"/>
                <a:gd name="T112" fmla="*/ 0 h 111"/>
                <a:gd name="T113" fmla="*/ 44 w 44"/>
                <a:gd name="T114" fmla="*/ 111 h 11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4" h="111">
                  <a:moveTo>
                    <a:pt x="41" y="1"/>
                  </a:moveTo>
                  <a:lnTo>
                    <a:pt x="38" y="4"/>
                  </a:lnTo>
                  <a:lnTo>
                    <a:pt x="27" y="15"/>
                  </a:lnTo>
                  <a:lnTo>
                    <a:pt x="21" y="27"/>
                  </a:lnTo>
                  <a:lnTo>
                    <a:pt x="13" y="37"/>
                  </a:lnTo>
                  <a:lnTo>
                    <a:pt x="8" y="51"/>
                  </a:lnTo>
                  <a:lnTo>
                    <a:pt x="4" y="64"/>
                  </a:lnTo>
                  <a:lnTo>
                    <a:pt x="3" y="79"/>
                  </a:lnTo>
                  <a:lnTo>
                    <a:pt x="0" y="91"/>
                  </a:lnTo>
                  <a:lnTo>
                    <a:pt x="2" y="105"/>
                  </a:lnTo>
                  <a:lnTo>
                    <a:pt x="3" y="110"/>
                  </a:lnTo>
                  <a:lnTo>
                    <a:pt x="2" y="105"/>
                  </a:lnTo>
                  <a:lnTo>
                    <a:pt x="2" y="92"/>
                  </a:lnTo>
                  <a:lnTo>
                    <a:pt x="3" y="77"/>
                  </a:lnTo>
                  <a:lnTo>
                    <a:pt x="6" y="64"/>
                  </a:lnTo>
                  <a:lnTo>
                    <a:pt x="10" y="52"/>
                  </a:lnTo>
                  <a:lnTo>
                    <a:pt x="15" y="39"/>
                  </a:lnTo>
                  <a:lnTo>
                    <a:pt x="21" y="27"/>
                  </a:lnTo>
                  <a:lnTo>
                    <a:pt x="29" y="15"/>
                  </a:lnTo>
                  <a:lnTo>
                    <a:pt x="38" y="4"/>
                  </a:lnTo>
                  <a:lnTo>
                    <a:pt x="43" y="0"/>
                  </a:lnTo>
                  <a:lnTo>
                    <a:pt x="41" y="1"/>
                  </a:lnTo>
                </a:path>
              </a:pathLst>
            </a:custGeom>
            <a:solidFill>
              <a:srgbClr val="8498B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15" name="Freeform 547"/>
            <p:cNvSpPr>
              <a:spLocks/>
            </p:cNvSpPr>
            <p:nvPr/>
          </p:nvSpPr>
          <p:spPr bwMode="auto">
            <a:xfrm>
              <a:off x="1935" y="837"/>
              <a:ext cx="44" cy="111"/>
            </a:xfrm>
            <a:custGeom>
              <a:avLst/>
              <a:gdLst>
                <a:gd name="T0" fmla="*/ 41 w 44"/>
                <a:gd name="T1" fmla="*/ 0 h 111"/>
                <a:gd name="T2" fmla="*/ 36 w 44"/>
                <a:gd name="T3" fmla="*/ 4 h 111"/>
                <a:gd name="T4" fmla="*/ 27 w 44"/>
                <a:gd name="T5" fmla="*/ 15 h 111"/>
                <a:gd name="T6" fmla="*/ 19 w 44"/>
                <a:gd name="T7" fmla="*/ 27 h 111"/>
                <a:gd name="T8" fmla="*/ 13 w 44"/>
                <a:gd name="T9" fmla="*/ 39 h 111"/>
                <a:gd name="T10" fmla="*/ 8 w 44"/>
                <a:gd name="T11" fmla="*/ 52 h 111"/>
                <a:gd name="T12" fmla="*/ 4 w 44"/>
                <a:gd name="T13" fmla="*/ 64 h 111"/>
                <a:gd name="T14" fmla="*/ 1 w 44"/>
                <a:gd name="T15" fmla="*/ 77 h 111"/>
                <a:gd name="T16" fmla="*/ 0 w 44"/>
                <a:gd name="T17" fmla="*/ 92 h 111"/>
                <a:gd name="T18" fmla="*/ 0 w 44"/>
                <a:gd name="T19" fmla="*/ 105 h 111"/>
                <a:gd name="T20" fmla="*/ 1 w 44"/>
                <a:gd name="T21" fmla="*/ 110 h 111"/>
                <a:gd name="T22" fmla="*/ 1 w 44"/>
                <a:gd name="T23" fmla="*/ 110 h 111"/>
                <a:gd name="T24" fmla="*/ 3 w 44"/>
                <a:gd name="T25" fmla="*/ 110 h 111"/>
                <a:gd name="T26" fmla="*/ 3 w 44"/>
                <a:gd name="T27" fmla="*/ 110 h 111"/>
                <a:gd name="T28" fmla="*/ 3 w 44"/>
                <a:gd name="T29" fmla="*/ 110 h 111"/>
                <a:gd name="T30" fmla="*/ 3 w 44"/>
                <a:gd name="T31" fmla="*/ 110 h 111"/>
                <a:gd name="T32" fmla="*/ 3 w 44"/>
                <a:gd name="T33" fmla="*/ 110 h 111"/>
                <a:gd name="T34" fmla="*/ 3 w 44"/>
                <a:gd name="T35" fmla="*/ 110 h 111"/>
                <a:gd name="T36" fmla="*/ 3 w 44"/>
                <a:gd name="T37" fmla="*/ 110 h 111"/>
                <a:gd name="T38" fmla="*/ 2 w 44"/>
                <a:gd name="T39" fmla="*/ 106 h 111"/>
                <a:gd name="T40" fmla="*/ 0 w 44"/>
                <a:gd name="T41" fmla="*/ 92 h 111"/>
                <a:gd name="T42" fmla="*/ 3 w 44"/>
                <a:gd name="T43" fmla="*/ 78 h 111"/>
                <a:gd name="T44" fmla="*/ 5 w 44"/>
                <a:gd name="T45" fmla="*/ 65 h 111"/>
                <a:gd name="T46" fmla="*/ 8 w 44"/>
                <a:gd name="T47" fmla="*/ 52 h 111"/>
                <a:gd name="T48" fmla="*/ 14 w 44"/>
                <a:gd name="T49" fmla="*/ 40 h 111"/>
                <a:gd name="T50" fmla="*/ 21 w 44"/>
                <a:gd name="T51" fmla="*/ 27 h 111"/>
                <a:gd name="T52" fmla="*/ 27 w 44"/>
                <a:gd name="T53" fmla="*/ 15 h 111"/>
                <a:gd name="T54" fmla="*/ 36 w 44"/>
                <a:gd name="T55" fmla="*/ 6 h 111"/>
                <a:gd name="T56" fmla="*/ 43 w 44"/>
                <a:gd name="T57" fmla="*/ 2 h 111"/>
                <a:gd name="T58" fmla="*/ 41 w 44"/>
                <a:gd name="T59" fmla="*/ 0 h 111"/>
                <a:gd name="T60" fmla="*/ 41 w 44"/>
                <a:gd name="T61" fmla="*/ 0 h 111"/>
                <a:gd name="T62" fmla="*/ 41 w 44"/>
                <a:gd name="T63" fmla="*/ 0 h 111"/>
                <a:gd name="T64" fmla="*/ 41 w 44"/>
                <a:gd name="T65" fmla="*/ 0 h 111"/>
                <a:gd name="T66" fmla="*/ 41 w 44"/>
                <a:gd name="T67" fmla="*/ 0 h 111"/>
                <a:gd name="T68" fmla="*/ 41 w 44"/>
                <a:gd name="T69" fmla="*/ 0 h 111"/>
                <a:gd name="T70" fmla="*/ 41 w 44"/>
                <a:gd name="T71" fmla="*/ 0 h 111"/>
                <a:gd name="T72" fmla="*/ 41 w 44"/>
                <a:gd name="T73" fmla="*/ 0 h 11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4"/>
                <a:gd name="T112" fmla="*/ 0 h 111"/>
                <a:gd name="T113" fmla="*/ 44 w 44"/>
                <a:gd name="T114" fmla="*/ 111 h 11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4" h="111">
                  <a:moveTo>
                    <a:pt x="41" y="0"/>
                  </a:moveTo>
                  <a:lnTo>
                    <a:pt x="36" y="4"/>
                  </a:lnTo>
                  <a:lnTo>
                    <a:pt x="27" y="15"/>
                  </a:lnTo>
                  <a:lnTo>
                    <a:pt x="19" y="27"/>
                  </a:lnTo>
                  <a:lnTo>
                    <a:pt x="13" y="39"/>
                  </a:lnTo>
                  <a:lnTo>
                    <a:pt x="8" y="52"/>
                  </a:lnTo>
                  <a:lnTo>
                    <a:pt x="4" y="64"/>
                  </a:lnTo>
                  <a:lnTo>
                    <a:pt x="1" y="77"/>
                  </a:lnTo>
                  <a:lnTo>
                    <a:pt x="0" y="92"/>
                  </a:lnTo>
                  <a:lnTo>
                    <a:pt x="0" y="105"/>
                  </a:lnTo>
                  <a:lnTo>
                    <a:pt x="1" y="110"/>
                  </a:lnTo>
                  <a:lnTo>
                    <a:pt x="3" y="110"/>
                  </a:lnTo>
                  <a:lnTo>
                    <a:pt x="2" y="106"/>
                  </a:lnTo>
                  <a:lnTo>
                    <a:pt x="0" y="92"/>
                  </a:lnTo>
                  <a:lnTo>
                    <a:pt x="3" y="78"/>
                  </a:lnTo>
                  <a:lnTo>
                    <a:pt x="5" y="65"/>
                  </a:lnTo>
                  <a:lnTo>
                    <a:pt x="8" y="52"/>
                  </a:lnTo>
                  <a:lnTo>
                    <a:pt x="14" y="40"/>
                  </a:lnTo>
                  <a:lnTo>
                    <a:pt x="21" y="27"/>
                  </a:lnTo>
                  <a:lnTo>
                    <a:pt x="27" y="15"/>
                  </a:lnTo>
                  <a:lnTo>
                    <a:pt x="36" y="6"/>
                  </a:lnTo>
                  <a:lnTo>
                    <a:pt x="43" y="2"/>
                  </a:lnTo>
                  <a:lnTo>
                    <a:pt x="41" y="0"/>
                  </a:lnTo>
                </a:path>
              </a:pathLst>
            </a:custGeom>
            <a:solidFill>
              <a:srgbClr val="8599B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16" name="Freeform 548"/>
            <p:cNvSpPr>
              <a:spLocks/>
            </p:cNvSpPr>
            <p:nvPr/>
          </p:nvSpPr>
          <p:spPr bwMode="auto">
            <a:xfrm>
              <a:off x="1935" y="837"/>
              <a:ext cx="44" cy="111"/>
            </a:xfrm>
            <a:custGeom>
              <a:avLst/>
              <a:gdLst>
                <a:gd name="T0" fmla="*/ 43 w 44"/>
                <a:gd name="T1" fmla="*/ 2 h 111"/>
                <a:gd name="T2" fmla="*/ 36 w 44"/>
                <a:gd name="T3" fmla="*/ 6 h 111"/>
                <a:gd name="T4" fmla="*/ 27 w 44"/>
                <a:gd name="T5" fmla="*/ 15 h 111"/>
                <a:gd name="T6" fmla="*/ 21 w 44"/>
                <a:gd name="T7" fmla="*/ 27 h 111"/>
                <a:gd name="T8" fmla="*/ 14 w 44"/>
                <a:gd name="T9" fmla="*/ 40 h 111"/>
                <a:gd name="T10" fmla="*/ 8 w 44"/>
                <a:gd name="T11" fmla="*/ 52 h 111"/>
                <a:gd name="T12" fmla="*/ 5 w 44"/>
                <a:gd name="T13" fmla="*/ 65 h 111"/>
                <a:gd name="T14" fmla="*/ 3 w 44"/>
                <a:gd name="T15" fmla="*/ 78 h 111"/>
                <a:gd name="T16" fmla="*/ 0 w 44"/>
                <a:gd name="T17" fmla="*/ 92 h 111"/>
                <a:gd name="T18" fmla="*/ 2 w 44"/>
                <a:gd name="T19" fmla="*/ 106 h 111"/>
                <a:gd name="T20" fmla="*/ 3 w 44"/>
                <a:gd name="T21" fmla="*/ 110 h 111"/>
                <a:gd name="T22" fmla="*/ 3 w 44"/>
                <a:gd name="T23" fmla="*/ 110 h 111"/>
                <a:gd name="T24" fmla="*/ 3 w 44"/>
                <a:gd name="T25" fmla="*/ 110 h 111"/>
                <a:gd name="T26" fmla="*/ 3 w 44"/>
                <a:gd name="T27" fmla="*/ 110 h 111"/>
                <a:gd name="T28" fmla="*/ 3 w 44"/>
                <a:gd name="T29" fmla="*/ 110 h 111"/>
                <a:gd name="T30" fmla="*/ 3 w 44"/>
                <a:gd name="T31" fmla="*/ 110 h 111"/>
                <a:gd name="T32" fmla="*/ 3 w 44"/>
                <a:gd name="T33" fmla="*/ 110 h 111"/>
                <a:gd name="T34" fmla="*/ 3 w 44"/>
                <a:gd name="T35" fmla="*/ 110 h 111"/>
                <a:gd name="T36" fmla="*/ 3 w 44"/>
                <a:gd name="T37" fmla="*/ 110 h 111"/>
                <a:gd name="T38" fmla="*/ 2 w 44"/>
                <a:gd name="T39" fmla="*/ 104 h 111"/>
                <a:gd name="T40" fmla="*/ 2 w 44"/>
                <a:gd name="T41" fmla="*/ 92 h 111"/>
                <a:gd name="T42" fmla="*/ 3 w 44"/>
                <a:gd name="T43" fmla="*/ 78 h 111"/>
                <a:gd name="T44" fmla="*/ 5 w 44"/>
                <a:gd name="T45" fmla="*/ 65 h 111"/>
                <a:gd name="T46" fmla="*/ 10 w 44"/>
                <a:gd name="T47" fmla="*/ 52 h 111"/>
                <a:gd name="T48" fmla="*/ 14 w 44"/>
                <a:gd name="T49" fmla="*/ 40 h 111"/>
                <a:gd name="T50" fmla="*/ 21 w 44"/>
                <a:gd name="T51" fmla="*/ 27 h 111"/>
                <a:gd name="T52" fmla="*/ 29 w 44"/>
                <a:gd name="T53" fmla="*/ 17 h 111"/>
                <a:gd name="T54" fmla="*/ 36 w 44"/>
                <a:gd name="T55" fmla="*/ 6 h 111"/>
                <a:gd name="T56" fmla="*/ 43 w 44"/>
                <a:gd name="T57" fmla="*/ 0 h 111"/>
                <a:gd name="T58" fmla="*/ 43 w 44"/>
                <a:gd name="T59" fmla="*/ 0 h 111"/>
                <a:gd name="T60" fmla="*/ 43 w 44"/>
                <a:gd name="T61" fmla="*/ 2 h 111"/>
                <a:gd name="T62" fmla="*/ 43 w 44"/>
                <a:gd name="T63" fmla="*/ 2 h 111"/>
                <a:gd name="T64" fmla="*/ 43 w 44"/>
                <a:gd name="T65" fmla="*/ 2 h 111"/>
                <a:gd name="T66" fmla="*/ 43 w 44"/>
                <a:gd name="T67" fmla="*/ 2 h 111"/>
                <a:gd name="T68" fmla="*/ 43 w 44"/>
                <a:gd name="T69" fmla="*/ 2 h 111"/>
                <a:gd name="T70" fmla="*/ 43 w 44"/>
                <a:gd name="T71" fmla="*/ 2 h 111"/>
                <a:gd name="T72" fmla="*/ 43 w 44"/>
                <a:gd name="T73" fmla="*/ 2 h 11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4"/>
                <a:gd name="T112" fmla="*/ 0 h 111"/>
                <a:gd name="T113" fmla="*/ 44 w 44"/>
                <a:gd name="T114" fmla="*/ 111 h 11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4" h="111">
                  <a:moveTo>
                    <a:pt x="43" y="2"/>
                  </a:moveTo>
                  <a:lnTo>
                    <a:pt x="36" y="6"/>
                  </a:lnTo>
                  <a:lnTo>
                    <a:pt x="27" y="15"/>
                  </a:lnTo>
                  <a:lnTo>
                    <a:pt x="21" y="27"/>
                  </a:lnTo>
                  <a:lnTo>
                    <a:pt x="14" y="40"/>
                  </a:lnTo>
                  <a:lnTo>
                    <a:pt x="8" y="52"/>
                  </a:lnTo>
                  <a:lnTo>
                    <a:pt x="5" y="65"/>
                  </a:lnTo>
                  <a:lnTo>
                    <a:pt x="3" y="78"/>
                  </a:lnTo>
                  <a:lnTo>
                    <a:pt x="0" y="92"/>
                  </a:lnTo>
                  <a:lnTo>
                    <a:pt x="2" y="106"/>
                  </a:lnTo>
                  <a:lnTo>
                    <a:pt x="3" y="110"/>
                  </a:lnTo>
                  <a:lnTo>
                    <a:pt x="2" y="104"/>
                  </a:lnTo>
                  <a:lnTo>
                    <a:pt x="2" y="92"/>
                  </a:lnTo>
                  <a:lnTo>
                    <a:pt x="3" y="78"/>
                  </a:lnTo>
                  <a:lnTo>
                    <a:pt x="5" y="65"/>
                  </a:lnTo>
                  <a:lnTo>
                    <a:pt x="10" y="52"/>
                  </a:lnTo>
                  <a:lnTo>
                    <a:pt x="14" y="40"/>
                  </a:lnTo>
                  <a:lnTo>
                    <a:pt x="21" y="27"/>
                  </a:lnTo>
                  <a:lnTo>
                    <a:pt x="29" y="17"/>
                  </a:lnTo>
                  <a:lnTo>
                    <a:pt x="36" y="6"/>
                  </a:lnTo>
                  <a:lnTo>
                    <a:pt x="43" y="0"/>
                  </a:lnTo>
                  <a:lnTo>
                    <a:pt x="43" y="2"/>
                  </a:lnTo>
                </a:path>
              </a:pathLst>
            </a:custGeom>
            <a:solidFill>
              <a:srgbClr val="869AB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17" name="Freeform 549"/>
            <p:cNvSpPr>
              <a:spLocks/>
            </p:cNvSpPr>
            <p:nvPr/>
          </p:nvSpPr>
          <p:spPr bwMode="auto">
            <a:xfrm>
              <a:off x="1938" y="837"/>
              <a:ext cx="44" cy="112"/>
            </a:xfrm>
            <a:custGeom>
              <a:avLst/>
              <a:gdLst>
                <a:gd name="T0" fmla="*/ 42 w 44"/>
                <a:gd name="T1" fmla="*/ 0 h 112"/>
                <a:gd name="T2" fmla="*/ 34 w 44"/>
                <a:gd name="T3" fmla="*/ 7 h 112"/>
                <a:gd name="T4" fmla="*/ 27 w 44"/>
                <a:gd name="T5" fmla="*/ 17 h 112"/>
                <a:gd name="T6" fmla="*/ 18 w 44"/>
                <a:gd name="T7" fmla="*/ 28 h 112"/>
                <a:gd name="T8" fmla="*/ 12 w 44"/>
                <a:gd name="T9" fmla="*/ 40 h 112"/>
                <a:gd name="T10" fmla="*/ 7 w 44"/>
                <a:gd name="T11" fmla="*/ 52 h 112"/>
                <a:gd name="T12" fmla="*/ 3 w 44"/>
                <a:gd name="T13" fmla="*/ 65 h 112"/>
                <a:gd name="T14" fmla="*/ 1 w 44"/>
                <a:gd name="T15" fmla="*/ 78 h 112"/>
                <a:gd name="T16" fmla="*/ 0 w 44"/>
                <a:gd name="T17" fmla="*/ 92 h 112"/>
                <a:gd name="T18" fmla="*/ 0 w 44"/>
                <a:gd name="T19" fmla="*/ 104 h 112"/>
                <a:gd name="T20" fmla="*/ 1 w 44"/>
                <a:gd name="T21" fmla="*/ 111 h 112"/>
                <a:gd name="T22" fmla="*/ 3 w 44"/>
                <a:gd name="T23" fmla="*/ 111 h 112"/>
                <a:gd name="T24" fmla="*/ 3 w 44"/>
                <a:gd name="T25" fmla="*/ 111 h 112"/>
                <a:gd name="T26" fmla="*/ 3 w 44"/>
                <a:gd name="T27" fmla="*/ 111 h 112"/>
                <a:gd name="T28" fmla="*/ 3 w 44"/>
                <a:gd name="T29" fmla="*/ 111 h 112"/>
                <a:gd name="T30" fmla="*/ 3 w 44"/>
                <a:gd name="T31" fmla="*/ 111 h 112"/>
                <a:gd name="T32" fmla="*/ 4 w 44"/>
                <a:gd name="T33" fmla="*/ 109 h 112"/>
                <a:gd name="T34" fmla="*/ 4 w 44"/>
                <a:gd name="T35" fmla="*/ 109 h 112"/>
                <a:gd name="T36" fmla="*/ 4 w 44"/>
                <a:gd name="T37" fmla="*/ 109 h 112"/>
                <a:gd name="T38" fmla="*/ 3 w 44"/>
                <a:gd name="T39" fmla="*/ 105 h 112"/>
                <a:gd name="T40" fmla="*/ 2 w 44"/>
                <a:gd name="T41" fmla="*/ 93 h 112"/>
                <a:gd name="T42" fmla="*/ 3 w 44"/>
                <a:gd name="T43" fmla="*/ 78 h 112"/>
                <a:gd name="T44" fmla="*/ 5 w 44"/>
                <a:gd name="T45" fmla="*/ 65 h 112"/>
                <a:gd name="T46" fmla="*/ 7 w 44"/>
                <a:gd name="T47" fmla="*/ 52 h 112"/>
                <a:gd name="T48" fmla="*/ 14 w 44"/>
                <a:gd name="T49" fmla="*/ 40 h 112"/>
                <a:gd name="T50" fmla="*/ 20 w 44"/>
                <a:gd name="T51" fmla="*/ 28 h 112"/>
                <a:gd name="T52" fmla="*/ 29 w 44"/>
                <a:gd name="T53" fmla="*/ 18 h 112"/>
                <a:gd name="T54" fmla="*/ 36 w 44"/>
                <a:gd name="T55" fmla="*/ 7 h 112"/>
                <a:gd name="T56" fmla="*/ 43 w 44"/>
                <a:gd name="T57" fmla="*/ 0 h 112"/>
                <a:gd name="T58" fmla="*/ 43 w 44"/>
                <a:gd name="T59" fmla="*/ 0 h 112"/>
                <a:gd name="T60" fmla="*/ 43 w 44"/>
                <a:gd name="T61" fmla="*/ 0 h 112"/>
                <a:gd name="T62" fmla="*/ 43 w 44"/>
                <a:gd name="T63" fmla="*/ 0 h 112"/>
                <a:gd name="T64" fmla="*/ 43 w 44"/>
                <a:gd name="T65" fmla="*/ 0 h 112"/>
                <a:gd name="T66" fmla="*/ 43 w 44"/>
                <a:gd name="T67" fmla="*/ 0 h 112"/>
                <a:gd name="T68" fmla="*/ 43 w 44"/>
                <a:gd name="T69" fmla="*/ 0 h 112"/>
                <a:gd name="T70" fmla="*/ 43 w 44"/>
                <a:gd name="T71" fmla="*/ 0 h 112"/>
                <a:gd name="T72" fmla="*/ 42 w 44"/>
                <a:gd name="T73" fmla="*/ 0 h 11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4"/>
                <a:gd name="T112" fmla="*/ 0 h 112"/>
                <a:gd name="T113" fmla="*/ 44 w 44"/>
                <a:gd name="T114" fmla="*/ 112 h 11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4" h="112">
                  <a:moveTo>
                    <a:pt x="42" y="0"/>
                  </a:moveTo>
                  <a:lnTo>
                    <a:pt x="34" y="7"/>
                  </a:lnTo>
                  <a:lnTo>
                    <a:pt x="27" y="17"/>
                  </a:lnTo>
                  <a:lnTo>
                    <a:pt x="18" y="28"/>
                  </a:lnTo>
                  <a:lnTo>
                    <a:pt x="12" y="40"/>
                  </a:lnTo>
                  <a:lnTo>
                    <a:pt x="7" y="52"/>
                  </a:lnTo>
                  <a:lnTo>
                    <a:pt x="3" y="65"/>
                  </a:lnTo>
                  <a:lnTo>
                    <a:pt x="1" y="78"/>
                  </a:lnTo>
                  <a:lnTo>
                    <a:pt x="0" y="92"/>
                  </a:lnTo>
                  <a:lnTo>
                    <a:pt x="0" y="104"/>
                  </a:lnTo>
                  <a:lnTo>
                    <a:pt x="1" y="111"/>
                  </a:lnTo>
                  <a:lnTo>
                    <a:pt x="3" y="111"/>
                  </a:lnTo>
                  <a:lnTo>
                    <a:pt x="4" y="109"/>
                  </a:lnTo>
                  <a:lnTo>
                    <a:pt x="3" y="105"/>
                  </a:lnTo>
                  <a:lnTo>
                    <a:pt x="2" y="93"/>
                  </a:lnTo>
                  <a:lnTo>
                    <a:pt x="3" y="78"/>
                  </a:lnTo>
                  <a:lnTo>
                    <a:pt x="5" y="65"/>
                  </a:lnTo>
                  <a:lnTo>
                    <a:pt x="7" y="52"/>
                  </a:lnTo>
                  <a:lnTo>
                    <a:pt x="14" y="40"/>
                  </a:lnTo>
                  <a:lnTo>
                    <a:pt x="20" y="28"/>
                  </a:lnTo>
                  <a:lnTo>
                    <a:pt x="29" y="18"/>
                  </a:lnTo>
                  <a:lnTo>
                    <a:pt x="36" y="7"/>
                  </a:lnTo>
                  <a:lnTo>
                    <a:pt x="43" y="0"/>
                  </a:lnTo>
                  <a:lnTo>
                    <a:pt x="42" y="0"/>
                  </a:lnTo>
                </a:path>
              </a:pathLst>
            </a:custGeom>
            <a:solidFill>
              <a:srgbClr val="879BB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18" name="Freeform 550"/>
            <p:cNvSpPr>
              <a:spLocks/>
            </p:cNvSpPr>
            <p:nvPr/>
          </p:nvSpPr>
          <p:spPr bwMode="auto">
            <a:xfrm>
              <a:off x="1939" y="836"/>
              <a:ext cx="44" cy="111"/>
            </a:xfrm>
            <a:custGeom>
              <a:avLst/>
              <a:gdLst>
                <a:gd name="T0" fmla="*/ 40 w 44"/>
                <a:gd name="T1" fmla="*/ 1 h 111"/>
                <a:gd name="T2" fmla="*/ 34 w 44"/>
                <a:gd name="T3" fmla="*/ 8 h 111"/>
                <a:gd name="T4" fmla="*/ 27 w 44"/>
                <a:gd name="T5" fmla="*/ 18 h 111"/>
                <a:gd name="T6" fmla="*/ 19 w 44"/>
                <a:gd name="T7" fmla="*/ 29 h 111"/>
                <a:gd name="T8" fmla="*/ 12 w 44"/>
                <a:gd name="T9" fmla="*/ 41 h 111"/>
                <a:gd name="T10" fmla="*/ 6 w 44"/>
                <a:gd name="T11" fmla="*/ 53 h 111"/>
                <a:gd name="T12" fmla="*/ 3 w 44"/>
                <a:gd name="T13" fmla="*/ 66 h 111"/>
                <a:gd name="T14" fmla="*/ 1 w 44"/>
                <a:gd name="T15" fmla="*/ 79 h 111"/>
                <a:gd name="T16" fmla="*/ 0 w 44"/>
                <a:gd name="T17" fmla="*/ 94 h 111"/>
                <a:gd name="T18" fmla="*/ 0 w 44"/>
                <a:gd name="T19" fmla="*/ 105 h 111"/>
                <a:gd name="T20" fmla="*/ 1 w 44"/>
                <a:gd name="T21" fmla="*/ 110 h 111"/>
                <a:gd name="T22" fmla="*/ 1 w 44"/>
                <a:gd name="T23" fmla="*/ 110 h 111"/>
                <a:gd name="T24" fmla="*/ 1 w 44"/>
                <a:gd name="T25" fmla="*/ 110 h 111"/>
                <a:gd name="T26" fmla="*/ 1 w 44"/>
                <a:gd name="T27" fmla="*/ 110 h 111"/>
                <a:gd name="T28" fmla="*/ 1 w 44"/>
                <a:gd name="T29" fmla="*/ 110 h 111"/>
                <a:gd name="T30" fmla="*/ 1 w 44"/>
                <a:gd name="T31" fmla="*/ 110 h 111"/>
                <a:gd name="T32" fmla="*/ 1 w 44"/>
                <a:gd name="T33" fmla="*/ 110 h 111"/>
                <a:gd name="T34" fmla="*/ 1 w 44"/>
                <a:gd name="T35" fmla="*/ 110 h 111"/>
                <a:gd name="T36" fmla="*/ 2 w 44"/>
                <a:gd name="T37" fmla="*/ 110 h 111"/>
                <a:gd name="T38" fmla="*/ 0 w 44"/>
                <a:gd name="T39" fmla="*/ 105 h 111"/>
                <a:gd name="T40" fmla="*/ 0 w 44"/>
                <a:gd name="T41" fmla="*/ 94 h 111"/>
                <a:gd name="T42" fmla="*/ 1 w 44"/>
                <a:gd name="T43" fmla="*/ 79 h 111"/>
                <a:gd name="T44" fmla="*/ 3 w 44"/>
                <a:gd name="T45" fmla="*/ 66 h 111"/>
                <a:gd name="T46" fmla="*/ 8 w 44"/>
                <a:gd name="T47" fmla="*/ 55 h 111"/>
                <a:gd name="T48" fmla="*/ 12 w 44"/>
                <a:gd name="T49" fmla="*/ 41 h 111"/>
                <a:gd name="T50" fmla="*/ 19 w 44"/>
                <a:gd name="T51" fmla="*/ 29 h 111"/>
                <a:gd name="T52" fmla="*/ 25 w 44"/>
                <a:gd name="T53" fmla="*/ 20 h 111"/>
                <a:gd name="T54" fmla="*/ 34 w 44"/>
                <a:gd name="T55" fmla="*/ 8 h 111"/>
                <a:gd name="T56" fmla="*/ 43 w 44"/>
                <a:gd name="T57" fmla="*/ 0 h 111"/>
                <a:gd name="T58" fmla="*/ 43 w 44"/>
                <a:gd name="T59" fmla="*/ 0 h 111"/>
                <a:gd name="T60" fmla="*/ 42 w 44"/>
                <a:gd name="T61" fmla="*/ 2 h 111"/>
                <a:gd name="T62" fmla="*/ 42 w 44"/>
                <a:gd name="T63" fmla="*/ 2 h 111"/>
                <a:gd name="T64" fmla="*/ 42 w 44"/>
                <a:gd name="T65" fmla="*/ 2 h 111"/>
                <a:gd name="T66" fmla="*/ 42 w 44"/>
                <a:gd name="T67" fmla="*/ 2 h 111"/>
                <a:gd name="T68" fmla="*/ 42 w 44"/>
                <a:gd name="T69" fmla="*/ 2 h 111"/>
                <a:gd name="T70" fmla="*/ 40 w 44"/>
                <a:gd name="T71" fmla="*/ 1 h 111"/>
                <a:gd name="T72" fmla="*/ 40 w 44"/>
                <a:gd name="T73" fmla="*/ 1 h 11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4"/>
                <a:gd name="T112" fmla="*/ 0 h 111"/>
                <a:gd name="T113" fmla="*/ 44 w 44"/>
                <a:gd name="T114" fmla="*/ 111 h 11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4" h="111">
                  <a:moveTo>
                    <a:pt x="40" y="1"/>
                  </a:moveTo>
                  <a:lnTo>
                    <a:pt x="34" y="8"/>
                  </a:lnTo>
                  <a:lnTo>
                    <a:pt x="27" y="18"/>
                  </a:lnTo>
                  <a:lnTo>
                    <a:pt x="19" y="29"/>
                  </a:lnTo>
                  <a:lnTo>
                    <a:pt x="12" y="41"/>
                  </a:lnTo>
                  <a:lnTo>
                    <a:pt x="6" y="53"/>
                  </a:lnTo>
                  <a:lnTo>
                    <a:pt x="3" y="66"/>
                  </a:lnTo>
                  <a:lnTo>
                    <a:pt x="1" y="79"/>
                  </a:lnTo>
                  <a:lnTo>
                    <a:pt x="0" y="94"/>
                  </a:lnTo>
                  <a:lnTo>
                    <a:pt x="0" y="105"/>
                  </a:lnTo>
                  <a:lnTo>
                    <a:pt x="1" y="110"/>
                  </a:lnTo>
                  <a:lnTo>
                    <a:pt x="2" y="110"/>
                  </a:lnTo>
                  <a:lnTo>
                    <a:pt x="0" y="105"/>
                  </a:lnTo>
                  <a:lnTo>
                    <a:pt x="0" y="94"/>
                  </a:lnTo>
                  <a:lnTo>
                    <a:pt x="1" y="79"/>
                  </a:lnTo>
                  <a:lnTo>
                    <a:pt x="3" y="66"/>
                  </a:lnTo>
                  <a:lnTo>
                    <a:pt x="8" y="55"/>
                  </a:lnTo>
                  <a:lnTo>
                    <a:pt x="12" y="41"/>
                  </a:lnTo>
                  <a:lnTo>
                    <a:pt x="19" y="29"/>
                  </a:lnTo>
                  <a:lnTo>
                    <a:pt x="25" y="20"/>
                  </a:lnTo>
                  <a:lnTo>
                    <a:pt x="34" y="8"/>
                  </a:lnTo>
                  <a:lnTo>
                    <a:pt x="43" y="0"/>
                  </a:lnTo>
                  <a:lnTo>
                    <a:pt x="42" y="2"/>
                  </a:lnTo>
                  <a:lnTo>
                    <a:pt x="40" y="1"/>
                  </a:lnTo>
                </a:path>
              </a:pathLst>
            </a:custGeom>
            <a:solidFill>
              <a:srgbClr val="889CB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19" name="Freeform 551"/>
            <p:cNvSpPr>
              <a:spLocks/>
            </p:cNvSpPr>
            <p:nvPr/>
          </p:nvSpPr>
          <p:spPr bwMode="auto">
            <a:xfrm>
              <a:off x="1939" y="836"/>
              <a:ext cx="46" cy="111"/>
            </a:xfrm>
            <a:custGeom>
              <a:avLst/>
              <a:gdLst>
                <a:gd name="T0" fmla="*/ 43 w 46"/>
                <a:gd name="T1" fmla="*/ 0 h 111"/>
                <a:gd name="T2" fmla="*/ 34 w 46"/>
                <a:gd name="T3" fmla="*/ 8 h 111"/>
                <a:gd name="T4" fmla="*/ 25 w 46"/>
                <a:gd name="T5" fmla="*/ 20 h 111"/>
                <a:gd name="T6" fmla="*/ 19 w 46"/>
                <a:gd name="T7" fmla="*/ 29 h 111"/>
                <a:gd name="T8" fmla="*/ 12 w 46"/>
                <a:gd name="T9" fmla="*/ 41 h 111"/>
                <a:gd name="T10" fmla="*/ 8 w 46"/>
                <a:gd name="T11" fmla="*/ 55 h 111"/>
                <a:gd name="T12" fmla="*/ 3 w 46"/>
                <a:gd name="T13" fmla="*/ 66 h 111"/>
                <a:gd name="T14" fmla="*/ 1 w 46"/>
                <a:gd name="T15" fmla="*/ 79 h 111"/>
                <a:gd name="T16" fmla="*/ 0 w 46"/>
                <a:gd name="T17" fmla="*/ 94 h 111"/>
                <a:gd name="T18" fmla="*/ 0 w 46"/>
                <a:gd name="T19" fmla="*/ 105 h 111"/>
                <a:gd name="T20" fmla="*/ 2 w 46"/>
                <a:gd name="T21" fmla="*/ 110 h 111"/>
                <a:gd name="T22" fmla="*/ 2 w 46"/>
                <a:gd name="T23" fmla="*/ 110 h 111"/>
                <a:gd name="T24" fmla="*/ 2 w 46"/>
                <a:gd name="T25" fmla="*/ 110 h 111"/>
                <a:gd name="T26" fmla="*/ 2 w 46"/>
                <a:gd name="T27" fmla="*/ 110 h 111"/>
                <a:gd name="T28" fmla="*/ 2 w 46"/>
                <a:gd name="T29" fmla="*/ 110 h 111"/>
                <a:gd name="T30" fmla="*/ 2 w 46"/>
                <a:gd name="T31" fmla="*/ 110 h 111"/>
                <a:gd name="T32" fmla="*/ 2 w 46"/>
                <a:gd name="T33" fmla="*/ 110 h 111"/>
                <a:gd name="T34" fmla="*/ 2 w 46"/>
                <a:gd name="T35" fmla="*/ 110 h 111"/>
                <a:gd name="T36" fmla="*/ 2 w 46"/>
                <a:gd name="T37" fmla="*/ 110 h 111"/>
                <a:gd name="T38" fmla="*/ 2 w 46"/>
                <a:gd name="T39" fmla="*/ 106 h 111"/>
                <a:gd name="T40" fmla="*/ 3 w 46"/>
                <a:gd name="T41" fmla="*/ 92 h 111"/>
                <a:gd name="T42" fmla="*/ 3 w 46"/>
                <a:gd name="T43" fmla="*/ 80 h 111"/>
                <a:gd name="T44" fmla="*/ 5 w 46"/>
                <a:gd name="T45" fmla="*/ 67 h 111"/>
                <a:gd name="T46" fmla="*/ 10 w 46"/>
                <a:gd name="T47" fmla="*/ 55 h 111"/>
                <a:gd name="T48" fmla="*/ 14 w 46"/>
                <a:gd name="T49" fmla="*/ 42 h 111"/>
                <a:gd name="T50" fmla="*/ 21 w 46"/>
                <a:gd name="T51" fmla="*/ 30 h 111"/>
                <a:gd name="T52" fmla="*/ 27 w 46"/>
                <a:gd name="T53" fmla="*/ 21 h 111"/>
                <a:gd name="T54" fmla="*/ 35 w 46"/>
                <a:gd name="T55" fmla="*/ 10 h 111"/>
                <a:gd name="T56" fmla="*/ 44 w 46"/>
                <a:gd name="T57" fmla="*/ 2 h 111"/>
                <a:gd name="T58" fmla="*/ 45 w 46"/>
                <a:gd name="T59" fmla="*/ 0 h 111"/>
                <a:gd name="T60" fmla="*/ 45 w 46"/>
                <a:gd name="T61" fmla="*/ 0 h 111"/>
                <a:gd name="T62" fmla="*/ 45 w 46"/>
                <a:gd name="T63" fmla="*/ 0 h 111"/>
                <a:gd name="T64" fmla="*/ 45 w 46"/>
                <a:gd name="T65" fmla="*/ 0 h 111"/>
                <a:gd name="T66" fmla="*/ 45 w 46"/>
                <a:gd name="T67" fmla="*/ 0 h 111"/>
                <a:gd name="T68" fmla="*/ 45 w 46"/>
                <a:gd name="T69" fmla="*/ 0 h 111"/>
                <a:gd name="T70" fmla="*/ 43 w 46"/>
                <a:gd name="T71" fmla="*/ 0 h 111"/>
                <a:gd name="T72" fmla="*/ 43 w 46"/>
                <a:gd name="T73" fmla="*/ 0 h 111"/>
                <a:gd name="T74" fmla="*/ 43 w 46"/>
                <a:gd name="T75" fmla="*/ 0 h 11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6"/>
                <a:gd name="T115" fmla="*/ 0 h 111"/>
                <a:gd name="T116" fmla="*/ 46 w 46"/>
                <a:gd name="T117" fmla="*/ 111 h 11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6" h="111">
                  <a:moveTo>
                    <a:pt x="43" y="0"/>
                  </a:moveTo>
                  <a:lnTo>
                    <a:pt x="34" y="8"/>
                  </a:lnTo>
                  <a:lnTo>
                    <a:pt x="25" y="20"/>
                  </a:lnTo>
                  <a:lnTo>
                    <a:pt x="19" y="29"/>
                  </a:lnTo>
                  <a:lnTo>
                    <a:pt x="12" y="41"/>
                  </a:lnTo>
                  <a:lnTo>
                    <a:pt x="8" y="55"/>
                  </a:lnTo>
                  <a:lnTo>
                    <a:pt x="3" y="66"/>
                  </a:lnTo>
                  <a:lnTo>
                    <a:pt x="1" y="79"/>
                  </a:lnTo>
                  <a:lnTo>
                    <a:pt x="0" y="94"/>
                  </a:lnTo>
                  <a:lnTo>
                    <a:pt x="0" y="105"/>
                  </a:lnTo>
                  <a:lnTo>
                    <a:pt x="2" y="110"/>
                  </a:lnTo>
                  <a:lnTo>
                    <a:pt x="2" y="106"/>
                  </a:lnTo>
                  <a:lnTo>
                    <a:pt x="3" y="92"/>
                  </a:lnTo>
                  <a:lnTo>
                    <a:pt x="3" y="80"/>
                  </a:lnTo>
                  <a:lnTo>
                    <a:pt x="5" y="67"/>
                  </a:lnTo>
                  <a:lnTo>
                    <a:pt x="10" y="55"/>
                  </a:lnTo>
                  <a:lnTo>
                    <a:pt x="14" y="42"/>
                  </a:lnTo>
                  <a:lnTo>
                    <a:pt x="21" y="30"/>
                  </a:lnTo>
                  <a:lnTo>
                    <a:pt x="27" y="21"/>
                  </a:lnTo>
                  <a:lnTo>
                    <a:pt x="35" y="10"/>
                  </a:lnTo>
                  <a:lnTo>
                    <a:pt x="44" y="2"/>
                  </a:lnTo>
                  <a:lnTo>
                    <a:pt x="45" y="0"/>
                  </a:lnTo>
                  <a:lnTo>
                    <a:pt x="43" y="0"/>
                  </a:lnTo>
                </a:path>
              </a:pathLst>
            </a:custGeom>
            <a:solidFill>
              <a:srgbClr val="899CB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20" name="Freeform 552"/>
            <p:cNvSpPr>
              <a:spLocks/>
            </p:cNvSpPr>
            <p:nvPr/>
          </p:nvSpPr>
          <p:spPr bwMode="auto">
            <a:xfrm>
              <a:off x="1941" y="835"/>
              <a:ext cx="46" cy="113"/>
            </a:xfrm>
            <a:custGeom>
              <a:avLst/>
              <a:gdLst>
                <a:gd name="T0" fmla="*/ 43 w 46"/>
                <a:gd name="T1" fmla="*/ 1 h 113"/>
                <a:gd name="T2" fmla="*/ 42 w 46"/>
                <a:gd name="T3" fmla="*/ 3 h 113"/>
                <a:gd name="T4" fmla="*/ 33 w 46"/>
                <a:gd name="T5" fmla="*/ 11 h 113"/>
                <a:gd name="T6" fmla="*/ 25 w 46"/>
                <a:gd name="T7" fmla="*/ 22 h 113"/>
                <a:gd name="T8" fmla="*/ 19 w 46"/>
                <a:gd name="T9" fmla="*/ 31 h 113"/>
                <a:gd name="T10" fmla="*/ 12 w 46"/>
                <a:gd name="T11" fmla="*/ 43 h 113"/>
                <a:gd name="T12" fmla="*/ 8 w 46"/>
                <a:gd name="T13" fmla="*/ 56 h 113"/>
                <a:gd name="T14" fmla="*/ 3 w 46"/>
                <a:gd name="T15" fmla="*/ 68 h 113"/>
                <a:gd name="T16" fmla="*/ 1 w 46"/>
                <a:gd name="T17" fmla="*/ 81 h 113"/>
                <a:gd name="T18" fmla="*/ 1 w 46"/>
                <a:gd name="T19" fmla="*/ 93 h 113"/>
                <a:gd name="T20" fmla="*/ 0 w 46"/>
                <a:gd name="T21" fmla="*/ 107 h 113"/>
                <a:gd name="T22" fmla="*/ 0 w 46"/>
                <a:gd name="T23" fmla="*/ 111 h 113"/>
                <a:gd name="T24" fmla="*/ 0 w 46"/>
                <a:gd name="T25" fmla="*/ 111 h 113"/>
                <a:gd name="T26" fmla="*/ 0 w 46"/>
                <a:gd name="T27" fmla="*/ 111 h 113"/>
                <a:gd name="T28" fmla="*/ 0 w 46"/>
                <a:gd name="T29" fmla="*/ 111 h 113"/>
                <a:gd name="T30" fmla="*/ 0 w 46"/>
                <a:gd name="T31" fmla="*/ 111 h 113"/>
                <a:gd name="T32" fmla="*/ 0 w 46"/>
                <a:gd name="T33" fmla="*/ 111 h 113"/>
                <a:gd name="T34" fmla="*/ 0 w 46"/>
                <a:gd name="T35" fmla="*/ 111 h 113"/>
                <a:gd name="T36" fmla="*/ 0 w 46"/>
                <a:gd name="T37" fmla="*/ 111 h 113"/>
                <a:gd name="T38" fmla="*/ 0 w 46"/>
                <a:gd name="T39" fmla="*/ 111 h 113"/>
                <a:gd name="T40" fmla="*/ 0 w 46"/>
                <a:gd name="T41" fmla="*/ 111 h 113"/>
                <a:gd name="T42" fmla="*/ 0 w 46"/>
                <a:gd name="T43" fmla="*/ 111 h 113"/>
                <a:gd name="T44" fmla="*/ 0 w 46"/>
                <a:gd name="T45" fmla="*/ 111 h 113"/>
                <a:gd name="T46" fmla="*/ 0 w 46"/>
                <a:gd name="T47" fmla="*/ 111 h 113"/>
                <a:gd name="T48" fmla="*/ 0 w 46"/>
                <a:gd name="T49" fmla="*/ 111 h 113"/>
                <a:gd name="T50" fmla="*/ 0 w 46"/>
                <a:gd name="T51" fmla="*/ 111 h 113"/>
                <a:gd name="T52" fmla="*/ 2 w 46"/>
                <a:gd name="T53" fmla="*/ 112 h 113"/>
                <a:gd name="T54" fmla="*/ 2 w 46"/>
                <a:gd name="T55" fmla="*/ 112 h 113"/>
                <a:gd name="T56" fmla="*/ 2 w 46"/>
                <a:gd name="T57" fmla="*/ 105 h 113"/>
                <a:gd name="T58" fmla="*/ 1 w 46"/>
                <a:gd name="T59" fmla="*/ 93 h 113"/>
                <a:gd name="T60" fmla="*/ 3 w 46"/>
                <a:gd name="T61" fmla="*/ 81 h 113"/>
                <a:gd name="T62" fmla="*/ 3 w 46"/>
                <a:gd name="T63" fmla="*/ 68 h 113"/>
                <a:gd name="T64" fmla="*/ 8 w 46"/>
                <a:gd name="T65" fmla="*/ 56 h 113"/>
                <a:gd name="T66" fmla="*/ 12 w 46"/>
                <a:gd name="T67" fmla="*/ 43 h 113"/>
                <a:gd name="T68" fmla="*/ 21 w 46"/>
                <a:gd name="T69" fmla="*/ 32 h 113"/>
                <a:gd name="T70" fmla="*/ 25 w 46"/>
                <a:gd name="T71" fmla="*/ 22 h 113"/>
                <a:gd name="T72" fmla="*/ 33 w 46"/>
                <a:gd name="T73" fmla="*/ 11 h 113"/>
                <a:gd name="T74" fmla="*/ 42 w 46"/>
                <a:gd name="T75" fmla="*/ 3 h 113"/>
                <a:gd name="T76" fmla="*/ 45 w 46"/>
                <a:gd name="T77" fmla="*/ 0 h 113"/>
                <a:gd name="T78" fmla="*/ 45 w 46"/>
                <a:gd name="T79" fmla="*/ 0 h 113"/>
                <a:gd name="T80" fmla="*/ 45 w 46"/>
                <a:gd name="T81" fmla="*/ 0 h 113"/>
                <a:gd name="T82" fmla="*/ 44 w 46"/>
                <a:gd name="T83" fmla="*/ 2 h 113"/>
                <a:gd name="T84" fmla="*/ 44 w 46"/>
                <a:gd name="T85" fmla="*/ 2 h 113"/>
                <a:gd name="T86" fmla="*/ 44 w 46"/>
                <a:gd name="T87" fmla="*/ 2 h 113"/>
                <a:gd name="T88" fmla="*/ 43 w 46"/>
                <a:gd name="T89" fmla="*/ 1 h 113"/>
                <a:gd name="T90" fmla="*/ 43 w 46"/>
                <a:gd name="T91" fmla="*/ 1 h 113"/>
                <a:gd name="T92" fmla="*/ 43 w 46"/>
                <a:gd name="T93" fmla="*/ 1 h 11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46"/>
                <a:gd name="T142" fmla="*/ 0 h 113"/>
                <a:gd name="T143" fmla="*/ 46 w 46"/>
                <a:gd name="T144" fmla="*/ 113 h 11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46" h="113">
                  <a:moveTo>
                    <a:pt x="43" y="1"/>
                  </a:moveTo>
                  <a:lnTo>
                    <a:pt x="42" y="3"/>
                  </a:lnTo>
                  <a:lnTo>
                    <a:pt x="33" y="11"/>
                  </a:lnTo>
                  <a:lnTo>
                    <a:pt x="25" y="22"/>
                  </a:lnTo>
                  <a:lnTo>
                    <a:pt x="19" y="31"/>
                  </a:lnTo>
                  <a:lnTo>
                    <a:pt x="12" y="43"/>
                  </a:lnTo>
                  <a:lnTo>
                    <a:pt x="8" y="56"/>
                  </a:lnTo>
                  <a:lnTo>
                    <a:pt x="3" y="68"/>
                  </a:lnTo>
                  <a:lnTo>
                    <a:pt x="1" y="81"/>
                  </a:lnTo>
                  <a:lnTo>
                    <a:pt x="1" y="93"/>
                  </a:lnTo>
                  <a:lnTo>
                    <a:pt x="0" y="107"/>
                  </a:lnTo>
                  <a:lnTo>
                    <a:pt x="0" y="111"/>
                  </a:lnTo>
                  <a:lnTo>
                    <a:pt x="2" y="112"/>
                  </a:lnTo>
                  <a:lnTo>
                    <a:pt x="2" y="105"/>
                  </a:lnTo>
                  <a:lnTo>
                    <a:pt x="1" y="93"/>
                  </a:lnTo>
                  <a:lnTo>
                    <a:pt x="3" y="81"/>
                  </a:lnTo>
                  <a:lnTo>
                    <a:pt x="3" y="68"/>
                  </a:lnTo>
                  <a:lnTo>
                    <a:pt x="8" y="56"/>
                  </a:lnTo>
                  <a:lnTo>
                    <a:pt x="12" y="43"/>
                  </a:lnTo>
                  <a:lnTo>
                    <a:pt x="21" y="32"/>
                  </a:lnTo>
                  <a:lnTo>
                    <a:pt x="25" y="22"/>
                  </a:lnTo>
                  <a:lnTo>
                    <a:pt x="33" y="11"/>
                  </a:lnTo>
                  <a:lnTo>
                    <a:pt x="42" y="3"/>
                  </a:lnTo>
                  <a:lnTo>
                    <a:pt x="45" y="0"/>
                  </a:lnTo>
                  <a:lnTo>
                    <a:pt x="44" y="2"/>
                  </a:lnTo>
                  <a:lnTo>
                    <a:pt x="43" y="1"/>
                  </a:lnTo>
                </a:path>
              </a:pathLst>
            </a:custGeom>
            <a:solidFill>
              <a:srgbClr val="8A9DB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21" name="Freeform 553"/>
            <p:cNvSpPr>
              <a:spLocks/>
            </p:cNvSpPr>
            <p:nvPr/>
          </p:nvSpPr>
          <p:spPr bwMode="auto">
            <a:xfrm>
              <a:off x="1942" y="835"/>
              <a:ext cx="47" cy="113"/>
            </a:xfrm>
            <a:custGeom>
              <a:avLst/>
              <a:gdLst>
                <a:gd name="T0" fmla="*/ 44 w 47"/>
                <a:gd name="T1" fmla="*/ 0 h 113"/>
                <a:gd name="T2" fmla="*/ 41 w 47"/>
                <a:gd name="T3" fmla="*/ 3 h 113"/>
                <a:gd name="T4" fmla="*/ 32 w 47"/>
                <a:gd name="T5" fmla="*/ 11 h 113"/>
                <a:gd name="T6" fmla="*/ 24 w 47"/>
                <a:gd name="T7" fmla="*/ 22 h 113"/>
                <a:gd name="T8" fmla="*/ 20 w 47"/>
                <a:gd name="T9" fmla="*/ 32 h 113"/>
                <a:gd name="T10" fmla="*/ 11 w 47"/>
                <a:gd name="T11" fmla="*/ 43 h 113"/>
                <a:gd name="T12" fmla="*/ 7 w 47"/>
                <a:gd name="T13" fmla="*/ 56 h 113"/>
                <a:gd name="T14" fmla="*/ 2 w 47"/>
                <a:gd name="T15" fmla="*/ 68 h 113"/>
                <a:gd name="T16" fmla="*/ 2 w 47"/>
                <a:gd name="T17" fmla="*/ 81 h 113"/>
                <a:gd name="T18" fmla="*/ 0 w 47"/>
                <a:gd name="T19" fmla="*/ 93 h 113"/>
                <a:gd name="T20" fmla="*/ 1 w 47"/>
                <a:gd name="T21" fmla="*/ 105 h 113"/>
                <a:gd name="T22" fmla="*/ 1 w 47"/>
                <a:gd name="T23" fmla="*/ 112 h 113"/>
                <a:gd name="T24" fmla="*/ 1 w 47"/>
                <a:gd name="T25" fmla="*/ 112 h 113"/>
                <a:gd name="T26" fmla="*/ 1 w 47"/>
                <a:gd name="T27" fmla="*/ 112 h 113"/>
                <a:gd name="T28" fmla="*/ 1 w 47"/>
                <a:gd name="T29" fmla="*/ 112 h 113"/>
                <a:gd name="T30" fmla="*/ 1 w 47"/>
                <a:gd name="T31" fmla="*/ 112 h 113"/>
                <a:gd name="T32" fmla="*/ 1 w 47"/>
                <a:gd name="T33" fmla="*/ 112 h 113"/>
                <a:gd name="T34" fmla="*/ 1 w 47"/>
                <a:gd name="T35" fmla="*/ 112 h 113"/>
                <a:gd name="T36" fmla="*/ 1 w 47"/>
                <a:gd name="T37" fmla="*/ 112 h 113"/>
                <a:gd name="T38" fmla="*/ 1 w 47"/>
                <a:gd name="T39" fmla="*/ 112 h 113"/>
                <a:gd name="T40" fmla="*/ 2 w 47"/>
                <a:gd name="T41" fmla="*/ 105 h 113"/>
                <a:gd name="T42" fmla="*/ 2 w 47"/>
                <a:gd name="T43" fmla="*/ 94 h 113"/>
                <a:gd name="T44" fmla="*/ 2 w 47"/>
                <a:gd name="T45" fmla="*/ 81 h 113"/>
                <a:gd name="T46" fmla="*/ 4 w 47"/>
                <a:gd name="T47" fmla="*/ 69 h 113"/>
                <a:gd name="T48" fmla="*/ 9 w 47"/>
                <a:gd name="T49" fmla="*/ 57 h 113"/>
                <a:gd name="T50" fmla="*/ 13 w 47"/>
                <a:gd name="T51" fmla="*/ 43 h 113"/>
                <a:gd name="T52" fmla="*/ 19 w 47"/>
                <a:gd name="T53" fmla="*/ 33 h 113"/>
                <a:gd name="T54" fmla="*/ 26 w 47"/>
                <a:gd name="T55" fmla="*/ 22 h 113"/>
                <a:gd name="T56" fmla="*/ 33 w 47"/>
                <a:gd name="T57" fmla="*/ 12 h 113"/>
                <a:gd name="T58" fmla="*/ 43 w 47"/>
                <a:gd name="T59" fmla="*/ 4 h 113"/>
                <a:gd name="T60" fmla="*/ 46 w 47"/>
                <a:gd name="T61" fmla="*/ 0 h 113"/>
                <a:gd name="T62" fmla="*/ 46 w 47"/>
                <a:gd name="T63" fmla="*/ 0 h 113"/>
                <a:gd name="T64" fmla="*/ 46 w 47"/>
                <a:gd name="T65" fmla="*/ 0 h 113"/>
                <a:gd name="T66" fmla="*/ 46 w 47"/>
                <a:gd name="T67" fmla="*/ 0 h 113"/>
                <a:gd name="T68" fmla="*/ 46 w 47"/>
                <a:gd name="T69" fmla="*/ 0 h 113"/>
                <a:gd name="T70" fmla="*/ 46 w 47"/>
                <a:gd name="T71" fmla="*/ 0 h 113"/>
                <a:gd name="T72" fmla="*/ 44 w 47"/>
                <a:gd name="T73" fmla="*/ 0 h 113"/>
                <a:gd name="T74" fmla="*/ 44 w 47"/>
                <a:gd name="T75" fmla="*/ 0 h 113"/>
                <a:gd name="T76" fmla="*/ 44 w 47"/>
                <a:gd name="T77" fmla="*/ 0 h 11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7"/>
                <a:gd name="T118" fmla="*/ 0 h 113"/>
                <a:gd name="T119" fmla="*/ 47 w 47"/>
                <a:gd name="T120" fmla="*/ 113 h 11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7" h="113">
                  <a:moveTo>
                    <a:pt x="44" y="0"/>
                  </a:moveTo>
                  <a:lnTo>
                    <a:pt x="41" y="3"/>
                  </a:lnTo>
                  <a:lnTo>
                    <a:pt x="32" y="11"/>
                  </a:lnTo>
                  <a:lnTo>
                    <a:pt x="24" y="22"/>
                  </a:lnTo>
                  <a:lnTo>
                    <a:pt x="20" y="32"/>
                  </a:lnTo>
                  <a:lnTo>
                    <a:pt x="11" y="43"/>
                  </a:lnTo>
                  <a:lnTo>
                    <a:pt x="7" y="56"/>
                  </a:lnTo>
                  <a:lnTo>
                    <a:pt x="2" y="68"/>
                  </a:lnTo>
                  <a:lnTo>
                    <a:pt x="2" y="81"/>
                  </a:lnTo>
                  <a:lnTo>
                    <a:pt x="0" y="93"/>
                  </a:lnTo>
                  <a:lnTo>
                    <a:pt x="1" y="105"/>
                  </a:lnTo>
                  <a:lnTo>
                    <a:pt x="1" y="112"/>
                  </a:lnTo>
                  <a:lnTo>
                    <a:pt x="2" y="105"/>
                  </a:lnTo>
                  <a:lnTo>
                    <a:pt x="2" y="94"/>
                  </a:lnTo>
                  <a:lnTo>
                    <a:pt x="2" y="81"/>
                  </a:lnTo>
                  <a:lnTo>
                    <a:pt x="4" y="69"/>
                  </a:lnTo>
                  <a:lnTo>
                    <a:pt x="9" y="57"/>
                  </a:lnTo>
                  <a:lnTo>
                    <a:pt x="13" y="43"/>
                  </a:lnTo>
                  <a:lnTo>
                    <a:pt x="19" y="33"/>
                  </a:lnTo>
                  <a:lnTo>
                    <a:pt x="26" y="22"/>
                  </a:lnTo>
                  <a:lnTo>
                    <a:pt x="33" y="12"/>
                  </a:lnTo>
                  <a:lnTo>
                    <a:pt x="43" y="4"/>
                  </a:lnTo>
                  <a:lnTo>
                    <a:pt x="46" y="0"/>
                  </a:lnTo>
                  <a:lnTo>
                    <a:pt x="44" y="0"/>
                  </a:lnTo>
                </a:path>
              </a:pathLst>
            </a:custGeom>
            <a:solidFill>
              <a:srgbClr val="8B9EC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22" name="Freeform 554"/>
            <p:cNvSpPr>
              <a:spLocks/>
            </p:cNvSpPr>
            <p:nvPr/>
          </p:nvSpPr>
          <p:spPr bwMode="auto">
            <a:xfrm>
              <a:off x="1943" y="834"/>
              <a:ext cx="48" cy="114"/>
            </a:xfrm>
            <a:custGeom>
              <a:avLst/>
              <a:gdLst>
                <a:gd name="T0" fmla="*/ 45 w 48"/>
                <a:gd name="T1" fmla="*/ 1 h 114"/>
                <a:gd name="T2" fmla="*/ 42 w 48"/>
                <a:gd name="T3" fmla="*/ 5 h 114"/>
                <a:gd name="T4" fmla="*/ 32 w 48"/>
                <a:gd name="T5" fmla="*/ 13 h 114"/>
                <a:gd name="T6" fmla="*/ 25 w 48"/>
                <a:gd name="T7" fmla="*/ 23 h 114"/>
                <a:gd name="T8" fmla="*/ 18 w 48"/>
                <a:gd name="T9" fmla="*/ 34 h 114"/>
                <a:gd name="T10" fmla="*/ 12 w 48"/>
                <a:gd name="T11" fmla="*/ 44 h 114"/>
                <a:gd name="T12" fmla="*/ 8 w 48"/>
                <a:gd name="T13" fmla="*/ 58 h 114"/>
                <a:gd name="T14" fmla="*/ 3 w 48"/>
                <a:gd name="T15" fmla="*/ 70 h 114"/>
                <a:gd name="T16" fmla="*/ 1 w 48"/>
                <a:gd name="T17" fmla="*/ 82 h 114"/>
                <a:gd name="T18" fmla="*/ 1 w 48"/>
                <a:gd name="T19" fmla="*/ 95 h 114"/>
                <a:gd name="T20" fmla="*/ 1 w 48"/>
                <a:gd name="T21" fmla="*/ 106 h 114"/>
                <a:gd name="T22" fmla="*/ 0 w 48"/>
                <a:gd name="T23" fmla="*/ 113 h 114"/>
                <a:gd name="T24" fmla="*/ 0 w 48"/>
                <a:gd name="T25" fmla="*/ 113 h 114"/>
                <a:gd name="T26" fmla="*/ 1 w 48"/>
                <a:gd name="T27" fmla="*/ 111 h 114"/>
                <a:gd name="T28" fmla="*/ 1 w 48"/>
                <a:gd name="T29" fmla="*/ 111 h 114"/>
                <a:gd name="T30" fmla="*/ 1 w 48"/>
                <a:gd name="T31" fmla="*/ 111 h 114"/>
                <a:gd name="T32" fmla="*/ 1 w 48"/>
                <a:gd name="T33" fmla="*/ 111 h 114"/>
                <a:gd name="T34" fmla="*/ 2 w 48"/>
                <a:gd name="T35" fmla="*/ 112 h 114"/>
                <a:gd name="T36" fmla="*/ 2 w 48"/>
                <a:gd name="T37" fmla="*/ 112 h 114"/>
                <a:gd name="T38" fmla="*/ 2 w 48"/>
                <a:gd name="T39" fmla="*/ 112 h 114"/>
                <a:gd name="T40" fmla="*/ 2 w 48"/>
                <a:gd name="T41" fmla="*/ 108 h 114"/>
                <a:gd name="T42" fmla="*/ 1 w 48"/>
                <a:gd name="T43" fmla="*/ 95 h 114"/>
                <a:gd name="T44" fmla="*/ 3 w 48"/>
                <a:gd name="T45" fmla="*/ 82 h 114"/>
                <a:gd name="T46" fmla="*/ 5 w 48"/>
                <a:gd name="T47" fmla="*/ 71 h 114"/>
                <a:gd name="T48" fmla="*/ 8 w 48"/>
                <a:gd name="T49" fmla="*/ 58 h 114"/>
                <a:gd name="T50" fmla="*/ 14 w 48"/>
                <a:gd name="T51" fmla="*/ 45 h 114"/>
                <a:gd name="T52" fmla="*/ 20 w 48"/>
                <a:gd name="T53" fmla="*/ 35 h 114"/>
                <a:gd name="T54" fmla="*/ 25 w 48"/>
                <a:gd name="T55" fmla="*/ 23 h 114"/>
                <a:gd name="T56" fmla="*/ 34 w 48"/>
                <a:gd name="T57" fmla="*/ 14 h 114"/>
                <a:gd name="T58" fmla="*/ 42 w 48"/>
                <a:gd name="T59" fmla="*/ 5 h 114"/>
                <a:gd name="T60" fmla="*/ 47 w 48"/>
                <a:gd name="T61" fmla="*/ 0 h 114"/>
                <a:gd name="T62" fmla="*/ 47 w 48"/>
                <a:gd name="T63" fmla="*/ 0 h 114"/>
                <a:gd name="T64" fmla="*/ 47 w 48"/>
                <a:gd name="T65" fmla="*/ 0 h 114"/>
                <a:gd name="T66" fmla="*/ 47 w 48"/>
                <a:gd name="T67" fmla="*/ 0 h 114"/>
                <a:gd name="T68" fmla="*/ 47 w 48"/>
                <a:gd name="T69" fmla="*/ 0 h 114"/>
                <a:gd name="T70" fmla="*/ 47 w 48"/>
                <a:gd name="T71" fmla="*/ 2 h 114"/>
                <a:gd name="T72" fmla="*/ 45 w 48"/>
                <a:gd name="T73" fmla="*/ 1 h 114"/>
                <a:gd name="T74" fmla="*/ 45 w 48"/>
                <a:gd name="T75" fmla="*/ 1 h 114"/>
                <a:gd name="T76" fmla="*/ 45 w 48"/>
                <a:gd name="T77" fmla="*/ 1 h 11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8"/>
                <a:gd name="T118" fmla="*/ 0 h 114"/>
                <a:gd name="T119" fmla="*/ 48 w 48"/>
                <a:gd name="T120" fmla="*/ 114 h 11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8" h="114">
                  <a:moveTo>
                    <a:pt x="45" y="1"/>
                  </a:moveTo>
                  <a:lnTo>
                    <a:pt x="42" y="5"/>
                  </a:lnTo>
                  <a:lnTo>
                    <a:pt x="32" y="13"/>
                  </a:lnTo>
                  <a:lnTo>
                    <a:pt x="25" y="23"/>
                  </a:lnTo>
                  <a:lnTo>
                    <a:pt x="18" y="34"/>
                  </a:lnTo>
                  <a:lnTo>
                    <a:pt x="12" y="44"/>
                  </a:lnTo>
                  <a:lnTo>
                    <a:pt x="8" y="58"/>
                  </a:lnTo>
                  <a:lnTo>
                    <a:pt x="3" y="70"/>
                  </a:lnTo>
                  <a:lnTo>
                    <a:pt x="1" y="82"/>
                  </a:lnTo>
                  <a:lnTo>
                    <a:pt x="1" y="95"/>
                  </a:lnTo>
                  <a:lnTo>
                    <a:pt x="1" y="106"/>
                  </a:lnTo>
                  <a:lnTo>
                    <a:pt x="0" y="113"/>
                  </a:lnTo>
                  <a:lnTo>
                    <a:pt x="1" y="111"/>
                  </a:lnTo>
                  <a:lnTo>
                    <a:pt x="2" y="112"/>
                  </a:lnTo>
                  <a:lnTo>
                    <a:pt x="2" y="108"/>
                  </a:lnTo>
                  <a:lnTo>
                    <a:pt x="1" y="95"/>
                  </a:lnTo>
                  <a:lnTo>
                    <a:pt x="3" y="82"/>
                  </a:lnTo>
                  <a:lnTo>
                    <a:pt x="5" y="71"/>
                  </a:lnTo>
                  <a:lnTo>
                    <a:pt x="8" y="58"/>
                  </a:lnTo>
                  <a:lnTo>
                    <a:pt x="14" y="45"/>
                  </a:lnTo>
                  <a:lnTo>
                    <a:pt x="20" y="35"/>
                  </a:lnTo>
                  <a:lnTo>
                    <a:pt x="25" y="23"/>
                  </a:lnTo>
                  <a:lnTo>
                    <a:pt x="34" y="14"/>
                  </a:lnTo>
                  <a:lnTo>
                    <a:pt x="42" y="5"/>
                  </a:lnTo>
                  <a:lnTo>
                    <a:pt x="47" y="0"/>
                  </a:lnTo>
                  <a:lnTo>
                    <a:pt x="47" y="2"/>
                  </a:lnTo>
                  <a:lnTo>
                    <a:pt x="45" y="1"/>
                  </a:lnTo>
                </a:path>
              </a:pathLst>
            </a:custGeom>
            <a:solidFill>
              <a:srgbClr val="8C9FC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23" name="Freeform 555"/>
            <p:cNvSpPr>
              <a:spLocks/>
            </p:cNvSpPr>
            <p:nvPr/>
          </p:nvSpPr>
          <p:spPr bwMode="auto">
            <a:xfrm>
              <a:off x="1944" y="834"/>
              <a:ext cx="49" cy="113"/>
            </a:xfrm>
            <a:custGeom>
              <a:avLst/>
              <a:gdLst>
                <a:gd name="T0" fmla="*/ 46 w 49"/>
                <a:gd name="T1" fmla="*/ 0 h 113"/>
                <a:gd name="T2" fmla="*/ 41 w 49"/>
                <a:gd name="T3" fmla="*/ 5 h 113"/>
                <a:gd name="T4" fmla="*/ 33 w 49"/>
                <a:gd name="T5" fmla="*/ 14 h 113"/>
                <a:gd name="T6" fmla="*/ 24 w 49"/>
                <a:gd name="T7" fmla="*/ 23 h 113"/>
                <a:gd name="T8" fmla="*/ 19 w 49"/>
                <a:gd name="T9" fmla="*/ 35 h 113"/>
                <a:gd name="T10" fmla="*/ 13 w 49"/>
                <a:gd name="T11" fmla="*/ 45 h 113"/>
                <a:gd name="T12" fmla="*/ 7 w 49"/>
                <a:gd name="T13" fmla="*/ 58 h 113"/>
                <a:gd name="T14" fmla="*/ 4 w 49"/>
                <a:gd name="T15" fmla="*/ 71 h 113"/>
                <a:gd name="T16" fmla="*/ 2 w 49"/>
                <a:gd name="T17" fmla="*/ 82 h 113"/>
                <a:gd name="T18" fmla="*/ 0 w 49"/>
                <a:gd name="T19" fmla="*/ 95 h 113"/>
                <a:gd name="T20" fmla="*/ 1 w 49"/>
                <a:gd name="T21" fmla="*/ 108 h 113"/>
                <a:gd name="T22" fmla="*/ 1 w 49"/>
                <a:gd name="T23" fmla="*/ 112 h 113"/>
                <a:gd name="T24" fmla="*/ 1 w 49"/>
                <a:gd name="T25" fmla="*/ 112 h 113"/>
                <a:gd name="T26" fmla="*/ 1 w 49"/>
                <a:gd name="T27" fmla="*/ 112 h 113"/>
                <a:gd name="T28" fmla="*/ 1 w 49"/>
                <a:gd name="T29" fmla="*/ 112 h 113"/>
                <a:gd name="T30" fmla="*/ 1 w 49"/>
                <a:gd name="T31" fmla="*/ 112 h 113"/>
                <a:gd name="T32" fmla="*/ 1 w 49"/>
                <a:gd name="T33" fmla="*/ 112 h 113"/>
                <a:gd name="T34" fmla="*/ 1 w 49"/>
                <a:gd name="T35" fmla="*/ 112 h 113"/>
                <a:gd name="T36" fmla="*/ 1 w 49"/>
                <a:gd name="T37" fmla="*/ 112 h 113"/>
                <a:gd name="T38" fmla="*/ 1 w 49"/>
                <a:gd name="T39" fmla="*/ 112 h 113"/>
                <a:gd name="T40" fmla="*/ 1 w 49"/>
                <a:gd name="T41" fmla="*/ 108 h 113"/>
                <a:gd name="T42" fmla="*/ 2 w 49"/>
                <a:gd name="T43" fmla="*/ 96 h 113"/>
                <a:gd name="T44" fmla="*/ 2 w 49"/>
                <a:gd name="T45" fmla="*/ 82 h 113"/>
                <a:gd name="T46" fmla="*/ 4 w 49"/>
                <a:gd name="T47" fmla="*/ 71 h 113"/>
                <a:gd name="T48" fmla="*/ 9 w 49"/>
                <a:gd name="T49" fmla="*/ 58 h 113"/>
                <a:gd name="T50" fmla="*/ 13 w 49"/>
                <a:gd name="T51" fmla="*/ 45 h 113"/>
                <a:gd name="T52" fmla="*/ 19 w 49"/>
                <a:gd name="T53" fmla="*/ 35 h 113"/>
                <a:gd name="T54" fmla="*/ 26 w 49"/>
                <a:gd name="T55" fmla="*/ 24 h 113"/>
                <a:gd name="T56" fmla="*/ 33 w 49"/>
                <a:gd name="T57" fmla="*/ 14 h 113"/>
                <a:gd name="T58" fmla="*/ 42 w 49"/>
                <a:gd name="T59" fmla="*/ 7 h 113"/>
                <a:gd name="T60" fmla="*/ 48 w 49"/>
                <a:gd name="T61" fmla="*/ 1 h 113"/>
                <a:gd name="T62" fmla="*/ 48 w 49"/>
                <a:gd name="T63" fmla="*/ 1 h 113"/>
                <a:gd name="T64" fmla="*/ 48 w 49"/>
                <a:gd name="T65" fmla="*/ 1 h 113"/>
                <a:gd name="T66" fmla="*/ 48 w 49"/>
                <a:gd name="T67" fmla="*/ 1 h 113"/>
                <a:gd name="T68" fmla="*/ 48 w 49"/>
                <a:gd name="T69" fmla="*/ 1 h 113"/>
                <a:gd name="T70" fmla="*/ 48 w 49"/>
                <a:gd name="T71" fmla="*/ 1 h 113"/>
                <a:gd name="T72" fmla="*/ 46 w 49"/>
                <a:gd name="T73" fmla="*/ 0 h 113"/>
                <a:gd name="T74" fmla="*/ 46 w 49"/>
                <a:gd name="T75" fmla="*/ 0 h 113"/>
                <a:gd name="T76" fmla="*/ 46 w 49"/>
                <a:gd name="T77" fmla="*/ 0 h 11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9"/>
                <a:gd name="T118" fmla="*/ 0 h 113"/>
                <a:gd name="T119" fmla="*/ 49 w 49"/>
                <a:gd name="T120" fmla="*/ 113 h 11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9" h="113">
                  <a:moveTo>
                    <a:pt x="46" y="0"/>
                  </a:moveTo>
                  <a:lnTo>
                    <a:pt x="41" y="5"/>
                  </a:lnTo>
                  <a:lnTo>
                    <a:pt x="33" y="14"/>
                  </a:lnTo>
                  <a:lnTo>
                    <a:pt x="24" y="23"/>
                  </a:lnTo>
                  <a:lnTo>
                    <a:pt x="19" y="35"/>
                  </a:lnTo>
                  <a:lnTo>
                    <a:pt x="13" y="45"/>
                  </a:lnTo>
                  <a:lnTo>
                    <a:pt x="7" y="58"/>
                  </a:lnTo>
                  <a:lnTo>
                    <a:pt x="4" y="71"/>
                  </a:lnTo>
                  <a:lnTo>
                    <a:pt x="2" y="82"/>
                  </a:lnTo>
                  <a:lnTo>
                    <a:pt x="0" y="95"/>
                  </a:lnTo>
                  <a:lnTo>
                    <a:pt x="1" y="108"/>
                  </a:lnTo>
                  <a:lnTo>
                    <a:pt x="1" y="112"/>
                  </a:lnTo>
                  <a:lnTo>
                    <a:pt x="1" y="108"/>
                  </a:lnTo>
                  <a:lnTo>
                    <a:pt x="2" y="96"/>
                  </a:lnTo>
                  <a:lnTo>
                    <a:pt x="2" y="82"/>
                  </a:lnTo>
                  <a:lnTo>
                    <a:pt x="4" y="71"/>
                  </a:lnTo>
                  <a:lnTo>
                    <a:pt x="9" y="58"/>
                  </a:lnTo>
                  <a:lnTo>
                    <a:pt x="13" y="45"/>
                  </a:lnTo>
                  <a:lnTo>
                    <a:pt x="19" y="35"/>
                  </a:lnTo>
                  <a:lnTo>
                    <a:pt x="26" y="24"/>
                  </a:lnTo>
                  <a:lnTo>
                    <a:pt x="33" y="14"/>
                  </a:lnTo>
                  <a:lnTo>
                    <a:pt x="42" y="7"/>
                  </a:lnTo>
                  <a:lnTo>
                    <a:pt x="48" y="1"/>
                  </a:lnTo>
                  <a:lnTo>
                    <a:pt x="46" y="0"/>
                  </a:lnTo>
                </a:path>
              </a:pathLst>
            </a:custGeom>
            <a:solidFill>
              <a:srgbClr val="8DA0C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24" name="Freeform 556"/>
            <p:cNvSpPr>
              <a:spLocks/>
            </p:cNvSpPr>
            <p:nvPr/>
          </p:nvSpPr>
          <p:spPr bwMode="auto">
            <a:xfrm>
              <a:off x="1945" y="834"/>
              <a:ext cx="51" cy="114"/>
            </a:xfrm>
            <a:custGeom>
              <a:avLst/>
              <a:gdLst>
                <a:gd name="T0" fmla="*/ 47 w 51"/>
                <a:gd name="T1" fmla="*/ 1 h 114"/>
                <a:gd name="T2" fmla="*/ 41 w 51"/>
                <a:gd name="T3" fmla="*/ 7 h 114"/>
                <a:gd name="T4" fmla="*/ 32 w 51"/>
                <a:gd name="T5" fmla="*/ 14 h 114"/>
                <a:gd name="T6" fmla="*/ 25 w 51"/>
                <a:gd name="T7" fmla="*/ 24 h 114"/>
                <a:gd name="T8" fmla="*/ 18 w 51"/>
                <a:gd name="T9" fmla="*/ 35 h 114"/>
                <a:gd name="T10" fmla="*/ 12 w 51"/>
                <a:gd name="T11" fmla="*/ 45 h 114"/>
                <a:gd name="T12" fmla="*/ 8 w 51"/>
                <a:gd name="T13" fmla="*/ 58 h 114"/>
                <a:gd name="T14" fmla="*/ 3 w 51"/>
                <a:gd name="T15" fmla="*/ 71 h 114"/>
                <a:gd name="T16" fmla="*/ 1 w 51"/>
                <a:gd name="T17" fmla="*/ 82 h 114"/>
                <a:gd name="T18" fmla="*/ 1 w 51"/>
                <a:gd name="T19" fmla="*/ 96 h 114"/>
                <a:gd name="T20" fmla="*/ 0 w 51"/>
                <a:gd name="T21" fmla="*/ 108 h 114"/>
                <a:gd name="T22" fmla="*/ 0 w 51"/>
                <a:gd name="T23" fmla="*/ 112 h 114"/>
                <a:gd name="T24" fmla="*/ 0 w 51"/>
                <a:gd name="T25" fmla="*/ 112 h 114"/>
                <a:gd name="T26" fmla="*/ 0 w 51"/>
                <a:gd name="T27" fmla="*/ 112 h 114"/>
                <a:gd name="T28" fmla="*/ 0 w 51"/>
                <a:gd name="T29" fmla="*/ 112 h 114"/>
                <a:gd name="T30" fmla="*/ 0 w 51"/>
                <a:gd name="T31" fmla="*/ 112 h 114"/>
                <a:gd name="T32" fmla="*/ 2 w 51"/>
                <a:gd name="T33" fmla="*/ 113 h 114"/>
                <a:gd name="T34" fmla="*/ 2 w 51"/>
                <a:gd name="T35" fmla="*/ 113 h 114"/>
                <a:gd name="T36" fmla="*/ 2 w 51"/>
                <a:gd name="T37" fmla="*/ 113 h 114"/>
                <a:gd name="T38" fmla="*/ 2 w 51"/>
                <a:gd name="T39" fmla="*/ 113 h 114"/>
                <a:gd name="T40" fmla="*/ 3 w 51"/>
                <a:gd name="T41" fmla="*/ 106 h 114"/>
                <a:gd name="T42" fmla="*/ 1 w 51"/>
                <a:gd name="T43" fmla="*/ 94 h 114"/>
                <a:gd name="T44" fmla="*/ 3 w 51"/>
                <a:gd name="T45" fmla="*/ 82 h 114"/>
                <a:gd name="T46" fmla="*/ 5 w 51"/>
                <a:gd name="T47" fmla="*/ 71 h 114"/>
                <a:gd name="T48" fmla="*/ 8 w 51"/>
                <a:gd name="T49" fmla="*/ 58 h 114"/>
                <a:gd name="T50" fmla="*/ 14 w 51"/>
                <a:gd name="T51" fmla="*/ 45 h 114"/>
                <a:gd name="T52" fmla="*/ 19 w 51"/>
                <a:gd name="T53" fmla="*/ 36 h 114"/>
                <a:gd name="T54" fmla="*/ 25 w 51"/>
                <a:gd name="T55" fmla="*/ 25 h 114"/>
                <a:gd name="T56" fmla="*/ 34 w 51"/>
                <a:gd name="T57" fmla="*/ 17 h 114"/>
                <a:gd name="T58" fmla="*/ 41 w 51"/>
                <a:gd name="T59" fmla="*/ 7 h 114"/>
                <a:gd name="T60" fmla="*/ 50 w 51"/>
                <a:gd name="T61" fmla="*/ 0 h 114"/>
                <a:gd name="T62" fmla="*/ 50 w 51"/>
                <a:gd name="T63" fmla="*/ 0 h 114"/>
                <a:gd name="T64" fmla="*/ 50 w 51"/>
                <a:gd name="T65" fmla="*/ 0 h 114"/>
                <a:gd name="T66" fmla="*/ 50 w 51"/>
                <a:gd name="T67" fmla="*/ 0 h 114"/>
                <a:gd name="T68" fmla="*/ 50 w 51"/>
                <a:gd name="T69" fmla="*/ 0 h 114"/>
                <a:gd name="T70" fmla="*/ 50 w 51"/>
                <a:gd name="T71" fmla="*/ 0 h 114"/>
                <a:gd name="T72" fmla="*/ 49 w 51"/>
                <a:gd name="T73" fmla="*/ 2 h 114"/>
                <a:gd name="T74" fmla="*/ 47 w 51"/>
                <a:gd name="T75" fmla="*/ 1 h 114"/>
                <a:gd name="T76" fmla="*/ 47 w 51"/>
                <a:gd name="T77" fmla="*/ 1 h 11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1"/>
                <a:gd name="T118" fmla="*/ 0 h 114"/>
                <a:gd name="T119" fmla="*/ 51 w 51"/>
                <a:gd name="T120" fmla="*/ 114 h 11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1" h="114">
                  <a:moveTo>
                    <a:pt x="47" y="1"/>
                  </a:moveTo>
                  <a:lnTo>
                    <a:pt x="41" y="7"/>
                  </a:lnTo>
                  <a:lnTo>
                    <a:pt x="32" y="14"/>
                  </a:lnTo>
                  <a:lnTo>
                    <a:pt x="25" y="24"/>
                  </a:lnTo>
                  <a:lnTo>
                    <a:pt x="18" y="35"/>
                  </a:lnTo>
                  <a:lnTo>
                    <a:pt x="12" y="45"/>
                  </a:lnTo>
                  <a:lnTo>
                    <a:pt x="8" y="58"/>
                  </a:lnTo>
                  <a:lnTo>
                    <a:pt x="3" y="71"/>
                  </a:lnTo>
                  <a:lnTo>
                    <a:pt x="1" y="82"/>
                  </a:lnTo>
                  <a:lnTo>
                    <a:pt x="1" y="96"/>
                  </a:lnTo>
                  <a:lnTo>
                    <a:pt x="0" y="108"/>
                  </a:lnTo>
                  <a:lnTo>
                    <a:pt x="0" y="112"/>
                  </a:lnTo>
                  <a:lnTo>
                    <a:pt x="2" y="113"/>
                  </a:lnTo>
                  <a:lnTo>
                    <a:pt x="3" y="106"/>
                  </a:lnTo>
                  <a:lnTo>
                    <a:pt x="1" y="94"/>
                  </a:lnTo>
                  <a:lnTo>
                    <a:pt x="3" y="82"/>
                  </a:lnTo>
                  <a:lnTo>
                    <a:pt x="5" y="71"/>
                  </a:lnTo>
                  <a:lnTo>
                    <a:pt x="8" y="58"/>
                  </a:lnTo>
                  <a:lnTo>
                    <a:pt x="14" y="45"/>
                  </a:lnTo>
                  <a:lnTo>
                    <a:pt x="19" y="36"/>
                  </a:lnTo>
                  <a:lnTo>
                    <a:pt x="25" y="25"/>
                  </a:lnTo>
                  <a:lnTo>
                    <a:pt x="34" y="17"/>
                  </a:lnTo>
                  <a:lnTo>
                    <a:pt x="41" y="7"/>
                  </a:lnTo>
                  <a:lnTo>
                    <a:pt x="50" y="0"/>
                  </a:lnTo>
                  <a:lnTo>
                    <a:pt x="49" y="2"/>
                  </a:lnTo>
                  <a:lnTo>
                    <a:pt x="47" y="1"/>
                  </a:lnTo>
                </a:path>
              </a:pathLst>
            </a:custGeom>
            <a:solidFill>
              <a:srgbClr val="8EA1C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25" name="Freeform 557"/>
            <p:cNvSpPr>
              <a:spLocks/>
            </p:cNvSpPr>
            <p:nvPr/>
          </p:nvSpPr>
          <p:spPr bwMode="auto">
            <a:xfrm>
              <a:off x="1946" y="834"/>
              <a:ext cx="52" cy="114"/>
            </a:xfrm>
            <a:custGeom>
              <a:avLst/>
              <a:gdLst>
                <a:gd name="T0" fmla="*/ 49 w 52"/>
                <a:gd name="T1" fmla="*/ 0 h 114"/>
                <a:gd name="T2" fmla="*/ 40 w 52"/>
                <a:gd name="T3" fmla="*/ 7 h 114"/>
                <a:gd name="T4" fmla="*/ 33 w 52"/>
                <a:gd name="T5" fmla="*/ 17 h 114"/>
                <a:gd name="T6" fmla="*/ 24 w 52"/>
                <a:gd name="T7" fmla="*/ 25 h 114"/>
                <a:gd name="T8" fmla="*/ 18 w 52"/>
                <a:gd name="T9" fmla="*/ 36 h 114"/>
                <a:gd name="T10" fmla="*/ 13 w 52"/>
                <a:gd name="T11" fmla="*/ 45 h 114"/>
                <a:gd name="T12" fmla="*/ 7 w 52"/>
                <a:gd name="T13" fmla="*/ 58 h 114"/>
                <a:gd name="T14" fmla="*/ 4 w 52"/>
                <a:gd name="T15" fmla="*/ 71 h 114"/>
                <a:gd name="T16" fmla="*/ 2 w 52"/>
                <a:gd name="T17" fmla="*/ 82 h 114"/>
                <a:gd name="T18" fmla="*/ 0 w 52"/>
                <a:gd name="T19" fmla="*/ 94 h 114"/>
                <a:gd name="T20" fmla="*/ 2 w 52"/>
                <a:gd name="T21" fmla="*/ 106 h 114"/>
                <a:gd name="T22" fmla="*/ 1 w 52"/>
                <a:gd name="T23" fmla="*/ 113 h 114"/>
                <a:gd name="T24" fmla="*/ 1 w 52"/>
                <a:gd name="T25" fmla="*/ 113 h 114"/>
                <a:gd name="T26" fmla="*/ 1 w 52"/>
                <a:gd name="T27" fmla="*/ 113 h 114"/>
                <a:gd name="T28" fmla="*/ 1 w 52"/>
                <a:gd name="T29" fmla="*/ 113 h 114"/>
                <a:gd name="T30" fmla="*/ 1 w 52"/>
                <a:gd name="T31" fmla="*/ 113 h 114"/>
                <a:gd name="T32" fmla="*/ 1 w 52"/>
                <a:gd name="T33" fmla="*/ 113 h 114"/>
                <a:gd name="T34" fmla="*/ 1 w 52"/>
                <a:gd name="T35" fmla="*/ 113 h 114"/>
                <a:gd name="T36" fmla="*/ 1 w 52"/>
                <a:gd name="T37" fmla="*/ 113 h 114"/>
                <a:gd name="T38" fmla="*/ 1 w 52"/>
                <a:gd name="T39" fmla="*/ 113 h 114"/>
                <a:gd name="T40" fmla="*/ 2 w 52"/>
                <a:gd name="T41" fmla="*/ 106 h 114"/>
                <a:gd name="T42" fmla="*/ 1 w 52"/>
                <a:gd name="T43" fmla="*/ 95 h 114"/>
                <a:gd name="T44" fmla="*/ 2 w 52"/>
                <a:gd name="T45" fmla="*/ 82 h 114"/>
                <a:gd name="T46" fmla="*/ 4 w 52"/>
                <a:gd name="T47" fmla="*/ 71 h 114"/>
                <a:gd name="T48" fmla="*/ 9 w 52"/>
                <a:gd name="T49" fmla="*/ 59 h 114"/>
                <a:gd name="T50" fmla="*/ 13 w 52"/>
                <a:gd name="T51" fmla="*/ 45 h 114"/>
                <a:gd name="T52" fmla="*/ 18 w 52"/>
                <a:gd name="T53" fmla="*/ 36 h 114"/>
                <a:gd name="T54" fmla="*/ 25 w 52"/>
                <a:gd name="T55" fmla="*/ 25 h 114"/>
                <a:gd name="T56" fmla="*/ 33 w 52"/>
                <a:gd name="T57" fmla="*/ 17 h 114"/>
                <a:gd name="T58" fmla="*/ 41 w 52"/>
                <a:gd name="T59" fmla="*/ 8 h 114"/>
                <a:gd name="T60" fmla="*/ 51 w 52"/>
                <a:gd name="T61" fmla="*/ 0 h 114"/>
                <a:gd name="T62" fmla="*/ 51 w 52"/>
                <a:gd name="T63" fmla="*/ 0 h 114"/>
                <a:gd name="T64" fmla="*/ 51 w 52"/>
                <a:gd name="T65" fmla="*/ 0 h 114"/>
                <a:gd name="T66" fmla="*/ 51 w 52"/>
                <a:gd name="T67" fmla="*/ 0 h 114"/>
                <a:gd name="T68" fmla="*/ 51 w 52"/>
                <a:gd name="T69" fmla="*/ 0 h 114"/>
                <a:gd name="T70" fmla="*/ 51 w 52"/>
                <a:gd name="T71" fmla="*/ 0 h 114"/>
                <a:gd name="T72" fmla="*/ 51 w 52"/>
                <a:gd name="T73" fmla="*/ 0 h 114"/>
                <a:gd name="T74" fmla="*/ 51 w 52"/>
                <a:gd name="T75" fmla="*/ 0 h 114"/>
                <a:gd name="T76" fmla="*/ 49 w 52"/>
                <a:gd name="T77" fmla="*/ 0 h 114"/>
                <a:gd name="T78" fmla="*/ 49 w 52"/>
                <a:gd name="T79" fmla="*/ 0 h 11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52"/>
                <a:gd name="T121" fmla="*/ 0 h 114"/>
                <a:gd name="T122" fmla="*/ 52 w 52"/>
                <a:gd name="T123" fmla="*/ 114 h 11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52" h="114">
                  <a:moveTo>
                    <a:pt x="49" y="0"/>
                  </a:moveTo>
                  <a:lnTo>
                    <a:pt x="40" y="7"/>
                  </a:lnTo>
                  <a:lnTo>
                    <a:pt x="33" y="17"/>
                  </a:lnTo>
                  <a:lnTo>
                    <a:pt x="24" y="25"/>
                  </a:lnTo>
                  <a:lnTo>
                    <a:pt x="18" y="36"/>
                  </a:lnTo>
                  <a:lnTo>
                    <a:pt x="13" y="45"/>
                  </a:lnTo>
                  <a:lnTo>
                    <a:pt x="7" y="58"/>
                  </a:lnTo>
                  <a:lnTo>
                    <a:pt x="4" y="71"/>
                  </a:lnTo>
                  <a:lnTo>
                    <a:pt x="2" y="82"/>
                  </a:lnTo>
                  <a:lnTo>
                    <a:pt x="0" y="94"/>
                  </a:lnTo>
                  <a:lnTo>
                    <a:pt x="2" y="106"/>
                  </a:lnTo>
                  <a:lnTo>
                    <a:pt x="1" y="113"/>
                  </a:lnTo>
                  <a:lnTo>
                    <a:pt x="2" y="106"/>
                  </a:lnTo>
                  <a:lnTo>
                    <a:pt x="1" y="95"/>
                  </a:lnTo>
                  <a:lnTo>
                    <a:pt x="2" y="82"/>
                  </a:lnTo>
                  <a:lnTo>
                    <a:pt x="4" y="71"/>
                  </a:lnTo>
                  <a:lnTo>
                    <a:pt x="9" y="59"/>
                  </a:lnTo>
                  <a:lnTo>
                    <a:pt x="13" y="45"/>
                  </a:lnTo>
                  <a:lnTo>
                    <a:pt x="18" y="36"/>
                  </a:lnTo>
                  <a:lnTo>
                    <a:pt x="25" y="25"/>
                  </a:lnTo>
                  <a:lnTo>
                    <a:pt x="33" y="17"/>
                  </a:lnTo>
                  <a:lnTo>
                    <a:pt x="41" y="8"/>
                  </a:lnTo>
                  <a:lnTo>
                    <a:pt x="51" y="0"/>
                  </a:lnTo>
                  <a:lnTo>
                    <a:pt x="49" y="0"/>
                  </a:lnTo>
                </a:path>
              </a:pathLst>
            </a:custGeom>
            <a:solidFill>
              <a:srgbClr val="8FA1C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26" name="Freeform 558"/>
            <p:cNvSpPr>
              <a:spLocks/>
            </p:cNvSpPr>
            <p:nvPr/>
          </p:nvSpPr>
          <p:spPr bwMode="auto">
            <a:xfrm>
              <a:off x="1947" y="833"/>
              <a:ext cx="53" cy="115"/>
            </a:xfrm>
            <a:custGeom>
              <a:avLst/>
              <a:gdLst>
                <a:gd name="T0" fmla="*/ 50 w 53"/>
                <a:gd name="T1" fmla="*/ 1 h 115"/>
                <a:gd name="T2" fmla="*/ 50 w 53"/>
                <a:gd name="T3" fmla="*/ 1 h 115"/>
                <a:gd name="T4" fmla="*/ 40 w 53"/>
                <a:gd name="T5" fmla="*/ 9 h 115"/>
                <a:gd name="T6" fmla="*/ 32 w 53"/>
                <a:gd name="T7" fmla="*/ 18 h 115"/>
                <a:gd name="T8" fmla="*/ 24 w 53"/>
                <a:gd name="T9" fmla="*/ 26 h 115"/>
                <a:gd name="T10" fmla="*/ 17 w 53"/>
                <a:gd name="T11" fmla="*/ 37 h 115"/>
                <a:gd name="T12" fmla="*/ 12 w 53"/>
                <a:gd name="T13" fmla="*/ 46 h 115"/>
                <a:gd name="T14" fmla="*/ 8 w 53"/>
                <a:gd name="T15" fmla="*/ 60 h 115"/>
                <a:gd name="T16" fmla="*/ 3 w 53"/>
                <a:gd name="T17" fmla="*/ 72 h 115"/>
                <a:gd name="T18" fmla="*/ 1 w 53"/>
                <a:gd name="T19" fmla="*/ 83 h 115"/>
                <a:gd name="T20" fmla="*/ 0 w 53"/>
                <a:gd name="T21" fmla="*/ 96 h 115"/>
                <a:gd name="T22" fmla="*/ 1 w 53"/>
                <a:gd name="T23" fmla="*/ 107 h 115"/>
                <a:gd name="T24" fmla="*/ 0 w 53"/>
                <a:gd name="T25" fmla="*/ 114 h 115"/>
                <a:gd name="T26" fmla="*/ 0 w 53"/>
                <a:gd name="T27" fmla="*/ 114 h 115"/>
                <a:gd name="T28" fmla="*/ 0 w 53"/>
                <a:gd name="T29" fmla="*/ 114 h 115"/>
                <a:gd name="T30" fmla="*/ 0 w 53"/>
                <a:gd name="T31" fmla="*/ 114 h 115"/>
                <a:gd name="T32" fmla="*/ 2 w 53"/>
                <a:gd name="T33" fmla="*/ 114 h 115"/>
                <a:gd name="T34" fmla="*/ 3 w 53"/>
                <a:gd name="T35" fmla="*/ 112 h 115"/>
                <a:gd name="T36" fmla="*/ 3 w 53"/>
                <a:gd name="T37" fmla="*/ 112 h 115"/>
                <a:gd name="T38" fmla="*/ 3 w 53"/>
                <a:gd name="T39" fmla="*/ 112 h 115"/>
                <a:gd name="T40" fmla="*/ 3 w 53"/>
                <a:gd name="T41" fmla="*/ 112 h 115"/>
                <a:gd name="T42" fmla="*/ 3 w 53"/>
                <a:gd name="T43" fmla="*/ 108 h 115"/>
                <a:gd name="T44" fmla="*/ 0 w 53"/>
                <a:gd name="T45" fmla="*/ 96 h 115"/>
                <a:gd name="T46" fmla="*/ 3 w 53"/>
                <a:gd name="T47" fmla="*/ 84 h 115"/>
                <a:gd name="T48" fmla="*/ 5 w 53"/>
                <a:gd name="T49" fmla="*/ 73 h 115"/>
                <a:gd name="T50" fmla="*/ 9 w 53"/>
                <a:gd name="T51" fmla="*/ 60 h 115"/>
                <a:gd name="T52" fmla="*/ 14 w 53"/>
                <a:gd name="T53" fmla="*/ 49 h 115"/>
                <a:gd name="T54" fmla="*/ 19 w 53"/>
                <a:gd name="T55" fmla="*/ 38 h 115"/>
                <a:gd name="T56" fmla="*/ 24 w 53"/>
                <a:gd name="T57" fmla="*/ 26 h 115"/>
                <a:gd name="T58" fmla="*/ 34 w 53"/>
                <a:gd name="T59" fmla="*/ 18 h 115"/>
                <a:gd name="T60" fmla="*/ 40 w 53"/>
                <a:gd name="T61" fmla="*/ 9 h 115"/>
                <a:gd name="T62" fmla="*/ 52 w 53"/>
                <a:gd name="T63" fmla="*/ 2 h 115"/>
                <a:gd name="T64" fmla="*/ 52 w 53"/>
                <a:gd name="T65" fmla="*/ 0 h 115"/>
                <a:gd name="T66" fmla="*/ 52 w 53"/>
                <a:gd name="T67" fmla="*/ 0 h 115"/>
                <a:gd name="T68" fmla="*/ 52 w 53"/>
                <a:gd name="T69" fmla="*/ 0 h 115"/>
                <a:gd name="T70" fmla="*/ 52 w 53"/>
                <a:gd name="T71" fmla="*/ 0 h 115"/>
                <a:gd name="T72" fmla="*/ 52 w 53"/>
                <a:gd name="T73" fmla="*/ 0 h 115"/>
                <a:gd name="T74" fmla="*/ 52 w 53"/>
                <a:gd name="T75" fmla="*/ 0 h 115"/>
                <a:gd name="T76" fmla="*/ 52 w 53"/>
                <a:gd name="T77" fmla="*/ 0 h 115"/>
                <a:gd name="T78" fmla="*/ 50 w 53"/>
                <a:gd name="T79" fmla="*/ 1 h 115"/>
                <a:gd name="T80" fmla="*/ 50 w 53"/>
                <a:gd name="T81" fmla="*/ 1 h 11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3"/>
                <a:gd name="T124" fmla="*/ 0 h 115"/>
                <a:gd name="T125" fmla="*/ 53 w 53"/>
                <a:gd name="T126" fmla="*/ 115 h 11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3" h="115">
                  <a:moveTo>
                    <a:pt x="50" y="1"/>
                  </a:moveTo>
                  <a:lnTo>
                    <a:pt x="50" y="1"/>
                  </a:lnTo>
                  <a:lnTo>
                    <a:pt x="40" y="9"/>
                  </a:lnTo>
                  <a:lnTo>
                    <a:pt x="32" y="18"/>
                  </a:lnTo>
                  <a:lnTo>
                    <a:pt x="24" y="26"/>
                  </a:lnTo>
                  <a:lnTo>
                    <a:pt x="17" y="37"/>
                  </a:lnTo>
                  <a:lnTo>
                    <a:pt x="12" y="46"/>
                  </a:lnTo>
                  <a:lnTo>
                    <a:pt x="8" y="60"/>
                  </a:lnTo>
                  <a:lnTo>
                    <a:pt x="3" y="72"/>
                  </a:lnTo>
                  <a:lnTo>
                    <a:pt x="1" y="83"/>
                  </a:lnTo>
                  <a:lnTo>
                    <a:pt x="0" y="96"/>
                  </a:lnTo>
                  <a:lnTo>
                    <a:pt x="1" y="107"/>
                  </a:lnTo>
                  <a:lnTo>
                    <a:pt x="0" y="114"/>
                  </a:lnTo>
                  <a:lnTo>
                    <a:pt x="2" y="114"/>
                  </a:lnTo>
                  <a:lnTo>
                    <a:pt x="3" y="112"/>
                  </a:lnTo>
                  <a:lnTo>
                    <a:pt x="3" y="108"/>
                  </a:lnTo>
                  <a:lnTo>
                    <a:pt x="0" y="96"/>
                  </a:lnTo>
                  <a:lnTo>
                    <a:pt x="3" y="84"/>
                  </a:lnTo>
                  <a:lnTo>
                    <a:pt x="5" y="73"/>
                  </a:lnTo>
                  <a:lnTo>
                    <a:pt x="9" y="60"/>
                  </a:lnTo>
                  <a:lnTo>
                    <a:pt x="14" y="49"/>
                  </a:lnTo>
                  <a:lnTo>
                    <a:pt x="19" y="38"/>
                  </a:lnTo>
                  <a:lnTo>
                    <a:pt x="24" y="26"/>
                  </a:lnTo>
                  <a:lnTo>
                    <a:pt x="34" y="18"/>
                  </a:lnTo>
                  <a:lnTo>
                    <a:pt x="40" y="9"/>
                  </a:lnTo>
                  <a:lnTo>
                    <a:pt x="52" y="2"/>
                  </a:lnTo>
                  <a:lnTo>
                    <a:pt x="52" y="0"/>
                  </a:lnTo>
                  <a:lnTo>
                    <a:pt x="50" y="1"/>
                  </a:lnTo>
                </a:path>
              </a:pathLst>
            </a:custGeom>
            <a:solidFill>
              <a:srgbClr val="90A2C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27" name="Freeform 559"/>
            <p:cNvSpPr>
              <a:spLocks/>
            </p:cNvSpPr>
            <p:nvPr/>
          </p:nvSpPr>
          <p:spPr bwMode="auto">
            <a:xfrm>
              <a:off x="1947" y="832"/>
              <a:ext cx="57" cy="114"/>
            </a:xfrm>
            <a:custGeom>
              <a:avLst/>
              <a:gdLst>
                <a:gd name="T0" fmla="*/ 52 w 57"/>
                <a:gd name="T1" fmla="*/ 1 h 114"/>
                <a:gd name="T2" fmla="*/ 52 w 57"/>
                <a:gd name="T3" fmla="*/ 3 h 114"/>
                <a:gd name="T4" fmla="*/ 40 w 57"/>
                <a:gd name="T5" fmla="*/ 10 h 114"/>
                <a:gd name="T6" fmla="*/ 34 w 57"/>
                <a:gd name="T7" fmla="*/ 19 h 114"/>
                <a:gd name="T8" fmla="*/ 24 w 57"/>
                <a:gd name="T9" fmla="*/ 27 h 114"/>
                <a:gd name="T10" fmla="*/ 19 w 57"/>
                <a:gd name="T11" fmla="*/ 39 h 114"/>
                <a:gd name="T12" fmla="*/ 14 w 57"/>
                <a:gd name="T13" fmla="*/ 50 h 114"/>
                <a:gd name="T14" fmla="*/ 9 w 57"/>
                <a:gd name="T15" fmla="*/ 61 h 114"/>
                <a:gd name="T16" fmla="*/ 5 w 57"/>
                <a:gd name="T17" fmla="*/ 74 h 114"/>
                <a:gd name="T18" fmla="*/ 3 w 57"/>
                <a:gd name="T19" fmla="*/ 85 h 114"/>
                <a:gd name="T20" fmla="*/ 0 w 57"/>
                <a:gd name="T21" fmla="*/ 97 h 114"/>
                <a:gd name="T22" fmla="*/ 3 w 57"/>
                <a:gd name="T23" fmla="*/ 109 h 114"/>
                <a:gd name="T24" fmla="*/ 3 w 57"/>
                <a:gd name="T25" fmla="*/ 113 h 114"/>
                <a:gd name="T26" fmla="*/ 3 w 57"/>
                <a:gd name="T27" fmla="*/ 113 h 114"/>
                <a:gd name="T28" fmla="*/ 3 w 57"/>
                <a:gd name="T29" fmla="*/ 113 h 114"/>
                <a:gd name="T30" fmla="*/ 3 w 57"/>
                <a:gd name="T31" fmla="*/ 113 h 114"/>
                <a:gd name="T32" fmla="*/ 3 w 57"/>
                <a:gd name="T33" fmla="*/ 113 h 114"/>
                <a:gd name="T34" fmla="*/ 3 w 57"/>
                <a:gd name="T35" fmla="*/ 113 h 114"/>
                <a:gd name="T36" fmla="*/ 3 w 57"/>
                <a:gd name="T37" fmla="*/ 113 h 114"/>
                <a:gd name="T38" fmla="*/ 3 w 57"/>
                <a:gd name="T39" fmla="*/ 113 h 114"/>
                <a:gd name="T40" fmla="*/ 3 w 57"/>
                <a:gd name="T41" fmla="*/ 113 h 114"/>
                <a:gd name="T42" fmla="*/ 3 w 57"/>
                <a:gd name="T43" fmla="*/ 109 h 114"/>
                <a:gd name="T44" fmla="*/ 2 w 57"/>
                <a:gd name="T45" fmla="*/ 97 h 114"/>
                <a:gd name="T46" fmla="*/ 3 w 57"/>
                <a:gd name="T47" fmla="*/ 85 h 114"/>
                <a:gd name="T48" fmla="*/ 7 w 57"/>
                <a:gd name="T49" fmla="*/ 74 h 114"/>
                <a:gd name="T50" fmla="*/ 9 w 57"/>
                <a:gd name="T51" fmla="*/ 61 h 114"/>
                <a:gd name="T52" fmla="*/ 15 w 57"/>
                <a:gd name="T53" fmla="*/ 51 h 114"/>
                <a:gd name="T54" fmla="*/ 19 w 57"/>
                <a:gd name="T55" fmla="*/ 39 h 114"/>
                <a:gd name="T56" fmla="*/ 26 w 57"/>
                <a:gd name="T57" fmla="*/ 28 h 114"/>
                <a:gd name="T58" fmla="*/ 34 w 57"/>
                <a:gd name="T59" fmla="*/ 19 h 114"/>
                <a:gd name="T60" fmla="*/ 42 w 57"/>
                <a:gd name="T61" fmla="*/ 11 h 114"/>
                <a:gd name="T62" fmla="*/ 51 w 57"/>
                <a:gd name="T63" fmla="*/ 5 h 114"/>
                <a:gd name="T64" fmla="*/ 56 w 57"/>
                <a:gd name="T65" fmla="*/ 0 h 114"/>
                <a:gd name="T66" fmla="*/ 56 w 57"/>
                <a:gd name="T67" fmla="*/ 0 h 114"/>
                <a:gd name="T68" fmla="*/ 54 w 57"/>
                <a:gd name="T69" fmla="*/ 2 h 114"/>
                <a:gd name="T70" fmla="*/ 54 w 57"/>
                <a:gd name="T71" fmla="*/ 2 h 114"/>
                <a:gd name="T72" fmla="*/ 54 w 57"/>
                <a:gd name="T73" fmla="*/ 2 h 114"/>
                <a:gd name="T74" fmla="*/ 54 w 57"/>
                <a:gd name="T75" fmla="*/ 2 h 114"/>
                <a:gd name="T76" fmla="*/ 54 w 57"/>
                <a:gd name="T77" fmla="*/ 2 h 114"/>
                <a:gd name="T78" fmla="*/ 54 w 57"/>
                <a:gd name="T79" fmla="*/ 2 h 114"/>
                <a:gd name="T80" fmla="*/ 52 w 57"/>
                <a:gd name="T81" fmla="*/ 1 h 1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7"/>
                <a:gd name="T124" fmla="*/ 0 h 114"/>
                <a:gd name="T125" fmla="*/ 57 w 57"/>
                <a:gd name="T126" fmla="*/ 114 h 11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7" h="114">
                  <a:moveTo>
                    <a:pt x="52" y="1"/>
                  </a:moveTo>
                  <a:lnTo>
                    <a:pt x="52" y="3"/>
                  </a:lnTo>
                  <a:lnTo>
                    <a:pt x="40" y="10"/>
                  </a:lnTo>
                  <a:lnTo>
                    <a:pt x="34" y="19"/>
                  </a:lnTo>
                  <a:lnTo>
                    <a:pt x="24" y="27"/>
                  </a:lnTo>
                  <a:lnTo>
                    <a:pt x="19" y="39"/>
                  </a:lnTo>
                  <a:lnTo>
                    <a:pt x="14" y="50"/>
                  </a:lnTo>
                  <a:lnTo>
                    <a:pt x="9" y="61"/>
                  </a:lnTo>
                  <a:lnTo>
                    <a:pt x="5" y="74"/>
                  </a:lnTo>
                  <a:lnTo>
                    <a:pt x="3" y="85"/>
                  </a:lnTo>
                  <a:lnTo>
                    <a:pt x="0" y="97"/>
                  </a:lnTo>
                  <a:lnTo>
                    <a:pt x="3" y="109"/>
                  </a:lnTo>
                  <a:lnTo>
                    <a:pt x="3" y="113"/>
                  </a:lnTo>
                  <a:lnTo>
                    <a:pt x="3" y="109"/>
                  </a:lnTo>
                  <a:lnTo>
                    <a:pt x="2" y="97"/>
                  </a:lnTo>
                  <a:lnTo>
                    <a:pt x="3" y="85"/>
                  </a:lnTo>
                  <a:lnTo>
                    <a:pt x="7" y="74"/>
                  </a:lnTo>
                  <a:lnTo>
                    <a:pt x="9" y="61"/>
                  </a:lnTo>
                  <a:lnTo>
                    <a:pt x="15" y="51"/>
                  </a:lnTo>
                  <a:lnTo>
                    <a:pt x="19" y="39"/>
                  </a:lnTo>
                  <a:lnTo>
                    <a:pt x="26" y="28"/>
                  </a:lnTo>
                  <a:lnTo>
                    <a:pt x="34" y="19"/>
                  </a:lnTo>
                  <a:lnTo>
                    <a:pt x="42" y="11"/>
                  </a:lnTo>
                  <a:lnTo>
                    <a:pt x="51" y="5"/>
                  </a:lnTo>
                  <a:lnTo>
                    <a:pt x="56" y="0"/>
                  </a:lnTo>
                  <a:lnTo>
                    <a:pt x="54" y="2"/>
                  </a:lnTo>
                  <a:lnTo>
                    <a:pt x="52" y="1"/>
                  </a:lnTo>
                </a:path>
              </a:pathLst>
            </a:custGeom>
            <a:solidFill>
              <a:srgbClr val="91A3C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28" name="Freeform 560"/>
            <p:cNvSpPr>
              <a:spLocks/>
            </p:cNvSpPr>
            <p:nvPr/>
          </p:nvSpPr>
          <p:spPr bwMode="auto">
            <a:xfrm>
              <a:off x="1949" y="832"/>
              <a:ext cx="56" cy="115"/>
            </a:xfrm>
            <a:custGeom>
              <a:avLst/>
              <a:gdLst>
                <a:gd name="T0" fmla="*/ 54 w 56"/>
                <a:gd name="T1" fmla="*/ 0 h 115"/>
                <a:gd name="T2" fmla="*/ 49 w 56"/>
                <a:gd name="T3" fmla="*/ 5 h 115"/>
                <a:gd name="T4" fmla="*/ 40 w 56"/>
                <a:gd name="T5" fmla="*/ 11 h 115"/>
                <a:gd name="T6" fmla="*/ 32 w 56"/>
                <a:gd name="T7" fmla="*/ 19 h 115"/>
                <a:gd name="T8" fmla="*/ 24 w 56"/>
                <a:gd name="T9" fmla="*/ 28 h 115"/>
                <a:gd name="T10" fmla="*/ 17 w 56"/>
                <a:gd name="T11" fmla="*/ 39 h 115"/>
                <a:gd name="T12" fmla="*/ 13 w 56"/>
                <a:gd name="T13" fmla="*/ 51 h 115"/>
                <a:gd name="T14" fmla="*/ 7 w 56"/>
                <a:gd name="T15" fmla="*/ 61 h 115"/>
                <a:gd name="T16" fmla="*/ 5 w 56"/>
                <a:gd name="T17" fmla="*/ 74 h 115"/>
                <a:gd name="T18" fmla="*/ 1 w 56"/>
                <a:gd name="T19" fmla="*/ 85 h 115"/>
                <a:gd name="T20" fmla="*/ 0 w 56"/>
                <a:gd name="T21" fmla="*/ 97 h 115"/>
                <a:gd name="T22" fmla="*/ 1 w 56"/>
                <a:gd name="T23" fmla="*/ 109 h 115"/>
                <a:gd name="T24" fmla="*/ 1 w 56"/>
                <a:gd name="T25" fmla="*/ 113 h 115"/>
                <a:gd name="T26" fmla="*/ 1 w 56"/>
                <a:gd name="T27" fmla="*/ 113 h 115"/>
                <a:gd name="T28" fmla="*/ 1 w 56"/>
                <a:gd name="T29" fmla="*/ 113 h 115"/>
                <a:gd name="T30" fmla="*/ 3 w 56"/>
                <a:gd name="T31" fmla="*/ 114 h 115"/>
                <a:gd name="T32" fmla="*/ 3 w 56"/>
                <a:gd name="T33" fmla="*/ 114 h 115"/>
                <a:gd name="T34" fmla="*/ 3 w 56"/>
                <a:gd name="T35" fmla="*/ 114 h 115"/>
                <a:gd name="T36" fmla="*/ 3 w 56"/>
                <a:gd name="T37" fmla="*/ 114 h 115"/>
                <a:gd name="T38" fmla="*/ 3 w 56"/>
                <a:gd name="T39" fmla="*/ 114 h 115"/>
                <a:gd name="T40" fmla="*/ 3 w 56"/>
                <a:gd name="T41" fmla="*/ 114 h 115"/>
                <a:gd name="T42" fmla="*/ 2 w 56"/>
                <a:gd name="T43" fmla="*/ 109 h 115"/>
                <a:gd name="T44" fmla="*/ 2 w 56"/>
                <a:gd name="T45" fmla="*/ 98 h 115"/>
                <a:gd name="T46" fmla="*/ 2 w 56"/>
                <a:gd name="T47" fmla="*/ 85 h 115"/>
                <a:gd name="T48" fmla="*/ 5 w 56"/>
                <a:gd name="T49" fmla="*/ 74 h 115"/>
                <a:gd name="T50" fmla="*/ 9 w 56"/>
                <a:gd name="T51" fmla="*/ 62 h 115"/>
                <a:gd name="T52" fmla="*/ 13 w 56"/>
                <a:gd name="T53" fmla="*/ 51 h 115"/>
                <a:gd name="T54" fmla="*/ 18 w 56"/>
                <a:gd name="T55" fmla="*/ 39 h 115"/>
                <a:gd name="T56" fmla="*/ 26 w 56"/>
                <a:gd name="T57" fmla="*/ 28 h 115"/>
                <a:gd name="T58" fmla="*/ 33 w 56"/>
                <a:gd name="T59" fmla="*/ 22 h 115"/>
                <a:gd name="T60" fmla="*/ 40 w 56"/>
                <a:gd name="T61" fmla="*/ 11 h 115"/>
                <a:gd name="T62" fmla="*/ 51 w 56"/>
                <a:gd name="T63" fmla="*/ 5 h 115"/>
                <a:gd name="T64" fmla="*/ 55 w 56"/>
                <a:gd name="T65" fmla="*/ 0 h 115"/>
                <a:gd name="T66" fmla="*/ 55 w 56"/>
                <a:gd name="T67" fmla="*/ 0 h 115"/>
                <a:gd name="T68" fmla="*/ 55 w 56"/>
                <a:gd name="T69" fmla="*/ 0 h 115"/>
                <a:gd name="T70" fmla="*/ 54 w 56"/>
                <a:gd name="T71" fmla="*/ 0 h 115"/>
                <a:gd name="T72" fmla="*/ 54 w 56"/>
                <a:gd name="T73" fmla="*/ 0 h 115"/>
                <a:gd name="T74" fmla="*/ 54 w 56"/>
                <a:gd name="T75" fmla="*/ 0 h 115"/>
                <a:gd name="T76" fmla="*/ 54 w 56"/>
                <a:gd name="T77" fmla="*/ 0 h 115"/>
                <a:gd name="T78" fmla="*/ 54 w 56"/>
                <a:gd name="T79" fmla="*/ 0 h 115"/>
                <a:gd name="T80" fmla="*/ 54 w 56"/>
                <a:gd name="T81" fmla="*/ 0 h 11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6"/>
                <a:gd name="T124" fmla="*/ 0 h 115"/>
                <a:gd name="T125" fmla="*/ 56 w 56"/>
                <a:gd name="T126" fmla="*/ 115 h 11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6" h="115">
                  <a:moveTo>
                    <a:pt x="54" y="0"/>
                  </a:moveTo>
                  <a:lnTo>
                    <a:pt x="49" y="5"/>
                  </a:lnTo>
                  <a:lnTo>
                    <a:pt x="40" y="11"/>
                  </a:lnTo>
                  <a:lnTo>
                    <a:pt x="32" y="19"/>
                  </a:lnTo>
                  <a:lnTo>
                    <a:pt x="24" y="28"/>
                  </a:lnTo>
                  <a:lnTo>
                    <a:pt x="17" y="39"/>
                  </a:lnTo>
                  <a:lnTo>
                    <a:pt x="13" y="51"/>
                  </a:lnTo>
                  <a:lnTo>
                    <a:pt x="7" y="61"/>
                  </a:lnTo>
                  <a:lnTo>
                    <a:pt x="5" y="74"/>
                  </a:lnTo>
                  <a:lnTo>
                    <a:pt x="1" y="85"/>
                  </a:lnTo>
                  <a:lnTo>
                    <a:pt x="0" y="97"/>
                  </a:lnTo>
                  <a:lnTo>
                    <a:pt x="1" y="109"/>
                  </a:lnTo>
                  <a:lnTo>
                    <a:pt x="1" y="113"/>
                  </a:lnTo>
                  <a:lnTo>
                    <a:pt x="3" y="114"/>
                  </a:lnTo>
                  <a:lnTo>
                    <a:pt x="2" y="109"/>
                  </a:lnTo>
                  <a:lnTo>
                    <a:pt x="2" y="98"/>
                  </a:lnTo>
                  <a:lnTo>
                    <a:pt x="2" y="85"/>
                  </a:lnTo>
                  <a:lnTo>
                    <a:pt x="5" y="74"/>
                  </a:lnTo>
                  <a:lnTo>
                    <a:pt x="9" y="62"/>
                  </a:lnTo>
                  <a:lnTo>
                    <a:pt x="13" y="51"/>
                  </a:lnTo>
                  <a:lnTo>
                    <a:pt x="18" y="39"/>
                  </a:lnTo>
                  <a:lnTo>
                    <a:pt x="26" y="28"/>
                  </a:lnTo>
                  <a:lnTo>
                    <a:pt x="33" y="22"/>
                  </a:lnTo>
                  <a:lnTo>
                    <a:pt x="40" y="11"/>
                  </a:lnTo>
                  <a:lnTo>
                    <a:pt x="51" y="5"/>
                  </a:lnTo>
                  <a:lnTo>
                    <a:pt x="55" y="0"/>
                  </a:lnTo>
                  <a:lnTo>
                    <a:pt x="54" y="0"/>
                  </a:lnTo>
                </a:path>
              </a:pathLst>
            </a:custGeom>
            <a:solidFill>
              <a:srgbClr val="92A4C4"/>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29" name="Freeform 561"/>
            <p:cNvSpPr>
              <a:spLocks/>
            </p:cNvSpPr>
            <p:nvPr/>
          </p:nvSpPr>
          <p:spPr bwMode="auto">
            <a:xfrm>
              <a:off x="1951" y="830"/>
              <a:ext cx="210" cy="117"/>
            </a:xfrm>
            <a:custGeom>
              <a:avLst/>
              <a:gdLst>
                <a:gd name="T0" fmla="*/ 53 w 210"/>
                <a:gd name="T1" fmla="*/ 2 h 117"/>
                <a:gd name="T2" fmla="*/ 49 w 210"/>
                <a:gd name="T3" fmla="*/ 7 h 117"/>
                <a:gd name="T4" fmla="*/ 38 w 210"/>
                <a:gd name="T5" fmla="*/ 13 h 117"/>
                <a:gd name="T6" fmla="*/ 31 w 210"/>
                <a:gd name="T7" fmla="*/ 24 h 117"/>
                <a:gd name="T8" fmla="*/ 24 w 210"/>
                <a:gd name="T9" fmla="*/ 30 h 117"/>
                <a:gd name="T10" fmla="*/ 16 w 210"/>
                <a:gd name="T11" fmla="*/ 41 h 117"/>
                <a:gd name="T12" fmla="*/ 11 w 210"/>
                <a:gd name="T13" fmla="*/ 53 h 117"/>
                <a:gd name="T14" fmla="*/ 7 w 210"/>
                <a:gd name="T15" fmla="*/ 64 h 117"/>
                <a:gd name="T16" fmla="*/ 3 w 210"/>
                <a:gd name="T17" fmla="*/ 76 h 117"/>
                <a:gd name="T18" fmla="*/ 0 w 210"/>
                <a:gd name="T19" fmla="*/ 87 h 117"/>
                <a:gd name="T20" fmla="*/ 0 w 210"/>
                <a:gd name="T21" fmla="*/ 100 h 117"/>
                <a:gd name="T22" fmla="*/ 0 w 210"/>
                <a:gd name="T23" fmla="*/ 111 h 117"/>
                <a:gd name="T24" fmla="*/ 1 w 210"/>
                <a:gd name="T25" fmla="*/ 116 h 117"/>
                <a:gd name="T26" fmla="*/ 1 w 210"/>
                <a:gd name="T27" fmla="*/ 116 h 117"/>
                <a:gd name="T28" fmla="*/ 1 w 210"/>
                <a:gd name="T29" fmla="*/ 116 h 117"/>
                <a:gd name="T30" fmla="*/ 1 w 210"/>
                <a:gd name="T31" fmla="*/ 116 h 117"/>
                <a:gd name="T32" fmla="*/ 1 w 210"/>
                <a:gd name="T33" fmla="*/ 116 h 117"/>
                <a:gd name="T34" fmla="*/ 1 w 210"/>
                <a:gd name="T35" fmla="*/ 116 h 117"/>
                <a:gd name="T36" fmla="*/ 1 w 210"/>
                <a:gd name="T37" fmla="*/ 116 h 117"/>
                <a:gd name="T38" fmla="*/ 1 w 210"/>
                <a:gd name="T39" fmla="*/ 116 h 117"/>
                <a:gd name="T40" fmla="*/ 1 w 210"/>
                <a:gd name="T41" fmla="*/ 116 h 117"/>
                <a:gd name="T42" fmla="*/ 1 w 210"/>
                <a:gd name="T43" fmla="*/ 109 h 117"/>
                <a:gd name="T44" fmla="*/ 0 w 210"/>
                <a:gd name="T45" fmla="*/ 100 h 117"/>
                <a:gd name="T46" fmla="*/ 2 w 210"/>
                <a:gd name="T47" fmla="*/ 88 h 117"/>
                <a:gd name="T48" fmla="*/ 4 w 210"/>
                <a:gd name="T49" fmla="*/ 75 h 117"/>
                <a:gd name="T50" fmla="*/ 7 w 210"/>
                <a:gd name="T51" fmla="*/ 64 h 117"/>
                <a:gd name="T52" fmla="*/ 12 w 210"/>
                <a:gd name="T53" fmla="*/ 53 h 117"/>
                <a:gd name="T54" fmla="*/ 18 w 210"/>
                <a:gd name="T55" fmla="*/ 41 h 117"/>
                <a:gd name="T56" fmla="*/ 24 w 210"/>
                <a:gd name="T57" fmla="*/ 30 h 117"/>
                <a:gd name="T58" fmla="*/ 31 w 210"/>
                <a:gd name="T59" fmla="*/ 24 h 117"/>
                <a:gd name="T60" fmla="*/ 40 w 210"/>
                <a:gd name="T61" fmla="*/ 15 h 117"/>
                <a:gd name="T62" fmla="*/ 49 w 210"/>
                <a:gd name="T63" fmla="*/ 7 h 117"/>
                <a:gd name="T64" fmla="*/ 56 w 210"/>
                <a:gd name="T65" fmla="*/ 2 h 117"/>
                <a:gd name="T66" fmla="*/ 56 w 210"/>
                <a:gd name="T67" fmla="*/ 2 h 117"/>
                <a:gd name="T68" fmla="*/ 56 w 210"/>
                <a:gd name="T69" fmla="*/ 2 h 117"/>
                <a:gd name="T70" fmla="*/ 56 w 210"/>
                <a:gd name="T71" fmla="*/ 2 h 117"/>
                <a:gd name="T72" fmla="*/ 54 w 210"/>
                <a:gd name="T73" fmla="*/ 0 h 117"/>
                <a:gd name="T74" fmla="*/ 53 w 210"/>
                <a:gd name="T75" fmla="*/ 2 h 117"/>
                <a:gd name="T76" fmla="*/ 53 w 210"/>
                <a:gd name="T77" fmla="*/ 2 h 117"/>
                <a:gd name="T78" fmla="*/ 53 w 210"/>
                <a:gd name="T79" fmla="*/ 2 h 117"/>
                <a:gd name="T80" fmla="*/ 53 w 210"/>
                <a:gd name="T81" fmla="*/ 2 h 117"/>
                <a:gd name="T82" fmla="*/ 208 w 210"/>
                <a:gd name="T83" fmla="*/ 24 h 117"/>
                <a:gd name="T84" fmla="*/ 209 w 210"/>
                <a:gd name="T85" fmla="*/ 22 h 117"/>
                <a:gd name="T86" fmla="*/ 200 w 210"/>
                <a:gd name="T87" fmla="*/ 15 h 117"/>
                <a:gd name="T88" fmla="*/ 199 w 210"/>
                <a:gd name="T89" fmla="*/ 13 h 117"/>
                <a:gd name="T90" fmla="*/ 200 w 210"/>
                <a:gd name="T91" fmla="*/ 13 h 117"/>
                <a:gd name="T92" fmla="*/ 202 w 210"/>
                <a:gd name="T93" fmla="*/ 16 h 117"/>
                <a:gd name="T94" fmla="*/ 203 w 210"/>
                <a:gd name="T95" fmla="*/ 16 h 117"/>
                <a:gd name="T96" fmla="*/ 205 w 210"/>
                <a:gd name="T97" fmla="*/ 17 h 117"/>
                <a:gd name="T98" fmla="*/ 205 w 210"/>
                <a:gd name="T99" fmla="*/ 19 h 117"/>
                <a:gd name="T100" fmla="*/ 207 w 210"/>
                <a:gd name="T101" fmla="*/ 20 h 117"/>
                <a:gd name="T102" fmla="*/ 207 w 210"/>
                <a:gd name="T103" fmla="*/ 22 h 117"/>
                <a:gd name="T104" fmla="*/ 208 w 210"/>
                <a:gd name="T105" fmla="*/ 24 h 117"/>
                <a:gd name="T106" fmla="*/ 53 w 210"/>
                <a:gd name="T107" fmla="*/ 2 h 11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10"/>
                <a:gd name="T163" fmla="*/ 0 h 117"/>
                <a:gd name="T164" fmla="*/ 210 w 210"/>
                <a:gd name="T165" fmla="*/ 117 h 117"/>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10" h="117">
                  <a:moveTo>
                    <a:pt x="53" y="2"/>
                  </a:moveTo>
                  <a:lnTo>
                    <a:pt x="49" y="7"/>
                  </a:lnTo>
                  <a:lnTo>
                    <a:pt x="38" y="13"/>
                  </a:lnTo>
                  <a:lnTo>
                    <a:pt x="31" y="24"/>
                  </a:lnTo>
                  <a:lnTo>
                    <a:pt x="24" y="30"/>
                  </a:lnTo>
                  <a:lnTo>
                    <a:pt x="16" y="41"/>
                  </a:lnTo>
                  <a:lnTo>
                    <a:pt x="11" y="53"/>
                  </a:lnTo>
                  <a:lnTo>
                    <a:pt x="7" y="64"/>
                  </a:lnTo>
                  <a:lnTo>
                    <a:pt x="3" y="76"/>
                  </a:lnTo>
                  <a:lnTo>
                    <a:pt x="0" y="87"/>
                  </a:lnTo>
                  <a:lnTo>
                    <a:pt x="0" y="100"/>
                  </a:lnTo>
                  <a:lnTo>
                    <a:pt x="0" y="111"/>
                  </a:lnTo>
                  <a:lnTo>
                    <a:pt x="1" y="116"/>
                  </a:lnTo>
                  <a:lnTo>
                    <a:pt x="1" y="109"/>
                  </a:lnTo>
                  <a:lnTo>
                    <a:pt x="0" y="100"/>
                  </a:lnTo>
                  <a:lnTo>
                    <a:pt x="2" y="88"/>
                  </a:lnTo>
                  <a:lnTo>
                    <a:pt x="4" y="75"/>
                  </a:lnTo>
                  <a:lnTo>
                    <a:pt x="7" y="64"/>
                  </a:lnTo>
                  <a:lnTo>
                    <a:pt x="12" y="53"/>
                  </a:lnTo>
                  <a:lnTo>
                    <a:pt x="18" y="41"/>
                  </a:lnTo>
                  <a:lnTo>
                    <a:pt x="24" y="30"/>
                  </a:lnTo>
                  <a:lnTo>
                    <a:pt x="31" y="24"/>
                  </a:lnTo>
                  <a:lnTo>
                    <a:pt x="40" y="15"/>
                  </a:lnTo>
                  <a:lnTo>
                    <a:pt x="49" y="7"/>
                  </a:lnTo>
                  <a:lnTo>
                    <a:pt x="56" y="2"/>
                  </a:lnTo>
                  <a:lnTo>
                    <a:pt x="54" y="0"/>
                  </a:lnTo>
                  <a:lnTo>
                    <a:pt x="53" y="2"/>
                  </a:lnTo>
                  <a:lnTo>
                    <a:pt x="208" y="24"/>
                  </a:lnTo>
                  <a:lnTo>
                    <a:pt x="209" y="22"/>
                  </a:lnTo>
                  <a:lnTo>
                    <a:pt x="200" y="15"/>
                  </a:lnTo>
                  <a:lnTo>
                    <a:pt x="199" y="13"/>
                  </a:lnTo>
                  <a:lnTo>
                    <a:pt x="200" y="13"/>
                  </a:lnTo>
                  <a:lnTo>
                    <a:pt x="202" y="16"/>
                  </a:lnTo>
                  <a:lnTo>
                    <a:pt x="203" y="16"/>
                  </a:lnTo>
                  <a:lnTo>
                    <a:pt x="205" y="17"/>
                  </a:lnTo>
                  <a:lnTo>
                    <a:pt x="205" y="19"/>
                  </a:lnTo>
                  <a:lnTo>
                    <a:pt x="207" y="20"/>
                  </a:lnTo>
                  <a:lnTo>
                    <a:pt x="207" y="22"/>
                  </a:lnTo>
                  <a:lnTo>
                    <a:pt x="208" y="24"/>
                  </a:lnTo>
                  <a:lnTo>
                    <a:pt x="53" y="2"/>
                  </a:lnTo>
                </a:path>
              </a:pathLst>
            </a:custGeom>
            <a:solidFill>
              <a:srgbClr val="93A5C4"/>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30" name="Freeform 562"/>
            <p:cNvSpPr>
              <a:spLocks/>
            </p:cNvSpPr>
            <p:nvPr/>
          </p:nvSpPr>
          <p:spPr bwMode="auto">
            <a:xfrm>
              <a:off x="1951" y="832"/>
              <a:ext cx="211" cy="115"/>
            </a:xfrm>
            <a:custGeom>
              <a:avLst/>
              <a:gdLst>
                <a:gd name="T0" fmla="*/ 209 w 211"/>
                <a:gd name="T1" fmla="*/ 20 h 115"/>
                <a:gd name="T2" fmla="*/ 199 w 211"/>
                <a:gd name="T3" fmla="*/ 11 h 115"/>
                <a:gd name="T4" fmla="*/ 197 w 211"/>
                <a:gd name="T5" fmla="*/ 9 h 115"/>
                <a:gd name="T6" fmla="*/ 195 w 211"/>
                <a:gd name="T7" fmla="*/ 9 h 115"/>
                <a:gd name="T8" fmla="*/ 193 w 211"/>
                <a:gd name="T9" fmla="*/ 8 h 115"/>
                <a:gd name="T10" fmla="*/ 193 w 211"/>
                <a:gd name="T11" fmla="*/ 8 h 115"/>
                <a:gd name="T12" fmla="*/ 206 w 211"/>
                <a:gd name="T13" fmla="*/ 21 h 115"/>
                <a:gd name="T14" fmla="*/ 209 w 211"/>
                <a:gd name="T15" fmla="*/ 24 h 115"/>
                <a:gd name="T16" fmla="*/ 210 w 211"/>
                <a:gd name="T17" fmla="*/ 23 h 115"/>
                <a:gd name="T18" fmla="*/ 210 w 211"/>
                <a:gd name="T19" fmla="*/ 23 h 115"/>
                <a:gd name="T20" fmla="*/ 208 w 211"/>
                <a:gd name="T21" fmla="*/ 22 h 115"/>
                <a:gd name="T22" fmla="*/ 56 w 211"/>
                <a:gd name="T23" fmla="*/ 0 h 115"/>
                <a:gd name="T24" fmla="*/ 40 w 211"/>
                <a:gd name="T25" fmla="*/ 13 h 115"/>
                <a:gd name="T26" fmla="*/ 24 w 211"/>
                <a:gd name="T27" fmla="*/ 28 h 115"/>
                <a:gd name="T28" fmla="*/ 12 w 211"/>
                <a:gd name="T29" fmla="*/ 51 h 115"/>
                <a:gd name="T30" fmla="*/ 4 w 211"/>
                <a:gd name="T31" fmla="*/ 73 h 115"/>
                <a:gd name="T32" fmla="*/ 0 w 211"/>
                <a:gd name="T33" fmla="*/ 98 h 115"/>
                <a:gd name="T34" fmla="*/ 1 w 211"/>
                <a:gd name="T35" fmla="*/ 114 h 115"/>
                <a:gd name="T36" fmla="*/ 3 w 211"/>
                <a:gd name="T37" fmla="*/ 114 h 115"/>
                <a:gd name="T38" fmla="*/ 3 w 211"/>
                <a:gd name="T39" fmla="*/ 114 h 115"/>
                <a:gd name="T40" fmla="*/ 3 w 211"/>
                <a:gd name="T41" fmla="*/ 114 h 115"/>
                <a:gd name="T42" fmla="*/ 3 w 211"/>
                <a:gd name="T43" fmla="*/ 112 h 115"/>
                <a:gd name="T44" fmla="*/ 2 w 211"/>
                <a:gd name="T45" fmla="*/ 96 h 115"/>
                <a:gd name="T46" fmla="*/ 4 w 211"/>
                <a:gd name="T47" fmla="*/ 73 h 115"/>
                <a:gd name="T48" fmla="*/ 12 w 211"/>
                <a:gd name="T49" fmla="*/ 51 h 115"/>
                <a:gd name="T50" fmla="*/ 25 w 211"/>
                <a:gd name="T51" fmla="*/ 31 h 115"/>
                <a:gd name="T52" fmla="*/ 39 w 211"/>
                <a:gd name="T53" fmla="*/ 13 h 115"/>
                <a:gd name="T54" fmla="*/ 58 w 211"/>
                <a:gd name="T55" fmla="*/ 0 h 115"/>
                <a:gd name="T56" fmla="*/ 58 w 211"/>
                <a:gd name="T57" fmla="*/ 0 h 115"/>
                <a:gd name="T58" fmla="*/ 58 w 211"/>
                <a:gd name="T59" fmla="*/ 0 h 115"/>
                <a:gd name="T60" fmla="*/ 56 w 211"/>
                <a:gd name="T61" fmla="*/ 0 h 115"/>
                <a:gd name="T62" fmla="*/ 56 w 211"/>
                <a:gd name="T63" fmla="*/ 0 h 115"/>
                <a:gd name="T64" fmla="*/ 208 w 211"/>
                <a:gd name="T65" fmla="*/ 22 h 1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1"/>
                <a:gd name="T100" fmla="*/ 0 h 115"/>
                <a:gd name="T101" fmla="*/ 211 w 211"/>
                <a:gd name="T102" fmla="*/ 115 h 1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1" h="115">
                  <a:moveTo>
                    <a:pt x="208" y="22"/>
                  </a:moveTo>
                  <a:lnTo>
                    <a:pt x="209" y="20"/>
                  </a:lnTo>
                  <a:lnTo>
                    <a:pt x="200" y="13"/>
                  </a:lnTo>
                  <a:lnTo>
                    <a:pt x="199" y="11"/>
                  </a:lnTo>
                  <a:lnTo>
                    <a:pt x="197" y="9"/>
                  </a:lnTo>
                  <a:lnTo>
                    <a:pt x="195" y="9"/>
                  </a:lnTo>
                  <a:lnTo>
                    <a:pt x="193" y="8"/>
                  </a:lnTo>
                  <a:lnTo>
                    <a:pt x="200" y="13"/>
                  </a:lnTo>
                  <a:lnTo>
                    <a:pt x="206" y="21"/>
                  </a:lnTo>
                  <a:lnTo>
                    <a:pt x="209" y="24"/>
                  </a:lnTo>
                  <a:lnTo>
                    <a:pt x="210" y="23"/>
                  </a:lnTo>
                  <a:lnTo>
                    <a:pt x="208" y="22"/>
                  </a:lnTo>
                  <a:lnTo>
                    <a:pt x="56" y="0"/>
                  </a:lnTo>
                  <a:lnTo>
                    <a:pt x="49" y="5"/>
                  </a:lnTo>
                  <a:lnTo>
                    <a:pt x="40" y="13"/>
                  </a:lnTo>
                  <a:lnTo>
                    <a:pt x="31" y="22"/>
                  </a:lnTo>
                  <a:lnTo>
                    <a:pt x="24" y="28"/>
                  </a:lnTo>
                  <a:lnTo>
                    <a:pt x="18" y="39"/>
                  </a:lnTo>
                  <a:lnTo>
                    <a:pt x="12" y="51"/>
                  </a:lnTo>
                  <a:lnTo>
                    <a:pt x="7" y="62"/>
                  </a:lnTo>
                  <a:lnTo>
                    <a:pt x="4" y="73"/>
                  </a:lnTo>
                  <a:lnTo>
                    <a:pt x="2" y="86"/>
                  </a:lnTo>
                  <a:lnTo>
                    <a:pt x="0" y="98"/>
                  </a:lnTo>
                  <a:lnTo>
                    <a:pt x="1" y="107"/>
                  </a:lnTo>
                  <a:lnTo>
                    <a:pt x="1" y="114"/>
                  </a:lnTo>
                  <a:lnTo>
                    <a:pt x="3" y="114"/>
                  </a:lnTo>
                  <a:lnTo>
                    <a:pt x="3" y="112"/>
                  </a:lnTo>
                  <a:lnTo>
                    <a:pt x="3" y="108"/>
                  </a:lnTo>
                  <a:lnTo>
                    <a:pt x="2" y="96"/>
                  </a:lnTo>
                  <a:lnTo>
                    <a:pt x="2" y="86"/>
                  </a:lnTo>
                  <a:lnTo>
                    <a:pt x="4" y="73"/>
                  </a:lnTo>
                  <a:lnTo>
                    <a:pt x="8" y="62"/>
                  </a:lnTo>
                  <a:lnTo>
                    <a:pt x="12" y="51"/>
                  </a:lnTo>
                  <a:lnTo>
                    <a:pt x="17" y="41"/>
                  </a:lnTo>
                  <a:lnTo>
                    <a:pt x="25" y="31"/>
                  </a:lnTo>
                  <a:lnTo>
                    <a:pt x="33" y="22"/>
                  </a:lnTo>
                  <a:lnTo>
                    <a:pt x="39" y="13"/>
                  </a:lnTo>
                  <a:lnTo>
                    <a:pt x="49" y="5"/>
                  </a:lnTo>
                  <a:lnTo>
                    <a:pt x="58" y="0"/>
                  </a:lnTo>
                  <a:lnTo>
                    <a:pt x="56" y="0"/>
                  </a:lnTo>
                  <a:lnTo>
                    <a:pt x="208" y="22"/>
                  </a:lnTo>
                </a:path>
              </a:pathLst>
            </a:custGeom>
            <a:solidFill>
              <a:srgbClr val="94A6C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31" name="Freeform 563"/>
            <p:cNvSpPr>
              <a:spLocks/>
            </p:cNvSpPr>
            <p:nvPr/>
          </p:nvSpPr>
          <p:spPr bwMode="auto">
            <a:xfrm>
              <a:off x="1953" y="831"/>
              <a:ext cx="210" cy="114"/>
            </a:xfrm>
            <a:custGeom>
              <a:avLst/>
              <a:gdLst>
                <a:gd name="T0" fmla="*/ 204 w 210"/>
                <a:gd name="T1" fmla="*/ 22 h 114"/>
                <a:gd name="T2" fmla="*/ 191 w 210"/>
                <a:gd name="T3" fmla="*/ 9 h 114"/>
                <a:gd name="T4" fmla="*/ 189 w 210"/>
                <a:gd name="T5" fmla="*/ 7 h 114"/>
                <a:gd name="T6" fmla="*/ 189 w 210"/>
                <a:gd name="T7" fmla="*/ 7 h 114"/>
                <a:gd name="T8" fmla="*/ 187 w 210"/>
                <a:gd name="T9" fmla="*/ 6 h 114"/>
                <a:gd name="T10" fmla="*/ 185 w 210"/>
                <a:gd name="T11" fmla="*/ 6 h 114"/>
                <a:gd name="T12" fmla="*/ 197 w 210"/>
                <a:gd name="T13" fmla="*/ 16 h 114"/>
                <a:gd name="T14" fmla="*/ 209 w 210"/>
                <a:gd name="T15" fmla="*/ 27 h 114"/>
                <a:gd name="T16" fmla="*/ 209 w 210"/>
                <a:gd name="T17" fmla="*/ 27 h 114"/>
                <a:gd name="T18" fmla="*/ 209 w 210"/>
                <a:gd name="T19" fmla="*/ 26 h 114"/>
                <a:gd name="T20" fmla="*/ 207 w 210"/>
                <a:gd name="T21" fmla="*/ 25 h 114"/>
                <a:gd name="T22" fmla="*/ 207 w 210"/>
                <a:gd name="T23" fmla="*/ 25 h 114"/>
                <a:gd name="T24" fmla="*/ 56 w 210"/>
                <a:gd name="T25" fmla="*/ 1 h 114"/>
                <a:gd name="T26" fmla="*/ 37 w 210"/>
                <a:gd name="T27" fmla="*/ 14 h 114"/>
                <a:gd name="T28" fmla="*/ 23 w 210"/>
                <a:gd name="T29" fmla="*/ 32 h 114"/>
                <a:gd name="T30" fmla="*/ 10 w 210"/>
                <a:gd name="T31" fmla="*/ 52 h 114"/>
                <a:gd name="T32" fmla="*/ 2 w 210"/>
                <a:gd name="T33" fmla="*/ 74 h 114"/>
                <a:gd name="T34" fmla="*/ 0 w 210"/>
                <a:gd name="T35" fmla="*/ 97 h 114"/>
                <a:gd name="T36" fmla="*/ 1 w 210"/>
                <a:gd name="T37" fmla="*/ 113 h 114"/>
                <a:gd name="T38" fmla="*/ 1 w 210"/>
                <a:gd name="T39" fmla="*/ 113 h 114"/>
                <a:gd name="T40" fmla="*/ 1 w 210"/>
                <a:gd name="T41" fmla="*/ 113 h 114"/>
                <a:gd name="T42" fmla="*/ 1 w 210"/>
                <a:gd name="T43" fmla="*/ 113 h 114"/>
                <a:gd name="T44" fmla="*/ 1 w 210"/>
                <a:gd name="T45" fmla="*/ 113 h 114"/>
                <a:gd name="T46" fmla="*/ 0 w 210"/>
                <a:gd name="T47" fmla="*/ 97 h 114"/>
                <a:gd name="T48" fmla="*/ 4 w 210"/>
                <a:gd name="T49" fmla="*/ 74 h 114"/>
                <a:gd name="T50" fmla="*/ 12 w 210"/>
                <a:gd name="T51" fmla="*/ 53 h 114"/>
                <a:gd name="T52" fmla="*/ 23 w 210"/>
                <a:gd name="T53" fmla="*/ 32 h 114"/>
                <a:gd name="T54" fmla="*/ 39 w 210"/>
                <a:gd name="T55" fmla="*/ 16 h 114"/>
                <a:gd name="T56" fmla="*/ 56 w 210"/>
                <a:gd name="T57" fmla="*/ 1 h 114"/>
                <a:gd name="T58" fmla="*/ 58 w 210"/>
                <a:gd name="T59" fmla="*/ 0 h 114"/>
                <a:gd name="T60" fmla="*/ 58 w 210"/>
                <a:gd name="T61" fmla="*/ 0 h 114"/>
                <a:gd name="T62" fmla="*/ 58 w 210"/>
                <a:gd name="T63" fmla="*/ 0 h 114"/>
                <a:gd name="T64" fmla="*/ 56 w 210"/>
                <a:gd name="T65" fmla="*/ 1 h 114"/>
                <a:gd name="T66" fmla="*/ 207 w 210"/>
                <a:gd name="T67" fmla="*/ 25 h 114"/>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0"/>
                <a:gd name="T103" fmla="*/ 0 h 114"/>
                <a:gd name="T104" fmla="*/ 210 w 210"/>
                <a:gd name="T105" fmla="*/ 114 h 114"/>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0" h="114">
                  <a:moveTo>
                    <a:pt x="207" y="25"/>
                  </a:moveTo>
                  <a:lnTo>
                    <a:pt x="204" y="22"/>
                  </a:lnTo>
                  <a:lnTo>
                    <a:pt x="198" y="14"/>
                  </a:lnTo>
                  <a:lnTo>
                    <a:pt x="191" y="9"/>
                  </a:lnTo>
                  <a:lnTo>
                    <a:pt x="189" y="9"/>
                  </a:lnTo>
                  <a:lnTo>
                    <a:pt x="189" y="7"/>
                  </a:lnTo>
                  <a:lnTo>
                    <a:pt x="187" y="6"/>
                  </a:lnTo>
                  <a:lnTo>
                    <a:pt x="185" y="6"/>
                  </a:lnTo>
                  <a:lnTo>
                    <a:pt x="187" y="8"/>
                  </a:lnTo>
                  <a:lnTo>
                    <a:pt x="197" y="16"/>
                  </a:lnTo>
                  <a:lnTo>
                    <a:pt x="204" y="22"/>
                  </a:lnTo>
                  <a:lnTo>
                    <a:pt x="209" y="27"/>
                  </a:lnTo>
                  <a:lnTo>
                    <a:pt x="209" y="26"/>
                  </a:lnTo>
                  <a:lnTo>
                    <a:pt x="207" y="25"/>
                  </a:lnTo>
                  <a:lnTo>
                    <a:pt x="56" y="1"/>
                  </a:lnTo>
                  <a:lnTo>
                    <a:pt x="47" y="6"/>
                  </a:lnTo>
                  <a:lnTo>
                    <a:pt x="37" y="14"/>
                  </a:lnTo>
                  <a:lnTo>
                    <a:pt x="31" y="23"/>
                  </a:lnTo>
                  <a:lnTo>
                    <a:pt x="23" y="32"/>
                  </a:lnTo>
                  <a:lnTo>
                    <a:pt x="15" y="42"/>
                  </a:lnTo>
                  <a:lnTo>
                    <a:pt x="10" y="52"/>
                  </a:lnTo>
                  <a:lnTo>
                    <a:pt x="6" y="63"/>
                  </a:lnTo>
                  <a:lnTo>
                    <a:pt x="2" y="74"/>
                  </a:lnTo>
                  <a:lnTo>
                    <a:pt x="0" y="87"/>
                  </a:lnTo>
                  <a:lnTo>
                    <a:pt x="0" y="97"/>
                  </a:lnTo>
                  <a:lnTo>
                    <a:pt x="1" y="109"/>
                  </a:lnTo>
                  <a:lnTo>
                    <a:pt x="1" y="113"/>
                  </a:lnTo>
                  <a:lnTo>
                    <a:pt x="1" y="109"/>
                  </a:lnTo>
                  <a:lnTo>
                    <a:pt x="0" y="97"/>
                  </a:lnTo>
                  <a:lnTo>
                    <a:pt x="2" y="86"/>
                  </a:lnTo>
                  <a:lnTo>
                    <a:pt x="4" y="74"/>
                  </a:lnTo>
                  <a:lnTo>
                    <a:pt x="8" y="64"/>
                  </a:lnTo>
                  <a:lnTo>
                    <a:pt x="12" y="53"/>
                  </a:lnTo>
                  <a:lnTo>
                    <a:pt x="17" y="43"/>
                  </a:lnTo>
                  <a:lnTo>
                    <a:pt x="23" y="32"/>
                  </a:lnTo>
                  <a:lnTo>
                    <a:pt x="31" y="23"/>
                  </a:lnTo>
                  <a:lnTo>
                    <a:pt x="39" y="16"/>
                  </a:lnTo>
                  <a:lnTo>
                    <a:pt x="47" y="9"/>
                  </a:lnTo>
                  <a:lnTo>
                    <a:pt x="56" y="1"/>
                  </a:lnTo>
                  <a:lnTo>
                    <a:pt x="60" y="1"/>
                  </a:lnTo>
                  <a:lnTo>
                    <a:pt x="58" y="0"/>
                  </a:lnTo>
                  <a:lnTo>
                    <a:pt x="56" y="1"/>
                  </a:lnTo>
                  <a:lnTo>
                    <a:pt x="207" y="25"/>
                  </a:lnTo>
                </a:path>
              </a:pathLst>
            </a:custGeom>
            <a:solidFill>
              <a:srgbClr val="95A6C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32" name="Freeform 564"/>
            <p:cNvSpPr>
              <a:spLocks/>
            </p:cNvSpPr>
            <p:nvPr/>
          </p:nvSpPr>
          <p:spPr bwMode="auto">
            <a:xfrm>
              <a:off x="1953" y="830"/>
              <a:ext cx="210" cy="116"/>
            </a:xfrm>
            <a:custGeom>
              <a:avLst/>
              <a:gdLst>
                <a:gd name="T0" fmla="*/ 204 w 210"/>
                <a:gd name="T1" fmla="*/ 23 h 116"/>
                <a:gd name="T2" fmla="*/ 187 w 210"/>
                <a:gd name="T3" fmla="*/ 9 h 116"/>
                <a:gd name="T4" fmla="*/ 185 w 210"/>
                <a:gd name="T5" fmla="*/ 7 h 116"/>
                <a:gd name="T6" fmla="*/ 183 w 210"/>
                <a:gd name="T7" fmla="*/ 6 h 116"/>
                <a:gd name="T8" fmla="*/ 183 w 210"/>
                <a:gd name="T9" fmla="*/ 6 h 116"/>
                <a:gd name="T10" fmla="*/ 182 w 210"/>
                <a:gd name="T11" fmla="*/ 6 h 116"/>
                <a:gd name="T12" fmla="*/ 187 w 210"/>
                <a:gd name="T13" fmla="*/ 9 h 116"/>
                <a:gd name="T14" fmla="*/ 204 w 210"/>
                <a:gd name="T15" fmla="*/ 25 h 116"/>
                <a:gd name="T16" fmla="*/ 209 w 210"/>
                <a:gd name="T17" fmla="*/ 30 h 116"/>
                <a:gd name="T18" fmla="*/ 209 w 210"/>
                <a:gd name="T19" fmla="*/ 28 h 116"/>
                <a:gd name="T20" fmla="*/ 209 w 210"/>
                <a:gd name="T21" fmla="*/ 28 h 116"/>
                <a:gd name="T22" fmla="*/ 209 w 210"/>
                <a:gd name="T23" fmla="*/ 28 h 116"/>
                <a:gd name="T24" fmla="*/ 60 w 210"/>
                <a:gd name="T25" fmla="*/ 2 h 116"/>
                <a:gd name="T26" fmla="*/ 47 w 210"/>
                <a:gd name="T27" fmla="*/ 10 h 116"/>
                <a:gd name="T28" fmla="*/ 31 w 210"/>
                <a:gd name="T29" fmla="*/ 24 h 116"/>
                <a:gd name="T30" fmla="*/ 17 w 210"/>
                <a:gd name="T31" fmla="*/ 44 h 116"/>
                <a:gd name="T32" fmla="*/ 8 w 210"/>
                <a:gd name="T33" fmla="*/ 65 h 116"/>
                <a:gd name="T34" fmla="*/ 2 w 210"/>
                <a:gd name="T35" fmla="*/ 87 h 116"/>
                <a:gd name="T36" fmla="*/ 1 w 210"/>
                <a:gd name="T37" fmla="*/ 110 h 116"/>
                <a:gd name="T38" fmla="*/ 1 w 210"/>
                <a:gd name="T39" fmla="*/ 114 h 116"/>
                <a:gd name="T40" fmla="*/ 3 w 210"/>
                <a:gd name="T41" fmla="*/ 115 h 116"/>
                <a:gd name="T42" fmla="*/ 3 w 210"/>
                <a:gd name="T43" fmla="*/ 115 h 116"/>
                <a:gd name="T44" fmla="*/ 3 w 210"/>
                <a:gd name="T45" fmla="*/ 115 h 116"/>
                <a:gd name="T46" fmla="*/ 2 w 210"/>
                <a:gd name="T47" fmla="*/ 111 h 116"/>
                <a:gd name="T48" fmla="*/ 2 w 210"/>
                <a:gd name="T49" fmla="*/ 87 h 116"/>
                <a:gd name="T50" fmla="*/ 8 w 210"/>
                <a:gd name="T51" fmla="*/ 65 h 116"/>
                <a:gd name="T52" fmla="*/ 17 w 210"/>
                <a:gd name="T53" fmla="*/ 44 h 116"/>
                <a:gd name="T54" fmla="*/ 33 w 210"/>
                <a:gd name="T55" fmla="*/ 25 h 116"/>
                <a:gd name="T56" fmla="*/ 47 w 210"/>
                <a:gd name="T57" fmla="*/ 10 h 116"/>
                <a:gd name="T58" fmla="*/ 63 w 210"/>
                <a:gd name="T59" fmla="*/ 0 h 116"/>
                <a:gd name="T60" fmla="*/ 63 w 210"/>
                <a:gd name="T61" fmla="*/ 0 h 116"/>
                <a:gd name="T62" fmla="*/ 60 w 210"/>
                <a:gd name="T63" fmla="*/ 2 h 116"/>
                <a:gd name="T64" fmla="*/ 60 w 210"/>
                <a:gd name="T65" fmla="*/ 2 h 116"/>
                <a:gd name="T66" fmla="*/ 60 w 210"/>
                <a:gd name="T67" fmla="*/ 2 h 11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10"/>
                <a:gd name="T103" fmla="*/ 0 h 116"/>
                <a:gd name="T104" fmla="*/ 210 w 210"/>
                <a:gd name="T105" fmla="*/ 116 h 11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10" h="116">
                  <a:moveTo>
                    <a:pt x="209" y="28"/>
                  </a:moveTo>
                  <a:lnTo>
                    <a:pt x="204" y="23"/>
                  </a:lnTo>
                  <a:lnTo>
                    <a:pt x="197" y="17"/>
                  </a:lnTo>
                  <a:lnTo>
                    <a:pt x="187" y="9"/>
                  </a:lnTo>
                  <a:lnTo>
                    <a:pt x="185" y="7"/>
                  </a:lnTo>
                  <a:lnTo>
                    <a:pt x="183" y="6"/>
                  </a:lnTo>
                  <a:lnTo>
                    <a:pt x="182" y="6"/>
                  </a:lnTo>
                  <a:lnTo>
                    <a:pt x="187" y="9"/>
                  </a:lnTo>
                  <a:lnTo>
                    <a:pt x="195" y="16"/>
                  </a:lnTo>
                  <a:lnTo>
                    <a:pt x="204" y="25"/>
                  </a:lnTo>
                  <a:lnTo>
                    <a:pt x="209" y="30"/>
                  </a:lnTo>
                  <a:lnTo>
                    <a:pt x="209" y="28"/>
                  </a:lnTo>
                  <a:lnTo>
                    <a:pt x="60" y="2"/>
                  </a:lnTo>
                  <a:lnTo>
                    <a:pt x="56" y="2"/>
                  </a:lnTo>
                  <a:lnTo>
                    <a:pt x="47" y="10"/>
                  </a:lnTo>
                  <a:lnTo>
                    <a:pt x="39" y="17"/>
                  </a:lnTo>
                  <a:lnTo>
                    <a:pt x="31" y="24"/>
                  </a:lnTo>
                  <a:lnTo>
                    <a:pt x="23" y="33"/>
                  </a:lnTo>
                  <a:lnTo>
                    <a:pt x="17" y="44"/>
                  </a:lnTo>
                  <a:lnTo>
                    <a:pt x="12" y="54"/>
                  </a:lnTo>
                  <a:lnTo>
                    <a:pt x="8" y="65"/>
                  </a:lnTo>
                  <a:lnTo>
                    <a:pt x="4" y="75"/>
                  </a:lnTo>
                  <a:lnTo>
                    <a:pt x="2" y="87"/>
                  </a:lnTo>
                  <a:lnTo>
                    <a:pt x="0" y="98"/>
                  </a:lnTo>
                  <a:lnTo>
                    <a:pt x="1" y="110"/>
                  </a:lnTo>
                  <a:lnTo>
                    <a:pt x="1" y="114"/>
                  </a:lnTo>
                  <a:lnTo>
                    <a:pt x="3" y="115"/>
                  </a:lnTo>
                  <a:lnTo>
                    <a:pt x="2" y="111"/>
                  </a:lnTo>
                  <a:lnTo>
                    <a:pt x="2" y="99"/>
                  </a:lnTo>
                  <a:lnTo>
                    <a:pt x="2" y="87"/>
                  </a:lnTo>
                  <a:lnTo>
                    <a:pt x="4" y="75"/>
                  </a:lnTo>
                  <a:lnTo>
                    <a:pt x="8" y="65"/>
                  </a:lnTo>
                  <a:lnTo>
                    <a:pt x="12" y="54"/>
                  </a:lnTo>
                  <a:lnTo>
                    <a:pt x="17" y="44"/>
                  </a:lnTo>
                  <a:lnTo>
                    <a:pt x="25" y="34"/>
                  </a:lnTo>
                  <a:lnTo>
                    <a:pt x="33" y="25"/>
                  </a:lnTo>
                  <a:lnTo>
                    <a:pt x="39" y="17"/>
                  </a:lnTo>
                  <a:lnTo>
                    <a:pt x="47" y="10"/>
                  </a:lnTo>
                  <a:lnTo>
                    <a:pt x="58" y="3"/>
                  </a:lnTo>
                  <a:lnTo>
                    <a:pt x="63" y="0"/>
                  </a:lnTo>
                  <a:lnTo>
                    <a:pt x="61" y="0"/>
                  </a:lnTo>
                  <a:lnTo>
                    <a:pt x="60" y="2"/>
                  </a:lnTo>
                  <a:lnTo>
                    <a:pt x="209" y="28"/>
                  </a:lnTo>
                </a:path>
              </a:pathLst>
            </a:custGeom>
            <a:solidFill>
              <a:srgbClr val="96A7C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33" name="Freeform 565"/>
            <p:cNvSpPr>
              <a:spLocks/>
            </p:cNvSpPr>
            <p:nvPr/>
          </p:nvSpPr>
          <p:spPr bwMode="auto">
            <a:xfrm>
              <a:off x="1955" y="830"/>
              <a:ext cx="208" cy="116"/>
            </a:xfrm>
            <a:custGeom>
              <a:avLst/>
              <a:gdLst>
                <a:gd name="T0" fmla="*/ 202 w 208"/>
                <a:gd name="T1" fmla="*/ 25 h 116"/>
                <a:gd name="T2" fmla="*/ 185 w 208"/>
                <a:gd name="T3" fmla="*/ 9 h 116"/>
                <a:gd name="T4" fmla="*/ 180 w 208"/>
                <a:gd name="T5" fmla="*/ 6 h 116"/>
                <a:gd name="T6" fmla="*/ 179 w 208"/>
                <a:gd name="T7" fmla="*/ 5 h 116"/>
                <a:gd name="T8" fmla="*/ 179 w 208"/>
                <a:gd name="T9" fmla="*/ 5 h 116"/>
                <a:gd name="T10" fmla="*/ 177 w 208"/>
                <a:gd name="T11" fmla="*/ 4 h 116"/>
                <a:gd name="T12" fmla="*/ 184 w 208"/>
                <a:gd name="T13" fmla="*/ 11 h 116"/>
                <a:gd name="T14" fmla="*/ 200 w 208"/>
                <a:gd name="T15" fmla="*/ 25 h 116"/>
                <a:gd name="T16" fmla="*/ 205 w 208"/>
                <a:gd name="T17" fmla="*/ 32 h 116"/>
                <a:gd name="T18" fmla="*/ 207 w 208"/>
                <a:gd name="T19" fmla="*/ 30 h 116"/>
                <a:gd name="T20" fmla="*/ 207 w 208"/>
                <a:gd name="T21" fmla="*/ 30 h 116"/>
                <a:gd name="T22" fmla="*/ 207 w 208"/>
                <a:gd name="T23" fmla="*/ 30 h 116"/>
                <a:gd name="T24" fmla="*/ 61 w 208"/>
                <a:gd name="T25" fmla="*/ 0 h 116"/>
                <a:gd name="T26" fmla="*/ 45 w 208"/>
                <a:gd name="T27" fmla="*/ 10 h 116"/>
                <a:gd name="T28" fmla="*/ 31 w 208"/>
                <a:gd name="T29" fmla="*/ 25 h 116"/>
                <a:gd name="T30" fmla="*/ 15 w 208"/>
                <a:gd name="T31" fmla="*/ 44 h 116"/>
                <a:gd name="T32" fmla="*/ 6 w 208"/>
                <a:gd name="T33" fmla="*/ 65 h 116"/>
                <a:gd name="T34" fmla="*/ 0 w 208"/>
                <a:gd name="T35" fmla="*/ 87 h 116"/>
                <a:gd name="T36" fmla="*/ 0 w 208"/>
                <a:gd name="T37" fmla="*/ 111 h 116"/>
                <a:gd name="T38" fmla="*/ 1 w 208"/>
                <a:gd name="T39" fmla="*/ 115 h 116"/>
                <a:gd name="T40" fmla="*/ 1 w 208"/>
                <a:gd name="T41" fmla="*/ 115 h 116"/>
                <a:gd name="T42" fmla="*/ 1 w 208"/>
                <a:gd name="T43" fmla="*/ 115 h 116"/>
                <a:gd name="T44" fmla="*/ 1 w 208"/>
                <a:gd name="T45" fmla="*/ 115 h 116"/>
                <a:gd name="T46" fmla="*/ 2 w 208"/>
                <a:gd name="T47" fmla="*/ 109 h 116"/>
                <a:gd name="T48" fmla="*/ 2 w 208"/>
                <a:gd name="T49" fmla="*/ 88 h 116"/>
                <a:gd name="T50" fmla="*/ 8 w 208"/>
                <a:gd name="T51" fmla="*/ 66 h 116"/>
                <a:gd name="T52" fmla="*/ 17 w 208"/>
                <a:gd name="T53" fmla="*/ 44 h 116"/>
                <a:gd name="T54" fmla="*/ 29 w 208"/>
                <a:gd name="T55" fmla="*/ 27 h 116"/>
                <a:gd name="T56" fmla="*/ 47 w 208"/>
                <a:gd name="T57" fmla="*/ 10 h 116"/>
                <a:gd name="T58" fmla="*/ 63 w 208"/>
                <a:gd name="T59" fmla="*/ 1 h 116"/>
                <a:gd name="T60" fmla="*/ 63 w 208"/>
                <a:gd name="T61" fmla="*/ 1 h 116"/>
                <a:gd name="T62" fmla="*/ 63 w 208"/>
                <a:gd name="T63" fmla="*/ 1 h 116"/>
                <a:gd name="T64" fmla="*/ 61 w 208"/>
                <a:gd name="T65" fmla="*/ 0 h 116"/>
                <a:gd name="T66" fmla="*/ 61 w 208"/>
                <a:gd name="T67" fmla="*/ 0 h 11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08"/>
                <a:gd name="T103" fmla="*/ 0 h 116"/>
                <a:gd name="T104" fmla="*/ 208 w 208"/>
                <a:gd name="T105" fmla="*/ 116 h 11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08" h="116">
                  <a:moveTo>
                    <a:pt x="207" y="30"/>
                  </a:moveTo>
                  <a:lnTo>
                    <a:pt x="202" y="25"/>
                  </a:lnTo>
                  <a:lnTo>
                    <a:pt x="193" y="16"/>
                  </a:lnTo>
                  <a:lnTo>
                    <a:pt x="185" y="9"/>
                  </a:lnTo>
                  <a:lnTo>
                    <a:pt x="180" y="6"/>
                  </a:lnTo>
                  <a:lnTo>
                    <a:pt x="179" y="5"/>
                  </a:lnTo>
                  <a:lnTo>
                    <a:pt x="177" y="4"/>
                  </a:lnTo>
                  <a:lnTo>
                    <a:pt x="184" y="11"/>
                  </a:lnTo>
                  <a:lnTo>
                    <a:pt x="192" y="18"/>
                  </a:lnTo>
                  <a:lnTo>
                    <a:pt x="200" y="25"/>
                  </a:lnTo>
                  <a:lnTo>
                    <a:pt x="205" y="32"/>
                  </a:lnTo>
                  <a:lnTo>
                    <a:pt x="207" y="30"/>
                  </a:lnTo>
                  <a:lnTo>
                    <a:pt x="61" y="0"/>
                  </a:lnTo>
                  <a:lnTo>
                    <a:pt x="56" y="3"/>
                  </a:lnTo>
                  <a:lnTo>
                    <a:pt x="45" y="10"/>
                  </a:lnTo>
                  <a:lnTo>
                    <a:pt x="37" y="17"/>
                  </a:lnTo>
                  <a:lnTo>
                    <a:pt x="31" y="25"/>
                  </a:lnTo>
                  <a:lnTo>
                    <a:pt x="23" y="34"/>
                  </a:lnTo>
                  <a:lnTo>
                    <a:pt x="15" y="44"/>
                  </a:lnTo>
                  <a:lnTo>
                    <a:pt x="10" y="54"/>
                  </a:lnTo>
                  <a:lnTo>
                    <a:pt x="6" y="65"/>
                  </a:lnTo>
                  <a:lnTo>
                    <a:pt x="2" y="75"/>
                  </a:lnTo>
                  <a:lnTo>
                    <a:pt x="0" y="87"/>
                  </a:lnTo>
                  <a:lnTo>
                    <a:pt x="0" y="99"/>
                  </a:lnTo>
                  <a:lnTo>
                    <a:pt x="0" y="111"/>
                  </a:lnTo>
                  <a:lnTo>
                    <a:pt x="1" y="115"/>
                  </a:lnTo>
                  <a:lnTo>
                    <a:pt x="2" y="109"/>
                  </a:lnTo>
                  <a:lnTo>
                    <a:pt x="0" y="99"/>
                  </a:lnTo>
                  <a:lnTo>
                    <a:pt x="2" y="88"/>
                  </a:lnTo>
                  <a:lnTo>
                    <a:pt x="4" y="76"/>
                  </a:lnTo>
                  <a:lnTo>
                    <a:pt x="8" y="66"/>
                  </a:lnTo>
                  <a:lnTo>
                    <a:pt x="12" y="54"/>
                  </a:lnTo>
                  <a:lnTo>
                    <a:pt x="17" y="44"/>
                  </a:lnTo>
                  <a:lnTo>
                    <a:pt x="23" y="34"/>
                  </a:lnTo>
                  <a:lnTo>
                    <a:pt x="29" y="27"/>
                  </a:lnTo>
                  <a:lnTo>
                    <a:pt x="39" y="17"/>
                  </a:lnTo>
                  <a:lnTo>
                    <a:pt x="47" y="10"/>
                  </a:lnTo>
                  <a:lnTo>
                    <a:pt x="55" y="5"/>
                  </a:lnTo>
                  <a:lnTo>
                    <a:pt x="63" y="1"/>
                  </a:lnTo>
                  <a:lnTo>
                    <a:pt x="61" y="0"/>
                  </a:lnTo>
                  <a:lnTo>
                    <a:pt x="207" y="30"/>
                  </a:lnTo>
                </a:path>
              </a:pathLst>
            </a:custGeom>
            <a:solidFill>
              <a:srgbClr val="97A8C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34" name="Freeform 566"/>
            <p:cNvSpPr>
              <a:spLocks/>
            </p:cNvSpPr>
            <p:nvPr/>
          </p:nvSpPr>
          <p:spPr bwMode="auto">
            <a:xfrm>
              <a:off x="1955" y="831"/>
              <a:ext cx="208" cy="115"/>
            </a:xfrm>
            <a:custGeom>
              <a:avLst/>
              <a:gdLst>
                <a:gd name="T0" fmla="*/ 200 w 208"/>
                <a:gd name="T1" fmla="*/ 24 h 115"/>
                <a:gd name="T2" fmla="*/ 184 w 208"/>
                <a:gd name="T3" fmla="*/ 10 h 115"/>
                <a:gd name="T4" fmla="*/ 177 w 208"/>
                <a:gd name="T5" fmla="*/ 3 h 115"/>
                <a:gd name="T6" fmla="*/ 175 w 208"/>
                <a:gd name="T7" fmla="*/ 3 h 115"/>
                <a:gd name="T8" fmla="*/ 173 w 208"/>
                <a:gd name="T9" fmla="*/ 2 h 115"/>
                <a:gd name="T10" fmla="*/ 172 w 208"/>
                <a:gd name="T11" fmla="*/ 4 h 115"/>
                <a:gd name="T12" fmla="*/ 174 w 208"/>
                <a:gd name="T13" fmla="*/ 4 h 115"/>
                <a:gd name="T14" fmla="*/ 192 w 208"/>
                <a:gd name="T15" fmla="*/ 17 h 115"/>
                <a:gd name="T16" fmla="*/ 207 w 208"/>
                <a:gd name="T17" fmla="*/ 32 h 115"/>
                <a:gd name="T18" fmla="*/ 207 w 208"/>
                <a:gd name="T19" fmla="*/ 32 h 115"/>
                <a:gd name="T20" fmla="*/ 207 w 208"/>
                <a:gd name="T21" fmla="*/ 32 h 115"/>
                <a:gd name="T22" fmla="*/ 207 w 208"/>
                <a:gd name="T23" fmla="*/ 32 h 115"/>
                <a:gd name="T24" fmla="*/ 205 w 208"/>
                <a:gd name="T25" fmla="*/ 31 h 115"/>
                <a:gd name="T26" fmla="*/ 55 w 208"/>
                <a:gd name="T27" fmla="*/ 4 h 115"/>
                <a:gd name="T28" fmla="*/ 39 w 208"/>
                <a:gd name="T29" fmla="*/ 16 h 115"/>
                <a:gd name="T30" fmla="*/ 23 w 208"/>
                <a:gd name="T31" fmla="*/ 33 h 115"/>
                <a:gd name="T32" fmla="*/ 12 w 208"/>
                <a:gd name="T33" fmla="*/ 53 h 115"/>
                <a:gd name="T34" fmla="*/ 4 w 208"/>
                <a:gd name="T35" fmla="*/ 75 h 115"/>
                <a:gd name="T36" fmla="*/ 0 w 208"/>
                <a:gd name="T37" fmla="*/ 98 h 115"/>
                <a:gd name="T38" fmla="*/ 1 w 208"/>
                <a:gd name="T39" fmla="*/ 114 h 115"/>
                <a:gd name="T40" fmla="*/ 3 w 208"/>
                <a:gd name="T41" fmla="*/ 114 h 115"/>
                <a:gd name="T42" fmla="*/ 3 w 208"/>
                <a:gd name="T43" fmla="*/ 114 h 115"/>
                <a:gd name="T44" fmla="*/ 3 w 208"/>
                <a:gd name="T45" fmla="*/ 114 h 115"/>
                <a:gd name="T46" fmla="*/ 3 w 208"/>
                <a:gd name="T47" fmla="*/ 114 h 115"/>
                <a:gd name="T48" fmla="*/ 2 w 208"/>
                <a:gd name="T49" fmla="*/ 98 h 115"/>
                <a:gd name="T50" fmla="*/ 6 w 208"/>
                <a:gd name="T51" fmla="*/ 76 h 115"/>
                <a:gd name="T52" fmla="*/ 13 w 208"/>
                <a:gd name="T53" fmla="*/ 54 h 115"/>
                <a:gd name="T54" fmla="*/ 25 w 208"/>
                <a:gd name="T55" fmla="*/ 34 h 115"/>
                <a:gd name="T56" fmla="*/ 39 w 208"/>
                <a:gd name="T57" fmla="*/ 18 h 115"/>
                <a:gd name="T58" fmla="*/ 57 w 208"/>
                <a:gd name="T59" fmla="*/ 4 h 115"/>
                <a:gd name="T60" fmla="*/ 67 w 208"/>
                <a:gd name="T61" fmla="*/ 1 h 115"/>
                <a:gd name="T62" fmla="*/ 65 w 208"/>
                <a:gd name="T63" fmla="*/ 0 h 115"/>
                <a:gd name="T64" fmla="*/ 65 w 208"/>
                <a:gd name="T65" fmla="*/ 0 h 115"/>
                <a:gd name="T66" fmla="*/ 65 w 208"/>
                <a:gd name="T67" fmla="*/ 0 h 115"/>
                <a:gd name="T68" fmla="*/ 63 w 208"/>
                <a:gd name="T69" fmla="*/ 0 h 1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08"/>
                <a:gd name="T106" fmla="*/ 0 h 115"/>
                <a:gd name="T107" fmla="*/ 208 w 208"/>
                <a:gd name="T108" fmla="*/ 115 h 11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08" h="115">
                  <a:moveTo>
                    <a:pt x="205" y="31"/>
                  </a:moveTo>
                  <a:lnTo>
                    <a:pt x="200" y="24"/>
                  </a:lnTo>
                  <a:lnTo>
                    <a:pt x="192" y="17"/>
                  </a:lnTo>
                  <a:lnTo>
                    <a:pt x="184" y="10"/>
                  </a:lnTo>
                  <a:lnTo>
                    <a:pt x="177" y="3"/>
                  </a:lnTo>
                  <a:lnTo>
                    <a:pt x="175" y="3"/>
                  </a:lnTo>
                  <a:lnTo>
                    <a:pt x="173" y="2"/>
                  </a:lnTo>
                  <a:lnTo>
                    <a:pt x="172" y="4"/>
                  </a:lnTo>
                  <a:lnTo>
                    <a:pt x="174" y="4"/>
                  </a:lnTo>
                  <a:lnTo>
                    <a:pt x="182" y="10"/>
                  </a:lnTo>
                  <a:lnTo>
                    <a:pt x="192" y="17"/>
                  </a:lnTo>
                  <a:lnTo>
                    <a:pt x="199" y="25"/>
                  </a:lnTo>
                  <a:lnTo>
                    <a:pt x="207" y="32"/>
                  </a:lnTo>
                  <a:lnTo>
                    <a:pt x="205" y="31"/>
                  </a:lnTo>
                  <a:lnTo>
                    <a:pt x="63" y="0"/>
                  </a:lnTo>
                  <a:lnTo>
                    <a:pt x="55" y="4"/>
                  </a:lnTo>
                  <a:lnTo>
                    <a:pt x="47" y="9"/>
                  </a:lnTo>
                  <a:lnTo>
                    <a:pt x="39" y="16"/>
                  </a:lnTo>
                  <a:lnTo>
                    <a:pt x="29" y="26"/>
                  </a:lnTo>
                  <a:lnTo>
                    <a:pt x="23" y="33"/>
                  </a:lnTo>
                  <a:lnTo>
                    <a:pt x="17" y="43"/>
                  </a:lnTo>
                  <a:lnTo>
                    <a:pt x="12" y="53"/>
                  </a:lnTo>
                  <a:lnTo>
                    <a:pt x="8" y="65"/>
                  </a:lnTo>
                  <a:lnTo>
                    <a:pt x="4" y="75"/>
                  </a:lnTo>
                  <a:lnTo>
                    <a:pt x="2" y="87"/>
                  </a:lnTo>
                  <a:lnTo>
                    <a:pt x="0" y="98"/>
                  </a:lnTo>
                  <a:lnTo>
                    <a:pt x="2" y="108"/>
                  </a:lnTo>
                  <a:lnTo>
                    <a:pt x="1" y="114"/>
                  </a:lnTo>
                  <a:lnTo>
                    <a:pt x="3" y="114"/>
                  </a:lnTo>
                  <a:lnTo>
                    <a:pt x="4" y="108"/>
                  </a:lnTo>
                  <a:lnTo>
                    <a:pt x="2" y="98"/>
                  </a:lnTo>
                  <a:lnTo>
                    <a:pt x="2" y="87"/>
                  </a:lnTo>
                  <a:lnTo>
                    <a:pt x="6" y="76"/>
                  </a:lnTo>
                  <a:lnTo>
                    <a:pt x="8" y="65"/>
                  </a:lnTo>
                  <a:lnTo>
                    <a:pt x="13" y="54"/>
                  </a:lnTo>
                  <a:lnTo>
                    <a:pt x="17" y="43"/>
                  </a:lnTo>
                  <a:lnTo>
                    <a:pt x="25" y="34"/>
                  </a:lnTo>
                  <a:lnTo>
                    <a:pt x="31" y="26"/>
                  </a:lnTo>
                  <a:lnTo>
                    <a:pt x="39" y="18"/>
                  </a:lnTo>
                  <a:lnTo>
                    <a:pt x="47" y="11"/>
                  </a:lnTo>
                  <a:lnTo>
                    <a:pt x="57" y="4"/>
                  </a:lnTo>
                  <a:lnTo>
                    <a:pt x="67" y="1"/>
                  </a:lnTo>
                  <a:lnTo>
                    <a:pt x="65" y="0"/>
                  </a:lnTo>
                  <a:lnTo>
                    <a:pt x="63" y="0"/>
                  </a:lnTo>
                  <a:lnTo>
                    <a:pt x="205" y="31"/>
                  </a:lnTo>
                </a:path>
              </a:pathLst>
            </a:custGeom>
            <a:solidFill>
              <a:srgbClr val="98A9C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35" name="Freeform 567"/>
            <p:cNvSpPr>
              <a:spLocks/>
            </p:cNvSpPr>
            <p:nvPr/>
          </p:nvSpPr>
          <p:spPr bwMode="auto">
            <a:xfrm>
              <a:off x="1957" y="830"/>
              <a:ext cx="206" cy="116"/>
            </a:xfrm>
            <a:custGeom>
              <a:avLst/>
              <a:gdLst>
                <a:gd name="T0" fmla="*/ 197 w 206"/>
                <a:gd name="T1" fmla="*/ 26 h 116"/>
                <a:gd name="T2" fmla="*/ 180 w 206"/>
                <a:gd name="T3" fmla="*/ 11 h 116"/>
                <a:gd name="T4" fmla="*/ 170 w 206"/>
                <a:gd name="T5" fmla="*/ 5 h 116"/>
                <a:gd name="T6" fmla="*/ 168 w 206"/>
                <a:gd name="T7" fmla="*/ 4 h 116"/>
                <a:gd name="T8" fmla="*/ 166 w 206"/>
                <a:gd name="T9" fmla="*/ 4 h 116"/>
                <a:gd name="T10" fmla="*/ 166 w 206"/>
                <a:gd name="T11" fmla="*/ 4 h 116"/>
                <a:gd name="T12" fmla="*/ 164 w 206"/>
                <a:gd name="T13" fmla="*/ 3 h 116"/>
                <a:gd name="T14" fmla="*/ 180 w 206"/>
                <a:gd name="T15" fmla="*/ 13 h 116"/>
                <a:gd name="T16" fmla="*/ 197 w 206"/>
                <a:gd name="T17" fmla="*/ 26 h 116"/>
                <a:gd name="T18" fmla="*/ 204 w 206"/>
                <a:gd name="T19" fmla="*/ 34 h 116"/>
                <a:gd name="T20" fmla="*/ 204 w 206"/>
                <a:gd name="T21" fmla="*/ 34 h 116"/>
                <a:gd name="T22" fmla="*/ 204 w 206"/>
                <a:gd name="T23" fmla="*/ 34 h 116"/>
                <a:gd name="T24" fmla="*/ 204 w 206"/>
                <a:gd name="T25" fmla="*/ 34 h 116"/>
                <a:gd name="T26" fmla="*/ 65 w 206"/>
                <a:gd name="T27" fmla="*/ 2 h 116"/>
                <a:gd name="T28" fmla="*/ 55 w 206"/>
                <a:gd name="T29" fmla="*/ 5 h 116"/>
                <a:gd name="T30" fmla="*/ 37 w 206"/>
                <a:gd name="T31" fmla="*/ 19 h 116"/>
                <a:gd name="T32" fmla="*/ 23 w 206"/>
                <a:gd name="T33" fmla="*/ 35 h 116"/>
                <a:gd name="T34" fmla="*/ 11 w 206"/>
                <a:gd name="T35" fmla="*/ 55 h 116"/>
                <a:gd name="T36" fmla="*/ 4 w 206"/>
                <a:gd name="T37" fmla="*/ 77 h 116"/>
                <a:gd name="T38" fmla="*/ 0 w 206"/>
                <a:gd name="T39" fmla="*/ 99 h 116"/>
                <a:gd name="T40" fmla="*/ 1 w 206"/>
                <a:gd name="T41" fmla="*/ 115 h 116"/>
                <a:gd name="T42" fmla="*/ 2 w 206"/>
                <a:gd name="T43" fmla="*/ 114 h 116"/>
                <a:gd name="T44" fmla="*/ 2 w 206"/>
                <a:gd name="T45" fmla="*/ 114 h 116"/>
                <a:gd name="T46" fmla="*/ 2 w 206"/>
                <a:gd name="T47" fmla="*/ 114 h 116"/>
                <a:gd name="T48" fmla="*/ 4 w 206"/>
                <a:gd name="T49" fmla="*/ 115 h 116"/>
                <a:gd name="T50" fmla="*/ 0 w 206"/>
                <a:gd name="T51" fmla="*/ 99 h 116"/>
                <a:gd name="T52" fmla="*/ 4 w 206"/>
                <a:gd name="T53" fmla="*/ 77 h 116"/>
                <a:gd name="T54" fmla="*/ 11 w 206"/>
                <a:gd name="T55" fmla="*/ 55 h 116"/>
                <a:gd name="T56" fmla="*/ 23 w 206"/>
                <a:gd name="T57" fmla="*/ 37 h 116"/>
                <a:gd name="T58" fmla="*/ 39 w 206"/>
                <a:gd name="T59" fmla="*/ 20 h 116"/>
                <a:gd name="T60" fmla="*/ 55 w 206"/>
                <a:gd name="T61" fmla="*/ 7 h 116"/>
                <a:gd name="T62" fmla="*/ 67 w 206"/>
                <a:gd name="T63" fmla="*/ 0 h 116"/>
                <a:gd name="T64" fmla="*/ 67 w 206"/>
                <a:gd name="T65" fmla="*/ 0 h 116"/>
                <a:gd name="T66" fmla="*/ 67 w 206"/>
                <a:gd name="T67" fmla="*/ 2 h 116"/>
                <a:gd name="T68" fmla="*/ 65 w 206"/>
                <a:gd name="T69" fmla="*/ 2 h 116"/>
                <a:gd name="T70" fmla="*/ 65 w 206"/>
                <a:gd name="T71" fmla="*/ 2 h 11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06"/>
                <a:gd name="T109" fmla="*/ 0 h 116"/>
                <a:gd name="T110" fmla="*/ 206 w 206"/>
                <a:gd name="T111" fmla="*/ 116 h 11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06" h="116">
                  <a:moveTo>
                    <a:pt x="205" y="33"/>
                  </a:moveTo>
                  <a:lnTo>
                    <a:pt x="197" y="26"/>
                  </a:lnTo>
                  <a:lnTo>
                    <a:pt x="190" y="18"/>
                  </a:lnTo>
                  <a:lnTo>
                    <a:pt x="180" y="11"/>
                  </a:lnTo>
                  <a:lnTo>
                    <a:pt x="172" y="5"/>
                  </a:lnTo>
                  <a:lnTo>
                    <a:pt x="170" y="5"/>
                  </a:lnTo>
                  <a:lnTo>
                    <a:pt x="168" y="4"/>
                  </a:lnTo>
                  <a:lnTo>
                    <a:pt x="166" y="4"/>
                  </a:lnTo>
                  <a:lnTo>
                    <a:pt x="164" y="3"/>
                  </a:lnTo>
                  <a:lnTo>
                    <a:pt x="172" y="5"/>
                  </a:lnTo>
                  <a:lnTo>
                    <a:pt x="180" y="13"/>
                  </a:lnTo>
                  <a:lnTo>
                    <a:pt x="189" y="20"/>
                  </a:lnTo>
                  <a:lnTo>
                    <a:pt x="197" y="26"/>
                  </a:lnTo>
                  <a:lnTo>
                    <a:pt x="204" y="34"/>
                  </a:lnTo>
                  <a:lnTo>
                    <a:pt x="205" y="33"/>
                  </a:lnTo>
                  <a:lnTo>
                    <a:pt x="65" y="2"/>
                  </a:lnTo>
                  <a:lnTo>
                    <a:pt x="55" y="5"/>
                  </a:lnTo>
                  <a:lnTo>
                    <a:pt x="45" y="12"/>
                  </a:lnTo>
                  <a:lnTo>
                    <a:pt x="37" y="19"/>
                  </a:lnTo>
                  <a:lnTo>
                    <a:pt x="29" y="27"/>
                  </a:lnTo>
                  <a:lnTo>
                    <a:pt x="23" y="35"/>
                  </a:lnTo>
                  <a:lnTo>
                    <a:pt x="15" y="44"/>
                  </a:lnTo>
                  <a:lnTo>
                    <a:pt x="11" y="55"/>
                  </a:lnTo>
                  <a:lnTo>
                    <a:pt x="6" y="66"/>
                  </a:lnTo>
                  <a:lnTo>
                    <a:pt x="4" y="77"/>
                  </a:lnTo>
                  <a:lnTo>
                    <a:pt x="0" y="88"/>
                  </a:lnTo>
                  <a:lnTo>
                    <a:pt x="0" y="99"/>
                  </a:lnTo>
                  <a:lnTo>
                    <a:pt x="2" y="109"/>
                  </a:lnTo>
                  <a:lnTo>
                    <a:pt x="1" y="115"/>
                  </a:lnTo>
                  <a:lnTo>
                    <a:pt x="2" y="114"/>
                  </a:lnTo>
                  <a:lnTo>
                    <a:pt x="4" y="115"/>
                  </a:lnTo>
                  <a:lnTo>
                    <a:pt x="2" y="109"/>
                  </a:lnTo>
                  <a:lnTo>
                    <a:pt x="0" y="99"/>
                  </a:lnTo>
                  <a:lnTo>
                    <a:pt x="2" y="88"/>
                  </a:lnTo>
                  <a:lnTo>
                    <a:pt x="4" y="77"/>
                  </a:lnTo>
                  <a:lnTo>
                    <a:pt x="8" y="66"/>
                  </a:lnTo>
                  <a:lnTo>
                    <a:pt x="11" y="55"/>
                  </a:lnTo>
                  <a:lnTo>
                    <a:pt x="17" y="45"/>
                  </a:lnTo>
                  <a:lnTo>
                    <a:pt x="23" y="37"/>
                  </a:lnTo>
                  <a:lnTo>
                    <a:pt x="29" y="27"/>
                  </a:lnTo>
                  <a:lnTo>
                    <a:pt x="39" y="20"/>
                  </a:lnTo>
                  <a:lnTo>
                    <a:pt x="46" y="13"/>
                  </a:lnTo>
                  <a:lnTo>
                    <a:pt x="55" y="7"/>
                  </a:lnTo>
                  <a:lnTo>
                    <a:pt x="65" y="2"/>
                  </a:lnTo>
                  <a:lnTo>
                    <a:pt x="67" y="0"/>
                  </a:lnTo>
                  <a:lnTo>
                    <a:pt x="67" y="2"/>
                  </a:lnTo>
                  <a:lnTo>
                    <a:pt x="65" y="2"/>
                  </a:lnTo>
                  <a:lnTo>
                    <a:pt x="205" y="33"/>
                  </a:lnTo>
                </a:path>
              </a:pathLst>
            </a:custGeom>
            <a:solidFill>
              <a:srgbClr val="99AAC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36" name="Freeform 568"/>
            <p:cNvSpPr>
              <a:spLocks/>
            </p:cNvSpPr>
            <p:nvPr/>
          </p:nvSpPr>
          <p:spPr bwMode="auto">
            <a:xfrm>
              <a:off x="1957" y="829"/>
              <a:ext cx="205" cy="117"/>
            </a:xfrm>
            <a:custGeom>
              <a:avLst/>
              <a:gdLst>
                <a:gd name="T0" fmla="*/ 197 w 205"/>
                <a:gd name="T1" fmla="*/ 27 h 117"/>
                <a:gd name="T2" fmla="*/ 180 w 205"/>
                <a:gd name="T3" fmla="*/ 14 h 117"/>
                <a:gd name="T4" fmla="*/ 164 w 205"/>
                <a:gd name="T5" fmla="*/ 4 h 117"/>
                <a:gd name="T6" fmla="*/ 164 w 205"/>
                <a:gd name="T7" fmla="*/ 4 h 117"/>
                <a:gd name="T8" fmla="*/ 163 w 205"/>
                <a:gd name="T9" fmla="*/ 4 h 117"/>
                <a:gd name="T10" fmla="*/ 163 w 205"/>
                <a:gd name="T11" fmla="*/ 4 h 117"/>
                <a:gd name="T12" fmla="*/ 162 w 205"/>
                <a:gd name="T13" fmla="*/ 2 h 117"/>
                <a:gd name="T14" fmla="*/ 180 w 205"/>
                <a:gd name="T15" fmla="*/ 14 h 117"/>
                <a:gd name="T16" fmla="*/ 197 w 205"/>
                <a:gd name="T17" fmla="*/ 29 h 117"/>
                <a:gd name="T18" fmla="*/ 204 w 205"/>
                <a:gd name="T19" fmla="*/ 37 h 117"/>
                <a:gd name="T20" fmla="*/ 204 w 205"/>
                <a:gd name="T21" fmla="*/ 37 h 117"/>
                <a:gd name="T22" fmla="*/ 204 w 205"/>
                <a:gd name="T23" fmla="*/ 37 h 117"/>
                <a:gd name="T24" fmla="*/ 204 w 205"/>
                <a:gd name="T25" fmla="*/ 35 h 117"/>
                <a:gd name="T26" fmla="*/ 204 w 205"/>
                <a:gd name="T27" fmla="*/ 35 h 117"/>
                <a:gd name="T28" fmla="*/ 65 w 205"/>
                <a:gd name="T29" fmla="*/ 3 h 117"/>
                <a:gd name="T30" fmla="*/ 46 w 205"/>
                <a:gd name="T31" fmla="*/ 14 h 117"/>
                <a:gd name="T32" fmla="*/ 29 w 205"/>
                <a:gd name="T33" fmla="*/ 28 h 117"/>
                <a:gd name="T34" fmla="*/ 17 w 205"/>
                <a:gd name="T35" fmla="*/ 46 h 117"/>
                <a:gd name="T36" fmla="*/ 8 w 205"/>
                <a:gd name="T37" fmla="*/ 67 h 117"/>
                <a:gd name="T38" fmla="*/ 2 w 205"/>
                <a:gd name="T39" fmla="*/ 89 h 117"/>
                <a:gd name="T40" fmla="*/ 2 w 205"/>
                <a:gd name="T41" fmla="*/ 110 h 117"/>
                <a:gd name="T42" fmla="*/ 4 w 205"/>
                <a:gd name="T43" fmla="*/ 116 h 117"/>
                <a:gd name="T44" fmla="*/ 4 w 205"/>
                <a:gd name="T45" fmla="*/ 116 h 117"/>
                <a:gd name="T46" fmla="*/ 4 w 205"/>
                <a:gd name="T47" fmla="*/ 116 h 117"/>
                <a:gd name="T48" fmla="*/ 4 w 205"/>
                <a:gd name="T49" fmla="*/ 116 h 117"/>
                <a:gd name="T50" fmla="*/ 4 w 205"/>
                <a:gd name="T51" fmla="*/ 112 h 117"/>
                <a:gd name="T52" fmla="*/ 4 w 205"/>
                <a:gd name="T53" fmla="*/ 91 h 117"/>
                <a:gd name="T54" fmla="*/ 8 w 205"/>
                <a:gd name="T55" fmla="*/ 67 h 117"/>
                <a:gd name="T56" fmla="*/ 19 w 205"/>
                <a:gd name="T57" fmla="*/ 47 h 117"/>
                <a:gd name="T58" fmla="*/ 31 w 205"/>
                <a:gd name="T59" fmla="*/ 29 h 117"/>
                <a:gd name="T60" fmla="*/ 46 w 205"/>
                <a:gd name="T61" fmla="*/ 14 h 117"/>
                <a:gd name="T62" fmla="*/ 64 w 205"/>
                <a:gd name="T63" fmla="*/ 4 h 117"/>
                <a:gd name="T64" fmla="*/ 71 w 205"/>
                <a:gd name="T65" fmla="*/ 0 h 117"/>
                <a:gd name="T66" fmla="*/ 70 w 205"/>
                <a:gd name="T67" fmla="*/ 2 h 117"/>
                <a:gd name="T68" fmla="*/ 68 w 205"/>
                <a:gd name="T69" fmla="*/ 2 h 117"/>
                <a:gd name="T70" fmla="*/ 68 w 205"/>
                <a:gd name="T71" fmla="*/ 2 h 117"/>
                <a:gd name="T72" fmla="*/ 204 w 205"/>
                <a:gd name="T73" fmla="*/ 35 h 11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05"/>
                <a:gd name="T112" fmla="*/ 0 h 117"/>
                <a:gd name="T113" fmla="*/ 205 w 205"/>
                <a:gd name="T114" fmla="*/ 117 h 11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05" h="117">
                  <a:moveTo>
                    <a:pt x="204" y="35"/>
                  </a:moveTo>
                  <a:lnTo>
                    <a:pt x="197" y="27"/>
                  </a:lnTo>
                  <a:lnTo>
                    <a:pt x="189" y="21"/>
                  </a:lnTo>
                  <a:lnTo>
                    <a:pt x="180" y="14"/>
                  </a:lnTo>
                  <a:lnTo>
                    <a:pt x="172" y="6"/>
                  </a:lnTo>
                  <a:lnTo>
                    <a:pt x="164" y="4"/>
                  </a:lnTo>
                  <a:lnTo>
                    <a:pt x="163" y="4"/>
                  </a:lnTo>
                  <a:lnTo>
                    <a:pt x="162" y="2"/>
                  </a:lnTo>
                  <a:lnTo>
                    <a:pt x="172" y="8"/>
                  </a:lnTo>
                  <a:lnTo>
                    <a:pt x="180" y="14"/>
                  </a:lnTo>
                  <a:lnTo>
                    <a:pt x="189" y="21"/>
                  </a:lnTo>
                  <a:lnTo>
                    <a:pt x="197" y="29"/>
                  </a:lnTo>
                  <a:lnTo>
                    <a:pt x="202" y="37"/>
                  </a:lnTo>
                  <a:lnTo>
                    <a:pt x="204" y="37"/>
                  </a:lnTo>
                  <a:lnTo>
                    <a:pt x="204" y="35"/>
                  </a:lnTo>
                  <a:lnTo>
                    <a:pt x="67" y="1"/>
                  </a:lnTo>
                  <a:lnTo>
                    <a:pt x="65" y="3"/>
                  </a:lnTo>
                  <a:lnTo>
                    <a:pt x="55" y="8"/>
                  </a:lnTo>
                  <a:lnTo>
                    <a:pt x="46" y="14"/>
                  </a:lnTo>
                  <a:lnTo>
                    <a:pt x="39" y="21"/>
                  </a:lnTo>
                  <a:lnTo>
                    <a:pt x="29" y="28"/>
                  </a:lnTo>
                  <a:lnTo>
                    <a:pt x="23" y="38"/>
                  </a:lnTo>
                  <a:lnTo>
                    <a:pt x="17" y="46"/>
                  </a:lnTo>
                  <a:lnTo>
                    <a:pt x="11" y="56"/>
                  </a:lnTo>
                  <a:lnTo>
                    <a:pt x="8" y="67"/>
                  </a:lnTo>
                  <a:lnTo>
                    <a:pt x="4" y="78"/>
                  </a:lnTo>
                  <a:lnTo>
                    <a:pt x="2" y="89"/>
                  </a:lnTo>
                  <a:lnTo>
                    <a:pt x="0" y="100"/>
                  </a:lnTo>
                  <a:lnTo>
                    <a:pt x="2" y="110"/>
                  </a:lnTo>
                  <a:lnTo>
                    <a:pt x="4" y="116"/>
                  </a:lnTo>
                  <a:lnTo>
                    <a:pt x="4" y="112"/>
                  </a:lnTo>
                  <a:lnTo>
                    <a:pt x="3" y="100"/>
                  </a:lnTo>
                  <a:lnTo>
                    <a:pt x="4" y="91"/>
                  </a:lnTo>
                  <a:lnTo>
                    <a:pt x="6" y="79"/>
                  </a:lnTo>
                  <a:lnTo>
                    <a:pt x="8" y="67"/>
                  </a:lnTo>
                  <a:lnTo>
                    <a:pt x="13" y="56"/>
                  </a:lnTo>
                  <a:lnTo>
                    <a:pt x="19" y="47"/>
                  </a:lnTo>
                  <a:lnTo>
                    <a:pt x="24" y="38"/>
                  </a:lnTo>
                  <a:lnTo>
                    <a:pt x="31" y="29"/>
                  </a:lnTo>
                  <a:lnTo>
                    <a:pt x="39" y="21"/>
                  </a:lnTo>
                  <a:lnTo>
                    <a:pt x="46" y="14"/>
                  </a:lnTo>
                  <a:lnTo>
                    <a:pt x="57" y="9"/>
                  </a:lnTo>
                  <a:lnTo>
                    <a:pt x="64" y="4"/>
                  </a:lnTo>
                  <a:lnTo>
                    <a:pt x="71" y="0"/>
                  </a:lnTo>
                  <a:lnTo>
                    <a:pt x="70" y="2"/>
                  </a:lnTo>
                  <a:lnTo>
                    <a:pt x="68" y="2"/>
                  </a:lnTo>
                  <a:lnTo>
                    <a:pt x="67" y="1"/>
                  </a:lnTo>
                  <a:lnTo>
                    <a:pt x="204" y="35"/>
                  </a:lnTo>
                </a:path>
              </a:pathLst>
            </a:custGeom>
            <a:solidFill>
              <a:srgbClr val="9AABC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37" name="Freeform 569"/>
            <p:cNvSpPr>
              <a:spLocks/>
            </p:cNvSpPr>
            <p:nvPr/>
          </p:nvSpPr>
          <p:spPr bwMode="auto">
            <a:xfrm>
              <a:off x="1960" y="829"/>
              <a:ext cx="202" cy="118"/>
            </a:xfrm>
            <a:custGeom>
              <a:avLst/>
              <a:gdLst>
                <a:gd name="T0" fmla="*/ 199 w 202"/>
                <a:gd name="T1" fmla="*/ 37 h 118"/>
                <a:gd name="T2" fmla="*/ 186 w 202"/>
                <a:gd name="T3" fmla="*/ 21 h 118"/>
                <a:gd name="T4" fmla="*/ 169 w 202"/>
                <a:gd name="T5" fmla="*/ 8 h 118"/>
                <a:gd name="T6" fmla="*/ 159 w 202"/>
                <a:gd name="T7" fmla="*/ 2 h 118"/>
                <a:gd name="T8" fmla="*/ 157 w 202"/>
                <a:gd name="T9" fmla="*/ 2 h 118"/>
                <a:gd name="T10" fmla="*/ 157 w 202"/>
                <a:gd name="T11" fmla="*/ 2 h 118"/>
                <a:gd name="T12" fmla="*/ 155 w 202"/>
                <a:gd name="T13" fmla="*/ 1 h 118"/>
                <a:gd name="T14" fmla="*/ 157 w 202"/>
                <a:gd name="T15" fmla="*/ 4 h 118"/>
                <a:gd name="T16" fmla="*/ 176 w 202"/>
                <a:gd name="T17" fmla="*/ 16 h 118"/>
                <a:gd name="T18" fmla="*/ 192 w 202"/>
                <a:gd name="T19" fmla="*/ 28 h 118"/>
                <a:gd name="T20" fmla="*/ 200 w 202"/>
                <a:gd name="T21" fmla="*/ 39 h 118"/>
                <a:gd name="T22" fmla="*/ 201 w 202"/>
                <a:gd name="T23" fmla="*/ 37 h 118"/>
                <a:gd name="T24" fmla="*/ 201 w 202"/>
                <a:gd name="T25" fmla="*/ 37 h 118"/>
                <a:gd name="T26" fmla="*/ 201 w 202"/>
                <a:gd name="T27" fmla="*/ 37 h 118"/>
                <a:gd name="T28" fmla="*/ 201 w 202"/>
                <a:gd name="T29" fmla="*/ 37 h 118"/>
                <a:gd name="T30" fmla="*/ 61 w 202"/>
                <a:gd name="T31" fmla="*/ 4 h 118"/>
                <a:gd name="T32" fmla="*/ 43 w 202"/>
                <a:gd name="T33" fmla="*/ 14 h 118"/>
                <a:gd name="T34" fmla="*/ 28 w 202"/>
                <a:gd name="T35" fmla="*/ 29 h 118"/>
                <a:gd name="T36" fmla="*/ 16 w 202"/>
                <a:gd name="T37" fmla="*/ 47 h 118"/>
                <a:gd name="T38" fmla="*/ 5 w 202"/>
                <a:gd name="T39" fmla="*/ 67 h 118"/>
                <a:gd name="T40" fmla="*/ 1 w 202"/>
                <a:gd name="T41" fmla="*/ 91 h 118"/>
                <a:gd name="T42" fmla="*/ 1 w 202"/>
                <a:gd name="T43" fmla="*/ 112 h 118"/>
                <a:gd name="T44" fmla="*/ 1 w 202"/>
                <a:gd name="T45" fmla="*/ 116 h 118"/>
                <a:gd name="T46" fmla="*/ 1 w 202"/>
                <a:gd name="T47" fmla="*/ 116 h 118"/>
                <a:gd name="T48" fmla="*/ 1 w 202"/>
                <a:gd name="T49" fmla="*/ 116 h 118"/>
                <a:gd name="T50" fmla="*/ 2 w 202"/>
                <a:gd name="T51" fmla="*/ 117 h 118"/>
                <a:gd name="T52" fmla="*/ 3 w 202"/>
                <a:gd name="T53" fmla="*/ 112 h 118"/>
                <a:gd name="T54" fmla="*/ 1 w 202"/>
                <a:gd name="T55" fmla="*/ 91 h 118"/>
                <a:gd name="T56" fmla="*/ 7 w 202"/>
                <a:gd name="T57" fmla="*/ 68 h 118"/>
                <a:gd name="T58" fmla="*/ 16 w 202"/>
                <a:gd name="T59" fmla="*/ 47 h 118"/>
                <a:gd name="T60" fmla="*/ 30 w 202"/>
                <a:gd name="T61" fmla="*/ 31 h 118"/>
                <a:gd name="T62" fmla="*/ 44 w 202"/>
                <a:gd name="T63" fmla="*/ 16 h 118"/>
                <a:gd name="T64" fmla="*/ 63 w 202"/>
                <a:gd name="T65" fmla="*/ 4 h 118"/>
                <a:gd name="T66" fmla="*/ 71 w 202"/>
                <a:gd name="T67" fmla="*/ 1 h 118"/>
                <a:gd name="T68" fmla="*/ 70 w 202"/>
                <a:gd name="T69" fmla="*/ 1 h 118"/>
                <a:gd name="T70" fmla="*/ 70 w 202"/>
                <a:gd name="T71" fmla="*/ 1 h 118"/>
                <a:gd name="T72" fmla="*/ 68 w 202"/>
                <a:gd name="T73" fmla="*/ 0 h 118"/>
                <a:gd name="T74" fmla="*/ 201 w 202"/>
                <a:gd name="T75" fmla="*/ 37 h 11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02"/>
                <a:gd name="T115" fmla="*/ 0 h 118"/>
                <a:gd name="T116" fmla="*/ 202 w 202"/>
                <a:gd name="T117" fmla="*/ 118 h 11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02" h="118">
                  <a:moveTo>
                    <a:pt x="201" y="37"/>
                  </a:moveTo>
                  <a:lnTo>
                    <a:pt x="199" y="37"/>
                  </a:lnTo>
                  <a:lnTo>
                    <a:pt x="194" y="29"/>
                  </a:lnTo>
                  <a:lnTo>
                    <a:pt x="186" y="21"/>
                  </a:lnTo>
                  <a:lnTo>
                    <a:pt x="177" y="14"/>
                  </a:lnTo>
                  <a:lnTo>
                    <a:pt x="169" y="8"/>
                  </a:lnTo>
                  <a:lnTo>
                    <a:pt x="159" y="2"/>
                  </a:lnTo>
                  <a:lnTo>
                    <a:pt x="157" y="2"/>
                  </a:lnTo>
                  <a:lnTo>
                    <a:pt x="155" y="1"/>
                  </a:lnTo>
                  <a:lnTo>
                    <a:pt x="157" y="4"/>
                  </a:lnTo>
                  <a:lnTo>
                    <a:pt x="167" y="8"/>
                  </a:lnTo>
                  <a:lnTo>
                    <a:pt x="176" y="16"/>
                  </a:lnTo>
                  <a:lnTo>
                    <a:pt x="184" y="22"/>
                  </a:lnTo>
                  <a:lnTo>
                    <a:pt x="192" y="28"/>
                  </a:lnTo>
                  <a:lnTo>
                    <a:pt x="199" y="37"/>
                  </a:lnTo>
                  <a:lnTo>
                    <a:pt x="200" y="39"/>
                  </a:lnTo>
                  <a:lnTo>
                    <a:pt x="201" y="37"/>
                  </a:lnTo>
                  <a:lnTo>
                    <a:pt x="68" y="0"/>
                  </a:lnTo>
                  <a:lnTo>
                    <a:pt x="61" y="4"/>
                  </a:lnTo>
                  <a:lnTo>
                    <a:pt x="54" y="9"/>
                  </a:lnTo>
                  <a:lnTo>
                    <a:pt x="43" y="14"/>
                  </a:lnTo>
                  <a:lnTo>
                    <a:pt x="36" y="21"/>
                  </a:lnTo>
                  <a:lnTo>
                    <a:pt x="28" y="29"/>
                  </a:lnTo>
                  <a:lnTo>
                    <a:pt x="21" y="38"/>
                  </a:lnTo>
                  <a:lnTo>
                    <a:pt x="16" y="47"/>
                  </a:lnTo>
                  <a:lnTo>
                    <a:pt x="10" y="56"/>
                  </a:lnTo>
                  <a:lnTo>
                    <a:pt x="5" y="67"/>
                  </a:lnTo>
                  <a:lnTo>
                    <a:pt x="3" y="79"/>
                  </a:lnTo>
                  <a:lnTo>
                    <a:pt x="1" y="91"/>
                  </a:lnTo>
                  <a:lnTo>
                    <a:pt x="0" y="100"/>
                  </a:lnTo>
                  <a:lnTo>
                    <a:pt x="1" y="112"/>
                  </a:lnTo>
                  <a:lnTo>
                    <a:pt x="1" y="116"/>
                  </a:lnTo>
                  <a:lnTo>
                    <a:pt x="2" y="117"/>
                  </a:lnTo>
                  <a:lnTo>
                    <a:pt x="3" y="112"/>
                  </a:lnTo>
                  <a:lnTo>
                    <a:pt x="2" y="100"/>
                  </a:lnTo>
                  <a:lnTo>
                    <a:pt x="1" y="91"/>
                  </a:lnTo>
                  <a:lnTo>
                    <a:pt x="3" y="79"/>
                  </a:lnTo>
                  <a:lnTo>
                    <a:pt x="7" y="68"/>
                  </a:lnTo>
                  <a:lnTo>
                    <a:pt x="10" y="56"/>
                  </a:lnTo>
                  <a:lnTo>
                    <a:pt x="16" y="47"/>
                  </a:lnTo>
                  <a:lnTo>
                    <a:pt x="23" y="39"/>
                  </a:lnTo>
                  <a:lnTo>
                    <a:pt x="30" y="31"/>
                  </a:lnTo>
                  <a:lnTo>
                    <a:pt x="36" y="23"/>
                  </a:lnTo>
                  <a:lnTo>
                    <a:pt x="44" y="16"/>
                  </a:lnTo>
                  <a:lnTo>
                    <a:pt x="54" y="9"/>
                  </a:lnTo>
                  <a:lnTo>
                    <a:pt x="63" y="4"/>
                  </a:lnTo>
                  <a:lnTo>
                    <a:pt x="71" y="1"/>
                  </a:lnTo>
                  <a:lnTo>
                    <a:pt x="70" y="1"/>
                  </a:lnTo>
                  <a:lnTo>
                    <a:pt x="68" y="0"/>
                  </a:lnTo>
                  <a:lnTo>
                    <a:pt x="201" y="37"/>
                  </a:lnTo>
                </a:path>
              </a:pathLst>
            </a:custGeom>
            <a:solidFill>
              <a:srgbClr val="9BABC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38" name="Freeform 570"/>
            <p:cNvSpPr>
              <a:spLocks/>
            </p:cNvSpPr>
            <p:nvPr/>
          </p:nvSpPr>
          <p:spPr bwMode="auto">
            <a:xfrm>
              <a:off x="1961" y="828"/>
              <a:ext cx="200" cy="119"/>
            </a:xfrm>
            <a:custGeom>
              <a:avLst/>
              <a:gdLst>
                <a:gd name="T0" fmla="*/ 198 w 200"/>
                <a:gd name="T1" fmla="*/ 38 h 119"/>
                <a:gd name="T2" fmla="*/ 183 w 200"/>
                <a:gd name="T3" fmla="*/ 23 h 119"/>
                <a:gd name="T4" fmla="*/ 166 w 200"/>
                <a:gd name="T5" fmla="*/ 9 h 119"/>
                <a:gd name="T6" fmla="*/ 154 w 200"/>
                <a:gd name="T7" fmla="*/ 2 h 119"/>
                <a:gd name="T8" fmla="*/ 151 w 200"/>
                <a:gd name="T9" fmla="*/ 4 h 119"/>
                <a:gd name="T10" fmla="*/ 150 w 200"/>
                <a:gd name="T11" fmla="*/ 3 h 119"/>
                <a:gd name="T12" fmla="*/ 150 w 200"/>
                <a:gd name="T13" fmla="*/ 3 h 119"/>
                <a:gd name="T14" fmla="*/ 148 w 200"/>
                <a:gd name="T15" fmla="*/ 3 h 119"/>
                <a:gd name="T16" fmla="*/ 165 w 200"/>
                <a:gd name="T17" fmla="*/ 11 h 119"/>
                <a:gd name="T18" fmla="*/ 183 w 200"/>
                <a:gd name="T19" fmla="*/ 23 h 119"/>
                <a:gd name="T20" fmla="*/ 197 w 200"/>
                <a:gd name="T21" fmla="*/ 40 h 119"/>
                <a:gd name="T22" fmla="*/ 199 w 200"/>
                <a:gd name="T23" fmla="*/ 40 h 119"/>
                <a:gd name="T24" fmla="*/ 199 w 200"/>
                <a:gd name="T25" fmla="*/ 40 h 119"/>
                <a:gd name="T26" fmla="*/ 199 w 200"/>
                <a:gd name="T27" fmla="*/ 40 h 119"/>
                <a:gd name="T28" fmla="*/ 199 w 200"/>
                <a:gd name="T29" fmla="*/ 40 h 119"/>
                <a:gd name="T30" fmla="*/ 70 w 200"/>
                <a:gd name="T31" fmla="*/ 2 h 119"/>
                <a:gd name="T32" fmla="*/ 53 w 200"/>
                <a:gd name="T33" fmla="*/ 10 h 119"/>
                <a:gd name="T34" fmla="*/ 35 w 200"/>
                <a:gd name="T35" fmla="*/ 24 h 119"/>
                <a:gd name="T36" fmla="*/ 22 w 200"/>
                <a:gd name="T37" fmla="*/ 40 h 119"/>
                <a:gd name="T38" fmla="*/ 9 w 200"/>
                <a:gd name="T39" fmla="*/ 57 h 119"/>
                <a:gd name="T40" fmla="*/ 2 w 200"/>
                <a:gd name="T41" fmla="*/ 80 h 119"/>
                <a:gd name="T42" fmla="*/ 1 w 200"/>
                <a:gd name="T43" fmla="*/ 101 h 119"/>
                <a:gd name="T44" fmla="*/ 1 w 200"/>
                <a:gd name="T45" fmla="*/ 118 h 119"/>
                <a:gd name="T46" fmla="*/ 1 w 200"/>
                <a:gd name="T47" fmla="*/ 118 h 119"/>
                <a:gd name="T48" fmla="*/ 1 w 200"/>
                <a:gd name="T49" fmla="*/ 118 h 119"/>
                <a:gd name="T50" fmla="*/ 1 w 200"/>
                <a:gd name="T51" fmla="*/ 118 h 119"/>
                <a:gd name="T52" fmla="*/ 1 w 200"/>
                <a:gd name="T53" fmla="*/ 118 h 119"/>
                <a:gd name="T54" fmla="*/ 1 w 200"/>
                <a:gd name="T55" fmla="*/ 101 h 119"/>
                <a:gd name="T56" fmla="*/ 4 w 200"/>
                <a:gd name="T57" fmla="*/ 80 h 119"/>
                <a:gd name="T58" fmla="*/ 11 w 200"/>
                <a:gd name="T59" fmla="*/ 58 h 119"/>
                <a:gd name="T60" fmla="*/ 22 w 200"/>
                <a:gd name="T61" fmla="*/ 40 h 119"/>
                <a:gd name="T62" fmla="*/ 35 w 200"/>
                <a:gd name="T63" fmla="*/ 24 h 119"/>
                <a:gd name="T64" fmla="*/ 54 w 200"/>
                <a:gd name="T65" fmla="*/ 12 h 119"/>
                <a:gd name="T66" fmla="*/ 70 w 200"/>
                <a:gd name="T67" fmla="*/ 2 h 119"/>
                <a:gd name="T68" fmla="*/ 75 w 200"/>
                <a:gd name="T69" fmla="*/ 2 h 119"/>
                <a:gd name="T70" fmla="*/ 73 w 200"/>
                <a:gd name="T71" fmla="*/ 1 h 119"/>
                <a:gd name="T72" fmla="*/ 73 w 200"/>
                <a:gd name="T73" fmla="*/ 1 h 119"/>
                <a:gd name="T74" fmla="*/ 72 w 200"/>
                <a:gd name="T75" fmla="*/ 0 h 119"/>
                <a:gd name="T76" fmla="*/ 199 w 200"/>
                <a:gd name="T77" fmla="*/ 40 h 119"/>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200"/>
                <a:gd name="T118" fmla="*/ 0 h 119"/>
                <a:gd name="T119" fmla="*/ 200 w 200"/>
                <a:gd name="T120" fmla="*/ 119 h 119"/>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200" h="119">
                  <a:moveTo>
                    <a:pt x="199" y="40"/>
                  </a:moveTo>
                  <a:lnTo>
                    <a:pt x="198" y="38"/>
                  </a:lnTo>
                  <a:lnTo>
                    <a:pt x="191" y="29"/>
                  </a:lnTo>
                  <a:lnTo>
                    <a:pt x="183" y="23"/>
                  </a:lnTo>
                  <a:lnTo>
                    <a:pt x="175" y="17"/>
                  </a:lnTo>
                  <a:lnTo>
                    <a:pt x="166" y="9"/>
                  </a:lnTo>
                  <a:lnTo>
                    <a:pt x="156" y="5"/>
                  </a:lnTo>
                  <a:lnTo>
                    <a:pt x="154" y="2"/>
                  </a:lnTo>
                  <a:lnTo>
                    <a:pt x="153" y="2"/>
                  </a:lnTo>
                  <a:lnTo>
                    <a:pt x="151" y="4"/>
                  </a:lnTo>
                  <a:lnTo>
                    <a:pt x="150" y="3"/>
                  </a:lnTo>
                  <a:lnTo>
                    <a:pt x="148" y="3"/>
                  </a:lnTo>
                  <a:lnTo>
                    <a:pt x="156" y="5"/>
                  </a:lnTo>
                  <a:lnTo>
                    <a:pt x="165" y="11"/>
                  </a:lnTo>
                  <a:lnTo>
                    <a:pt x="175" y="17"/>
                  </a:lnTo>
                  <a:lnTo>
                    <a:pt x="183" y="23"/>
                  </a:lnTo>
                  <a:lnTo>
                    <a:pt x="190" y="31"/>
                  </a:lnTo>
                  <a:lnTo>
                    <a:pt x="197" y="40"/>
                  </a:lnTo>
                  <a:lnTo>
                    <a:pt x="199" y="40"/>
                  </a:lnTo>
                  <a:lnTo>
                    <a:pt x="70" y="2"/>
                  </a:lnTo>
                  <a:lnTo>
                    <a:pt x="62" y="5"/>
                  </a:lnTo>
                  <a:lnTo>
                    <a:pt x="53" y="10"/>
                  </a:lnTo>
                  <a:lnTo>
                    <a:pt x="43" y="17"/>
                  </a:lnTo>
                  <a:lnTo>
                    <a:pt x="35" y="24"/>
                  </a:lnTo>
                  <a:lnTo>
                    <a:pt x="29" y="32"/>
                  </a:lnTo>
                  <a:lnTo>
                    <a:pt x="22" y="40"/>
                  </a:lnTo>
                  <a:lnTo>
                    <a:pt x="15" y="48"/>
                  </a:lnTo>
                  <a:lnTo>
                    <a:pt x="9" y="57"/>
                  </a:lnTo>
                  <a:lnTo>
                    <a:pt x="6" y="69"/>
                  </a:lnTo>
                  <a:lnTo>
                    <a:pt x="2" y="80"/>
                  </a:lnTo>
                  <a:lnTo>
                    <a:pt x="0" y="92"/>
                  </a:lnTo>
                  <a:lnTo>
                    <a:pt x="1" y="101"/>
                  </a:lnTo>
                  <a:lnTo>
                    <a:pt x="2" y="113"/>
                  </a:lnTo>
                  <a:lnTo>
                    <a:pt x="1" y="118"/>
                  </a:lnTo>
                  <a:lnTo>
                    <a:pt x="2" y="112"/>
                  </a:lnTo>
                  <a:lnTo>
                    <a:pt x="1" y="101"/>
                  </a:lnTo>
                  <a:lnTo>
                    <a:pt x="2" y="92"/>
                  </a:lnTo>
                  <a:lnTo>
                    <a:pt x="4" y="80"/>
                  </a:lnTo>
                  <a:lnTo>
                    <a:pt x="8" y="70"/>
                  </a:lnTo>
                  <a:lnTo>
                    <a:pt x="11" y="58"/>
                  </a:lnTo>
                  <a:lnTo>
                    <a:pt x="16" y="51"/>
                  </a:lnTo>
                  <a:lnTo>
                    <a:pt x="22" y="40"/>
                  </a:lnTo>
                  <a:lnTo>
                    <a:pt x="29" y="32"/>
                  </a:lnTo>
                  <a:lnTo>
                    <a:pt x="35" y="24"/>
                  </a:lnTo>
                  <a:lnTo>
                    <a:pt x="43" y="17"/>
                  </a:lnTo>
                  <a:lnTo>
                    <a:pt x="54" y="12"/>
                  </a:lnTo>
                  <a:lnTo>
                    <a:pt x="62" y="7"/>
                  </a:lnTo>
                  <a:lnTo>
                    <a:pt x="70" y="2"/>
                  </a:lnTo>
                  <a:lnTo>
                    <a:pt x="75" y="2"/>
                  </a:lnTo>
                  <a:lnTo>
                    <a:pt x="73" y="1"/>
                  </a:lnTo>
                  <a:lnTo>
                    <a:pt x="72" y="0"/>
                  </a:lnTo>
                  <a:lnTo>
                    <a:pt x="70" y="2"/>
                  </a:lnTo>
                  <a:lnTo>
                    <a:pt x="199" y="40"/>
                  </a:lnTo>
                </a:path>
              </a:pathLst>
            </a:custGeom>
            <a:solidFill>
              <a:srgbClr val="9CACC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39" name="Freeform 571"/>
            <p:cNvSpPr>
              <a:spLocks/>
            </p:cNvSpPr>
            <p:nvPr/>
          </p:nvSpPr>
          <p:spPr bwMode="auto">
            <a:xfrm>
              <a:off x="1962" y="828"/>
              <a:ext cx="199" cy="119"/>
            </a:xfrm>
            <a:custGeom>
              <a:avLst/>
              <a:gdLst>
                <a:gd name="T0" fmla="*/ 196 w 199"/>
                <a:gd name="T1" fmla="*/ 40 h 119"/>
                <a:gd name="T2" fmla="*/ 182 w 199"/>
                <a:gd name="T3" fmla="*/ 23 h 119"/>
                <a:gd name="T4" fmla="*/ 164 w 199"/>
                <a:gd name="T5" fmla="*/ 11 h 119"/>
                <a:gd name="T6" fmla="*/ 147 w 199"/>
                <a:gd name="T7" fmla="*/ 3 h 119"/>
                <a:gd name="T8" fmla="*/ 145 w 199"/>
                <a:gd name="T9" fmla="*/ 2 h 119"/>
                <a:gd name="T10" fmla="*/ 145 w 199"/>
                <a:gd name="T11" fmla="*/ 2 h 119"/>
                <a:gd name="T12" fmla="*/ 144 w 199"/>
                <a:gd name="T13" fmla="*/ 1 h 119"/>
                <a:gd name="T14" fmla="*/ 142 w 199"/>
                <a:gd name="T15" fmla="*/ 0 h 119"/>
                <a:gd name="T16" fmla="*/ 155 w 199"/>
                <a:gd name="T17" fmla="*/ 7 h 119"/>
                <a:gd name="T18" fmla="*/ 174 w 199"/>
                <a:gd name="T19" fmla="*/ 19 h 119"/>
                <a:gd name="T20" fmla="*/ 189 w 199"/>
                <a:gd name="T21" fmla="*/ 31 h 119"/>
                <a:gd name="T22" fmla="*/ 198 w 199"/>
                <a:gd name="T23" fmla="*/ 42 h 119"/>
                <a:gd name="T24" fmla="*/ 198 w 199"/>
                <a:gd name="T25" fmla="*/ 42 h 119"/>
                <a:gd name="T26" fmla="*/ 198 w 199"/>
                <a:gd name="T27" fmla="*/ 42 h 119"/>
                <a:gd name="T28" fmla="*/ 198 w 199"/>
                <a:gd name="T29" fmla="*/ 40 h 119"/>
                <a:gd name="T30" fmla="*/ 198 w 199"/>
                <a:gd name="T31" fmla="*/ 40 h 119"/>
                <a:gd name="T32" fmla="*/ 69 w 199"/>
                <a:gd name="T33" fmla="*/ 2 h 119"/>
                <a:gd name="T34" fmla="*/ 53 w 199"/>
                <a:gd name="T35" fmla="*/ 12 h 119"/>
                <a:gd name="T36" fmla="*/ 34 w 199"/>
                <a:gd name="T37" fmla="*/ 24 h 119"/>
                <a:gd name="T38" fmla="*/ 21 w 199"/>
                <a:gd name="T39" fmla="*/ 40 h 119"/>
                <a:gd name="T40" fmla="*/ 10 w 199"/>
                <a:gd name="T41" fmla="*/ 58 h 119"/>
                <a:gd name="T42" fmla="*/ 3 w 199"/>
                <a:gd name="T43" fmla="*/ 80 h 119"/>
                <a:gd name="T44" fmla="*/ 0 w 199"/>
                <a:gd name="T45" fmla="*/ 101 h 119"/>
                <a:gd name="T46" fmla="*/ 0 w 199"/>
                <a:gd name="T47" fmla="*/ 118 h 119"/>
                <a:gd name="T48" fmla="*/ 1 w 199"/>
                <a:gd name="T49" fmla="*/ 116 h 119"/>
                <a:gd name="T50" fmla="*/ 1 w 199"/>
                <a:gd name="T51" fmla="*/ 116 h 119"/>
                <a:gd name="T52" fmla="*/ 1 w 199"/>
                <a:gd name="T53" fmla="*/ 116 h 119"/>
                <a:gd name="T54" fmla="*/ 2 w 199"/>
                <a:gd name="T55" fmla="*/ 116 h 119"/>
                <a:gd name="T56" fmla="*/ 2 w 199"/>
                <a:gd name="T57" fmla="*/ 102 h 119"/>
                <a:gd name="T58" fmla="*/ 3 w 199"/>
                <a:gd name="T59" fmla="*/ 80 h 119"/>
                <a:gd name="T60" fmla="*/ 10 w 199"/>
                <a:gd name="T61" fmla="*/ 58 h 119"/>
                <a:gd name="T62" fmla="*/ 23 w 199"/>
                <a:gd name="T63" fmla="*/ 40 h 119"/>
                <a:gd name="T64" fmla="*/ 36 w 199"/>
                <a:gd name="T65" fmla="*/ 25 h 119"/>
                <a:gd name="T66" fmla="*/ 53 w 199"/>
                <a:gd name="T67" fmla="*/ 12 h 119"/>
                <a:gd name="T68" fmla="*/ 71 w 199"/>
                <a:gd name="T69" fmla="*/ 3 h 119"/>
                <a:gd name="T70" fmla="*/ 79 w 199"/>
                <a:gd name="T71" fmla="*/ 1 h 119"/>
                <a:gd name="T72" fmla="*/ 79 w 199"/>
                <a:gd name="T73" fmla="*/ 1 h 119"/>
                <a:gd name="T74" fmla="*/ 77 w 199"/>
                <a:gd name="T75" fmla="*/ 1 h 119"/>
                <a:gd name="T76" fmla="*/ 75 w 199"/>
                <a:gd name="T77" fmla="*/ 0 h 119"/>
                <a:gd name="T78" fmla="*/ 198 w 199"/>
                <a:gd name="T79" fmla="*/ 40 h 119"/>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99"/>
                <a:gd name="T121" fmla="*/ 0 h 119"/>
                <a:gd name="T122" fmla="*/ 199 w 199"/>
                <a:gd name="T123" fmla="*/ 119 h 119"/>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99" h="119">
                  <a:moveTo>
                    <a:pt x="198" y="40"/>
                  </a:moveTo>
                  <a:lnTo>
                    <a:pt x="196" y="40"/>
                  </a:lnTo>
                  <a:lnTo>
                    <a:pt x="189" y="31"/>
                  </a:lnTo>
                  <a:lnTo>
                    <a:pt x="182" y="23"/>
                  </a:lnTo>
                  <a:lnTo>
                    <a:pt x="174" y="17"/>
                  </a:lnTo>
                  <a:lnTo>
                    <a:pt x="164" y="11"/>
                  </a:lnTo>
                  <a:lnTo>
                    <a:pt x="155" y="5"/>
                  </a:lnTo>
                  <a:lnTo>
                    <a:pt x="147" y="3"/>
                  </a:lnTo>
                  <a:lnTo>
                    <a:pt x="145" y="2"/>
                  </a:lnTo>
                  <a:lnTo>
                    <a:pt x="144" y="1"/>
                  </a:lnTo>
                  <a:lnTo>
                    <a:pt x="142" y="0"/>
                  </a:lnTo>
                  <a:lnTo>
                    <a:pt x="145" y="2"/>
                  </a:lnTo>
                  <a:lnTo>
                    <a:pt x="155" y="7"/>
                  </a:lnTo>
                  <a:lnTo>
                    <a:pt x="164" y="13"/>
                  </a:lnTo>
                  <a:lnTo>
                    <a:pt x="174" y="19"/>
                  </a:lnTo>
                  <a:lnTo>
                    <a:pt x="182" y="24"/>
                  </a:lnTo>
                  <a:lnTo>
                    <a:pt x="189" y="31"/>
                  </a:lnTo>
                  <a:lnTo>
                    <a:pt x="195" y="39"/>
                  </a:lnTo>
                  <a:lnTo>
                    <a:pt x="198" y="42"/>
                  </a:lnTo>
                  <a:lnTo>
                    <a:pt x="198" y="40"/>
                  </a:lnTo>
                  <a:lnTo>
                    <a:pt x="74" y="2"/>
                  </a:lnTo>
                  <a:lnTo>
                    <a:pt x="69" y="2"/>
                  </a:lnTo>
                  <a:lnTo>
                    <a:pt x="61" y="7"/>
                  </a:lnTo>
                  <a:lnTo>
                    <a:pt x="53" y="12"/>
                  </a:lnTo>
                  <a:lnTo>
                    <a:pt x="42" y="17"/>
                  </a:lnTo>
                  <a:lnTo>
                    <a:pt x="34" y="24"/>
                  </a:lnTo>
                  <a:lnTo>
                    <a:pt x="28" y="32"/>
                  </a:lnTo>
                  <a:lnTo>
                    <a:pt x="21" y="40"/>
                  </a:lnTo>
                  <a:lnTo>
                    <a:pt x="15" y="51"/>
                  </a:lnTo>
                  <a:lnTo>
                    <a:pt x="10" y="58"/>
                  </a:lnTo>
                  <a:lnTo>
                    <a:pt x="7" y="70"/>
                  </a:lnTo>
                  <a:lnTo>
                    <a:pt x="3" y="80"/>
                  </a:lnTo>
                  <a:lnTo>
                    <a:pt x="1" y="92"/>
                  </a:lnTo>
                  <a:lnTo>
                    <a:pt x="0" y="101"/>
                  </a:lnTo>
                  <a:lnTo>
                    <a:pt x="1" y="112"/>
                  </a:lnTo>
                  <a:lnTo>
                    <a:pt x="0" y="118"/>
                  </a:lnTo>
                  <a:lnTo>
                    <a:pt x="1" y="116"/>
                  </a:lnTo>
                  <a:lnTo>
                    <a:pt x="2" y="116"/>
                  </a:lnTo>
                  <a:lnTo>
                    <a:pt x="3" y="113"/>
                  </a:lnTo>
                  <a:lnTo>
                    <a:pt x="2" y="102"/>
                  </a:lnTo>
                  <a:lnTo>
                    <a:pt x="1" y="90"/>
                  </a:lnTo>
                  <a:lnTo>
                    <a:pt x="3" y="80"/>
                  </a:lnTo>
                  <a:lnTo>
                    <a:pt x="7" y="70"/>
                  </a:lnTo>
                  <a:lnTo>
                    <a:pt x="10" y="58"/>
                  </a:lnTo>
                  <a:lnTo>
                    <a:pt x="15" y="51"/>
                  </a:lnTo>
                  <a:lnTo>
                    <a:pt x="23" y="40"/>
                  </a:lnTo>
                  <a:lnTo>
                    <a:pt x="30" y="34"/>
                  </a:lnTo>
                  <a:lnTo>
                    <a:pt x="36" y="25"/>
                  </a:lnTo>
                  <a:lnTo>
                    <a:pt x="44" y="19"/>
                  </a:lnTo>
                  <a:lnTo>
                    <a:pt x="53" y="12"/>
                  </a:lnTo>
                  <a:lnTo>
                    <a:pt x="62" y="7"/>
                  </a:lnTo>
                  <a:lnTo>
                    <a:pt x="71" y="3"/>
                  </a:lnTo>
                  <a:lnTo>
                    <a:pt x="79" y="1"/>
                  </a:lnTo>
                  <a:lnTo>
                    <a:pt x="77" y="1"/>
                  </a:lnTo>
                  <a:lnTo>
                    <a:pt x="75" y="0"/>
                  </a:lnTo>
                  <a:lnTo>
                    <a:pt x="74" y="2"/>
                  </a:lnTo>
                  <a:lnTo>
                    <a:pt x="198" y="40"/>
                  </a:lnTo>
                </a:path>
              </a:pathLst>
            </a:custGeom>
            <a:solidFill>
              <a:srgbClr val="9DADC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40" name="Freeform 572"/>
            <p:cNvSpPr>
              <a:spLocks/>
            </p:cNvSpPr>
            <p:nvPr/>
          </p:nvSpPr>
          <p:spPr bwMode="auto">
            <a:xfrm>
              <a:off x="1963" y="827"/>
              <a:ext cx="198" cy="118"/>
            </a:xfrm>
            <a:custGeom>
              <a:avLst/>
              <a:gdLst>
                <a:gd name="T0" fmla="*/ 194 w 198"/>
                <a:gd name="T1" fmla="*/ 40 h 118"/>
                <a:gd name="T2" fmla="*/ 181 w 198"/>
                <a:gd name="T3" fmla="*/ 25 h 118"/>
                <a:gd name="T4" fmla="*/ 163 w 198"/>
                <a:gd name="T5" fmla="*/ 14 h 118"/>
                <a:gd name="T6" fmla="*/ 144 w 198"/>
                <a:gd name="T7" fmla="*/ 3 h 118"/>
                <a:gd name="T8" fmla="*/ 140 w 198"/>
                <a:gd name="T9" fmla="*/ 3 h 118"/>
                <a:gd name="T10" fmla="*/ 138 w 198"/>
                <a:gd name="T11" fmla="*/ 3 h 118"/>
                <a:gd name="T12" fmla="*/ 136 w 198"/>
                <a:gd name="T13" fmla="*/ 2 h 118"/>
                <a:gd name="T14" fmla="*/ 134 w 198"/>
                <a:gd name="T15" fmla="*/ 2 h 118"/>
                <a:gd name="T16" fmla="*/ 144 w 198"/>
                <a:gd name="T17" fmla="*/ 5 h 118"/>
                <a:gd name="T18" fmla="*/ 163 w 198"/>
                <a:gd name="T19" fmla="*/ 14 h 118"/>
                <a:gd name="T20" fmla="*/ 181 w 198"/>
                <a:gd name="T21" fmla="*/ 25 h 118"/>
                <a:gd name="T22" fmla="*/ 193 w 198"/>
                <a:gd name="T23" fmla="*/ 42 h 118"/>
                <a:gd name="T24" fmla="*/ 196 w 198"/>
                <a:gd name="T25" fmla="*/ 45 h 118"/>
                <a:gd name="T26" fmla="*/ 197 w 198"/>
                <a:gd name="T27" fmla="*/ 43 h 118"/>
                <a:gd name="T28" fmla="*/ 197 w 198"/>
                <a:gd name="T29" fmla="*/ 43 h 118"/>
                <a:gd name="T30" fmla="*/ 197 w 198"/>
                <a:gd name="T31" fmla="*/ 43 h 118"/>
                <a:gd name="T32" fmla="*/ 78 w 198"/>
                <a:gd name="T33" fmla="*/ 2 h 118"/>
                <a:gd name="T34" fmla="*/ 61 w 198"/>
                <a:gd name="T35" fmla="*/ 8 h 118"/>
                <a:gd name="T36" fmla="*/ 43 w 198"/>
                <a:gd name="T37" fmla="*/ 20 h 118"/>
                <a:gd name="T38" fmla="*/ 29 w 198"/>
                <a:gd name="T39" fmla="*/ 35 h 118"/>
                <a:gd name="T40" fmla="*/ 14 w 198"/>
                <a:gd name="T41" fmla="*/ 52 h 118"/>
                <a:gd name="T42" fmla="*/ 6 w 198"/>
                <a:gd name="T43" fmla="*/ 71 h 118"/>
                <a:gd name="T44" fmla="*/ 0 w 198"/>
                <a:gd name="T45" fmla="*/ 91 h 118"/>
                <a:gd name="T46" fmla="*/ 2 w 198"/>
                <a:gd name="T47" fmla="*/ 114 h 118"/>
                <a:gd name="T48" fmla="*/ 1 w 198"/>
                <a:gd name="T49" fmla="*/ 117 h 118"/>
                <a:gd name="T50" fmla="*/ 1 w 198"/>
                <a:gd name="T51" fmla="*/ 117 h 118"/>
                <a:gd name="T52" fmla="*/ 1 w 198"/>
                <a:gd name="T53" fmla="*/ 117 h 118"/>
                <a:gd name="T54" fmla="*/ 1 w 198"/>
                <a:gd name="T55" fmla="*/ 117 h 118"/>
                <a:gd name="T56" fmla="*/ 2 w 198"/>
                <a:gd name="T57" fmla="*/ 114 h 118"/>
                <a:gd name="T58" fmla="*/ 2 w 198"/>
                <a:gd name="T59" fmla="*/ 92 h 118"/>
                <a:gd name="T60" fmla="*/ 8 w 198"/>
                <a:gd name="T61" fmla="*/ 71 h 118"/>
                <a:gd name="T62" fmla="*/ 16 w 198"/>
                <a:gd name="T63" fmla="*/ 52 h 118"/>
                <a:gd name="T64" fmla="*/ 29 w 198"/>
                <a:gd name="T65" fmla="*/ 35 h 118"/>
                <a:gd name="T66" fmla="*/ 43 w 198"/>
                <a:gd name="T67" fmla="*/ 21 h 118"/>
                <a:gd name="T68" fmla="*/ 61 w 198"/>
                <a:gd name="T69" fmla="*/ 8 h 118"/>
                <a:gd name="T70" fmla="*/ 79 w 198"/>
                <a:gd name="T71" fmla="*/ 3 h 118"/>
                <a:gd name="T72" fmla="*/ 85 w 198"/>
                <a:gd name="T73" fmla="*/ 2 h 118"/>
                <a:gd name="T74" fmla="*/ 83 w 198"/>
                <a:gd name="T75" fmla="*/ 2 h 118"/>
                <a:gd name="T76" fmla="*/ 83 w 198"/>
                <a:gd name="T77" fmla="*/ 2 h 118"/>
                <a:gd name="T78" fmla="*/ 81 w 198"/>
                <a:gd name="T79" fmla="*/ 1 h 118"/>
                <a:gd name="T80" fmla="*/ 81 w 198"/>
                <a:gd name="T81" fmla="*/ 1 h 118"/>
                <a:gd name="T82" fmla="*/ 81 w 198"/>
                <a:gd name="T83" fmla="*/ 1 h 118"/>
                <a:gd name="T84" fmla="*/ 79 w 198"/>
                <a:gd name="T85" fmla="*/ 3 h 118"/>
                <a:gd name="T86" fmla="*/ 78 w 198"/>
                <a:gd name="T87" fmla="*/ 2 h 118"/>
                <a:gd name="T88" fmla="*/ 197 w 198"/>
                <a:gd name="T89" fmla="*/ 43 h 11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98"/>
                <a:gd name="T136" fmla="*/ 0 h 118"/>
                <a:gd name="T137" fmla="*/ 198 w 198"/>
                <a:gd name="T138" fmla="*/ 118 h 11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98" h="118">
                  <a:moveTo>
                    <a:pt x="197" y="43"/>
                  </a:moveTo>
                  <a:lnTo>
                    <a:pt x="194" y="40"/>
                  </a:lnTo>
                  <a:lnTo>
                    <a:pt x="188" y="32"/>
                  </a:lnTo>
                  <a:lnTo>
                    <a:pt x="181" y="25"/>
                  </a:lnTo>
                  <a:lnTo>
                    <a:pt x="173" y="20"/>
                  </a:lnTo>
                  <a:lnTo>
                    <a:pt x="163" y="14"/>
                  </a:lnTo>
                  <a:lnTo>
                    <a:pt x="154" y="8"/>
                  </a:lnTo>
                  <a:lnTo>
                    <a:pt x="144" y="3"/>
                  </a:lnTo>
                  <a:lnTo>
                    <a:pt x="141" y="1"/>
                  </a:lnTo>
                  <a:lnTo>
                    <a:pt x="140" y="3"/>
                  </a:lnTo>
                  <a:lnTo>
                    <a:pt x="138" y="3"/>
                  </a:lnTo>
                  <a:lnTo>
                    <a:pt x="136" y="2"/>
                  </a:lnTo>
                  <a:lnTo>
                    <a:pt x="134" y="2"/>
                  </a:lnTo>
                  <a:lnTo>
                    <a:pt x="144" y="5"/>
                  </a:lnTo>
                  <a:lnTo>
                    <a:pt x="154" y="8"/>
                  </a:lnTo>
                  <a:lnTo>
                    <a:pt x="163" y="14"/>
                  </a:lnTo>
                  <a:lnTo>
                    <a:pt x="169" y="20"/>
                  </a:lnTo>
                  <a:lnTo>
                    <a:pt x="181" y="25"/>
                  </a:lnTo>
                  <a:lnTo>
                    <a:pt x="188" y="34"/>
                  </a:lnTo>
                  <a:lnTo>
                    <a:pt x="193" y="42"/>
                  </a:lnTo>
                  <a:lnTo>
                    <a:pt x="196" y="45"/>
                  </a:lnTo>
                  <a:lnTo>
                    <a:pt x="197" y="43"/>
                  </a:lnTo>
                  <a:lnTo>
                    <a:pt x="78" y="2"/>
                  </a:lnTo>
                  <a:lnTo>
                    <a:pt x="70" y="4"/>
                  </a:lnTo>
                  <a:lnTo>
                    <a:pt x="61" y="8"/>
                  </a:lnTo>
                  <a:lnTo>
                    <a:pt x="52" y="13"/>
                  </a:lnTo>
                  <a:lnTo>
                    <a:pt x="43" y="20"/>
                  </a:lnTo>
                  <a:lnTo>
                    <a:pt x="35" y="26"/>
                  </a:lnTo>
                  <a:lnTo>
                    <a:pt x="29" y="35"/>
                  </a:lnTo>
                  <a:lnTo>
                    <a:pt x="22" y="41"/>
                  </a:lnTo>
                  <a:lnTo>
                    <a:pt x="14" y="52"/>
                  </a:lnTo>
                  <a:lnTo>
                    <a:pt x="9" y="59"/>
                  </a:lnTo>
                  <a:lnTo>
                    <a:pt x="6" y="71"/>
                  </a:lnTo>
                  <a:lnTo>
                    <a:pt x="2" y="81"/>
                  </a:lnTo>
                  <a:lnTo>
                    <a:pt x="0" y="91"/>
                  </a:lnTo>
                  <a:lnTo>
                    <a:pt x="1" y="103"/>
                  </a:lnTo>
                  <a:lnTo>
                    <a:pt x="2" y="114"/>
                  </a:lnTo>
                  <a:lnTo>
                    <a:pt x="1" y="117"/>
                  </a:lnTo>
                  <a:lnTo>
                    <a:pt x="2" y="114"/>
                  </a:lnTo>
                  <a:lnTo>
                    <a:pt x="1" y="103"/>
                  </a:lnTo>
                  <a:lnTo>
                    <a:pt x="2" y="92"/>
                  </a:lnTo>
                  <a:lnTo>
                    <a:pt x="4" y="82"/>
                  </a:lnTo>
                  <a:lnTo>
                    <a:pt x="8" y="71"/>
                  </a:lnTo>
                  <a:lnTo>
                    <a:pt x="11" y="59"/>
                  </a:lnTo>
                  <a:lnTo>
                    <a:pt x="16" y="52"/>
                  </a:lnTo>
                  <a:lnTo>
                    <a:pt x="22" y="41"/>
                  </a:lnTo>
                  <a:lnTo>
                    <a:pt x="29" y="35"/>
                  </a:lnTo>
                  <a:lnTo>
                    <a:pt x="35" y="26"/>
                  </a:lnTo>
                  <a:lnTo>
                    <a:pt x="43" y="21"/>
                  </a:lnTo>
                  <a:lnTo>
                    <a:pt x="54" y="14"/>
                  </a:lnTo>
                  <a:lnTo>
                    <a:pt x="61" y="8"/>
                  </a:lnTo>
                  <a:lnTo>
                    <a:pt x="70" y="6"/>
                  </a:lnTo>
                  <a:lnTo>
                    <a:pt x="79" y="3"/>
                  </a:lnTo>
                  <a:lnTo>
                    <a:pt x="85" y="0"/>
                  </a:lnTo>
                  <a:lnTo>
                    <a:pt x="85" y="2"/>
                  </a:lnTo>
                  <a:lnTo>
                    <a:pt x="83" y="2"/>
                  </a:lnTo>
                  <a:lnTo>
                    <a:pt x="81" y="1"/>
                  </a:lnTo>
                  <a:lnTo>
                    <a:pt x="79" y="3"/>
                  </a:lnTo>
                  <a:lnTo>
                    <a:pt x="78" y="2"/>
                  </a:lnTo>
                  <a:lnTo>
                    <a:pt x="197" y="43"/>
                  </a:lnTo>
                </a:path>
              </a:pathLst>
            </a:custGeom>
            <a:solidFill>
              <a:srgbClr val="9EAEC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41" name="Freeform 573"/>
            <p:cNvSpPr>
              <a:spLocks/>
            </p:cNvSpPr>
            <p:nvPr/>
          </p:nvSpPr>
          <p:spPr bwMode="auto">
            <a:xfrm>
              <a:off x="1964" y="827"/>
              <a:ext cx="196" cy="118"/>
            </a:xfrm>
            <a:custGeom>
              <a:avLst/>
              <a:gdLst>
                <a:gd name="T0" fmla="*/ 192 w 196"/>
                <a:gd name="T1" fmla="*/ 42 h 118"/>
                <a:gd name="T2" fmla="*/ 180 w 196"/>
                <a:gd name="T3" fmla="*/ 25 h 118"/>
                <a:gd name="T4" fmla="*/ 162 w 196"/>
                <a:gd name="T5" fmla="*/ 14 h 118"/>
                <a:gd name="T6" fmla="*/ 143 w 196"/>
                <a:gd name="T7" fmla="*/ 5 h 118"/>
                <a:gd name="T8" fmla="*/ 133 w 196"/>
                <a:gd name="T9" fmla="*/ 2 h 118"/>
                <a:gd name="T10" fmla="*/ 129 w 196"/>
                <a:gd name="T11" fmla="*/ 3 h 118"/>
                <a:gd name="T12" fmla="*/ 128 w 196"/>
                <a:gd name="T13" fmla="*/ 1 h 118"/>
                <a:gd name="T14" fmla="*/ 126 w 196"/>
                <a:gd name="T15" fmla="*/ 1 h 118"/>
                <a:gd name="T16" fmla="*/ 131 w 196"/>
                <a:gd name="T17" fmla="*/ 3 h 118"/>
                <a:gd name="T18" fmla="*/ 150 w 196"/>
                <a:gd name="T19" fmla="*/ 10 h 118"/>
                <a:gd name="T20" fmla="*/ 168 w 196"/>
                <a:gd name="T21" fmla="*/ 20 h 118"/>
                <a:gd name="T22" fmla="*/ 185 w 196"/>
                <a:gd name="T23" fmla="*/ 34 h 118"/>
                <a:gd name="T24" fmla="*/ 193 w 196"/>
                <a:gd name="T25" fmla="*/ 44 h 118"/>
                <a:gd name="T26" fmla="*/ 193 w 196"/>
                <a:gd name="T27" fmla="*/ 44 h 118"/>
                <a:gd name="T28" fmla="*/ 193 w 196"/>
                <a:gd name="T29" fmla="*/ 44 h 118"/>
                <a:gd name="T30" fmla="*/ 193 w 196"/>
                <a:gd name="T31" fmla="*/ 44 h 118"/>
                <a:gd name="T32" fmla="*/ 195 w 196"/>
                <a:gd name="T33" fmla="*/ 45 h 118"/>
                <a:gd name="T34" fmla="*/ 78 w 196"/>
                <a:gd name="T35" fmla="*/ 3 h 118"/>
                <a:gd name="T36" fmla="*/ 60 w 196"/>
                <a:gd name="T37" fmla="*/ 8 h 118"/>
                <a:gd name="T38" fmla="*/ 42 w 196"/>
                <a:gd name="T39" fmla="*/ 21 h 118"/>
                <a:gd name="T40" fmla="*/ 28 w 196"/>
                <a:gd name="T41" fmla="*/ 35 h 118"/>
                <a:gd name="T42" fmla="*/ 15 w 196"/>
                <a:gd name="T43" fmla="*/ 52 h 118"/>
                <a:gd name="T44" fmla="*/ 7 w 196"/>
                <a:gd name="T45" fmla="*/ 71 h 118"/>
                <a:gd name="T46" fmla="*/ 1 w 196"/>
                <a:gd name="T47" fmla="*/ 92 h 118"/>
                <a:gd name="T48" fmla="*/ 1 w 196"/>
                <a:gd name="T49" fmla="*/ 114 h 118"/>
                <a:gd name="T50" fmla="*/ 0 w 196"/>
                <a:gd name="T51" fmla="*/ 117 h 118"/>
                <a:gd name="T52" fmla="*/ 0 w 196"/>
                <a:gd name="T53" fmla="*/ 117 h 118"/>
                <a:gd name="T54" fmla="*/ 0 w 196"/>
                <a:gd name="T55" fmla="*/ 117 h 118"/>
                <a:gd name="T56" fmla="*/ 2 w 196"/>
                <a:gd name="T57" fmla="*/ 117 h 118"/>
                <a:gd name="T58" fmla="*/ 2 w 196"/>
                <a:gd name="T59" fmla="*/ 114 h 118"/>
                <a:gd name="T60" fmla="*/ 1 w 196"/>
                <a:gd name="T61" fmla="*/ 92 h 118"/>
                <a:gd name="T62" fmla="*/ 7 w 196"/>
                <a:gd name="T63" fmla="*/ 71 h 118"/>
                <a:gd name="T64" fmla="*/ 15 w 196"/>
                <a:gd name="T65" fmla="*/ 52 h 118"/>
                <a:gd name="T66" fmla="*/ 28 w 196"/>
                <a:gd name="T67" fmla="*/ 35 h 118"/>
                <a:gd name="T68" fmla="*/ 44 w 196"/>
                <a:gd name="T69" fmla="*/ 22 h 118"/>
                <a:gd name="T70" fmla="*/ 61 w 196"/>
                <a:gd name="T71" fmla="*/ 11 h 118"/>
                <a:gd name="T72" fmla="*/ 80 w 196"/>
                <a:gd name="T73" fmla="*/ 3 h 118"/>
                <a:gd name="T74" fmla="*/ 91 w 196"/>
                <a:gd name="T75" fmla="*/ 1 h 118"/>
                <a:gd name="T76" fmla="*/ 89 w 196"/>
                <a:gd name="T77" fmla="*/ 0 h 118"/>
                <a:gd name="T78" fmla="*/ 87 w 196"/>
                <a:gd name="T79" fmla="*/ 2 h 118"/>
                <a:gd name="T80" fmla="*/ 85 w 196"/>
                <a:gd name="T81" fmla="*/ 0 h 118"/>
                <a:gd name="T82" fmla="*/ 84 w 196"/>
                <a:gd name="T83" fmla="*/ 0 h 11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96"/>
                <a:gd name="T127" fmla="*/ 0 h 118"/>
                <a:gd name="T128" fmla="*/ 196 w 196"/>
                <a:gd name="T129" fmla="*/ 118 h 11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96" h="118">
                  <a:moveTo>
                    <a:pt x="195" y="45"/>
                  </a:moveTo>
                  <a:lnTo>
                    <a:pt x="192" y="42"/>
                  </a:lnTo>
                  <a:lnTo>
                    <a:pt x="187" y="34"/>
                  </a:lnTo>
                  <a:lnTo>
                    <a:pt x="180" y="25"/>
                  </a:lnTo>
                  <a:lnTo>
                    <a:pt x="168" y="20"/>
                  </a:lnTo>
                  <a:lnTo>
                    <a:pt x="162" y="14"/>
                  </a:lnTo>
                  <a:lnTo>
                    <a:pt x="153" y="8"/>
                  </a:lnTo>
                  <a:lnTo>
                    <a:pt x="143" y="5"/>
                  </a:lnTo>
                  <a:lnTo>
                    <a:pt x="133" y="2"/>
                  </a:lnTo>
                  <a:lnTo>
                    <a:pt x="131" y="1"/>
                  </a:lnTo>
                  <a:lnTo>
                    <a:pt x="129" y="3"/>
                  </a:lnTo>
                  <a:lnTo>
                    <a:pt x="128" y="1"/>
                  </a:lnTo>
                  <a:lnTo>
                    <a:pt x="126" y="1"/>
                  </a:lnTo>
                  <a:lnTo>
                    <a:pt x="131" y="3"/>
                  </a:lnTo>
                  <a:lnTo>
                    <a:pt x="141" y="6"/>
                  </a:lnTo>
                  <a:lnTo>
                    <a:pt x="150" y="10"/>
                  </a:lnTo>
                  <a:lnTo>
                    <a:pt x="161" y="16"/>
                  </a:lnTo>
                  <a:lnTo>
                    <a:pt x="168" y="20"/>
                  </a:lnTo>
                  <a:lnTo>
                    <a:pt x="177" y="26"/>
                  </a:lnTo>
                  <a:lnTo>
                    <a:pt x="185" y="34"/>
                  </a:lnTo>
                  <a:lnTo>
                    <a:pt x="192" y="42"/>
                  </a:lnTo>
                  <a:lnTo>
                    <a:pt x="193" y="44"/>
                  </a:lnTo>
                  <a:lnTo>
                    <a:pt x="195" y="45"/>
                  </a:lnTo>
                  <a:lnTo>
                    <a:pt x="84" y="0"/>
                  </a:lnTo>
                  <a:lnTo>
                    <a:pt x="78" y="3"/>
                  </a:lnTo>
                  <a:lnTo>
                    <a:pt x="69" y="6"/>
                  </a:lnTo>
                  <a:lnTo>
                    <a:pt x="60" y="8"/>
                  </a:lnTo>
                  <a:lnTo>
                    <a:pt x="53" y="14"/>
                  </a:lnTo>
                  <a:lnTo>
                    <a:pt x="42" y="21"/>
                  </a:lnTo>
                  <a:lnTo>
                    <a:pt x="34" y="26"/>
                  </a:lnTo>
                  <a:lnTo>
                    <a:pt x="28" y="35"/>
                  </a:lnTo>
                  <a:lnTo>
                    <a:pt x="21" y="41"/>
                  </a:lnTo>
                  <a:lnTo>
                    <a:pt x="15" y="52"/>
                  </a:lnTo>
                  <a:lnTo>
                    <a:pt x="10" y="59"/>
                  </a:lnTo>
                  <a:lnTo>
                    <a:pt x="7" y="71"/>
                  </a:lnTo>
                  <a:lnTo>
                    <a:pt x="3" y="82"/>
                  </a:lnTo>
                  <a:lnTo>
                    <a:pt x="1" y="92"/>
                  </a:lnTo>
                  <a:lnTo>
                    <a:pt x="0" y="103"/>
                  </a:lnTo>
                  <a:lnTo>
                    <a:pt x="1" y="114"/>
                  </a:lnTo>
                  <a:lnTo>
                    <a:pt x="0" y="117"/>
                  </a:lnTo>
                  <a:lnTo>
                    <a:pt x="2" y="117"/>
                  </a:lnTo>
                  <a:lnTo>
                    <a:pt x="2" y="114"/>
                  </a:lnTo>
                  <a:lnTo>
                    <a:pt x="1" y="103"/>
                  </a:lnTo>
                  <a:lnTo>
                    <a:pt x="1" y="92"/>
                  </a:lnTo>
                  <a:lnTo>
                    <a:pt x="5" y="82"/>
                  </a:lnTo>
                  <a:lnTo>
                    <a:pt x="7" y="71"/>
                  </a:lnTo>
                  <a:lnTo>
                    <a:pt x="12" y="61"/>
                  </a:lnTo>
                  <a:lnTo>
                    <a:pt x="15" y="52"/>
                  </a:lnTo>
                  <a:lnTo>
                    <a:pt x="22" y="44"/>
                  </a:lnTo>
                  <a:lnTo>
                    <a:pt x="28" y="35"/>
                  </a:lnTo>
                  <a:lnTo>
                    <a:pt x="35" y="28"/>
                  </a:lnTo>
                  <a:lnTo>
                    <a:pt x="44" y="22"/>
                  </a:lnTo>
                  <a:lnTo>
                    <a:pt x="51" y="16"/>
                  </a:lnTo>
                  <a:lnTo>
                    <a:pt x="61" y="11"/>
                  </a:lnTo>
                  <a:lnTo>
                    <a:pt x="69" y="6"/>
                  </a:lnTo>
                  <a:lnTo>
                    <a:pt x="80" y="3"/>
                  </a:lnTo>
                  <a:lnTo>
                    <a:pt x="89" y="0"/>
                  </a:lnTo>
                  <a:lnTo>
                    <a:pt x="91" y="1"/>
                  </a:lnTo>
                  <a:lnTo>
                    <a:pt x="89" y="0"/>
                  </a:lnTo>
                  <a:lnTo>
                    <a:pt x="87" y="2"/>
                  </a:lnTo>
                  <a:lnTo>
                    <a:pt x="85" y="0"/>
                  </a:lnTo>
                  <a:lnTo>
                    <a:pt x="84" y="0"/>
                  </a:lnTo>
                  <a:lnTo>
                    <a:pt x="195" y="45"/>
                  </a:lnTo>
                </a:path>
              </a:pathLst>
            </a:custGeom>
            <a:solidFill>
              <a:srgbClr val="9FAFC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42" name="Freeform 574"/>
            <p:cNvSpPr>
              <a:spLocks/>
            </p:cNvSpPr>
            <p:nvPr/>
          </p:nvSpPr>
          <p:spPr bwMode="auto">
            <a:xfrm>
              <a:off x="1965" y="827"/>
              <a:ext cx="193" cy="118"/>
            </a:xfrm>
            <a:custGeom>
              <a:avLst/>
              <a:gdLst>
                <a:gd name="T0" fmla="*/ 191 w 193"/>
                <a:gd name="T1" fmla="*/ 42 h 118"/>
                <a:gd name="T2" fmla="*/ 176 w 193"/>
                <a:gd name="T3" fmla="*/ 26 h 118"/>
                <a:gd name="T4" fmla="*/ 160 w 193"/>
                <a:gd name="T5" fmla="*/ 16 h 118"/>
                <a:gd name="T6" fmla="*/ 140 w 193"/>
                <a:gd name="T7" fmla="*/ 6 h 118"/>
                <a:gd name="T8" fmla="*/ 125 w 193"/>
                <a:gd name="T9" fmla="*/ 1 h 118"/>
                <a:gd name="T10" fmla="*/ 116 w 193"/>
                <a:gd name="T11" fmla="*/ 3 h 118"/>
                <a:gd name="T12" fmla="*/ 106 w 193"/>
                <a:gd name="T13" fmla="*/ 0 h 118"/>
                <a:gd name="T14" fmla="*/ 99 w 193"/>
                <a:gd name="T15" fmla="*/ 0 h 118"/>
                <a:gd name="T16" fmla="*/ 90 w 193"/>
                <a:gd name="T17" fmla="*/ 1 h 118"/>
                <a:gd name="T18" fmla="*/ 79 w 193"/>
                <a:gd name="T19" fmla="*/ 3 h 118"/>
                <a:gd name="T20" fmla="*/ 60 w 193"/>
                <a:gd name="T21" fmla="*/ 11 h 118"/>
                <a:gd name="T22" fmla="*/ 43 w 193"/>
                <a:gd name="T23" fmla="*/ 22 h 118"/>
                <a:gd name="T24" fmla="*/ 27 w 193"/>
                <a:gd name="T25" fmla="*/ 35 h 118"/>
                <a:gd name="T26" fmla="*/ 14 w 193"/>
                <a:gd name="T27" fmla="*/ 52 h 118"/>
                <a:gd name="T28" fmla="*/ 6 w 193"/>
                <a:gd name="T29" fmla="*/ 71 h 118"/>
                <a:gd name="T30" fmla="*/ 0 w 193"/>
                <a:gd name="T31" fmla="*/ 92 h 118"/>
                <a:gd name="T32" fmla="*/ 1 w 193"/>
                <a:gd name="T33" fmla="*/ 114 h 118"/>
                <a:gd name="T34" fmla="*/ 1 w 193"/>
                <a:gd name="T35" fmla="*/ 117 h 118"/>
                <a:gd name="T36" fmla="*/ 1 w 193"/>
                <a:gd name="T37" fmla="*/ 117 h 118"/>
                <a:gd name="T38" fmla="*/ 1 w 193"/>
                <a:gd name="T39" fmla="*/ 117 h 118"/>
                <a:gd name="T40" fmla="*/ 1 w 193"/>
                <a:gd name="T41" fmla="*/ 117 h 118"/>
                <a:gd name="T42" fmla="*/ 1 w 193"/>
                <a:gd name="T43" fmla="*/ 112 h 118"/>
                <a:gd name="T44" fmla="*/ 2 w 193"/>
                <a:gd name="T45" fmla="*/ 92 h 118"/>
                <a:gd name="T46" fmla="*/ 7 w 193"/>
                <a:gd name="T47" fmla="*/ 72 h 118"/>
                <a:gd name="T48" fmla="*/ 16 w 193"/>
                <a:gd name="T49" fmla="*/ 53 h 118"/>
                <a:gd name="T50" fmla="*/ 27 w 193"/>
                <a:gd name="T51" fmla="*/ 37 h 118"/>
                <a:gd name="T52" fmla="*/ 43 w 193"/>
                <a:gd name="T53" fmla="*/ 22 h 118"/>
                <a:gd name="T54" fmla="*/ 60 w 193"/>
                <a:gd name="T55" fmla="*/ 11 h 118"/>
                <a:gd name="T56" fmla="*/ 79 w 193"/>
                <a:gd name="T57" fmla="*/ 5 h 118"/>
                <a:gd name="T58" fmla="*/ 99 w 193"/>
                <a:gd name="T59" fmla="*/ 0 h 118"/>
                <a:gd name="T60" fmla="*/ 121 w 193"/>
                <a:gd name="T61" fmla="*/ 2 h 118"/>
                <a:gd name="T62" fmla="*/ 140 w 193"/>
                <a:gd name="T63" fmla="*/ 6 h 118"/>
                <a:gd name="T64" fmla="*/ 160 w 193"/>
                <a:gd name="T65" fmla="*/ 16 h 118"/>
                <a:gd name="T66" fmla="*/ 176 w 193"/>
                <a:gd name="T67" fmla="*/ 26 h 118"/>
                <a:gd name="T68" fmla="*/ 189 w 193"/>
                <a:gd name="T69" fmla="*/ 43 h 118"/>
                <a:gd name="T70" fmla="*/ 192 w 193"/>
                <a:gd name="T71" fmla="*/ 46 h 118"/>
                <a:gd name="T72" fmla="*/ 192 w 193"/>
                <a:gd name="T73" fmla="*/ 46 h 118"/>
                <a:gd name="T74" fmla="*/ 192 w 193"/>
                <a:gd name="T75" fmla="*/ 44 h 118"/>
                <a:gd name="T76" fmla="*/ 192 w 193"/>
                <a:gd name="T77" fmla="*/ 44 h 11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93"/>
                <a:gd name="T118" fmla="*/ 0 h 118"/>
                <a:gd name="T119" fmla="*/ 193 w 193"/>
                <a:gd name="T120" fmla="*/ 118 h 11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93" h="118">
                  <a:moveTo>
                    <a:pt x="192" y="44"/>
                  </a:moveTo>
                  <a:lnTo>
                    <a:pt x="191" y="42"/>
                  </a:lnTo>
                  <a:lnTo>
                    <a:pt x="184" y="34"/>
                  </a:lnTo>
                  <a:lnTo>
                    <a:pt x="176" y="26"/>
                  </a:lnTo>
                  <a:lnTo>
                    <a:pt x="167" y="20"/>
                  </a:lnTo>
                  <a:lnTo>
                    <a:pt x="160" y="16"/>
                  </a:lnTo>
                  <a:lnTo>
                    <a:pt x="149" y="10"/>
                  </a:lnTo>
                  <a:lnTo>
                    <a:pt x="140" y="6"/>
                  </a:lnTo>
                  <a:lnTo>
                    <a:pt x="130" y="3"/>
                  </a:lnTo>
                  <a:lnTo>
                    <a:pt x="125" y="1"/>
                  </a:lnTo>
                  <a:lnTo>
                    <a:pt x="121" y="2"/>
                  </a:lnTo>
                  <a:lnTo>
                    <a:pt x="116" y="3"/>
                  </a:lnTo>
                  <a:lnTo>
                    <a:pt x="112" y="1"/>
                  </a:lnTo>
                  <a:lnTo>
                    <a:pt x="106" y="0"/>
                  </a:lnTo>
                  <a:lnTo>
                    <a:pt x="103" y="1"/>
                  </a:lnTo>
                  <a:lnTo>
                    <a:pt x="99" y="0"/>
                  </a:lnTo>
                  <a:lnTo>
                    <a:pt x="95" y="0"/>
                  </a:lnTo>
                  <a:lnTo>
                    <a:pt x="90" y="1"/>
                  </a:lnTo>
                  <a:lnTo>
                    <a:pt x="88" y="0"/>
                  </a:lnTo>
                  <a:lnTo>
                    <a:pt x="79" y="3"/>
                  </a:lnTo>
                  <a:lnTo>
                    <a:pt x="68" y="6"/>
                  </a:lnTo>
                  <a:lnTo>
                    <a:pt x="60" y="11"/>
                  </a:lnTo>
                  <a:lnTo>
                    <a:pt x="50" y="16"/>
                  </a:lnTo>
                  <a:lnTo>
                    <a:pt x="43" y="22"/>
                  </a:lnTo>
                  <a:lnTo>
                    <a:pt x="34" y="28"/>
                  </a:lnTo>
                  <a:lnTo>
                    <a:pt x="27" y="35"/>
                  </a:lnTo>
                  <a:lnTo>
                    <a:pt x="21" y="44"/>
                  </a:lnTo>
                  <a:lnTo>
                    <a:pt x="14" y="52"/>
                  </a:lnTo>
                  <a:lnTo>
                    <a:pt x="11" y="61"/>
                  </a:lnTo>
                  <a:lnTo>
                    <a:pt x="6" y="71"/>
                  </a:lnTo>
                  <a:lnTo>
                    <a:pt x="4" y="82"/>
                  </a:lnTo>
                  <a:lnTo>
                    <a:pt x="0" y="92"/>
                  </a:lnTo>
                  <a:lnTo>
                    <a:pt x="0" y="103"/>
                  </a:lnTo>
                  <a:lnTo>
                    <a:pt x="1" y="114"/>
                  </a:lnTo>
                  <a:lnTo>
                    <a:pt x="1" y="117"/>
                  </a:lnTo>
                  <a:lnTo>
                    <a:pt x="1" y="112"/>
                  </a:lnTo>
                  <a:lnTo>
                    <a:pt x="1" y="102"/>
                  </a:lnTo>
                  <a:lnTo>
                    <a:pt x="2" y="92"/>
                  </a:lnTo>
                  <a:lnTo>
                    <a:pt x="4" y="82"/>
                  </a:lnTo>
                  <a:lnTo>
                    <a:pt x="7" y="72"/>
                  </a:lnTo>
                  <a:lnTo>
                    <a:pt x="11" y="61"/>
                  </a:lnTo>
                  <a:lnTo>
                    <a:pt x="16" y="53"/>
                  </a:lnTo>
                  <a:lnTo>
                    <a:pt x="21" y="44"/>
                  </a:lnTo>
                  <a:lnTo>
                    <a:pt x="27" y="37"/>
                  </a:lnTo>
                  <a:lnTo>
                    <a:pt x="34" y="28"/>
                  </a:lnTo>
                  <a:lnTo>
                    <a:pt x="43" y="22"/>
                  </a:lnTo>
                  <a:lnTo>
                    <a:pt x="50" y="16"/>
                  </a:lnTo>
                  <a:lnTo>
                    <a:pt x="60" y="11"/>
                  </a:lnTo>
                  <a:lnTo>
                    <a:pt x="69" y="8"/>
                  </a:lnTo>
                  <a:lnTo>
                    <a:pt x="79" y="5"/>
                  </a:lnTo>
                  <a:lnTo>
                    <a:pt x="89" y="3"/>
                  </a:lnTo>
                  <a:lnTo>
                    <a:pt x="99" y="0"/>
                  </a:lnTo>
                  <a:lnTo>
                    <a:pt x="108" y="1"/>
                  </a:lnTo>
                  <a:lnTo>
                    <a:pt x="121" y="2"/>
                  </a:lnTo>
                  <a:lnTo>
                    <a:pt x="130" y="3"/>
                  </a:lnTo>
                  <a:lnTo>
                    <a:pt x="140" y="6"/>
                  </a:lnTo>
                  <a:lnTo>
                    <a:pt x="149" y="10"/>
                  </a:lnTo>
                  <a:lnTo>
                    <a:pt x="160" y="16"/>
                  </a:lnTo>
                  <a:lnTo>
                    <a:pt x="167" y="21"/>
                  </a:lnTo>
                  <a:lnTo>
                    <a:pt x="176" y="26"/>
                  </a:lnTo>
                  <a:lnTo>
                    <a:pt x="182" y="35"/>
                  </a:lnTo>
                  <a:lnTo>
                    <a:pt x="189" y="43"/>
                  </a:lnTo>
                  <a:lnTo>
                    <a:pt x="192" y="46"/>
                  </a:lnTo>
                  <a:lnTo>
                    <a:pt x="192" y="44"/>
                  </a:lnTo>
                </a:path>
              </a:pathLst>
            </a:custGeom>
            <a:solidFill>
              <a:srgbClr val="A0B0C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43" name="Freeform 575"/>
            <p:cNvSpPr>
              <a:spLocks/>
            </p:cNvSpPr>
            <p:nvPr/>
          </p:nvSpPr>
          <p:spPr bwMode="auto">
            <a:xfrm>
              <a:off x="1966" y="827"/>
              <a:ext cx="192" cy="118"/>
            </a:xfrm>
            <a:custGeom>
              <a:avLst/>
              <a:gdLst>
                <a:gd name="T0" fmla="*/ 188 w 192"/>
                <a:gd name="T1" fmla="*/ 43 h 118"/>
                <a:gd name="T2" fmla="*/ 175 w 192"/>
                <a:gd name="T3" fmla="*/ 26 h 118"/>
                <a:gd name="T4" fmla="*/ 159 w 192"/>
                <a:gd name="T5" fmla="*/ 16 h 118"/>
                <a:gd name="T6" fmla="*/ 139 w 192"/>
                <a:gd name="T7" fmla="*/ 6 h 118"/>
                <a:gd name="T8" fmla="*/ 120 w 192"/>
                <a:gd name="T9" fmla="*/ 2 h 118"/>
                <a:gd name="T10" fmla="*/ 98 w 192"/>
                <a:gd name="T11" fmla="*/ 0 h 118"/>
                <a:gd name="T12" fmla="*/ 78 w 192"/>
                <a:gd name="T13" fmla="*/ 5 h 118"/>
                <a:gd name="T14" fmla="*/ 59 w 192"/>
                <a:gd name="T15" fmla="*/ 11 h 118"/>
                <a:gd name="T16" fmla="*/ 42 w 192"/>
                <a:gd name="T17" fmla="*/ 22 h 118"/>
                <a:gd name="T18" fmla="*/ 26 w 192"/>
                <a:gd name="T19" fmla="*/ 37 h 118"/>
                <a:gd name="T20" fmla="*/ 15 w 192"/>
                <a:gd name="T21" fmla="*/ 53 h 118"/>
                <a:gd name="T22" fmla="*/ 6 w 192"/>
                <a:gd name="T23" fmla="*/ 72 h 118"/>
                <a:gd name="T24" fmla="*/ 1 w 192"/>
                <a:gd name="T25" fmla="*/ 92 h 118"/>
                <a:gd name="T26" fmla="*/ 0 w 192"/>
                <a:gd name="T27" fmla="*/ 112 h 118"/>
                <a:gd name="T28" fmla="*/ 0 w 192"/>
                <a:gd name="T29" fmla="*/ 117 h 118"/>
                <a:gd name="T30" fmla="*/ 0 w 192"/>
                <a:gd name="T31" fmla="*/ 115 h 118"/>
                <a:gd name="T32" fmla="*/ 2 w 192"/>
                <a:gd name="T33" fmla="*/ 116 h 118"/>
                <a:gd name="T34" fmla="*/ 2 w 192"/>
                <a:gd name="T35" fmla="*/ 116 h 118"/>
                <a:gd name="T36" fmla="*/ 2 w 192"/>
                <a:gd name="T37" fmla="*/ 113 h 118"/>
                <a:gd name="T38" fmla="*/ 3 w 192"/>
                <a:gd name="T39" fmla="*/ 93 h 118"/>
                <a:gd name="T40" fmla="*/ 6 w 192"/>
                <a:gd name="T41" fmla="*/ 72 h 118"/>
                <a:gd name="T42" fmla="*/ 17 w 192"/>
                <a:gd name="T43" fmla="*/ 53 h 118"/>
                <a:gd name="T44" fmla="*/ 28 w 192"/>
                <a:gd name="T45" fmla="*/ 37 h 118"/>
                <a:gd name="T46" fmla="*/ 43 w 192"/>
                <a:gd name="T47" fmla="*/ 23 h 118"/>
                <a:gd name="T48" fmla="*/ 59 w 192"/>
                <a:gd name="T49" fmla="*/ 13 h 118"/>
                <a:gd name="T50" fmla="*/ 78 w 192"/>
                <a:gd name="T51" fmla="*/ 5 h 118"/>
                <a:gd name="T52" fmla="*/ 99 w 192"/>
                <a:gd name="T53" fmla="*/ 3 h 118"/>
                <a:gd name="T54" fmla="*/ 118 w 192"/>
                <a:gd name="T55" fmla="*/ 4 h 118"/>
                <a:gd name="T56" fmla="*/ 139 w 192"/>
                <a:gd name="T57" fmla="*/ 8 h 118"/>
                <a:gd name="T58" fmla="*/ 159 w 192"/>
                <a:gd name="T59" fmla="*/ 18 h 118"/>
                <a:gd name="T60" fmla="*/ 175 w 192"/>
                <a:gd name="T61" fmla="*/ 28 h 118"/>
                <a:gd name="T62" fmla="*/ 188 w 192"/>
                <a:gd name="T63" fmla="*/ 43 h 118"/>
                <a:gd name="T64" fmla="*/ 191 w 192"/>
                <a:gd name="T65" fmla="*/ 46 h 118"/>
                <a:gd name="T66" fmla="*/ 191 w 192"/>
                <a:gd name="T67" fmla="*/ 46 h 118"/>
                <a:gd name="T68" fmla="*/ 191 w 192"/>
                <a:gd name="T69" fmla="*/ 46 h 118"/>
                <a:gd name="T70" fmla="*/ 191 w 192"/>
                <a:gd name="T71" fmla="*/ 46 h 11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92"/>
                <a:gd name="T109" fmla="*/ 0 h 118"/>
                <a:gd name="T110" fmla="*/ 192 w 192"/>
                <a:gd name="T111" fmla="*/ 118 h 11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92" h="118">
                  <a:moveTo>
                    <a:pt x="191" y="46"/>
                  </a:moveTo>
                  <a:lnTo>
                    <a:pt x="188" y="43"/>
                  </a:lnTo>
                  <a:lnTo>
                    <a:pt x="181" y="35"/>
                  </a:lnTo>
                  <a:lnTo>
                    <a:pt x="175" y="26"/>
                  </a:lnTo>
                  <a:lnTo>
                    <a:pt x="166" y="21"/>
                  </a:lnTo>
                  <a:lnTo>
                    <a:pt x="159" y="16"/>
                  </a:lnTo>
                  <a:lnTo>
                    <a:pt x="148" y="10"/>
                  </a:lnTo>
                  <a:lnTo>
                    <a:pt x="139" y="6"/>
                  </a:lnTo>
                  <a:lnTo>
                    <a:pt x="129" y="3"/>
                  </a:lnTo>
                  <a:lnTo>
                    <a:pt x="120" y="2"/>
                  </a:lnTo>
                  <a:lnTo>
                    <a:pt x="107" y="1"/>
                  </a:lnTo>
                  <a:lnTo>
                    <a:pt x="98" y="0"/>
                  </a:lnTo>
                  <a:lnTo>
                    <a:pt x="88" y="3"/>
                  </a:lnTo>
                  <a:lnTo>
                    <a:pt x="78" y="5"/>
                  </a:lnTo>
                  <a:lnTo>
                    <a:pt x="68" y="8"/>
                  </a:lnTo>
                  <a:lnTo>
                    <a:pt x="59" y="11"/>
                  </a:lnTo>
                  <a:lnTo>
                    <a:pt x="49" y="16"/>
                  </a:lnTo>
                  <a:lnTo>
                    <a:pt x="42" y="22"/>
                  </a:lnTo>
                  <a:lnTo>
                    <a:pt x="33" y="28"/>
                  </a:lnTo>
                  <a:lnTo>
                    <a:pt x="26" y="37"/>
                  </a:lnTo>
                  <a:lnTo>
                    <a:pt x="20" y="44"/>
                  </a:lnTo>
                  <a:lnTo>
                    <a:pt x="15" y="53"/>
                  </a:lnTo>
                  <a:lnTo>
                    <a:pt x="10" y="61"/>
                  </a:lnTo>
                  <a:lnTo>
                    <a:pt x="6" y="72"/>
                  </a:lnTo>
                  <a:lnTo>
                    <a:pt x="3" y="82"/>
                  </a:lnTo>
                  <a:lnTo>
                    <a:pt x="1" y="92"/>
                  </a:lnTo>
                  <a:lnTo>
                    <a:pt x="0" y="102"/>
                  </a:lnTo>
                  <a:lnTo>
                    <a:pt x="0" y="112"/>
                  </a:lnTo>
                  <a:lnTo>
                    <a:pt x="0" y="117"/>
                  </a:lnTo>
                  <a:lnTo>
                    <a:pt x="0" y="115"/>
                  </a:lnTo>
                  <a:lnTo>
                    <a:pt x="2" y="116"/>
                  </a:lnTo>
                  <a:lnTo>
                    <a:pt x="2" y="113"/>
                  </a:lnTo>
                  <a:lnTo>
                    <a:pt x="2" y="102"/>
                  </a:lnTo>
                  <a:lnTo>
                    <a:pt x="3" y="93"/>
                  </a:lnTo>
                  <a:lnTo>
                    <a:pt x="5" y="83"/>
                  </a:lnTo>
                  <a:lnTo>
                    <a:pt x="6" y="72"/>
                  </a:lnTo>
                  <a:lnTo>
                    <a:pt x="11" y="63"/>
                  </a:lnTo>
                  <a:lnTo>
                    <a:pt x="17" y="53"/>
                  </a:lnTo>
                  <a:lnTo>
                    <a:pt x="22" y="44"/>
                  </a:lnTo>
                  <a:lnTo>
                    <a:pt x="28" y="37"/>
                  </a:lnTo>
                  <a:lnTo>
                    <a:pt x="35" y="29"/>
                  </a:lnTo>
                  <a:lnTo>
                    <a:pt x="43" y="23"/>
                  </a:lnTo>
                  <a:lnTo>
                    <a:pt x="51" y="16"/>
                  </a:lnTo>
                  <a:lnTo>
                    <a:pt x="59" y="13"/>
                  </a:lnTo>
                  <a:lnTo>
                    <a:pt x="68" y="8"/>
                  </a:lnTo>
                  <a:lnTo>
                    <a:pt x="78" y="5"/>
                  </a:lnTo>
                  <a:lnTo>
                    <a:pt x="88" y="3"/>
                  </a:lnTo>
                  <a:lnTo>
                    <a:pt x="99" y="3"/>
                  </a:lnTo>
                  <a:lnTo>
                    <a:pt x="109" y="1"/>
                  </a:lnTo>
                  <a:lnTo>
                    <a:pt x="118" y="4"/>
                  </a:lnTo>
                  <a:lnTo>
                    <a:pt x="127" y="5"/>
                  </a:lnTo>
                  <a:lnTo>
                    <a:pt x="139" y="8"/>
                  </a:lnTo>
                  <a:lnTo>
                    <a:pt x="148" y="12"/>
                  </a:lnTo>
                  <a:lnTo>
                    <a:pt x="159" y="18"/>
                  </a:lnTo>
                  <a:lnTo>
                    <a:pt x="166" y="21"/>
                  </a:lnTo>
                  <a:lnTo>
                    <a:pt x="175" y="28"/>
                  </a:lnTo>
                  <a:lnTo>
                    <a:pt x="181" y="35"/>
                  </a:lnTo>
                  <a:lnTo>
                    <a:pt x="188" y="43"/>
                  </a:lnTo>
                  <a:lnTo>
                    <a:pt x="191" y="46"/>
                  </a:lnTo>
                </a:path>
              </a:pathLst>
            </a:custGeom>
            <a:solidFill>
              <a:srgbClr val="A1B0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44" name="Freeform 576"/>
            <p:cNvSpPr>
              <a:spLocks/>
            </p:cNvSpPr>
            <p:nvPr/>
          </p:nvSpPr>
          <p:spPr bwMode="auto">
            <a:xfrm>
              <a:off x="1968" y="828"/>
              <a:ext cx="190" cy="116"/>
            </a:xfrm>
            <a:custGeom>
              <a:avLst/>
              <a:gdLst>
                <a:gd name="T0" fmla="*/ 186 w 190"/>
                <a:gd name="T1" fmla="*/ 42 h 116"/>
                <a:gd name="T2" fmla="*/ 173 w 190"/>
                <a:gd name="T3" fmla="*/ 27 h 116"/>
                <a:gd name="T4" fmla="*/ 157 w 190"/>
                <a:gd name="T5" fmla="*/ 17 h 116"/>
                <a:gd name="T6" fmla="*/ 137 w 190"/>
                <a:gd name="T7" fmla="*/ 7 h 116"/>
                <a:gd name="T8" fmla="*/ 116 w 190"/>
                <a:gd name="T9" fmla="*/ 3 h 116"/>
                <a:gd name="T10" fmla="*/ 97 w 190"/>
                <a:gd name="T11" fmla="*/ 2 h 116"/>
                <a:gd name="T12" fmla="*/ 76 w 190"/>
                <a:gd name="T13" fmla="*/ 4 h 116"/>
                <a:gd name="T14" fmla="*/ 57 w 190"/>
                <a:gd name="T15" fmla="*/ 12 h 116"/>
                <a:gd name="T16" fmla="*/ 41 w 190"/>
                <a:gd name="T17" fmla="*/ 22 h 116"/>
                <a:gd name="T18" fmla="*/ 26 w 190"/>
                <a:gd name="T19" fmla="*/ 36 h 116"/>
                <a:gd name="T20" fmla="*/ 15 w 190"/>
                <a:gd name="T21" fmla="*/ 52 h 116"/>
                <a:gd name="T22" fmla="*/ 4 w 190"/>
                <a:gd name="T23" fmla="*/ 71 h 116"/>
                <a:gd name="T24" fmla="*/ 1 w 190"/>
                <a:gd name="T25" fmla="*/ 92 h 116"/>
                <a:gd name="T26" fmla="*/ 0 w 190"/>
                <a:gd name="T27" fmla="*/ 112 h 116"/>
                <a:gd name="T28" fmla="*/ 0 w 190"/>
                <a:gd name="T29" fmla="*/ 115 h 116"/>
                <a:gd name="T30" fmla="*/ 0 w 190"/>
                <a:gd name="T31" fmla="*/ 115 h 116"/>
                <a:gd name="T32" fmla="*/ 0 w 190"/>
                <a:gd name="T33" fmla="*/ 115 h 116"/>
                <a:gd name="T34" fmla="*/ 0 w 190"/>
                <a:gd name="T35" fmla="*/ 115 h 116"/>
                <a:gd name="T36" fmla="*/ 0 w 190"/>
                <a:gd name="T37" fmla="*/ 112 h 116"/>
                <a:gd name="T38" fmla="*/ 1 w 190"/>
                <a:gd name="T39" fmla="*/ 92 h 116"/>
                <a:gd name="T40" fmla="*/ 6 w 190"/>
                <a:gd name="T41" fmla="*/ 71 h 116"/>
                <a:gd name="T42" fmla="*/ 15 w 190"/>
                <a:gd name="T43" fmla="*/ 52 h 116"/>
                <a:gd name="T44" fmla="*/ 26 w 190"/>
                <a:gd name="T45" fmla="*/ 36 h 116"/>
                <a:gd name="T46" fmla="*/ 59 w 190"/>
                <a:gd name="T47" fmla="*/ 12 h 116"/>
                <a:gd name="T48" fmla="*/ 96 w 190"/>
                <a:gd name="T49" fmla="*/ 4 h 116"/>
                <a:gd name="T50" fmla="*/ 116 w 190"/>
                <a:gd name="T51" fmla="*/ 3 h 116"/>
                <a:gd name="T52" fmla="*/ 137 w 190"/>
                <a:gd name="T53" fmla="*/ 7 h 116"/>
                <a:gd name="T54" fmla="*/ 157 w 190"/>
                <a:gd name="T55" fmla="*/ 17 h 116"/>
                <a:gd name="T56" fmla="*/ 172 w 190"/>
                <a:gd name="T57" fmla="*/ 29 h 116"/>
                <a:gd name="T58" fmla="*/ 188 w 190"/>
                <a:gd name="T59" fmla="*/ 47 h 116"/>
                <a:gd name="T60" fmla="*/ 188 w 190"/>
                <a:gd name="T61" fmla="*/ 47 h 116"/>
                <a:gd name="T62" fmla="*/ 188 w 190"/>
                <a:gd name="T63" fmla="*/ 47 h 116"/>
                <a:gd name="T64" fmla="*/ 188 w 190"/>
                <a:gd name="T65" fmla="*/ 47 h 116"/>
                <a:gd name="T66" fmla="*/ 189 w 190"/>
                <a:gd name="T67" fmla="*/ 45 h 11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90"/>
                <a:gd name="T103" fmla="*/ 0 h 116"/>
                <a:gd name="T104" fmla="*/ 190 w 190"/>
                <a:gd name="T105" fmla="*/ 116 h 11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90" h="116">
                  <a:moveTo>
                    <a:pt x="189" y="45"/>
                  </a:moveTo>
                  <a:lnTo>
                    <a:pt x="186" y="42"/>
                  </a:lnTo>
                  <a:lnTo>
                    <a:pt x="179" y="34"/>
                  </a:lnTo>
                  <a:lnTo>
                    <a:pt x="173" y="27"/>
                  </a:lnTo>
                  <a:lnTo>
                    <a:pt x="164" y="20"/>
                  </a:lnTo>
                  <a:lnTo>
                    <a:pt x="157" y="17"/>
                  </a:lnTo>
                  <a:lnTo>
                    <a:pt x="146" y="11"/>
                  </a:lnTo>
                  <a:lnTo>
                    <a:pt x="137" y="7"/>
                  </a:lnTo>
                  <a:lnTo>
                    <a:pt x="125" y="4"/>
                  </a:lnTo>
                  <a:lnTo>
                    <a:pt x="116" y="3"/>
                  </a:lnTo>
                  <a:lnTo>
                    <a:pt x="107" y="0"/>
                  </a:lnTo>
                  <a:lnTo>
                    <a:pt x="97" y="2"/>
                  </a:lnTo>
                  <a:lnTo>
                    <a:pt x="86" y="2"/>
                  </a:lnTo>
                  <a:lnTo>
                    <a:pt x="76" y="4"/>
                  </a:lnTo>
                  <a:lnTo>
                    <a:pt x="66" y="7"/>
                  </a:lnTo>
                  <a:lnTo>
                    <a:pt x="57" y="12"/>
                  </a:lnTo>
                  <a:lnTo>
                    <a:pt x="49" y="15"/>
                  </a:lnTo>
                  <a:lnTo>
                    <a:pt x="41" y="22"/>
                  </a:lnTo>
                  <a:lnTo>
                    <a:pt x="33" y="28"/>
                  </a:lnTo>
                  <a:lnTo>
                    <a:pt x="26" y="36"/>
                  </a:lnTo>
                  <a:lnTo>
                    <a:pt x="20" y="43"/>
                  </a:lnTo>
                  <a:lnTo>
                    <a:pt x="15" y="52"/>
                  </a:lnTo>
                  <a:lnTo>
                    <a:pt x="9" y="62"/>
                  </a:lnTo>
                  <a:lnTo>
                    <a:pt x="4" y="71"/>
                  </a:lnTo>
                  <a:lnTo>
                    <a:pt x="3" y="82"/>
                  </a:lnTo>
                  <a:lnTo>
                    <a:pt x="1" y="92"/>
                  </a:lnTo>
                  <a:lnTo>
                    <a:pt x="0" y="101"/>
                  </a:lnTo>
                  <a:lnTo>
                    <a:pt x="0" y="112"/>
                  </a:lnTo>
                  <a:lnTo>
                    <a:pt x="0" y="115"/>
                  </a:lnTo>
                  <a:lnTo>
                    <a:pt x="0" y="112"/>
                  </a:lnTo>
                  <a:lnTo>
                    <a:pt x="0" y="101"/>
                  </a:lnTo>
                  <a:lnTo>
                    <a:pt x="1" y="92"/>
                  </a:lnTo>
                  <a:lnTo>
                    <a:pt x="3" y="82"/>
                  </a:lnTo>
                  <a:lnTo>
                    <a:pt x="6" y="71"/>
                  </a:lnTo>
                  <a:lnTo>
                    <a:pt x="9" y="62"/>
                  </a:lnTo>
                  <a:lnTo>
                    <a:pt x="15" y="52"/>
                  </a:lnTo>
                  <a:lnTo>
                    <a:pt x="20" y="43"/>
                  </a:lnTo>
                  <a:lnTo>
                    <a:pt x="26" y="36"/>
                  </a:lnTo>
                  <a:lnTo>
                    <a:pt x="41" y="22"/>
                  </a:lnTo>
                  <a:lnTo>
                    <a:pt x="59" y="12"/>
                  </a:lnTo>
                  <a:lnTo>
                    <a:pt x="77" y="5"/>
                  </a:lnTo>
                  <a:lnTo>
                    <a:pt x="96" y="4"/>
                  </a:lnTo>
                  <a:lnTo>
                    <a:pt x="107" y="2"/>
                  </a:lnTo>
                  <a:lnTo>
                    <a:pt x="116" y="3"/>
                  </a:lnTo>
                  <a:lnTo>
                    <a:pt x="125" y="6"/>
                  </a:lnTo>
                  <a:lnTo>
                    <a:pt x="137" y="7"/>
                  </a:lnTo>
                  <a:lnTo>
                    <a:pt x="145" y="12"/>
                  </a:lnTo>
                  <a:lnTo>
                    <a:pt x="157" y="17"/>
                  </a:lnTo>
                  <a:lnTo>
                    <a:pt x="164" y="22"/>
                  </a:lnTo>
                  <a:lnTo>
                    <a:pt x="172" y="29"/>
                  </a:lnTo>
                  <a:lnTo>
                    <a:pt x="186" y="42"/>
                  </a:lnTo>
                  <a:lnTo>
                    <a:pt x="188" y="47"/>
                  </a:lnTo>
                  <a:lnTo>
                    <a:pt x="189" y="45"/>
                  </a:lnTo>
                </a:path>
              </a:pathLst>
            </a:custGeom>
            <a:solidFill>
              <a:srgbClr val="A2B1C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45" name="Freeform 577"/>
            <p:cNvSpPr>
              <a:spLocks/>
            </p:cNvSpPr>
            <p:nvPr/>
          </p:nvSpPr>
          <p:spPr bwMode="auto">
            <a:xfrm>
              <a:off x="1968" y="830"/>
              <a:ext cx="189" cy="114"/>
            </a:xfrm>
            <a:custGeom>
              <a:avLst/>
              <a:gdLst>
                <a:gd name="T0" fmla="*/ 188 w 189"/>
                <a:gd name="T1" fmla="*/ 45 h 114"/>
                <a:gd name="T2" fmla="*/ 186 w 189"/>
                <a:gd name="T3" fmla="*/ 40 h 114"/>
                <a:gd name="T4" fmla="*/ 172 w 189"/>
                <a:gd name="T5" fmla="*/ 27 h 114"/>
                <a:gd name="T6" fmla="*/ 164 w 189"/>
                <a:gd name="T7" fmla="*/ 20 h 114"/>
                <a:gd name="T8" fmla="*/ 157 w 189"/>
                <a:gd name="T9" fmla="*/ 15 h 114"/>
                <a:gd name="T10" fmla="*/ 145 w 189"/>
                <a:gd name="T11" fmla="*/ 10 h 114"/>
                <a:gd name="T12" fmla="*/ 137 w 189"/>
                <a:gd name="T13" fmla="*/ 5 h 114"/>
                <a:gd name="T14" fmla="*/ 125 w 189"/>
                <a:gd name="T15" fmla="*/ 4 h 114"/>
                <a:gd name="T16" fmla="*/ 116 w 189"/>
                <a:gd name="T17" fmla="*/ 1 h 114"/>
                <a:gd name="T18" fmla="*/ 107 w 189"/>
                <a:gd name="T19" fmla="*/ 0 h 114"/>
                <a:gd name="T20" fmla="*/ 96 w 189"/>
                <a:gd name="T21" fmla="*/ 2 h 114"/>
                <a:gd name="T22" fmla="*/ 77 w 189"/>
                <a:gd name="T23" fmla="*/ 3 h 114"/>
                <a:gd name="T24" fmla="*/ 59 w 189"/>
                <a:gd name="T25" fmla="*/ 10 h 114"/>
                <a:gd name="T26" fmla="*/ 41 w 189"/>
                <a:gd name="T27" fmla="*/ 20 h 114"/>
                <a:gd name="T28" fmla="*/ 26 w 189"/>
                <a:gd name="T29" fmla="*/ 34 h 114"/>
                <a:gd name="T30" fmla="*/ 20 w 189"/>
                <a:gd name="T31" fmla="*/ 41 h 114"/>
                <a:gd name="T32" fmla="*/ 15 w 189"/>
                <a:gd name="T33" fmla="*/ 50 h 114"/>
                <a:gd name="T34" fmla="*/ 9 w 189"/>
                <a:gd name="T35" fmla="*/ 60 h 114"/>
                <a:gd name="T36" fmla="*/ 6 w 189"/>
                <a:gd name="T37" fmla="*/ 69 h 114"/>
                <a:gd name="T38" fmla="*/ 3 w 189"/>
                <a:gd name="T39" fmla="*/ 80 h 114"/>
                <a:gd name="T40" fmla="*/ 1 w 189"/>
                <a:gd name="T41" fmla="*/ 90 h 114"/>
                <a:gd name="T42" fmla="*/ 0 w 189"/>
                <a:gd name="T43" fmla="*/ 99 h 114"/>
                <a:gd name="T44" fmla="*/ 0 w 189"/>
                <a:gd name="T45" fmla="*/ 110 h 114"/>
                <a:gd name="T46" fmla="*/ 0 w 189"/>
                <a:gd name="T47" fmla="*/ 113 h 114"/>
                <a:gd name="T48" fmla="*/ 0 w 189"/>
                <a:gd name="T49" fmla="*/ 113 h 114"/>
                <a:gd name="T50" fmla="*/ 0 w 189"/>
                <a:gd name="T51" fmla="*/ 113 h 114"/>
                <a:gd name="T52" fmla="*/ 2 w 189"/>
                <a:gd name="T53" fmla="*/ 113 h 114"/>
                <a:gd name="T54" fmla="*/ 2 w 189"/>
                <a:gd name="T55" fmla="*/ 113 h 114"/>
                <a:gd name="T56" fmla="*/ 2 w 189"/>
                <a:gd name="T57" fmla="*/ 113 h 114"/>
                <a:gd name="T58" fmla="*/ 2 w 189"/>
                <a:gd name="T59" fmla="*/ 113 h 114"/>
                <a:gd name="T60" fmla="*/ 2 w 189"/>
                <a:gd name="T61" fmla="*/ 113 h 114"/>
                <a:gd name="T62" fmla="*/ 2 w 189"/>
                <a:gd name="T63" fmla="*/ 113 h 114"/>
                <a:gd name="T64" fmla="*/ 2 w 189"/>
                <a:gd name="T65" fmla="*/ 110 h 114"/>
                <a:gd name="T66" fmla="*/ 1 w 189"/>
                <a:gd name="T67" fmla="*/ 99 h 114"/>
                <a:gd name="T68" fmla="*/ 3 w 189"/>
                <a:gd name="T69" fmla="*/ 90 h 114"/>
                <a:gd name="T70" fmla="*/ 5 w 189"/>
                <a:gd name="T71" fmla="*/ 78 h 114"/>
                <a:gd name="T72" fmla="*/ 8 w 189"/>
                <a:gd name="T73" fmla="*/ 71 h 114"/>
                <a:gd name="T74" fmla="*/ 11 w 189"/>
                <a:gd name="T75" fmla="*/ 61 h 114"/>
                <a:gd name="T76" fmla="*/ 17 w 189"/>
                <a:gd name="T77" fmla="*/ 51 h 114"/>
                <a:gd name="T78" fmla="*/ 21 w 189"/>
                <a:gd name="T79" fmla="*/ 41 h 114"/>
                <a:gd name="T80" fmla="*/ 28 w 189"/>
                <a:gd name="T81" fmla="*/ 35 h 114"/>
                <a:gd name="T82" fmla="*/ 43 w 189"/>
                <a:gd name="T83" fmla="*/ 21 h 114"/>
                <a:gd name="T84" fmla="*/ 59 w 189"/>
                <a:gd name="T85" fmla="*/ 10 h 114"/>
                <a:gd name="T86" fmla="*/ 77 w 189"/>
                <a:gd name="T87" fmla="*/ 5 h 114"/>
                <a:gd name="T88" fmla="*/ 96 w 189"/>
                <a:gd name="T89" fmla="*/ 2 h 114"/>
                <a:gd name="T90" fmla="*/ 107 w 189"/>
                <a:gd name="T91" fmla="*/ 0 h 114"/>
                <a:gd name="T92" fmla="*/ 116 w 189"/>
                <a:gd name="T93" fmla="*/ 2 h 114"/>
                <a:gd name="T94" fmla="*/ 125 w 189"/>
                <a:gd name="T95" fmla="*/ 4 h 114"/>
                <a:gd name="T96" fmla="*/ 136 w 189"/>
                <a:gd name="T97" fmla="*/ 7 h 114"/>
                <a:gd name="T98" fmla="*/ 145 w 189"/>
                <a:gd name="T99" fmla="*/ 10 h 114"/>
                <a:gd name="T100" fmla="*/ 155 w 189"/>
                <a:gd name="T101" fmla="*/ 15 h 114"/>
                <a:gd name="T102" fmla="*/ 164 w 189"/>
                <a:gd name="T103" fmla="*/ 20 h 114"/>
                <a:gd name="T104" fmla="*/ 170 w 189"/>
                <a:gd name="T105" fmla="*/ 27 h 114"/>
                <a:gd name="T106" fmla="*/ 185 w 189"/>
                <a:gd name="T107" fmla="*/ 42 h 114"/>
                <a:gd name="T108" fmla="*/ 187 w 189"/>
                <a:gd name="T109" fmla="*/ 47 h 114"/>
                <a:gd name="T110" fmla="*/ 187 w 189"/>
                <a:gd name="T111" fmla="*/ 47 h 114"/>
                <a:gd name="T112" fmla="*/ 187 w 189"/>
                <a:gd name="T113" fmla="*/ 47 h 114"/>
                <a:gd name="T114" fmla="*/ 187 w 189"/>
                <a:gd name="T115" fmla="*/ 47 h 114"/>
                <a:gd name="T116" fmla="*/ 188 w 189"/>
                <a:gd name="T117" fmla="*/ 45 h 114"/>
                <a:gd name="T118" fmla="*/ 188 w 189"/>
                <a:gd name="T119" fmla="*/ 45 h 114"/>
                <a:gd name="T120" fmla="*/ 188 w 189"/>
                <a:gd name="T121" fmla="*/ 45 h 114"/>
                <a:gd name="T122" fmla="*/ 188 w 189"/>
                <a:gd name="T123" fmla="*/ 45 h 114"/>
                <a:gd name="T124" fmla="*/ 188 w 189"/>
                <a:gd name="T125" fmla="*/ 45 h 11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89"/>
                <a:gd name="T190" fmla="*/ 0 h 114"/>
                <a:gd name="T191" fmla="*/ 189 w 189"/>
                <a:gd name="T192" fmla="*/ 114 h 11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89" h="114">
                  <a:moveTo>
                    <a:pt x="188" y="45"/>
                  </a:moveTo>
                  <a:lnTo>
                    <a:pt x="186" y="40"/>
                  </a:lnTo>
                  <a:lnTo>
                    <a:pt x="172" y="27"/>
                  </a:lnTo>
                  <a:lnTo>
                    <a:pt x="164" y="20"/>
                  </a:lnTo>
                  <a:lnTo>
                    <a:pt x="157" y="15"/>
                  </a:lnTo>
                  <a:lnTo>
                    <a:pt x="145" y="10"/>
                  </a:lnTo>
                  <a:lnTo>
                    <a:pt x="137" y="5"/>
                  </a:lnTo>
                  <a:lnTo>
                    <a:pt x="125" y="4"/>
                  </a:lnTo>
                  <a:lnTo>
                    <a:pt x="116" y="1"/>
                  </a:lnTo>
                  <a:lnTo>
                    <a:pt x="107" y="0"/>
                  </a:lnTo>
                  <a:lnTo>
                    <a:pt x="96" y="2"/>
                  </a:lnTo>
                  <a:lnTo>
                    <a:pt x="77" y="3"/>
                  </a:lnTo>
                  <a:lnTo>
                    <a:pt x="59" y="10"/>
                  </a:lnTo>
                  <a:lnTo>
                    <a:pt x="41" y="20"/>
                  </a:lnTo>
                  <a:lnTo>
                    <a:pt x="26" y="34"/>
                  </a:lnTo>
                  <a:lnTo>
                    <a:pt x="20" y="41"/>
                  </a:lnTo>
                  <a:lnTo>
                    <a:pt x="15" y="50"/>
                  </a:lnTo>
                  <a:lnTo>
                    <a:pt x="9" y="60"/>
                  </a:lnTo>
                  <a:lnTo>
                    <a:pt x="6" y="69"/>
                  </a:lnTo>
                  <a:lnTo>
                    <a:pt x="3" y="80"/>
                  </a:lnTo>
                  <a:lnTo>
                    <a:pt x="1" y="90"/>
                  </a:lnTo>
                  <a:lnTo>
                    <a:pt x="0" y="99"/>
                  </a:lnTo>
                  <a:lnTo>
                    <a:pt x="0" y="110"/>
                  </a:lnTo>
                  <a:lnTo>
                    <a:pt x="0" y="113"/>
                  </a:lnTo>
                  <a:lnTo>
                    <a:pt x="2" y="113"/>
                  </a:lnTo>
                  <a:lnTo>
                    <a:pt x="2" y="110"/>
                  </a:lnTo>
                  <a:lnTo>
                    <a:pt x="1" y="99"/>
                  </a:lnTo>
                  <a:lnTo>
                    <a:pt x="3" y="90"/>
                  </a:lnTo>
                  <a:lnTo>
                    <a:pt x="5" y="78"/>
                  </a:lnTo>
                  <a:lnTo>
                    <a:pt x="8" y="71"/>
                  </a:lnTo>
                  <a:lnTo>
                    <a:pt x="11" y="61"/>
                  </a:lnTo>
                  <a:lnTo>
                    <a:pt x="17" y="51"/>
                  </a:lnTo>
                  <a:lnTo>
                    <a:pt x="21" y="41"/>
                  </a:lnTo>
                  <a:lnTo>
                    <a:pt x="28" y="35"/>
                  </a:lnTo>
                  <a:lnTo>
                    <a:pt x="43" y="21"/>
                  </a:lnTo>
                  <a:lnTo>
                    <a:pt x="59" y="10"/>
                  </a:lnTo>
                  <a:lnTo>
                    <a:pt x="77" y="5"/>
                  </a:lnTo>
                  <a:lnTo>
                    <a:pt x="96" y="2"/>
                  </a:lnTo>
                  <a:lnTo>
                    <a:pt x="107" y="0"/>
                  </a:lnTo>
                  <a:lnTo>
                    <a:pt x="116" y="2"/>
                  </a:lnTo>
                  <a:lnTo>
                    <a:pt x="125" y="4"/>
                  </a:lnTo>
                  <a:lnTo>
                    <a:pt x="136" y="7"/>
                  </a:lnTo>
                  <a:lnTo>
                    <a:pt x="145" y="10"/>
                  </a:lnTo>
                  <a:lnTo>
                    <a:pt x="155" y="15"/>
                  </a:lnTo>
                  <a:lnTo>
                    <a:pt x="164" y="20"/>
                  </a:lnTo>
                  <a:lnTo>
                    <a:pt x="170" y="27"/>
                  </a:lnTo>
                  <a:lnTo>
                    <a:pt x="185" y="42"/>
                  </a:lnTo>
                  <a:lnTo>
                    <a:pt x="187" y="47"/>
                  </a:lnTo>
                  <a:lnTo>
                    <a:pt x="188" y="45"/>
                  </a:lnTo>
                </a:path>
              </a:pathLst>
            </a:custGeom>
            <a:solidFill>
              <a:srgbClr val="A3B2C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46" name="Freeform 578"/>
            <p:cNvSpPr>
              <a:spLocks/>
            </p:cNvSpPr>
            <p:nvPr/>
          </p:nvSpPr>
          <p:spPr bwMode="auto">
            <a:xfrm>
              <a:off x="1969" y="830"/>
              <a:ext cx="187" cy="114"/>
            </a:xfrm>
            <a:custGeom>
              <a:avLst/>
              <a:gdLst>
                <a:gd name="T0" fmla="*/ 186 w 187"/>
                <a:gd name="T1" fmla="*/ 47 h 114"/>
                <a:gd name="T2" fmla="*/ 184 w 187"/>
                <a:gd name="T3" fmla="*/ 42 h 114"/>
                <a:gd name="T4" fmla="*/ 169 w 187"/>
                <a:gd name="T5" fmla="*/ 27 h 114"/>
                <a:gd name="T6" fmla="*/ 163 w 187"/>
                <a:gd name="T7" fmla="*/ 20 h 114"/>
                <a:gd name="T8" fmla="*/ 154 w 187"/>
                <a:gd name="T9" fmla="*/ 15 h 114"/>
                <a:gd name="T10" fmla="*/ 144 w 187"/>
                <a:gd name="T11" fmla="*/ 10 h 114"/>
                <a:gd name="T12" fmla="*/ 135 w 187"/>
                <a:gd name="T13" fmla="*/ 7 h 114"/>
                <a:gd name="T14" fmla="*/ 124 w 187"/>
                <a:gd name="T15" fmla="*/ 4 h 114"/>
                <a:gd name="T16" fmla="*/ 115 w 187"/>
                <a:gd name="T17" fmla="*/ 2 h 114"/>
                <a:gd name="T18" fmla="*/ 106 w 187"/>
                <a:gd name="T19" fmla="*/ 0 h 114"/>
                <a:gd name="T20" fmla="*/ 95 w 187"/>
                <a:gd name="T21" fmla="*/ 2 h 114"/>
                <a:gd name="T22" fmla="*/ 76 w 187"/>
                <a:gd name="T23" fmla="*/ 5 h 114"/>
                <a:gd name="T24" fmla="*/ 58 w 187"/>
                <a:gd name="T25" fmla="*/ 10 h 114"/>
                <a:gd name="T26" fmla="*/ 42 w 187"/>
                <a:gd name="T27" fmla="*/ 21 h 114"/>
                <a:gd name="T28" fmla="*/ 27 w 187"/>
                <a:gd name="T29" fmla="*/ 35 h 114"/>
                <a:gd name="T30" fmla="*/ 20 w 187"/>
                <a:gd name="T31" fmla="*/ 41 h 114"/>
                <a:gd name="T32" fmla="*/ 16 w 187"/>
                <a:gd name="T33" fmla="*/ 51 h 114"/>
                <a:gd name="T34" fmla="*/ 10 w 187"/>
                <a:gd name="T35" fmla="*/ 61 h 114"/>
                <a:gd name="T36" fmla="*/ 7 w 187"/>
                <a:gd name="T37" fmla="*/ 71 h 114"/>
                <a:gd name="T38" fmla="*/ 4 w 187"/>
                <a:gd name="T39" fmla="*/ 78 h 114"/>
                <a:gd name="T40" fmla="*/ 2 w 187"/>
                <a:gd name="T41" fmla="*/ 90 h 114"/>
                <a:gd name="T42" fmla="*/ 0 w 187"/>
                <a:gd name="T43" fmla="*/ 99 h 114"/>
                <a:gd name="T44" fmla="*/ 1 w 187"/>
                <a:gd name="T45" fmla="*/ 110 h 114"/>
                <a:gd name="T46" fmla="*/ 1 w 187"/>
                <a:gd name="T47" fmla="*/ 113 h 114"/>
                <a:gd name="T48" fmla="*/ 1 w 187"/>
                <a:gd name="T49" fmla="*/ 113 h 114"/>
                <a:gd name="T50" fmla="*/ 1 w 187"/>
                <a:gd name="T51" fmla="*/ 113 h 114"/>
                <a:gd name="T52" fmla="*/ 1 w 187"/>
                <a:gd name="T53" fmla="*/ 113 h 114"/>
                <a:gd name="T54" fmla="*/ 1 w 187"/>
                <a:gd name="T55" fmla="*/ 113 h 114"/>
                <a:gd name="T56" fmla="*/ 1 w 187"/>
                <a:gd name="T57" fmla="*/ 113 h 114"/>
                <a:gd name="T58" fmla="*/ 1 w 187"/>
                <a:gd name="T59" fmla="*/ 113 h 114"/>
                <a:gd name="T60" fmla="*/ 1 w 187"/>
                <a:gd name="T61" fmla="*/ 113 h 114"/>
                <a:gd name="T62" fmla="*/ 1 w 187"/>
                <a:gd name="T63" fmla="*/ 113 h 114"/>
                <a:gd name="T64" fmla="*/ 1 w 187"/>
                <a:gd name="T65" fmla="*/ 110 h 114"/>
                <a:gd name="T66" fmla="*/ 2 w 187"/>
                <a:gd name="T67" fmla="*/ 100 h 114"/>
                <a:gd name="T68" fmla="*/ 2 w 187"/>
                <a:gd name="T69" fmla="*/ 90 h 114"/>
                <a:gd name="T70" fmla="*/ 4 w 187"/>
                <a:gd name="T71" fmla="*/ 78 h 114"/>
                <a:gd name="T72" fmla="*/ 7 w 187"/>
                <a:gd name="T73" fmla="*/ 71 h 114"/>
                <a:gd name="T74" fmla="*/ 10 w 187"/>
                <a:gd name="T75" fmla="*/ 61 h 114"/>
                <a:gd name="T76" fmla="*/ 16 w 187"/>
                <a:gd name="T77" fmla="*/ 51 h 114"/>
                <a:gd name="T78" fmla="*/ 22 w 187"/>
                <a:gd name="T79" fmla="*/ 43 h 114"/>
                <a:gd name="T80" fmla="*/ 26 w 187"/>
                <a:gd name="T81" fmla="*/ 37 h 114"/>
                <a:gd name="T82" fmla="*/ 42 w 187"/>
                <a:gd name="T83" fmla="*/ 23 h 114"/>
                <a:gd name="T84" fmla="*/ 59 w 187"/>
                <a:gd name="T85" fmla="*/ 13 h 114"/>
                <a:gd name="T86" fmla="*/ 76 w 187"/>
                <a:gd name="T87" fmla="*/ 5 h 114"/>
                <a:gd name="T88" fmla="*/ 94 w 187"/>
                <a:gd name="T89" fmla="*/ 4 h 114"/>
                <a:gd name="T90" fmla="*/ 104 w 187"/>
                <a:gd name="T91" fmla="*/ 2 h 114"/>
                <a:gd name="T92" fmla="*/ 114 w 187"/>
                <a:gd name="T93" fmla="*/ 4 h 114"/>
                <a:gd name="T94" fmla="*/ 124 w 187"/>
                <a:gd name="T95" fmla="*/ 5 h 114"/>
                <a:gd name="T96" fmla="*/ 135 w 187"/>
                <a:gd name="T97" fmla="*/ 7 h 114"/>
                <a:gd name="T98" fmla="*/ 144 w 187"/>
                <a:gd name="T99" fmla="*/ 11 h 114"/>
                <a:gd name="T100" fmla="*/ 152 w 187"/>
                <a:gd name="T101" fmla="*/ 17 h 114"/>
                <a:gd name="T102" fmla="*/ 160 w 187"/>
                <a:gd name="T103" fmla="*/ 21 h 114"/>
                <a:gd name="T104" fmla="*/ 169 w 187"/>
                <a:gd name="T105" fmla="*/ 29 h 114"/>
                <a:gd name="T106" fmla="*/ 182 w 187"/>
                <a:gd name="T107" fmla="*/ 42 h 114"/>
                <a:gd name="T108" fmla="*/ 184 w 187"/>
                <a:gd name="T109" fmla="*/ 47 h 114"/>
                <a:gd name="T110" fmla="*/ 184 w 187"/>
                <a:gd name="T111" fmla="*/ 47 h 114"/>
                <a:gd name="T112" fmla="*/ 186 w 187"/>
                <a:gd name="T113" fmla="*/ 47 h 114"/>
                <a:gd name="T114" fmla="*/ 186 w 187"/>
                <a:gd name="T115" fmla="*/ 47 h 114"/>
                <a:gd name="T116" fmla="*/ 186 w 187"/>
                <a:gd name="T117" fmla="*/ 47 h 114"/>
                <a:gd name="T118" fmla="*/ 186 w 187"/>
                <a:gd name="T119" fmla="*/ 47 h 114"/>
                <a:gd name="T120" fmla="*/ 186 w 187"/>
                <a:gd name="T121" fmla="*/ 47 h 114"/>
                <a:gd name="T122" fmla="*/ 186 w 187"/>
                <a:gd name="T123" fmla="*/ 47 h 114"/>
                <a:gd name="T124" fmla="*/ 186 w 187"/>
                <a:gd name="T125" fmla="*/ 47 h 11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87"/>
                <a:gd name="T190" fmla="*/ 0 h 114"/>
                <a:gd name="T191" fmla="*/ 187 w 187"/>
                <a:gd name="T192" fmla="*/ 114 h 11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87" h="114">
                  <a:moveTo>
                    <a:pt x="186" y="47"/>
                  </a:moveTo>
                  <a:lnTo>
                    <a:pt x="184" y="42"/>
                  </a:lnTo>
                  <a:lnTo>
                    <a:pt x="169" y="27"/>
                  </a:lnTo>
                  <a:lnTo>
                    <a:pt x="163" y="20"/>
                  </a:lnTo>
                  <a:lnTo>
                    <a:pt x="154" y="15"/>
                  </a:lnTo>
                  <a:lnTo>
                    <a:pt x="144" y="10"/>
                  </a:lnTo>
                  <a:lnTo>
                    <a:pt x="135" y="7"/>
                  </a:lnTo>
                  <a:lnTo>
                    <a:pt x="124" y="4"/>
                  </a:lnTo>
                  <a:lnTo>
                    <a:pt x="115" y="2"/>
                  </a:lnTo>
                  <a:lnTo>
                    <a:pt x="106" y="0"/>
                  </a:lnTo>
                  <a:lnTo>
                    <a:pt x="95" y="2"/>
                  </a:lnTo>
                  <a:lnTo>
                    <a:pt x="76" y="5"/>
                  </a:lnTo>
                  <a:lnTo>
                    <a:pt x="58" y="10"/>
                  </a:lnTo>
                  <a:lnTo>
                    <a:pt x="42" y="21"/>
                  </a:lnTo>
                  <a:lnTo>
                    <a:pt x="27" y="35"/>
                  </a:lnTo>
                  <a:lnTo>
                    <a:pt x="20" y="41"/>
                  </a:lnTo>
                  <a:lnTo>
                    <a:pt x="16" y="51"/>
                  </a:lnTo>
                  <a:lnTo>
                    <a:pt x="10" y="61"/>
                  </a:lnTo>
                  <a:lnTo>
                    <a:pt x="7" y="71"/>
                  </a:lnTo>
                  <a:lnTo>
                    <a:pt x="4" y="78"/>
                  </a:lnTo>
                  <a:lnTo>
                    <a:pt x="2" y="90"/>
                  </a:lnTo>
                  <a:lnTo>
                    <a:pt x="0" y="99"/>
                  </a:lnTo>
                  <a:lnTo>
                    <a:pt x="1" y="110"/>
                  </a:lnTo>
                  <a:lnTo>
                    <a:pt x="1" y="113"/>
                  </a:lnTo>
                  <a:lnTo>
                    <a:pt x="1" y="110"/>
                  </a:lnTo>
                  <a:lnTo>
                    <a:pt x="2" y="100"/>
                  </a:lnTo>
                  <a:lnTo>
                    <a:pt x="2" y="90"/>
                  </a:lnTo>
                  <a:lnTo>
                    <a:pt x="4" y="78"/>
                  </a:lnTo>
                  <a:lnTo>
                    <a:pt x="7" y="71"/>
                  </a:lnTo>
                  <a:lnTo>
                    <a:pt x="10" y="61"/>
                  </a:lnTo>
                  <a:lnTo>
                    <a:pt x="16" y="51"/>
                  </a:lnTo>
                  <a:lnTo>
                    <a:pt x="22" y="43"/>
                  </a:lnTo>
                  <a:lnTo>
                    <a:pt x="26" y="37"/>
                  </a:lnTo>
                  <a:lnTo>
                    <a:pt x="42" y="23"/>
                  </a:lnTo>
                  <a:lnTo>
                    <a:pt x="59" y="13"/>
                  </a:lnTo>
                  <a:lnTo>
                    <a:pt x="76" y="5"/>
                  </a:lnTo>
                  <a:lnTo>
                    <a:pt x="94" y="4"/>
                  </a:lnTo>
                  <a:lnTo>
                    <a:pt x="104" y="2"/>
                  </a:lnTo>
                  <a:lnTo>
                    <a:pt x="114" y="4"/>
                  </a:lnTo>
                  <a:lnTo>
                    <a:pt x="124" y="5"/>
                  </a:lnTo>
                  <a:lnTo>
                    <a:pt x="135" y="7"/>
                  </a:lnTo>
                  <a:lnTo>
                    <a:pt x="144" y="11"/>
                  </a:lnTo>
                  <a:lnTo>
                    <a:pt x="152" y="17"/>
                  </a:lnTo>
                  <a:lnTo>
                    <a:pt x="160" y="21"/>
                  </a:lnTo>
                  <a:lnTo>
                    <a:pt x="169" y="29"/>
                  </a:lnTo>
                  <a:lnTo>
                    <a:pt x="182" y="42"/>
                  </a:lnTo>
                  <a:lnTo>
                    <a:pt x="184" y="47"/>
                  </a:lnTo>
                  <a:lnTo>
                    <a:pt x="186" y="47"/>
                  </a:lnTo>
                </a:path>
              </a:pathLst>
            </a:custGeom>
            <a:solidFill>
              <a:srgbClr val="A4B3C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47" name="Freeform 579"/>
            <p:cNvSpPr>
              <a:spLocks/>
            </p:cNvSpPr>
            <p:nvPr/>
          </p:nvSpPr>
          <p:spPr bwMode="auto">
            <a:xfrm>
              <a:off x="1970" y="832"/>
              <a:ext cx="184" cy="112"/>
            </a:xfrm>
            <a:custGeom>
              <a:avLst/>
              <a:gdLst>
                <a:gd name="T0" fmla="*/ 181 w 184"/>
                <a:gd name="T1" fmla="*/ 40 h 112"/>
                <a:gd name="T2" fmla="*/ 159 w 184"/>
                <a:gd name="T3" fmla="*/ 19 h 112"/>
                <a:gd name="T4" fmla="*/ 143 w 184"/>
                <a:gd name="T5" fmla="*/ 9 h 112"/>
                <a:gd name="T6" fmla="*/ 123 w 184"/>
                <a:gd name="T7" fmla="*/ 3 h 112"/>
                <a:gd name="T8" fmla="*/ 103 w 184"/>
                <a:gd name="T9" fmla="*/ 0 h 112"/>
                <a:gd name="T10" fmla="*/ 75 w 184"/>
                <a:gd name="T11" fmla="*/ 3 h 112"/>
                <a:gd name="T12" fmla="*/ 41 w 184"/>
                <a:gd name="T13" fmla="*/ 21 h 112"/>
                <a:gd name="T14" fmla="*/ 21 w 184"/>
                <a:gd name="T15" fmla="*/ 41 h 112"/>
                <a:gd name="T16" fmla="*/ 9 w 184"/>
                <a:gd name="T17" fmla="*/ 59 h 112"/>
                <a:gd name="T18" fmla="*/ 3 w 184"/>
                <a:gd name="T19" fmla="*/ 76 h 112"/>
                <a:gd name="T20" fmla="*/ 1 w 184"/>
                <a:gd name="T21" fmla="*/ 98 h 112"/>
                <a:gd name="T22" fmla="*/ 0 w 184"/>
                <a:gd name="T23" fmla="*/ 111 h 112"/>
                <a:gd name="T24" fmla="*/ 2 w 184"/>
                <a:gd name="T25" fmla="*/ 111 h 112"/>
                <a:gd name="T26" fmla="*/ 2 w 184"/>
                <a:gd name="T27" fmla="*/ 111 h 112"/>
                <a:gd name="T28" fmla="*/ 2 w 184"/>
                <a:gd name="T29" fmla="*/ 111 h 112"/>
                <a:gd name="T30" fmla="*/ 2 w 184"/>
                <a:gd name="T31" fmla="*/ 111 h 112"/>
                <a:gd name="T32" fmla="*/ 1 w 184"/>
                <a:gd name="T33" fmla="*/ 98 h 112"/>
                <a:gd name="T34" fmla="*/ 5 w 184"/>
                <a:gd name="T35" fmla="*/ 78 h 112"/>
                <a:gd name="T36" fmla="*/ 11 w 184"/>
                <a:gd name="T37" fmla="*/ 59 h 112"/>
                <a:gd name="T38" fmla="*/ 20 w 184"/>
                <a:gd name="T39" fmla="*/ 43 h 112"/>
                <a:gd name="T40" fmla="*/ 43 w 184"/>
                <a:gd name="T41" fmla="*/ 21 h 112"/>
                <a:gd name="T42" fmla="*/ 75 w 184"/>
                <a:gd name="T43" fmla="*/ 5 h 112"/>
                <a:gd name="T44" fmla="*/ 103 w 184"/>
                <a:gd name="T45" fmla="*/ 0 h 112"/>
                <a:gd name="T46" fmla="*/ 123 w 184"/>
                <a:gd name="T47" fmla="*/ 3 h 112"/>
                <a:gd name="T48" fmla="*/ 143 w 184"/>
                <a:gd name="T49" fmla="*/ 9 h 112"/>
                <a:gd name="T50" fmla="*/ 159 w 184"/>
                <a:gd name="T51" fmla="*/ 19 h 112"/>
                <a:gd name="T52" fmla="*/ 181 w 184"/>
                <a:gd name="T53" fmla="*/ 42 h 112"/>
                <a:gd name="T54" fmla="*/ 183 w 184"/>
                <a:gd name="T55" fmla="*/ 46 h 112"/>
                <a:gd name="T56" fmla="*/ 183 w 184"/>
                <a:gd name="T57" fmla="*/ 46 h 112"/>
                <a:gd name="T58" fmla="*/ 183 w 184"/>
                <a:gd name="T59" fmla="*/ 46 h 112"/>
                <a:gd name="T60" fmla="*/ 183 w 184"/>
                <a:gd name="T61" fmla="*/ 46 h 112"/>
                <a:gd name="T62" fmla="*/ 183 w 184"/>
                <a:gd name="T63" fmla="*/ 46 h 112"/>
                <a:gd name="T64" fmla="*/ 183 w 184"/>
                <a:gd name="T65" fmla="*/ 45 h 112"/>
                <a:gd name="T66" fmla="*/ 183 w 184"/>
                <a:gd name="T67" fmla="*/ 45 h 112"/>
                <a:gd name="T68" fmla="*/ 183 w 184"/>
                <a:gd name="T69" fmla="*/ 45 h 11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4"/>
                <a:gd name="T106" fmla="*/ 0 h 112"/>
                <a:gd name="T107" fmla="*/ 184 w 184"/>
                <a:gd name="T108" fmla="*/ 112 h 11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4" h="112">
                  <a:moveTo>
                    <a:pt x="183" y="45"/>
                  </a:moveTo>
                  <a:lnTo>
                    <a:pt x="181" y="40"/>
                  </a:lnTo>
                  <a:lnTo>
                    <a:pt x="168" y="27"/>
                  </a:lnTo>
                  <a:lnTo>
                    <a:pt x="159" y="19"/>
                  </a:lnTo>
                  <a:lnTo>
                    <a:pt x="151" y="15"/>
                  </a:lnTo>
                  <a:lnTo>
                    <a:pt x="143" y="9"/>
                  </a:lnTo>
                  <a:lnTo>
                    <a:pt x="134" y="5"/>
                  </a:lnTo>
                  <a:lnTo>
                    <a:pt x="123" y="3"/>
                  </a:lnTo>
                  <a:lnTo>
                    <a:pt x="113" y="2"/>
                  </a:lnTo>
                  <a:lnTo>
                    <a:pt x="103" y="0"/>
                  </a:lnTo>
                  <a:lnTo>
                    <a:pt x="93" y="2"/>
                  </a:lnTo>
                  <a:lnTo>
                    <a:pt x="75" y="3"/>
                  </a:lnTo>
                  <a:lnTo>
                    <a:pt x="58" y="11"/>
                  </a:lnTo>
                  <a:lnTo>
                    <a:pt x="41" y="21"/>
                  </a:lnTo>
                  <a:lnTo>
                    <a:pt x="25" y="35"/>
                  </a:lnTo>
                  <a:lnTo>
                    <a:pt x="21" y="41"/>
                  </a:lnTo>
                  <a:lnTo>
                    <a:pt x="15" y="49"/>
                  </a:lnTo>
                  <a:lnTo>
                    <a:pt x="9" y="59"/>
                  </a:lnTo>
                  <a:lnTo>
                    <a:pt x="6" y="69"/>
                  </a:lnTo>
                  <a:lnTo>
                    <a:pt x="3" y="76"/>
                  </a:lnTo>
                  <a:lnTo>
                    <a:pt x="1" y="88"/>
                  </a:lnTo>
                  <a:lnTo>
                    <a:pt x="1" y="98"/>
                  </a:lnTo>
                  <a:lnTo>
                    <a:pt x="0" y="108"/>
                  </a:lnTo>
                  <a:lnTo>
                    <a:pt x="0" y="111"/>
                  </a:lnTo>
                  <a:lnTo>
                    <a:pt x="1" y="110"/>
                  </a:lnTo>
                  <a:lnTo>
                    <a:pt x="2" y="111"/>
                  </a:lnTo>
                  <a:lnTo>
                    <a:pt x="3" y="107"/>
                  </a:lnTo>
                  <a:lnTo>
                    <a:pt x="1" y="98"/>
                  </a:lnTo>
                  <a:lnTo>
                    <a:pt x="2" y="89"/>
                  </a:lnTo>
                  <a:lnTo>
                    <a:pt x="5" y="78"/>
                  </a:lnTo>
                  <a:lnTo>
                    <a:pt x="8" y="69"/>
                  </a:lnTo>
                  <a:lnTo>
                    <a:pt x="11" y="59"/>
                  </a:lnTo>
                  <a:lnTo>
                    <a:pt x="16" y="51"/>
                  </a:lnTo>
                  <a:lnTo>
                    <a:pt x="20" y="43"/>
                  </a:lnTo>
                  <a:lnTo>
                    <a:pt x="27" y="35"/>
                  </a:lnTo>
                  <a:lnTo>
                    <a:pt x="43" y="21"/>
                  </a:lnTo>
                  <a:lnTo>
                    <a:pt x="58" y="11"/>
                  </a:lnTo>
                  <a:lnTo>
                    <a:pt x="75" y="5"/>
                  </a:lnTo>
                  <a:lnTo>
                    <a:pt x="95" y="2"/>
                  </a:lnTo>
                  <a:lnTo>
                    <a:pt x="103" y="0"/>
                  </a:lnTo>
                  <a:lnTo>
                    <a:pt x="113" y="2"/>
                  </a:lnTo>
                  <a:lnTo>
                    <a:pt x="123" y="3"/>
                  </a:lnTo>
                  <a:lnTo>
                    <a:pt x="134" y="6"/>
                  </a:lnTo>
                  <a:lnTo>
                    <a:pt x="143" y="9"/>
                  </a:lnTo>
                  <a:lnTo>
                    <a:pt x="151" y="15"/>
                  </a:lnTo>
                  <a:lnTo>
                    <a:pt x="159" y="19"/>
                  </a:lnTo>
                  <a:lnTo>
                    <a:pt x="168" y="27"/>
                  </a:lnTo>
                  <a:lnTo>
                    <a:pt x="181" y="42"/>
                  </a:lnTo>
                  <a:lnTo>
                    <a:pt x="183" y="46"/>
                  </a:lnTo>
                  <a:lnTo>
                    <a:pt x="183" y="45"/>
                  </a:lnTo>
                </a:path>
              </a:pathLst>
            </a:custGeom>
            <a:solidFill>
              <a:srgbClr val="A5B4C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48" name="Freeform 580"/>
            <p:cNvSpPr>
              <a:spLocks/>
            </p:cNvSpPr>
            <p:nvPr/>
          </p:nvSpPr>
          <p:spPr bwMode="auto">
            <a:xfrm>
              <a:off x="1971" y="832"/>
              <a:ext cx="183" cy="112"/>
            </a:xfrm>
            <a:custGeom>
              <a:avLst/>
              <a:gdLst>
                <a:gd name="T0" fmla="*/ 182 w 183"/>
                <a:gd name="T1" fmla="*/ 46 h 112"/>
                <a:gd name="T2" fmla="*/ 180 w 183"/>
                <a:gd name="T3" fmla="*/ 42 h 112"/>
                <a:gd name="T4" fmla="*/ 167 w 183"/>
                <a:gd name="T5" fmla="*/ 27 h 112"/>
                <a:gd name="T6" fmla="*/ 158 w 183"/>
                <a:gd name="T7" fmla="*/ 19 h 112"/>
                <a:gd name="T8" fmla="*/ 150 w 183"/>
                <a:gd name="T9" fmla="*/ 15 h 112"/>
                <a:gd name="T10" fmla="*/ 142 w 183"/>
                <a:gd name="T11" fmla="*/ 9 h 112"/>
                <a:gd name="T12" fmla="*/ 133 w 183"/>
                <a:gd name="T13" fmla="*/ 6 h 112"/>
                <a:gd name="T14" fmla="*/ 122 w 183"/>
                <a:gd name="T15" fmla="*/ 3 h 112"/>
                <a:gd name="T16" fmla="*/ 112 w 183"/>
                <a:gd name="T17" fmla="*/ 2 h 112"/>
                <a:gd name="T18" fmla="*/ 102 w 183"/>
                <a:gd name="T19" fmla="*/ 0 h 112"/>
                <a:gd name="T20" fmla="*/ 94 w 183"/>
                <a:gd name="T21" fmla="*/ 2 h 112"/>
                <a:gd name="T22" fmla="*/ 74 w 183"/>
                <a:gd name="T23" fmla="*/ 5 h 112"/>
                <a:gd name="T24" fmla="*/ 57 w 183"/>
                <a:gd name="T25" fmla="*/ 11 h 112"/>
                <a:gd name="T26" fmla="*/ 42 w 183"/>
                <a:gd name="T27" fmla="*/ 21 h 112"/>
                <a:gd name="T28" fmla="*/ 26 w 183"/>
                <a:gd name="T29" fmla="*/ 35 h 112"/>
                <a:gd name="T30" fmla="*/ 19 w 183"/>
                <a:gd name="T31" fmla="*/ 43 h 112"/>
                <a:gd name="T32" fmla="*/ 15 w 183"/>
                <a:gd name="T33" fmla="*/ 51 h 112"/>
                <a:gd name="T34" fmla="*/ 10 w 183"/>
                <a:gd name="T35" fmla="*/ 59 h 112"/>
                <a:gd name="T36" fmla="*/ 7 w 183"/>
                <a:gd name="T37" fmla="*/ 69 h 112"/>
                <a:gd name="T38" fmla="*/ 4 w 183"/>
                <a:gd name="T39" fmla="*/ 78 h 112"/>
                <a:gd name="T40" fmla="*/ 1 w 183"/>
                <a:gd name="T41" fmla="*/ 89 h 112"/>
                <a:gd name="T42" fmla="*/ 0 w 183"/>
                <a:gd name="T43" fmla="*/ 98 h 112"/>
                <a:gd name="T44" fmla="*/ 2 w 183"/>
                <a:gd name="T45" fmla="*/ 107 h 112"/>
                <a:gd name="T46" fmla="*/ 1 w 183"/>
                <a:gd name="T47" fmla="*/ 111 h 112"/>
                <a:gd name="T48" fmla="*/ 1 w 183"/>
                <a:gd name="T49" fmla="*/ 111 h 112"/>
                <a:gd name="T50" fmla="*/ 1 w 183"/>
                <a:gd name="T51" fmla="*/ 111 h 112"/>
                <a:gd name="T52" fmla="*/ 1 w 183"/>
                <a:gd name="T53" fmla="*/ 111 h 112"/>
                <a:gd name="T54" fmla="*/ 1 w 183"/>
                <a:gd name="T55" fmla="*/ 111 h 112"/>
                <a:gd name="T56" fmla="*/ 1 w 183"/>
                <a:gd name="T57" fmla="*/ 111 h 112"/>
                <a:gd name="T58" fmla="*/ 1 w 183"/>
                <a:gd name="T59" fmla="*/ 111 h 112"/>
                <a:gd name="T60" fmla="*/ 1 w 183"/>
                <a:gd name="T61" fmla="*/ 111 h 112"/>
                <a:gd name="T62" fmla="*/ 1 w 183"/>
                <a:gd name="T63" fmla="*/ 111 h 112"/>
                <a:gd name="T64" fmla="*/ 2 w 183"/>
                <a:gd name="T65" fmla="*/ 107 h 112"/>
                <a:gd name="T66" fmla="*/ 2 w 183"/>
                <a:gd name="T67" fmla="*/ 96 h 112"/>
                <a:gd name="T68" fmla="*/ 2 w 183"/>
                <a:gd name="T69" fmla="*/ 87 h 112"/>
                <a:gd name="T70" fmla="*/ 5 w 183"/>
                <a:gd name="T71" fmla="*/ 78 h 112"/>
                <a:gd name="T72" fmla="*/ 7 w 183"/>
                <a:gd name="T73" fmla="*/ 69 h 112"/>
                <a:gd name="T74" fmla="*/ 11 w 183"/>
                <a:gd name="T75" fmla="*/ 60 h 112"/>
                <a:gd name="T76" fmla="*/ 15 w 183"/>
                <a:gd name="T77" fmla="*/ 51 h 112"/>
                <a:gd name="T78" fmla="*/ 21 w 183"/>
                <a:gd name="T79" fmla="*/ 43 h 112"/>
                <a:gd name="T80" fmla="*/ 26 w 183"/>
                <a:gd name="T81" fmla="*/ 35 h 112"/>
                <a:gd name="T82" fmla="*/ 42 w 183"/>
                <a:gd name="T83" fmla="*/ 21 h 112"/>
                <a:gd name="T84" fmla="*/ 56 w 183"/>
                <a:gd name="T85" fmla="*/ 13 h 112"/>
                <a:gd name="T86" fmla="*/ 74 w 183"/>
                <a:gd name="T87" fmla="*/ 5 h 112"/>
                <a:gd name="T88" fmla="*/ 94 w 183"/>
                <a:gd name="T89" fmla="*/ 4 h 112"/>
                <a:gd name="T90" fmla="*/ 102 w 183"/>
                <a:gd name="T91" fmla="*/ 2 h 112"/>
                <a:gd name="T92" fmla="*/ 112 w 183"/>
                <a:gd name="T93" fmla="*/ 4 h 112"/>
                <a:gd name="T94" fmla="*/ 123 w 183"/>
                <a:gd name="T95" fmla="*/ 5 h 112"/>
                <a:gd name="T96" fmla="*/ 133 w 183"/>
                <a:gd name="T97" fmla="*/ 8 h 112"/>
                <a:gd name="T98" fmla="*/ 141 w 183"/>
                <a:gd name="T99" fmla="*/ 11 h 112"/>
                <a:gd name="T100" fmla="*/ 149 w 183"/>
                <a:gd name="T101" fmla="*/ 17 h 112"/>
                <a:gd name="T102" fmla="*/ 158 w 183"/>
                <a:gd name="T103" fmla="*/ 21 h 112"/>
                <a:gd name="T104" fmla="*/ 166 w 183"/>
                <a:gd name="T105" fmla="*/ 29 h 112"/>
                <a:gd name="T106" fmla="*/ 180 w 183"/>
                <a:gd name="T107" fmla="*/ 42 h 112"/>
                <a:gd name="T108" fmla="*/ 182 w 183"/>
                <a:gd name="T109" fmla="*/ 46 h 112"/>
                <a:gd name="T110" fmla="*/ 182 w 183"/>
                <a:gd name="T111" fmla="*/ 46 h 112"/>
                <a:gd name="T112" fmla="*/ 182 w 183"/>
                <a:gd name="T113" fmla="*/ 46 h 112"/>
                <a:gd name="T114" fmla="*/ 182 w 183"/>
                <a:gd name="T115" fmla="*/ 46 h 112"/>
                <a:gd name="T116" fmla="*/ 182 w 183"/>
                <a:gd name="T117" fmla="*/ 46 h 112"/>
                <a:gd name="T118" fmla="*/ 182 w 183"/>
                <a:gd name="T119" fmla="*/ 46 h 112"/>
                <a:gd name="T120" fmla="*/ 182 w 183"/>
                <a:gd name="T121" fmla="*/ 46 h 112"/>
                <a:gd name="T122" fmla="*/ 182 w 183"/>
                <a:gd name="T123" fmla="*/ 46 h 112"/>
                <a:gd name="T124" fmla="*/ 182 w 183"/>
                <a:gd name="T125" fmla="*/ 46 h 11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83"/>
                <a:gd name="T190" fmla="*/ 0 h 112"/>
                <a:gd name="T191" fmla="*/ 183 w 183"/>
                <a:gd name="T192" fmla="*/ 112 h 11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83" h="112">
                  <a:moveTo>
                    <a:pt x="182" y="46"/>
                  </a:moveTo>
                  <a:lnTo>
                    <a:pt x="180" y="42"/>
                  </a:lnTo>
                  <a:lnTo>
                    <a:pt x="167" y="27"/>
                  </a:lnTo>
                  <a:lnTo>
                    <a:pt x="158" y="19"/>
                  </a:lnTo>
                  <a:lnTo>
                    <a:pt x="150" y="15"/>
                  </a:lnTo>
                  <a:lnTo>
                    <a:pt x="142" y="9"/>
                  </a:lnTo>
                  <a:lnTo>
                    <a:pt x="133" y="6"/>
                  </a:lnTo>
                  <a:lnTo>
                    <a:pt x="122" y="3"/>
                  </a:lnTo>
                  <a:lnTo>
                    <a:pt x="112" y="2"/>
                  </a:lnTo>
                  <a:lnTo>
                    <a:pt x="102" y="0"/>
                  </a:lnTo>
                  <a:lnTo>
                    <a:pt x="94" y="2"/>
                  </a:lnTo>
                  <a:lnTo>
                    <a:pt x="74" y="5"/>
                  </a:lnTo>
                  <a:lnTo>
                    <a:pt x="57" y="11"/>
                  </a:lnTo>
                  <a:lnTo>
                    <a:pt x="42" y="21"/>
                  </a:lnTo>
                  <a:lnTo>
                    <a:pt x="26" y="35"/>
                  </a:lnTo>
                  <a:lnTo>
                    <a:pt x="19" y="43"/>
                  </a:lnTo>
                  <a:lnTo>
                    <a:pt x="15" y="51"/>
                  </a:lnTo>
                  <a:lnTo>
                    <a:pt x="10" y="59"/>
                  </a:lnTo>
                  <a:lnTo>
                    <a:pt x="7" y="69"/>
                  </a:lnTo>
                  <a:lnTo>
                    <a:pt x="4" y="78"/>
                  </a:lnTo>
                  <a:lnTo>
                    <a:pt x="1" y="89"/>
                  </a:lnTo>
                  <a:lnTo>
                    <a:pt x="0" y="98"/>
                  </a:lnTo>
                  <a:lnTo>
                    <a:pt x="2" y="107"/>
                  </a:lnTo>
                  <a:lnTo>
                    <a:pt x="1" y="111"/>
                  </a:lnTo>
                  <a:lnTo>
                    <a:pt x="2" y="107"/>
                  </a:lnTo>
                  <a:lnTo>
                    <a:pt x="2" y="96"/>
                  </a:lnTo>
                  <a:lnTo>
                    <a:pt x="2" y="87"/>
                  </a:lnTo>
                  <a:lnTo>
                    <a:pt x="5" y="78"/>
                  </a:lnTo>
                  <a:lnTo>
                    <a:pt x="7" y="69"/>
                  </a:lnTo>
                  <a:lnTo>
                    <a:pt x="11" y="60"/>
                  </a:lnTo>
                  <a:lnTo>
                    <a:pt x="15" y="51"/>
                  </a:lnTo>
                  <a:lnTo>
                    <a:pt x="21" y="43"/>
                  </a:lnTo>
                  <a:lnTo>
                    <a:pt x="26" y="35"/>
                  </a:lnTo>
                  <a:lnTo>
                    <a:pt x="42" y="21"/>
                  </a:lnTo>
                  <a:lnTo>
                    <a:pt x="56" y="13"/>
                  </a:lnTo>
                  <a:lnTo>
                    <a:pt x="74" y="5"/>
                  </a:lnTo>
                  <a:lnTo>
                    <a:pt x="94" y="4"/>
                  </a:lnTo>
                  <a:lnTo>
                    <a:pt x="102" y="2"/>
                  </a:lnTo>
                  <a:lnTo>
                    <a:pt x="112" y="4"/>
                  </a:lnTo>
                  <a:lnTo>
                    <a:pt x="123" y="5"/>
                  </a:lnTo>
                  <a:lnTo>
                    <a:pt x="133" y="8"/>
                  </a:lnTo>
                  <a:lnTo>
                    <a:pt x="141" y="11"/>
                  </a:lnTo>
                  <a:lnTo>
                    <a:pt x="149" y="17"/>
                  </a:lnTo>
                  <a:lnTo>
                    <a:pt x="158" y="21"/>
                  </a:lnTo>
                  <a:lnTo>
                    <a:pt x="166" y="29"/>
                  </a:lnTo>
                  <a:lnTo>
                    <a:pt x="180" y="42"/>
                  </a:lnTo>
                  <a:lnTo>
                    <a:pt x="182" y="46"/>
                  </a:lnTo>
                </a:path>
              </a:pathLst>
            </a:custGeom>
            <a:solidFill>
              <a:srgbClr val="A6B5C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49" name="Freeform 581"/>
            <p:cNvSpPr>
              <a:spLocks/>
            </p:cNvSpPr>
            <p:nvPr/>
          </p:nvSpPr>
          <p:spPr bwMode="auto">
            <a:xfrm>
              <a:off x="1972" y="834"/>
              <a:ext cx="182" cy="112"/>
            </a:xfrm>
            <a:custGeom>
              <a:avLst/>
              <a:gdLst>
                <a:gd name="T0" fmla="*/ 181 w 182"/>
                <a:gd name="T1" fmla="*/ 44 h 112"/>
                <a:gd name="T2" fmla="*/ 179 w 182"/>
                <a:gd name="T3" fmla="*/ 40 h 112"/>
                <a:gd name="T4" fmla="*/ 165 w 182"/>
                <a:gd name="T5" fmla="*/ 27 h 112"/>
                <a:gd name="T6" fmla="*/ 157 w 182"/>
                <a:gd name="T7" fmla="*/ 19 h 112"/>
                <a:gd name="T8" fmla="*/ 148 w 182"/>
                <a:gd name="T9" fmla="*/ 15 h 112"/>
                <a:gd name="T10" fmla="*/ 140 w 182"/>
                <a:gd name="T11" fmla="*/ 9 h 112"/>
                <a:gd name="T12" fmla="*/ 132 w 182"/>
                <a:gd name="T13" fmla="*/ 6 h 112"/>
                <a:gd name="T14" fmla="*/ 122 w 182"/>
                <a:gd name="T15" fmla="*/ 3 h 112"/>
                <a:gd name="T16" fmla="*/ 111 w 182"/>
                <a:gd name="T17" fmla="*/ 2 h 112"/>
                <a:gd name="T18" fmla="*/ 101 w 182"/>
                <a:gd name="T19" fmla="*/ 0 h 112"/>
                <a:gd name="T20" fmla="*/ 93 w 182"/>
                <a:gd name="T21" fmla="*/ 2 h 112"/>
                <a:gd name="T22" fmla="*/ 73 w 182"/>
                <a:gd name="T23" fmla="*/ 3 h 112"/>
                <a:gd name="T24" fmla="*/ 55 w 182"/>
                <a:gd name="T25" fmla="*/ 11 h 112"/>
                <a:gd name="T26" fmla="*/ 41 w 182"/>
                <a:gd name="T27" fmla="*/ 19 h 112"/>
                <a:gd name="T28" fmla="*/ 25 w 182"/>
                <a:gd name="T29" fmla="*/ 33 h 112"/>
                <a:gd name="T30" fmla="*/ 20 w 182"/>
                <a:gd name="T31" fmla="*/ 41 h 112"/>
                <a:gd name="T32" fmla="*/ 14 w 182"/>
                <a:gd name="T33" fmla="*/ 49 h 112"/>
                <a:gd name="T34" fmla="*/ 10 w 182"/>
                <a:gd name="T35" fmla="*/ 58 h 112"/>
                <a:gd name="T36" fmla="*/ 6 w 182"/>
                <a:gd name="T37" fmla="*/ 67 h 112"/>
                <a:gd name="T38" fmla="*/ 4 w 182"/>
                <a:gd name="T39" fmla="*/ 76 h 112"/>
                <a:gd name="T40" fmla="*/ 1 w 182"/>
                <a:gd name="T41" fmla="*/ 85 h 112"/>
                <a:gd name="T42" fmla="*/ 1 w 182"/>
                <a:gd name="T43" fmla="*/ 94 h 112"/>
                <a:gd name="T44" fmla="*/ 1 w 182"/>
                <a:gd name="T45" fmla="*/ 105 h 112"/>
                <a:gd name="T46" fmla="*/ 0 w 182"/>
                <a:gd name="T47" fmla="*/ 109 h 112"/>
                <a:gd name="T48" fmla="*/ 0 w 182"/>
                <a:gd name="T49" fmla="*/ 109 h 112"/>
                <a:gd name="T50" fmla="*/ 2 w 182"/>
                <a:gd name="T51" fmla="*/ 111 h 112"/>
                <a:gd name="T52" fmla="*/ 2 w 182"/>
                <a:gd name="T53" fmla="*/ 111 h 112"/>
                <a:gd name="T54" fmla="*/ 2 w 182"/>
                <a:gd name="T55" fmla="*/ 111 h 112"/>
                <a:gd name="T56" fmla="*/ 2 w 182"/>
                <a:gd name="T57" fmla="*/ 111 h 112"/>
                <a:gd name="T58" fmla="*/ 2 w 182"/>
                <a:gd name="T59" fmla="*/ 111 h 112"/>
                <a:gd name="T60" fmla="*/ 2 w 182"/>
                <a:gd name="T61" fmla="*/ 111 h 112"/>
                <a:gd name="T62" fmla="*/ 2 w 182"/>
                <a:gd name="T63" fmla="*/ 111 h 112"/>
                <a:gd name="T64" fmla="*/ 3 w 182"/>
                <a:gd name="T65" fmla="*/ 106 h 112"/>
                <a:gd name="T66" fmla="*/ 1 w 182"/>
                <a:gd name="T67" fmla="*/ 94 h 112"/>
                <a:gd name="T68" fmla="*/ 3 w 182"/>
                <a:gd name="T69" fmla="*/ 86 h 112"/>
                <a:gd name="T70" fmla="*/ 4 w 182"/>
                <a:gd name="T71" fmla="*/ 76 h 112"/>
                <a:gd name="T72" fmla="*/ 7 w 182"/>
                <a:gd name="T73" fmla="*/ 67 h 112"/>
                <a:gd name="T74" fmla="*/ 10 w 182"/>
                <a:gd name="T75" fmla="*/ 58 h 112"/>
                <a:gd name="T76" fmla="*/ 15 w 182"/>
                <a:gd name="T77" fmla="*/ 50 h 112"/>
                <a:gd name="T78" fmla="*/ 20 w 182"/>
                <a:gd name="T79" fmla="*/ 41 h 112"/>
                <a:gd name="T80" fmla="*/ 27 w 182"/>
                <a:gd name="T81" fmla="*/ 34 h 112"/>
                <a:gd name="T82" fmla="*/ 42 w 182"/>
                <a:gd name="T83" fmla="*/ 22 h 112"/>
                <a:gd name="T84" fmla="*/ 56 w 182"/>
                <a:gd name="T85" fmla="*/ 11 h 112"/>
                <a:gd name="T86" fmla="*/ 73 w 182"/>
                <a:gd name="T87" fmla="*/ 5 h 112"/>
                <a:gd name="T88" fmla="*/ 93 w 182"/>
                <a:gd name="T89" fmla="*/ 2 h 112"/>
                <a:gd name="T90" fmla="*/ 103 w 182"/>
                <a:gd name="T91" fmla="*/ 0 h 112"/>
                <a:gd name="T92" fmla="*/ 113 w 182"/>
                <a:gd name="T93" fmla="*/ 2 h 112"/>
                <a:gd name="T94" fmla="*/ 122 w 182"/>
                <a:gd name="T95" fmla="*/ 3 h 112"/>
                <a:gd name="T96" fmla="*/ 132 w 182"/>
                <a:gd name="T97" fmla="*/ 6 h 112"/>
                <a:gd name="T98" fmla="*/ 140 w 182"/>
                <a:gd name="T99" fmla="*/ 9 h 112"/>
                <a:gd name="T100" fmla="*/ 148 w 182"/>
                <a:gd name="T101" fmla="*/ 15 h 112"/>
                <a:gd name="T102" fmla="*/ 157 w 182"/>
                <a:gd name="T103" fmla="*/ 19 h 112"/>
                <a:gd name="T104" fmla="*/ 165 w 182"/>
                <a:gd name="T105" fmla="*/ 27 h 112"/>
                <a:gd name="T106" fmla="*/ 176 w 182"/>
                <a:gd name="T107" fmla="*/ 40 h 112"/>
                <a:gd name="T108" fmla="*/ 180 w 182"/>
                <a:gd name="T109" fmla="*/ 46 h 112"/>
                <a:gd name="T110" fmla="*/ 180 w 182"/>
                <a:gd name="T111" fmla="*/ 46 h 112"/>
                <a:gd name="T112" fmla="*/ 180 w 182"/>
                <a:gd name="T113" fmla="*/ 46 h 112"/>
                <a:gd name="T114" fmla="*/ 180 w 182"/>
                <a:gd name="T115" fmla="*/ 46 h 112"/>
                <a:gd name="T116" fmla="*/ 180 w 182"/>
                <a:gd name="T117" fmla="*/ 46 h 112"/>
                <a:gd name="T118" fmla="*/ 180 w 182"/>
                <a:gd name="T119" fmla="*/ 46 h 112"/>
                <a:gd name="T120" fmla="*/ 180 w 182"/>
                <a:gd name="T121" fmla="*/ 46 h 112"/>
                <a:gd name="T122" fmla="*/ 181 w 182"/>
                <a:gd name="T123" fmla="*/ 44 h 112"/>
                <a:gd name="T124" fmla="*/ 181 w 182"/>
                <a:gd name="T125" fmla="*/ 44 h 11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82"/>
                <a:gd name="T190" fmla="*/ 0 h 112"/>
                <a:gd name="T191" fmla="*/ 182 w 182"/>
                <a:gd name="T192" fmla="*/ 112 h 11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82" h="112">
                  <a:moveTo>
                    <a:pt x="181" y="44"/>
                  </a:moveTo>
                  <a:lnTo>
                    <a:pt x="179" y="40"/>
                  </a:lnTo>
                  <a:lnTo>
                    <a:pt x="165" y="27"/>
                  </a:lnTo>
                  <a:lnTo>
                    <a:pt x="157" y="19"/>
                  </a:lnTo>
                  <a:lnTo>
                    <a:pt x="148" y="15"/>
                  </a:lnTo>
                  <a:lnTo>
                    <a:pt x="140" y="9"/>
                  </a:lnTo>
                  <a:lnTo>
                    <a:pt x="132" y="6"/>
                  </a:lnTo>
                  <a:lnTo>
                    <a:pt x="122" y="3"/>
                  </a:lnTo>
                  <a:lnTo>
                    <a:pt x="111" y="2"/>
                  </a:lnTo>
                  <a:lnTo>
                    <a:pt x="101" y="0"/>
                  </a:lnTo>
                  <a:lnTo>
                    <a:pt x="93" y="2"/>
                  </a:lnTo>
                  <a:lnTo>
                    <a:pt x="73" y="3"/>
                  </a:lnTo>
                  <a:lnTo>
                    <a:pt x="55" y="11"/>
                  </a:lnTo>
                  <a:lnTo>
                    <a:pt x="41" y="19"/>
                  </a:lnTo>
                  <a:lnTo>
                    <a:pt x="25" y="33"/>
                  </a:lnTo>
                  <a:lnTo>
                    <a:pt x="20" y="41"/>
                  </a:lnTo>
                  <a:lnTo>
                    <a:pt x="14" y="49"/>
                  </a:lnTo>
                  <a:lnTo>
                    <a:pt x="10" y="58"/>
                  </a:lnTo>
                  <a:lnTo>
                    <a:pt x="6" y="67"/>
                  </a:lnTo>
                  <a:lnTo>
                    <a:pt x="4" y="76"/>
                  </a:lnTo>
                  <a:lnTo>
                    <a:pt x="1" y="85"/>
                  </a:lnTo>
                  <a:lnTo>
                    <a:pt x="1" y="94"/>
                  </a:lnTo>
                  <a:lnTo>
                    <a:pt x="1" y="105"/>
                  </a:lnTo>
                  <a:lnTo>
                    <a:pt x="0" y="109"/>
                  </a:lnTo>
                  <a:lnTo>
                    <a:pt x="2" y="111"/>
                  </a:lnTo>
                  <a:lnTo>
                    <a:pt x="3" y="106"/>
                  </a:lnTo>
                  <a:lnTo>
                    <a:pt x="1" y="94"/>
                  </a:lnTo>
                  <a:lnTo>
                    <a:pt x="3" y="86"/>
                  </a:lnTo>
                  <a:lnTo>
                    <a:pt x="4" y="76"/>
                  </a:lnTo>
                  <a:lnTo>
                    <a:pt x="7" y="67"/>
                  </a:lnTo>
                  <a:lnTo>
                    <a:pt x="10" y="58"/>
                  </a:lnTo>
                  <a:lnTo>
                    <a:pt x="15" y="50"/>
                  </a:lnTo>
                  <a:lnTo>
                    <a:pt x="20" y="41"/>
                  </a:lnTo>
                  <a:lnTo>
                    <a:pt x="27" y="34"/>
                  </a:lnTo>
                  <a:lnTo>
                    <a:pt x="42" y="22"/>
                  </a:lnTo>
                  <a:lnTo>
                    <a:pt x="56" y="11"/>
                  </a:lnTo>
                  <a:lnTo>
                    <a:pt x="73" y="5"/>
                  </a:lnTo>
                  <a:lnTo>
                    <a:pt x="93" y="2"/>
                  </a:lnTo>
                  <a:lnTo>
                    <a:pt x="103" y="0"/>
                  </a:lnTo>
                  <a:lnTo>
                    <a:pt x="113" y="2"/>
                  </a:lnTo>
                  <a:lnTo>
                    <a:pt x="122" y="3"/>
                  </a:lnTo>
                  <a:lnTo>
                    <a:pt x="132" y="6"/>
                  </a:lnTo>
                  <a:lnTo>
                    <a:pt x="140" y="9"/>
                  </a:lnTo>
                  <a:lnTo>
                    <a:pt x="148" y="15"/>
                  </a:lnTo>
                  <a:lnTo>
                    <a:pt x="157" y="19"/>
                  </a:lnTo>
                  <a:lnTo>
                    <a:pt x="165" y="27"/>
                  </a:lnTo>
                  <a:lnTo>
                    <a:pt x="176" y="40"/>
                  </a:lnTo>
                  <a:lnTo>
                    <a:pt x="180" y="46"/>
                  </a:lnTo>
                  <a:lnTo>
                    <a:pt x="181" y="44"/>
                  </a:lnTo>
                </a:path>
              </a:pathLst>
            </a:custGeom>
            <a:solidFill>
              <a:srgbClr val="A7B5C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50" name="Freeform 582"/>
            <p:cNvSpPr>
              <a:spLocks/>
            </p:cNvSpPr>
            <p:nvPr/>
          </p:nvSpPr>
          <p:spPr bwMode="auto">
            <a:xfrm>
              <a:off x="1973" y="834"/>
              <a:ext cx="180" cy="112"/>
            </a:xfrm>
            <a:custGeom>
              <a:avLst/>
              <a:gdLst>
                <a:gd name="T0" fmla="*/ 179 w 180"/>
                <a:gd name="T1" fmla="*/ 46 h 112"/>
                <a:gd name="T2" fmla="*/ 175 w 180"/>
                <a:gd name="T3" fmla="*/ 40 h 112"/>
                <a:gd name="T4" fmla="*/ 164 w 180"/>
                <a:gd name="T5" fmla="*/ 27 h 112"/>
                <a:gd name="T6" fmla="*/ 156 w 180"/>
                <a:gd name="T7" fmla="*/ 19 h 112"/>
                <a:gd name="T8" fmla="*/ 147 w 180"/>
                <a:gd name="T9" fmla="*/ 15 h 112"/>
                <a:gd name="T10" fmla="*/ 139 w 180"/>
                <a:gd name="T11" fmla="*/ 9 h 112"/>
                <a:gd name="T12" fmla="*/ 131 w 180"/>
                <a:gd name="T13" fmla="*/ 6 h 112"/>
                <a:gd name="T14" fmla="*/ 121 w 180"/>
                <a:gd name="T15" fmla="*/ 3 h 112"/>
                <a:gd name="T16" fmla="*/ 112 w 180"/>
                <a:gd name="T17" fmla="*/ 2 h 112"/>
                <a:gd name="T18" fmla="*/ 102 w 180"/>
                <a:gd name="T19" fmla="*/ 0 h 112"/>
                <a:gd name="T20" fmla="*/ 92 w 180"/>
                <a:gd name="T21" fmla="*/ 2 h 112"/>
                <a:gd name="T22" fmla="*/ 72 w 180"/>
                <a:gd name="T23" fmla="*/ 5 h 112"/>
                <a:gd name="T24" fmla="*/ 55 w 180"/>
                <a:gd name="T25" fmla="*/ 11 h 112"/>
                <a:gd name="T26" fmla="*/ 41 w 180"/>
                <a:gd name="T27" fmla="*/ 22 h 112"/>
                <a:gd name="T28" fmla="*/ 26 w 180"/>
                <a:gd name="T29" fmla="*/ 34 h 112"/>
                <a:gd name="T30" fmla="*/ 19 w 180"/>
                <a:gd name="T31" fmla="*/ 41 h 112"/>
                <a:gd name="T32" fmla="*/ 14 w 180"/>
                <a:gd name="T33" fmla="*/ 50 h 112"/>
                <a:gd name="T34" fmla="*/ 9 w 180"/>
                <a:gd name="T35" fmla="*/ 58 h 112"/>
                <a:gd name="T36" fmla="*/ 6 w 180"/>
                <a:gd name="T37" fmla="*/ 67 h 112"/>
                <a:gd name="T38" fmla="*/ 3 w 180"/>
                <a:gd name="T39" fmla="*/ 76 h 112"/>
                <a:gd name="T40" fmla="*/ 2 w 180"/>
                <a:gd name="T41" fmla="*/ 86 h 112"/>
                <a:gd name="T42" fmla="*/ 0 w 180"/>
                <a:gd name="T43" fmla="*/ 94 h 112"/>
                <a:gd name="T44" fmla="*/ 2 w 180"/>
                <a:gd name="T45" fmla="*/ 106 h 112"/>
                <a:gd name="T46" fmla="*/ 1 w 180"/>
                <a:gd name="T47" fmla="*/ 111 h 112"/>
                <a:gd name="T48" fmla="*/ 1 w 180"/>
                <a:gd name="T49" fmla="*/ 111 h 112"/>
                <a:gd name="T50" fmla="*/ 1 w 180"/>
                <a:gd name="T51" fmla="*/ 111 h 112"/>
                <a:gd name="T52" fmla="*/ 1 w 180"/>
                <a:gd name="T53" fmla="*/ 111 h 112"/>
                <a:gd name="T54" fmla="*/ 1 w 180"/>
                <a:gd name="T55" fmla="*/ 111 h 112"/>
                <a:gd name="T56" fmla="*/ 1 w 180"/>
                <a:gd name="T57" fmla="*/ 111 h 112"/>
                <a:gd name="T58" fmla="*/ 1 w 180"/>
                <a:gd name="T59" fmla="*/ 111 h 112"/>
                <a:gd name="T60" fmla="*/ 1 w 180"/>
                <a:gd name="T61" fmla="*/ 111 h 112"/>
                <a:gd name="T62" fmla="*/ 2 w 180"/>
                <a:gd name="T63" fmla="*/ 109 h 112"/>
                <a:gd name="T64" fmla="*/ 2 w 180"/>
                <a:gd name="T65" fmla="*/ 106 h 112"/>
                <a:gd name="T66" fmla="*/ 2 w 180"/>
                <a:gd name="T67" fmla="*/ 96 h 112"/>
                <a:gd name="T68" fmla="*/ 4 w 180"/>
                <a:gd name="T69" fmla="*/ 87 h 112"/>
                <a:gd name="T70" fmla="*/ 5 w 180"/>
                <a:gd name="T71" fmla="*/ 77 h 112"/>
                <a:gd name="T72" fmla="*/ 6 w 180"/>
                <a:gd name="T73" fmla="*/ 67 h 112"/>
                <a:gd name="T74" fmla="*/ 11 w 180"/>
                <a:gd name="T75" fmla="*/ 58 h 112"/>
                <a:gd name="T76" fmla="*/ 16 w 180"/>
                <a:gd name="T77" fmla="*/ 50 h 112"/>
                <a:gd name="T78" fmla="*/ 21 w 180"/>
                <a:gd name="T79" fmla="*/ 42 h 112"/>
                <a:gd name="T80" fmla="*/ 26 w 180"/>
                <a:gd name="T81" fmla="*/ 34 h 112"/>
                <a:gd name="T82" fmla="*/ 41 w 180"/>
                <a:gd name="T83" fmla="*/ 22 h 112"/>
                <a:gd name="T84" fmla="*/ 55 w 180"/>
                <a:gd name="T85" fmla="*/ 11 h 112"/>
                <a:gd name="T86" fmla="*/ 74 w 180"/>
                <a:gd name="T87" fmla="*/ 5 h 112"/>
                <a:gd name="T88" fmla="*/ 91 w 180"/>
                <a:gd name="T89" fmla="*/ 4 h 112"/>
                <a:gd name="T90" fmla="*/ 101 w 180"/>
                <a:gd name="T91" fmla="*/ 2 h 112"/>
                <a:gd name="T92" fmla="*/ 111 w 180"/>
                <a:gd name="T93" fmla="*/ 4 h 112"/>
                <a:gd name="T94" fmla="*/ 120 w 180"/>
                <a:gd name="T95" fmla="*/ 5 h 112"/>
                <a:gd name="T96" fmla="*/ 130 w 180"/>
                <a:gd name="T97" fmla="*/ 8 h 112"/>
                <a:gd name="T98" fmla="*/ 139 w 180"/>
                <a:gd name="T99" fmla="*/ 11 h 112"/>
                <a:gd name="T100" fmla="*/ 147 w 180"/>
                <a:gd name="T101" fmla="*/ 17 h 112"/>
                <a:gd name="T102" fmla="*/ 155 w 180"/>
                <a:gd name="T103" fmla="*/ 21 h 112"/>
                <a:gd name="T104" fmla="*/ 161 w 180"/>
                <a:gd name="T105" fmla="*/ 28 h 112"/>
                <a:gd name="T106" fmla="*/ 175 w 180"/>
                <a:gd name="T107" fmla="*/ 40 h 112"/>
                <a:gd name="T108" fmla="*/ 179 w 180"/>
                <a:gd name="T109" fmla="*/ 48 h 112"/>
                <a:gd name="T110" fmla="*/ 179 w 180"/>
                <a:gd name="T111" fmla="*/ 46 h 112"/>
                <a:gd name="T112" fmla="*/ 179 w 180"/>
                <a:gd name="T113" fmla="*/ 46 h 112"/>
                <a:gd name="T114" fmla="*/ 179 w 180"/>
                <a:gd name="T115" fmla="*/ 46 h 112"/>
                <a:gd name="T116" fmla="*/ 179 w 180"/>
                <a:gd name="T117" fmla="*/ 46 h 112"/>
                <a:gd name="T118" fmla="*/ 179 w 180"/>
                <a:gd name="T119" fmla="*/ 46 h 112"/>
                <a:gd name="T120" fmla="*/ 179 w 180"/>
                <a:gd name="T121" fmla="*/ 46 h 112"/>
                <a:gd name="T122" fmla="*/ 179 w 180"/>
                <a:gd name="T123" fmla="*/ 46 h 112"/>
                <a:gd name="T124" fmla="*/ 179 w 180"/>
                <a:gd name="T125" fmla="*/ 46 h 11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80"/>
                <a:gd name="T190" fmla="*/ 0 h 112"/>
                <a:gd name="T191" fmla="*/ 180 w 180"/>
                <a:gd name="T192" fmla="*/ 112 h 11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80" h="112">
                  <a:moveTo>
                    <a:pt x="179" y="46"/>
                  </a:moveTo>
                  <a:lnTo>
                    <a:pt x="175" y="40"/>
                  </a:lnTo>
                  <a:lnTo>
                    <a:pt x="164" y="27"/>
                  </a:lnTo>
                  <a:lnTo>
                    <a:pt x="156" y="19"/>
                  </a:lnTo>
                  <a:lnTo>
                    <a:pt x="147" y="15"/>
                  </a:lnTo>
                  <a:lnTo>
                    <a:pt x="139" y="9"/>
                  </a:lnTo>
                  <a:lnTo>
                    <a:pt x="131" y="6"/>
                  </a:lnTo>
                  <a:lnTo>
                    <a:pt x="121" y="3"/>
                  </a:lnTo>
                  <a:lnTo>
                    <a:pt x="112" y="2"/>
                  </a:lnTo>
                  <a:lnTo>
                    <a:pt x="102" y="0"/>
                  </a:lnTo>
                  <a:lnTo>
                    <a:pt x="92" y="2"/>
                  </a:lnTo>
                  <a:lnTo>
                    <a:pt x="72" y="5"/>
                  </a:lnTo>
                  <a:lnTo>
                    <a:pt x="55" y="11"/>
                  </a:lnTo>
                  <a:lnTo>
                    <a:pt x="41" y="22"/>
                  </a:lnTo>
                  <a:lnTo>
                    <a:pt x="26" y="34"/>
                  </a:lnTo>
                  <a:lnTo>
                    <a:pt x="19" y="41"/>
                  </a:lnTo>
                  <a:lnTo>
                    <a:pt x="14" y="50"/>
                  </a:lnTo>
                  <a:lnTo>
                    <a:pt x="9" y="58"/>
                  </a:lnTo>
                  <a:lnTo>
                    <a:pt x="6" y="67"/>
                  </a:lnTo>
                  <a:lnTo>
                    <a:pt x="3" y="76"/>
                  </a:lnTo>
                  <a:lnTo>
                    <a:pt x="2" y="86"/>
                  </a:lnTo>
                  <a:lnTo>
                    <a:pt x="0" y="94"/>
                  </a:lnTo>
                  <a:lnTo>
                    <a:pt x="2" y="106"/>
                  </a:lnTo>
                  <a:lnTo>
                    <a:pt x="1" y="111"/>
                  </a:lnTo>
                  <a:lnTo>
                    <a:pt x="2" y="109"/>
                  </a:lnTo>
                  <a:lnTo>
                    <a:pt x="2" y="106"/>
                  </a:lnTo>
                  <a:lnTo>
                    <a:pt x="2" y="96"/>
                  </a:lnTo>
                  <a:lnTo>
                    <a:pt x="4" y="87"/>
                  </a:lnTo>
                  <a:lnTo>
                    <a:pt x="5" y="77"/>
                  </a:lnTo>
                  <a:lnTo>
                    <a:pt x="6" y="67"/>
                  </a:lnTo>
                  <a:lnTo>
                    <a:pt x="11" y="58"/>
                  </a:lnTo>
                  <a:lnTo>
                    <a:pt x="16" y="50"/>
                  </a:lnTo>
                  <a:lnTo>
                    <a:pt x="21" y="42"/>
                  </a:lnTo>
                  <a:lnTo>
                    <a:pt x="26" y="34"/>
                  </a:lnTo>
                  <a:lnTo>
                    <a:pt x="41" y="22"/>
                  </a:lnTo>
                  <a:lnTo>
                    <a:pt x="55" y="11"/>
                  </a:lnTo>
                  <a:lnTo>
                    <a:pt x="74" y="5"/>
                  </a:lnTo>
                  <a:lnTo>
                    <a:pt x="91" y="4"/>
                  </a:lnTo>
                  <a:lnTo>
                    <a:pt x="101" y="2"/>
                  </a:lnTo>
                  <a:lnTo>
                    <a:pt x="111" y="4"/>
                  </a:lnTo>
                  <a:lnTo>
                    <a:pt x="120" y="5"/>
                  </a:lnTo>
                  <a:lnTo>
                    <a:pt x="130" y="8"/>
                  </a:lnTo>
                  <a:lnTo>
                    <a:pt x="139" y="11"/>
                  </a:lnTo>
                  <a:lnTo>
                    <a:pt x="147" y="17"/>
                  </a:lnTo>
                  <a:lnTo>
                    <a:pt x="155" y="21"/>
                  </a:lnTo>
                  <a:lnTo>
                    <a:pt x="161" y="28"/>
                  </a:lnTo>
                  <a:lnTo>
                    <a:pt x="175" y="40"/>
                  </a:lnTo>
                  <a:lnTo>
                    <a:pt x="179" y="48"/>
                  </a:lnTo>
                  <a:lnTo>
                    <a:pt x="179" y="46"/>
                  </a:lnTo>
                </a:path>
              </a:pathLst>
            </a:custGeom>
            <a:solidFill>
              <a:srgbClr val="A8B6C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51" name="Freeform 583"/>
            <p:cNvSpPr>
              <a:spLocks/>
            </p:cNvSpPr>
            <p:nvPr/>
          </p:nvSpPr>
          <p:spPr bwMode="auto">
            <a:xfrm>
              <a:off x="1975" y="836"/>
              <a:ext cx="178" cy="108"/>
            </a:xfrm>
            <a:custGeom>
              <a:avLst/>
              <a:gdLst>
                <a:gd name="T0" fmla="*/ 177 w 178"/>
                <a:gd name="T1" fmla="*/ 46 h 108"/>
                <a:gd name="T2" fmla="*/ 173 w 178"/>
                <a:gd name="T3" fmla="*/ 38 h 108"/>
                <a:gd name="T4" fmla="*/ 159 w 178"/>
                <a:gd name="T5" fmla="*/ 26 h 108"/>
                <a:gd name="T6" fmla="*/ 153 w 178"/>
                <a:gd name="T7" fmla="*/ 19 h 108"/>
                <a:gd name="T8" fmla="*/ 145 w 178"/>
                <a:gd name="T9" fmla="*/ 15 h 108"/>
                <a:gd name="T10" fmla="*/ 137 w 178"/>
                <a:gd name="T11" fmla="*/ 9 h 108"/>
                <a:gd name="T12" fmla="*/ 128 w 178"/>
                <a:gd name="T13" fmla="*/ 6 h 108"/>
                <a:gd name="T14" fmla="*/ 118 w 178"/>
                <a:gd name="T15" fmla="*/ 3 h 108"/>
                <a:gd name="T16" fmla="*/ 109 w 178"/>
                <a:gd name="T17" fmla="*/ 2 h 108"/>
                <a:gd name="T18" fmla="*/ 99 w 178"/>
                <a:gd name="T19" fmla="*/ 0 h 108"/>
                <a:gd name="T20" fmla="*/ 89 w 178"/>
                <a:gd name="T21" fmla="*/ 2 h 108"/>
                <a:gd name="T22" fmla="*/ 72 w 178"/>
                <a:gd name="T23" fmla="*/ 3 h 108"/>
                <a:gd name="T24" fmla="*/ 53 w 178"/>
                <a:gd name="T25" fmla="*/ 9 h 108"/>
                <a:gd name="T26" fmla="*/ 39 w 178"/>
                <a:gd name="T27" fmla="*/ 20 h 108"/>
                <a:gd name="T28" fmla="*/ 24 w 178"/>
                <a:gd name="T29" fmla="*/ 32 h 108"/>
                <a:gd name="T30" fmla="*/ 19 w 178"/>
                <a:gd name="T31" fmla="*/ 40 h 108"/>
                <a:gd name="T32" fmla="*/ 14 w 178"/>
                <a:gd name="T33" fmla="*/ 48 h 108"/>
                <a:gd name="T34" fmla="*/ 9 w 178"/>
                <a:gd name="T35" fmla="*/ 56 h 108"/>
                <a:gd name="T36" fmla="*/ 4 w 178"/>
                <a:gd name="T37" fmla="*/ 65 h 108"/>
                <a:gd name="T38" fmla="*/ 3 w 178"/>
                <a:gd name="T39" fmla="*/ 75 h 108"/>
                <a:gd name="T40" fmla="*/ 2 w 178"/>
                <a:gd name="T41" fmla="*/ 85 h 108"/>
                <a:gd name="T42" fmla="*/ 0 w 178"/>
                <a:gd name="T43" fmla="*/ 94 h 108"/>
                <a:gd name="T44" fmla="*/ 0 w 178"/>
                <a:gd name="T45" fmla="*/ 104 h 108"/>
                <a:gd name="T46" fmla="*/ 0 w 178"/>
                <a:gd name="T47" fmla="*/ 107 h 108"/>
                <a:gd name="T48" fmla="*/ 2 w 178"/>
                <a:gd name="T49" fmla="*/ 107 h 108"/>
                <a:gd name="T50" fmla="*/ 2 w 178"/>
                <a:gd name="T51" fmla="*/ 107 h 108"/>
                <a:gd name="T52" fmla="*/ 2 w 178"/>
                <a:gd name="T53" fmla="*/ 107 h 108"/>
                <a:gd name="T54" fmla="*/ 2 w 178"/>
                <a:gd name="T55" fmla="*/ 107 h 108"/>
                <a:gd name="T56" fmla="*/ 2 w 178"/>
                <a:gd name="T57" fmla="*/ 107 h 108"/>
                <a:gd name="T58" fmla="*/ 2 w 178"/>
                <a:gd name="T59" fmla="*/ 107 h 108"/>
                <a:gd name="T60" fmla="*/ 2 w 178"/>
                <a:gd name="T61" fmla="*/ 107 h 108"/>
                <a:gd name="T62" fmla="*/ 2 w 178"/>
                <a:gd name="T63" fmla="*/ 107 h 108"/>
                <a:gd name="T64" fmla="*/ 2 w 178"/>
                <a:gd name="T65" fmla="*/ 103 h 108"/>
                <a:gd name="T66" fmla="*/ 2 w 178"/>
                <a:gd name="T67" fmla="*/ 85 h 108"/>
                <a:gd name="T68" fmla="*/ 6 w 178"/>
                <a:gd name="T69" fmla="*/ 66 h 108"/>
                <a:gd name="T70" fmla="*/ 14 w 178"/>
                <a:gd name="T71" fmla="*/ 48 h 108"/>
                <a:gd name="T72" fmla="*/ 26 w 178"/>
                <a:gd name="T73" fmla="*/ 33 h 108"/>
                <a:gd name="T74" fmla="*/ 41 w 178"/>
                <a:gd name="T75" fmla="*/ 20 h 108"/>
                <a:gd name="T76" fmla="*/ 55 w 178"/>
                <a:gd name="T77" fmla="*/ 12 h 108"/>
                <a:gd name="T78" fmla="*/ 72 w 178"/>
                <a:gd name="T79" fmla="*/ 4 h 108"/>
                <a:gd name="T80" fmla="*/ 89 w 178"/>
                <a:gd name="T81" fmla="*/ 2 h 108"/>
                <a:gd name="T82" fmla="*/ 109 w 178"/>
                <a:gd name="T83" fmla="*/ 2 h 108"/>
                <a:gd name="T84" fmla="*/ 128 w 178"/>
                <a:gd name="T85" fmla="*/ 6 h 108"/>
                <a:gd name="T86" fmla="*/ 145 w 178"/>
                <a:gd name="T87" fmla="*/ 15 h 108"/>
                <a:gd name="T88" fmla="*/ 159 w 178"/>
                <a:gd name="T89" fmla="*/ 26 h 108"/>
                <a:gd name="T90" fmla="*/ 173 w 178"/>
                <a:gd name="T91" fmla="*/ 39 h 108"/>
                <a:gd name="T92" fmla="*/ 175 w 178"/>
                <a:gd name="T93" fmla="*/ 45 h 108"/>
                <a:gd name="T94" fmla="*/ 175 w 178"/>
                <a:gd name="T95" fmla="*/ 45 h 108"/>
                <a:gd name="T96" fmla="*/ 175 w 178"/>
                <a:gd name="T97" fmla="*/ 45 h 108"/>
                <a:gd name="T98" fmla="*/ 175 w 178"/>
                <a:gd name="T99" fmla="*/ 45 h 108"/>
                <a:gd name="T100" fmla="*/ 175 w 178"/>
                <a:gd name="T101" fmla="*/ 45 h 108"/>
                <a:gd name="T102" fmla="*/ 175 w 178"/>
                <a:gd name="T103" fmla="*/ 45 h 108"/>
                <a:gd name="T104" fmla="*/ 175 w 178"/>
                <a:gd name="T105" fmla="*/ 45 h 108"/>
                <a:gd name="T106" fmla="*/ 175 w 178"/>
                <a:gd name="T107" fmla="*/ 45 h 108"/>
                <a:gd name="T108" fmla="*/ 177 w 178"/>
                <a:gd name="T109" fmla="*/ 46 h 10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78"/>
                <a:gd name="T166" fmla="*/ 0 h 108"/>
                <a:gd name="T167" fmla="*/ 178 w 178"/>
                <a:gd name="T168" fmla="*/ 108 h 10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78" h="108">
                  <a:moveTo>
                    <a:pt x="177" y="46"/>
                  </a:moveTo>
                  <a:lnTo>
                    <a:pt x="173" y="38"/>
                  </a:lnTo>
                  <a:lnTo>
                    <a:pt x="159" y="26"/>
                  </a:lnTo>
                  <a:lnTo>
                    <a:pt x="153" y="19"/>
                  </a:lnTo>
                  <a:lnTo>
                    <a:pt x="145" y="15"/>
                  </a:lnTo>
                  <a:lnTo>
                    <a:pt x="137" y="9"/>
                  </a:lnTo>
                  <a:lnTo>
                    <a:pt x="128" y="6"/>
                  </a:lnTo>
                  <a:lnTo>
                    <a:pt x="118" y="3"/>
                  </a:lnTo>
                  <a:lnTo>
                    <a:pt x="109" y="2"/>
                  </a:lnTo>
                  <a:lnTo>
                    <a:pt x="99" y="0"/>
                  </a:lnTo>
                  <a:lnTo>
                    <a:pt x="89" y="2"/>
                  </a:lnTo>
                  <a:lnTo>
                    <a:pt x="72" y="3"/>
                  </a:lnTo>
                  <a:lnTo>
                    <a:pt x="53" y="9"/>
                  </a:lnTo>
                  <a:lnTo>
                    <a:pt x="39" y="20"/>
                  </a:lnTo>
                  <a:lnTo>
                    <a:pt x="24" y="32"/>
                  </a:lnTo>
                  <a:lnTo>
                    <a:pt x="19" y="40"/>
                  </a:lnTo>
                  <a:lnTo>
                    <a:pt x="14" y="48"/>
                  </a:lnTo>
                  <a:lnTo>
                    <a:pt x="9" y="56"/>
                  </a:lnTo>
                  <a:lnTo>
                    <a:pt x="4" y="65"/>
                  </a:lnTo>
                  <a:lnTo>
                    <a:pt x="3" y="75"/>
                  </a:lnTo>
                  <a:lnTo>
                    <a:pt x="2" y="85"/>
                  </a:lnTo>
                  <a:lnTo>
                    <a:pt x="0" y="94"/>
                  </a:lnTo>
                  <a:lnTo>
                    <a:pt x="0" y="104"/>
                  </a:lnTo>
                  <a:lnTo>
                    <a:pt x="0" y="107"/>
                  </a:lnTo>
                  <a:lnTo>
                    <a:pt x="2" y="107"/>
                  </a:lnTo>
                  <a:lnTo>
                    <a:pt x="2" y="103"/>
                  </a:lnTo>
                  <a:lnTo>
                    <a:pt x="2" y="85"/>
                  </a:lnTo>
                  <a:lnTo>
                    <a:pt x="6" y="66"/>
                  </a:lnTo>
                  <a:lnTo>
                    <a:pt x="14" y="48"/>
                  </a:lnTo>
                  <a:lnTo>
                    <a:pt x="26" y="33"/>
                  </a:lnTo>
                  <a:lnTo>
                    <a:pt x="41" y="20"/>
                  </a:lnTo>
                  <a:lnTo>
                    <a:pt x="55" y="12"/>
                  </a:lnTo>
                  <a:lnTo>
                    <a:pt x="72" y="4"/>
                  </a:lnTo>
                  <a:lnTo>
                    <a:pt x="89" y="2"/>
                  </a:lnTo>
                  <a:lnTo>
                    <a:pt x="109" y="2"/>
                  </a:lnTo>
                  <a:lnTo>
                    <a:pt x="128" y="6"/>
                  </a:lnTo>
                  <a:lnTo>
                    <a:pt x="145" y="15"/>
                  </a:lnTo>
                  <a:lnTo>
                    <a:pt x="159" y="26"/>
                  </a:lnTo>
                  <a:lnTo>
                    <a:pt x="173" y="39"/>
                  </a:lnTo>
                  <a:lnTo>
                    <a:pt x="175" y="45"/>
                  </a:lnTo>
                  <a:lnTo>
                    <a:pt x="177" y="46"/>
                  </a:lnTo>
                </a:path>
              </a:pathLst>
            </a:custGeom>
            <a:solidFill>
              <a:srgbClr val="A9B7D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52" name="Freeform 584"/>
            <p:cNvSpPr>
              <a:spLocks/>
            </p:cNvSpPr>
            <p:nvPr/>
          </p:nvSpPr>
          <p:spPr bwMode="auto">
            <a:xfrm>
              <a:off x="1977" y="838"/>
              <a:ext cx="174" cy="106"/>
            </a:xfrm>
            <a:custGeom>
              <a:avLst/>
              <a:gdLst>
                <a:gd name="T0" fmla="*/ 173 w 174"/>
                <a:gd name="T1" fmla="*/ 43 h 106"/>
                <a:gd name="T2" fmla="*/ 171 w 174"/>
                <a:gd name="T3" fmla="*/ 37 h 106"/>
                <a:gd name="T4" fmla="*/ 157 w 174"/>
                <a:gd name="T5" fmla="*/ 24 h 106"/>
                <a:gd name="T6" fmla="*/ 143 w 174"/>
                <a:gd name="T7" fmla="*/ 13 h 106"/>
                <a:gd name="T8" fmla="*/ 126 w 174"/>
                <a:gd name="T9" fmla="*/ 4 h 106"/>
                <a:gd name="T10" fmla="*/ 107 w 174"/>
                <a:gd name="T11" fmla="*/ 0 h 106"/>
                <a:gd name="T12" fmla="*/ 87 w 174"/>
                <a:gd name="T13" fmla="*/ 0 h 106"/>
                <a:gd name="T14" fmla="*/ 70 w 174"/>
                <a:gd name="T15" fmla="*/ 2 h 106"/>
                <a:gd name="T16" fmla="*/ 53 w 174"/>
                <a:gd name="T17" fmla="*/ 10 h 106"/>
                <a:gd name="T18" fmla="*/ 39 w 174"/>
                <a:gd name="T19" fmla="*/ 18 h 106"/>
                <a:gd name="T20" fmla="*/ 24 w 174"/>
                <a:gd name="T21" fmla="*/ 31 h 106"/>
                <a:gd name="T22" fmla="*/ 12 w 174"/>
                <a:gd name="T23" fmla="*/ 46 h 106"/>
                <a:gd name="T24" fmla="*/ 4 w 174"/>
                <a:gd name="T25" fmla="*/ 64 h 106"/>
                <a:gd name="T26" fmla="*/ 0 w 174"/>
                <a:gd name="T27" fmla="*/ 83 h 106"/>
                <a:gd name="T28" fmla="*/ 0 w 174"/>
                <a:gd name="T29" fmla="*/ 101 h 106"/>
                <a:gd name="T30" fmla="*/ 0 w 174"/>
                <a:gd name="T31" fmla="*/ 105 h 106"/>
                <a:gd name="T32" fmla="*/ 0 w 174"/>
                <a:gd name="T33" fmla="*/ 105 h 106"/>
                <a:gd name="T34" fmla="*/ 0 w 174"/>
                <a:gd name="T35" fmla="*/ 105 h 106"/>
                <a:gd name="T36" fmla="*/ 0 w 174"/>
                <a:gd name="T37" fmla="*/ 105 h 106"/>
                <a:gd name="T38" fmla="*/ 0 w 174"/>
                <a:gd name="T39" fmla="*/ 105 h 106"/>
                <a:gd name="T40" fmla="*/ 0 w 174"/>
                <a:gd name="T41" fmla="*/ 105 h 106"/>
                <a:gd name="T42" fmla="*/ 0 w 174"/>
                <a:gd name="T43" fmla="*/ 105 h 106"/>
                <a:gd name="T44" fmla="*/ 0 w 174"/>
                <a:gd name="T45" fmla="*/ 105 h 106"/>
                <a:gd name="T46" fmla="*/ 0 w 174"/>
                <a:gd name="T47" fmla="*/ 105 h 106"/>
                <a:gd name="T48" fmla="*/ 2 w 174"/>
                <a:gd name="T49" fmla="*/ 101 h 106"/>
                <a:gd name="T50" fmla="*/ 1 w 174"/>
                <a:gd name="T51" fmla="*/ 83 h 106"/>
                <a:gd name="T52" fmla="*/ 5 w 174"/>
                <a:gd name="T53" fmla="*/ 64 h 106"/>
                <a:gd name="T54" fmla="*/ 13 w 174"/>
                <a:gd name="T55" fmla="*/ 48 h 106"/>
                <a:gd name="T56" fmla="*/ 26 w 174"/>
                <a:gd name="T57" fmla="*/ 32 h 106"/>
                <a:gd name="T58" fmla="*/ 37 w 174"/>
                <a:gd name="T59" fmla="*/ 20 h 106"/>
                <a:gd name="T60" fmla="*/ 53 w 174"/>
                <a:gd name="T61" fmla="*/ 10 h 106"/>
                <a:gd name="T62" fmla="*/ 70 w 174"/>
                <a:gd name="T63" fmla="*/ 2 h 106"/>
                <a:gd name="T64" fmla="*/ 89 w 174"/>
                <a:gd name="T65" fmla="*/ 2 h 106"/>
                <a:gd name="T66" fmla="*/ 107 w 174"/>
                <a:gd name="T67" fmla="*/ 2 h 106"/>
                <a:gd name="T68" fmla="*/ 126 w 174"/>
                <a:gd name="T69" fmla="*/ 6 h 106"/>
                <a:gd name="T70" fmla="*/ 142 w 174"/>
                <a:gd name="T71" fmla="*/ 14 h 106"/>
                <a:gd name="T72" fmla="*/ 156 w 174"/>
                <a:gd name="T73" fmla="*/ 25 h 106"/>
                <a:gd name="T74" fmla="*/ 169 w 174"/>
                <a:gd name="T75" fmla="*/ 37 h 106"/>
                <a:gd name="T76" fmla="*/ 172 w 174"/>
                <a:gd name="T77" fmla="*/ 45 h 106"/>
                <a:gd name="T78" fmla="*/ 172 w 174"/>
                <a:gd name="T79" fmla="*/ 45 h 106"/>
                <a:gd name="T80" fmla="*/ 173 w 174"/>
                <a:gd name="T81" fmla="*/ 43 h 106"/>
                <a:gd name="T82" fmla="*/ 173 w 174"/>
                <a:gd name="T83" fmla="*/ 43 h 106"/>
                <a:gd name="T84" fmla="*/ 173 w 174"/>
                <a:gd name="T85" fmla="*/ 43 h 106"/>
                <a:gd name="T86" fmla="*/ 173 w 174"/>
                <a:gd name="T87" fmla="*/ 43 h 106"/>
                <a:gd name="T88" fmla="*/ 173 w 174"/>
                <a:gd name="T89" fmla="*/ 43 h 106"/>
                <a:gd name="T90" fmla="*/ 173 w 174"/>
                <a:gd name="T91" fmla="*/ 43 h 106"/>
                <a:gd name="T92" fmla="*/ 173 w 174"/>
                <a:gd name="T93" fmla="*/ 43 h 10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74"/>
                <a:gd name="T142" fmla="*/ 0 h 106"/>
                <a:gd name="T143" fmla="*/ 174 w 174"/>
                <a:gd name="T144" fmla="*/ 106 h 10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74" h="106">
                  <a:moveTo>
                    <a:pt x="173" y="43"/>
                  </a:moveTo>
                  <a:lnTo>
                    <a:pt x="171" y="37"/>
                  </a:lnTo>
                  <a:lnTo>
                    <a:pt x="157" y="24"/>
                  </a:lnTo>
                  <a:lnTo>
                    <a:pt x="143" y="13"/>
                  </a:lnTo>
                  <a:lnTo>
                    <a:pt x="126" y="4"/>
                  </a:lnTo>
                  <a:lnTo>
                    <a:pt x="107" y="0"/>
                  </a:lnTo>
                  <a:lnTo>
                    <a:pt x="87" y="0"/>
                  </a:lnTo>
                  <a:lnTo>
                    <a:pt x="70" y="2"/>
                  </a:lnTo>
                  <a:lnTo>
                    <a:pt x="53" y="10"/>
                  </a:lnTo>
                  <a:lnTo>
                    <a:pt x="39" y="18"/>
                  </a:lnTo>
                  <a:lnTo>
                    <a:pt x="24" y="31"/>
                  </a:lnTo>
                  <a:lnTo>
                    <a:pt x="12" y="46"/>
                  </a:lnTo>
                  <a:lnTo>
                    <a:pt x="4" y="64"/>
                  </a:lnTo>
                  <a:lnTo>
                    <a:pt x="0" y="83"/>
                  </a:lnTo>
                  <a:lnTo>
                    <a:pt x="0" y="101"/>
                  </a:lnTo>
                  <a:lnTo>
                    <a:pt x="0" y="105"/>
                  </a:lnTo>
                  <a:lnTo>
                    <a:pt x="2" y="101"/>
                  </a:lnTo>
                  <a:lnTo>
                    <a:pt x="1" y="83"/>
                  </a:lnTo>
                  <a:lnTo>
                    <a:pt x="5" y="64"/>
                  </a:lnTo>
                  <a:lnTo>
                    <a:pt x="13" y="48"/>
                  </a:lnTo>
                  <a:lnTo>
                    <a:pt x="26" y="32"/>
                  </a:lnTo>
                  <a:lnTo>
                    <a:pt x="37" y="20"/>
                  </a:lnTo>
                  <a:lnTo>
                    <a:pt x="53" y="10"/>
                  </a:lnTo>
                  <a:lnTo>
                    <a:pt x="70" y="2"/>
                  </a:lnTo>
                  <a:lnTo>
                    <a:pt x="89" y="2"/>
                  </a:lnTo>
                  <a:lnTo>
                    <a:pt x="107" y="2"/>
                  </a:lnTo>
                  <a:lnTo>
                    <a:pt x="126" y="6"/>
                  </a:lnTo>
                  <a:lnTo>
                    <a:pt x="142" y="14"/>
                  </a:lnTo>
                  <a:lnTo>
                    <a:pt x="156" y="25"/>
                  </a:lnTo>
                  <a:lnTo>
                    <a:pt x="169" y="37"/>
                  </a:lnTo>
                  <a:lnTo>
                    <a:pt x="172" y="45"/>
                  </a:lnTo>
                  <a:lnTo>
                    <a:pt x="173" y="43"/>
                  </a:lnTo>
                </a:path>
              </a:pathLst>
            </a:custGeom>
            <a:solidFill>
              <a:srgbClr val="AAB8D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53" name="Freeform 585"/>
            <p:cNvSpPr>
              <a:spLocks/>
            </p:cNvSpPr>
            <p:nvPr/>
          </p:nvSpPr>
          <p:spPr bwMode="auto">
            <a:xfrm>
              <a:off x="1977" y="840"/>
              <a:ext cx="173" cy="105"/>
            </a:xfrm>
            <a:custGeom>
              <a:avLst/>
              <a:gdLst>
                <a:gd name="T0" fmla="*/ 172 w 173"/>
                <a:gd name="T1" fmla="*/ 43 h 105"/>
                <a:gd name="T2" fmla="*/ 169 w 173"/>
                <a:gd name="T3" fmla="*/ 35 h 105"/>
                <a:gd name="T4" fmla="*/ 156 w 173"/>
                <a:gd name="T5" fmla="*/ 23 h 105"/>
                <a:gd name="T6" fmla="*/ 142 w 173"/>
                <a:gd name="T7" fmla="*/ 12 h 105"/>
                <a:gd name="T8" fmla="*/ 126 w 173"/>
                <a:gd name="T9" fmla="*/ 4 h 105"/>
                <a:gd name="T10" fmla="*/ 107 w 173"/>
                <a:gd name="T11" fmla="*/ 0 h 105"/>
                <a:gd name="T12" fmla="*/ 89 w 173"/>
                <a:gd name="T13" fmla="*/ 0 h 105"/>
                <a:gd name="T14" fmla="*/ 70 w 173"/>
                <a:gd name="T15" fmla="*/ 0 h 105"/>
                <a:gd name="T16" fmla="*/ 53 w 173"/>
                <a:gd name="T17" fmla="*/ 8 h 105"/>
                <a:gd name="T18" fmla="*/ 37 w 173"/>
                <a:gd name="T19" fmla="*/ 18 h 105"/>
                <a:gd name="T20" fmla="*/ 26 w 173"/>
                <a:gd name="T21" fmla="*/ 30 h 105"/>
                <a:gd name="T22" fmla="*/ 13 w 173"/>
                <a:gd name="T23" fmla="*/ 46 h 105"/>
                <a:gd name="T24" fmla="*/ 5 w 173"/>
                <a:gd name="T25" fmla="*/ 62 h 105"/>
                <a:gd name="T26" fmla="*/ 1 w 173"/>
                <a:gd name="T27" fmla="*/ 81 h 105"/>
                <a:gd name="T28" fmla="*/ 2 w 173"/>
                <a:gd name="T29" fmla="*/ 99 h 105"/>
                <a:gd name="T30" fmla="*/ 0 w 173"/>
                <a:gd name="T31" fmla="*/ 103 h 105"/>
                <a:gd name="T32" fmla="*/ 2 w 173"/>
                <a:gd name="T33" fmla="*/ 104 h 105"/>
                <a:gd name="T34" fmla="*/ 2 w 173"/>
                <a:gd name="T35" fmla="*/ 104 h 105"/>
                <a:gd name="T36" fmla="*/ 2 w 173"/>
                <a:gd name="T37" fmla="*/ 104 h 105"/>
                <a:gd name="T38" fmla="*/ 2 w 173"/>
                <a:gd name="T39" fmla="*/ 104 h 105"/>
                <a:gd name="T40" fmla="*/ 2 w 173"/>
                <a:gd name="T41" fmla="*/ 104 h 105"/>
                <a:gd name="T42" fmla="*/ 2 w 173"/>
                <a:gd name="T43" fmla="*/ 104 h 105"/>
                <a:gd name="T44" fmla="*/ 2 w 173"/>
                <a:gd name="T45" fmla="*/ 104 h 105"/>
                <a:gd name="T46" fmla="*/ 2 w 173"/>
                <a:gd name="T47" fmla="*/ 104 h 105"/>
                <a:gd name="T48" fmla="*/ 2 w 173"/>
                <a:gd name="T49" fmla="*/ 99 h 105"/>
                <a:gd name="T50" fmla="*/ 1 w 173"/>
                <a:gd name="T51" fmla="*/ 81 h 105"/>
                <a:gd name="T52" fmla="*/ 5 w 173"/>
                <a:gd name="T53" fmla="*/ 62 h 105"/>
                <a:gd name="T54" fmla="*/ 13 w 173"/>
                <a:gd name="T55" fmla="*/ 46 h 105"/>
                <a:gd name="T56" fmla="*/ 26 w 173"/>
                <a:gd name="T57" fmla="*/ 30 h 105"/>
                <a:gd name="T58" fmla="*/ 38 w 173"/>
                <a:gd name="T59" fmla="*/ 19 h 105"/>
                <a:gd name="T60" fmla="*/ 52 w 173"/>
                <a:gd name="T61" fmla="*/ 10 h 105"/>
                <a:gd name="T62" fmla="*/ 71 w 173"/>
                <a:gd name="T63" fmla="*/ 3 h 105"/>
                <a:gd name="T64" fmla="*/ 89 w 173"/>
                <a:gd name="T65" fmla="*/ 0 h 105"/>
                <a:gd name="T66" fmla="*/ 107 w 173"/>
                <a:gd name="T67" fmla="*/ 0 h 105"/>
                <a:gd name="T68" fmla="*/ 126 w 173"/>
                <a:gd name="T69" fmla="*/ 4 h 105"/>
                <a:gd name="T70" fmla="*/ 142 w 173"/>
                <a:gd name="T71" fmla="*/ 12 h 105"/>
                <a:gd name="T72" fmla="*/ 156 w 173"/>
                <a:gd name="T73" fmla="*/ 23 h 105"/>
                <a:gd name="T74" fmla="*/ 167 w 173"/>
                <a:gd name="T75" fmla="*/ 37 h 105"/>
                <a:gd name="T76" fmla="*/ 172 w 173"/>
                <a:gd name="T77" fmla="*/ 43 h 105"/>
                <a:gd name="T78" fmla="*/ 172 w 173"/>
                <a:gd name="T79" fmla="*/ 43 h 105"/>
                <a:gd name="T80" fmla="*/ 172 w 173"/>
                <a:gd name="T81" fmla="*/ 43 h 105"/>
                <a:gd name="T82" fmla="*/ 172 w 173"/>
                <a:gd name="T83" fmla="*/ 43 h 105"/>
                <a:gd name="T84" fmla="*/ 172 w 173"/>
                <a:gd name="T85" fmla="*/ 43 h 105"/>
                <a:gd name="T86" fmla="*/ 172 w 173"/>
                <a:gd name="T87" fmla="*/ 43 h 105"/>
                <a:gd name="T88" fmla="*/ 172 w 173"/>
                <a:gd name="T89" fmla="*/ 43 h 105"/>
                <a:gd name="T90" fmla="*/ 172 w 173"/>
                <a:gd name="T91" fmla="*/ 43 h 105"/>
                <a:gd name="T92" fmla="*/ 172 w 173"/>
                <a:gd name="T93" fmla="*/ 43 h 10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73"/>
                <a:gd name="T142" fmla="*/ 0 h 105"/>
                <a:gd name="T143" fmla="*/ 173 w 173"/>
                <a:gd name="T144" fmla="*/ 105 h 105"/>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73" h="105">
                  <a:moveTo>
                    <a:pt x="172" y="43"/>
                  </a:moveTo>
                  <a:lnTo>
                    <a:pt x="169" y="35"/>
                  </a:lnTo>
                  <a:lnTo>
                    <a:pt x="156" y="23"/>
                  </a:lnTo>
                  <a:lnTo>
                    <a:pt x="142" y="12"/>
                  </a:lnTo>
                  <a:lnTo>
                    <a:pt x="126" y="4"/>
                  </a:lnTo>
                  <a:lnTo>
                    <a:pt x="107" y="0"/>
                  </a:lnTo>
                  <a:lnTo>
                    <a:pt x="89" y="0"/>
                  </a:lnTo>
                  <a:lnTo>
                    <a:pt x="70" y="0"/>
                  </a:lnTo>
                  <a:lnTo>
                    <a:pt x="53" y="8"/>
                  </a:lnTo>
                  <a:lnTo>
                    <a:pt x="37" y="18"/>
                  </a:lnTo>
                  <a:lnTo>
                    <a:pt x="26" y="30"/>
                  </a:lnTo>
                  <a:lnTo>
                    <a:pt x="13" y="46"/>
                  </a:lnTo>
                  <a:lnTo>
                    <a:pt x="5" y="62"/>
                  </a:lnTo>
                  <a:lnTo>
                    <a:pt x="1" y="81"/>
                  </a:lnTo>
                  <a:lnTo>
                    <a:pt x="2" y="99"/>
                  </a:lnTo>
                  <a:lnTo>
                    <a:pt x="0" y="103"/>
                  </a:lnTo>
                  <a:lnTo>
                    <a:pt x="2" y="104"/>
                  </a:lnTo>
                  <a:lnTo>
                    <a:pt x="2" y="99"/>
                  </a:lnTo>
                  <a:lnTo>
                    <a:pt x="1" y="81"/>
                  </a:lnTo>
                  <a:lnTo>
                    <a:pt x="5" y="62"/>
                  </a:lnTo>
                  <a:lnTo>
                    <a:pt x="13" y="46"/>
                  </a:lnTo>
                  <a:lnTo>
                    <a:pt x="26" y="30"/>
                  </a:lnTo>
                  <a:lnTo>
                    <a:pt x="38" y="19"/>
                  </a:lnTo>
                  <a:lnTo>
                    <a:pt x="52" y="10"/>
                  </a:lnTo>
                  <a:lnTo>
                    <a:pt x="71" y="3"/>
                  </a:lnTo>
                  <a:lnTo>
                    <a:pt x="89" y="0"/>
                  </a:lnTo>
                  <a:lnTo>
                    <a:pt x="107" y="0"/>
                  </a:lnTo>
                  <a:lnTo>
                    <a:pt x="126" y="4"/>
                  </a:lnTo>
                  <a:lnTo>
                    <a:pt x="142" y="12"/>
                  </a:lnTo>
                  <a:lnTo>
                    <a:pt x="156" y="23"/>
                  </a:lnTo>
                  <a:lnTo>
                    <a:pt x="167" y="37"/>
                  </a:lnTo>
                  <a:lnTo>
                    <a:pt x="172" y="43"/>
                  </a:lnTo>
                </a:path>
              </a:pathLst>
            </a:custGeom>
            <a:solidFill>
              <a:srgbClr val="ABB9D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54" name="Freeform 586"/>
            <p:cNvSpPr>
              <a:spLocks/>
            </p:cNvSpPr>
            <p:nvPr/>
          </p:nvSpPr>
          <p:spPr bwMode="auto">
            <a:xfrm>
              <a:off x="1978" y="840"/>
              <a:ext cx="172" cy="105"/>
            </a:xfrm>
            <a:custGeom>
              <a:avLst/>
              <a:gdLst>
                <a:gd name="T0" fmla="*/ 171 w 172"/>
                <a:gd name="T1" fmla="*/ 43 h 105"/>
                <a:gd name="T2" fmla="*/ 166 w 172"/>
                <a:gd name="T3" fmla="*/ 37 h 105"/>
                <a:gd name="T4" fmla="*/ 155 w 172"/>
                <a:gd name="T5" fmla="*/ 23 h 105"/>
                <a:gd name="T6" fmla="*/ 141 w 172"/>
                <a:gd name="T7" fmla="*/ 12 h 105"/>
                <a:gd name="T8" fmla="*/ 125 w 172"/>
                <a:gd name="T9" fmla="*/ 4 h 105"/>
                <a:gd name="T10" fmla="*/ 106 w 172"/>
                <a:gd name="T11" fmla="*/ 0 h 105"/>
                <a:gd name="T12" fmla="*/ 88 w 172"/>
                <a:gd name="T13" fmla="*/ 0 h 105"/>
                <a:gd name="T14" fmla="*/ 70 w 172"/>
                <a:gd name="T15" fmla="*/ 3 h 105"/>
                <a:gd name="T16" fmla="*/ 51 w 172"/>
                <a:gd name="T17" fmla="*/ 10 h 105"/>
                <a:gd name="T18" fmla="*/ 37 w 172"/>
                <a:gd name="T19" fmla="*/ 19 h 105"/>
                <a:gd name="T20" fmla="*/ 25 w 172"/>
                <a:gd name="T21" fmla="*/ 30 h 105"/>
                <a:gd name="T22" fmla="*/ 12 w 172"/>
                <a:gd name="T23" fmla="*/ 46 h 105"/>
                <a:gd name="T24" fmla="*/ 4 w 172"/>
                <a:gd name="T25" fmla="*/ 62 h 105"/>
                <a:gd name="T26" fmla="*/ 0 w 172"/>
                <a:gd name="T27" fmla="*/ 81 h 105"/>
                <a:gd name="T28" fmla="*/ 1 w 172"/>
                <a:gd name="T29" fmla="*/ 99 h 105"/>
                <a:gd name="T30" fmla="*/ 1 w 172"/>
                <a:gd name="T31" fmla="*/ 104 h 105"/>
                <a:gd name="T32" fmla="*/ 1 w 172"/>
                <a:gd name="T33" fmla="*/ 104 h 105"/>
                <a:gd name="T34" fmla="*/ 1 w 172"/>
                <a:gd name="T35" fmla="*/ 104 h 105"/>
                <a:gd name="T36" fmla="*/ 1 w 172"/>
                <a:gd name="T37" fmla="*/ 104 h 105"/>
                <a:gd name="T38" fmla="*/ 1 w 172"/>
                <a:gd name="T39" fmla="*/ 104 h 105"/>
                <a:gd name="T40" fmla="*/ 1 w 172"/>
                <a:gd name="T41" fmla="*/ 104 h 105"/>
                <a:gd name="T42" fmla="*/ 1 w 172"/>
                <a:gd name="T43" fmla="*/ 104 h 105"/>
                <a:gd name="T44" fmla="*/ 1 w 172"/>
                <a:gd name="T45" fmla="*/ 102 h 105"/>
                <a:gd name="T46" fmla="*/ 3 w 172"/>
                <a:gd name="T47" fmla="*/ 102 h 105"/>
                <a:gd name="T48" fmla="*/ 3 w 172"/>
                <a:gd name="T49" fmla="*/ 100 h 105"/>
                <a:gd name="T50" fmla="*/ 2 w 172"/>
                <a:gd name="T51" fmla="*/ 82 h 105"/>
                <a:gd name="T52" fmla="*/ 6 w 172"/>
                <a:gd name="T53" fmla="*/ 63 h 105"/>
                <a:gd name="T54" fmla="*/ 14 w 172"/>
                <a:gd name="T55" fmla="*/ 46 h 105"/>
                <a:gd name="T56" fmla="*/ 27 w 172"/>
                <a:gd name="T57" fmla="*/ 31 h 105"/>
                <a:gd name="T58" fmla="*/ 37 w 172"/>
                <a:gd name="T59" fmla="*/ 19 h 105"/>
                <a:gd name="T60" fmla="*/ 53 w 172"/>
                <a:gd name="T61" fmla="*/ 10 h 105"/>
                <a:gd name="T62" fmla="*/ 70 w 172"/>
                <a:gd name="T63" fmla="*/ 3 h 105"/>
                <a:gd name="T64" fmla="*/ 87 w 172"/>
                <a:gd name="T65" fmla="*/ 2 h 105"/>
                <a:gd name="T66" fmla="*/ 105 w 172"/>
                <a:gd name="T67" fmla="*/ 2 h 105"/>
                <a:gd name="T68" fmla="*/ 123 w 172"/>
                <a:gd name="T69" fmla="*/ 6 h 105"/>
                <a:gd name="T70" fmla="*/ 139 w 172"/>
                <a:gd name="T71" fmla="*/ 13 h 105"/>
                <a:gd name="T72" fmla="*/ 153 w 172"/>
                <a:gd name="T73" fmla="*/ 24 h 105"/>
                <a:gd name="T74" fmla="*/ 166 w 172"/>
                <a:gd name="T75" fmla="*/ 37 h 105"/>
                <a:gd name="T76" fmla="*/ 169 w 172"/>
                <a:gd name="T77" fmla="*/ 43 h 105"/>
                <a:gd name="T78" fmla="*/ 169 w 172"/>
                <a:gd name="T79" fmla="*/ 43 h 105"/>
                <a:gd name="T80" fmla="*/ 169 w 172"/>
                <a:gd name="T81" fmla="*/ 41 h 105"/>
                <a:gd name="T82" fmla="*/ 171 w 172"/>
                <a:gd name="T83" fmla="*/ 43 h 105"/>
                <a:gd name="T84" fmla="*/ 171 w 172"/>
                <a:gd name="T85" fmla="*/ 43 h 105"/>
                <a:gd name="T86" fmla="*/ 171 w 172"/>
                <a:gd name="T87" fmla="*/ 43 h 105"/>
                <a:gd name="T88" fmla="*/ 171 w 172"/>
                <a:gd name="T89" fmla="*/ 43 h 105"/>
                <a:gd name="T90" fmla="*/ 171 w 172"/>
                <a:gd name="T91" fmla="*/ 43 h 105"/>
                <a:gd name="T92" fmla="*/ 171 w 172"/>
                <a:gd name="T93" fmla="*/ 43 h 10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72"/>
                <a:gd name="T142" fmla="*/ 0 h 105"/>
                <a:gd name="T143" fmla="*/ 172 w 172"/>
                <a:gd name="T144" fmla="*/ 105 h 105"/>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72" h="105">
                  <a:moveTo>
                    <a:pt x="171" y="43"/>
                  </a:moveTo>
                  <a:lnTo>
                    <a:pt x="166" y="37"/>
                  </a:lnTo>
                  <a:lnTo>
                    <a:pt x="155" y="23"/>
                  </a:lnTo>
                  <a:lnTo>
                    <a:pt x="141" y="12"/>
                  </a:lnTo>
                  <a:lnTo>
                    <a:pt x="125" y="4"/>
                  </a:lnTo>
                  <a:lnTo>
                    <a:pt x="106" y="0"/>
                  </a:lnTo>
                  <a:lnTo>
                    <a:pt x="88" y="0"/>
                  </a:lnTo>
                  <a:lnTo>
                    <a:pt x="70" y="3"/>
                  </a:lnTo>
                  <a:lnTo>
                    <a:pt x="51" y="10"/>
                  </a:lnTo>
                  <a:lnTo>
                    <a:pt x="37" y="19"/>
                  </a:lnTo>
                  <a:lnTo>
                    <a:pt x="25" y="30"/>
                  </a:lnTo>
                  <a:lnTo>
                    <a:pt x="12" y="46"/>
                  </a:lnTo>
                  <a:lnTo>
                    <a:pt x="4" y="62"/>
                  </a:lnTo>
                  <a:lnTo>
                    <a:pt x="0" y="81"/>
                  </a:lnTo>
                  <a:lnTo>
                    <a:pt x="1" y="99"/>
                  </a:lnTo>
                  <a:lnTo>
                    <a:pt x="1" y="104"/>
                  </a:lnTo>
                  <a:lnTo>
                    <a:pt x="1" y="102"/>
                  </a:lnTo>
                  <a:lnTo>
                    <a:pt x="3" y="102"/>
                  </a:lnTo>
                  <a:lnTo>
                    <a:pt x="3" y="100"/>
                  </a:lnTo>
                  <a:lnTo>
                    <a:pt x="2" y="82"/>
                  </a:lnTo>
                  <a:lnTo>
                    <a:pt x="6" y="63"/>
                  </a:lnTo>
                  <a:lnTo>
                    <a:pt x="14" y="46"/>
                  </a:lnTo>
                  <a:lnTo>
                    <a:pt x="27" y="31"/>
                  </a:lnTo>
                  <a:lnTo>
                    <a:pt x="37" y="19"/>
                  </a:lnTo>
                  <a:lnTo>
                    <a:pt x="53" y="10"/>
                  </a:lnTo>
                  <a:lnTo>
                    <a:pt x="70" y="3"/>
                  </a:lnTo>
                  <a:lnTo>
                    <a:pt x="87" y="2"/>
                  </a:lnTo>
                  <a:lnTo>
                    <a:pt x="105" y="2"/>
                  </a:lnTo>
                  <a:lnTo>
                    <a:pt x="123" y="6"/>
                  </a:lnTo>
                  <a:lnTo>
                    <a:pt x="139" y="13"/>
                  </a:lnTo>
                  <a:lnTo>
                    <a:pt x="153" y="24"/>
                  </a:lnTo>
                  <a:lnTo>
                    <a:pt x="166" y="37"/>
                  </a:lnTo>
                  <a:lnTo>
                    <a:pt x="169" y="43"/>
                  </a:lnTo>
                  <a:lnTo>
                    <a:pt x="169" y="41"/>
                  </a:lnTo>
                  <a:lnTo>
                    <a:pt x="171" y="43"/>
                  </a:lnTo>
                </a:path>
              </a:pathLst>
            </a:custGeom>
            <a:solidFill>
              <a:srgbClr val="ACB9D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55" name="Freeform 587"/>
            <p:cNvSpPr>
              <a:spLocks/>
            </p:cNvSpPr>
            <p:nvPr/>
          </p:nvSpPr>
          <p:spPr bwMode="auto">
            <a:xfrm>
              <a:off x="1980" y="842"/>
              <a:ext cx="168" cy="101"/>
            </a:xfrm>
            <a:custGeom>
              <a:avLst/>
              <a:gdLst>
                <a:gd name="T0" fmla="*/ 167 w 168"/>
                <a:gd name="T1" fmla="*/ 41 h 101"/>
                <a:gd name="T2" fmla="*/ 164 w 168"/>
                <a:gd name="T3" fmla="*/ 35 h 101"/>
                <a:gd name="T4" fmla="*/ 151 w 168"/>
                <a:gd name="T5" fmla="*/ 22 h 101"/>
                <a:gd name="T6" fmla="*/ 137 w 168"/>
                <a:gd name="T7" fmla="*/ 11 h 101"/>
                <a:gd name="T8" fmla="*/ 121 w 168"/>
                <a:gd name="T9" fmla="*/ 4 h 101"/>
                <a:gd name="T10" fmla="*/ 103 w 168"/>
                <a:gd name="T11" fmla="*/ 0 h 101"/>
                <a:gd name="T12" fmla="*/ 85 w 168"/>
                <a:gd name="T13" fmla="*/ 0 h 101"/>
                <a:gd name="T14" fmla="*/ 68 w 168"/>
                <a:gd name="T15" fmla="*/ 1 h 101"/>
                <a:gd name="T16" fmla="*/ 51 w 168"/>
                <a:gd name="T17" fmla="*/ 8 h 101"/>
                <a:gd name="T18" fmla="*/ 35 w 168"/>
                <a:gd name="T19" fmla="*/ 17 h 101"/>
                <a:gd name="T20" fmla="*/ 25 w 168"/>
                <a:gd name="T21" fmla="*/ 29 h 101"/>
                <a:gd name="T22" fmla="*/ 12 w 168"/>
                <a:gd name="T23" fmla="*/ 44 h 101"/>
                <a:gd name="T24" fmla="*/ 4 w 168"/>
                <a:gd name="T25" fmla="*/ 61 h 101"/>
                <a:gd name="T26" fmla="*/ 0 w 168"/>
                <a:gd name="T27" fmla="*/ 80 h 101"/>
                <a:gd name="T28" fmla="*/ 1 w 168"/>
                <a:gd name="T29" fmla="*/ 98 h 101"/>
                <a:gd name="T30" fmla="*/ 1 w 168"/>
                <a:gd name="T31" fmla="*/ 100 h 101"/>
                <a:gd name="T32" fmla="*/ 1 w 168"/>
                <a:gd name="T33" fmla="*/ 100 h 101"/>
                <a:gd name="T34" fmla="*/ 1 w 168"/>
                <a:gd name="T35" fmla="*/ 100 h 101"/>
                <a:gd name="T36" fmla="*/ 1 w 168"/>
                <a:gd name="T37" fmla="*/ 100 h 101"/>
                <a:gd name="T38" fmla="*/ 1 w 168"/>
                <a:gd name="T39" fmla="*/ 100 h 101"/>
                <a:gd name="T40" fmla="*/ 1 w 168"/>
                <a:gd name="T41" fmla="*/ 100 h 101"/>
                <a:gd name="T42" fmla="*/ 1 w 168"/>
                <a:gd name="T43" fmla="*/ 100 h 101"/>
                <a:gd name="T44" fmla="*/ 1 w 168"/>
                <a:gd name="T45" fmla="*/ 100 h 101"/>
                <a:gd name="T46" fmla="*/ 1 w 168"/>
                <a:gd name="T47" fmla="*/ 100 h 101"/>
                <a:gd name="T48" fmla="*/ 1 w 168"/>
                <a:gd name="T49" fmla="*/ 98 h 101"/>
                <a:gd name="T50" fmla="*/ 0 w 168"/>
                <a:gd name="T51" fmla="*/ 80 h 101"/>
                <a:gd name="T52" fmla="*/ 4 w 168"/>
                <a:gd name="T53" fmla="*/ 61 h 101"/>
                <a:gd name="T54" fmla="*/ 12 w 168"/>
                <a:gd name="T55" fmla="*/ 45 h 101"/>
                <a:gd name="T56" fmla="*/ 23 w 168"/>
                <a:gd name="T57" fmla="*/ 30 h 101"/>
                <a:gd name="T58" fmla="*/ 35 w 168"/>
                <a:gd name="T59" fmla="*/ 19 h 101"/>
                <a:gd name="T60" fmla="*/ 51 w 168"/>
                <a:gd name="T61" fmla="*/ 10 h 101"/>
                <a:gd name="T62" fmla="*/ 66 w 168"/>
                <a:gd name="T63" fmla="*/ 3 h 101"/>
                <a:gd name="T64" fmla="*/ 85 w 168"/>
                <a:gd name="T65" fmla="*/ 0 h 101"/>
                <a:gd name="T66" fmla="*/ 103 w 168"/>
                <a:gd name="T67" fmla="*/ 2 h 101"/>
                <a:gd name="T68" fmla="*/ 121 w 168"/>
                <a:gd name="T69" fmla="*/ 6 h 101"/>
                <a:gd name="T70" fmla="*/ 136 w 168"/>
                <a:gd name="T71" fmla="*/ 13 h 101"/>
                <a:gd name="T72" fmla="*/ 151 w 168"/>
                <a:gd name="T73" fmla="*/ 22 h 101"/>
                <a:gd name="T74" fmla="*/ 162 w 168"/>
                <a:gd name="T75" fmla="*/ 36 h 101"/>
                <a:gd name="T76" fmla="*/ 167 w 168"/>
                <a:gd name="T77" fmla="*/ 41 h 101"/>
                <a:gd name="T78" fmla="*/ 167 w 168"/>
                <a:gd name="T79" fmla="*/ 41 h 101"/>
                <a:gd name="T80" fmla="*/ 167 w 168"/>
                <a:gd name="T81" fmla="*/ 41 h 101"/>
                <a:gd name="T82" fmla="*/ 167 w 168"/>
                <a:gd name="T83" fmla="*/ 41 h 101"/>
                <a:gd name="T84" fmla="*/ 167 w 168"/>
                <a:gd name="T85" fmla="*/ 41 h 101"/>
                <a:gd name="T86" fmla="*/ 167 w 168"/>
                <a:gd name="T87" fmla="*/ 41 h 101"/>
                <a:gd name="T88" fmla="*/ 167 w 168"/>
                <a:gd name="T89" fmla="*/ 41 h 101"/>
                <a:gd name="T90" fmla="*/ 167 w 168"/>
                <a:gd name="T91" fmla="*/ 41 h 101"/>
                <a:gd name="T92" fmla="*/ 167 w 168"/>
                <a:gd name="T93" fmla="*/ 41 h 10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68"/>
                <a:gd name="T142" fmla="*/ 0 h 101"/>
                <a:gd name="T143" fmla="*/ 168 w 168"/>
                <a:gd name="T144" fmla="*/ 101 h 10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68" h="101">
                  <a:moveTo>
                    <a:pt x="167" y="41"/>
                  </a:moveTo>
                  <a:lnTo>
                    <a:pt x="164" y="35"/>
                  </a:lnTo>
                  <a:lnTo>
                    <a:pt x="151" y="22"/>
                  </a:lnTo>
                  <a:lnTo>
                    <a:pt x="137" y="11"/>
                  </a:lnTo>
                  <a:lnTo>
                    <a:pt x="121" y="4"/>
                  </a:lnTo>
                  <a:lnTo>
                    <a:pt x="103" y="0"/>
                  </a:lnTo>
                  <a:lnTo>
                    <a:pt x="85" y="0"/>
                  </a:lnTo>
                  <a:lnTo>
                    <a:pt x="68" y="1"/>
                  </a:lnTo>
                  <a:lnTo>
                    <a:pt x="51" y="8"/>
                  </a:lnTo>
                  <a:lnTo>
                    <a:pt x="35" y="17"/>
                  </a:lnTo>
                  <a:lnTo>
                    <a:pt x="25" y="29"/>
                  </a:lnTo>
                  <a:lnTo>
                    <a:pt x="12" y="44"/>
                  </a:lnTo>
                  <a:lnTo>
                    <a:pt x="4" y="61"/>
                  </a:lnTo>
                  <a:lnTo>
                    <a:pt x="0" y="80"/>
                  </a:lnTo>
                  <a:lnTo>
                    <a:pt x="1" y="98"/>
                  </a:lnTo>
                  <a:lnTo>
                    <a:pt x="1" y="100"/>
                  </a:lnTo>
                  <a:lnTo>
                    <a:pt x="1" y="98"/>
                  </a:lnTo>
                  <a:lnTo>
                    <a:pt x="0" y="80"/>
                  </a:lnTo>
                  <a:lnTo>
                    <a:pt x="4" y="61"/>
                  </a:lnTo>
                  <a:lnTo>
                    <a:pt x="12" y="45"/>
                  </a:lnTo>
                  <a:lnTo>
                    <a:pt x="23" y="30"/>
                  </a:lnTo>
                  <a:lnTo>
                    <a:pt x="35" y="19"/>
                  </a:lnTo>
                  <a:lnTo>
                    <a:pt x="51" y="10"/>
                  </a:lnTo>
                  <a:lnTo>
                    <a:pt x="66" y="3"/>
                  </a:lnTo>
                  <a:lnTo>
                    <a:pt x="85" y="0"/>
                  </a:lnTo>
                  <a:lnTo>
                    <a:pt x="103" y="2"/>
                  </a:lnTo>
                  <a:lnTo>
                    <a:pt x="121" y="6"/>
                  </a:lnTo>
                  <a:lnTo>
                    <a:pt x="136" y="13"/>
                  </a:lnTo>
                  <a:lnTo>
                    <a:pt x="151" y="22"/>
                  </a:lnTo>
                  <a:lnTo>
                    <a:pt x="162" y="36"/>
                  </a:lnTo>
                  <a:lnTo>
                    <a:pt x="167" y="41"/>
                  </a:lnTo>
                </a:path>
              </a:pathLst>
            </a:custGeom>
            <a:solidFill>
              <a:srgbClr val="ADBAD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56" name="Freeform 588"/>
            <p:cNvSpPr>
              <a:spLocks/>
            </p:cNvSpPr>
            <p:nvPr/>
          </p:nvSpPr>
          <p:spPr bwMode="auto">
            <a:xfrm>
              <a:off x="1980" y="842"/>
              <a:ext cx="168" cy="102"/>
            </a:xfrm>
            <a:custGeom>
              <a:avLst/>
              <a:gdLst>
                <a:gd name="T0" fmla="*/ 167 w 168"/>
                <a:gd name="T1" fmla="*/ 41 h 102"/>
                <a:gd name="T2" fmla="*/ 162 w 168"/>
                <a:gd name="T3" fmla="*/ 36 h 102"/>
                <a:gd name="T4" fmla="*/ 151 w 168"/>
                <a:gd name="T5" fmla="*/ 22 h 102"/>
                <a:gd name="T6" fmla="*/ 136 w 168"/>
                <a:gd name="T7" fmla="*/ 13 h 102"/>
                <a:gd name="T8" fmla="*/ 121 w 168"/>
                <a:gd name="T9" fmla="*/ 6 h 102"/>
                <a:gd name="T10" fmla="*/ 103 w 168"/>
                <a:gd name="T11" fmla="*/ 2 h 102"/>
                <a:gd name="T12" fmla="*/ 85 w 168"/>
                <a:gd name="T13" fmla="*/ 0 h 102"/>
                <a:gd name="T14" fmla="*/ 66 w 168"/>
                <a:gd name="T15" fmla="*/ 3 h 102"/>
                <a:gd name="T16" fmla="*/ 51 w 168"/>
                <a:gd name="T17" fmla="*/ 10 h 102"/>
                <a:gd name="T18" fmla="*/ 35 w 168"/>
                <a:gd name="T19" fmla="*/ 19 h 102"/>
                <a:gd name="T20" fmla="*/ 23 w 168"/>
                <a:gd name="T21" fmla="*/ 30 h 102"/>
                <a:gd name="T22" fmla="*/ 12 w 168"/>
                <a:gd name="T23" fmla="*/ 45 h 102"/>
                <a:gd name="T24" fmla="*/ 4 w 168"/>
                <a:gd name="T25" fmla="*/ 61 h 102"/>
                <a:gd name="T26" fmla="*/ 0 w 168"/>
                <a:gd name="T27" fmla="*/ 80 h 102"/>
                <a:gd name="T28" fmla="*/ 1 w 168"/>
                <a:gd name="T29" fmla="*/ 98 h 102"/>
                <a:gd name="T30" fmla="*/ 1 w 168"/>
                <a:gd name="T31" fmla="*/ 100 h 102"/>
                <a:gd name="T32" fmla="*/ 1 w 168"/>
                <a:gd name="T33" fmla="*/ 100 h 102"/>
                <a:gd name="T34" fmla="*/ 1 w 168"/>
                <a:gd name="T35" fmla="*/ 100 h 102"/>
                <a:gd name="T36" fmla="*/ 1 w 168"/>
                <a:gd name="T37" fmla="*/ 100 h 102"/>
                <a:gd name="T38" fmla="*/ 1 w 168"/>
                <a:gd name="T39" fmla="*/ 100 h 102"/>
                <a:gd name="T40" fmla="*/ 1 w 168"/>
                <a:gd name="T41" fmla="*/ 100 h 102"/>
                <a:gd name="T42" fmla="*/ 1 w 168"/>
                <a:gd name="T43" fmla="*/ 100 h 102"/>
                <a:gd name="T44" fmla="*/ 1 w 168"/>
                <a:gd name="T45" fmla="*/ 100 h 102"/>
                <a:gd name="T46" fmla="*/ 3 w 168"/>
                <a:gd name="T47" fmla="*/ 101 h 102"/>
                <a:gd name="T48" fmla="*/ 3 w 168"/>
                <a:gd name="T49" fmla="*/ 96 h 102"/>
                <a:gd name="T50" fmla="*/ 3 w 168"/>
                <a:gd name="T51" fmla="*/ 78 h 102"/>
                <a:gd name="T52" fmla="*/ 6 w 168"/>
                <a:gd name="T53" fmla="*/ 61 h 102"/>
                <a:gd name="T54" fmla="*/ 14 w 168"/>
                <a:gd name="T55" fmla="*/ 46 h 102"/>
                <a:gd name="T56" fmla="*/ 25 w 168"/>
                <a:gd name="T57" fmla="*/ 32 h 102"/>
                <a:gd name="T58" fmla="*/ 37 w 168"/>
                <a:gd name="T59" fmla="*/ 19 h 102"/>
                <a:gd name="T60" fmla="*/ 53 w 168"/>
                <a:gd name="T61" fmla="*/ 11 h 102"/>
                <a:gd name="T62" fmla="*/ 68 w 168"/>
                <a:gd name="T63" fmla="*/ 4 h 102"/>
                <a:gd name="T64" fmla="*/ 86 w 168"/>
                <a:gd name="T65" fmla="*/ 2 h 102"/>
                <a:gd name="T66" fmla="*/ 103 w 168"/>
                <a:gd name="T67" fmla="*/ 2 h 102"/>
                <a:gd name="T68" fmla="*/ 121 w 168"/>
                <a:gd name="T69" fmla="*/ 6 h 102"/>
                <a:gd name="T70" fmla="*/ 136 w 168"/>
                <a:gd name="T71" fmla="*/ 13 h 102"/>
                <a:gd name="T72" fmla="*/ 150 w 168"/>
                <a:gd name="T73" fmla="*/ 24 h 102"/>
                <a:gd name="T74" fmla="*/ 162 w 168"/>
                <a:gd name="T75" fmla="*/ 36 h 102"/>
                <a:gd name="T76" fmla="*/ 166 w 168"/>
                <a:gd name="T77" fmla="*/ 43 h 102"/>
                <a:gd name="T78" fmla="*/ 166 w 168"/>
                <a:gd name="T79" fmla="*/ 43 h 102"/>
                <a:gd name="T80" fmla="*/ 167 w 168"/>
                <a:gd name="T81" fmla="*/ 41 h 102"/>
                <a:gd name="T82" fmla="*/ 167 w 168"/>
                <a:gd name="T83" fmla="*/ 41 h 102"/>
                <a:gd name="T84" fmla="*/ 167 w 168"/>
                <a:gd name="T85" fmla="*/ 41 h 102"/>
                <a:gd name="T86" fmla="*/ 167 w 168"/>
                <a:gd name="T87" fmla="*/ 41 h 102"/>
                <a:gd name="T88" fmla="*/ 167 w 168"/>
                <a:gd name="T89" fmla="*/ 41 h 102"/>
                <a:gd name="T90" fmla="*/ 167 w 168"/>
                <a:gd name="T91" fmla="*/ 41 h 102"/>
                <a:gd name="T92" fmla="*/ 167 w 168"/>
                <a:gd name="T93" fmla="*/ 41 h 10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68"/>
                <a:gd name="T142" fmla="*/ 0 h 102"/>
                <a:gd name="T143" fmla="*/ 168 w 168"/>
                <a:gd name="T144" fmla="*/ 102 h 10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68" h="102">
                  <a:moveTo>
                    <a:pt x="167" y="41"/>
                  </a:moveTo>
                  <a:lnTo>
                    <a:pt x="162" y="36"/>
                  </a:lnTo>
                  <a:lnTo>
                    <a:pt x="151" y="22"/>
                  </a:lnTo>
                  <a:lnTo>
                    <a:pt x="136" y="13"/>
                  </a:lnTo>
                  <a:lnTo>
                    <a:pt x="121" y="6"/>
                  </a:lnTo>
                  <a:lnTo>
                    <a:pt x="103" y="2"/>
                  </a:lnTo>
                  <a:lnTo>
                    <a:pt x="85" y="0"/>
                  </a:lnTo>
                  <a:lnTo>
                    <a:pt x="66" y="3"/>
                  </a:lnTo>
                  <a:lnTo>
                    <a:pt x="51" y="10"/>
                  </a:lnTo>
                  <a:lnTo>
                    <a:pt x="35" y="19"/>
                  </a:lnTo>
                  <a:lnTo>
                    <a:pt x="23" y="30"/>
                  </a:lnTo>
                  <a:lnTo>
                    <a:pt x="12" y="45"/>
                  </a:lnTo>
                  <a:lnTo>
                    <a:pt x="4" y="61"/>
                  </a:lnTo>
                  <a:lnTo>
                    <a:pt x="0" y="80"/>
                  </a:lnTo>
                  <a:lnTo>
                    <a:pt x="1" y="98"/>
                  </a:lnTo>
                  <a:lnTo>
                    <a:pt x="1" y="100"/>
                  </a:lnTo>
                  <a:lnTo>
                    <a:pt x="3" y="101"/>
                  </a:lnTo>
                  <a:lnTo>
                    <a:pt x="3" y="96"/>
                  </a:lnTo>
                  <a:lnTo>
                    <a:pt x="3" y="78"/>
                  </a:lnTo>
                  <a:lnTo>
                    <a:pt x="6" y="61"/>
                  </a:lnTo>
                  <a:lnTo>
                    <a:pt x="14" y="46"/>
                  </a:lnTo>
                  <a:lnTo>
                    <a:pt x="25" y="32"/>
                  </a:lnTo>
                  <a:lnTo>
                    <a:pt x="37" y="19"/>
                  </a:lnTo>
                  <a:lnTo>
                    <a:pt x="53" y="11"/>
                  </a:lnTo>
                  <a:lnTo>
                    <a:pt x="68" y="4"/>
                  </a:lnTo>
                  <a:lnTo>
                    <a:pt x="86" y="2"/>
                  </a:lnTo>
                  <a:lnTo>
                    <a:pt x="103" y="2"/>
                  </a:lnTo>
                  <a:lnTo>
                    <a:pt x="121" y="6"/>
                  </a:lnTo>
                  <a:lnTo>
                    <a:pt x="136" y="13"/>
                  </a:lnTo>
                  <a:lnTo>
                    <a:pt x="150" y="24"/>
                  </a:lnTo>
                  <a:lnTo>
                    <a:pt x="162" y="36"/>
                  </a:lnTo>
                  <a:lnTo>
                    <a:pt x="166" y="43"/>
                  </a:lnTo>
                  <a:lnTo>
                    <a:pt x="167" y="41"/>
                  </a:lnTo>
                </a:path>
              </a:pathLst>
            </a:custGeom>
            <a:solidFill>
              <a:srgbClr val="AEBBD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57" name="Freeform 589"/>
            <p:cNvSpPr>
              <a:spLocks/>
            </p:cNvSpPr>
            <p:nvPr/>
          </p:nvSpPr>
          <p:spPr bwMode="auto">
            <a:xfrm>
              <a:off x="1983" y="844"/>
              <a:ext cx="164" cy="100"/>
            </a:xfrm>
            <a:custGeom>
              <a:avLst/>
              <a:gdLst>
                <a:gd name="T0" fmla="*/ 163 w 164"/>
                <a:gd name="T1" fmla="*/ 41 h 100"/>
                <a:gd name="T2" fmla="*/ 159 w 164"/>
                <a:gd name="T3" fmla="*/ 34 h 100"/>
                <a:gd name="T4" fmla="*/ 147 w 164"/>
                <a:gd name="T5" fmla="*/ 22 h 100"/>
                <a:gd name="T6" fmla="*/ 133 w 164"/>
                <a:gd name="T7" fmla="*/ 11 h 100"/>
                <a:gd name="T8" fmla="*/ 118 w 164"/>
                <a:gd name="T9" fmla="*/ 4 h 100"/>
                <a:gd name="T10" fmla="*/ 100 w 164"/>
                <a:gd name="T11" fmla="*/ 0 h 100"/>
                <a:gd name="T12" fmla="*/ 83 w 164"/>
                <a:gd name="T13" fmla="*/ 0 h 100"/>
                <a:gd name="T14" fmla="*/ 65 w 164"/>
                <a:gd name="T15" fmla="*/ 2 h 100"/>
                <a:gd name="T16" fmla="*/ 50 w 164"/>
                <a:gd name="T17" fmla="*/ 9 h 100"/>
                <a:gd name="T18" fmla="*/ 34 w 164"/>
                <a:gd name="T19" fmla="*/ 17 h 100"/>
                <a:gd name="T20" fmla="*/ 22 w 164"/>
                <a:gd name="T21" fmla="*/ 30 h 100"/>
                <a:gd name="T22" fmla="*/ 11 w 164"/>
                <a:gd name="T23" fmla="*/ 44 h 100"/>
                <a:gd name="T24" fmla="*/ 3 w 164"/>
                <a:gd name="T25" fmla="*/ 59 h 100"/>
                <a:gd name="T26" fmla="*/ 0 w 164"/>
                <a:gd name="T27" fmla="*/ 76 h 100"/>
                <a:gd name="T28" fmla="*/ 0 w 164"/>
                <a:gd name="T29" fmla="*/ 94 h 100"/>
                <a:gd name="T30" fmla="*/ 0 w 164"/>
                <a:gd name="T31" fmla="*/ 99 h 100"/>
                <a:gd name="T32" fmla="*/ 0 w 164"/>
                <a:gd name="T33" fmla="*/ 99 h 100"/>
                <a:gd name="T34" fmla="*/ 0 w 164"/>
                <a:gd name="T35" fmla="*/ 99 h 100"/>
                <a:gd name="T36" fmla="*/ 0 w 164"/>
                <a:gd name="T37" fmla="*/ 99 h 100"/>
                <a:gd name="T38" fmla="*/ 0 w 164"/>
                <a:gd name="T39" fmla="*/ 99 h 100"/>
                <a:gd name="T40" fmla="*/ 0 w 164"/>
                <a:gd name="T41" fmla="*/ 99 h 100"/>
                <a:gd name="T42" fmla="*/ 0 w 164"/>
                <a:gd name="T43" fmla="*/ 99 h 100"/>
                <a:gd name="T44" fmla="*/ 0 w 164"/>
                <a:gd name="T45" fmla="*/ 99 h 100"/>
                <a:gd name="T46" fmla="*/ 0 w 164"/>
                <a:gd name="T47" fmla="*/ 99 h 100"/>
                <a:gd name="T48" fmla="*/ 0 w 164"/>
                <a:gd name="T49" fmla="*/ 94 h 100"/>
                <a:gd name="T50" fmla="*/ 0 w 164"/>
                <a:gd name="T51" fmla="*/ 76 h 100"/>
                <a:gd name="T52" fmla="*/ 5 w 164"/>
                <a:gd name="T53" fmla="*/ 60 h 100"/>
                <a:gd name="T54" fmla="*/ 11 w 164"/>
                <a:gd name="T55" fmla="*/ 44 h 100"/>
                <a:gd name="T56" fmla="*/ 22 w 164"/>
                <a:gd name="T57" fmla="*/ 30 h 100"/>
                <a:gd name="T58" fmla="*/ 34 w 164"/>
                <a:gd name="T59" fmla="*/ 17 h 100"/>
                <a:gd name="T60" fmla="*/ 50 w 164"/>
                <a:gd name="T61" fmla="*/ 9 h 100"/>
                <a:gd name="T62" fmla="*/ 65 w 164"/>
                <a:gd name="T63" fmla="*/ 4 h 100"/>
                <a:gd name="T64" fmla="*/ 83 w 164"/>
                <a:gd name="T65" fmla="*/ 0 h 100"/>
                <a:gd name="T66" fmla="*/ 98 w 164"/>
                <a:gd name="T67" fmla="*/ 2 h 100"/>
                <a:gd name="T68" fmla="*/ 117 w 164"/>
                <a:gd name="T69" fmla="*/ 6 h 100"/>
                <a:gd name="T70" fmla="*/ 133 w 164"/>
                <a:gd name="T71" fmla="*/ 13 h 100"/>
                <a:gd name="T72" fmla="*/ 147 w 164"/>
                <a:gd name="T73" fmla="*/ 22 h 100"/>
                <a:gd name="T74" fmla="*/ 158 w 164"/>
                <a:gd name="T75" fmla="*/ 36 h 100"/>
                <a:gd name="T76" fmla="*/ 163 w 164"/>
                <a:gd name="T77" fmla="*/ 41 h 100"/>
                <a:gd name="T78" fmla="*/ 163 w 164"/>
                <a:gd name="T79" fmla="*/ 41 h 100"/>
                <a:gd name="T80" fmla="*/ 163 w 164"/>
                <a:gd name="T81" fmla="*/ 41 h 100"/>
                <a:gd name="T82" fmla="*/ 163 w 164"/>
                <a:gd name="T83" fmla="*/ 41 h 100"/>
                <a:gd name="T84" fmla="*/ 163 w 164"/>
                <a:gd name="T85" fmla="*/ 41 h 100"/>
                <a:gd name="T86" fmla="*/ 163 w 164"/>
                <a:gd name="T87" fmla="*/ 41 h 100"/>
                <a:gd name="T88" fmla="*/ 163 w 164"/>
                <a:gd name="T89" fmla="*/ 41 h 100"/>
                <a:gd name="T90" fmla="*/ 163 w 164"/>
                <a:gd name="T91" fmla="*/ 41 h 100"/>
                <a:gd name="T92" fmla="*/ 163 w 164"/>
                <a:gd name="T93" fmla="*/ 41 h 10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64"/>
                <a:gd name="T142" fmla="*/ 0 h 100"/>
                <a:gd name="T143" fmla="*/ 164 w 164"/>
                <a:gd name="T144" fmla="*/ 100 h 10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64" h="100">
                  <a:moveTo>
                    <a:pt x="163" y="41"/>
                  </a:moveTo>
                  <a:lnTo>
                    <a:pt x="159" y="34"/>
                  </a:lnTo>
                  <a:lnTo>
                    <a:pt x="147" y="22"/>
                  </a:lnTo>
                  <a:lnTo>
                    <a:pt x="133" y="11"/>
                  </a:lnTo>
                  <a:lnTo>
                    <a:pt x="118" y="4"/>
                  </a:lnTo>
                  <a:lnTo>
                    <a:pt x="100" y="0"/>
                  </a:lnTo>
                  <a:lnTo>
                    <a:pt x="83" y="0"/>
                  </a:lnTo>
                  <a:lnTo>
                    <a:pt x="65" y="2"/>
                  </a:lnTo>
                  <a:lnTo>
                    <a:pt x="50" y="9"/>
                  </a:lnTo>
                  <a:lnTo>
                    <a:pt x="34" y="17"/>
                  </a:lnTo>
                  <a:lnTo>
                    <a:pt x="22" y="30"/>
                  </a:lnTo>
                  <a:lnTo>
                    <a:pt x="11" y="44"/>
                  </a:lnTo>
                  <a:lnTo>
                    <a:pt x="3" y="59"/>
                  </a:lnTo>
                  <a:lnTo>
                    <a:pt x="0" y="76"/>
                  </a:lnTo>
                  <a:lnTo>
                    <a:pt x="0" y="94"/>
                  </a:lnTo>
                  <a:lnTo>
                    <a:pt x="0" y="99"/>
                  </a:lnTo>
                  <a:lnTo>
                    <a:pt x="0" y="94"/>
                  </a:lnTo>
                  <a:lnTo>
                    <a:pt x="0" y="76"/>
                  </a:lnTo>
                  <a:lnTo>
                    <a:pt x="5" y="60"/>
                  </a:lnTo>
                  <a:lnTo>
                    <a:pt x="11" y="44"/>
                  </a:lnTo>
                  <a:lnTo>
                    <a:pt x="22" y="30"/>
                  </a:lnTo>
                  <a:lnTo>
                    <a:pt x="34" y="17"/>
                  </a:lnTo>
                  <a:lnTo>
                    <a:pt x="50" y="9"/>
                  </a:lnTo>
                  <a:lnTo>
                    <a:pt x="65" y="4"/>
                  </a:lnTo>
                  <a:lnTo>
                    <a:pt x="83" y="0"/>
                  </a:lnTo>
                  <a:lnTo>
                    <a:pt x="98" y="2"/>
                  </a:lnTo>
                  <a:lnTo>
                    <a:pt x="117" y="6"/>
                  </a:lnTo>
                  <a:lnTo>
                    <a:pt x="133" y="13"/>
                  </a:lnTo>
                  <a:lnTo>
                    <a:pt x="147" y="22"/>
                  </a:lnTo>
                  <a:lnTo>
                    <a:pt x="158" y="36"/>
                  </a:lnTo>
                  <a:lnTo>
                    <a:pt x="163" y="41"/>
                  </a:lnTo>
                </a:path>
              </a:pathLst>
            </a:custGeom>
            <a:solidFill>
              <a:srgbClr val="AFBCD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58" name="Freeform 590"/>
            <p:cNvSpPr>
              <a:spLocks/>
            </p:cNvSpPr>
            <p:nvPr/>
          </p:nvSpPr>
          <p:spPr bwMode="auto">
            <a:xfrm>
              <a:off x="1983" y="844"/>
              <a:ext cx="164" cy="100"/>
            </a:xfrm>
            <a:custGeom>
              <a:avLst/>
              <a:gdLst>
                <a:gd name="T0" fmla="*/ 163 w 164"/>
                <a:gd name="T1" fmla="*/ 41 h 100"/>
                <a:gd name="T2" fmla="*/ 158 w 164"/>
                <a:gd name="T3" fmla="*/ 36 h 100"/>
                <a:gd name="T4" fmla="*/ 147 w 164"/>
                <a:gd name="T5" fmla="*/ 22 h 100"/>
                <a:gd name="T6" fmla="*/ 133 w 164"/>
                <a:gd name="T7" fmla="*/ 13 h 100"/>
                <a:gd name="T8" fmla="*/ 117 w 164"/>
                <a:gd name="T9" fmla="*/ 6 h 100"/>
                <a:gd name="T10" fmla="*/ 98 w 164"/>
                <a:gd name="T11" fmla="*/ 2 h 100"/>
                <a:gd name="T12" fmla="*/ 83 w 164"/>
                <a:gd name="T13" fmla="*/ 0 h 100"/>
                <a:gd name="T14" fmla="*/ 65 w 164"/>
                <a:gd name="T15" fmla="*/ 4 h 100"/>
                <a:gd name="T16" fmla="*/ 50 w 164"/>
                <a:gd name="T17" fmla="*/ 9 h 100"/>
                <a:gd name="T18" fmla="*/ 34 w 164"/>
                <a:gd name="T19" fmla="*/ 17 h 100"/>
                <a:gd name="T20" fmla="*/ 22 w 164"/>
                <a:gd name="T21" fmla="*/ 30 h 100"/>
                <a:gd name="T22" fmla="*/ 11 w 164"/>
                <a:gd name="T23" fmla="*/ 44 h 100"/>
                <a:gd name="T24" fmla="*/ 5 w 164"/>
                <a:gd name="T25" fmla="*/ 60 h 100"/>
                <a:gd name="T26" fmla="*/ 0 w 164"/>
                <a:gd name="T27" fmla="*/ 76 h 100"/>
                <a:gd name="T28" fmla="*/ 0 w 164"/>
                <a:gd name="T29" fmla="*/ 94 h 100"/>
                <a:gd name="T30" fmla="*/ 0 w 164"/>
                <a:gd name="T31" fmla="*/ 99 h 100"/>
                <a:gd name="T32" fmla="*/ 0 w 164"/>
                <a:gd name="T33" fmla="*/ 99 h 100"/>
                <a:gd name="T34" fmla="*/ 0 w 164"/>
                <a:gd name="T35" fmla="*/ 99 h 100"/>
                <a:gd name="T36" fmla="*/ 0 w 164"/>
                <a:gd name="T37" fmla="*/ 99 h 100"/>
                <a:gd name="T38" fmla="*/ 0 w 164"/>
                <a:gd name="T39" fmla="*/ 99 h 100"/>
                <a:gd name="T40" fmla="*/ 0 w 164"/>
                <a:gd name="T41" fmla="*/ 99 h 100"/>
                <a:gd name="T42" fmla="*/ 2 w 164"/>
                <a:gd name="T43" fmla="*/ 97 h 100"/>
                <a:gd name="T44" fmla="*/ 2 w 164"/>
                <a:gd name="T45" fmla="*/ 97 h 100"/>
                <a:gd name="T46" fmla="*/ 4 w 164"/>
                <a:gd name="T47" fmla="*/ 97 h 100"/>
                <a:gd name="T48" fmla="*/ 2 w 164"/>
                <a:gd name="T49" fmla="*/ 95 h 100"/>
                <a:gd name="T50" fmla="*/ 2 w 164"/>
                <a:gd name="T51" fmla="*/ 77 h 100"/>
                <a:gd name="T52" fmla="*/ 5 w 164"/>
                <a:gd name="T53" fmla="*/ 60 h 100"/>
                <a:gd name="T54" fmla="*/ 13 w 164"/>
                <a:gd name="T55" fmla="*/ 44 h 100"/>
                <a:gd name="T56" fmla="*/ 24 w 164"/>
                <a:gd name="T57" fmla="*/ 30 h 100"/>
                <a:gd name="T58" fmla="*/ 35 w 164"/>
                <a:gd name="T59" fmla="*/ 19 h 100"/>
                <a:gd name="T60" fmla="*/ 49 w 164"/>
                <a:gd name="T61" fmla="*/ 11 h 100"/>
                <a:gd name="T62" fmla="*/ 65 w 164"/>
                <a:gd name="T63" fmla="*/ 4 h 100"/>
                <a:gd name="T64" fmla="*/ 81 w 164"/>
                <a:gd name="T65" fmla="*/ 2 h 100"/>
                <a:gd name="T66" fmla="*/ 100 w 164"/>
                <a:gd name="T67" fmla="*/ 2 h 100"/>
                <a:gd name="T68" fmla="*/ 117 w 164"/>
                <a:gd name="T69" fmla="*/ 6 h 100"/>
                <a:gd name="T70" fmla="*/ 133 w 164"/>
                <a:gd name="T71" fmla="*/ 13 h 100"/>
                <a:gd name="T72" fmla="*/ 147 w 164"/>
                <a:gd name="T73" fmla="*/ 24 h 100"/>
                <a:gd name="T74" fmla="*/ 158 w 164"/>
                <a:gd name="T75" fmla="*/ 36 h 100"/>
                <a:gd name="T76" fmla="*/ 161 w 164"/>
                <a:gd name="T77" fmla="*/ 43 h 100"/>
                <a:gd name="T78" fmla="*/ 161 w 164"/>
                <a:gd name="T79" fmla="*/ 43 h 100"/>
                <a:gd name="T80" fmla="*/ 161 w 164"/>
                <a:gd name="T81" fmla="*/ 41 h 100"/>
                <a:gd name="T82" fmla="*/ 161 w 164"/>
                <a:gd name="T83" fmla="*/ 41 h 100"/>
                <a:gd name="T84" fmla="*/ 161 w 164"/>
                <a:gd name="T85" fmla="*/ 41 h 100"/>
                <a:gd name="T86" fmla="*/ 161 w 164"/>
                <a:gd name="T87" fmla="*/ 41 h 100"/>
                <a:gd name="T88" fmla="*/ 161 w 164"/>
                <a:gd name="T89" fmla="*/ 41 h 100"/>
                <a:gd name="T90" fmla="*/ 163 w 164"/>
                <a:gd name="T91" fmla="*/ 41 h 100"/>
                <a:gd name="T92" fmla="*/ 163 w 164"/>
                <a:gd name="T93" fmla="*/ 41 h 10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64"/>
                <a:gd name="T142" fmla="*/ 0 h 100"/>
                <a:gd name="T143" fmla="*/ 164 w 164"/>
                <a:gd name="T144" fmla="*/ 100 h 10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64" h="100">
                  <a:moveTo>
                    <a:pt x="163" y="41"/>
                  </a:moveTo>
                  <a:lnTo>
                    <a:pt x="158" y="36"/>
                  </a:lnTo>
                  <a:lnTo>
                    <a:pt x="147" y="22"/>
                  </a:lnTo>
                  <a:lnTo>
                    <a:pt x="133" y="13"/>
                  </a:lnTo>
                  <a:lnTo>
                    <a:pt x="117" y="6"/>
                  </a:lnTo>
                  <a:lnTo>
                    <a:pt x="98" y="2"/>
                  </a:lnTo>
                  <a:lnTo>
                    <a:pt x="83" y="0"/>
                  </a:lnTo>
                  <a:lnTo>
                    <a:pt x="65" y="4"/>
                  </a:lnTo>
                  <a:lnTo>
                    <a:pt x="50" y="9"/>
                  </a:lnTo>
                  <a:lnTo>
                    <a:pt x="34" y="17"/>
                  </a:lnTo>
                  <a:lnTo>
                    <a:pt x="22" y="30"/>
                  </a:lnTo>
                  <a:lnTo>
                    <a:pt x="11" y="44"/>
                  </a:lnTo>
                  <a:lnTo>
                    <a:pt x="5" y="60"/>
                  </a:lnTo>
                  <a:lnTo>
                    <a:pt x="0" y="76"/>
                  </a:lnTo>
                  <a:lnTo>
                    <a:pt x="0" y="94"/>
                  </a:lnTo>
                  <a:lnTo>
                    <a:pt x="0" y="99"/>
                  </a:lnTo>
                  <a:lnTo>
                    <a:pt x="2" y="97"/>
                  </a:lnTo>
                  <a:lnTo>
                    <a:pt x="4" y="97"/>
                  </a:lnTo>
                  <a:lnTo>
                    <a:pt x="2" y="95"/>
                  </a:lnTo>
                  <a:lnTo>
                    <a:pt x="2" y="77"/>
                  </a:lnTo>
                  <a:lnTo>
                    <a:pt x="5" y="60"/>
                  </a:lnTo>
                  <a:lnTo>
                    <a:pt x="13" y="44"/>
                  </a:lnTo>
                  <a:lnTo>
                    <a:pt x="24" y="30"/>
                  </a:lnTo>
                  <a:lnTo>
                    <a:pt x="35" y="19"/>
                  </a:lnTo>
                  <a:lnTo>
                    <a:pt x="49" y="11"/>
                  </a:lnTo>
                  <a:lnTo>
                    <a:pt x="65" y="4"/>
                  </a:lnTo>
                  <a:lnTo>
                    <a:pt x="81" y="2"/>
                  </a:lnTo>
                  <a:lnTo>
                    <a:pt x="100" y="2"/>
                  </a:lnTo>
                  <a:lnTo>
                    <a:pt x="117" y="6"/>
                  </a:lnTo>
                  <a:lnTo>
                    <a:pt x="133" y="13"/>
                  </a:lnTo>
                  <a:lnTo>
                    <a:pt x="147" y="24"/>
                  </a:lnTo>
                  <a:lnTo>
                    <a:pt x="158" y="36"/>
                  </a:lnTo>
                  <a:lnTo>
                    <a:pt x="161" y="43"/>
                  </a:lnTo>
                  <a:lnTo>
                    <a:pt x="161" y="41"/>
                  </a:lnTo>
                  <a:lnTo>
                    <a:pt x="163" y="41"/>
                  </a:lnTo>
                </a:path>
              </a:pathLst>
            </a:custGeom>
            <a:solidFill>
              <a:srgbClr val="B0BDD4"/>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59" name="Freeform 591"/>
            <p:cNvSpPr>
              <a:spLocks/>
            </p:cNvSpPr>
            <p:nvPr/>
          </p:nvSpPr>
          <p:spPr bwMode="auto">
            <a:xfrm>
              <a:off x="1985" y="846"/>
              <a:ext cx="160" cy="96"/>
            </a:xfrm>
            <a:custGeom>
              <a:avLst/>
              <a:gdLst>
                <a:gd name="T0" fmla="*/ 159 w 160"/>
                <a:gd name="T1" fmla="*/ 41 h 96"/>
                <a:gd name="T2" fmla="*/ 156 w 160"/>
                <a:gd name="T3" fmla="*/ 34 h 96"/>
                <a:gd name="T4" fmla="*/ 145 w 160"/>
                <a:gd name="T5" fmla="*/ 22 h 96"/>
                <a:gd name="T6" fmla="*/ 131 w 160"/>
                <a:gd name="T7" fmla="*/ 11 h 96"/>
                <a:gd name="T8" fmla="*/ 115 w 160"/>
                <a:gd name="T9" fmla="*/ 4 h 96"/>
                <a:gd name="T10" fmla="*/ 98 w 160"/>
                <a:gd name="T11" fmla="*/ 0 h 96"/>
                <a:gd name="T12" fmla="*/ 79 w 160"/>
                <a:gd name="T13" fmla="*/ 0 h 96"/>
                <a:gd name="T14" fmla="*/ 63 w 160"/>
                <a:gd name="T15" fmla="*/ 2 h 96"/>
                <a:gd name="T16" fmla="*/ 47 w 160"/>
                <a:gd name="T17" fmla="*/ 9 h 96"/>
                <a:gd name="T18" fmla="*/ 33 w 160"/>
                <a:gd name="T19" fmla="*/ 17 h 96"/>
                <a:gd name="T20" fmla="*/ 22 w 160"/>
                <a:gd name="T21" fmla="*/ 28 h 96"/>
                <a:gd name="T22" fmla="*/ 11 w 160"/>
                <a:gd name="T23" fmla="*/ 42 h 96"/>
                <a:gd name="T24" fmla="*/ 3 w 160"/>
                <a:gd name="T25" fmla="*/ 58 h 96"/>
                <a:gd name="T26" fmla="*/ 0 w 160"/>
                <a:gd name="T27" fmla="*/ 75 h 96"/>
                <a:gd name="T28" fmla="*/ 0 w 160"/>
                <a:gd name="T29" fmla="*/ 93 h 96"/>
                <a:gd name="T30" fmla="*/ 2 w 160"/>
                <a:gd name="T31" fmla="*/ 95 h 96"/>
                <a:gd name="T32" fmla="*/ 2 w 160"/>
                <a:gd name="T33" fmla="*/ 95 h 96"/>
                <a:gd name="T34" fmla="*/ 2 w 160"/>
                <a:gd name="T35" fmla="*/ 95 h 96"/>
                <a:gd name="T36" fmla="*/ 2 w 160"/>
                <a:gd name="T37" fmla="*/ 95 h 96"/>
                <a:gd name="T38" fmla="*/ 2 w 160"/>
                <a:gd name="T39" fmla="*/ 95 h 96"/>
                <a:gd name="T40" fmla="*/ 2 w 160"/>
                <a:gd name="T41" fmla="*/ 95 h 96"/>
                <a:gd name="T42" fmla="*/ 2 w 160"/>
                <a:gd name="T43" fmla="*/ 95 h 96"/>
                <a:gd name="T44" fmla="*/ 2 w 160"/>
                <a:gd name="T45" fmla="*/ 95 h 96"/>
                <a:gd name="T46" fmla="*/ 2 w 160"/>
                <a:gd name="T47" fmla="*/ 95 h 96"/>
                <a:gd name="T48" fmla="*/ 0 w 160"/>
                <a:gd name="T49" fmla="*/ 93 h 96"/>
                <a:gd name="T50" fmla="*/ 2 w 160"/>
                <a:gd name="T51" fmla="*/ 75 h 96"/>
                <a:gd name="T52" fmla="*/ 5 w 160"/>
                <a:gd name="T53" fmla="*/ 59 h 96"/>
                <a:gd name="T54" fmla="*/ 13 w 160"/>
                <a:gd name="T55" fmla="*/ 43 h 96"/>
                <a:gd name="T56" fmla="*/ 22 w 160"/>
                <a:gd name="T57" fmla="*/ 30 h 96"/>
                <a:gd name="T58" fmla="*/ 33 w 160"/>
                <a:gd name="T59" fmla="*/ 17 h 96"/>
                <a:gd name="T60" fmla="*/ 49 w 160"/>
                <a:gd name="T61" fmla="*/ 10 h 96"/>
                <a:gd name="T62" fmla="*/ 64 w 160"/>
                <a:gd name="T63" fmla="*/ 5 h 96"/>
                <a:gd name="T64" fmla="*/ 79 w 160"/>
                <a:gd name="T65" fmla="*/ 1 h 96"/>
                <a:gd name="T66" fmla="*/ 98 w 160"/>
                <a:gd name="T67" fmla="*/ 2 h 96"/>
                <a:gd name="T68" fmla="*/ 115 w 160"/>
                <a:gd name="T69" fmla="*/ 6 h 96"/>
                <a:gd name="T70" fmla="*/ 130 w 160"/>
                <a:gd name="T71" fmla="*/ 13 h 96"/>
                <a:gd name="T72" fmla="*/ 143 w 160"/>
                <a:gd name="T73" fmla="*/ 23 h 96"/>
                <a:gd name="T74" fmla="*/ 155 w 160"/>
                <a:gd name="T75" fmla="*/ 36 h 96"/>
                <a:gd name="T76" fmla="*/ 159 w 160"/>
                <a:gd name="T77" fmla="*/ 41 h 96"/>
                <a:gd name="T78" fmla="*/ 159 w 160"/>
                <a:gd name="T79" fmla="*/ 41 h 96"/>
                <a:gd name="T80" fmla="*/ 159 w 160"/>
                <a:gd name="T81" fmla="*/ 41 h 96"/>
                <a:gd name="T82" fmla="*/ 159 w 160"/>
                <a:gd name="T83" fmla="*/ 41 h 96"/>
                <a:gd name="T84" fmla="*/ 159 w 160"/>
                <a:gd name="T85" fmla="*/ 41 h 96"/>
                <a:gd name="T86" fmla="*/ 159 w 160"/>
                <a:gd name="T87" fmla="*/ 41 h 96"/>
                <a:gd name="T88" fmla="*/ 159 w 160"/>
                <a:gd name="T89" fmla="*/ 41 h 96"/>
                <a:gd name="T90" fmla="*/ 159 w 160"/>
                <a:gd name="T91" fmla="*/ 41 h 96"/>
                <a:gd name="T92" fmla="*/ 159 w 160"/>
                <a:gd name="T93" fmla="*/ 41 h 9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60"/>
                <a:gd name="T142" fmla="*/ 0 h 96"/>
                <a:gd name="T143" fmla="*/ 160 w 160"/>
                <a:gd name="T144" fmla="*/ 96 h 9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60" h="96">
                  <a:moveTo>
                    <a:pt x="159" y="41"/>
                  </a:moveTo>
                  <a:lnTo>
                    <a:pt x="156" y="34"/>
                  </a:lnTo>
                  <a:lnTo>
                    <a:pt x="145" y="22"/>
                  </a:lnTo>
                  <a:lnTo>
                    <a:pt x="131" y="11"/>
                  </a:lnTo>
                  <a:lnTo>
                    <a:pt x="115" y="4"/>
                  </a:lnTo>
                  <a:lnTo>
                    <a:pt x="98" y="0"/>
                  </a:lnTo>
                  <a:lnTo>
                    <a:pt x="79" y="0"/>
                  </a:lnTo>
                  <a:lnTo>
                    <a:pt x="63" y="2"/>
                  </a:lnTo>
                  <a:lnTo>
                    <a:pt x="47" y="9"/>
                  </a:lnTo>
                  <a:lnTo>
                    <a:pt x="33" y="17"/>
                  </a:lnTo>
                  <a:lnTo>
                    <a:pt x="22" y="28"/>
                  </a:lnTo>
                  <a:lnTo>
                    <a:pt x="11" y="42"/>
                  </a:lnTo>
                  <a:lnTo>
                    <a:pt x="3" y="58"/>
                  </a:lnTo>
                  <a:lnTo>
                    <a:pt x="0" y="75"/>
                  </a:lnTo>
                  <a:lnTo>
                    <a:pt x="0" y="93"/>
                  </a:lnTo>
                  <a:lnTo>
                    <a:pt x="2" y="95"/>
                  </a:lnTo>
                  <a:lnTo>
                    <a:pt x="0" y="93"/>
                  </a:lnTo>
                  <a:lnTo>
                    <a:pt x="2" y="75"/>
                  </a:lnTo>
                  <a:lnTo>
                    <a:pt x="5" y="59"/>
                  </a:lnTo>
                  <a:lnTo>
                    <a:pt x="13" y="43"/>
                  </a:lnTo>
                  <a:lnTo>
                    <a:pt x="22" y="30"/>
                  </a:lnTo>
                  <a:lnTo>
                    <a:pt x="33" y="17"/>
                  </a:lnTo>
                  <a:lnTo>
                    <a:pt x="49" y="10"/>
                  </a:lnTo>
                  <a:lnTo>
                    <a:pt x="64" y="5"/>
                  </a:lnTo>
                  <a:lnTo>
                    <a:pt x="79" y="1"/>
                  </a:lnTo>
                  <a:lnTo>
                    <a:pt x="98" y="2"/>
                  </a:lnTo>
                  <a:lnTo>
                    <a:pt x="115" y="6"/>
                  </a:lnTo>
                  <a:lnTo>
                    <a:pt x="130" y="13"/>
                  </a:lnTo>
                  <a:lnTo>
                    <a:pt x="143" y="23"/>
                  </a:lnTo>
                  <a:lnTo>
                    <a:pt x="155" y="36"/>
                  </a:lnTo>
                  <a:lnTo>
                    <a:pt x="159" y="41"/>
                  </a:lnTo>
                </a:path>
              </a:pathLst>
            </a:custGeom>
            <a:solidFill>
              <a:srgbClr val="B1BED4"/>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60" name="Freeform 592"/>
            <p:cNvSpPr>
              <a:spLocks/>
            </p:cNvSpPr>
            <p:nvPr/>
          </p:nvSpPr>
          <p:spPr bwMode="auto">
            <a:xfrm>
              <a:off x="1985" y="847"/>
              <a:ext cx="160" cy="96"/>
            </a:xfrm>
            <a:custGeom>
              <a:avLst/>
              <a:gdLst>
                <a:gd name="T0" fmla="*/ 159 w 160"/>
                <a:gd name="T1" fmla="*/ 40 h 96"/>
                <a:gd name="T2" fmla="*/ 155 w 160"/>
                <a:gd name="T3" fmla="*/ 35 h 96"/>
                <a:gd name="T4" fmla="*/ 143 w 160"/>
                <a:gd name="T5" fmla="*/ 22 h 96"/>
                <a:gd name="T6" fmla="*/ 130 w 160"/>
                <a:gd name="T7" fmla="*/ 12 h 96"/>
                <a:gd name="T8" fmla="*/ 115 w 160"/>
                <a:gd name="T9" fmla="*/ 5 h 96"/>
                <a:gd name="T10" fmla="*/ 98 w 160"/>
                <a:gd name="T11" fmla="*/ 1 h 96"/>
                <a:gd name="T12" fmla="*/ 79 w 160"/>
                <a:gd name="T13" fmla="*/ 0 h 96"/>
                <a:gd name="T14" fmla="*/ 64 w 160"/>
                <a:gd name="T15" fmla="*/ 4 h 96"/>
                <a:gd name="T16" fmla="*/ 49 w 160"/>
                <a:gd name="T17" fmla="*/ 9 h 96"/>
                <a:gd name="T18" fmla="*/ 33 w 160"/>
                <a:gd name="T19" fmla="*/ 16 h 96"/>
                <a:gd name="T20" fmla="*/ 22 w 160"/>
                <a:gd name="T21" fmla="*/ 29 h 96"/>
                <a:gd name="T22" fmla="*/ 13 w 160"/>
                <a:gd name="T23" fmla="*/ 42 h 96"/>
                <a:gd name="T24" fmla="*/ 5 w 160"/>
                <a:gd name="T25" fmla="*/ 58 h 96"/>
                <a:gd name="T26" fmla="*/ 2 w 160"/>
                <a:gd name="T27" fmla="*/ 74 h 96"/>
                <a:gd name="T28" fmla="*/ 0 w 160"/>
                <a:gd name="T29" fmla="*/ 92 h 96"/>
                <a:gd name="T30" fmla="*/ 2 w 160"/>
                <a:gd name="T31" fmla="*/ 94 h 96"/>
                <a:gd name="T32" fmla="*/ 2 w 160"/>
                <a:gd name="T33" fmla="*/ 94 h 96"/>
                <a:gd name="T34" fmla="*/ 2 w 160"/>
                <a:gd name="T35" fmla="*/ 94 h 96"/>
                <a:gd name="T36" fmla="*/ 2 w 160"/>
                <a:gd name="T37" fmla="*/ 94 h 96"/>
                <a:gd name="T38" fmla="*/ 2 w 160"/>
                <a:gd name="T39" fmla="*/ 94 h 96"/>
                <a:gd name="T40" fmla="*/ 2 w 160"/>
                <a:gd name="T41" fmla="*/ 94 h 96"/>
                <a:gd name="T42" fmla="*/ 2 w 160"/>
                <a:gd name="T43" fmla="*/ 94 h 96"/>
                <a:gd name="T44" fmla="*/ 2 w 160"/>
                <a:gd name="T45" fmla="*/ 95 h 96"/>
                <a:gd name="T46" fmla="*/ 2 w 160"/>
                <a:gd name="T47" fmla="*/ 95 h 96"/>
                <a:gd name="T48" fmla="*/ 3 w 160"/>
                <a:gd name="T49" fmla="*/ 91 h 96"/>
                <a:gd name="T50" fmla="*/ 2 w 160"/>
                <a:gd name="T51" fmla="*/ 74 h 96"/>
                <a:gd name="T52" fmla="*/ 5 w 160"/>
                <a:gd name="T53" fmla="*/ 58 h 96"/>
                <a:gd name="T54" fmla="*/ 13 w 160"/>
                <a:gd name="T55" fmla="*/ 42 h 96"/>
                <a:gd name="T56" fmla="*/ 23 w 160"/>
                <a:gd name="T57" fmla="*/ 30 h 96"/>
                <a:gd name="T58" fmla="*/ 35 w 160"/>
                <a:gd name="T59" fmla="*/ 18 h 96"/>
                <a:gd name="T60" fmla="*/ 49 w 160"/>
                <a:gd name="T61" fmla="*/ 10 h 96"/>
                <a:gd name="T62" fmla="*/ 64 w 160"/>
                <a:gd name="T63" fmla="*/ 4 h 96"/>
                <a:gd name="T64" fmla="*/ 79 w 160"/>
                <a:gd name="T65" fmla="*/ 0 h 96"/>
                <a:gd name="T66" fmla="*/ 98 w 160"/>
                <a:gd name="T67" fmla="*/ 1 h 96"/>
                <a:gd name="T68" fmla="*/ 114 w 160"/>
                <a:gd name="T69" fmla="*/ 7 h 96"/>
                <a:gd name="T70" fmla="*/ 130 w 160"/>
                <a:gd name="T71" fmla="*/ 12 h 96"/>
                <a:gd name="T72" fmla="*/ 143 w 160"/>
                <a:gd name="T73" fmla="*/ 22 h 96"/>
                <a:gd name="T74" fmla="*/ 155 w 160"/>
                <a:gd name="T75" fmla="*/ 35 h 96"/>
                <a:gd name="T76" fmla="*/ 158 w 160"/>
                <a:gd name="T77" fmla="*/ 42 h 96"/>
                <a:gd name="T78" fmla="*/ 158 w 160"/>
                <a:gd name="T79" fmla="*/ 42 h 96"/>
                <a:gd name="T80" fmla="*/ 159 w 160"/>
                <a:gd name="T81" fmla="*/ 40 h 96"/>
                <a:gd name="T82" fmla="*/ 159 w 160"/>
                <a:gd name="T83" fmla="*/ 40 h 96"/>
                <a:gd name="T84" fmla="*/ 159 w 160"/>
                <a:gd name="T85" fmla="*/ 40 h 96"/>
                <a:gd name="T86" fmla="*/ 159 w 160"/>
                <a:gd name="T87" fmla="*/ 40 h 96"/>
                <a:gd name="T88" fmla="*/ 159 w 160"/>
                <a:gd name="T89" fmla="*/ 40 h 96"/>
                <a:gd name="T90" fmla="*/ 159 w 160"/>
                <a:gd name="T91" fmla="*/ 40 h 96"/>
                <a:gd name="T92" fmla="*/ 159 w 160"/>
                <a:gd name="T93" fmla="*/ 40 h 9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60"/>
                <a:gd name="T142" fmla="*/ 0 h 96"/>
                <a:gd name="T143" fmla="*/ 160 w 160"/>
                <a:gd name="T144" fmla="*/ 96 h 9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60" h="96">
                  <a:moveTo>
                    <a:pt x="159" y="40"/>
                  </a:moveTo>
                  <a:lnTo>
                    <a:pt x="155" y="35"/>
                  </a:lnTo>
                  <a:lnTo>
                    <a:pt x="143" y="22"/>
                  </a:lnTo>
                  <a:lnTo>
                    <a:pt x="130" y="12"/>
                  </a:lnTo>
                  <a:lnTo>
                    <a:pt x="115" y="5"/>
                  </a:lnTo>
                  <a:lnTo>
                    <a:pt x="98" y="1"/>
                  </a:lnTo>
                  <a:lnTo>
                    <a:pt x="79" y="0"/>
                  </a:lnTo>
                  <a:lnTo>
                    <a:pt x="64" y="4"/>
                  </a:lnTo>
                  <a:lnTo>
                    <a:pt x="49" y="9"/>
                  </a:lnTo>
                  <a:lnTo>
                    <a:pt x="33" y="16"/>
                  </a:lnTo>
                  <a:lnTo>
                    <a:pt x="22" y="29"/>
                  </a:lnTo>
                  <a:lnTo>
                    <a:pt x="13" y="42"/>
                  </a:lnTo>
                  <a:lnTo>
                    <a:pt x="5" y="58"/>
                  </a:lnTo>
                  <a:lnTo>
                    <a:pt x="2" y="74"/>
                  </a:lnTo>
                  <a:lnTo>
                    <a:pt x="0" y="92"/>
                  </a:lnTo>
                  <a:lnTo>
                    <a:pt x="2" y="94"/>
                  </a:lnTo>
                  <a:lnTo>
                    <a:pt x="2" y="95"/>
                  </a:lnTo>
                  <a:lnTo>
                    <a:pt x="3" y="91"/>
                  </a:lnTo>
                  <a:lnTo>
                    <a:pt x="2" y="74"/>
                  </a:lnTo>
                  <a:lnTo>
                    <a:pt x="5" y="58"/>
                  </a:lnTo>
                  <a:lnTo>
                    <a:pt x="13" y="42"/>
                  </a:lnTo>
                  <a:lnTo>
                    <a:pt x="23" y="30"/>
                  </a:lnTo>
                  <a:lnTo>
                    <a:pt x="35" y="18"/>
                  </a:lnTo>
                  <a:lnTo>
                    <a:pt x="49" y="10"/>
                  </a:lnTo>
                  <a:lnTo>
                    <a:pt x="64" y="4"/>
                  </a:lnTo>
                  <a:lnTo>
                    <a:pt x="79" y="0"/>
                  </a:lnTo>
                  <a:lnTo>
                    <a:pt x="98" y="1"/>
                  </a:lnTo>
                  <a:lnTo>
                    <a:pt x="114" y="7"/>
                  </a:lnTo>
                  <a:lnTo>
                    <a:pt x="130" y="12"/>
                  </a:lnTo>
                  <a:lnTo>
                    <a:pt x="143" y="22"/>
                  </a:lnTo>
                  <a:lnTo>
                    <a:pt x="155" y="35"/>
                  </a:lnTo>
                  <a:lnTo>
                    <a:pt x="158" y="42"/>
                  </a:lnTo>
                  <a:lnTo>
                    <a:pt x="159" y="40"/>
                  </a:lnTo>
                </a:path>
              </a:pathLst>
            </a:custGeom>
            <a:solidFill>
              <a:srgbClr val="B2BED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61" name="Freeform 593"/>
            <p:cNvSpPr>
              <a:spLocks/>
            </p:cNvSpPr>
            <p:nvPr/>
          </p:nvSpPr>
          <p:spPr bwMode="auto">
            <a:xfrm>
              <a:off x="1987" y="847"/>
              <a:ext cx="157" cy="96"/>
            </a:xfrm>
            <a:custGeom>
              <a:avLst/>
              <a:gdLst>
                <a:gd name="T0" fmla="*/ 156 w 157"/>
                <a:gd name="T1" fmla="*/ 42 h 96"/>
                <a:gd name="T2" fmla="*/ 153 w 157"/>
                <a:gd name="T3" fmla="*/ 35 h 96"/>
                <a:gd name="T4" fmla="*/ 141 w 157"/>
                <a:gd name="T5" fmla="*/ 22 h 96"/>
                <a:gd name="T6" fmla="*/ 128 w 157"/>
                <a:gd name="T7" fmla="*/ 12 h 96"/>
                <a:gd name="T8" fmla="*/ 112 w 157"/>
                <a:gd name="T9" fmla="*/ 7 h 96"/>
                <a:gd name="T10" fmla="*/ 96 w 157"/>
                <a:gd name="T11" fmla="*/ 1 h 96"/>
                <a:gd name="T12" fmla="*/ 77 w 157"/>
                <a:gd name="T13" fmla="*/ 0 h 96"/>
                <a:gd name="T14" fmla="*/ 62 w 157"/>
                <a:gd name="T15" fmla="*/ 4 h 96"/>
                <a:gd name="T16" fmla="*/ 47 w 157"/>
                <a:gd name="T17" fmla="*/ 10 h 96"/>
                <a:gd name="T18" fmla="*/ 33 w 157"/>
                <a:gd name="T19" fmla="*/ 18 h 96"/>
                <a:gd name="T20" fmla="*/ 21 w 157"/>
                <a:gd name="T21" fmla="*/ 30 h 96"/>
                <a:gd name="T22" fmla="*/ 11 w 157"/>
                <a:gd name="T23" fmla="*/ 42 h 96"/>
                <a:gd name="T24" fmla="*/ 3 w 157"/>
                <a:gd name="T25" fmla="*/ 58 h 96"/>
                <a:gd name="T26" fmla="*/ 0 w 157"/>
                <a:gd name="T27" fmla="*/ 74 h 96"/>
                <a:gd name="T28" fmla="*/ 1 w 157"/>
                <a:gd name="T29" fmla="*/ 91 h 96"/>
                <a:gd name="T30" fmla="*/ 0 w 157"/>
                <a:gd name="T31" fmla="*/ 95 h 96"/>
                <a:gd name="T32" fmla="*/ 0 w 157"/>
                <a:gd name="T33" fmla="*/ 95 h 96"/>
                <a:gd name="T34" fmla="*/ 0 w 157"/>
                <a:gd name="T35" fmla="*/ 95 h 96"/>
                <a:gd name="T36" fmla="*/ 0 w 157"/>
                <a:gd name="T37" fmla="*/ 95 h 96"/>
                <a:gd name="T38" fmla="*/ 0 w 157"/>
                <a:gd name="T39" fmla="*/ 95 h 96"/>
                <a:gd name="T40" fmla="*/ 0 w 157"/>
                <a:gd name="T41" fmla="*/ 95 h 96"/>
                <a:gd name="T42" fmla="*/ 0 w 157"/>
                <a:gd name="T43" fmla="*/ 95 h 96"/>
                <a:gd name="T44" fmla="*/ 0 w 157"/>
                <a:gd name="T45" fmla="*/ 95 h 96"/>
                <a:gd name="T46" fmla="*/ 0 w 157"/>
                <a:gd name="T47" fmla="*/ 95 h 96"/>
                <a:gd name="T48" fmla="*/ 1 w 157"/>
                <a:gd name="T49" fmla="*/ 91 h 96"/>
                <a:gd name="T50" fmla="*/ 2 w 157"/>
                <a:gd name="T51" fmla="*/ 76 h 96"/>
                <a:gd name="T52" fmla="*/ 5 w 157"/>
                <a:gd name="T53" fmla="*/ 59 h 96"/>
                <a:gd name="T54" fmla="*/ 13 w 157"/>
                <a:gd name="T55" fmla="*/ 42 h 96"/>
                <a:gd name="T56" fmla="*/ 21 w 157"/>
                <a:gd name="T57" fmla="*/ 30 h 96"/>
                <a:gd name="T58" fmla="*/ 33 w 157"/>
                <a:gd name="T59" fmla="*/ 18 h 96"/>
                <a:gd name="T60" fmla="*/ 49 w 157"/>
                <a:gd name="T61" fmla="*/ 11 h 96"/>
                <a:gd name="T62" fmla="*/ 62 w 157"/>
                <a:gd name="T63" fmla="*/ 6 h 96"/>
                <a:gd name="T64" fmla="*/ 78 w 157"/>
                <a:gd name="T65" fmla="*/ 3 h 96"/>
                <a:gd name="T66" fmla="*/ 95 w 157"/>
                <a:gd name="T67" fmla="*/ 3 h 96"/>
                <a:gd name="T68" fmla="*/ 112 w 157"/>
                <a:gd name="T69" fmla="*/ 7 h 96"/>
                <a:gd name="T70" fmla="*/ 127 w 157"/>
                <a:gd name="T71" fmla="*/ 14 h 96"/>
                <a:gd name="T72" fmla="*/ 140 w 157"/>
                <a:gd name="T73" fmla="*/ 24 h 96"/>
                <a:gd name="T74" fmla="*/ 151 w 157"/>
                <a:gd name="T75" fmla="*/ 36 h 96"/>
                <a:gd name="T76" fmla="*/ 154 w 157"/>
                <a:gd name="T77" fmla="*/ 41 h 96"/>
                <a:gd name="T78" fmla="*/ 154 w 157"/>
                <a:gd name="T79" fmla="*/ 41 h 96"/>
                <a:gd name="T80" fmla="*/ 154 w 157"/>
                <a:gd name="T81" fmla="*/ 41 h 96"/>
                <a:gd name="T82" fmla="*/ 154 w 157"/>
                <a:gd name="T83" fmla="*/ 41 h 96"/>
                <a:gd name="T84" fmla="*/ 154 w 157"/>
                <a:gd name="T85" fmla="*/ 41 h 96"/>
                <a:gd name="T86" fmla="*/ 154 w 157"/>
                <a:gd name="T87" fmla="*/ 41 h 96"/>
                <a:gd name="T88" fmla="*/ 156 w 157"/>
                <a:gd name="T89" fmla="*/ 42 h 96"/>
                <a:gd name="T90" fmla="*/ 156 w 157"/>
                <a:gd name="T91" fmla="*/ 42 h 96"/>
                <a:gd name="T92" fmla="*/ 156 w 157"/>
                <a:gd name="T93" fmla="*/ 42 h 9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57"/>
                <a:gd name="T142" fmla="*/ 0 h 96"/>
                <a:gd name="T143" fmla="*/ 157 w 157"/>
                <a:gd name="T144" fmla="*/ 96 h 9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57" h="96">
                  <a:moveTo>
                    <a:pt x="156" y="42"/>
                  </a:moveTo>
                  <a:lnTo>
                    <a:pt x="153" y="35"/>
                  </a:lnTo>
                  <a:lnTo>
                    <a:pt x="141" y="22"/>
                  </a:lnTo>
                  <a:lnTo>
                    <a:pt x="128" y="12"/>
                  </a:lnTo>
                  <a:lnTo>
                    <a:pt x="112" y="7"/>
                  </a:lnTo>
                  <a:lnTo>
                    <a:pt x="96" y="1"/>
                  </a:lnTo>
                  <a:lnTo>
                    <a:pt x="77" y="0"/>
                  </a:lnTo>
                  <a:lnTo>
                    <a:pt x="62" y="4"/>
                  </a:lnTo>
                  <a:lnTo>
                    <a:pt x="47" y="10"/>
                  </a:lnTo>
                  <a:lnTo>
                    <a:pt x="33" y="18"/>
                  </a:lnTo>
                  <a:lnTo>
                    <a:pt x="21" y="30"/>
                  </a:lnTo>
                  <a:lnTo>
                    <a:pt x="11" y="42"/>
                  </a:lnTo>
                  <a:lnTo>
                    <a:pt x="3" y="58"/>
                  </a:lnTo>
                  <a:lnTo>
                    <a:pt x="0" y="74"/>
                  </a:lnTo>
                  <a:lnTo>
                    <a:pt x="1" y="91"/>
                  </a:lnTo>
                  <a:lnTo>
                    <a:pt x="0" y="95"/>
                  </a:lnTo>
                  <a:lnTo>
                    <a:pt x="1" y="91"/>
                  </a:lnTo>
                  <a:lnTo>
                    <a:pt x="2" y="76"/>
                  </a:lnTo>
                  <a:lnTo>
                    <a:pt x="5" y="59"/>
                  </a:lnTo>
                  <a:lnTo>
                    <a:pt x="13" y="42"/>
                  </a:lnTo>
                  <a:lnTo>
                    <a:pt x="21" y="30"/>
                  </a:lnTo>
                  <a:lnTo>
                    <a:pt x="33" y="18"/>
                  </a:lnTo>
                  <a:lnTo>
                    <a:pt x="49" y="11"/>
                  </a:lnTo>
                  <a:lnTo>
                    <a:pt x="62" y="6"/>
                  </a:lnTo>
                  <a:lnTo>
                    <a:pt x="78" y="3"/>
                  </a:lnTo>
                  <a:lnTo>
                    <a:pt x="95" y="3"/>
                  </a:lnTo>
                  <a:lnTo>
                    <a:pt x="112" y="7"/>
                  </a:lnTo>
                  <a:lnTo>
                    <a:pt x="127" y="14"/>
                  </a:lnTo>
                  <a:lnTo>
                    <a:pt x="140" y="24"/>
                  </a:lnTo>
                  <a:lnTo>
                    <a:pt x="151" y="36"/>
                  </a:lnTo>
                  <a:lnTo>
                    <a:pt x="154" y="41"/>
                  </a:lnTo>
                  <a:lnTo>
                    <a:pt x="156" y="42"/>
                  </a:lnTo>
                </a:path>
              </a:pathLst>
            </a:custGeom>
            <a:solidFill>
              <a:srgbClr val="B3BFD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62" name="Freeform 594"/>
            <p:cNvSpPr>
              <a:spLocks/>
            </p:cNvSpPr>
            <p:nvPr/>
          </p:nvSpPr>
          <p:spPr bwMode="auto">
            <a:xfrm>
              <a:off x="1987" y="850"/>
              <a:ext cx="155" cy="93"/>
            </a:xfrm>
            <a:custGeom>
              <a:avLst/>
              <a:gdLst>
                <a:gd name="T0" fmla="*/ 154 w 155"/>
                <a:gd name="T1" fmla="*/ 38 h 93"/>
                <a:gd name="T2" fmla="*/ 151 w 155"/>
                <a:gd name="T3" fmla="*/ 33 h 93"/>
                <a:gd name="T4" fmla="*/ 140 w 155"/>
                <a:gd name="T5" fmla="*/ 21 h 93"/>
                <a:gd name="T6" fmla="*/ 127 w 155"/>
                <a:gd name="T7" fmla="*/ 11 h 93"/>
                <a:gd name="T8" fmla="*/ 112 w 155"/>
                <a:gd name="T9" fmla="*/ 4 h 93"/>
                <a:gd name="T10" fmla="*/ 95 w 155"/>
                <a:gd name="T11" fmla="*/ 0 h 93"/>
                <a:gd name="T12" fmla="*/ 78 w 155"/>
                <a:gd name="T13" fmla="*/ 0 h 93"/>
                <a:gd name="T14" fmla="*/ 62 w 155"/>
                <a:gd name="T15" fmla="*/ 3 h 93"/>
                <a:gd name="T16" fmla="*/ 49 w 155"/>
                <a:gd name="T17" fmla="*/ 8 h 93"/>
                <a:gd name="T18" fmla="*/ 33 w 155"/>
                <a:gd name="T19" fmla="*/ 15 h 93"/>
                <a:gd name="T20" fmla="*/ 21 w 155"/>
                <a:gd name="T21" fmla="*/ 27 h 93"/>
                <a:gd name="T22" fmla="*/ 13 w 155"/>
                <a:gd name="T23" fmla="*/ 39 h 93"/>
                <a:gd name="T24" fmla="*/ 5 w 155"/>
                <a:gd name="T25" fmla="*/ 56 h 93"/>
                <a:gd name="T26" fmla="*/ 2 w 155"/>
                <a:gd name="T27" fmla="*/ 73 h 93"/>
                <a:gd name="T28" fmla="*/ 1 w 155"/>
                <a:gd name="T29" fmla="*/ 88 h 93"/>
                <a:gd name="T30" fmla="*/ 0 w 155"/>
                <a:gd name="T31" fmla="*/ 92 h 93"/>
                <a:gd name="T32" fmla="*/ 0 w 155"/>
                <a:gd name="T33" fmla="*/ 92 h 93"/>
                <a:gd name="T34" fmla="*/ 0 w 155"/>
                <a:gd name="T35" fmla="*/ 92 h 93"/>
                <a:gd name="T36" fmla="*/ 0 w 155"/>
                <a:gd name="T37" fmla="*/ 92 h 93"/>
                <a:gd name="T38" fmla="*/ 1 w 155"/>
                <a:gd name="T39" fmla="*/ 90 h 93"/>
                <a:gd name="T40" fmla="*/ 1 w 155"/>
                <a:gd name="T41" fmla="*/ 90 h 93"/>
                <a:gd name="T42" fmla="*/ 1 w 155"/>
                <a:gd name="T43" fmla="*/ 90 h 93"/>
                <a:gd name="T44" fmla="*/ 3 w 155"/>
                <a:gd name="T45" fmla="*/ 91 h 93"/>
                <a:gd name="T46" fmla="*/ 3 w 155"/>
                <a:gd name="T47" fmla="*/ 91 h 93"/>
                <a:gd name="T48" fmla="*/ 2 w 155"/>
                <a:gd name="T49" fmla="*/ 89 h 93"/>
                <a:gd name="T50" fmla="*/ 2 w 155"/>
                <a:gd name="T51" fmla="*/ 73 h 93"/>
                <a:gd name="T52" fmla="*/ 5 w 155"/>
                <a:gd name="T53" fmla="*/ 56 h 93"/>
                <a:gd name="T54" fmla="*/ 13 w 155"/>
                <a:gd name="T55" fmla="*/ 39 h 93"/>
                <a:gd name="T56" fmla="*/ 22 w 155"/>
                <a:gd name="T57" fmla="*/ 27 h 93"/>
                <a:gd name="T58" fmla="*/ 35 w 155"/>
                <a:gd name="T59" fmla="*/ 17 h 93"/>
                <a:gd name="T60" fmla="*/ 49 w 155"/>
                <a:gd name="T61" fmla="*/ 8 h 93"/>
                <a:gd name="T62" fmla="*/ 64 w 155"/>
                <a:gd name="T63" fmla="*/ 3 h 93"/>
                <a:gd name="T64" fmla="*/ 78 w 155"/>
                <a:gd name="T65" fmla="*/ 0 h 93"/>
                <a:gd name="T66" fmla="*/ 95 w 155"/>
                <a:gd name="T67" fmla="*/ 2 h 93"/>
                <a:gd name="T68" fmla="*/ 111 w 155"/>
                <a:gd name="T69" fmla="*/ 6 h 93"/>
                <a:gd name="T70" fmla="*/ 126 w 155"/>
                <a:gd name="T71" fmla="*/ 13 h 93"/>
                <a:gd name="T72" fmla="*/ 140 w 155"/>
                <a:gd name="T73" fmla="*/ 21 h 93"/>
                <a:gd name="T74" fmla="*/ 151 w 155"/>
                <a:gd name="T75" fmla="*/ 33 h 93"/>
                <a:gd name="T76" fmla="*/ 154 w 155"/>
                <a:gd name="T77" fmla="*/ 40 h 93"/>
                <a:gd name="T78" fmla="*/ 154 w 155"/>
                <a:gd name="T79" fmla="*/ 38 h 93"/>
                <a:gd name="T80" fmla="*/ 154 w 155"/>
                <a:gd name="T81" fmla="*/ 38 h 93"/>
                <a:gd name="T82" fmla="*/ 154 w 155"/>
                <a:gd name="T83" fmla="*/ 38 h 93"/>
                <a:gd name="T84" fmla="*/ 154 w 155"/>
                <a:gd name="T85" fmla="*/ 38 h 93"/>
                <a:gd name="T86" fmla="*/ 154 w 155"/>
                <a:gd name="T87" fmla="*/ 38 h 93"/>
                <a:gd name="T88" fmla="*/ 154 w 155"/>
                <a:gd name="T89" fmla="*/ 38 h 93"/>
                <a:gd name="T90" fmla="*/ 154 w 155"/>
                <a:gd name="T91" fmla="*/ 38 h 93"/>
                <a:gd name="T92" fmla="*/ 154 w 155"/>
                <a:gd name="T93" fmla="*/ 38 h 9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55"/>
                <a:gd name="T142" fmla="*/ 0 h 93"/>
                <a:gd name="T143" fmla="*/ 155 w 155"/>
                <a:gd name="T144" fmla="*/ 93 h 9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55" h="93">
                  <a:moveTo>
                    <a:pt x="154" y="38"/>
                  </a:moveTo>
                  <a:lnTo>
                    <a:pt x="151" y="33"/>
                  </a:lnTo>
                  <a:lnTo>
                    <a:pt x="140" y="21"/>
                  </a:lnTo>
                  <a:lnTo>
                    <a:pt x="127" y="11"/>
                  </a:lnTo>
                  <a:lnTo>
                    <a:pt x="112" y="4"/>
                  </a:lnTo>
                  <a:lnTo>
                    <a:pt x="95" y="0"/>
                  </a:lnTo>
                  <a:lnTo>
                    <a:pt x="78" y="0"/>
                  </a:lnTo>
                  <a:lnTo>
                    <a:pt x="62" y="3"/>
                  </a:lnTo>
                  <a:lnTo>
                    <a:pt x="49" y="8"/>
                  </a:lnTo>
                  <a:lnTo>
                    <a:pt x="33" y="15"/>
                  </a:lnTo>
                  <a:lnTo>
                    <a:pt x="21" y="27"/>
                  </a:lnTo>
                  <a:lnTo>
                    <a:pt x="13" y="39"/>
                  </a:lnTo>
                  <a:lnTo>
                    <a:pt x="5" y="56"/>
                  </a:lnTo>
                  <a:lnTo>
                    <a:pt x="2" y="73"/>
                  </a:lnTo>
                  <a:lnTo>
                    <a:pt x="1" y="88"/>
                  </a:lnTo>
                  <a:lnTo>
                    <a:pt x="0" y="92"/>
                  </a:lnTo>
                  <a:lnTo>
                    <a:pt x="1" y="90"/>
                  </a:lnTo>
                  <a:lnTo>
                    <a:pt x="3" y="91"/>
                  </a:lnTo>
                  <a:lnTo>
                    <a:pt x="2" y="89"/>
                  </a:lnTo>
                  <a:lnTo>
                    <a:pt x="2" y="73"/>
                  </a:lnTo>
                  <a:lnTo>
                    <a:pt x="5" y="56"/>
                  </a:lnTo>
                  <a:lnTo>
                    <a:pt x="13" y="39"/>
                  </a:lnTo>
                  <a:lnTo>
                    <a:pt x="22" y="27"/>
                  </a:lnTo>
                  <a:lnTo>
                    <a:pt x="35" y="17"/>
                  </a:lnTo>
                  <a:lnTo>
                    <a:pt x="49" y="8"/>
                  </a:lnTo>
                  <a:lnTo>
                    <a:pt x="64" y="3"/>
                  </a:lnTo>
                  <a:lnTo>
                    <a:pt x="78" y="0"/>
                  </a:lnTo>
                  <a:lnTo>
                    <a:pt x="95" y="2"/>
                  </a:lnTo>
                  <a:lnTo>
                    <a:pt x="111" y="6"/>
                  </a:lnTo>
                  <a:lnTo>
                    <a:pt x="126" y="13"/>
                  </a:lnTo>
                  <a:lnTo>
                    <a:pt x="140" y="21"/>
                  </a:lnTo>
                  <a:lnTo>
                    <a:pt x="151" y="33"/>
                  </a:lnTo>
                  <a:lnTo>
                    <a:pt x="154" y="40"/>
                  </a:lnTo>
                  <a:lnTo>
                    <a:pt x="154" y="38"/>
                  </a:lnTo>
                </a:path>
              </a:pathLst>
            </a:custGeom>
            <a:solidFill>
              <a:srgbClr val="B4C0D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63" name="Freeform 595"/>
            <p:cNvSpPr>
              <a:spLocks/>
            </p:cNvSpPr>
            <p:nvPr/>
          </p:nvSpPr>
          <p:spPr bwMode="auto">
            <a:xfrm>
              <a:off x="1989" y="850"/>
              <a:ext cx="153" cy="92"/>
            </a:xfrm>
            <a:custGeom>
              <a:avLst/>
              <a:gdLst>
                <a:gd name="T0" fmla="*/ 152 w 153"/>
                <a:gd name="T1" fmla="*/ 40 h 92"/>
                <a:gd name="T2" fmla="*/ 149 w 153"/>
                <a:gd name="T3" fmla="*/ 33 h 92"/>
                <a:gd name="T4" fmla="*/ 138 w 153"/>
                <a:gd name="T5" fmla="*/ 21 h 92"/>
                <a:gd name="T6" fmla="*/ 124 w 153"/>
                <a:gd name="T7" fmla="*/ 13 h 92"/>
                <a:gd name="T8" fmla="*/ 109 w 153"/>
                <a:gd name="T9" fmla="*/ 6 h 92"/>
                <a:gd name="T10" fmla="*/ 93 w 153"/>
                <a:gd name="T11" fmla="*/ 2 h 92"/>
                <a:gd name="T12" fmla="*/ 76 w 153"/>
                <a:gd name="T13" fmla="*/ 0 h 92"/>
                <a:gd name="T14" fmla="*/ 62 w 153"/>
                <a:gd name="T15" fmla="*/ 3 h 92"/>
                <a:gd name="T16" fmla="*/ 47 w 153"/>
                <a:gd name="T17" fmla="*/ 8 h 92"/>
                <a:gd name="T18" fmla="*/ 33 w 153"/>
                <a:gd name="T19" fmla="*/ 17 h 92"/>
                <a:gd name="T20" fmla="*/ 20 w 153"/>
                <a:gd name="T21" fmla="*/ 27 h 92"/>
                <a:gd name="T22" fmla="*/ 11 w 153"/>
                <a:gd name="T23" fmla="*/ 39 h 92"/>
                <a:gd name="T24" fmla="*/ 3 w 153"/>
                <a:gd name="T25" fmla="*/ 56 h 92"/>
                <a:gd name="T26" fmla="*/ 0 w 153"/>
                <a:gd name="T27" fmla="*/ 73 h 92"/>
                <a:gd name="T28" fmla="*/ 0 w 153"/>
                <a:gd name="T29" fmla="*/ 89 h 92"/>
                <a:gd name="T30" fmla="*/ 1 w 153"/>
                <a:gd name="T31" fmla="*/ 91 h 92"/>
                <a:gd name="T32" fmla="*/ 1 w 153"/>
                <a:gd name="T33" fmla="*/ 91 h 92"/>
                <a:gd name="T34" fmla="*/ 1 w 153"/>
                <a:gd name="T35" fmla="*/ 91 h 92"/>
                <a:gd name="T36" fmla="*/ 1 w 153"/>
                <a:gd name="T37" fmla="*/ 91 h 92"/>
                <a:gd name="T38" fmla="*/ 1 w 153"/>
                <a:gd name="T39" fmla="*/ 91 h 92"/>
                <a:gd name="T40" fmla="*/ 1 w 153"/>
                <a:gd name="T41" fmla="*/ 91 h 92"/>
                <a:gd name="T42" fmla="*/ 1 w 153"/>
                <a:gd name="T43" fmla="*/ 91 h 92"/>
                <a:gd name="T44" fmla="*/ 1 w 153"/>
                <a:gd name="T45" fmla="*/ 91 h 92"/>
                <a:gd name="T46" fmla="*/ 1 w 153"/>
                <a:gd name="T47" fmla="*/ 91 h 92"/>
                <a:gd name="T48" fmla="*/ 0 w 153"/>
                <a:gd name="T49" fmla="*/ 89 h 92"/>
                <a:gd name="T50" fmla="*/ 2 w 153"/>
                <a:gd name="T51" fmla="*/ 73 h 92"/>
                <a:gd name="T52" fmla="*/ 5 w 153"/>
                <a:gd name="T53" fmla="*/ 57 h 92"/>
                <a:gd name="T54" fmla="*/ 13 w 153"/>
                <a:gd name="T55" fmla="*/ 40 h 92"/>
                <a:gd name="T56" fmla="*/ 20 w 153"/>
                <a:gd name="T57" fmla="*/ 27 h 92"/>
                <a:gd name="T58" fmla="*/ 33 w 153"/>
                <a:gd name="T59" fmla="*/ 17 h 92"/>
                <a:gd name="T60" fmla="*/ 47 w 153"/>
                <a:gd name="T61" fmla="*/ 10 h 92"/>
                <a:gd name="T62" fmla="*/ 61 w 153"/>
                <a:gd name="T63" fmla="*/ 5 h 92"/>
                <a:gd name="T64" fmla="*/ 76 w 153"/>
                <a:gd name="T65" fmla="*/ 2 h 92"/>
                <a:gd name="T66" fmla="*/ 93 w 153"/>
                <a:gd name="T67" fmla="*/ 2 h 92"/>
                <a:gd name="T68" fmla="*/ 109 w 153"/>
                <a:gd name="T69" fmla="*/ 6 h 92"/>
                <a:gd name="T70" fmla="*/ 122 w 153"/>
                <a:gd name="T71" fmla="*/ 12 h 92"/>
                <a:gd name="T72" fmla="*/ 136 w 153"/>
                <a:gd name="T73" fmla="*/ 22 h 92"/>
                <a:gd name="T74" fmla="*/ 148 w 153"/>
                <a:gd name="T75" fmla="*/ 35 h 92"/>
                <a:gd name="T76" fmla="*/ 152 w 153"/>
                <a:gd name="T77" fmla="*/ 40 h 92"/>
                <a:gd name="T78" fmla="*/ 152 w 153"/>
                <a:gd name="T79" fmla="*/ 40 h 92"/>
                <a:gd name="T80" fmla="*/ 152 w 153"/>
                <a:gd name="T81" fmla="*/ 40 h 92"/>
                <a:gd name="T82" fmla="*/ 152 w 153"/>
                <a:gd name="T83" fmla="*/ 40 h 92"/>
                <a:gd name="T84" fmla="*/ 152 w 153"/>
                <a:gd name="T85" fmla="*/ 40 h 92"/>
                <a:gd name="T86" fmla="*/ 152 w 153"/>
                <a:gd name="T87" fmla="*/ 40 h 92"/>
                <a:gd name="T88" fmla="*/ 152 w 153"/>
                <a:gd name="T89" fmla="*/ 40 h 92"/>
                <a:gd name="T90" fmla="*/ 152 w 153"/>
                <a:gd name="T91" fmla="*/ 40 h 92"/>
                <a:gd name="T92" fmla="*/ 152 w 153"/>
                <a:gd name="T93" fmla="*/ 40 h 9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53"/>
                <a:gd name="T142" fmla="*/ 0 h 92"/>
                <a:gd name="T143" fmla="*/ 153 w 153"/>
                <a:gd name="T144" fmla="*/ 92 h 9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53" h="92">
                  <a:moveTo>
                    <a:pt x="152" y="40"/>
                  </a:moveTo>
                  <a:lnTo>
                    <a:pt x="149" y="33"/>
                  </a:lnTo>
                  <a:lnTo>
                    <a:pt x="138" y="21"/>
                  </a:lnTo>
                  <a:lnTo>
                    <a:pt x="124" y="13"/>
                  </a:lnTo>
                  <a:lnTo>
                    <a:pt x="109" y="6"/>
                  </a:lnTo>
                  <a:lnTo>
                    <a:pt x="93" y="2"/>
                  </a:lnTo>
                  <a:lnTo>
                    <a:pt x="76" y="0"/>
                  </a:lnTo>
                  <a:lnTo>
                    <a:pt x="62" y="3"/>
                  </a:lnTo>
                  <a:lnTo>
                    <a:pt x="47" y="8"/>
                  </a:lnTo>
                  <a:lnTo>
                    <a:pt x="33" y="17"/>
                  </a:lnTo>
                  <a:lnTo>
                    <a:pt x="20" y="27"/>
                  </a:lnTo>
                  <a:lnTo>
                    <a:pt x="11" y="39"/>
                  </a:lnTo>
                  <a:lnTo>
                    <a:pt x="3" y="56"/>
                  </a:lnTo>
                  <a:lnTo>
                    <a:pt x="0" y="73"/>
                  </a:lnTo>
                  <a:lnTo>
                    <a:pt x="0" y="89"/>
                  </a:lnTo>
                  <a:lnTo>
                    <a:pt x="1" y="91"/>
                  </a:lnTo>
                  <a:lnTo>
                    <a:pt x="0" y="89"/>
                  </a:lnTo>
                  <a:lnTo>
                    <a:pt x="2" y="73"/>
                  </a:lnTo>
                  <a:lnTo>
                    <a:pt x="5" y="57"/>
                  </a:lnTo>
                  <a:lnTo>
                    <a:pt x="13" y="40"/>
                  </a:lnTo>
                  <a:lnTo>
                    <a:pt x="20" y="27"/>
                  </a:lnTo>
                  <a:lnTo>
                    <a:pt x="33" y="17"/>
                  </a:lnTo>
                  <a:lnTo>
                    <a:pt x="47" y="10"/>
                  </a:lnTo>
                  <a:lnTo>
                    <a:pt x="61" y="5"/>
                  </a:lnTo>
                  <a:lnTo>
                    <a:pt x="76" y="2"/>
                  </a:lnTo>
                  <a:lnTo>
                    <a:pt x="93" y="2"/>
                  </a:lnTo>
                  <a:lnTo>
                    <a:pt x="109" y="6"/>
                  </a:lnTo>
                  <a:lnTo>
                    <a:pt x="122" y="12"/>
                  </a:lnTo>
                  <a:lnTo>
                    <a:pt x="136" y="22"/>
                  </a:lnTo>
                  <a:lnTo>
                    <a:pt x="148" y="35"/>
                  </a:lnTo>
                  <a:lnTo>
                    <a:pt x="152" y="40"/>
                  </a:lnTo>
                </a:path>
              </a:pathLst>
            </a:custGeom>
            <a:solidFill>
              <a:srgbClr val="B5C1D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64" name="Freeform 596"/>
            <p:cNvSpPr>
              <a:spLocks/>
            </p:cNvSpPr>
            <p:nvPr/>
          </p:nvSpPr>
          <p:spPr bwMode="auto">
            <a:xfrm>
              <a:off x="1989" y="852"/>
              <a:ext cx="153" cy="91"/>
            </a:xfrm>
            <a:custGeom>
              <a:avLst/>
              <a:gdLst>
                <a:gd name="T0" fmla="*/ 152 w 153"/>
                <a:gd name="T1" fmla="*/ 38 h 91"/>
                <a:gd name="T2" fmla="*/ 148 w 153"/>
                <a:gd name="T3" fmla="*/ 33 h 91"/>
                <a:gd name="T4" fmla="*/ 136 w 153"/>
                <a:gd name="T5" fmla="*/ 20 h 91"/>
                <a:gd name="T6" fmla="*/ 122 w 153"/>
                <a:gd name="T7" fmla="*/ 10 h 91"/>
                <a:gd name="T8" fmla="*/ 109 w 153"/>
                <a:gd name="T9" fmla="*/ 4 h 91"/>
                <a:gd name="T10" fmla="*/ 93 w 153"/>
                <a:gd name="T11" fmla="*/ 0 h 91"/>
                <a:gd name="T12" fmla="*/ 76 w 153"/>
                <a:gd name="T13" fmla="*/ 0 h 91"/>
                <a:gd name="T14" fmla="*/ 61 w 153"/>
                <a:gd name="T15" fmla="*/ 3 h 91"/>
                <a:gd name="T16" fmla="*/ 47 w 153"/>
                <a:gd name="T17" fmla="*/ 8 h 91"/>
                <a:gd name="T18" fmla="*/ 33 w 153"/>
                <a:gd name="T19" fmla="*/ 15 h 91"/>
                <a:gd name="T20" fmla="*/ 20 w 153"/>
                <a:gd name="T21" fmla="*/ 25 h 91"/>
                <a:gd name="T22" fmla="*/ 13 w 153"/>
                <a:gd name="T23" fmla="*/ 38 h 91"/>
                <a:gd name="T24" fmla="*/ 5 w 153"/>
                <a:gd name="T25" fmla="*/ 55 h 91"/>
                <a:gd name="T26" fmla="*/ 2 w 153"/>
                <a:gd name="T27" fmla="*/ 71 h 91"/>
                <a:gd name="T28" fmla="*/ 0 w 153"/>
                <a:gd name="T29" fmla="*/ 87 h 91"/>
                <a:gd name="T30" fmla="*/ 1 w 153"/>
                <a:gd name="T31" fmla="*/ 89 h 91"/>
                <a:gd name="T32" fmla="*/ 1 w 153"/>
                <a:gd name="T33" fmla="*/ 89 h 91"/>
                <a:gd name="T34" fmla="*/ 1 w 153"/>
                <a:gd name="T35" fmla="*/ 89 h 91"/>
                <a:gd name="T36" fmla="*/ 1 w 153"/>
                <a:gd name="T37" fmla="*/ 89 h 91"/>
                <a:gd name="T38" fmla="*/ 1 w 153"/>
                <a:gd name="T39" fmla="*/ 89 h 91"/>
                <a:gd name="T40" fmla="*/ 1 w 153"/>
                <a:gd name="T41" fmla="*/ 89 h 91"/>
                <a:gd name="T42" fmla="*/ 1 w 153"/>
                <a:gd name="T43" fmla="*/ 89 h 91"/>
                <a:gd name="T44" fmla="*/ 3 w 153"/>
                <a:gd name="T45" fmla="*/ 90 h 91"/>
                <a:gd name="T46" fmla="*/ 3 w 153"/>
                <a:gd name="T47" fmla="*/ 90 h 91"/>
                <a:gd name="T48" fmla="*/ 2 w 153"/>
                <a:gd name="T49" fmla="*/ 85 h 91"/>
                <a:gd name="T50" fmla="*/ 2 w 153"/>
                <a:gd name="T51" fmla="*/ 71 h 91"/>
                <a:gd name="T52" fmla="*/ 7 w 153"/>
                <a:gd name="T53" fmla="*/ 55 h 91"/>
                <a:gd name="T54" fmla="*/ 12 w 153"/>
                <a:gd name="T55" fmla="*/ 40 h 91"/>
                <a:gd name="T56" fmla="*/ 22 w 153"/>
                <a:gd name="T57" fmla="*/ 27 h 91"/>
                <a:gd name="T58" fmla="*/ 34 w 153"/>
                <a:gd name="T59" fmla="*/ 16 h 91"/>
                <a:gd name="T60" fmla="*/ 47 w 153"/>
                <a:gd name="T61" fmla="*/ 8 h 91"/>
                <a:gd name="T62" fmla="*/ 61 w 153"/>
                <a:gd name="T63" fmla="*/ 3 h 91"/>
                <a:gd name="T64" fmla="*/ 76 w 153"/>
                <a:gd name="T65" fmla="*/ 0 h 91"/>
                <a:gd name="T66" fmla="*/ 92 w 153"/>
                <a:gd name="T67" fmla="*/ 1 h 91"/>
                <a:gd name="T68" fmla="*/ 109 w 153"/>
                <a:gd name="T69" fmla="*/ 5 h 91"/>
                <a:gd name="T70" fmla="*/ 122 w 153"/>
                <a:gd name="T71" fmla="*/ 11 h 91"/>
                <a:gd name="T72" fmla="*/ 136 w 153"/>
                <a:gd name="T73" fmla="*/ 20 h 91"/>
                <a:gd name="T74" fmla="*/ 146 w 153"/>
                <a:gd name="T75" fmla="*/ 32 h 91"/>
                <a:gd name="T76" fmla="*/ 150 w 153"/>
                <a:gd name="T77" fmla="*/ 38 h 91"/>
                <a:gd name="T78" fmla="*/ 150 w 153"/>
                <a:gd name="T79" fmla="*/ 38 h 91"/>
                <a:gd name="T80" fmla="*/ 150 w 153"/>
                <a:gd name="T81" fmla="*/ 38 h 91"/>
                <a:gd name="T82" fmla="*/ 150 w 153"/>
                <a:gd name="T83" fmla="*/ 38 h 91"/>
                <a:gd name="T84" fmla="*/ 150 w 153"/>
                <a:gd name="T85" fmla="*/ 38 h 91"/>
                <a:gd name="T86" fmla="*/ 152 w 153"/>
                <a:gd name="T87" fmla="*/ 38 h 91"/>
                <a:gd name="T88" fmla="*/ 152 w 153"/>
                <a:gd name="T89" fmla="*/ 38 h 91"/>
                <a:gd name="T90" fmla="*/ 152 w 153"/>
                <a:gd name="T91" fmla="*/ 38 h 91"/>
                <a:gd name="T92" fmla="*/ 152 w 153"/>
                <a:gd name="T93" fmla="*/ 38 h 9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53"/>
                <a:gd name="T142" fmla="*/ 0 h 91"/>
                <a:gd name="T143" fmla="*/ 153 w 153"/>
                <a:gd name="T144" fmla="*/ 91 h 9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53" h="91">
                  <a:moveTo>
                    <a:pt x="152" y="38"/>
                  </a:moveTo>
                  <a:lnTo>
                    <a:pt x="148" y="33"/>
                  </a:lnTo>
                  <a:lnTo>
                    <a:pt x="136" y="20"/>
                  </a:lnTo>
                  <a:lnTo>
                    <a:pt x="122" y="10"/>
                  </a:lnTo>
                  <a:lnTo>
                    <a:pt x="109" y="4"/>
                  </a:lnTo>
                  <a:lnTo>
                    <a:pt x="93" y="0"/>
                  </a:lnTo>
                  <a:lnTo>
                    <a:pt x="76" y="0"/>
                  </a:lnTo>
                  <a:lnTo>
                    <a:pt x="61" y="3"/>
                  </a:lnTo>
                  <a:lnTo>
                    <a:pt x="47" y="8"/>
                  </a:lnTo>
                  <a:lnTo>
                    <a:pt x="33" y="15"/>
                  </a:lnTo>
                  <a:lnTo>
                    <a:pt x="20" y="25"/>
                  </a:lnTo>
                  <a:lnTo>
                    <a:pt x="13" y="38"/>
                  </a:lnTo>
                  <a:lnTo>
                    <a:pt x="5" y="55"/>
                  </a:lnTo>
                  <a:lnTo>
                    <a:pt x="2" y="71"/>
                  </a:lnTo>
                  <a:lnTo>
                    <a:pt x="0" y="87"/>
                  </a:lnTo>
                  <a:lnTo>
                    <a:pt x="1" y="89"/>
                  </a:lnTo>
                  <a:lnTo>
                    <a:pt x="3" y="90"/>
                  </a:lnTo>
                  <a:lnTo>
                    <a:pt x="2" y="85"/>
                  </a:lnTo>
                  <a:lnTo>
                    <a:pt x="2" y="71"/>
                  </a:lnTo>
                  <a:lnTo>
                    <a:pt x="7" y="55"/>
                  </a:lnTo>
                  <a:lnTo>
                    <a:pt x="12" y="40"/>
                  </a:lnTo>
                  <a:lnTo>
                    <a:pt x="22" y="27"/>
                  </a:lnTo>
                  <a:lnTo>
                    <a:pt x="34" y="16"/>
                  </a:lnTo>
                  <a:lnTo>
                    <a:pt x="47" y="8"/>
                  </a:lnTo>
                  <a:lnTo>
                    <a:pt x="61" y="3"/>
                  </a:lnTo>
                  <a:lnTo>
                    <a:pt x="76" y="0"/>
                  </a:lnTo>
                  <a:lnTo>
                    <a:pt x="92" y="1"/>
                  </a:lnTo>
                  <a:lnTo>
                    <a:pt x="109" y="5"/>
                  </a:lnTo>
                  <a:lnTo>
                    <a:pt x="122" y="11"/>
                  </a:lnTo>
                  <a:lnTo>
                    <a:pt x="136" y="20"/>
                  </a:lnTo>
                  <a:lnTo>
                    <a:pt x="146" y="32"/>
                  </a:lnTo>
                  <a:lnTo>
                    <a:pt x="150" y="38"/>
                  </a:lnTo>
                  <a:lnTo>
                    <a:pt x="152" y="38"/>
                  </a:lnTo>
                </a:path>
              </a:pathLst>
            </a:custGeom>
            <a:solidFill>
              <a:srgbClr val="B6C2D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65" name="Freeform 597"/>
            <p:cNvSpPr>
              <a:spLocks/>
            </p:cNvSpPr>
            <p:nvPr/>
          </p:nvSpPr>
          <p:spPr bwMode="auto">
            <a:xfrm>
              <a:off x="1991" y="852"/>
              <a:ext cx="149" cy="91"/>
            </a:xfrm>
            <a:custGeom>
              <a:avLst/>
              <a:gdLst>
                <a:gd name="T0" fmla="*/ 148 w 149"/>
                <a:gd name="T1" fmla="*/ 38 h 91"/>
                <a:gd name="T2" fmla="*/ 144 w 149"/>
                <a:gd name="T3" fmla="*/ 32 h 91"/>
                <a:gd name="T4" fmla="*/ 134 w 149"/>
                <a:gd name="T5" fmla="*/ 20 h 91"/>
                <a:gd name="T6" fmla="*/ 120 w 149"/>
                <a:gd name="T7" fmla="*/ 11 h 91"/>
                <a:gd name="T8" fmla="*/ 107 w 149"/>
                <a:gd name="T9" fmla="*/ 5 h 91"/>
                <a:gd name="T10" fmla="*/ 90 w 149"/>
                <a:gd name="T11" fmla="*/ 1 h 91"/>
                <a:gd name="T12" fmla="*/ 74 w 149"/>
                <a:gd name="T13" fmla="*/ 0 h 91"/>
                <a:gd name="T14" fmla="*/ 59 w 149"/>
                <a:gd name="T15" fmla="*/ 3 h 91"/>
                <a:gd name="T16" fmla="*/ 45 w 149"/>
                <a:gd name="T17" fmla="*/ 8 h 91"/>
                <a:gd name="T18" fmla="*/ 32 w 149"/>
                <a:gd name="T19" fmla="*/ 16 h 91"/>
                <a:gd name="T20" fmla="*/ 20 w 149"/>
                <a:gd name="T21" fmla="*/ 27 h 91"/>
                <a:gd name="T22" fmla="*/ 10 w 149"/>
                <a:gd name="T23" fmla="*/ 40 h 91"/>
                <a:gd name="T24" fmla="*/ 5 w 149"/>
                <a:gd name="T25" fmla="*/ 55 h 91"/>
                <a:gd name="T26" fmla="*/ 0 w 149"/>
                <a:gd name="T27" fmla="*/ 71 h 91"/>
                <a:gd name="T28" fmla="*/ 0 w 149"/>
                <a:gd name="T29" fmla="*/ 85 h 91"/>
                <a:gd name="T30" fmla="*/ 1 w 149"/>
                <a:gd name="T31" fmla="*/ 90 h 91"/>
                <a:gd name="T32" fmla="*/ 1 w 149"/>
                <a:gd name="T33" fmla="*/ 90 h 91"/>
                <a:gd name="T34" fmla="*/ 1 w 149"/>
                <a:gd name="T35" fmla="*/ 90 h 91"/>
                <a:gd name="T36" fmla="*/ 1 w 149"/>
                <a:gd name="T37" fmla="*/ 90 h 91"/>
                <a:gd name="T38" fmla="*/ 1 w 149"/>
                <a:gd name="T39" fmla="*/ 90 h 91"/>
                <a:gd name="T40" fmla="*/ 1 w 149"/>
                <a:gd name="T41" fmla="*/ 90 h 91"/>
                <a:gd name="T42" fmla="*/ 1 w 149"/>
                <a:gd name="T43" fmla="*/ 90 h 91"/>
                <a:gd name="T44" fmla="*/ 1 w 149"/>
                <a:gd name="T45" fmla="*/ 90 h 91"/>
                <a:gd name="T46" fmla="*/ 1 w 149"/>
                <a:gd name="T47" fmla="*/ 90 h 91"/>
                <a:gd name="T48" fmla="*/ 0 w 149"/>
                <a:gd name="T49" fmla="*/ 85 h 91"/>
                <a:gd name="T50" fmla="*/ 2 w 149"/>
                <a:gd name="T51" fmla="*/ 70 h 91"/>
                <a:gd name="T52" fmla="*/ 5 w 149"/>
                <a:gd name="T53" fmla="*/ 55 h 91"/>
                <a:gd name="T54" fmla="*/ 12 w 149"/>
                <a:gd name="T55" fmla="*/ 40 h 91"/>
                <a:gd name="T56" fmla="*/ 20 w 149"/>
                <a:gd name="T57" fmla="*/ 27 h 91"/>
                <a:gd name="T58" fmla="*/ 32 w 149"/>
                <a:gd name="T59" fmla="*/ 18 h 91"/>
                <a:gd name="T60" fmla="*/ 45 w 149"/>
                <a:gd name="T61" fmla="*/ 10 h 91"/>
                <a:gd name="T62" fmla="*/ 61 w 149"/>
                <a:gd name="T63" fmla="*/ 6 h 91"/>
                <a:gd name="T64" fmla="*/ 75 w 149"/>
                <a:gd name="T65" fmla="*/ 2 h 91"/>
                <a:gd name="T66" fmla="*/ 90 w 149"/>
                <a:gd name="T67" fmla="*/ 1 h 91"/>
                <a:gd name="T68" fmla="*/ 107 w 149"/>
                <a:gd name="T69" fmla="*/ 5 h 91"/>
                <a:gd name="T70" fmla="*/ 120 w 149"/>
                <a:gd name="T71" fmla="*/ 11 h 91"/>
                <a:gd name="T72" fmla="*/ 133 w 149"/>
                <a:gd name="T73" fmla="*/ 22 h 91"/>
                <a:gd name="T74" fmla="*/ 144 w 149"/>
                <a:gd name="T75" fmla="*/ 34 h 91"/>
                <a:gd name="T76" fmla="*/ 146 w 149"/>
                <a:gd name="T77" fmla="*/ 39 h 91"/>
                <a:gd name="T78" fmla="*/ 146 w 149"/>
                <a:gd name="T79" fmla="*/ 39 h 91"/>
                <a:gd name="T80" fmla="*/ 146 w 149"/>
                <a:gd name="T81" fmla="*/ 39 h 91"/>
                <a:gd name="T82" fmla="*/ 146 w 149"/>
                <a:gd name="T83" fmla="*/ 39 h 91"/>
                <a:gd name="T84" fmla="*/ 146 w 149"/>
                <a:gd name="T85" fmla="*/ 39 h 91"/>
                <a:gd name="T86" fmla="*/ 146 w 149"/>
                <a:gd name="T87" fmla="*/ 39 h 91"/>
                <a:gd name="T88" fmla="*/ 146 w 149"/>
                <a:gd name="T89" fmla="*/ 39 h 91"/>
                <a:gd name="T90" fmla="*/ 146 w 149"/>
                <a:gd name="T91" fmla="*/ 39 h 91"/>
                <a:gd name="T92" fmla="*/ 148 w 149"/>
                <a:gd name="T93" fmla="*/ 38 h 9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49"/>
                <a:gd name="T142" fmla="*/ 0 h 91"/>
                <a:gd name="T143" fmla="*/ 149 w 149"/>
                <a:gd name="T144" fmla="*/ 91 h 9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49" h="91">
                  <a:moveTo>
                    <a:pt x="148" y="38"/>
                  </a:moveTo>
                  <a:lnTo>
                    <a:pt x="144" y="32"/>
                  </a:lnTo>
                  <a:lnTo>
                    <a:pt x="134" y="20"/>
                  </a:lnTo>
                  <a:lnTo>
                    <a:pt x="120" y="11"/>
                  </a:lnTo>
                  <a:lnTo>
                    <a:pt x="107" y="5"/>
                  </a:lnTo>
                  <a:lnTo>
                    <a:pt x="90" y="1"/>
                  </a:lnTo>
                  <a:lnTo>
                    <a:pt x="74" y="0"/>
                  </a:lnTo>
                  <a:lnTo>
                    <a:pt x="59" y="3"/>
                  </a:lnTo>
                  <a:lnTo>
                    <a:pt x="45" y="8"/>
                  </a:lnTo>
                  <a:lnTo>
                    <a:pt x="32" y="16"/>
                  </a:lnTo>
                  <a:lnTo>
                    <a:pt x="20" y="27"/>
                  </a:lnTo>
                  <a:lnTo>
                    <a:pt x="10" y="40"/>
                  </a:lnTo>
                  <a:lnTo>
                    <a:pt x="5" y="55"/>
                  </a:lnTo>
                  <a:lnTo>
                    <a:pt x="0" y="71"/>
                  </a:lnTo>
                  <a:lnTo>
                    <a:pt x="0" y="85"/>
                  </a:lnTo>
                  <a:lnTo>
                    <a:pt x="1" y="90"/>
                  </a:lnTo>
                  <a:lnTo>
                    <a:pt x="0" y="85"/>
                  </a:lnTo>
                  <a:lnTo>
                    <a:pt x="2" y="70"/>
                  </a:lnTo>
                  <a:lnTo>
                    <a:pt x="5" y="55"/>
                  </a:lnTo>
                  <a:lnTo>
                    <a:pt x="12" y="40"/>
                  </a:lnTo>
                  <a:lnTo>
                    <a:pt x="20" y="27"/>
                  </a:lnTo>
                  <a:lnTo>
                    <a:pt x="32" y="18"/>
                  </a:lnTo>
                  <a:lnTo>
                    <a:pt x="45" y="10"/>
                  </a:lnTo>
                  <a:lnTo>
                    <a:pt x="61" y="6"/>
                  </a:lnTo>
                  <a:lnTo>
                    <a:pt x="75" y="2"/>
                  </a:lnTo>
                  <a:lnTo>
                    <a:pt x="90" y="1"/>
                  </a:lnTo>
                  <a:lnTo>
                    <a:pt x="107" y="5"/>
                  </a:lnTo>
                  <a:lnTo>
                    <a:pt x="120" y="11"/>
                  </a:lnTo>
                  <a:lnTo>
                    <a:pt x="133" y="22"/>
                  </a:lnTo>
                  <a:lnTo>
                    <a:pt x="144" y="34"/>
                  </a:lnTo>
                  <a:lnTo>
                    <a:pt x="146" y="39"/>
                  </a:lnTo>
                  <a:lnTo>
                    <a:pt x="148" y="38"/>
                  </a:lnTo>
                </a:path>
              </a:pathLst>
            </a:custGeom>
            <a:solidFill>
              <a:srgbClr val="B7C3D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66" name="Freeform 598"/>
            <p:cNvSpPr>
              <a:spLocks/>
            </p:cNvSpPr>
            <p:nvPr/>
          </p:nvSpPr>
          <p:spPr bwMode="auto">
            <a:xfrm>
              <a:off x="1991" y="853"/>
              <a:ext cx="147" cy="90"/>
            </a:xfrm>
            <a:custGeom>
              <a:avLst/>
              <a:gdLst>
                <a:gd name="T0" fmla="*/ 146 w 147"/>
                <a:gd name="T1" fmla="*/ 38 h 90"/>
                <a:gd name="T2" fmla="*/ 144 w 147"/>
                <a:gd name="T3" fmla="*/ 33 h 90"/>
                <a:gd name="T4" fmla="*/ 133 w 147"/>
                <a:gd name="T5" fmla="*/ 21 h 90"/>
                <a:gd name="T6" fmla="*/ 120 w 147"/>
                <a:gd name="T7" fmla="*/ 10 h 90"/>
                <a:gd name="T8" fmla="*/ 107 w 147"/>
                <a:gd name="T9" fmla="*/ 4 h 90"/>
                <a:gd name="T10" fmla="*/ 90 w 147"/>
                <a:gd name="T11" fmla="*/ 0 h 90"/>
                <a:gd name="T12" fmla="*/ 75 w 147"/>
                <a:gd name="T13" fmla="*/ 1 h 90"/>
                <a:gd name="T14" fmla="*/ 61 w 147"/>
                <a:gd name="T15" fmla="*/ 5 h 90"/>
                <a:gd name="T16" fmla="*/ 45 w 147"/>
                <a:gd name="T17" fmla="*/ 9 h 90"/>
                <a:gd name="T18" fmla="*/ 32 w 147"/>
                <a:gd name="T19" fmla="*/ 17 h 90"/>
                <a:gd name="T20" fmla="*/ 20 w 147"/>
                <a:gd name="T21" fmla="*/ 26 h 90"/>
                <a:gd name="T22" fmla="*/ 12 w 147"/>
                <a:gd name="T23" fmla="*/ 39 h 90"/>
                <a:gd name="T24" fmla="*/ 5 w 147"/>
                <a:gd name="T25" fmla="*/ 54 h 90"/>
                <a:gd name="T26" fmla="*/ 2 w 147"/>
                <a:gd name="T27" fmla="*/ 69 h 90"/>
                <a:gd name="T28" fmla="*/ 0 w 147"/>
                <a:gd name="T29" fmla="*/ 84 h 90"/>
                <a:gd name="T30" fmla="*/ 1 w 147"/>
                <a:gd name="T31" fmla="*/ 89 h 90"/>
                <a:gd name="T32" fmla="*/ 1 w 147"/>
                <a:gd name="T33" fmla="*/ 89 h 90"/>
                <a:gd name="T34" fmla="*/ 1 w 147"/>
                <a:gd name="T35" fmla="*/ 87 h 90"/>
                <a:gd name="T36" fmla="*/ 1 w 147"/>
                <a:gd name="T37" fmla="*/ 87 h 90"/>
                <a:gd name="T38" fmla="*/ 1 w 147"/>
                <a:gd name="T39" fmla="*/ 87 h 90"/>
                <a:gd name="T40" fmla="*/ 1 w 147"/>
                <a:gd name="T41" fmla="*/ 87 h 90"/>
                <a:gd name="T42" fmla="*/ 1 w 147"/>
                <a:gd name="T43" fmla="*/ 87 h 90"/>
                <a:gd name="T44" fmla="*/ 3 w 147"/>
                <a:gd name="T45" fmla="*/ 87 h 90"/>
                <a:gd name="T46" fmla="*/ 3 w 147"/>
                <a:gd name="T47" fmla="*/ 87 h 90"/>
                <a:gd name="T48" fmla="*/ 2 w 147"/>
                <a:gd name="T49" fmla="*/ 85 h 90"/>
                <a:gd name="T50" fmla="*/ 3 w 147"/>
                <a:gd name="T51" fmla="*/ 69 h 90"/>
                <a:gd name="T52" fmla="*/ 7 w 147"/>
                <a:gd name="T53" fmla="*/ 55 h 90"/>
                <a:gd name="T54" fmla="*/ 13 w 147"/>
                <a:gd name="T55" fmla="*/ 40 h 90"/>
                <a:gd name="T56" fmla="*/ 22 w 147"/>
                <a:gd name="T57" fmla="*/ 27 h 90"/>
                <a:gd name="T58" fmla="*/ 34 w 147"/>
                <a:gd name="T59" fmla="*/ 17 h 90"/>
                <a:gd name="T60" fmla="*/ 46 w 147"/>
                <a:gd name="T61" fmla="*/ 9 h 90"/>
                <a:gd name="T62" fmla="*/ 61 w 147"/>
                <a:gd name="T63" fmla="*/ 5 h 90"/>
                <a:gd name="T64" fmla="*/ 75 w 147"/>
                <a:gd name="T65" fmla="*/ 1 h 90"/>
                <a:gd name="T66" fmla="*/ 92 w 147"/>
                <a:gd name="T67" fmla="*/ 2 h 90"/>
                <a:gd name="T68" fmla="*/ 107 w 147"/>
                <a:gd name="T69" fmla="*/ 5 h 90"/>
                <a:gd name="T70" fmla="*/ 120 w 147"/>
                <a:gd name="T71" fmla="*/ 12 h 90"/>
                <a:gd name="T72" fmla="*/ 133 w 147"/>
                <a:gd name="T73" fmla="*/ 21 h 90"/>
                <a:gd name="T74" fmla="*/ 144 w 147"/>
                <a:gd name="T75" fmla="*/ 33 h 90"/>
                <a:gd name="T76" fmla="*/ 146 w 147"/>
                <a:gd name="T77" fmla="*/ 38 h 90"/>
                <a:gd name="T78" fmla="*/ 146 w 147"/>
                <a:gd name="T79" fmla="*/ 38 h 90"/>
                <a:gd name="T80" fmla="*/ 146 w 147"/>
                <a:gd name="T81" fmla="*/ 38 h 90"/>
                <a:gd name="T82" fmla="*/ 146 w 147"/>
                <a:gd name="T83" fmla="*/ 38 h 90"/>
                <a:gd name="T84" fmla="*/ 146 w 147"/>
                <a:gd name="T85" fmla="*/ 38 h 90"/>
                <a:gd name="T86" fmla="*/ 146 w 147"/>
                <a:gd name="T87" fmla="*/ 38 h 90"/>
                <a:gd name="T88" fmla="*/ 146 w 147"/>
                <a:gd name="T89" fmla="*/ 38 h 90"/>
                <a:gd name="T90" fmla="*/ 146 w 147"/>
                <a:gd name="T91" fmla="*/ 38 h 90"/>
                <a:gd name="T92" fmla="*/ 146 w 147"/>
                <a:gd name="T93" fmla="*/ 38 h 9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47"/>
                <a:gd name="T142" fmla="*/ 0 h 90"/>
                <a:gd name="T143" fmla="*/ 147 w 147"/>
                <a:gd name="T144" fmla="*/ 90 h 9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47" h="90">
                  <a:moveTo>
                    <a:pt x="146" y="38"/>
                  </a:moveTo>
                  <a:lnTo>
                    <a:pt x="144" y="33"/>
                  </a:lnTo>
                  <a:lnTo>
                    <a:pt x="133" y="21"/>
                  </a:lnTo>
                  <a:lnTo>
                    <a:pt x="120" y="10"/>
                  </a:lnTo>
                  <a:lnTo>
                    <a:pt x="107" y="4"/>
                  </a:lnTo>
                  <a:lnTo>
                    <a:pt x="90" y="0"/>
                  </a:lnTo>
                  <a:lnTo>
                    <a:pt x="75" y="1"/>
                  </a:lnTo>
                  <a:lnTo>
                    <a:pt x="61" y="5"/>
                  </a:lnTo>
                  <a:lnTo>
                    <a:pt x="45" y="9"/>
                  </a:lnTo>
                  <a:lnTo>
                    <a:pt x="32" y="17"/>
                  </a:lnTo>
                  <a:lnTo>
                    <a:pt x="20" y="26"/>
                  </a:lnTo>
                  <a:lnTo>
                    <a:pt x="12" y="39"/>
                  </a:lnTo>
                  <a:lnTo>
                    <a:pt x="5" y="54"/>
                  </a:lnTo>
                  <a:lnTo>
                    <a:pt x="2" y="69"/>
                  </a:lnTo>
                  <a:lnTo>
                    <a:pt x="0" y="84"/>
                  </a:lnTo>
                  <a:lnTo>
                    <a:pt x="1" y="89"/>
                  </a:lnTo>
                  <a:lnTo>
                    <a:pt x="1" y="87"/>
                  </a:lnTo>
                  <a:lnTo>
                    <a:pt x="3" y="87"/>
                  </a:lnTo>
                  <a:lnTo>
                    <a:pt x="2" y="85"/>
                  </a:lnTo>
                  <a:lnTo>
                    <a:pt x="3" y="69"/>
                  </a:lnTo>
                  <a:lnTo>
                    <a:pt x="7" y="55"/>
                  </a:lnTo>
                  <a:lnTo>
                    <a:pt x="13" y="40"/>
                  </a:lnTo>
                  <a:lnTo>
                    <a:pt x="22" y="27"/>
                  </a:lnTo>
                  <a:lnTo>
                    <a:pt x="34" y="17"/>
                  </a:lnTo>
                  <a:lnTo>
                    <a:pt x="46" y="9"/>
                  </a:lnTo>
                  <a:lnTo>
                    <a:pt x="61" y="5"/>
                  </a:lnTo>
                  <a:lnTo>
                    <a:pt x="75" y="1"/>
                  </a:lnTo>
                  <a:lnTo>
                    <a:pt x="92" y="2"/>
                  </a:lnTo>
                  <a:lnTo>
                    <a:pt x="107" y="5"/>
                  </a:lnTo>
                  <a:lnTo>
                    <a:pt x="120" y="12"/>
                  </a:lnTo>
                  <a:lnTo>
                    <a:pt x="133" y="21"/>
                  </a:lnTo>
                  <a:lnTo>
                    <a:pt x="144" y="33"/>
                  </a:lnTo>
                  <a:lnTo>
                    <a:pt x="146" y="38"/>
                  </a:lnTo>
                </a:path>
              </a:pathLst>
            </a:custGeom>
            <a:solidFill>
              <a:srgbClr val="B8C3D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67" name="Freeform 599"/>
            <p:cNvSpPr>
              <a:spLocks/>
            </p:cNvSpPr>
            <p:nvPr/>
          </p:nvSpPr>
          <p:spPr bwMode="auto">
            <a:xfrm>
              <a:off x="1993" y="854"/>
              <a:ext cx="145" cy="87"/>
            </a:xfrm>
            <a:custGeom>
              <a:avLst/>
              <a:gdLst>
                <a:gd name="T0" fmla="*/ 144 w 145"/>
                <a:gd name="T1" fmla="*/ 37 h 87"/>
                <a:gd name="T2" fmla="*/ 142 w 145"/>
                <a:gd name="T3" fmla="*/ 32 h 87"/>
                <a:gd name="T4" fmla="*/ 131 w 145"/>
                <a:gd name="T5" fmla="*/ 20 h 87"/>
                <a:gd name="T6" fmla="*/ 118 w 145"/>
                <a:gd name="T7" fmla="*/ 11 h 87"/>
                <a:gd name="T8" fmla="*/ 105 w 145"/>
                <a:gd name="T9" fmla="*/ 4 h 87"/>
                <a:gd name="T10" fmla="*/ 90 w 145"/>
                <a:gd name="T11" fmla="*/ 1 h 87"/>
                <a:gd name="T12" fmla="*/ 73 w 145"/>
                <a:gd name="T13" fmla="*/ 0 h 87"/>
                <a:gd name="T14" fmla="*/ 59 w 145"/>
                <a:gd name="T15" fmla="*/ 4 h 87"/>
                <a:gd name="T16" fmla="*/ 44 w 145"/>
                <a:gd name="T17" fmla="*/ 8 h 87"/>
                <a:gd name="T18" fmla="*/ 32 w 145"/>
                <a:gd name="T19" fmla="*/ 16 h 87"/>
                <a:gd name="T20" fmla="*/ 20 w 145"/>
                <a:gd name="T21" fmla="*/ 26 h 87"/>
                <a:gd name="T22" fmla="*/ 11 w 145"/>
                <a:gd name="T23" fmla="*/ 39 h 87"/>
                <a:gd name="T24" fmla="*/ 5 w 145"/>
                <a:gd name="T25" fmla="*/ 54 h 87"/>
                <a:gd name="T26" fmla="*/ 1 w 145"/>
                <a:gd name="T27" fmla="*/ 68 h 87"/>
                <a:gd name="T28" fmla="*/ 0 w 145"/>
                <a:gd name="T29" fmla="*/ 84 h 87"/>
                <a:gd name="T30" fmla="*/ 1 w 145"/>
                <a:gd name="T31" fmla="*/ 86 h 87"/>
                <a:gd name="T32" fmla="*/ 1 w 145"/>
                <a:gd name="T33" fmla="*/ 86 h 87"/>
                <a:gd name="T34" fmla="*/ 1 w 145"/>
                <a:gd name="T35" fmla="*/ 86 h 87"/>
                <a:gd name="T36" fmla="*/ 1 w 145"/>
                <a:gd name="T37" fmla="*/ 86 h 87"/>
                <a:gd name="T38" fmla="*/ 1 w 145"/>
                <a:gd name="T39" fmla="*/ 86 h 87"/>
                <a:gd name="T40" fmla="*/ 1 w 145"/>
                <a:gd name="T41" fmla="*/ 86 h 87"/>
                <a:gd name="T42" fmla="*/ 1 w 145"/>
                <a:gd name="T43" fmla="*/ 86 h 87"/>
                <a:gd name="T44" fmla="*/ 1 w 145"/>
                <a:gd name="T45" fmla="*/ 86 h 87"/>
                <a:gd name="T46" fmla="*/ 1 w 145"/>
                <a:gd name="T47" fmla="*/ 86 h 87"/>
                <a:gd name="T48" fmla="*/ 0 w 145"/>
                <a:gd name="T49" fmla="*/ 84 h 87"/>
                <a:gd name="T50" fmla="*/ 1 w 145"/>
                <a:gd name="T51" fmla="*/ 68 h 87"/>
                <a:gd name="T52" fmla="*/ 5 w 145"/>
                <a:gd name="T53" fmla="*/ 54 h 87"/>
                <a:gd name="T54" fmla="*/ 11 w 145"/>
                <a:gd name="T55" fmla="*/ 39 h 87"/>
                <a:gd name="T56" fmla="*/ 20 w 145"/>
                <a:gd name="T57" fmla="*/ 26 h 87"/>
                <a:gd name="T58" fmla="*/ 32 w 145"/>
                <a:gd name="T59" fmla="*/ 16 h 87"/>
                <a:gd name="T60" fmla="*/ 44 w 145"/>
                <a:gd name="T61" fmla="*/ 8 h 87"/>
                <a:gd name="T62" fmla="*/ 57 w 145"/>
                <a:gd name="T63" fmla="*/ 5 h 87"/>
                <a:gd name="T64" fmla="*/ 73 w 145"/>
                <a:gd name="T65" fmla="*/ 2 h 87"/>
                <a:gd name="T66" fmla="*/ 90 w 145"/>
                <a:gd name="T67" fmla="*/ 1 h 87"/>
                <a:gd name="T68" fmla="*/ 104 w 145"/>
                <a:gd name="T69" fmla="*/ 6 h 87"/>
                <a:gd name="T70" fmla="*/ 118 w 145"/>
                <a:gd name="T71" fmla="*/ 11 h 87"/>
                <a:gd name="T72" fmla="*/ 130 w 145"/>
                <a:gd name="T73" fmla="*/ 22 h 87"/>
                <a:gd name="T74" fmla="*/ 139 w 145"/>
                <a:gd name="T75" fmla="*/ 33 h 87"/>
                <a:gd name="T76" fmla="*/ 143 w 145"/>
                <a:gd name="T77" fmla="*/ 39 h 87"/>
                <a:gd name="T78" fmla="*/ 143 w 145"/>
                <a:gd name="T79" fmla="*/ 39 h 87"/>
                <a:gd name="T80" fmla="*/ 143 w 145"/>
                <a:gd name="T81" fmla="*/ 39 h 87"/>
                <a:gd name="T82" fmla="*/ 143 w 145"/>
                <a:gd name="T83" fmla="*/ 39 h 87"/>
                <a:gd name="T84" fmla="*/ 143 w 145"/>
                <a:gd name="T85" fmla="*/ 39 h 87"/>
                <a:gd name="T86" fmla="*/ 143 w 145"/>
                <a:gd name="T87" fmla="*/ 39 h 87"/>
                <a:gd name="T88" fmla="*/ 144 w 145"/>
                <a:gd name="T89" fmla="*/ 39 h 87"/>
                <a:gd name="T90" fmla="*/ 144 w 145"/>
                <a:gd name="T91" fmla="*/ 37 h 87"/>
                <a:gd name="T92" fmla="*/ 144 w 145"/>
                <a:gd name="T93" fmla="*/ 37 h 8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45"/>
                <a:gd name="T142" fmla="*/ 0 h 87"/>
                <a:gd name="T143" fmla="*/ 145 w 145"/>
                <a:gd name="T144" fmla="*/ 87 h 8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45" h="87">
                  <a:moveTo>
                    <a:pt x="144" y="37"/>
                  </a:moveTo>
                  <a:lnTo>
                    <a:pt x="142" y="32"/>
                  </a:lnTo>
                  <a:lnTo>
                    <a:pt x="131" y="20"/>
                  </a:lnTo>
                  <a:lnTo>
                    <a:pt x="118" y="11"/>
                  </a:lnTo>
                  <a:lnTo>
                    <a:pt x="105" y="4"/>
                  </a:lnTo>
                  <a:lnTo>
                    <a:pt x="90" y="1"/>
                  </a:lnTo>
                  <a:lnTo>
                    <a:pt x="73" y="0"/>
                  </a:lnTo>
                  <a:lnTo>
                    <a:pt x="59" y="4"/>
                  </a:lnTo>
                  <a:lnTo>
                    <a:pt x="44" y="8"/>
                  </a:lnTo>
                  <a:lnTo>
                    <a:pt x="32" y="16"/>
                  </a:lnTo>
                  <a:lnTo>
                    <a:pt x="20" y="26"/>
                  </a:lnTo>
                  <a:lnTo>
                    <a:pt x="11" y="39"/>
                  </a:lnTo>
                  <a:lnTo>
                    <a:pt x="5" y="54"/>
                  </a:lnTo>
                  <a:lnTo>
                    <a:pt x="1" y="68"/>
                  </a:lnTo>
                  <a:lnTo>
                    <a:pt x="0" y="84"/>
                  </a:lnTo>
                  <a:lnTo>
                    <a:pt x="1" y="86"/>
                  </a:lnTo>
                  <a:lnTo>
                    <a:pt x="0" y="84"/>
                  </a:lnTo>
                  <a:lnTo>
                    <a:pt x="1" y="68"/>
                  </a:lnTo>
                  <a:lnTo>
                    <a:pt x="5" y="54"/>
                  </a:lnTo>
                  <a:lnTo>
                    <a:pt x="11" y="39"/>
                  </a:lnTo>
                  <a:lnTo>
                    <a:pt x="20" y="26"/>
                  </a:lnTo>
                  <a:lnTo>
                    <a:pt x="32" y="16"/>
                  </a:lnTo>
                  <a:lnTo>
                    <a:pt x="44" y="8"/>
                  </a:lnTo>
                  <a:lnTo>
                    <a:pt x="57" y="5"/>
                  </a:lnTo>
                  <a:lnTo>
                    <a:pt x="73" y="2"/>
                  </a:lnTo>
                  <a:lnTo>
                    <a:pt x="90" y="1"/>
                  </a:lnTo>
                  <a:lnTo>
                    <a:pt x="104" y="6"/>
                  </a:lnTo>
                  <a:lnTo>
                    <a:pt x="118" y="11"/>
                  </a:lnTo>
                  <a:lnTo>
                    <a:pt x="130" y="22"/>
                  </a:lnTo>
                  <a:lnTo>
                    <a:pt x="139" y="33"/>
                  </a:lnTo>
                  <a:lnTo>
                    <a:pt x="143" y="39"/>
                  </a:lnTo>
                  <a:lnTo>
                    <a:pt x="144" y="39"/>
                  </a:lnTo>
                  <a:lnTo>
                    <a:pt x="144" y="37"/>
                  </a:lnTo>
                </a:path>
              </a:pathLst>
            </a:custGeom>
            <a:solidFill>
              <a:srgbClr val="B9C4D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68" name="Freeform 600"/>
            <p:cNvSpPr>
              <a:spLocks/>
            </p:cNvSpPr>
            <p:nvPr/>
          </p:nvSpPr>
          <p:spPr bwMode="auto">
            <a:xfrm>
              <a:off x="1993" y="855"/>
              <a:ext cx="144" cy="87"/>
            </a:xfrm>
            <a:custGeom>
              <a:avLst/>
              <a:gdLst>
                <a:gd name="T0" fmla="*/ 143 w 144"/>
                <a:gd name="T1" fmla="*/ 38 h 87"/>
                <a:gd name="T2" fmla="*/ 139 w 144"/>
                <a:gd name="T3" fmla="*/ 32 h 87"/>
                <a:gd name="T4" fmla="*/ 130 w 144"/>
                <a:gd name="T5" fmla="*/ 21 h 87"/>
                <a:gd name="T6" fmla="*/ 118 w 144"/>
                <a:gd name="T7" fmla="*/ 10 h 87"/>
                <a:gd name="T8" fmla="*/ 104 w 144"/>
                <a:gd name="T9" fmla="*/ 5 h 87"/>
                <a:gd name="T10" fmla="*/ 90 w 144"/>
                <a:gd name="T11" fmla="*/ 0 h 87"/>
                <a:gd name="T12" fmla="*/ 73 w 144"/>
                <a:gd name="T13" fmla="*/ 1 h 87"/>
                <a:gd name="T14" fmla="*/ 57 w 144"/>
                <a:gd name="T15" fmla="*/ 4 h 87"/>
                <a:gd name="T16" fmla="*/ 44 w 144"/>
                <a:gd name="T17" fmla="*/ 7 h 87"/>
                <a:gd name="T18" fmla="*/ 32 w 144"/>
                <a:gd name="T19" fmla="*/ 15 h 87"/>
                <a:gd name="T20" fmla="*/ 20 w 144"/>
                <a:gd name="T21" fmla="*/ 25 h 87"/>
                <a:gd name="T22" fmla="*/ 11 w 144"/>
                <a:gd name="T23" fmla="*/ 38 h 87"/>
                <a:gd name="T24" fmla="*/ 5 w 144"/>
                <a:gd name="T25" fmla="*/ 53 h 87"/>
                <a:gd name="T26" fmla="*/ 1 w 144"/>
                <a:gd name="T27" fmla="*/ 67 h 87"/>
                <a:gd name="T28" fmla="*/ 0 w 144"/>
                <a:gd name="T29" fmla="*/ 83 h 87"/>
                <a:gd name="T30" fmla="*/ 1 w 144"/>
                <a:gd name="T31" fmla="*/ 85 h 87"/>
                <a:gd name="T32" fmla="*/ 1 w 144"/>
                <a:gd name="T33" fmla="*/ 85 h 87"/>
                <a:gd name="T34" fmla="*/ 1 w 144"/>
                <a:gd name="T35" fmla="*/ 85 h 87"/>
                <a:gd name="T36" fmla="*/ 1 w 144"/>
                <a:gd name="T37" fmla="*/ 85 h 87"/>
                <a:gd name="T38" fmla="*/ 1 w 144"/>
                <a:gd name="T39" fmla="*/ 85 h 87"/>
                <a:gd name="T40" fmla="*/ 1 w 144"/>
                <a:gd name="T41" fmla="*/ 85 h 87"/>
                <a:gd name="T42" fmla="*/ 3 w 144"/>
                <a:gd name="T43" fmla="*/ 86 h 87"/>
                <a:gd name="T44" fmla="*/ 3 w 144"/>
                <a:gd name="T45" fmla="*/ 86 h 87"/>
                <a:gd name="T46" fmla="*/ 3 w 144"/>
                <a:gd name="T47" fmla="*/ 86 h 87"/>
                <a:gd name="T48" fmla="*/ 2 w 144"/>
                <a:gd name="T49" fmla="*/ 83 h 87"/>
                <a:gd name="T50" fmla="*/ 3 w 144"/>
                <a:gd name="T51" fmla="*/ 68 h 87"/>
                <a:gd name="T52" fmla="*/ 6 w 144"/>
                <a:gd name="T53" fmla="*/ 53 h 87"/>
                <a:gd name="T54" fmla="*/ 13 w 144"/>
                <a:gd name="T55" fmla="*/ 39 h 87"/>
                <a:gd name="T56" fmla="*/ 21 w 144"/>
                <a:gd name="T57" fmla="*/ 27 h 87"/>
                <a:gd name="T58" fmla="*/ 32 w 144"/>
                <a:gd name="T59" fmla="*/ 18 h 87"/>
                <a:gd name="T60" fmla="*/ 45 w 144"/>
                <a:gd name="T61" fmla="*/ 10 h 87"/>
                <a:gd name="T62" fmla="*/ 57 w 144"/>
                <a:gd name="T63" fmla="*/ 4 h 87"/>
                <a:gd name="T64" fmla="*/ 73 w 144"/>
                <a:gd name="T65" fmla="*/ 1 h 87"/>
                <a:gd name="T66" fmla="*/ 89 w 144"/>
                <a:gd name="T67" fmla="*/ 2 h 87"/>
                <a:gd name="T68" fmla="*/ 104 w 144"/>
                <a:gd name="T69" fmla="*/ 5 h 87"/>
                <a:gd name="T70" fmla="*/ 117 w 144"/>
                <a:gd name="T71" fmla="*/ 12 h 87"/>
                <a:gd name="T72" fmla="*/ 129 w 144"/>
                <a:gd name="T73" fmla="*/ 20 h 87"/>
                <a:gd name="T74" fmla="*/ 139 w 144"/>
                <a:gd name="T75" fmla="*/ 32 h 87"/>
                <a:gd name="T76" fmla="*/ 143 w 144"/>
                <a:gd name="T77" fmla="*/ 38 h 87"/>
                <a:gd name="T78" fmla="*/ 143 w 144"/>
                <a:gd name="T79" fmla="*/ 38 h 87"/>
                <a:gd name="T80" fmla="*/ 143 w 144"/>
                <a:gd name="T81" fmla="*/ 38 h 87"/>
                <a:gd name="T82" fmla="*/ 143 w 144"/>
                <a:gd name="T83" fmla="*/ 38 h 87"/>
                <a:gd name="T84" fmla="*/ 143 w 144"/>
                <a:gd name="T85" fmla="*/ 38 h 87"/>
                <a:gd name="T86" fmla="*/ 143 w 144"/>
                <a:gd name="T87" fmla="*/ 38 h 87"/>
                <a:gd name="T88" fmla="*/ 143 w 144"/>
                <a:gd name="T89" fmla="*/ 38 h 87"/>
                <a:gd name="T90" fmla="*/ 143 w 144"/>
                <a:gd name="T91" fmla="*/ 38 h 87"/>
                <a:gd name="T92" fmla="*/ 143 w 144"/>
                <a:gd name="T93" fmla="*/ 38 h 8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44"/>
                <a:gd name="T142" fmla="*/ 0 h 87"/>
                <a:gd name="T143" fmla="*/ 144 w 144"/>
                <a:gd name="T144" fmla="*/ 87 h 8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44" h="87">
                  <a:moveTo>
                    <a:pt x="143" y="38"/>
                  </a:moveTo>
                  <a:lnTo>
                    <a:pt x="139" y="32"/>
                  </a:lnTo>
                  <a:lnTo>
                    <a:pt x="130" y="21"/>
                  </a:lnTo>
                  <a:lnTo>
                    <a:pt x="118" y="10"/>
                  </a:lnTo>
                  <a:lnTo>
                    <a:pt x="104" y="5"/>
                  </a:lnTo>
                  <a:lnTo>
                    <a:pt x="90" y="0"/>
                  </a:lnTo>
                  <a:lnTo>
                    <a:pt x="73" y="1"/>
                  </a:lnTo>
                  <a:lnTo>
                    <a:pt x="57" y="4"/>
                  </a:lnTo>
                  <a:lnTo>
                    <a:pt x="44" y="7"/>
                  </a:lnTo>
                  <a:lnTo>
                    <a:pt x="32" y="15"/>
                  </a:lnTo>
                  <a:lnTo>
                    <a:pt x="20" y="25"/>
                  </a:lnTo>
                  <a:lnTo>
                    <a:pt x="11" y="38"/>
                  </a:lnTo>
                  <a:lnTo>
                    <a:pt x="5" y="53"/>
                  </a:lnTo>
                  <a:lnTo>
                    <a:pt x="1" y="67"/>
                  </a:lnTo>
                  <a:lnTo>
                    <a:pt x="0" y="83"/>
                  </a:lnTo>
                  <a:lnTo>
                    <a:pt x="1" y="85"/>
                  </a:lnTo>
                  <a:lnTo>
                    <a:pt x="3" y="86"/>
                  </a:lnTo>
                  <a:lnTo>
                    <a:pt x="2" y="83"/>
                  </a:lnTo>
                  <a:lnTo>
                    <a:pt x="3" y="68"/>
                  </a:lnTo>
                  <a:lnTo>
                    <a:pt x="6" y="53"/>
                  </a:lnTo>
                  <a:lnTo>
                    <a:pt x="13" y="39"/>
                  </a:lnTo>
                  <a:lnTo>
                    <a:pt x="21" y="27"/>
                  </a:lnTo>
                  <a:lnTo>
                    <a:pt x="32" y="18"/>
                  </a:lnTo>
                  <a:lnTo>
                    <a:pt x="45" y="10"/>
                  </a:lnTo>
                  <a:lnTo>
                    <a:pt x="57" y="4"/>
                  </a:lnTo>
                  <a:lnTo>
                    <a:pt x="73" y="1"/>
                  </a:lnTo>
                  <a:lnTo>
                    <a:pt x="89" y="2"/>
                  </a:lnTo>
                  <a:lnTo>
                    <a:pt x="104" y="5"/>
                  </a:lnTo>
                  <a:lnTo>
                    <a:pt x="117" y="12"/>
                  </a:lnTo>
                  <a:lnTo>
                    <a:pt x="129" y="20"/>
                  </a:lnTo>
                  <a:lnTo>
                    <a:pt x="139" y="32"/>
                  </a:lnTo>
                  <a:lnTo>
                    <a:pt x="143" y="38"/>
                  </a:lnTo>
                </a:path>
              </a:pathLst>
            </a:custGeom>
            <a:solidFill>
              <a:srgbClr val="BAC5D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69" name="Freeform 601"/>
            <p:cNvSpPr>
              <a:spLocks/>
            </p:cNvSpPr>
            <p:nvPr/>
          </p:nvSpPr>
          <p:spPr bwMode="auto">
            <a:xfrm>
              <a:off x="1995" y="856"/>
              <a:ext cx="142" cy="86"/>
            </a:xfrm>
            <a:custGeom>
              <a:avLst/>
              <a:gdLst>
                <a:gd name="T0" fmla="*/ 141 w 142"/>
                <a:gd name="T1" fmla="*/ 37 h 86"/>
                <a:gd name="T2" fmla="*/ 137 w 142"/>
                <a:gd name="T3" fmla="*/ 31 h 86"/>
                <a:gd name="T4" fmla="*/ 127 w 142"/>
                <a:gd name="T5" fmla="*/ 19 h 86"/>
                <a:gd name="T6" fmla="*/ 115 w 142"/>
                <a:gd name="T7" fmla="*/ 11 h 86"/>
                <a:gd name="T8" fmla="*/ 102 w 142"/>
                <a:gd name="T9" fmla="*/ 4 h 86"/>
                <a:gd name="T10" fmla="*/ 87 w 142"/>
                <a:gd name="T11" fmla="*/ 1 h 86"/>
                <a:gd name="T12" fmla="*/ 71 w 142"/>
                <a:gd name="T13" fmla="*/ 0 h 86"/>
                <a:gd name="T14" fmla="*/ 55 w 142"/>
                <a:gd name="T15" fmla="*/ 3 h 86"/>
                <a:gd name="T16" fmla="*/ 43 w 142"/>
                <a:gd name="T17" fmla="*/ 9 h 86"/>
                <a:gd name="T18" fmla="*/ 30 w 142"/>
                <a:gd name="T19" fmla="*/ 17 h 86"/>
                <a:gd name="T20" fmla="*/ 19 w 142"/>
                <a:gd name="T21" fmla="*/ 26 h 86"/>
                <a:gd name="T22" fmla="*/ 11 w 142"/>
                <a:gd name="T23" fmla="*/ 38 h 86"/>
                <a:gd name="T24" fmla="*/ 4 w 142"/>
                <a:gd name="T25" fmla="*/ 52 h 86"/>
                <a:gd name="T26" fmla="*/ 1 w 142"/>
                <a:gd name="T27" fmla="*/ 67 h 86"/>
                <a:gd name="T28" fmla="*/ 0 w 142"/>
                <a:gd name="T29" fmla="*/ 82 h 86"/>
                <a:gd name="T30" fmla="*/ 1 w 142"/>
                <a:gd name="T31" fmla="*/ 85 h 86"/>
                <a:gd name="T32" fmla="*/ 1 w 142"/>
                <a:gd name="T33" fmla="*/ 85 h 86"/>
                <a:gd name="T34" fmla="*/ 1 w 142"/>
                <a:gd name="T35" fmla="*/ 85 h 86"/>
                <a:gd name="T36" fmla="*/ 1 w 142"/>
                <a:gd name="T37" fmla="*/ 85 h 86"/>
                <a:gd name="T38" fmla="*/ 1 w 142"/>
                <a:gd name="T39" fmla="*/ 85 h 86"/>
                <a:gd name="T40" fmla="*/ 1 w 142"/>
                <a:gd name="T41" fmla="*/ 85 h 86"/>
                <a:gd name="T42" fmla="*/ 1 w 142"/>
                <a:gd name="T43" fmla="*/ 85 h 86"/>
                <a:gd name="T44" fmla="*/ 2 w 142"/>
                <a:gd name="T45" fmla="*/ 83 h 86"/>
                <a:gd name="T46" fmla="*/ 2 w 142"/>
                <a:gd name="T47" fmla="*/ 83 h 86"/>
                <a:gd name="T48" fmla="*/ 2 w 142"/>
                <a:gd name="T49" fmla="*/ 81 h 86"/>
                <a:gd name="T50" fmla="*/ 1 w 142"/>
                <a:gd name="T51" fmla="*/ 67 h 86"/>
                <a:gd name="T52" fmla="*/ 4 w 142"/>
                <a:gd name="T53" fmla="*/ 52 h 86"/>
                <a:gd name="T54" fmla="*/ 11 w 142"/>
                <a:gd name="T55" fmla="*/ 38 h 86"/>
                <a:gd name="T56" fmla="*/ 21 w 142"/>
                <a:gd name="T57" fmla="*/ 27 h 86"/>
                <a:gd name="T58" fmla="*/ 30 w 142"/>
                <a:gd name="T59" fmla="*/ 17 h 86"/>
                <a:gd name="T60" fmla="*/ 43 w 142"/>
                <a:gd name="T61" fmla="*/ 9 h 86"/>
                <a:gd name="T62" fmla="*/ 57 w 142"/>
                <a:gd name="T63" fmla="*/ 4 h 86"/>
                <a:gd name="T64" fmla="*/ 70 w 142"/>
                <a:gd name="T65" fmla="*/ 2 h 86"/>
                <a:gd name="T66" fmla="*/ 87 w 142"/>
                <a:gd name="T67" fmla="*/ 3 h 86"/>
                <a:gd name="T68" fmla="*/ 101 w 142"/>
                <a:gd name="T69" fmla="*/ 6 h 86"/>
                <a:gd name="T70" fmla="*/ 115 w 142"/>
                <a:gd name="T71" fmla="*/ 13 h 86"/>
                <a:gd name="T72" fmla="*/ 125 w 142"/>
                <a:gd name="T73" fmla="*/ 21 h 86"/>
                <a:gd name="T74" fmla="*/ 137 w 142"/>
                <a:gd name="T75" fmla="*/ 31 h 86"/>
                <a:gd name="T76" fmla="*/ 141 w 142"/>
                <a:gd name="T77" fmla="*/ 38 h 86"/>
                <a:gd name="T78" fmla="*/ 141 w 142"/>
                <a:gd name="T79" fmla="*/ 38 h 86"/>
                <a:gd name="T80" fmla="*/ 141 w 142"/>
                <a:gd name="T81" fmla="*/ 38 h 86"/>
                <a:gd name="T82" fmla="*/ 141 w 142"/>
                <a:gd name="T83" fmla="*/ 38 h 86"/>
                <a:gd name="T84" fmla="*/ 141 w 142"/>
                <a:gd name="T85" fmla="*/ 38 h 86"/>
                <a:gd name="T86" fmla="*/ 141 w 142"/>
                <a:gd name="T87" fmla="*/ 38 h 86"/>
                <a:gd name="T88" fmla="*/ 141 w 142"/>
                <a:gd name="T89" fmla="*/ 37 h 86"/>
                <a:gd name="T90" fmla="*/ 141 w 142"/>
                <a:gd name="T91" fmla="*/ 37 h 86"/>
                <a:gd name="T92" fmla="*/ 141 w 142"/>
                <a:gd name="T93" fmla="*/ 37 h 8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42"/>
                <a:gd name="T142" fmla="*/ 0 h 86"/>
                <a:gd name="T143" fmla="*/ 142 w 142"/>
                <a:gd name="T144" fmla="*/ 86 h 8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42" h="86">
                  <a:moveTo>
                    <a:pt x="141" y="37"/>
                  </a:moveTo>
                  <a:lnTo>
                    <a:pt x="137" y="31"/>
                  </a:lnTo>
                  <a:lnTo>
                    <a:pt x="127" y="19"/>
                  </a:lnTo>
                  <a:lnTo>
                    <a:pt x="115" y="11"/>
                  </a:lnTo>
                  <a:lnTo>
                    <a:pt x="102" y="4"/>
                  </a:lnTo>
                  <a:lnTo>
                    <a:pt x="87" y="1"/>
                  </a:lnTo>
                  <a:lnTo>
                    <a:pt x="71" y="0"/>
                  </a:lnTo>
                  <a:lnTo>
                    <a:pt x="55" y="3"/>
                  </a:lnTo>
                  <a:lnTo>
                    <a:pt x="43" y="9"/>
                  </a:lnTo>
                  <a:lnTo>
                    <a:pt x="30" y="17"/>
                  </a:lnTo>
                  <a:lnTo>
                    <a:pt x="19" y="26"/>
                  </a:lnTo>
                  <a:lnTo>
                    <a:pt x="11" y="38"/>
                  </a:lnTo>
                  <a:lnTo>
                    <a:pt x="4" y="52"/>
                  </a:lnTo>
                  <a:lnTo>
                    <a:pt x="1" y="67"/>
                  </a:lnTo>
                  <a:lnTo>
                    <a:pt x="0" y="82"/>
                  </a:lnTo>
                  <a:lnTo>
                    <a:pt x="1" y="85"/>
                  </a:lnTo>
                  <a:lnTo>
                    <a:pt x="2" y="83"/>
                  </a:lnTo>
                  <a:lnTo>
                    <a:pt x="2" y="81"/>
                  </a:lnTo>
                  <a:lnTo>
                    <a:pt x="1" y="67"/>
                  </a:lnTo>
                  <a:lnTo>
                    <a:pt x="4" y="52"/>
                  </a:lnTo>
                  <a:lnTo>
                    <a:pt x="11" y="38"/>
                  </a:lnTo>
                  <a:lnTo>
                    <a:pt x="21" y="27"/>
                  </a:lnTo>
                  <a:lnTo>
                    <a:pt x="30" y="17"/>
                  </a:lnTo>
                  <a:lnTo>
                    <a:pt x="43" y="9"/>
                  </a:lnTo>
                  <a:lnTo>
                    <a:pt x="57" y="4"/>
                  </a:lnTo>
                  <a:lnTo>
                    <a:pt x="70" y="2"/>
                  </a:lnTo>
                  <a:lnTo>
                    <a:pt x="87" y="3"/>
                  </a:lnTo>
                  <a:lnTo>
                    <a:pt x="101" y="6"/>
                  </a:lnTo>
                  <a:lnTo>
                    <a:pt x="115" y="13"/>
                  </a:lnTo>
                  <a:lnTo>
                    <a:pt x="125" y="21"/>
                  </a:lnTo>
                  <a:lnTo>
                    <a:pt x="137" y="31"/>
                  </a:lnTo>
                  <a:lnTo>
                    <a:pt x="141" y="38"/>
                  </a:lnTo>
                  <a:lnTo>
                    <a:pt x="141" y="37"/>
                  </a:lnTo>
                </a:path>
              </a:pathLst>
            </a:custGeom>
            <a:solidFill>
              <a:srgbClr val="BBC6D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70" name="Freeform 602"/>
            <p:cNvSpPr>
              <a:spLocks/>
            </p:cNvSpPr>
            <p:nvPr/>
          </p:nvSpPr>
          <p:spPr bwMode="auto">
            <a:xfrm>
              <a:off x="1996" y="858"/>
              <a:ext cx="141" cy="82"/>
            </a:xfrm>
            <a:custGeom>
              <a:avLst/>
              <a:gdLst>
                <a:gd name="T0" fmla="*/ 140 w 141"/>
                <a:gd name="T1" fmla="*/ 36 h 82"/>
                <a:gd name="T2" fmla="*/ 136 w 141"/>
                <a:gd name="T3" fmla="*/ 29 h 82"/>
                <a:gd name="T4" fmla="*/ 124 w 141"/>
                <a:gd name="T5" fmla="*/ 19 h 82"/>
                <a:gd name="T6" fmla="*/ 114 w 141"/>
                <a:gd name="T7" fmla="*/ 11 h 82"/>
                <a:gd name="T8" fmla="*/ 100 w 141"/>
                <a:gd name="T9" fmla="*/ 4 h 82"/>
                <a:gd name="T10" fmla="*/ 86 w 141"/>
                <a:gd name="T11" fmla="*/ 1 h 82"/>
                <a:gd name="T12" fmla="*/ 69 w 141"/>
                <a:gd name="T13" fmla="*/ 0 h 82"/>
                <a:gd name="T14" fmla="*/ 56 w 141"/>
                <a:gd name="T15" fmla="*/ 2 h 82"/>
                <a:gd name="T16" fmla="*/ 42 w 141"/>
                <a:gd name="T17" fmla="*/ 7 h 82"/>
                <a:gd name="T18" fmla="*/ 29 w 141"/>
                <a:gd name="T19" fmla="*/ 15 h 82"/>
                <a:gd name="T20" fmla="*/ 20 w 141"/>
                <a:gd name="T21" fmla="*/ 25 h 82"/>
                <a:gd name="T22" fmla="*/ 10 w 141"/>
                <a:gd name="T23" fmla="*/ 36 h 82"/>
                <a:gd name="T24" fmla="*/ 3 w 141"/>
                <a:gd name="T25" fmla="*/ 50 h 82"/>
                <a:gd name="T26" fmla="*/ 0 w 141"/>
                <a:gd name="T27" fmla="*/ 65 h 82"/>
                <a:gd name="T28" fmla="*/ 1 w 141"/>
                <a:gd name="T29" fmla="*/ 79 h 82"/>
                <a:gd name="T30" fmla="*/ 1 w 141"/>
                <a:gd name="T31" fmla="*/ 81 h 82"/>
                <a:gd name="T32" fmla="*/ 1 w 141"/>
                <a:gd name="T33" fmla="*/ 81 h 82"/>
                <a:gd name="T34" fmla="*/ 1 w 141"/>
                <a:gd name="T35" fmla="*/ 81 h 82"/>
                <a:gd name="T36" fmla="*/ 1 w 141"/>
                <a:gd name="T37" fmla="*/ 81 h 82"/>
                <a:gd name="T38" fmla="*/ 1 w 141"/>
                <a:gd name="T39" fmla="*/ 81 h 82"/>
                <a:gd name="T40" fmla="*/ 1 w 141"/>
                <a:gd name="T41" fmla="*/ 81 h 82"/>
                <a:gd name="T42" fmla="*/ 3 w 141"/>
                <a:gd name="T43" fmla="*/ 81 h 82"/>
                <a:gd name="T44" fmla="*/ 3 w 141"/>
                <a:gd name="T45" fmla="*/ 81 h 82"/>
                <a:gd name="T46" fmla="*/ 3 w 141"/>
                <a:gd name="T47" fmla="*/ 81 h 82"/>
                <a:gd name="T48" fmla="*/ 1 w 141"/>
                <a:gd name="T49" fmla="*/ 79 h 82"/>
                <a:gd name="T50" fmla="*/ 2 w 141"/>
                <a:gd name="T51" fmla="*/ 65 h 82"/>
                <a:gd name="T52" fmla="*/ 5 w 141"/>
                <a:gd name="T53" fmla="*/ 50 h 82"/>
                <a:gd name="T54" fmla="*/ 12 w 141"/>
                <a:gd name="T55" fmla="*/ 36 h 82"/>
                <a:gd name="T56" fmla="*/ 20 w 141"/>
                <a:gd name="T57" fmla="*/ 25 h 82"/>
                <a:gd name="T58" fmla="*/ 31 w 141"/>
                <a:gd name="T59" fmla="*/ 15 h 82"/>
                <a:gd name="T60" fmla="*/ 42 w 141"/>
                <a:gd name="T61" fmla="*/ 9 h 82"/>
                <a:gd name="T62" fmla="*/ 55 w 141"/>
                <a:gd name="T63" fmla="*/ 4 h 82"/>
                <a:gd name="T64" fmla="*/ 71 w 141"/>
                <a:gd name="T65" fmla="*/ 1 h 82"/>
                <a:gd name="T66" fmla="*/ 86 w 141"/>
                <a:gd name="T67" fmla="*/ 1 h 82"/>
                <a:gd name="T68" fmla="*/ 100 w 141"/>
                <a:gd name="T69" fmla="*/ 4 h 82"/>
                <a:gd name="T70" fmla="*/ 114 w 141"/>
                <a:gd name="T71" fmla="*/ 11 h 82"/>
                <a:gd name="T72" fmla="*/ 124 w 141"/>
                <a:gd name="T73" fmla="*/ 19 h 82"/>
                <a:gd name="T74" fmla="*/ 134 w 141"/>
                <a:gd name="T75" fmla="*/ 30 h 82"/>
                <a:gd name="T76" fmla="*/ 138 w 141"/>
                <a:gd name="T77" fmla="*/ 36 h 82"/>
                <a:gd name="T78" fmla="*/ 138 w 141"/>
                <a:gd name="T79" fmla="*/ 36 h 82"/>
                <a:gd name="T80" fmla="*/ 138 w 141"/>
                <a:gd name="T81" fmla="*/ 36 h 82"/>
                <a:gd name="T82" fmla="*/ 138 w 141"/>
                <a:gd name="T83" fmla="*/ 36 h 82"/>
                <a:gd name="T84" fmla="*/ 138 w 141"/>
                <a:gd name="T85" fmla="*/ 36 h 82"/>
                <a:gd name="T86" fmla="*/ 138 w 141"/>
                <a:gd name="T87" fmla="*/ 36 h 82"/>
                <a:gd name="T88" fmla="*/ 138 w 141"/>
                <a:gd name="T89" fmla="*/ 36 h 82"/>
                <a:gd name="T90" fmla="*/ 140 w 141"/>
                <a:gd name="T91" fmla="*/ 36 h 82"/>
                <a:gd name="T92" fmla="*/ 140 w 141"/>
                <a:gd name="T93" fmla="*/ 36 h 8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41"/>
                <a:gd name="T142" fmla="*/ 0 h 82"/>
                <a:gd name="T143" fmla="*/ 141 w 141"/>
                <a:gd name="T144" fmla="*/ 82 h 8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41" h="82">
                  <a:moveTo>
                    <a:pt x="140" y="36"/>
                  </a:moveTo>
                  <a:lnTo>
                    <a:pt x="136" y="29"/>
                  </a:lnTo>
                  <a:lnTo>
                    <a:pt x="124" y="19"/>
                  </a:lnTo>
                  <a:lnTo>
                    <a:pt x="114" y="11"/>
                  </a:lnTo>
                  <a:lnTo>
                    <a:pt x="100" y="4"/>
                  </a:lnTo>
                  <a:lnTo>
                    <a:pt x="86" y="1"/>
                  </a:lnTo>
                  <a:lnTo>
                    <a:pt x="69" y="0"/>
                  </a:lnTo>
                  <a:lnTo>
                    <a:pt x="56" y="2"/>
                  </a:lnTo>
                  <a:lnTo>
                    <a:pt x="42" y="7"/>
                  </a:lnTo>
                  <a:lnTo>
                    <a:pt x="29" y="15"/>
                  </a:lnTo>
                  <a:lnTo>
                    <a:pt x="20" y="25"/>
                  </a:lnTo>
                  <a:lnTo>
                    <a:pt x="10" y="36"/>
                  </a:lnTo>
                  <a:lnTo>
                    <a:pt x="3" y="50"/>
                  </a:lnTo>
                  <a:lnTo>
                    <a:pt x="0" y="65"/>
                  </a:lnTo>
                  <a:lnTo>
                    <a:pt x="1" y="79"/>
                  </a:lnTo>
                  <a:lnTo>
                    <a:pt x="1" y="81"/>
                  </a:lnTo>
                  <a:lnTo>
                    <a:pt x="3" y="81"/>
                  </a:lnTo>
                  <a:lnTo>
                    <a:pt x="1" y="79"/>
                  </a:lnTo>
                  <a:lnTo>
                    <a:pt x="2" y="65"/>
                  </a:lnTo>
                  <a:lnTo>
                    <a:pt x="5" y="50"/>
                  </a:lnTo>
                  <a:lnTo>
                    <a:pt x="12" y="36"/>
                  </a:lnTo>
                  <a:lnTo>
                    <a:pt x="20" y="25"/>
                  </a:lnTo>
                  <a:lnTo>
                    <a:pt x="31" y="15"/>
                  </a:lnTo>
                  <a:lnTo>
                    <a:pt x="42" y="9"/>
                  </a:lnTo>
                  <a:lnTo>
                    <a:pt x="55" y="4"/>
                  </a:lnTo>
                  <a:lnTo>
                    <a:pt x="71" y="1"/>
                  </a:lnTo>
                  <a:lnTo>
                    <a:pt x="86" y="1"/>
                  </a:lnTo>
                  <a:lnTo>
                    <a:pt x="100" y="4"/>
                  </a:lnTo>
                  <a:lnTo>
                    <a:pt x="114" y="11"/>
                  </a:lnTo>
                  <a:lnTo>
                    <a:pt x="124" y="19"/>
                  </a:lnTo>
                  <a:lnTo>
                    <a:pt x="134" y="30"/>
                  </a:lnTo>
                  <a:lnTo>
                    <a:pt x="138" y="36"/>
                  </a:lnTo>
                  <a:lnTo>
                    <a:pt x="140" y="36"/>
                  </a:lnTo>
                </a:path>
              </a:pathLst>
            </a:custGeom>
            <a:solidFill>
              <a:srgbClr val="BCC7D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71" name="Freeform 603"/>
            <p:cNvSpPr>
              <a:spLocks/>
            </p:cNvSpPr>
            <p:nvPr/>
          </p:nvSpPr>
          <p:spPr bwMode="auto">
            <a:xfrm>
              <a:off x="1997" y="859"/>
              <a:ext cx="138" cy="81"/>
            </a:xfrm>
            <a:custGeom>
              <a:avLst/>
              <a:gdLst>
                <a:gd name="T0" fmla="*/ 137 w 138"/>
                <a:gd name="T1" fmla="*/ 35 h 81"/>
                <a:gd name="T2" fmla="*/ 133 w 138"/>
                <a:gd name="T3" fmla="*/ 29 h 81"/>
                <a:gd name="T4" fmla="*/ 123 w 138"/>
                <a:gd name="T5" fmla="*/ 18 h 81"/>
                <a:gd name="T6" fmla="*/ 113 w 138"/>
                <a:gd name="T7" fmla="*/ 10 h 81"/>
                <a:gd name="T8" fmla="*/ 99 w 138"/>
                <a:gd name="T9" fmla="*/ 3 h 81"/>
                <a:gd name="T10" fmla="*/ 85 w 138"/>
                <a:gd name="T11" fmla="*/ 0 h 81"/>
                <a:gd name="T12" fmla="*/ 70 w 138"/>
                <a:gd name="T13" fmla="*/ 0 h 81"/>
                <a:gd name="T14" fmla="*/ 54 w 138"/>
                <a:gd name="T15" fmla="*/ 3 h 81"/>
                <a:gd name="T16" fmla="*/ 41 w 138"/>
                <a:gd name="T17" fmla="*/ 8 h 81"/>
                <a:gd name="T18" fmla="*/ 30 w 138"/>
                <a:gd name="T19" fmla="*/ 14 h 81"/>
                <a:gd name="T20" fmla="*/ 19 w 138"/>
                <a:gd name="T21" fmla="*/ 24 h 81"/>
                <a:gd name="T22" fmla="*/ 11 w 138"/>
                <a:gd name="T23" fmla="*/ 35 h 81"/>
                <a:gd name="T24" fmla="*/ 4 w 138"/>
                <a:gd name="T25" fmla="*/ 49 h 81"/>
                <a:gd name="T26" fmla="*/ 1 w 138"/>
                <a:gd name="T27" fmla="*/ 64 h 81"/>
                <a:gd name="T28" fmla="*/ 0 w 138"/>
                <a:gd name="T29" fmla="*/ 78 h 81"/>
                <a:gd name="T30" fmla="*/ 2 w 138"/>
                <a:gd name="T31" fmla="*/ 80 h 81"/>
                <a:gd name="T32" fmla="*/ 2 w 138"/>
                <a:gd name="T33" fmla="*/ 80 h 81"/>
                <a:gd name="T34" fmla="*/ 2 w 138"/>
                <a:gd name="T35" fmla="*/ 80 h 81"/>
                <a:gd name="T36" fmla="*/ 2 w 138"/>
                <a:gd name="T37" fmla="*/ 80 h 81"/>
                <a:gd name="T38" fmla="*/ 2 w 138"/>
                <a:gd name="T39" fmla="*/ 80 h 81"/>
                <a:gd name="T40" fmla="*/ 2 w 138"/>
                <a:gd name="T41" fmla="*/ 80 h 81"/>
                <a:gd name="T42" fmla="*/ 2 w 138"/>
                <a:gd name="T43" fmla="*/ 80 h 81"/>
                <a:gd name="T44" fmla="*/ 2 w 138"/>
                <a:gd name="T45" fmla="*/ 80 h 81"/>
                <a:gd name="T46" fmla="*/ 2 w 138"/>
                <a:gd name="T47" fmla="*/ 80 h 81"/>
                <a:gd name="T48" fmla="*/ 2 w 138"/>
                <a:gd name="T49" fmla="*/ 78 h 81"/>
                <a:gd name="T50" fmla="*/ 1 w 138"/>
                <a:gd name="T51" fmla="*/ 64 h 81"/>
                <a:gd name="T52" fmla="*/ 6 w 138"/>
                <a:gd name="T53" fmla="*/ 50 h 81"/>
                <a:gd name="T54" fmla="*/ 11 w 138"/>
                <a:gd name="T55" fmla="*/ 35 h 81"/>
                <a:gd name="T56" fmla="*/ 21 w 138"/>
                <a:gd name="T57" fmla="*/ 24 h 81"/>
                <a:gd name="T58" fmla="*/ 30 w 138"/>
                <a:gd name="T59" fmla="*/ 16 h 81"/>
                <a:gd name="T60" fmla="*/ 43 w 138"/>
                <a:gd name="T61" fmla="*/ 8 h 81"/>
                <a:gd name="T62" fmla="*/ 54 w 138"/>
                <a:gd name="T63" fmla="*/ 3 h 81"/>
                <a:gd name="T64" fmla="*/ 69 w 138"/>
                <a:gd name="T65" fmla="*/ 2 h 81"/>
                <a:gd name="T66" fmla="*/ 83 w 138"/>
                <a:gd name="T67" fmla="*/ 2 h 81"/>
                <a:gd name="T68" fmla="*/ 98 w 138"/>
                <a:gd name="T69" fmla="*/ 5 h 81"/>
                <a:gd name="T70" fmla="*/ 110 w 138"/>
                <a:gd name="T71" fmla="*/ 12 h 81"/>
                <a:gd name="T72" fmla="*/ 123 w 138"/>
                <a:gd name="T73" fmla="*/ 20 h 81"/>
                <a:gd name="T74" fmla="*/ 133 w 138"/>
                <a:gd name="T75" fmla="*/ 29 h 81"/>
                <a:gd name="T76" fmla="*/ 136 w 138"/>
                <a:gd name="T77" fmla="*/ 37 h 81"/>
                <a:gd name="T78" fmla="*/ 136 w 138"/>
                <a:gd name="T79" fmla="*/ 37 h 81"/>
                <a:gd name="T80" fmla="*/ 136 w 138"/>
                <a:gd name="T81" fmla="*/ 37 h 81"/>
                <a:gd name="T82" fmla="*/ 136 w 138"/>
                <a:gd name="T83" fmla="*/ 37 h 81"/>
                <a:gd name="T84" fmla="*/ 137 w 138"/>
                <a:gd name="T85" fmla="*/ 35 h 81"/>
                <a:gd name="T86" fmla="*/ 137 w 138"/>
                <a:gd name="T87" fmla="*/ 35 h 81"/>
                <a:gd name="T88" fmla="*/ 137 w 138"/>
                <a:gd name="T89" fmla="*/ 35 h 81"/>
                <a:gd name="T90" fmla="*/ 137 w 138"/>
                <a:gd name="T91" fmla="*/ 35 h 81"/>
                <a:gd name="T92" fmla="*/ 137 w 138"/>
                <a:gd name="T93" fmla="*/ 35 h 8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38"/>
                <a:gd name="T142" fmla="*/ 0 h 81"/>
                <a:gd name="T143" fmla="*/ 138 w 138"/>
                <a:gd name="T144" fmla="*/ 81 h 8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38" h="81">
                  <a:moveTo>
                    <a:pt x="137" y="35"/>
                  </a:moveTo>
                  <a:lnTo>
                    <a:pt x="133" y="29"/>
                  </a:lnTo>
                  <a:lnTo>
                    <a:pt x="123" y="18"/>
                  </a:lnTo>
                  <a:lnTo>
                    <a:pt x="113" y="10"/>
                  </a:lnTo>
                  <a:lnTo>
                    <a:pt x="99" y="3"/>
                  </a:lnTo>
                  <a:lnTo>
                    <a:pt x="85" y="0"/>
                  </a:lnTo>
                  <a:lnTo>
                    <a:pt x="70" y="0"/>
                  </a:lnTo>
                  <a:lnTo>
                    <a:pt x="54" y="3"/>
                  </a:lnTo>
                  <a:lnTo>
                    <a:pt x="41" y="8"/>
                  </a:lnTo>
                  <a:lnTo>
                    <a:pt x="30" y="14"/>
                  </a:lnTo>
                  <a:lnTo>
                    <a:pt x="19" y="24"/>
                  </a:lnTo>
                  <a:lnTo>
                    <a:pt x="11" y="35"/>
                  </a:lnTo>
                  <a:lnTo>
                    <a:pt x="4" y="49"/>
                  </a:lnTo>
                  <a:lnTo>
                    <a:pt x="1" y="64"/>
                  </a:lnTo>
                  <a:lnTo>
                    <a:pt x="0" y="78"/>
                  </a:lnTo>
                  <a:lnTo>
                    <a:pt x="2" y="80"/>
                  </a:lnTo>
                  <a:lnTo>
                    <a:pt x="2" y="78"/>
                  </a:lnTo>
                  <a:lnTo>
                    <a:pt x="1" y="64"/>
                  </a:lnTo>
                  <a:lnTo>
                    <a:pt x="6" y="50"/>
                  </a:lnTo>
                  <a:lnTo>
                    <a:pt x="11" y="35"/>
                  </a:lnTo>
                  <a:lnTo>
                    <a:pt x="21" y="24"/>
                  </a:lnTo>
                  <a:lnTo>
                    <a:pt x="30" y="16"/>
                  </a:lnTo>
                  <a:lnTo>
                    <a:pt x="43" y="8"/>
                  </a:lnTo>
                  <a:lnTo>
                    <a:pt x="54" y="3"/>
                  </a:lnTo>
                  <a:lnTo>
                    <a:pt x="69" y="2"/>
                  </a:lnTo>
                  <a:lnTo>
                    <a:pt x="83" y="2"/>
                  </a:lnTo>
                  <a:lnTo>
                    <a:pt x="98" y="5"/>
                  </a:lnTo>
                  <a:lnTo>
                    <a:pt x="110" y="12"/>
                  </a:lnTo>
                  <a:lnTo>
                    <a:pt x="123" y="20"/>
                  </a:lnTo>
                  <a:lnTo>
                    <a:pt x="133" y="29"/>
                  </a:lnTo>
                  <a:lnTo>
                    <a:pt x="136" y="37"/>
                  </a:lnTo>
                  <a:lnTo>
                    <a:pt x="137" y="35"/>
                  </a:lnTo>
                </a:path>
              </a:pathLst>
            </a:custGeom>
            <a:solidFill>
              <a:srgbClr val="BDC8D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72" name="Freeform 604"/>
            <p:cNvSpPr>
              <a:spLocks/>
            </p:cNvSpPr>
            <p:nvPr/>
          </p:nvSpPr>
          <p:spPr bwMode="auto">
            <a:xfrm>
              <a:off x="1998" y="861"/>
              <a:ext cx="136" cy="80"/>
            </a:xfrm>
            <a:custGeom>
              <a:avLst/>
              <a:gdLst>
                <a:gd name="T0" fmla="*/ 135 w 136"/>
                <a:gd name="T1" fmla="*/ 35 h 80"/>
                <a:gd name="T2" fmla="*/ 132 w 136"/>
                <a:gd name="T3" fmla="*/ 27 h 80"/>
                <a:gd name="T4" fmla="*/ 122 w 136"/>
                <a:gd name="T5" fmla="*/ 18 h 80"/>
                <a:gd name="T6" fmla="*/ 109 w 136"/>
                <a:gd name="T7" fmla="*/ 10 h 80"/>
                <a:gd name="T8" fmla="*/ 97 w 136"/>
                <a:gd name="T9" fmla="*/ 3 h 80"/>
                <a:gd name="T10" fmla="*/ 82 w 136"/>
                <a:gd name="T11" fmla="*/ 0 h 80"/>
                <a:gd name="T12" fmla="*/ 68 w 136"/>
                <a:gd name="T13" fmla="*/ 0 h 80"/>
                <a:gd name="T14" fmla="*/ 53 w 136"/>
                <a:gd name="T15" fmla="*/ 1 h 80"/>
                <a:gd name="T16" fmla="*/ 42 w 136"/>
                <a:gd name="T17" fmla="*/ 6 h 80"/>
                <a:gd name="T18" fmla="*/ 29 w 136"/>
                <a:gd name="T19" fmla="*/ 14 h 80"/>
                <a:gd name="T20" fmla="*/ 20 w 136"/>
                <a:gd name="T21" fmla="*/ 22 h 80"/>
                <a:gd name="T22" fmla="*/ 10 w 136"/>
                <a:gd name="T23" fmla="*/ 33 h 80"/>
                <a:gd name="T24" fmla="*/ 5 w 136"/>
                <a:gd name="T25" fmla="*/ 48 h 80"/>
                <a:gd name="T26" fmla="*/ 0 w 136"/>
                <a:gd name="T27" fmla="*/ 62 h 80"/>
                <a:gd name="T28" fmla="*/ 1 w 136"/>
                <a:gd name="T29" fmla="*/ 76 h 80"/>
                <a:gd name="T30" fmla="*/ 1 w 136"/>
                <a:gd name="T31" fmla="*/ 78 h 80"/>
                <a:gd name="T32" fmla="*/ 1 w 136"/>
                <a:gd name="T33" fmla="*/ 78 h 80"/>
                <a:gd name="T34" fmla="*/ 1 w 136"/>
                <a:gd name="T35" fmla="*/ 78 h 80"/>
                <a:gd name="T36" fmla="*/ 1 w 136"/>
                <a:gd name="T37" fmla="*/ 78 h 80"/>
                <a:gd name="T38" fmla="*/ 1 w 136"/>
                <a:gd name="T39" fmla="*/ 78 h 80"/>
                <a:gd name="T40" fmla="*/ 1 w 136"/>
                <a:gd name="T41" fmla="*/ 78 h 80"/>
                <a:gd name="T42" fmla="*/ 3 w 136"/>
                <a:gd name="T43" fmla="*/ 79 h 80"/>
                <a:gd name="T44" fmla="*/ 3 w 136"/>
                <a:gd name="T45" fmla="*/ 79 h 80"/>
                <a:gd name="T46" fmla="*/ 3 w 136"/>
                <a:gd name="T47" fmla="*/ 79 h 80"/>
                <a:gd name="T48" fmla="*/ 1 w 136"/>
                <a:gd name="T49" fmla="*/ 76 h 80"/>
                <a:gd name="T50" fmla="*/ 2 w 136"/>
                <a:gd name="T51" fmla="*/ 63 h 80"/>
                <a:gd name="T52" fmla="*/ 5 w 136"/>
                <a:gd name="T53" fmla="*/ 48 h 80"/>
                <a:gd name="T54" fmla="*/ 12 w 136"/>
                <a:gd name="T55" fmla="*/ 34 h 80"/>
                <a:gd name="T56" fmla="*/ 20 w 136"/>
                <a:gd name="T57" fmla="*/ 22 h 80"/>
                <a:gd name="T58" fmla="*/ 31 w 136"/>
                <a:gd name="T59" fmla="*/ 15 h 80"/>
                <a:gd name="T60" fmla="*/ 42 w 136"/>
                <a:gd name="T61" fmla="*/ 6 h 80"/>
                <a:gd name="T62" fmla="*/ 55 w 136"/>
                <a:gd name="T63" fmla="*/ 3 h 80"/>
                <a:gd name="T64" fmla="*/ 68 w 136"/>
                <a:gd name="T65" fmla="*/ 0 h 80"/>
                <a:gd name="T66" fmla="*/ 82 w 136"/>
                <a:gd name="T67" fmla="*/ 0 h 80"/>
                <a:gd name="T68" fmla="*/ 97 w 136"/>
                <a:gd name="T69" fmla="*/ 3 h 80"/>
                <a:gd name="T70" fmla="*/ 109 w 136"/>
                <a:gd name="T71" fmla="*/ 10 h 80"/>
                <a:gd name="T72" fmla="*/ 121 w 136"/>
                <a:gd name="T73" fmla="*/ 18 h 80"/>
                <a:gd name="T74" fmla="*/ 130 w 136"/>
                <a:gd name="T75" fmla="*/ 29 h 80"/>
                <a:gd name="T76" fmla="*/ 135 w 136"/>
                <a:gd name="T77" fmla="*/ 35 h 80"/>
                <a:gd name="T78" fmla="*/ 135 w 136"/>
                <a:gd name="T79" fmla="*/ 35 h 80"/>
                <a:gd name="T80" fmla="*/ 135 w 136"/>
                <a:gd name="T81" fmla="*/ 35 h 80"/>
                <a:gd name="T82" fmla="*/ 135 w 136"/>
                <a:gd name="T83" fmla="*/ 35 h 80"/>
                <a:gd name="T84" fmla="*/ 135 w 136"/>
                <a:gd name="T85" fmla="*/ 35 h 80"/>
                <a:gd name="T86" fmla="*/ 135 w 136"/>
                <a:gd name="T87" fmla="*/ 35 h 80"/>
                <a:gd name="T88" fmla="*/ 135 w 136"/>
                <a:gd name="T89" fmla="*/ 35 h 80"/>
                <a:gd name="T90" fmla="*/ 135 w 136"/>
                <a:gd name="T91" fmla="*/ 35 h 80"/>
                <a:gd name="T92" fmla="*/ 135 w 136"/>
                <a:gd name="T93" fmla="*/ 35 h 8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36"/>
                <a:gd name="T142" fmla="*/ 0 h 80"/>
                <a:gd name="T143" fmla="*/ 136 w 136"/>
                <a:gd name="T144" fmla="*/ 80 h 8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36" h="80">
                  <a:moveTo>
                    <a:pt x="135" y="35"/>
                  </a:moveTo>
                  <a:lnTo>
                    <a:pt x="132" y="27"/>
                  </a:lnTo>
                  <a:lnTo>
                    <a:pt x="122" y="18"/>
                  </a:lnTo>
                  <a:lnTo>
                    <a:pt x="109" y="10"/>
                  </a:lnTo>
                  <a:lnTo>
                    <a:pt x="97" y="3"/>
                  </a:lnTo>
                  <a:lnTo>
                    <a:pt x="82" y="0"/>
                  </a:lnTo>
                  <a:lnTo>
                    <a:pt x="68" y="0"/>
                  </a:lnTo>
                  <a:lnTo>
                    <a:pt x="53" y="1"/>
                  </a:lnTo>
                  <a:lnTo>
                    <a:pt x="42" y="6"/>
                  </a:lnTo>
                  <a:lnTo>
                    <a:pt x="29" y="14"/>
                  </a:lnTo>
                  <a:lnTo>
                    <a:pt x="20" y="22"/>
                  </a:lnTo>
                  <a:lnTo>
                    <a:pt x="10" y="33"/>
                  </a:lnTo>
                  <a:lnTo>
                    <a:pt x="5" y="48"/>
                  </a:lnTo>
                  <a:lnTo>
                    <a:pt x="0" y="62"/>
                  </a:lnTo>
                  <a:lnTo>
                    <a:pt x="1" y="76"/>
                  </a:lnTo>
                  <a:lnTo>
                    <a:pt x="1" y="78"/>
                  </a:lnTo>
                  <a:lnTo>
                    <a:pt x="3" y="79"/>
                  </a:lnTo>
                  <a:lnTo>
                    <a:pt x="1" y="76"/>
                  </a:lnTo>
                  <a:lnTo>
                    <a:pt x="2" y="63"/>
                  </a:lnTo>
                  <a:lnTo>
                    <a:pt x="5" y="48"/>
                  </a:lnTo>
                  <a:lnTo>
                    <a:pt x="12" y="34"/>
                  </a:lnTo>
                  <a:lnTo>
                    <a:pt x="20" y="22"/>
                  </a:lnTo>
                  <a:lnTo>
                    <a:pt x="31" y="15"/>
                  </a:lnTo>
                  <a:lnTo>
                    <a:pt x="42" y="6"/>
                  </a:lnTo>
                  <a:lnTo>
                    <a:pt x="55" y="3"/>
                  </a:lnTo>
                  <a:lnTo>
                    <a:pt x="68" y="0"/>
                  </a:lnTo>
                  <a:lnTo>
                    <a:pt x="82" y="0"/>
                  </a:lnTo>
                  <a:lnTo>
                    <a:pt x="97" y="3"/>
                  </a:lnTo>
                  <a:lnTo>
                    <a:pt x="109" y="10"/>
                  </a:lnTo>
                  <a:lnTo>
                    <a:pt x="121" y="18"/>
                  </a:lnTo>
                  <a:lnTo>
                    <a:pt x="130" y="29"/>
                  </a:lnTo>
                  <a:lnTo>
                    <a:pt x="135" y="35"/>
                  </a:lnTo>
                </a:path>
              </a:pathLst>
            </a:custGeom>
            <a:solidFill>
              <a:srgbClr val="BEC8D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73" name="Freeform 605"/>
            <p:cNvSpPr>
              <a:spLocks/>
            </p:cNvSpPr>
            <p:nvPr/>
          </p:nvSpPr>
          <p:spPr bwMode="auto">
            <a:xfrm>
              <a:off x="1999" y="861"/>
              <a:ext cx="135" cy="80"/>
            </a:xfrm>
            <a:custGeom>
              <a:avLst/>
              <a:gdLst>
                <a:gd name="T0" fmla="*/ 134 w 135"/>
                <a:gd name="T1" fmla="*/ 35 h 80"/>
                <a:gd name="T2" fmla="*/ 129 w 135"/>
                <a:gd name="T3" fmla="*/ 29 h 80"/>
                <a:gd name="T4" fmla="*/ 120 w 135"/>
                <a:gd name="T5" fmla="*/ 18 h 80"/>
                <a:gd name="T6" fmla="*/ 108 w 135"/>
                <a:gd name="T7" fmla="*/ 10 h 80"/>
                <a:gd name="T8" fmla="*/ 96 w 135"/>
                <a:gd name="T9" fmla="*/ 3 h 80"/>
                <a:gd name="T10" fmla="*/ 81 w 135"/>
                <a:gd name="T11" fmla="*/ 0 h 80"/>
                <a:gd name="T12" fmla="*/ 67 w 135"/>
                <a:gd name="T13" fmla="*/ 0 h 80"/>
                <a:gd name="T14" fmla="*/ 54 w 135"/>
                <a:gd name="T15" fmla="*/ 3 h 80"/>
                <a:gd name="T16" fmla="*/ 41 w 135"/>
                <a:gd name="T17" fmla="*/ 6 h 80"/>
                <a:gd name="T18" fmla="*/ 30 w 135"/>
                <a:gd name="T19" fmla="*/ 15 h 80"/>
                <a:gd name="T20" fmla="*/ 19 w 135"/>
                <a:gd name="T21" fmla="*/ 22 h 80"/>
                <a:gd name="T22" fmla="*/ 11 w 135"/>
                <a:gd name="T23" fmla="*/ 34 h 80"/>
                <a:gd name="T24" fmla="*/ 4 w 135"/>
                <a:gd name="T25" fmla="*/ 48 h 80"/>
                <a:gd name="T26" fmla="*/ 1 w 135"/>
                <a:gd name="T27" fmla="*/ 63 h 80"/>
                <a:gd name="T28" fmla="*/ 0 w 135"/>
                <a:gd name="T29" fmla="*/ 76 h 80"/>
                <a:gd name="T30" fmla="*/ 2 w 135"/>
                <a:gd name="T31" fmla="*/ 79 h 80"/>
                <a:gd name="T32" fmla="*/ 2 w 135"/>
                <a:gd name="T33" fmla="*/ 79 h 80"/>
                <a:gd name="T34" fmla="*/ 2 w 135"/>
                <a:gd name="T35" fmla="*/ 79 h 80"/>
                <a:gd name="T36" fmla="*/ 2 w 135"/>
                <a:gd name="T37" fmla="*/ 79 h 80"/>
                <a:gd name="T38" fmla="*/ 2 w 135"/>
                <a:gd name="T39" fmla="*/ 77 h 80"/>
                <a:gd name="T40" fmla="*/ 2 w 135"/>
                <a:gd name="T41" fmla="*/ 77 h 80"/>
                <a:gd name="T42" fmla="*/ 2 w 135"/>
                <a:gd name="T43" fmla="*/ 77 h 80"/>
                <a:gd name="T44" fmla="*/ 2 w 135"/>
                <a:gd name="T45" fmla="*/ 77 h 80"/>
                <a:gd name="T46" fmla="*/ 2 w 135"/>
                <a:gd name="T47" fmla="*/ 77 h 80"/>
                <a:gd name="T48" fmla="*/ 3 w 135"/>
                <a:gd name="T49" fmla="*/ 75 h 80"/>
                <a:gd name="T50" fmla="*/ 3 w 135"/>
                <a:gd name="T51" fmla="*/ 63 h 80"/>
                <a:gd name="T52" fmla="*/ 6 w 135"/>
                <a:gd name="T53" fmla="*/ 49 h 80"/>
                <a:gd name="T54" fmla="*/ 12 w 135"/>
                <a:gd name="T55" fmla="*/ 36 h 80"/>
                <a:gd name="T56" fmla="*/ 19 w 135"/>
                <a:gd name="T57" fmla="*/ 26 h 80"/>
                <a:gd name="T58" fmla="*/ 30 w 135"/>
                <a:gd name="T59" fmla="*/ 15 h 80"/>
                <a:gd name="T60" fmla="*/ 42 w 135"/>
                <a:gd name="T61" fmla="*/ 8 h 80"/>
                <a:gd name="T62" fmla="*/ 54 w 135"/>
                <a:gd name="T63" fmla="*/ 3 h 80"/>
                <a:gd name="T64" fmla="*/ 66 w 135"/>
                <a:gd name="T65" fmla="*/ 1 h 80"/>
                <a:gd name="T66" fmla="*/ 81 w 135"/>
                <a:gd name="T67" fmla="*/ 2 h 80"/>
                <a:gd name="T68" fmla="*/ 96 w 135"/>
                <a:gd name="T69" fmla="*/ 5 h 80"/>
                <a:gd name="T70" fmla="*/ 108 w 135"/>
                <a:gd name="T71" fmla="*/ 11 h 80"/>
                <a:gd name="T72" fmla="*/ 119 w 135"/>
                <a:gd name="T73" fmla="*/ 19 h 80"/>
                <a:gd name="T74" fmla="*/ 127 w 135"/>
                <a:gd name="T75" fmla="*/ 29 h 80"/>
                <a:gd name="T76" fmla="*/ 132 w 135"/>
                <a:gd name="T77" fmla="*/ 35 h 80"/>
                <a:gd name="T78" fmla="*/ 132 w 135"/>
                <a:gd name="T79" fmla="*/ 35 h 80"/>
                <a:gd name="T80" fmla="*/ 132 w 135"/>
                <a:gd name="T81" fmla="*/ 33 h 80"/>
                <a:gd name="T82" fmla="*/ 132 w 135"/>
                <a:gd name="T83" fmla="*/ 33 h 80"/>
                <a:gd name="T84" fmla="*/ 132 w 135"/>
                <a:gd name="T85" fmla="*/ 33 h 80"/>
                <a:gd name="T86" fmla="*/ 132 w 135"/>
                <a:gd name="T87" fmla="*/ 33 h 80"/>
                <a:gd name="T88" fmla="*/ 132 w 135"/>
                <a:gd name="T89" fmla="*/ 33 h 80"/>
                <a:gd name="T90" fmla="*/ 132 w 135"/>
                <a:gd name="T91" fmla="*/ 33 h 80"/>
                <a:gd name="T92" fmla="*/ 134 w 135"/>
                <a:gd name="T93" fmla="*/ 35 h 8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35"/>
                <a:gd name="T142" fmla="*/ 0 h 80"/>
                <a:gd name="T143" fmla="*/ 135 w 135"/>
                <a:gd name="T144" fmla="*/ 80 h 8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35" h="80">
                  <a:moveTo>
                    <a:pt x="134" y="35"/>
                  </a:moveTo>
                  <a:lnTo>
                    <a:pt x="129" y="29"/>
                  </a:lnTo>
                  <a:lnTo>
                    <a:pt x="120" y="18"/>
                  </a:lnTo>
                  <a:lnTo>
                    <a:pt x="108" y="10"/>
                  </a:lnTo>
                  <a:lnTo>
                    <a:pt x="96" y="3"/>
                  </a:lnTo>
                  <a:lnTo>
                    <a:pt x="81" y="0"/>
                  </a:lnTo>
                  <a:lnTo>
                    <a:pt x="67" y="0"/>
                  </a:lnTo>
                  <a:lnTo>
                    <a:pt x="54" y="3"/>
                  </a:lnTo>
                  <a:lnTo>
                    <a:pt x="41" y="6"/>
                  </a:lnTo>
                  <a:lnTo>
                    <a:pt x="30" y="15"/>
                  </a:lnTo>
                  <a:lnTo>
                    <a:pt x="19" y="22"/>
                  </a:lnTo>
                  <a:lnTo>
                    <a:pt x="11" y="34"/>
                  </a:lnTo>
                  <a:lnTo>
                    <a:pt x="4" y="48"/>
                  </a:lnTo>
                  <a:lnTo>
                    <a:pt x="1" y="63"/>
                  </a:lnTo>
                  <a:lnTo>
                    <a:pt x="0" y="76"/>
                  </a:lnTo>
                  <a:lnTo>
                    <a:pt x="2" y="79"/>
                  </a:lnTo>
                  <a:lnTo>
                    <a:pt x="2" y="77"/>
                  </a:lnTo>
                  <a:lnTo>
                    <a:pt x="3" y="75"/>
                  </a:lnTo>
                  <a:lnTo>
                    <a:pt x="3" y="63"/>
                  </a:lnTo>
                  <a:lnTo>
                    <a:pt x="6" y="49"/>
                  </a:lnTo>
                  <a:lnTo>
                    <a:pt x="12" y="36"/>
                  </a:lnTo>
                  <a:lnTo>
                    <a:pt x="19" y="26"/>
                  </a:lnTo>
                  <a:lnTo>
                    <a:pt x="30" y="15"/>
                  </a:lnTo>
                  <a:lnTo>
                    <a:pt x="42" y="8"/>
                  </a:lnTo>
                  <a:lnTo>
                    <a:pt x="54" y="3"/>
                  </a:lnTo>
                  <a:lnTo>
                    <a:pt x="66" y="1"/>
                  </a:lnTo>
                  <a:lnTo>
                    <a:pt x="81" y="2"/>
                  </a:lnTo>
                  <a:lnTo>
                    <a:pt x="96" y="5"/>
                  </a:lnTo>
                  <a:lnTo>
                    <a:pt x="108" y="11"/>
                  </a:lnTo>
                  <a:lnTo>
                    <a:pt x="119" y="19"/>
                  </a:lnTo>
                  <a:lnTo>
                    <a:pt x="127" y="29"/>
                  </a:lnTo>
                  <a:lnTo>
                    <a:pt x="132" y="35"/>
                  </a:lnTo>
                  <a:lnTo>
                    <a:pt x="132" y="33"/>
                  </a:lnTo>
                  <a:lnTo>
                    <a:pt x="134" y="35"/>
                  </a:lnTo>
                </a:path>
              </a:pathLst>
            </a:custGeom>
            <a:solidFill>
              <a:srgbClr val="BFC9D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74" name="Freeform 606"/>
            <p:cNvSpPr>
              <a:spLocks/>
            </p:cNvSpPr>
            <p:nvPr/>
          </p:nvSpPr>
          <p:spPr bwMode="auto">
            <a:xfrm>
              <a:off x="2001" y="862"/>
              <a:ext cx="131" cy="78"/>
            </a:xfrm>
            <a:custGeom>
              <a:avLst/>
              <a:gdLst>
                <a:gd name="T0" fmla="*/ 130 w 131"/>
                <a:gd name="T1" fmla="*/ 34 h 78"/>
                <a:gd name="T2" fmla="*/ 125 w 131"/>
                <a:gd name="T3" fmla="*/ 28 h 78"/>
                <a:gd name="T4" fmla="*/ 117 w 131"/>
                <a:gd name="T5" fmla="*/ 18 h 78"/>
                <a:gd name="T6" fmla="*/ 106 w 131"/>
                <a:gd name="T7" fmla="*/ 10 h 78"/>
                <a:gd name="T8" fmla="*/ 94 w 131"/>
                <a:gd name="T9" fmla="*/ 4 h 78"/>
                <a:gd name="T10" fmla="*/ 79 w 131"/>
                <a:gd name="T11" fmla="*/ 1 h 78"/>
                <a:gd name="T12" fmla="*/ 64 w 131"/>
                <a:gd name="T13" fmla="*/ 0 h 78"/>
                <a:gd name="T14" fmla="*/ 52 w 131"/>
                <a:gd name="T15" fmla="*/ 2 h 78"/>
                <a:gd name="T16" fmla="*/ 40 w 131"/>
                <a:gd name="T17" fmla="*/ 7 h 78"/>
                <a:gd name="T18" fmla="*/ 28 w 131"/>
                <a:gd name="T19" fmla="*/ 14 h 78"/>
                <a:gd name="T20" fmla="*/ 17 w 131"/>
                <a:gd name="T21" fmla="*/ 25 h 78"/>
                <a:gd name="T22" fmla="*/ 10 w 131"/>
                <a:gd name="T23" fmla="*/ 35 h 78"/>
                <a:gd name="T24" fmla="*/ 4 w 131"/>
                <a:gd name="T25" fmla="*/ 48 h 78"/>
                <a:gd name="T26" fmla="*/ 1 w 131"/>
                <a:gd name="T27" fmla="*/ 62 h 78"/>
                <a:gd name="T28" fmla="*/ 1 w 131"/>
                <a:gd name="T29" fmla="*/ 74 h 78"/>
                <a:gd name="T30" fmla="*/ 0 w 131"/>
                <a:gd name="T31" fmla="*/ 76 h 78"/>
                <a:gd name="T32" fmla="*/ 0 w 131"/>
                <a:gd name="T33" fmla="*/ 76 h 78"/>
                <a:gd name="T34" fmla="*/ 0 w 131"/>
                <a:gd name="T35" fmla="*/ 76 h 78"/>
                <a:gd name="T36" fmla="*/ 0 w 131"/>
                <a:gd name="T37" fmla="*/ 76 h 78"/>
                <a:gd name="T38" fmla="*/ 0 w 131"/>
                <a:gd name="T39" fmla="*/ 76 h 78"/>
                <a:gd name="T40" fmla="*/ 0 w 131"/>
                <a:gd name="T41" fmla="*/ 76 h 78"/>
                <a:gd name="T42" fmla="*/ 2 w 131"/>
                <a:gd name="T43" fmla="*/ 77 h 78"/>
                <a:gd name="T44" fmla="*/ 2 w 131"/>
                <a:gd name="T45" fmla="*/ 77 h 78"/>
                <a:gd name="T46" fmla="*/ 2 w 131"/>
                <a:gd name="T47" fmla="*/ 77 h 78"/>
                <a:gd name="T48" fmla="*/ 1 w 131"/>
                <a:gd name="T49" fmla="*/ 74 h 78"/>
                <a:gd name="T50" fmla="*/ 1 w 131"/>
                <a:gd name="T51" fmla="*/ 60 h 78"/>
                <a:gd name="T52" fmla="*/ 4 w 131"/>
                <a:gd name="T53" fmla="*/ 48 h 78"/>
                <a:gd name="T54" fmla="*/ 10 w 131"/>
                <a:gd name="T55" fmla="*/ 35 h 78"/>
                <a:gd name="T56" fmla="*/ 17 w 131"/>
                <a:gd name="T57" fmla="*/ 25 h 78"/>
                <a:gd name="T58" fmla="*/ 29 w 131"/>
                <a:gd name="T59" fmla="*/ 16 h 78"/>
                <a:gd name="T60" fmla="*/ 40 w 131"/>
                <a:gd name="T61" fmla="*/ 7 h 78"/>
                <a:gd name="T62" fmla="*/ 52 w 131"/>
                <a:gd name="T63" fmla="*/ 3 h 78"/>
                <a:gd name="T64" fmla="*/ 66 w 131"/>
                <a:gd name="T65" fmla="*/ 3 h 78"/>
                <a:gd name="T66" fmla="*/ 79 w 131"/>
                <a:gd name="T67" fmla="*/ 1 h 78"/>
                <a:gd name="T68" fmla="*/ 93 w 131"/>
                <a:gd name="T69" fmla="*/ 6 h 78"/>
                <a:gd name="T70" fmla="*/ 106 w 131"/>
                <a:gd name="T71" fmla="*/ 10 h 78"/>
                <a:gd name="T72" fmla="*/ 117 w 131"/>
                <a:gd name="T73" fmla="*/ 20 h 78"/>
                <a:gd name="T74" fmla="*/ 125 w 131"/>
                <a:gd name="T75" fmla="*/ 29 h 78"/>
                <a:gd name="T76" fmla="*/ 130 w 131"/>
                <a:gd name="T77" fmla="*/ 34 h 78"/>
                <a:gd name="T78" fmla="*/ 130 w 131"/>
                <a:gd name="T79" fmla="*/ 34 h 78"/>
                <a:gd name="T80" fmla="*/ 130 w 131"/>
                <a:gd name="T81" fmla="*/ 34 h 78"/>
                <a:gd name="T82" fmla="*/ 130 w 131"/>
                <a:gd name="T83" fmla="*/ 34 h 78"/>
                <a:gd name="T84" fmla="*/ 130 w 131"/>
                <a:gd name="T85" fmla="*/ 34 h 78"/>
                <a:gd name="T86" fmla="*/ 130 w 131"/>
                <a:gd name="T87" fmla="*/ 34 h 78"/>
                <a:gd name="T88" fmla="*/ 130 w 131"/>
                <a:gd name="T89" fmla="*/ 34 h 78"/>
                <a:gd name="T90" fmla="*/ 130 w 131"/>
                <a:gd name="T91" fmla="*/ 34 h 78"/>
                <a:gd name="T92" fmla="*/ 130 w 131"/>
                <a:gd name="T93" fmla="*/ 34 h 7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31"/>
                <a:gd name="T142" fmla="*/ 0 h 78"/>
                <a:gd name="T143" fmla="*/ 131 w 131"/>
                <a:gd name="T144" fmla="*/ 78 h 7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31" h="78">
                  <a:moveTo>
                    <a:pt x="130" y="34"/>
                  </a:moveTo>
                  <a:lnTo>
                    <a:pt x="125" y="28"/>
                  </a:lnTo>
                  <a:lnTo>
                    <a:pt x="117" y="18"/>
                  </a:lnTo>
                  <a:lnTo>
                    <a:pt x="106" y="10"/>
                  </a:lnTo>
                  <a:lnTo>
                    <a:pt x="94" y="4"/>
                  </a:lnTo>
                  <a:lnTo>
                    <a:pt x="79" y="1"/>
                  </a:lnTo>
                  <a:lnTo>
                    <a:pt x="64" y="0"/>
                  </a:lnTo>
                  <a:lnTo>
                    <a:pt x="52" y="2"/>
                  </a:lnTo>
                  <a:lnTo>
                    <a:pt x="40" y="7"/>
                  </a:lnTo>
                  <a:lnTo>
                    <a:pt x="28" y="14"/>
                  </a:lnTo>
                  <a:lnTo>
                    <a:pt x="17" y="25"/>
                  </a:lnTo>
                  <a:lnTo>
                    <a:pt x="10" y="35"/>
                  </a:lnTo>
                  <a:lnTo>
                    <a:pt x="4" y="48"/>
                  </a:lnTo>
                  <a:lnTo>
                    <a:pt x="1" y="62"/>
                  </a:lnTo>
                  <a:lnTo>
                    <a:pt x="1" y="74"/>
                  </a:lnTo>
                  <a:lnTo>
                    <a:pt x="0" y="76"/>
                  </a:lnTo>
                  <a:lnTo>
                    <a:pt x="2" y="77"/>
                  </a:lnTo>
                  <a:lnTo>
                    <a:pt x="1" y="74"/>
                  </a:lnTo>
                  <a:lnTo>
                    <a:pt x="1" y="60"/>
                  </a:lnTo>
                  <a:lnTo>
                    <a:pt x="4" y="48"/>
                  </a:lnTo>
                  <a:lnTo>
                    <a:pt x="10" y="35"/>
                  </a:lnTo>
                  <a:lnTo>
                    <a:pt x="17" y="25"/>
                  </a:lnTo>
                  <a:lnTo>
                    <a:pt x="29" y="16"/>
                  </a:lnTo>
                  <a:lnTo>
                    <a:pt x="40" y="7"/>
                  </a:lnTo>
                  <a:lnTo>
                    <a:pt x="52" y="3"/>
                  </a:lnTo>
                  <a:lnTo>
                    <a:pt x="66" y="3"/>
                  </a:lnTo>
                  <a:lnTo>
                    <a:pt x="79" y="1"/>
                  </a:lnTo>
                  <a:lnTo>
                    <a:pt x="93" y="6"/>
                  </a:lnTo>
                  <a:lnTo>
                    <a:pt x="106" y="10"/>
                  </a:lnTo>
                  <a:lnTo>
                    <a:pt x="117" y="20"/>
                  </a:lnTo>
                  <a:lnTo>
                    <a:pt x="125" y="29"/>
                  </a:lnTo>
                  <a:lnTo>
                    <a:pt x="130" y="34"/>
                  </a:lnTo>
                </a:path>
              </a:pathLst>
            </a:custGeom>
            <a:solidFill>
              <a:srgbClr val="C0CAD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75" name="Freeform 607"/>
            <p:cNvSpPr>
              <a:spLocks/>
            </p:cNvSpPr>
            <p:nvPr/>
          </p:nvSpPr>
          <p:spPr bwMode="auto">
            <a:xfrm>
              <a:off x="2002" y="863"/>
              <a:ext cx="130" cy="77"/>
            </a:xfrm>
            <a:custGeom>
              <a:avLst/>
              <a:gdLst>
                <a:gd name="T0" fmla="*/ 129 w 130"/>
                <a:gd name="T1" fmla="*/ 33 h 77"/>
                <a:gd name="T2" fmla="*/ 124 w 130"/>
                <a:gd name="T3" fmla="*/ 28 h 77"/>
                <a:gd name="T4" fmla="*/ 116 w 130"/>
                <a:gd name="T5" fmla="*/ 19 h 77"/>
                <a:gd name="T6" fmla="*/ 105 w 130"/>
                <a:gd name="T7" fmla="*/ 9 h 77"/>
                <a:gd name="T8" fmla="*/ 92 w 130"/>
                <a:gd name="T9" fmla="*/ 5 h 77"/>
                <a:gd name="T10" fmla="*/ 78 w 130"/>
                <a:gd name="T11" fmla="*/ 0 h 77"/>
                <a:gd name="T12" fmla="*/ 65 w 130"/>
                <a:gd name="T13" fmla="*/ 2 h 77"/>
                <a:gd name="T14" fmla="*/ 51 w 130"/>
                <a:gd name="T15" fmla="*/ 2 h 77"/>
                <a:gd name="T16" fmla="*/ 39 w 130"/>
                <a:gd name="T17" fmla="*/ 6 h 77"/>
                <a:gd name="T18" fmla="*/ 28 w 130"/>
                <a:gd name="T19" fmla="*/ 15 h 77"/>
                <a:gd name="T20" fmla="*/ 16 w 130"/>
                <a:gd name="T21" fmla="*/ 24 h 77"/>
                <a:gd name="T22" fmla="*/ 9 w 130"/>
                <a:gd name="T23" fmla="*/ 34 h 77"/>
                <a:gd name="T24" fmla="*/ 3 w 130"/>
                <a:gd name="T25" fmla="*/ 47 h 77"/>
                <a:gd name="T26" fmla="*/ 0 w 130"/>
                <a:gd name="T27" fmla="*/ 59 h 77"/>
                <a:gd name="T28" fmla="*/ 0 w 130"/>
                <a:gd name="T29" fmla="*/ 73 h 77"/>
                <a:gd name="T30" fmla="*/ 1 w 130"/>
                <a:gd name="T31" fmla="*/ 76 h 77"/>
                <a:gd name="T32" fmla="*/ 1 w 130"/>
                <a:gd name="T33" fmla="*/ 76 h 77"/>
                <a:gd name="T34" fmla="*/ 1 w 130"/>
                <a:gd name="T35" fmla="*/ 76 h 77"/>
                <a:gd name="T36" fmla="*/ 1 w 130"/>
                <a:gd name="T37" fmla="*/ 76 h 77"/>
                <a:gd name="T38" fmla="*/ 1 w 130"/>
                <a:gd name="T39" fmla="*/ 76 h 77"/>
                <a:gd name="T40" fmla="*/ 1 w 130"/>
                <a:gd name="T41" fmla="*/ 76 h 77"/>
                <a:gd name="T42" fmla="*/ 1 w 130"/>
                <a:gd name="T43" fmla="*/ 76 h 77"/>
                <a:gd name="T44" fmla="*/ 1 w 130"/>
                <a:gd name="T45" fmla="*/ 76 h 77"/>
                <a:gd name="T46" fmla="*/ 1 w 130"/>
                <a:gd name="T47" fmla="*/ 76 h 77"/>
                <a:gd name="T48" fmla="*/ 2 w 130"/>
                <a:gd name="T49" fmla="*/ 75 h 77"/>
                <a:gd name="T50" fmla="*/ 2 w 130"/>
                <a:gd name="T51" fmla="*/ 61 h 77"/>
                <a:gd name="T52" fmla="*/ 5 w 130"/>
                <a:gd name="T53" fmla="*/ 48 h 77"/>
                <a:gd name="T54" fmla="*/ 11 w 130"/>
                <a:gd name="T55" fmla="*/ 35 h 77"/>
                <a:gd name="T56" fmla="*/ 18 w 130"/>
                <a:gd name="T57" fmla="*/ 24 h 77"/>
                <a:gd name="T58" fmla="*/ 28 w 130"/>
                <a:gd name="T59" fmla="*/ 15 h 77"/>
                <a:gd name="T60" fmla="*/ 38 w 130"/>
                <a:gd name="T61" fmla="*/ 8 h 77"/>
                <a:gd name="T62" fmla="*/ 53 w 130"/>
                <a:gd name="T63" fmla="*/ 3 h 77"/>
                <a:gd name="T64" fmla="*/ 65 w 130"/>
                <a:gd name="T65" fmla="*/ 2 h 77"/>
                <a:gd name="T66" fmla="*/ 78 w 130"/>
                <a:gd name="T67" fmla="*/ 2 h 77"/>
                <a:gd name="T68" fmla="*/ 92 w 130"/>
                <a:gd name="T69" fmla="*/ 5 h 77"/>
                <a:gd name="T70" fmla="*/ 104 w 130"/>
                <a:gd name="T71" fmla="*/ 11 h 77"/>
                <a:gd name="T72" fmla="*/ 116 w 130"/>
                <a:gd name="T73" fmla="*/ 19 h 77"/>
                <a:gd name="T74" fmla="*/ 124 w 130"/>
                <a:gd name="T75" fmla="*/ 28 h 77"/>
                <a:gd name="T76" fmla="*/ 127 w 130"/>
                <a:gd name="T77" fmla="*/ 32 h 77"/>
                <a:gd name="T78" fmla="*/ 127 w 130"/>
                <a:gd name="T79" fmla="*/ 32 h 77"/>
                <a:gd name="T80" fmla="*/ 127 w 130"/>
                <a:gd name="T81" fmla="*/ 32 h 77"/>
                <a:gd name="T82" fmla="*/ 129 w 130"/>
                <a:gd name="T83" fmla="*/ 33 h 77"/>
                <a:gd name="T84" fmla="*/ 129 w 130"/>
                <a:gd name="T85" fmla="*/ 33 h 77"/>
                <a:gd name="T86" fmla="*/ 129 w 130"/>
                <a:gd name="T87" fmla="*/ 33 h 77"/>
                <a:gd name="T88" fmla="*/ 129 w 130"/>
                <a:gd name="T89" fmla="*/ 33 h 77"/>
                <a:gd name="T90" fmla="*/ 129 w 130"/>
                <a:gd name="T91" fmla="*/ 33 h 77"/>
                <a:gd name="T92" fmla="*/ 129 w 130"/>
                <a:gd name="T93" fmla="*/ 33 h 7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30"/>
                <a:gd name="T142" fmla="*/ 0 h 77"/>
                <a:gd name="T143" fmla="*/ 130 w 130"/>
                <a:gd name="T144" fmla="*/ 77 h 7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30" h="77">
                  <a:moveTo>
                    <a:pt x="129" y="33"/>
                  </a:moveTo>
                  <a:lnTo>
                    <a:pt x="124" y="28"/>
                  </a:lnTo>
                  <a:lnTo>
                    <a:pt x="116" y="19"/>
                  </a:lnTo>
                  <a:lnTo>
                    <a:pt x="105" y="9"/>
                  </a:lnTo>
                  <a:lnTo>
                    <a:pt x="92" y="5"/>
                  </a:lnTo>
                  <a:lnTo>
                    <a:pt x="78" y="0"/>
                  </a:lnTo>
                  <a:lnTo>
                    <a:pt x="65" y="2"/>
                  </a:lnTo>
                  <a:lnTo>
                    <a:pt x="51" y="2"/>
                  </a:lnTo>
                  <a:lnTo>
                    <a:pt x="39" y="6"/>
                  </a:lnTo>
                  <a:lnTo>
                    <a:pt x="28" y="15"/>
                  </a:lnTo>
                  <a:lnTo>
                    <a:pt x="16" y="24"/>
                  </a:lnTo>
                  <a:lnTo>
                    <a:pt x="9" y="34"/>
                  </a:lnTo>
                  <a:lnTo>
                    <a:pt x="3" y="47"/>
                  </a:lnTo>
                  <a:lnTo>
                    <a:pt x="0" y="59"/>
                  </a:lnTo>
                  <a:lnTo>
                    <a:pt x="0" y="73"/>
                  </a:lnTo>
                  <a:lnTo>
                    <a:pt x="1" y="76"/>
                  </a:lnTo>
                  <a:lnTo>
                    <a:pt x="2" y="75"/>
                  </a:lnTo>
                  <a:lnTo>
                    <a:pt x="2" y="61"/>
                  </a:lnTo>
                  <a:lnTo>
                    <a:pt x="5" y="48"/>
                  </a:lnTo>
                  <a:lnTo>
                    <a:pt x="11" y="35"/>
                  </a:lnTo>
                  <a:lnTo>
                    <a:pt x="18" y="24"/>
                  </a:lnTo>
                  <a:lnTo>
                    <a:pt x="28" y="15"/>
                  </a:lnTo>
                  <a:lnTo>
                    <a:pt x="38" y="8"/>
                  </a:lnTo>
                  <a:lnTo>
                    <a:pt x="53" y="3"/>
                  </a:lnTo>
                  <a:lnTo>
                    <a:pt x="65" y="2"/>
                  </a:lnTo>
                  <a:lnTo>
                    <a:pt x="78" y="2"/>
                  </a:lnTo>
                  <a:lnTo>
                    <a:pt x="92" y="5"/>
                  </a:lnTo>
                  <a:lnTo>
                    <a:pt x="104" y="11"/>
                  </a:lnTo>
                  <a:lnTo>
                    <a:pt x="116" y="19"/>
                  </a:lnTo>
                  <a:lnTo>
                    <a:pt x="124" y="28"/>
                  </a:lnTo>
                  <a:lnTo>
                    <a:pt x="127" y="32"/>
                  </a:lnTo>
                  <a:lnTo>
                    <a:pt x="129" y="33"/>
                  </a:lnTo>
                </a:path>
              </a:pathLst>
            </a:custGeom>
            <a:solidFill>
              <a:srgbClr val="C1CBD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76" name="Freeform 608"/>
            <p:cNvSpPr>
              <a:spLocks/>
            </p:cNvSpPr>
            <p:nvPr/>
          </p:nvSpPr>
          <p:spPr bwMode="auto">
            <a:xfrm>
              <a:off x="2003" y="865"/>
              <a:ext cx="127" cy="76"/>
            </a:xfrm>
            <a:custGeom>
              <a:avLst/>
              <a:gdLst>
                <a:gd name="T0" fmla="*/ 126 w 127"/>
                <a:gd name="T1" fmla="*/ 30 h 76"/>
                <a:gd name="T2" fmla="*/ 123 w 127"/>
                <a:gd name="T3" fmla="*/ 26 h 76"/>
                <a:gd name="T4" fmla="*/ 115 w 127"/>
                <a:gd name="T5" fmla="*/ 17 h 76"/>
                <a:gd name="T6" fmla="*/ 103 w 127"/>
                <a:gd name="T7" fmla="*/ 9 h 76"/>
                <a:gd name="T8" fmla="*/ 91 w 127"/>
                <a:gd name="T9" fmla="*/ 3 h 76"/>
                <a:gd name="T10" fmla="*/ 77 w 127"/>
                <a:gd name="T11" fmla="*/ 0 h 76"/>
                <a:gd name="T12" fmla="*/ 64 w 127"/>
                <a:gd name="T13" fmla="*/ 0 h 76"/>
                <a:gd name="T14" fmla="*/ 52 w 127"/>
                <a:gd name="T15" fmla="*/ 1 h 76"/>
                <a:gd name="T16" fmla="*/ 37 w 127"/>
                <a:gd name="T17" fmla="*/ 6 h 76"/>
                <a:gd name="T18" fmla="*/ 27 w 127"/>
                <a:gd name="T19" fmla="*/ 13 h 76"/>
                <a:gd name="T20" fmla="*/ 17 w 127"/>
                <a:gd name="T21" fmla="*/ 22 h 76"/>
                <a:gd name="T22" fmla="*/ 10 w 127"/>
                <a:gd name="T23" fmla="*/ 33 h 76"/>
                <a:gd name="T24" fmla="*/ 4 w 127"/>
                <a:gd name="T25" fmla="*/ 46 h 76"/>
                <a:gd name="T26" fmla="*/ 1 w 127"/>
                <a:gd name="T27" fmla="*/ 59 h 76"/>
                <a:gd name="T28" fmla="*/ 1 w 127"/>
                <a:gd name="T29" fmla="*/ 73 h 76"/>
                <a:gd name="T30" fmla="*/ 0 w 127"/>
                <a:gd name="T31" fmla="*/ 74 h 76"/>
                <a:gd name="T32" fmla="*/ 0 w 127"/>
                <a:gd name="T33" fmla="*/ 74 h 76"/>
                <a:gd name="T34" fmla="*/ 0 w 127"/>
                <a:gd name="T35" fmla="*/ 74 h 76"/>
                <a:gd name="T36" fmla="*/ 0 w 127"/>
                <a:gd name="T37" fmla="*/ 74 h 76"/>
                <a:gd name="T38" fmla="*/ 0 w 127"/>
                <a:gd name="T39" fmla="*/ 74 h 76"/>
                <a:gd name="T40" fmla="*/ 0 w 127"/>
                <a:gd name="T41" fmla="*/ 74 h 76"/>
                <a:gd name="T42" fmla="*/ 2 w 127"/>
                <a:gd name="T43" fmla="*/ 75 h 76"/>
                <a:gd name="T44" fmla="*/ 2 w 127"/>
                <a:gd name="T45" fmla="*/ 75 h 76"/>
                <a:gd name="T46" fmla="*/ 3 w 127"/>
                <a:gd name="T47" fmla="*/ 73 h 76"/>
                <a:gd name="T48" fmla="*/ 1 w 127"/>
                <a:gd name="T49" fmla="*/ 73 h 76"/>
                <a:gd name="T50" fmla="*/ 1 w 127"/>
                <a:gd name="T51" fmla="*/ 59 h 76"/>
                <a:gd name="T52" fmla="*/ 6 w 127"/>
                <a:gd name="T53" fmla="*/ 46 h 76"/>
                <a:gd name="T54" fmla="*/ 10 w 127"/>
                <a:gd name="T55" fmla="*/ 33 h 76"/>
                <a:gd name="T56" fmla="*/ 17 w 127"/>
                <a:gd name="T57" fmla="*/ 22 h 76"/>
                <a:gd name="T58" fmla="*/ 28 w 127"/>
                <a:gd name="T59" fmla="*/ 14 h 76"/>
                <a:gd name="T60" fmla="*/ 39 w 127"/>
                <a:gd name="T61" fmla="*/ 7 h 76"/>
                <a:gd name="T62" fmla="*/ 51 w 127"/>
                <a:gd name="T63" fmla="*/ 3 h 76"/>
                <a:gd name="T64" fmla="*/ 63 w 127"/>
                <a:gd name="T65" fmla="*/ 2 h 76"/>
                <a:gd name="T66" fmla="*/ 77 w 127"/>
                <a:gd name="T67" fmla="*/ 2 h 76"/>
                <a:gd name="T68" fmla="*/ 91 w 127"/>
                <a:gd name="T69" fmla="*/ 5 h 76"/>
                <a:gd name="T70" fmla="*/ 102 w 127"/>
                <a:gd name="T71" fmla="*/ 11 h 76"/>
                <a:gd name="T72" fmla="*/ 114 w 127"/>
                <a:gd name="T73" fmla="*/ 19 h 76"/>
                <a:gd name="T74" fmla="*/ 121 w 127"/>
                <a:gd name="T75" fmla="*/ 27 h 76"/>
                <a:gd name="T76" fmla="*/ 125 w 127"/>
                <a:gd name="T77" fmla="*/ 32 h 76"/>
                <a:gd name="T78" fmla="*/ 125 w 127"/>
                <a:gd name="T79" fmla="*/ 32 h 76"/>
                <a:gd name="T80" fmla="*/ 125 w 127"/>
                <a:gd name="T81" fmla="*/ 32 h 76"/>
                <a:gd name="T82" fmla="*/ 125 w 127"/>
                <a:gd name="T83" fmla="*/ 32 h 76"/>
                <a:gd name="T84" fmla="*/ 125 w 127"/>
                <a:gd name="T85" fmla="*/ 32 h 76"/>
                <a:gd name="T86" fmla="*/ 125 w 127"/>
                <a:gd name="T87" fmla="*/ 32 h 76"/>
                <a:gd name="T88" fmla="*/ 125 w 127"/>
                <a:gd name="T89" fmla="*/ 32 h 76"/>
                <a:gd name="T90" fmla="*/ 125 w 127"/>
                <a:gd name="T91" fmla="*/ 32 h 76"/>
                <a:gd name="T92" fmla="*/ 126 w 127"/>
                <a:gd name="T93" fmla="*/ 30 h 7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27"/>
                <a:gd name="T142" fmla="*/ 0 h 76"/>
                <a:gd name="T143" fmla="*/ 127 w 127"/>
                <a:gd name="T144" fmla="*/ 76 h 7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27" h="76">
                  <a:moveTo>
                    <a:pt x="126" y="30"/>
                  </a:moveTo>
                  <a:lnTo>
                    <a:pt x="123" y="26"/>
                  </a:lnTo>
                  <a:lnTo>
                    <a:pt x="115" y="17"/>
                  </a:lnTo>
                  <a:lnTo>
                    <a:pt x="103" y="9"/>
                  </a:lnTo>
                  <a:lnTo>
                    <a:pt x="91" y="3"/>
                  </a:lnTo>
                  <a:lnTo>
                    <a:pt x="77" y="0"/>
                  </a:lnTo>
                  <a:lnTo>
                    <a:pt x="64" y="0"/>
                  </a:lnTo>
                  <a:lnTo>
                    <a:pt x="52" y="1"/>
                  </a:lnTo>
                  <a:lnTo>
                    <a:pt x="37" y="6"/>
                  </a:lnTo>
                  <a:lnTo>
                    <a:pt x="27" y="13"/>
                  </a:lnTo>
                  <a:lnTo>
                    <a:pt x="17" y="22"/>
                  </a:lnTo>
                  <a:lnTo>
                    <a:pt x="10" y="33"/>
                  </a:lnTo>
                  <a:lnTo>
                    <a:pt x="4" y="46"/>
                  </a:lnTo>
                  <a:lnTo>
                    <a:pt x="1" y="59"/>
                  </a:lnTo>
                  <a:lnTo>
                    <a:pt x="1" y="73"/>
                  </a:lnTo>
                  <a:lnTo>
                    <a:pt x="0" y="74"/>
                  </a:lnTo>
                  <a:lnTo>
                    <a:pt x="2" y="75"/>
                  </a:lnTo>
                  <a:lnTo>
                    <a:pt x="3" y="73"/>
                  </a:lnTo>
                  <a:lnTo>
                    <a:pt x="1" y="73"/>
                  </a:lnTo>
                  <a:lnTo>
                    <a:pt x="1" y="59"/>
                  </a:lnTo>
                  <a:lnTo>
                    <a:pt x="6" y="46"/>
                  </a:lnTo>
                  <a:lnTo>
                    <a:pt x="10" y="33"/>
                  </a:lnTo>
                  <a:lnTo>
                    <a:pt x="17" y="22"/>
                  </a:lnTo>
                  <a:lnTo>
                    <a:pt x="28" y="14"/>
                  </a:lnTo>
                  <a:lnTo>
                    <a:pt x="39" y="7"/>
                  </a:lnTo>
                  <a:lnTo>
                    <a:pt x="51" y="3"/>
                  </a:lnTo>
                  <a:lnTo>
                    <a:pt x="63" y="2"/>
                  </a:lnTo>
                  <a:lnTo>
                    <a:pt x="77" y="2"/>
                  </a:lnTo>
                  <a:lnTo>
                    <a:pt x="91" y="5"/>
                  </a:lnTo>
                  <a:lnTo>
                    <a:pt x="102" y="11"/>
                  </a:lnTo>
                  <a:lnTo>
                    <a:pt x="114" y="19"/>
                  </a:lnTo>
                  <a:lnTo>
                    <a:pt x="121" y="27"/>
                  </a:lnTo>
                  <a:lnTo>
                    <a:pt x="125" y="32"/>
                  </a:lnTo>
                  <a:lnTo>
                    <a:pt x="126" y="30"/>
                  </a:lnTo>
                </a:path>
              </a:pathLst>
            </a:custGeom>
            <a:solidFill>
              <a:srgbClr val="C2CCD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77" name="Freeform 609"/>
            <p:cNvSpPr>
              <a:spLocks/>
            </p:cNvSpPr>
            <p:nvPr/>
          </p:nvSpPr>
          <p:spPr bwMode="auto">
            <a:xfrm>
              <a:off x="2004" y="867"/>
              <a:ext cx="125" cy="72"/>
            </a:xfrm>
            <a:custGeom>
              <a:avLst/>
              <a:gdLst>
                <a:gd name="T0" fmla="*/ 124 w 125"/>
                <a:gd name="T1" fmla="*/ 30 h 72"/>
                <a:gd name="T2" fmla="*/ 120 w 125"/>
                <a:gd name="T3" fmla="*/ 25 h 72"/>
                <a:gd name="T4" fmla="*/ 113 w 125"/>
                <a:gd name="T5" fmla="*/ 17 h 72"/>
                <a:gd name="T6" fmla="*/ 101 w 125"/>
                <a:gd name="T7" fmla="*/ 9 h 72"/>
                <a:gd name="T8" fmla="*/ 90 w 125"/>
                <a:gd name="T9" fmla="*/ 3 h 72"/>
                <a:gd name="T10" fmla="*/ 76 w 125"/>
                <a:gd name="T11" fmla="*/ 0 h 72"/>
                <a:gd name="T12" fmla="*/ 62 w 125"/>
                <a:gd name="T13" fmla="*/ 0 h 72"/>
                <a:gd name="T14" fmla="*/ 50 w 125"/>
                <a:gd name="T15" fmla="*/ 1 h 72"/>
                <a:gd name="T16" fmla="*/ 38 w 125"/>
                <a:gd name="T17" fmla="*/ 5 h 72"/>
                <a:gd name="T18" fmla="*/ 27 w 125"/>
                <a:gd name="T19" fmla="*/ 12 h 72"/>
                <a:gd name="T20" fmla="*/ 16 w 125"/>
                <a:gd name="T21" fmla="*/ 20 h 72"/>
                <a:gd name="T22" fmla="*/ 9 w 125"/>
                <a:gd name="T23" fmla="*/ 31 h 72"/>
                <a:gd name="T24" fmla="*/ 5 w 125"/>
                <a:gd name="T25" fmla="*/ 44 h 72"/>
                <a:gd name="T26" fmla="*/ 0 w 125"/>
                <a:gd name="T27" fmla="*/ 57 h 72"/>
                <a:gd name="T28" fmla="*/ 0 w 125"/>
                <a:gd name="T29" fmla="*/ 71 h 72"/>
                <a:gd name="T30" fmla="*/ 2 w 125"/>
                <a:gd name="T31" fmla="*/ 71 h 72"/>
                <a:gd name="T32" fmla="*/ 2 w 125"/>
                <a:gd name="T33" fmla="*/ 71 h 72"/>
                <a:gd name="T34" fmla="*/ 2 w 125"/>
                <a:gd name="T35" fmla="*/ 71 h 72"/>
                <a:gd name="T36" fmla="*/ 2 w 125"/>
                <a:gd name="T37" fmla="*/ 71 h 72"/>
                <a:gd name="T38" fmla="*/ 2 w 125"/>
                <a:gd name="T39" fmla="*/ 71 h 72"/>
                <a:gd name="T40" fmla="*/ 2 w 125"/>
                <a:gd name="T41" fmla="*/ 71 h 72"/>
                <a:gd name="T42" fmla="*/ 2 w 125"/>
                <a:gd name="T43" fmla="*/ 71 h 72"/>
                <a:gd name="T44" fmla="*/ 2 w 125"/>
                <a:gd name="T45" fmla="*/ 71 h 72"/>
                <a:gd name="T46" fmla="*/ 2 w 125"/>
                <a:gd name="T47" fmla="*/ 71 h 72"/>
                <a:gd name="T48" fmla="*/ 2 w 125"/>
                <a:gd name="T49" fmla="*/ 71 h 72"/>
                <a:gd name="T50" fmla="*/ 2 w 125"/>
                <a:gd name="T51" fmla="*/ 57 h 72"/>
                <a:gd name="T52" fmla="*/ 5 w 125"/>
                <a:gd name="T53" fmla="*/ 44 h 72"/>
                <a:gd name="T54" fmla="*/ 11 w 125"/>
                <a:gd name="T55" fmla="*/ 31 h 72"/>
                <a:gd name="T56" fmla="*/ 18 w 125"/>
                <a:gd name="T57" fmla="*/ 23 h 72"/>
                <a:gd name="T58" fmla="*/ 27 w 125"/>
                <a:gd name="T59" fmla="*/ 12 h 72"/>
                <a:gd name="T60" fmla="*/ 37 w 125"/>
                <a:gd name="T61" fmla="*/ 7 h 72"/>
                <a:gd name="T62" fmla="*/ 50 w 125"/>
                <a:gd name="T63" fmla="*/ 1 h 72"/>
                <a:gd name="T64" fmla="*/ 62 w 125"/>
                <a:gd name="T65" fmla="*/ 0 h 72"/>
                <a:gd name="T66" fmla="*/ 76 w 125"/>
                <a:gd name="T67" fmla="*/ 0 h 72"/>
                <a:gd name="T68" fmla="*/ 90 w 125"/>
                <a:gd name="T69" fmla="*/ 3 h 72"/>
                <a:gd name="T70" fmla="*/ 101 w 125"/>
                <a:gd name="T71" fmla="*/ 9 h 72"/>
                <a:gd name="T72" fmla="*/ 111 w 125"/>
                <a:gd name="T73" fmla="*/ 16 h 72"/>
                <a:gd name="T74" fmla="*/ 120 w 125"/>
                <a:gd name="T75" fmla="*/ 25 h 72"/>
                <a:gd name="T76" fmla="*/ 124 w 125"/>
                <a:gd name="T77" fmla="*/ 30 h 72"/>
                <a:gd name="T78" fmla="*/ 124 w 125"/>
                <a:gd name="T79" fmla="*/ 30 h 72"/>
                <a:gd name="T80" fmla="*/ 124 w 125"/>
                <a:gd name="T81" fmla="*/ 30 h 72"/>
                <a:gd name="T82" fmla="*/ 124 w 125"/>
                <a:gd name="T83" fmla="*/ 30 h 72"/>
                <a:gd name="T84" fmla="*/ 124 w 125"/>
                <a:gd name="T85" fmla="*/ 30 h 72"/>
                <a:gd name="T86" fmla="*/ 124 w 125"/>
                <a:gd name="T87" fmla="*/ 30 h 72"/>
                <a:gd name="T88" fmla="*/ 124 w 125"/>
                <a:gd name="T89" fmla="*/ 30 h 72"/>
                <a:gd name="T90" fmla="*/ 124 w 125"/>
                <a:gd name="T91" fmla="*/ 30 h 72"/>
                <a:gd name="T92" fmla="*/ 124 w 125"/>
                <a:gd name="T93" fmla="*/ 30 h 7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25"/>
                <a:gd name="T142" fmla="*/ 0 h 72"/>
                <a:gd name="T143" fmla="*/ 125 w 125"/>
                <a:gd name="T144" fmla="*/ 72 h 7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25" h="72">
                  <a:moveTo>
                    <a:pt x="124" y="30"/>
                  </a:moveTo>
                  <a:lnTo>
                    <a:pt x="120" y="25"/>
                  </a:lnTo>
                  <a:lnTo>
                    <a:pt x="113" y="17"/>
                  </a:lnTo>
                  <a:lnTo>
                    <a:pt x="101" y="9"/>
                  </a:lnTo>
                  <a:lnTo>
                    <a:pt x="90" y="3"/>
                  </a:lnTo>
                  <a:lnTo>
                    <a:pt x="76" y="0"/>
                  </a:lnTo>
                  <a:lnTo>
                    <a:pt x="62" y="0"/>
                  </a:lnTo>
                  <a:lnTo>
                    <a:pt x="50" y="1"/>
                  </a:lnTo>
                  <a:lnTo>
                    <a:pt x="38" y="5"/>
                  </a:lnTo>
                  <a:lnTo>
                    <a:pt x="27" y="12"/>
                  </a:lnTo>
                  <a:lnTo>
                    <a:pt x="16" y="20"/>
                  </a:lnTo>
                  <a:lnTo>
                    <a:pt x="9" y="31"/>
                  </a:lnTo>
                  <a:lnTo>
                    <a:pt x="5" y="44"/>
                  </a:lnTo>
                  <a:lnTo>
                    <a:pt x="0" y="57"/>
                  </a:lnTo>
                  <a:lnTo>
                    <a:pt x="0" y="71"/>
                  </a:lnTo>
                  <a:lnTo>
                    <a:pt x="2" y="71"/>
                  </a:lnTo>
                  <a:lnTo>
                    <a:pt x="2" y="57"/>
                  </a:lnTo>
                  <a:lnTo>
                    <a:pt x="5" y="44"/>
                  </a:lnTo>
                  <a:lnTo>
                    <a:pt x="11" y="31"/>
                  </a:lnTo>
                  <a:lnTo>
                    <a:pt x="18" y="23"/>
                  </a:lnTo>
                  <a:lnTo>
                    <a:pt x="27" y="12"/>
                  </a:lnTo>
                  <a:lnTo>
                    <a:pt x="37" y="7"/>
                  </a:lnTo>
                  <a:lnTo>
                    <a:pt x="50" y="1"/>
                  </a:lnTo>
                  <a:lnTo>
                    <a:pt x="62" y="0"/>
                  </a:lnTo>
                  <a:lnTo>
                    <a:pt x="76" y="0"/>
                  </a:lnTo>
                  <a:lnTo>
                    <a:pt x="90" y="3"/>
                  </a:lnTo>
                  <a:lnTo>
                    <a:pt x="101" y="9"/>
                  </a:lnTo>
                  <a:lnTo>
                    <a:pt x="111" y="16"/>
                  </a:lnTo>
                  <a:lnTo>
                    <a:pt x="120" y="25"/>
                  </a:lnTo>
                  <a:lnTo>
                    <a:pt x="124" y="30"/>
                  </a:lnTo>
                </a:path>
              </a:pathLst>
            </a:custGeom>
            <a:solidFill>
              <a:srgbClr val="C3CDD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78" name="Freeform 610"/>
            <p:cNvSpPr>
              <a:spLocks/>
            </p:cNvSpPr>
            <p:nvPr/>
          </p:nvSpPr>
          <p:spPr bwMode="auto">
            <a:xfrm>
              <a:off x="2006" y="867"/>
              <a:ext cx="123" cy="73"/>
            </a:xfrm>
            <a:custGeom>
              <a:avLst/>
              <a:gdLst>
                <a:gd name="T0" fmla="*/ 122 w 123"/>
                <a:gd name="T1" fmla="*/ 30 h 73"/>
                <a:gd name="T2" fmla="*/ 118 w 123"/>
                <a:gd name="T3" fmla="*/ 25 h 73"/>
                <a:gd name="T4" fmla="*/ 109 w 123"/>
                <a:gd name="T5" fmla="*/ 16 h 73"/>
                <a:gd name="T6" fmla="*/ 99 w 123"/>
                <a:gd name="T7" fmla="*/ 9 h 73"/>
                <a:gd name="T8" fmla="*/ 88 w 123"/>
                <a:gd name="T9" fmla="*/ 3 h 73"/>
                <a:gd name="T10" fmla="*/ 74 w 123"/>
                <a:gd name="T11" fmla="*/ 0 h 73"/>
                <a:gd name="T12" fmla="*/ 60 w 123"/>
                <a:gd name="T13" fmla="*/ 0 h 73"/>
                <a:gd name="T14" fmla="*/ 48 w 123"/>
                <a:gd name="T15" fmla="*/ 1 h 73"/>
                <a:gd name="T16" fmla="*/ 35 w 123"/>
                <a:gd name="T17" fmla="*/ 7 h 73"/>
                <a:gd name="T18" fmla="*/ 25 w 123"/>
                <a:gd name="T19" fmla="*/ 12 h 73"/>
                <a:gd name="T20" fmla="*/ 16 w 123"/>
                <a:gd name="T21" fmla="*/ 23 h 73"/>
                <a:gd name="T22" fmla="*/ 9 w 123"/>
                <a:gd name="T23" fmla="*/ 31 h 73"/>
                <a:gd name="T24" fmla="*/ 3 w 123"/>
                <a:gd name="T25" fmla="*/ 44 h 73"/>
                <a:gd name="T26" fmla="*/ 0 w 123"/>
                <a:gd name="T27" fmla="*/ 57 h 73"/>
                <a:gd name="T28" fmla="*/ 0 w 123"/>
                <a:gd name="T29" fmla="*/ 71 h 73"/>
                <a:gd name="T30" fmla="*/ 0 w 123"/>
                <a:gd name="T31" fmla="*/ 71 h 73"/>
                <a:gd name="T32" fmla="*/ 0 w 123"/>
                <a:gd name="T33" fmla="*/ 71 h 73"/>
                <a:gd name="T34" fmla="*/ 0 w 123"/>
                <a:gd name="T35" fmla="*/ 71 h 73"/>
                <a:gd name="T36" fmla="*/ 0 w 123"/>
                <a:gd name="T37" fmla="*/ 71 h 73"/>
                <a:gd name="T38" fmla="*/ 0 w 123"/>
                <a:gd name="T39" fmla="*/ 71 h 73"/>
                <a:gd name="T40" fmla="*/ 0 w 123"/>
                <a:gd name="T41" fmla="*/ 71 h 73"/>
                <a:gd name="T42" fmla="*/ 2 w 123"/>
                <a:gd name="T43" fmla="*/ 72 h 73"/>
                <a:gd name="T44" fmla="*/ 2 w 123"/>
                <a:gd name="T45" fmla="*/ 72 h 73"/>
                <a:gd name="T46" fmla="*/ 2 w 123"/>
                <a:gd name="T47" fmla="*/ 72 h 73"/>
                <a:gd name="T48" fmla="*/ 0 w 123"/>
                <a:gd name="T49" fmla="*/ 69 h 73"/>
                <a:gd name="T50" fmla="*/ 0 w 123"/>
                <a:gd name="T51" fmla="*/ 57 h 73"/>
                <a:gd name="T52" fmla="*/ 4 w 123"/>
                <a:gd name="T53" fmla="*/ 45 h 73"/>
                <a:gd name="T54" fmla="*/ 9 w 123"/>
                <a:gd name="T55" fmla="*/ 31 h 73"/>
                <a:gd name="T56" fmla="*/ 16 w 123"/>
                <a:gd name="T57" fmla="*/ 23 h 73"/>
                <a:gd name="T58" fmla="*/ 25 w 123"/>
                <a:gd name="T59" fmla="*/ 12 h 73"/>
                <a:gd name="T60" fmla="*/ 37 w 123"/>
                <a:gd name="T61" fmla="*/ 7 h 73"/>
                <a:gd name="T62" fmla="*/ 49 w 123"/>
                <a:gd name="T63" fmla="*/ 3 h 73"/>
                <a:gd name="T64" fmla="*/ 61 w 123"/>
                <a:gd name="T65" fmla="*/ 2 h 73"/>
                <a:gd name="T66" fmla="*/ 73 w 123"/>
                <a:gd name="T67" fmla="*/ 2 h 73"/>
                <a:gd name="T68" fmla="*/ 87 w 123"/>
                <a:gd name="T69" fmla="*/ 5 h 73"/>
                <a:gd name="T70" fmla="*/ 98 w 123"/>
                <a:gd name="T71" fmla="*/ 10 h 73"/>
                <a:gd name="T72" fmla="*/ 109 w 123"/>
                <a:gd name="T73" fmla="*/ 18 h 73"/>
                <a:gd name="T74" fmla="*/ 117 w 123"/>
                <a:gd name="T75" fmla="*/ 27 h 73"/>
                <a:gd name="T76" fmla="*/ 120 w 123"/>
                <a:gd name="T77" fmla="*/ 32 h 73"/>
                <a:gd name="T78" fmla="*/ 120 w 123"/>
                <a:gd name="T79" fmla="*/ 32 h 73"/>
                <a:gd name="T80" fmla="*/ 120 w 123"/>
                <a:gd name="T81" fmla="*/ 32 h 73"/>
                <a:gd name="T82" fmla="*/ 120 w 123"/>
                <a:gd name="T83" fmla="*/ 32 h 73"/>
                <a:gd name="T84" fmla="*/ 120 w 123"/>
                <a:gd name="T85" fmla="*/ 32 h 73"/>
                <a:gd name="T86" fmla="*/ 120 w 123"/>
                <a:gd name="T87" fmla="*/ 32 h 73"/>
                <a:gd name="T88" fmla="*/ 122 w 123"/>
                <a:gd name="T89" fmla="*/ 30 h 73"/>
                <a:gd name="T90" fmla="*/ 122 w 123"/>
                <a:gd name="T91" fmla="*/ 30 h 73"/>
                <a:gd name="T92" fmla="*/ 122 w 123"/>
                <a:gd name="T93" fmla="*/ 30 h 7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23"/>
                <a:gd name="T142" fmla="*/ 0 h 73"/>
                <a:gd name="T143" fmla="*/ 123 w 123"/>
                <a:gd name="T144" fmla="*/ 73 h 7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23" h="73">
                  <a:moveTo>
                    <a:pt x="122" y="30"/>
                  </a:moveTo>
                  <a:lnTo>
                    <a:pt x="118" y="25"/>
                  </a:lnTo>
                  <a:lnTo>
                    <a:pt x="109" y="16"/>
                  </a:lnTo>
                  <a:lnTo>
                    <a:pt x="99" y="9"/>
                  </a:lnTo>
                  <a:lnTo>
                    <a:pt x="88" y="3"/>
                  </a:lnTo>
                  <a:lnTo>
                    <a:pt x="74" y="0"/>
                  </a:lnTo>
                  <a:lnTo>
                    <a:pt x="60" y="0"/>
                  </a:lnTo>
                  <a:lnTo>
                    <a:pt x="48" y="1"/>
                  </a:lnTo>
                  <a:lnTo>
                    <a:pt x="35" y="7"/>
                  </a:lnTo>
                  <a:lnTo>
                    <a:pt x="25" y="12"/>
                  </a:lnTo>
                  <a:lnTo>
                    <a:pt x="16" y="23"/>
                  </a:lnTo>
                  <a:lnTo>
                    <a:pt x="9" y="31"/>
                  </a:lnTo>
                  <a:lnTo>
                    <a:pt x="3" y="44"/>
                  </a:lnTo>
                  <a:lnTo>
                    <a:pt x="0" y="57"/>
                  </a:lnTo>
                  <a:lnTo>
                    <a:pt x="0" y="71"/>
                  </a:lnTo>
                  <a:lnTo>
                    <a:pt x="2" y="72"/>
                  </a:lnTo>
                  <a:lnTo>
                    <a:pt x="0" y="69"/>
                  </a:lnTo>
                  <a:lnTo>
                    <a:pt x="0" y="57"/>
                  </a:lnTo>
                  <a:lnTo>
                    <a:pt x="4" y="45"/>
                  </a:lnTo>
                  <a:lnTo>
                    <a:pt x="9" y="31"/>
                  </a:lnTo>
                  <a:lnTo>
                    <a:pt x="16" y="23"/>
                  </a:lnTo>
                  <a:lnTo>
                    <a:pt x="25" y="12"/>
                  </a:lnTo>
                  <a:lnTo>
                    <a:pt x="37" y="7"/>
                  </a:lnTo>
                  <a:lnTo>
                    <a:pt x="49" y="3"/>
                  </a:lnTo>
                  <a:lnTo>
                    <a:pt x="61" y="2"/>
                  </a:lnTo>
                  <a:lnTo>
                    <a:pt x="73" y="2"/>
                  </a:lnTo>
                  <a:lnTo>
                    <a:pt x="87" y="5"/>
                  </a:lnTo>
                  <a:lnTo>
                    <a:pt x="98" y="10"/>
                  </a:lnTo>
                  <a:lnTo>
                    <a:pt x="109" y="18"/>
                  </a:lnTo>
                  <a:lnTo>
                    <a:pt x="117" y="27"/>
                  </a:lnTo>
                  <a:lnTo>
                    <a:pt x="120" y="32"/>
                  </a:lnTo>
                  <a:lnTo>
                    <a:pt x="122" y="30"/>
                  </a:lnTo>
                </a:path>
              </a:pathLst>
            </a:custGeom>
            <a:solidFill>
              <a:srgbClr val="C4CDD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79" name="Freeform 611"/>
            <p:cNvSpPr>
              <a:spLocks/>
            </p:cNvSpPr>
            <p:nvPr/>
          </p:nvSpPr>
          <p:spPr bwMode="auto">
            <a:xfrm>
              <a:off x="2006" y="869"/>
              <a:ext cx="121" cy="71"/>
            </a:xfrm>
            <a:custGeom>
              <a:avLst/>
              <a:gdLst>
                <a:gd name="T0" fmla="*/ 120 w 121"/>
                <a:gd name="T1" fmla="*/ 30 h 71"/>
                <a:gd name="T2" fmla="*/ 117 w 121"/>
                <a:gd name="T3" fmla="*/ 25 h 71"/>
                <a:gd name="T4" fmla="*/ 109 w 121"/>
                <a:gd name="T5" fmla="*/ 16 h 71"/>
                <a:gd name="T6" fmla="*/ 98 w 121"/>
                <a:gd name="T7" fmla="*/ 8 h 71"/>
                <a:gd name="T8" fmla="*/ 87 w 121"/>
                <a:gd name="T9" fmla="*/ 3 h 71"/>
                <a:gd name="T10" fmla="*/ 73 w 121"/>
                <a:gd name="T11" fmla="*/ 0 h 71"/>
                <a:gd name="T12" fmla="*/ 61 w 121"/>
                <a:gd name="T13" fmla="*/ 0 h 71"/>
                <a:gd name="T14" fmla="*/ 49 w 121"/>
                <a:gd name="T15" fmla="*/ 1 h 71"/>
                <a:gd name="T16" fmla="*/ 37 w 121"/>
                <a:gd name="T17" fmla="*/ 5 h 71"/>
                <a:gd name="T18" fmla="*/ 25 w 121"/>
                <a:gd name="T19" fmla="*/ 10 h 71"/>
                <a:gd name="T20" fmla="*/ 16 w 121"/>
                <a:gd name="T21" fmla="*/ 21 h 71"/>
                <a:gd name="T22" fmla="*/ 9 w 121"/>
                <a:gd name="T23" fmla="*/ 29 h 71"/>
                <a:gd name="T24" fmla="*/ 4 w 121"/>
                <a:gd name="T25" fmla="*/ 43 h 71"/>
                <a:gd name="T26" fmla="*/ 0 w 121"/>
                <a:gd name="T27" fmla="*/ 55 h 71"/>
                <a:gd name="T28" fmla="*/ 0 w 121"/>
                <a:gd name="T29" fmla="*/ 67 h 71"/>
                <a:gd name="T30" fmla="*/ 2 w 121"/>
                <a:gd name="T31" fmla="*/ 70 h 71"/>
                <a:gd name="T32" fmla="*/ 2 w 121"/>
                <a:gd name="T33" fmla="*/ 70 h 71"/>
                <a:gd name="T34" fmla="*/ 2 w 121"/>
                <a:gd name="T35" fmla="*/ 70 h 71"/>
                <a:gd name="T36" fmla="*/ 2 w 121"/>
                <a:gd name="T37" fmla="*/ 70 h 71"/>
                <a:gd name="T38" fmla="*/ 2 w 121"/>
                <a:gd name="T39" fmla="*/ 70 h 71"/>
                <a:gd name="T40" fmla="*/ 2 w 121"/>
                <a:gd name="T41" fmla="*/ 70 h 71"/>
                <a:gd name="T42" fmla="*/ 2 w 121"/>
                <a:gd name="T43" fmla="*/ 70 h 71"/>
                <a:gd name="T44" fmla="*/ 2 w 121"/>
                <a:gd name="T45" fmla="*/ 70 h 71"/>
                <a:gd name="T46" fmla="*/ 2 w 121"/>
                <a:gd name="T47" fmla="*/ 70 h 71"/>
                <a:gd name="T48" fmla="*/ 2 w 121"/>
                <a:gd name="T49" fmla="*/ 68 h 71"/>
                <a:gd name="T50" fmla="*/ 2 w 121"/>
                <a:gd name="T51" fmla="*/ 56 h 71"/>
                <a:gd name="T52" fmla="*/ 4 w 121"/>
                <a:gd name="T53" fmla="*/ 43 h 71"/>
                <a:gd name="T54" fmla="*/ 11 w 121"/>
                <a:gd name="T55" fmla="*/ 30 h 71"/>
                <a:gd name="T56" fmla="*/ 18 w 121"/>
                <a:gd name="T57" fmla="*/ 21 h 71"/>
                <a:gd name="T58" fmla="*/ 27 w 121"/>
                <a:gd name="T59" fmla="*/ 12 h 71"/>
                <a:gd name="T60" fmla="*/ 37 w 121"/>
                <a:gd name="T61" fmla="*/ 5 h 71"/>
                <a:gd name="T62" fmla="*/ 49 w 121"/>
                <a:gd name="T63" fmla="*/ 1 h 71"/>
                <a:gd name="T64" fmla="*/ 61 w 121"/>
                <a:gd name="T65" fmla="*/ 0 h 71"/>
                <a:gd name="T66" fmla="*/ 73 w 121"/>
                <a:gd name="T67" fmla="*/ 0 h 71"/>
                <a:gd name="T68" fmla="*/ 87 w 121"/>
                <a:gd name="T69" fmla="*/ 5 h 71"/>
                <a:gd name="T70" fmla="*/ 98 w 121"/>
                <a:gd name="T71" fmla="*/ 8 h 71"/>
                <a:gd name="T72" fmla="*/ 109 w 121"/>
                <a:gd name="T73" fmla="*/ 16 h 71"/>
                <a:gd name="T74" fmla="*/ 117 w 121"/>
                <a:gd name="T75" fmla="*/ 25 h 71"/>
                <a:gd name="T76" fmla="*/ 120 w 121"/>
                <a:gd name="T77" fmla="*/ 30 h 71"/>
                <a:gd name="T78" fmla="*/ 120 w 121"/>
                <a:gd name="T79" fmla="*/ 30 h 71"/>
                <a:gd name="T80" fmla="*/ 120 w 121"/>
                <a:gd name="T81" fmla="*/ 30 h 71"/>
                <a:gd name="T82" fmla="*/ 120 w 121"/>
                <a:gd name="T83" fmla="*/ 30 h 71"/>
                <a:gd name="T84" fmla="*/ 120 w 121"/>
                <a:gd name="T85" fmla="*/ 30 h 71"/>
                <a:gd name="T86" fmla="*/ 120 w 121"/>
                <a:gd name="T87" fmla="*/ 30 h 71"/>
                <a:gd name="T88" fmla="*/ 120 w 121"/>
                <a:gd name="T89" fmla="*/ 30 h 71"/>
                <a:gd name="T90" fmla="*/ 120 w 121"/>
                <a:gd name="T91" fmla="*/ 30 h 71"/>
                <a:gd name="T92" fmla="*/ 120 w 121"/>
                <a:gd name="T93" fmla="*/ 30 h 7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21"/>
                <a:gd name="T142" fmla="*/ 0 h 71"/>
                <a:gd name="T143" fmla="*/ 121 w 121"/>
                <a:gd name="T144" fmla="*/ 71 h 7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21" h="71">
                  <a:moveTo>
                    <a:pt x="120" y="30"/>
                  </a:moveTo>
                  <a:lnTo>
                    <a:pt x="117" y="25"/>
                  </a:lnTo>
                  <a:lnTo>
                    <a:pt x="109" y="16"/>
                  </a:lnTo>
                  <a:lnTo>
                    <a:pt x="98" y="8"/>
                  </a:lnTo>
                  <a:lnTo>
                    <a:pt x="87" y="3"/>
                  </a:lnTo>
                  <a:lnTo>
                    <a:pt x="73" y="0"/>
                  </a:lnTo>
                  <a:lnTo>
                    <a:pt x="61" y="0"/>
                  </a:lnTo>
                  <a:lnTo>
                    <a:pt x="49" y="1"/>
                  </a:lnTo>
                  <a:lnTo>
                    <a:pt x="37" y="5"/>
                  </a:lnTo>
                  <a:lnTo>
                    <a:pt x="25" y="10"/>
                  </a:lnTo>
                  <a:lnTo>
                    <a:pt x="16" y="21"/>
                  </a:lnTo>
                  <a:lnTo>
                    <a:pt x="9" y="29"/>
                  </a:lnTo>
                  <a:lnTo>
                    <a:pt x="4" y="43"/>
                  </a:lnTo>
                  <a:lnTo>
                    <a:pt x="0" y="55"/>
                  </a:lnTo>
                  <a:lnTo>
                    <a:pt x="0" y="67"/>
                  </a:lnTo>
                  <a:lnTo>
                    <a:pt x="2" y="70"/>
                  </a:lnTo>
                  <a:lnTo>
                    <a:pt x="2" y="68"/>
                  </a:lnTo>
                  <a:lnTo>
                    <a:pt x="2" y="56"/>
                  </a:lnTo>
                  <a:lnTo>
                    <a:pt x="4" y="43"/>
                  </a:lnTo>
                  <a:lnTo>
                    <a:pt x="11" y="30"/>
                  </a:lnTo>
                  <a:lnTo>
                    <a:pt x="18" y="21"/>
                  </a:lnTo>
                  <a:lnTo>
                    <a:pt x="27" y="12"/>
                  </a:lnTo>
                  <a:lnTo>
                    <a:pt x="37" y="5"/>
                  </a:lnTo>
                  <a:lnTo>
                    <a:pt x="49" y="1"/>
                  </a:lnTo>
                  <a:lnTo>
                    <a:pt x="61" y="0"/>
                  </a:lnTo>
                  <a:lnTo>
                    <a:pt x="73" y="0"/>
                  </a:lnTo>
                  <a:lnTo>
                    <a:pt x="87" y="5"/>
                  </a:lnTo>
                  <a:lnTo>
                    <a:pt x="98" y="8"/>
                  </a:lnTo>
                  <a:lnTo>
                    <a:pt x="109" y="16"/>
                  </a:lnTo>
                  <a:lnTo>
                    <a:pt x="117" y="25"/>
                  </a:lnTo>
                  <a:lnTo>
                    <a:pt x="120" y="30"/>
                  </a:lnTo>
                </a:path>
              </a:pathLst>
            </a:custGeom>
            <a:solidFill>
              <a:srgbClr val="C5CED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80" name="Freeform 612"/>
            <p:cNvSpPr>
              <a:spLocks/>
            </p:cNvSpPr>
            <p:nvPr/>
          </p:nvSpPr>
          <p:spPr bwMode="auto">
            <a:xfrm>
              <a:off x="2008" y="869"/>
              <a:ext cx="119" cy="71"/>
            </a:xfrm>
            <a:custGeom>
              <a:avLst/>
              <a:gdLst>
                <a:gd name="T0" fmla="*/ 118 w 119"/>
                <a:gd name="T1" fmla="*/ 30 h 71"/>
                <a:gd name="T2" fmla="*/ 115 w 119"/>
                <a:gd name="T3" fmla="*/ 25 h 71"/>
                <a:gd name="T4" fmla="*/ 107 w 119"/>
                <a:gd name="T5" fmla="*/ 16 h 71"/>
                <a:gd name="T6" fmla="*/ 96 w 119"/>
                <a:gd name="T7" fmla="*/ 8 h 71"/>
                <a:gd name="T8" fmla="*/ 85 w 119"/>
                <a:gd name="T9" fmla="*/ 5 h 71"/>
                <a:gd name="T10" fmla="*/ 71 w 119"/>
                <a:gd name="T11" fmla="*/ 0 h 71"/>
                <a:gd name="T12" fmla="*/ 59 w 119"/>
                <a:gd name="T13" fmla="*/ 0 h 71"/>
                <a:gd name="T14" fmla="*/ 47 w 119"/>
                <a:gd name="T15" fmla="*/ 1 h 71"/>
                <a:gd name="T16" fmla="*/ 35 w 119"/>
                <a:gd name="T17" fmla="*/ 5 h 71"/>
                <a:gd name="T18" fmla="*/ 25 w 119"/>
                <a:gd name="T19" fmla="*/ 12 h 71"/>
                <a:gd name="T20" fmla="*/ 16 w 119"/>
                <a:gd name="T21" fmla="*/ 21 h 71"/>
                <a:gd name="T22" fmla="*/ 9 w 119"/>
                <a:gd name="T23" fmla="*/ 30 h 71"/>
                <a:gd name="T24" fmla="*/ 2 w 119"/>
                <a:gd name="T25" fmla="*/ 43 h 71"/>
                <a:gd name="T26" fmla="*/ 0 w 119"/>
                <a:gd name="T27" fmla="*/ 56 h 71"/>
                <a:gd name="T28" fmla="*/ 0 w 119"/>
                <a:gd name="T29" fmla="*/ 68 h 71"/>
                <a:gd name="T30" fmla="*/ 0 w 119"/>
                <a:gd name="T31" fmla="*/ 70 h 71"/>
                <a:gd name="T32" fmla="*/ 0 w 119"/>
                <a:gd name="T33" fmla="*/ 70 h 71"/>
                <a:gd name="T34" fmla="*/ 0 w 119"/>
                <a:gd name="T35" fmla="*/ 70 h 71"/>
                <a:gd name="T36" fmla="*/ 0 w 119"/>
                <a:gd name="T37" fmla="*/ 70 h 71"/>
                <a:gd name="T38" fmla="*/ 0 w 119"/>
                <a:gd name="T39" fmla="*/ 68 h 71"/>
                <a:gd name="T40" fmla="*/ 0 w 119"/>
                <a:gd name="T41" fmla="*/ 68 h 71"/>
                <a:gd name="T42" fmla="*/ 2 w 119"/>
                <a:gd name="T43" fmla="*/ 68 h 71"/>
                <a:gd name="T44" fmla="*/ 2 w 119"/>
                <a:gd name="T45" fmla="*/ 68 h 71"/>
                <a:gd name="T46" fmla="*/ 2 w 119"/>
                <a:gd name="T47" fmla="*/ 68 h 71"/>
                <a:gd name="T48" fmla="*/ 0 w 119"/>
                <a:gd name="T49" fmla="*/ 68 h 71"/>
                <a:gd name="T50" fmla="*/ 0 w 119"/>
                <a:gd name="T51" fmla="*/ 56 h 71"/>
                <a:gd name="T52" fmla="*/ 4 w 119"/>
                <a:gd name="T53" fmla="*/ 43 h 71"/>
                <a:gd name="T54" fmla="*/ 9 w 119"/>
                <a:gd name="T55" fmla="*/ 30 h 71"/>
                <a:gd name="T56" fmla="*/ 16 w 119"/>
                <a:gd name="T57" fmla="*/ 21 h 71"/>
                <a:gd name="T58" fmla="*/ 24 w 119"/>
                <a:gd name="T59" fmla="*/ 13 h 71"/>
                <a:gd name="T60" fmla="*/ 34 w 119"/>
                <a:gd name="T61" fmla="*/ 7 h 71"/>
                <a:gd name="T62" fmla="*/ 47 w 119"/>
                <a:gd name="T63" fmla="*/ 3 h 71"/>
                <a:gd name="T64" fmla="*/ 59 w 119"/>
                <a:gd name="T65" fmla="*/ 1 h 71"/>
                <a:gd name="T66" fmla="*/ 71 w 119"/>
                <a:gd name="T67" fmla="*/ 2 h 71"/>
                <a:gd name="T68" fmla="*/ 85 w 119"/>
                <a:gd name="T69" fmla="*/ 5 h 71"/>
                <a:gd name="T70" fmla="*/ 94 w 119"/>
                <a:gd name="T71" fmla="*/ 10 h 71"/>
                <a:gd name="T72" fmla="*/ 106 w 119"/>
                <a:gd name="T73" fmla="*/ 17 h 71"/>
                <a:gd name="T74" fmla="*/ 113 w 119"/>
                <a:gd name="T75" fmla="*/ 26 h 71"/>
                <a:gd name="T76" fmla="*/ 115 w 119"/>
                <a:gd name="T77" fmla="*/ 31 h 71"/>
                <a:gd name="T78" fmla="*/ 117 w 119"/>
                <a:gd name="T79" fmla="*/ 32 h 71"/>
                <a:gd name="T80" fmla="*/ 117 w 119"/>
                <a:gd name="T81" fmla="*/ 32 h 71"/>
                <a:gd name="T82" fmla="*/ 118 w 119"/>
                <a:gd name="T83" fmla="*/ 30 h 71"/>
                <a:gd name="T84" fmla="*/ 118 w 119"/>
                <a:gd name="T85" fmla="*/ 30 h 71"/>
                <a:gd name="T86" fmla="*/ 118 w 119"/>
                <a:gd name="T87" fmla="*/ 30 h 71"/>
                <a:gd name="T88" fmla="*/ 118 w 119"/>
                <a:gd name="T89" fmla="*/ 30 h 71"/>
                <a:gd name="T90" fmla="*/ 118 w 119"/>
                <a:gd name="T91" fmla="*/ 30 h 71"/>
                <a:gd name="T92" fmla="*/ 118 w 119"/>
                <a:gd name="T93" fmla="*/ 30 h 7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19"/>
                <a:gd name="T142" fmla="*/ 0 h 71"/>
                <a:gd name="T143" fmla="*/ 119 w 119"/>
                <a:gd name="T144" fmla="*/ 71 h 7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19" h="71">
                  <a:moveTo>
                    <a:pt x="118" y="30"/>
                  </a:moveTo>
                  <a:lnTo>
                    <a:pt x="115" y="25"/>
                  </a:lnTo>
                  <a:lnTo>
                    <a:pt x="107" y="16"/>
                  </a:lnTo>
                  <a:lnTo>
                    <a:pt x="96" y="8"/>
                  </a:lnTo>
                  <a:lnTo>
                    <a:pt x="85" y="5"/>
                  </a:lnTo>
                  <a:lnTo>
                    <a:pt x="71" y="0"/>
                  </a:lnTo>
                  <a:lnTo>
                    <a:pt x="59" y="0"/>
                  </a:lnTo>
                  <a:lnTo>
                    <a:pt x="47" y="1"/>
                  </a:lnTo>
                  <a:lnTo>
                    <a:pt x="35" y="5"/>
                  </a:lnTo>
                  <a:lnTo>
                    <a:pt x="25" y="12"/>
                  </a:lnTo>
                  <a:lnTo>
                    <a:pt x="16" y="21"/>
                  </a:lnTo>
                  <a:lnTo>
                    <a:pt x="9" y="30"/>
                  </a:lnTo>
                  <a:lnTo>
                    <a:pt x="2" y="43"/>
                  </a:lnTo>
                  <a:lnTo>
                    <a:pt x="0" y="56"/>
                  </a:lnTo>
                  <a:lnTo>
                    <a:pt x="0" y="68"/>
                  </a:lnTo>
                  <a:lnTo>
                    <a:pt x="0" y="70"/>
                  </a:lnTo>
                  <a:lnTo>
                    <a:pt x="0" y="68"/>
                  </a:lnTo>
                  <a:lnTo>
                    <a:pt x="2" y="68"/>
                  </a:lnTo>
                  <a:lnTo>
                    <a:pt x="0" y="68"/>
                  </a:lnTo>
                  <a:lnTo>
                    <a:pt x="0" y="56"/>
                  </a:lnTo>
                  <a:lnTo>
                    <a:pt x="4" y="43"/>
                  </a:lnTo>
                  <a:lnTo>
                    <a:pt x="9" y="30"/>
                  </a:lnTo>
                  <a:lnTo>
                    <a:pt x="16" y="21"/>
                  </a:lnTo>
                  <a:lnTo>
                    <a:pt x="24" y="13"/>
                  </a:lnTo>
                  <a:lnTo>
                    <a:pt x="34" y="7"/>
                  </a:lnTo>
                  <a:lnTo>
                    <a:pt x="47" y="3"/>
                  </a:lnTo>
                  <a:lnTo>
                    <a:pt x="59" y="1"/>
                  </a:lnTo>
                  <a:lnTo>
                    <a:pt x="71" y="2"/>
                  </a:lnTo>
                  <a:lnTo>
                    <a:pt x="85" y="5"/>
                  </a:lnTo>
                  <a:lnTo>
                    <a:pt x="94" y="10"/>
                  </a:lnTo>
                  <a:lnTo>
                    <a:pt x="106" y="17"/>
                  </a:lnTo>
                  <a:lnTo>
                    <a:pt x="113" y="26"/>
                  </a:lnTo>
                  <a:lnTo>
                    <a:pt x="115" y="31"/>
                  </a:lnTo>
                  <a:lnTo>
                    <a:pt x="117" y="32"/>
                  </a:lnTo>
                  <a:lnTo>
                    <a:pt x="118" y="30"/>
                  </a:lnTo>
                </a:path>
              </a:pathLst>
            </a:custGeom>
            <a:solidFill>
              <a:srgbClr val="C6CFE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81" name="Freeform 613"/>
            <p:cNvSpPr>
              <a:spLocks/>
            </p:cNvSpPr>
            <p:nvPr/>
          </p:nvSpPr>
          <p:spPr bwMode="auto">
            <a:xfrm>
              <a:off x="2008" y="870"/>
              <a:ext cx="116" cy="68"/>
            </a:xfrm>
            <a:custGeom>
              <a:avLst/>
              <a:gdLst>
                <a:gd name="T0" fmla="*/ 115 w 116"/>
                <a:gd name="T1" fmla="*/ 30 h 68"/>
                <a:gd name="T2" fmla="*/ 113 w 116"/>
                <a:gd name="T3" fmla="*/ 25 h 68"/>
                <a:gd name="T4" fmla="*/ 106 w 116"/>
                <a:gd name="T5" fmla="*/ 16 h 68"/>
                <a:gd name="T6" fmla="*/ 94 w 116"/>
                <a:gd name="T7" fmla="*/ 9 h 68"/>
                <a:gd name="T8" fmla="*/ 85 w 116"/>
                <a:gd name="T9" fmla="*/ 4 h 68"/>
                <a:gd name="T10" fmla="*/ 71 w 116"/>
                <a:gd name="T11" fmla="*/ 1 h 68"/>
                <a:gd name="T12" fmla="*/ 59 w 116"/>
                <a:gd name="T13" fmla="*/ 0 h 68"/>
                <a:gd name="T14" fmla="*/ 47 w 116"/>
                <a:gd name="T15" fmla="*/ 2 h 68"/>
                <a:gd name="T16" fmla="*/ 34 w 116"/>
                <a:gd name="T17" fmla="*/ 6 h 68"/>
                <a:gd name="T18" fmla="*/ 24 w 116"/>
                <a:gd name="T19" fmla="*/ 12 h 68"/>
                <a:gd name="T20" fmla="*/ 16 w 116"/>
                <a:gd name="T21" fmla="*/ 20 h 68"/>
                <a:gd name="T22" fmla="*/ 9 w 116"/>
                <a:gd name="T23" fmla="*/ 29 h 68"/>
                <a:gd name="T24" fmla="*/ 4 w 116"/>
                <a:gd name="T25" fmla="*/ 42 h 68"/>
                <a:gd name="T26" fmla="*/ 0 w 116"/>
                <a:gd name="T27" fmla="*/ 55 h 68"/>
                <a:gd name="T28" fmla="*/ 0 w 116"/>
                <a:gd name="T29" fmla="*/ 67 h 68"/>
                <a:gd name="T30" fmla="*/ 2 w 116"/>
                <a:gd name="T31" fmla="*/ 67 h 68"/>
                <a:gd name="T32" fmla="*/ 2 w 116"/>
                <a:gd name="T33" fmla="*/ 67 h 68"/>
                <a:gd name="T34" fmla="*/ 2 w 116"/>
                <a:gd name="T35" fmla="*/ 67 h 68"/>
                <a:gd name="T36" fmla="*/ 2 w 116"/>
                <a:gd name="T37" fmla="*/ 67 h 68"/>
                <a:gd name="T38" fmla="*/ 2 w 116"/>
                <a:gd name="T39" fmla="*/ 67 h 68"/>
                <a:gd name="T40" fmla="*/ 2 w 116"/>
                <a:gd name="T41" fmla="*/ 67 h 68"/>
                <a:gd name="T42" fmla="*/ 2 w 116"/>
                <a:gd name="T43" fmla="*/ 67 h 68"/>
                <a:gd name="T44" fmla="*/ 2 w 116"/>
                <a:gd name="T45" fmla="*/ 67 h 68"/>
                <a:gd name="T46" fmla="*/ 2 w 116"/>
                <a:gd name="T47" fmla="*/ 67 h 68"/>
                <a:gd name="T48" fmla="*/ 2 w 116"/>
                <a:gd name="T49" fmla="*/ 67 h 68"/>
                <a:gd name="T50" fmla="*/ 2 w 116"/>
                <a:gd name="T51" fmla="*/ 55 h 68"/>
                <a:gd name="T52" fmla="*/ 4 w 116"/>
                <a:gd name="T53" fmla="*/ 42 h 68"/>
                <a:gd name="T54" fmla="*/ 9 w 116"/>
                <a:gd name="T55" fmla="*/ 31 h 68"/>
                <a:gd name="T56" fmla="*/ 18 w 116"/>
                <a:gd name="T57" fmla="*/ 21 h 68"/>
                <a:gd name="T58" fmla="*/ 26 w 116"/>
                <a:gd name="T59" fmla="*/ 13 h 68"/>
                <a:gd name="T60" fmla="*/ 36 w 116"/>
                <a:gd name="T61" fmla="*/ 7 h 68"/>
                <a:gd name="T62" fmla="*/ 48 w 116"/>
                <a:gd name="T63" fmla="*/ 2 h 68"/>
                <a:gd name="T64" fmla="*/ 59 w 116"/>
                <a:gd name="T65" fmla="*/ 0 h 68"/>
                <a:gd name="T66" fmla="*/ 71 w 116"/>
                <a:gd name="T67" fmla="*/ 1 h 68"/>
                <a:gd name="T68" fmla="*/ 83 w 116"/>
                <a:gd name="T69" fmla="*/ 6 h 68"/>
                <a:gd name="T70" fmla="*/ 94 w 116"/>
                <a:gd name="T71" fmla="*/ 9 h 68"/>
                <a:gd name="T72" fmla="*/ 105 w 116"/>
                <a:gd name="T73" fmla="*/ 16 h 68"/>
                <a:gd name="T74" fmla="*/ 113 w 116"/>
                <a:gd name="T75" fmla="*/ 25 h 68"/>
                <a:gd name="T76" fmla="*/ 115 w 116"/>
                <a:gd name="T77" fmla="*/ 30 h 68"/>
                <a:gd name="T78" fmla="*/ 115 w 116"/>
                <a:gd name="T79" fmla="*/ 30 h 68"/>
                <a:gd name="T80" fmla="*/ 115 w 116"/>
                <a:gd name="T81" fmla="*/ 30 h 68"/>
                <a:gd name="T82" fmla="*/ 115 w 116"/>
                <a:gd name="T83" fmla="*/ 30 h 68"/>
                <a:gd name="T84" fmla="*/ 115 w 116"/>
                <a:gd name="T85" fmla="*/ 30 h 68"/>
                <a:gd name="T86" fmla="*/ 115 w 116"/>
                <a:gd name="T87" fmla="*/ 30 h 68"/>
                <a:gd name="T88" fmla="*/ 115 w 116"/>
                <a:gd name="T89" fmla="*/ 30 h 68"/>
                <a:gd name="T90" fmla="*/ 115 w 116"/>
                <a:gd name="T91" fmla="*/ 30 h 68"/>
                <a:gd name="T92" fmla="*/ 115 w 116"/>
                <a:gd name="T93" fmla="*/ 30 h 6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16"/>
                <a:gd name="T142" fmla="*/ 0 h 68"/>
                <a:gd name="T143" fmla="*/ 116 w 116"/>
                <a:gd name="T144" fmla="*/ 68 h 6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16" h="68">
                  <a:moveTo>
                    <a:pt x="115" y="30"/>
                  </a:moveTo>
                  <a:lnTo>
                    <a:pt x="113" y="25"/>
                  </a:lnTo>
                  <a:lnTo>
                    <a:pt x="106" y="16"/>
                  </a:lnTo>
                  <a:lnTo>
                    <a:pt x="94" y="9"/>
                  </a:lnTo>
                  <a:lnTo>
                    <a:pt x="85" y="4"/>
                  </a:lnTo>
                  <a:lnTo>
                    <a:pt x="71" y="1"/>
                  </a:lnTo>
                  <a:lnTo>
                    <a:pt x="59" y="0"/>
                  </a:lnTo>
                  <a:lnTo>
                    <a:pt x="47" y="2"/>
                  </a:lnTo>
                  <a:lnTo>
                    <a:pt x="34" y="6"/>
                  </a:lnTo>
                  <a:lnTo>
                    <a:pt x="24" y="12"/>
                  </a:lnTo>
                  <a:lnTo>
                    <a:pt x="16" y="20"/>
                  </a:lnTo>
                  <a:lnTo>
                    <a:pt x="9" y="29"/>
                  </a:lnTo>
                  <a:lnTo>
                    <a:pt x="4" y="42"/>
                  </a:lnTo>
                  <a:lnTo>
                    <a:pt x="0" y="55"/>
                  </a:lnTo>
                  <a:lnTo>
                    <a:pt x="0" y="67"/>
                  </a:lnTo>
                  <a:lnTo>
                    <a:pt x="2" y="67"/>
                  </a:lnTo>
                  <a:lnTo>
                    <a:pt x="2" y="55"/>
                  </a:lnTo>
                  <a:lnTo>
                    <a:pt x="4" y="42"/>
                  </a:lnTo>
                  <a:lnTo>
                    <a:pt x="9" y="31"/>
                  </a:lnTo>
                  <a:lnTo>
                    <a:pt x="18" y="21"/>
                  </a:lnTo>
                  <a:lnTo>
                    <a:pt x="26" y="13"/>
                  </a:lnTo>
                  <a:lnTo>
                    <a:pt x="36" y="7"/>
                  </a:lnTo>
                  <a:lnTo>
                    <a:pt x="48" y="2"/>
                  </a:lnTo>
                  <a:lnTo>
                    <a:pt x="59" y="0"/>
                  </a:lnTo>
                  <a:lnTo>
                    <a:pt x="71" y="1"/>
                  </a:lnTo>
                  <a:lnTo>
                    <a:pt x="83" y="6"/>
                  </a:lnTo>
                  <a:lnTo>
                    <a:pt x="94" y="9"/>
                  </a:lnTo>
                  <a:lnTo>
                    <a:pt x="105" y="16"/>
                  </a:lnTo>
                  <a:lnTo>
                    <a:pt x="113" y="25"/>
                  </a:lnTo>
                  <a:lnTo>
                    <a:pt x="115" y="30"/>
                  </a:lnTo>
                </a:path>
              </a:pathLst>
            </a:custGeom>
            <a:solidFill>
              <a:srgbClr val="C7D0E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82" name="Freeform 614"/>
            <p:cNvSpPr>
              <a:spLocks/>
            </p:cNvSpPr>
            <p:nvPr/>
          </p:nvSpPr>
          <p:spPr bwMode="auto">
            <a:xfrm>
              <a:off x="2010" y="870"/>
              <a:ext cx="114" cy="68"/>
            </a:xfrm>
            <a:custGeom>
              <a:avLst/>
              <a:gdLst>
                <a:gd name="T0" fmla="*/ 113 w 114"/>
                <a:gd name="T1" fmla="*/ 30 h 68"/>
                <a:gd name="T2" fmla="*/ 111 w 114"/>
                <a:gd name="T3" fmla="*/ 25 h 68"/>
                <a:gd name="T4" fmla="*/ 103 w 114"/>
                <a:gd name="T5" fmla="*/ 16 h 68"/>
                <a:gd name="T6" fmla="*/ 92 w 114"/>
                <a:gd name="T7" fmla="*/ 9 h 68"/>
                <a:gd name="T8" fmla="*/ 81 w 114"/>
                <a:gd name="T9" fmla="*/ 6 h 68"/>
                <a:gd name="T10" fmla="*/ 69 w 114"/>
                <a:gd name="T11" fmla="*/ 1 h 68"/>
                <a:gd name="T12" fmla="*/ 57 w 114"/>
                <a:gd name="T13" fmla="*/ 0 h 68"/>
                <a:gd name="T14" fmla="*/ 46 w 114"/>
                <a:gd name="T15" fmla="*/ 2 h 68"/>
                <a:gd name="T16" fmla="*/ 34 w 114"/>
                <a:gd name="T17" fmla="*/ 7 h 68"/>
                <a:gd name="T18" fmla="*/ 24 w 114"/>
                <a:gd name="T19" fmla="*/ 13 h 68"/>
                <a:gd name="T20" fmla="*/ 16 w 114"/>
                <a:gd name="T21" fmla="*/ 21 h 68"/>
                <a:gd name="T22" fmla="*/ 7 w 114"/>
                <a:gd name="T23" fmla="*/ 31 h 68"/>
                <a:gd name="T24" fmla="*/ 2 w 114"/>
                <a:gd name="T25" fmla="*/ 42 h 68"/>
                <a:gd name="T26" fmla="*/ 0 w 114"/>
                <a:gd name="T27" fmla="*/ 55 h 68"/>
                <a:gd name="T28" fmla="*/ 0 w 114"/>
                <a:gd name="T29" fmla="*/ 67 h 68"/>
                <a:gd name="T30" fmla="*/ 0 w 114"/>
                <a:gd name="T31" fmla="*/ 67 h 68"/>
                <a:gd name="T32" fmla="*/ 0 w 114"/>
                <a:gd name="T33" fmla="*/ 67 h 68"/>
                <a:gd name="T34" fmla="*/ 0 w 114"/>
                <a:gd name="T35" fmla="*/ 67 h 68"/>
                <a:gd name="T36" fmla="*/ 0 w 114"/>
                <a:gd name="T37" fmla="*/ 67 h 68"/>
                <a:gd name="T38" fmla="*/ 0 w 114"/>
                <a:gd name="T39" fmla="*/ 67 h 68"/>
                <a:gd name="T40" fmla="*/ 0 w 114"/>
                <a:gd name="T41" fmla="*/ 67 h 68"/>
                <a:gd name="T42" fmla="*/ 1 w 114"/>
                <a:gd name="T43" fmla="*/ 67 h 68"/>
                <a:gd name="T44" fmla="*/ 1 w 114"/>
                <a:gd name="T45" fmla="*/ 67 h 68"/>
                <a:gd name="T46" fmla="*/ 1 w 114"/>
                <a:gd name="T47" fmla="*/ 67 h 68"/>
                <a:gd name="T48" fmla="*/ 0 w 114"/>
                <a:gd name="T49" fmla="*/ 66 h 68"/>
                <a:gd name="T50" fmla="*/ 2 w 114"/>
                <a:gd name="T51" fmla="*/ 54 h 68"/>
                <a:gd name="T52" fmla="*/ 4 w 114"/>
                <a:gd name="T53" fmla="*/ 43 h 68"/>
                <a:gd name="T54" fmla="*/ 9 w 114"/>
                <a:gd name="T55" fmla="*/ 33 h 68"/>
                <a:gd name="T56" fmla="*/ 15 w 114"/>
                <a:gd name="T57" fmla="*/ 23 h 68"/>
                <a:gd name="T58" fmla="*/ 24 w 114"/>
                <a:gd name="T59" fmla="*/ 13 h 68"/>
                <a:gd name="T60" fmla="*/ 34 w 114"/>
                <a:gd name="T61" fmla="*/ 9 h 68"/>
                <a:gd name="T62" fmla="*/ 44 w 114"/>
                <a:gd name="T63" fmla="*/ 4 h 68"/>
                <a:gd name="T64" fmla="*/ 57 w 114"/>
                <a:gd name="T65" fmla="*/ 2 h 68"/>
                <a:gd name="T66" fmla="*/ 68 w 114"/>
                <a:gd name="T67" fmla="*/ 3 h 68"/>
                <a:gd name="T68" fmla="*/ 81 w 114"/>
                <a:gd name="T69" fmla="*/ 6 h 68"/>
                <a:gd name="T70" fmla="*/ 91 w 114"/>
                <a:gd name="T71" fmla="*/ 11 h 68"/>
                <a:gd name="T72" fmla="*/ 102 w 114"/>
                <a:gd name="T73" fmla="*/ 18 h 68"/>
                <a:gd name="T74" fmla="*/ 110 w 114"/>
                <a:gd name="T75" fmla="*/ 27 h 68"/>
                <a:gd name="T76" fmla="*/ 113 w 114"/>
                <a:gd name="T77" fmla="*/ 30 h 68"/>
                <a:gd name="T78" fmla="*/ 113 w 114"/>
                <a:gd name="T79" fmla="*/ 30 h 68"/>
                <a:gd name="T80" fmla="*/ 113 w 114"/>
                <a:gd name="T81" fmla="*/ 30 h 68"/>
                <a:gd name="T82" fmla="*/ 113 w 114"/>
                <a:gd name="T83" fmla="*/ 30 h 68"/>
                <a:gd name="T84" fmla="*/ 113 w 114"/>
                <a:gd name="T85" fmla="*/ 30 h 68"/>
                <a:gd name="T86" fmla="*/ 113 w 114"/>
                <a:gd name="T87" fmla="*/ 30 h 68"/>
                <a:gd name="T88" fmla="*/ 113 w 114"/>
                <a:gd name="T89" fmla="*/ 30 h 68"/>
                <a:gd name="T90" fmla="*/ 113 w 114"/>
                <a:gd name="T91" fmla="*/ 30 h 68"/>
                <a:gd name="T92" fmla="*/ 113 w 114"/>
                <a:gd name="T93" fmla="*/ 30 h 6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14"/>
                <a:gd name="T142" fmla="*/ 0 h 68"/>
                <a:gd name="T143" fmla="*/ 114 w 114"/>
                <a:gd name="T144" fmla="*/ 68 h 6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14" h="68">
                  <a:moveTo>
                    <a:pt x="113" y="30"/>
                  </a:moveTo>
                  <a:lnTo>
                    <a:pt x="111" y="25"/>
                  </a:lnTo>
                  <a:lnTo>
                    <a:pt x="103" y="16"/>
                  </a:lnTo>
                  <a:lnTo>
                    <a:pt x="92" y="9"/>
                  </a:lnTo>
                  <a:lnTo>
                    <a:pt x="81" y="6"/>
                  </a:lnTo>
                  <a:lnTo>
                    <a:pt x="69" y="1"/>
                  </a:lnTo>
                  <a:lnTo>
                    <a:pt x="57" y="0"/>
                  </a:lnTo>
                  <a:lnTo>
                    <a:pt x="46" y="2"/>
                  </a:lnTo>
                  <a:lnTo>
                    <a:pt x="34" y="7"/>
                  </a:lnTo>
                  <a:lnTo>
                    <a:pt x="24" y="13"/>
                  </a:lnTo>
                  <a:lnTo>
                    <a:pt x="16" y="21"/>
                  </a:lnTo>
                  <a:lnTo>
                    <a:pt x="7" y="31"/>
                  </a:lnTo>
                  <a:lnTo>
                    <a:pt x="2" y="42"/>
                  </a:lnTo>
                  <a:lnTo>
                    <a:pt x="0" y="55"/>
                  </a:lnTo>
                  <a:lnTo>
                    <a:pt x="0" y="67"/>
                  </a:lnTo>
                  <a:lnTo>
                    <a:pt x="1" y="67"/>
                  </a:lnTo>
                  <a:lnTo>
                    <a:pt x="0" y="66"/>
                  </a:lnTo>
                  <a:lnTo>
                    <a:pt x="2" y="54"/>
                  </a:lnTo>
                  <a:lnTo>
                    <a:pt x="4" y="43"/>
                  </a:lnTo>
                  <a:lnTo>
                    <a:pt x="9" y="33"/>
                  </a:lnTo>
                  <a:lnTo>
                    <a:pt x="15" y="23"/>
                  </a:lnTo>
                  <a:lnTo>
                    <a:pt x="24" y="13"/>
                  </a:lnTo>
                  <a:lnTo>
                    <a:pt x="34" y="9"/>
                  </a:lnTo>
                  <a:lnTo>
                    <a:pt x="44" y="4"/>
                  </a:lnTo>
                  <a:lnTo>
                    <a:pt x="57" y="2"/>
                  </a:lnTo>
                  <a:lnTo>
                    <a:pt x="68" y="3"/>
                  </a:lnTo>
                  <a:lnTo>
                    <a:pt x="81" y="6"/>
                  </a:lnTo>
                  <a:lnTo>
                    <a:pt x="91" y="11"/>
                  </a:lnTo>
                  <a:lnTo>
                    <a:pt x="102" y="18"/>
                  </a:lnTo>
                  <a:lnTo>
                    <a:pt x="110" y="27"/>
                  </a:lnTo>
                  <a:lnTo>
                    <a:pt x="113" y="30"/>
                  </a:lnTo>
                </a:path>
              </a:pathLst>
            </a:custGeom>
            <a:solidFill>
              <a:srgbClr val="C8D1E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83" name="Freeform 615"/>
            <p:cNvSpPr>
              <a:spLocks/>
            </p:cNvSpPr>
            <p:nvPr/>
          </p:nvSpPr>
          <p:spPr bwMode="auto">
            <a:xfrm>
              <a:off x="2010" y="872"/>
              <a:ext cx="114" cy="66"/>
            </a:xfrm>
            <a:custGeom>
              <a:avLst/>
              <a:gdLst>
                <a:gd name="T0" fmla="*/ 113 w 114"/>
                <a:gd name="T1" fmla="*/ 28 h 66"/>
                <a:gd name="T2" fmla="*/ 110 w 114"/>
                <a:gd name="T3" fmla="*/ 25 h 66"/>
                <a:gd name="T4" fmla="*/ 102 w 114"/>
                <a:gd name="T5" fmla="*/ 16 h 66"/>
                <a:gd name="T6" fmla="*/ 91 w 114"/>
                <a:gd name="T7" fmla="*/ 9 h 66"/>
                <a:gd name="T8" fmla="*/ 81 w 114"/>
                <a:gd name="T9" fmla="*/ 4 h 66"/>
                <a:gd name="T10" fmla="*/ 68 w 114"/>
                <a:gd name="T11" fmla="*/ 1 h 66"/>
                <a:gd name="T12" fmla="*/ 57 w 114"/>
                <a:gd name="T13" fmla="*/ 0 h 66"/>
                <a:gd name="T14" fmla="*/ 44 w 114"/>
                <a:gd name="T15" fmla="*/ 2 h 66"/>
                <a:gd name="T16" fmla="*/ 34 w 114"/>
                <a:gd name="T17" fmla="*/ 7 h 66"/>
                <a:gd name="T18" fmla="*/ 24 w 114"/>
                <a:gd name="T19" fmla="*/ 11 h 66"/>
                <a:gd name="T20" fmla="*/ 15 w 114"/>
                <a:gd name="T21" fmla="*/ 21 h 66"/>
                <a:gd name="T22" fmla="*/ 9 w 114"/>
                <a:gd name="T23" fmla="*/ 31 h 66"/>
                <a:gd name="T24" fmla="*/ 4 w 114"/>
                <a:gd name="T25" fmla="*/ 41 h 66"/>
                <a:gd name="T26" fmla="*/ 2 w 114"/>
                <a:gd name="T27" fmla="*/ 52 h 66"/>
                <a:gd name="T28" fmla="*/ 0 w 114"/>
                <a:gd name="T29" fmla="*/ 64 h 66"/>
                <a:gd name="T30" fmla="*/ 1 w 114"/>
                <a:gd name="T31" fmla="*/ 65 h 66"/>
                <a:gd name="T32" fmla="*/ 1 w 114"/>
                <a:gd name="T33" fmla="*/ 65 h 66"/>
                <a:gd name="T34" fmla="*/ 1 w 114"/>
                <a:gd name="T35" fmla="*/ 65 h 66"/>
                <a:gd name="T36" fmla="*/ 1 w 114"/>
                <a:gd name="T37" fmla="*/ 65 h 66"/>
                <a:gd name="T38" fmla="*/ 1 w 114"/>
                <a:gd name="T39" fmla="*/ 65 h 66"/>
                <a:gd name="T40" fmla="*/ 1 w 114"/>
                <a:gd name="T41" fmla="*/ 65 h 66"/>
                <a:gd name="T42" fmla="*/ 1 w 114"/>
                <a:gd name="T43" fmla="*/ 65 h 66"/>
                <a:gd name="T44" fmla="*/ 1 w 114"/>
                <a:gd name="T45" fmla="*/ 65 h 66"/>
                <a:gd name="T46" fmla="*/ 1 w 114"/>
                <a:gd name="T47" fmla="*/ 64 h 66"/>
                <a:gd name="T48" fmla="*/ 1 w 114"/>
                <a:gd name="T49" fmla="*/ 64 h 66"/>
                <a:gd name="T50" fmla="*/ 2 w 114"/>
                <a:gd name="T51" fmla="*/ 52 h 66"/>
                <a:gd name="T52" fmla="*/ 6 w 114"/>
                <a:gd name="T53" fmla="*/ 41 h 66"/>
                <a:gd name="T54" fmla="*/ 9 w 114"/>
                <a:gd name="T55" fmla="*/ 31 h 66"/>
                <a:gd name="T56" fmla="*/ 16 w 114"/>
                <a:gd name="T57" fmla="*/ 21 h 66"/>
                <a:gd name="T58" fmla="*/ 26 w 114"/>
                <a:gd name="T59" fmla="*/ 14 h 66"/>
                <a:gd name="T60" fmla="*/ 36 w 114"/>
                <a:gd name="T61" fmla="*/ 7 h 66"/>
                <a:gd name="T62" fmla="*/ 44 w 114"/>
                <a:gd name="T63" fmla="*/ 2 h 66"/>
                <a:gd name="T64" fmla="*/ 59 w 114"/>
                <a:gd name="T65" fmla="*/ 1 h 66"/>
                <a:gd name="T66" fmla="*/ 68 w 114"/>
                <a:gd name="T67" fmla="*/ 1 h 66"/>
                <a:gd name="T68" fmla="*/ 81 w 114"/>
                <a:gd name="T69" fmla="*/ 6 h 66"/>
                <a:gd name="T70" fmla="*/ 91 w 114"/>
                <a:gd name="T71" fmla="*/ 9 h 66"/>
                <a:gd name="T72" fmla="*/ 102 w 114"/>
                <a:gd name="T73" fmla="*/ 16 h 66"/>
                <a:gd name="T74" fmla="*/ 108 w 114"/>
                <a:gd name="T75" fmla="*/ 24 h 66"/>
                <a:gd name="T76" fmla="*/ 111 w 114"/>
                <a:gd name="T77" fmla="*/ 30 h 66"/>
                <a:gd name="T78" fmla="*/ 111 w 114"/>
                <a:gd name="T79" fmla="*/ 30 h 66"/>
                <a:gd name="T80" fmla="*/ 111 w 114"/>
                <a:gd name="T81" fmla="*/ 30 h 66"/>
                <a:gd name="T82" fmla="*/ 111 w 114"/>
                <a:gd name="T83" fmla="*/ 30 h 66"/>
                <a:gd name="T84" fmla="*/ 113 w 114"/>
                <a:gd name="T85" fmla="*/ 30 h 66"/>
                <a:gd name="T86" fmla="*/ 113 w 114"/>
                <a:gd name="T87" fmla="*/ 30 h 66"/>
                <a:gd name="T88" fmla="*/ 113 w 114"/>
                <a:gd name="T89" fmla="*/ 30 h 66"/>
                <a:gd name="T90" fmla="*/ 113 w 114"/>
                <a:gd name="T91" fmla="*/ 30 h 66"/>
                <a:gd name="T92" fmla="*/ 113 w 114"/>
                <a:gd name="T93" fmla="*/ 28 h 6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14"/>
                <a:gd name="T142" fmla="*/ 0 h 66"/>
                <a:gd name="T143" fmla="*/ 114 w 114"/>
                <a:gd name="T144" fmla="*/ 66 h 6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14" h="66">
                  <a:moveTo>
                    <a:pt x="113" y="28"/>
                  </a:moveTo>
                  <a:lnTo>
                    <a:pt x="110" y="25"/>
                  </a:lnTo>
                  <a:lnTo>
                    <a:pt x="102" y="16"/>
                  </a:lnTo>
                  <a:lnTo>
                    <a:pt x="91" y="9"/>
                  </a:lnTo>
                  <a:lnTo>
                    <a:pt x="81" y="4"/>
                  </a:lnTo>
                  <a:lnTo>
                    <a:pt x="68" y="1"/>
                  </a:lnTo>
                  <a:lnTo>
                    <a:pt x="57" y="0"/>
                  </a:lnTo>
                  <a:lnTo>
                    <a:pt x="44" y="2"/>
                  </a:lnTo>
                  <a:lnTo>
                    <a:pt x="34" y="7"/>
                  </a:lnTo>
                  <a:lnTo>
                    <a:pt x="24" y="11"/>
                  </a:lnTo>
                  <a:lnTo>
                    <a:pt x="15" y="21"/>
                  </a:lnTo>
                  <a:lnTo>
                    <a:pt x="9" y="31"/>
                  </a:lnTo>
                  <a:lnTo>
                    <a:pt x="4" y="41"/>
                  </a:lnTo>
                  <a:lnTo>
                    <a:pt x="2" y="52"/>
                  </a:lnTo>
                  <a:lnTo>
                    <a:pt x="0" y="64"/>
                  </a:lnTo>
                  <a:lnTo>
                    <a:pt x="1" y="65"/>
                  </a:lnTo>
                  <a:lnTo>
                    <a:pt x="1" y="64"/>
                  </a:lnTo>
                  <a:lnTo>
                    <a:pt x="2" y="52"/>
                  </a:lnTo>
                  <a:lnTo>
                    <a:pt x="6" y="41"/>
                  </a:lnTo>
                  <a:lnTo>
                    <a:pt x="9" y="31"/>
                  </a:lnTo>
                  <a:lnTo>
                    <a:pt x="16" y="21"/>
                  </a:lnTo>
                  <a:lnTo>
                    <a:pt x="26" y="14"/>
                  </a:lnTo>
                  <a:lnTo>
                    <a:pt x="36" y="7"/>
                  </a:lnTo>
                  <a:lnTo>
                    <a:pt x="44" y="2"/>
                  </a:lnTo>
                  <a:lnTo>
                    <a:pt x="59" y="1"/>
                  </a:lnTo>
                  <a:lnTo>
                    <a:pt x="68" y="1"/>
                  </a:lnTo>
                  <a:lnTo>
                    <a:pt x="81" y="6"/>
                  </a:lnTo>
                  <a:lnTo>
                    <a:pt x="91" y="9"/>
                  </a:lnTo>
                  <a:lnTo>
                    <a:pt x="102" y="16"/>
                  </a:lnTo>
                  <a:lnTo>
                    <a:pt x="108" y="24"/>
                  </a:lnTo>
                  <a:lnTo>
                    <a:pt x="111" y="30"/>
                  </a:lnTo>
                  <a:lnTo>
                    <a:pt x="113" y="30"/>
                  </a:lnTo>
                  <a:lnTo>
                    <a:pt x="113" y="28"/>
                  </a:lnTo>
                </a:path>
              </a:pathLst>
            </a:custGeom>
            <a:solidFill>
              <a:srgbClr val="C9D2E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84" name="Freeform 616"/>
            <p:cNvSpPr>
              <a:spLocks/>
            </p:cNvSpPr>
            <p:nvPr/>
          </p:nvSpPr>
          <p:spPr bwMode="auto">
            <a:xfrm>
              <a:off x="2011" y="873"/>
              <a:ext cx="111" cy="65"/>
            </a:xfrm>
            <a:custGeom>
              <a:avLst/>
              <a:gdLst>
                <a:gd name="T0" fmla="*/ 110 w 111"/>
                <a:gd name="T1" fmla="*/ 29 h 65"/>
                <a:gd name="T2" fmla="*/ 107 w 111"/>
                <a:gd name="T3" fmla="*/ 23 h 65"/>
                <a:gd name="T4" fmla="*/ 101 w 111"/>
                <a:gd name="T5" fmla="*/ 15 h 65"/>
                <a:gd name="T6" fmla="*/ 90 w 111"/>
                <a:gd name="T7" fmla="*/ 8 h 65"/>
                <a:gd name="T8" fmla="*/ 80 w 111"/>
                <a:gd name="T9" fmla="*/ 5 h 65"/>
                <a:gd name="T10" fmla="*/ 67 w 111"/>
                <a:gd name="T11" fmla="*/ 0 h 65"/>
                <a:gd name="T12" fmla="*/ 58 w 111"/>
                <a:gd name="T13" fmla="*/ 0 h 65"/>
                <a:gd name="T14" fmla="*/ 43 w 111"/>
                <a:gd name="T15" fmla="*/ 1 h 65"/>
                <a:gd name="T16" fmla="*/ 35 w 111"/>
                <a:gd name="T17" fmla="*/ 6 h 65"/>
                <a:gd name="T18" fmla="*/ 25 w 111"/>
                <a:gd name="T19" fmla="*/ 13 h 65"/>
                <a:gd name="T20" fmla="*/ 15 w 111"/>
                <a:gd name="T21" fmla="*/ 20 h 65"/>
                <a:gd name="T22" fmla="*/ 8 w 111"/>
                <a:gd name="T23" fmla="*/ 30 h 65"/>
                <a:gd name="T24" fmla="*/ 5 w 111"/>
                <a:gd name="T25" fmla="*/ 40 h 65"/>
                <a:gd name="T26" fmla="*/ 1 w 111"/>
                <a:gd name="T27" fmla="*/ 51 h 65"/>
                <a:gd name="T28" fmla="*/ 0 w 111"/>
                <a:gd name="T29" fmla="*/ 63 h 65"/>
                <a:gd name="T30" fmla="*/ 0 w 111"/>
                <a:gd name="T31" fmla="*/ 63 h 65"/>
                <a:gd name="T32" fmla="*/ 0 w 111"/>
                <a:gd name="T33" fmla="*/ 63 h 65"/>
                <a:gd name="T34" fmla="*/ 0 w 111"/>
                <a:gd name="T35" fmla="*/ 63 h 65"/>
                <a:gd name="T36" fmla="*/ 0 w 111"/>
                <a:gd name="T37" fmla="*/ 63 h 65"/>
                <a:gd name="T38" fmla="*/ 0 w 111"/>
                <a:gd name="T39" fmla="*/ 63 h 65"/>
                <a:gd name="T40" fmla="*/ 0 w 111"/>
                <a:gd name="T41" fmla="*/ 63 h 65"/>
                <a:gd name="T42" fmla="*/ 2 w 111"/>
                <a:gd name="T43" fmla="*/ 64 h 65"/>
                <a:gd name="T44" fmla="*/ 2 w 111"/>
                <a:gd name="T45" fmla="*/ 64 h 65"/>
                <a:gd name="T46" fmla="*/ 2 w 111"/>
                <a:gd name="T47" fmla="*/ 64 h 65"/>
                <a:gd name="T48" fmla="*/ 2 w 111"/>
                <a:gd name="T49" fmla="*/ 64 h 65"/>
                <a:gd name="T50" fmla="*/ 3 w 111"/>
                <a:gd name="T51" fmla="*/ 52 h 65"/>
                <a:gd name="T52" fmla="*/ 5 w 111"/>
                <a:gd name="T53" fmla="*/ 40 h 65"/>
                <a:gd name="T54" fmla="*/ 10 w 111"/>
                <a:gd name="T55" fmla="*/ 30 h 65"/>
                <a:gd name="T56" fmla="*/ 17 w 111"/>
                <a:gd name="T57" fmla="*/ 21 h 65"/>
                <a:gd name="T58" fmla="*/ 25 w 111"/>
                <a:gd name="T59" fmla="*/ 13 h 65"/>
                <a:gd name="T60" fmla="*/ 35 w 111"/>
                <a:gd name="T61" fmla="*/ 6 h 65"/>
                <a:gd name="T62" fmla="*/ 45 w 111"/>
                <a:gd name="T63" fmla="*/ 4 h 65"/>
                <a:gd name="T64" fmla="*/ 56 w 111"/>
                <a:gd name="T65" fmla="*/ 2 h 65"/>
                <a:gd name="T66" fmla="*/ 68 w 111"/>
                <a:gd name="T67" fmla="*/ 2 h 65"/>
                <a:gd name="T68" fmla="*/ 80 w 111"/>
                <a:gd name="T69" fmla="*/ 5 h 65"/>
                <a:gd name="T70" fmla="*/ 90 w 111"/>
                <a:gd name="T71" fmla="*/ 9 h 65"/>
                <a:gd name="T72" fmla="*/ 99 w 111"/>
                <a:gd name="T73" fmla="*/ 17 h 65"/>
                <a:gd name="T74" fmla="*/ 107 w 111"/>
                <a:gd name="T75" fmla="*/ 25 h 65"/>
                <a:gd name="T76" fmla="*/ 110 w 111"/>
                <a:gd name="T77" fmla="*/ 29 h 65"/>
                <a:gd name="T78" fmla="*/ 110 w 111"/>
                <a:gd name="T79" fmla="*/ 29 h 65"/>
                <a:gd name="T80" fmla="*/ 110 w 111"/>
                <a:gd name="T81" fmla="*/ 29 h 65"/>
                <a:gd name="T82" fmla="*/ 110 w 111"/>
                <a:gd name="T83" fmla="*/ 29 h 65"/>
                <a:gd name="T84" fmla="*/ 110 w 111"/>
                <a:gd name="T85" fmla="*/ 29 h 65"/>
                <a:gd name="T86" fmla="*/ 110 w 111"/>
                <a:gd name="T87" fmla="*/ 29 h 65"/>
                <a:gd name="T88" fmla="*/ 110 w 111"/>
                <a:gd name="T89" fmla="*/ 29 h 65"/>
                <a:gd name="T90" fmla="*/ 110 w 111"/>
                <a:gd name="T91" fmla="*/ 29 h 65"/>
                <a:gd name="T92" fmla="*/ 110 w 111"/>
                <a:gd name="T93" fmla="*/ 29 h 6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11"/>
                <a:gd name="T142" fmla="*/ 0 h 65"/>
                <a:gd name="T143" fmla="*/ 111 w 111"/>
                <a:gd name="T144" fmla="*/ 65 h 65"/>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11" h="65">
                  <a:moveTo>
                    <a:pt x="110" y="29"/>
                  </a:moveTo>
                  <a:lnTo>
                    <a:pt x="107" y="23"/>
                  </a:lnTo>
                  <a:lnTo>
                    <a:pt x="101" y="15"/>
                  </a:lnTo>
                  <a:lnTo>
                    <a:pt x="90" y="8"/>
                  </a:lnTo>
                  <a:lnTo>
                    <a:pt x="80" y="5"/>
                  </a:lnTo>
                  <a:lnTo>
                    <a:pt x="67" y="0"/>
                  </a:lnTo>
                  <a:lnTo>
                    <a:pt x="58" y="0"/>
                  </a:lnTo>
                  <a:lnTo>
                    <a:pt x="43" y="1"/>
                  </a:lnTo>
                  <a:lnTo>
                    <a:pt x="35" y="6"/>
                  </a:lnTo>
                  <a:lnTo>
                    <a:pt x="25" y="13"/>
                  </a:lnTo>
                  <a:lnTo>
                    <a:pt x="15" y="20"/>
                  </a:lnTo>
                  <a:lnTo>
                    <a:pt x="8" y="30"/>
                  </a:lnTo>
                  <a:lnTo>
                    <a:pt x="5" y="40"/>
                  </a:lnTo>
                  <a:lnTo>
                    <a:pt x="1" y="51"/>
                  </a:lnTo>
                  <a:lnTo>
                    <a:pt x="0" y="63"/>
                  </a:lnTo>
                  <a:lnTo>
                    <a:pt x="2" y="64"/>
                  </a:lnTo>
                  <a:lnTo>
                    <a:pt x="3" y="52"/>
                  </a:lnTo>
                  <a:lnTo>
                    <a:pt x="5" y="40"/>
                  </a:lnTo>
                  <a:lnTo>
                    <a:pt x="10" y="30"/>
                  </a:lnTo>
                  <a:lnTo>
                    <a:pt x="17" y="21"/>
                  </a:lnTo>
                  <a:lnTo>
                    <a:pt x="25" y="13"/>
                  </a:lnTo>
                  <a:lnTo>
                    <a:pt x="35" y="6"/>
                  </a:lnTo>
                  <a:lnTo>
                    <a:pt x="45" y="4"/>
                  </a:lnTo>
                  <a:lnTo>
                    <a:pt x="56" y="2"/>
                  </a:lnTo>
                  <a:lnTo>
                    <a:pt x="68" y="2"/>
                  </a:lnTo>
                  <a:lnTo>
                    <a:pt x="80" y="5"/>
                  </a:lnTo>
                  <a:lnTo>
                    <a:pt x="90" y="9"/>
                  </a:lnTo>
                  <a:lnTo>
                    <a:pt x="99" y="17"/>
                  </a:lnTo>
                  <a:lnTo>
                    <a:pt x="107" y="25"/>
                  </a:lnTo>
                  <a:lnTo>
                    <a:pt x="110" y="29"/>
                  </a:lnTo>
                </a:path>
              </a:pathLst>
            </a:custGeom>
            <a:solidFill>
              <a:srgbClr val="CAD2E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85" name="Freeform 617"/>
            <p:cNvSpPr>
              <a:spLocks/>
            </p:cNvSpPr>
            <p:nvPr/>
          </p:nvSpPr>
          <p:spPr bwMode="auto">
            <a:xfrm>
              <a:off x="2013" y="875"/>
              <a:ext cx="109" cy="63"/>
            </a:xfrm>
            <a:custGeom>
              <a:avLst/>
              <a:gdLst>
                <a:gd name="T0" fmla="*/ 108 w 109"/>
                <a:gd name="T1" fmla="*/ 27 h 63"/>
                <a:gd name="T2" fmla="*/ 105 w 109"/>
                <a:gd name="T3" fmla="*/ 23 h 63"/>
                <a:gd name="T4" fmla="*/ 97 w 109"/>
                <a:gd name="T5" fmla="*/ 15 h 63"/>
                <a:gd name="T6" fmla="*/ 88 w 109"/>
                <a:gd name="T7" fmla="*/ 7 h 63"/>
                <a:gd name="T8" fmla="*/ 78 w 109"/>
                <a:gd name="T9" fmla="*/ 3 h 63"/>
                <a:gd name="T10" fmla="*/ 66 w 109"/>
                <a:gd name="T11" fmla="*/ 0 h 63"/>
                <a:gd name="T12" fmla="*/ 54 w 109"/>
                <a:gd name="T13" fmla="*/ 0 h 63"/>
                <a:gd name="T14" fmla="*/ 43 w 109"/>
                <a:gd name="T15" fmla="*/ 2 h 63"/>
                <a:gd name="T16" fmla="*/ 33 w 109"/>
                <a:gd name="T17" fmla="*/ 4 h 63"/>
                <a:gd name="T18" fmla="*/ 23 w 109"/>
                <a:gd name="T19" fmla="*/ 11 h 63"/>
                <a:gd name="T20" fmla="*/ 15 w 109"/>
                <a:gd name="T21" fmla="*/ 19 h 63"/>
                <a:gd name="T22" fmla="*/ 8 w 109"/>
                <a:gd name="T23" fmla="*/ 28 h 63"/>
                <a:gd name="T24" fmla="*/ 3 w 109"/>
                <a:gd name="T25" fmla="*/ 38 h 63"/>
                <a:gd name="T26" fmla="*/ 1 w 109"/>
                <a:gd name="T27" fmla="*/ 50 h 63"/>
                <a:gd name="T28" fmla="*/ 0 w 109"/>
                <a:gd name="T29" fmla="*/ 62 h 63"/>
                <a:gd name="T30" fmla="*/ 0 w 109"/>
                <a:gd name="T31" fmla="*/ 62 h 63"/>
                <a:gd name="T32" fmla="*/ 0 w 109"/>
                <a:gd name="T33" fmla="*/ 62 h 63"/>
                <a:gd name="T34" fmla="*/ 0 w 109"/>
                <a:gd name="T35" fmla="*/ 62 h 63"/>
                <a:gd name="T36" fmla="*/ 0 w 109"/>
                <a:gd name="T37" fmla="*/ 62 h 63"/>
                <a:gd name="T38" fmla="*/ 0 w 109"/>
                <a:gd name="T39" fmla="*/ 62 h 63"/>
                <a:gd name="T40" fmla="*/ 0 w 109"/>
                <a:gd name="T41" fmla="*/ 62 h 63"/>
                <a:gd name="T42" fmla="*/ 0 w 109"/>
                <a:gd name="T43" fmla="*/ 62 h 63"/>
                <a:gd name="T44" fmla="*/ 0 w 109"/>
                <a:gd name="T45" fmla="*/ 62 h 63"/>
                <a:gd name="T46" fmla="*/ 0 w 109"/>
                <a:gd name="T47" fmla="*/ 62 h 63"/>
                <a:gd name="T48" fmla="*/ 0 w 109"/>
                <a:gd name="T49" fmla="*/ 62 h 63"/>
                <a:gd name="T50" fmla="*/ 1 w 109"/>
                <a:gd name="T51" fmla="*/ 50 h 63"/>
                <a:gd name="T52" fmla="*/ 5 w 109"/>
                <a:gd name="T53" fmla="*/ 40 h 63"/>
                <a:gd name="T54" fmla="*/ 8 w 109"/>
                <a:gd name="T55" fmla="*/ 28 h 63"/>
                <a:gd name="T56" fmla="*/ 15 w 109"/>
                <a:gd name="T57" fmla="*/ 19 h 63"/>
                <a:gd name="T58" fmla="*/ 24 w 109"/>
                <a:gd name="T59" fmla="*/ 11 h 63"/>
                <a:gd name="T60" fmla="*/ 34 w 109"/>
                <a:gd name="T61" fmla="*/ 7 h 63"/>
                <a:gd name="T62" fmla="*/ 43 w 109"/>
                <a:gd name="T63" fmla="*/ 2 h 63"/>
                <a:gd name="T64" fmla="*/ 54 w 109"/>
                <a:gd name="T65" fmla="*/ 0 h 63"/>
                <a:gd name="T66" fmla="*/ 65 w 109"/>
                <a:gd name="T67" fmla="*/ 2 h 63"/>
                <a:gd name="T68" fmla="*/ 77 w 109"/>
                <a:gd name="T69" fmla="*/ 4 h 63"/>
                <a:gd name="T70" fmla="*/ 87 w 109"/>
                <a:gd name="T71" fmla="*/ 8 h 63"/>
                <a:gd name="T72" fmla="*/ 97 w 109"/>
                <a:gd name="T73" fmla="*/ 14 h 63"/>
                <a:gd name="T74" fmla="*/ 105 w 109"/>
                <a:gd name="T75" fmla="*/ 23 h 63"/>
                <a:gd name="T76" fmla="*/ 107 w 109"/>
                <a:gd name="T77" fmla="*/ 29 h 63"/>
                <a:gd name="T78" fmla="*/ 107 w 109"/>
                <a:gd name="T79" fmla="*/ 29 h 63"/>
                <a:gd name="T80" fmla="*/ 107 w 109"/>
                <a:gd name="T81" fmla="*/ 29 h 63"/>
                <a:gd name="T82" fmla="*/ 107 w 109"/>
                <a:gd name="T83" fmla="*/ 29 h 63"/>
                <a:gd name="T84" fmla="*/ 107 w 109"/>
                <a:gd name="T85" fmla="*/ 29 h 63"/>
                <a:gd name="T86" fmla="*/ 108 w 109"/>
                <a:gd name="T87" fmla="*/ 27 h 63"/>
                <a:gd name="T88" fmla="*/ 108 w 109"/>
                <a:gd name="T89" fmla="*/ 27 h 63"/>
                <a:gd name="T90" fmla="*/ 108 w 109"/>
                <a:gd name="T91" fmla="*/ 27 h 63"/>
                <a:gd name="T92" fmla="*/ 108 w 109"/>
                <a:gd name="T93" fmla="*/ 27 h 6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09"/>
                <a:gd name="T142" fmla="*/ 0 h 63"/>
                <a:gd name="T143" fmla="*/ 109 w 109"/>
                <a:gd name="T144" fmla="*/ 63 h 6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09" h="63">
                  <a:moveTo>
                    <a:pt x="108" y="27"/>
                  </a:moveTo>
                  <a:lnTo>
                    <a:pt x="105" y="23"/>
                  </a:lnTo>
                  <a:lnTo>
                    <a:pt x="97" y="15"/>
                  </a:lnTo>
                  <a:lnTo>
                    <a:pt x="88" y="7"/>
                  </a:lnTo>
                  <a:lnTo>
                    <a:pt x="78" y="3"/>
                  </a:lnTo>
                  <a:lnTo>
                    <a:pt x="66" y="0"/>
                  </a:lnTo>
                  <a:lnTo>
                    <a:pt x="54" y="0"/>
                  </a:lnTo>
                  <a:lnTo>
                    <a:pt x="43" y="2"/>
                  </a:lnTo>
                  <a:lnTo>
                    <a:pt x="33" y="4"/>
                  </a:lnTo>
                  <a:lnTo>
                    <a:pt x="23" y="11"/>
                  </a:lnTo>
                  <a:lnTo>
                    <a:pt x="15" y="19"/>
                  </a:lnTo>
                  <a:lnTo>
                    <a:pt x="8" y="28"/>
                  </a:lnTo>
                  <a:lnTo>
                    <a:pt x="3" y="38"/>
                  </a:lnTo>
                  <a:lnTo>
                    <a:pt x="1" y="50"/>
                  </a:lnTo>
                  <a:lnTo>
                    <a:pt x="0" y="62"/>
                  </a:lnTo>
                  <a:lnTo>
                    <a:pt x="1" y="50"/>
                  </a:lnTo>
                  <a:lnTo>
                    <a:pt x="5" y="40"/>
                  </a:lnTo>
                  <a:lnTo>
                    <a:pt x="8" y="28"/>
                  </a:lnTo>
                  <a:lnTo>
                    <a:pt x="15" y="19"/>
                  </a:lnTo>
                  <a:lnTo>
                    <a:pt x="24" y="11"/>
                  </a:lnTo>
                  <a:lnTo>
                    <a:pt x="34" y="7"/>
                  </a:lnTo>
                  <a:lnTo>
                    <a:pt x="43" y="2"/>
                  </a:lnTo>
                  <a:lnTo>
                    <a:pt x="54" y="0"/>
                  </a:lnTo>
                  <a:lnTo>
                    <a:pt x="65" y="2"/>
                  </a:lnTo>
                  <a:lnTo>
                    <a:pt x="77" y="4"/>
                  </a:lnTo>
                  <a:lnTo>
                    <a:pt x="87" y="8"/>
                  </a:lnTo>
                  <a:lnTo>
                    <a:pt x="97" y="14"/>
                  </a:lnTo>
                  <a:lnTo>
                    <a:pt x="105" y="23"/>
                  </a:lnTo>
                  <a:lnTo>
                    <a:pt x="107" y="29"/>
                  </a:lnTo>
                  <a:lnTo>
                    <a:pt x="108" y="27"/>
                  </a:lnTo>
                </a:path>
              </a:pathLst>
            </a:custGeom>
            <a:solidFill>
              <a:srgbClr val="CBD3E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86" name="Freeform 618"/>
            <p:cNvSpPr>
              <a:spLocks/>
            </p:cNvSpPr>
            <p:nvPr/>
          </p:nvSpPr>
          <p:spPr bwMode="auto">
            <a:xfrm>
              <a:off x="2013" y="875"/>
              <a:ext cx="108" cy="63"/>
            </a:xfrm>
            <a:custGeom>
              <a:avLst/>
              <a:gdLst>
                <a:gd name="T0" fmla="*/ 107 w 108"/>
                <a:gd name="T1" fmla="*/ 29 h 63"/>
                <a:gd name="T2" fmla="*/ 105 w 108"/>
                <a:gd name="T3" fmla="*/ 23 h 63"/>
                <a:gd name="T4" fmla="*/ 97 w 108"/>
                <a:gd name="T5" fmla="*/ 14 h 63"/>
                <a:gd name="T6" fmla="*/ 87 w 108"/>
                <a:gd name="T7" fmla="*/ 8 h 63"/>
                <a:gd name="T8" fmla="*/ 77 w 108"/>
                <a:gd name="T9" fmla="*/ 4 h 63"/>
                <a:gd name="T10" fmla="*/ 65 w 108"/>
                <a:gd name="T11" fmla="*/ 2 h 63"/>
                <a:gd name="T12" fmla="*/ 54 w 108"/>
                <a:gd name="T13" fmla="*/ 0 h 63"/>
                <a:gd name="T14" fmla="*/ 43 w 108"/>
                <a:gd name="T15" fmla="*/ 2 h 63"/>
                <a:gd name="T16" fmla="*/ 34 w 108"/>
                <a:gd name="T17" fmla="*/ 7 h 63"/>
                <a:gd name="T18" fmla="*/ 24 w 108"/>
                <a:gd name="T19" fmla="*/ 11 h 63"/>
                <a:gd name="T20" fmla="*/ 15 w 108"/>
                <a:gd name="T21" fmla="*/ 19 h 63"/>
                <a:gd name="T22" fmla="*/ 8 w 108"/>
                <a:gd name="T23" fmla="*/ 28 h 63"/>
                <a:gd name="T24" fmla="*/ 5 w 108"/>
                <a:gd name="T25" fmla="*/ 40 h 63"/>
                <a:gd name="T26" fmla="*/ 1 w 108"/>
                <a:gd name="T27" fmla="*/ 50 h 63"/>
                <a:gd name="T28" fmla="*/ 0 w 108"/>
                <a:gd name="T29" fmla="*/ 62 h 63"/>
                <a:gd name="T30" fmla="*/ 0 w 108"/>
                <a:gd name="T31" fmla="*/ 62 h 63"/>
                <a:gd name="T32" fmla="*/ 0 w 108"/>
                <a:gd name="T33" fmla="*/ 62 h 63"/>
                <a:gd name="T34" fmla="*/ 0 w 108"/>
                <a:gd name="T35" fmla="*/ 62 h 63"/>
                <a:gd name="T36" fmla="*/ 0 w 108"/>
                <a:gd name="T37" fmla="*/ 62 h 63"/>
                <a:gd name="T38" fmla="*/ 0 w 108"/>
                <a:gd name="T39" fmla="*/ 62 h 63"/>
                <a:gd name="T40" fmla="*/ 0 w 108"/>
                <a:gd name="T41" fmla="*/ 62 h 63"/>
                <a:gd name="T42" fmla="*/ 2 w 108"/>
                <a:gd name="T43" fmla="*/ 62 h 63"/>
                <a:gd name="T44" fmla="*/ 2 w 108"/>
                <a:gd name="T45" fmla="*/ 62 h 63"/>
                <a:gd name="T46" fmla="*/ 2 w 108"/>
                <a:gd name="T47" fmla="*/ 62 h 63"/>
                <a:gd name="T48" fmla="*/ 2 w 108"/>
                <a:gd name="T49" fmla="*/ 62 h 63"/>
                <a:gd name="T50" fmla="*/ 2 w 108"/>
                <a:gd name="T51" fmla="*/ 50 h 63"/>
                <a:gd name="T52" fmla="*/ 5 w 108"/>
                <a:gd name="T53" fmla="*/ 40 h 63"/>
                <a:gd name="T54" fmla="*/ 9 w 108"/>
                <a:gd name="T55" fmla="*/ 29 h 63"/>
                <a:gd name="T56" fmla="*/ 16 w 108"/>
                <a:gd name="T57" fmla="*/ 21 h 63"/>
                <a:gd name="T58" fmla="*/ 23 w 108"/>
                <a:gd name="T59" fmla="*/ 13 h 63"/>
                <a:gd name="T60" fmla="*/ 34 w 108"/>
                <a:gd name="T61" fmla="*/ 7 h 63"/>
                <a:gd name="T62" fmla="*/ 42 w 108"/>
                <a:gd name="T63" fmla="*/ 4 h 63"/>
                <a:gd name="T64" fmla="*/ 54 w 108"/>
                <a:gd name="T65" fmla="*/ 2 h 63"/>
                <a:gd name="T66" fmla="*/ 65 w 108"/>
                <a:gd name="T67" fmla="*/ 2 h 63"/>
                <a:gd name="T68" fmla="*/ 77 w 108"/>
                <a:gd name="T69" fmla="*/ 5 h 63"/>
                <a:gd name="T70" fmla="*/ 87 w 108"/>
                <a:gd name="T71" fmla="*/ 8 h 63"/>
                <a:gd name="T72" fmla="*/ 95 w 108"/>
                <a:gd name="T73" fmla="*/ 16 h 63"/>
                <a:gd name="T74" fmla="*/ 102 w 108"/>
                <a:gd name="T75" fmla="*/ 24 h 63"/>
                <a:gd name="T76" fmla="*/ 106 w 108"/>
                <a:gd name="T77" fmla="*/ 28 h 63"/>
                <a:gd name="T78" fmla="*/ 106 w 108"/>
                <a:gd name="T79" fmla="*/ 28 h 63"/>
                <a:gd name="T80" fmla="*/ 106 w 108"/>
                <a:gd name="T81" fmla="*/ 28 h 63"/>
                <a:gd name="T82" fmla="*/ 106 w 108"/>
                <a:gd name="T83" fmla="*/ 28 h 63"/>
                <a:gd name="T84" fmla="*/ 106 w 108"/>
                <a:gd name="T85" fmla="*/ 28 h 63"/>
                <a:gd name="T86" fmla="*/ 106 w 108"/>
                <a:gd name="T87" fmla="*/ 28 h 63"/>
                <a:gd name="T88" fmla="*/ 106 w 108"/>
                <a:gd name="T89" fmla="*/ 28 h 63"/>
                <a:gd name="T90" fmla="*/ 106 w 108"/>
                <a:gd name="T91" fmla="*/ 28 h 63"/>
                <a:gd name="T92" fmla="*/ 107 w 108"/>
                <a:gd name="T93" fmla="*/ 29 h 6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08"/>
                <a:gd name="T142" fmla="*/ 0 h 63"/>
                <a:gd name="T143" fmla="*/ 108 w 108"/>
                <a:gd name="T144" fmla="*/ 63 h 6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08" h="63">
                  <a:moveTo>
                    <a:pt x="107" y="29"/>
                  </a:moveTo>
                  <a:lnTo>
                    <a:pt x="105" y="23"/>
                  </a:lnTo>
                  <a:lnTo>
                    <a:pt x="97" y="14"/>
                  </a:lnTo>
                  <a:lnTo>
                    <a:pt x="87" y="8"/>
                  </a:lnTo>
                  <a:lnTo>
                    <a:pt x="77" y="4"/>
                  </a:lnTo>
                  <a:lnTo>
                    <a:pt x="65" y="2"/>
                  </a:lnTo>
                  <a:lnTo>
                    <a:pt x="54" y="0"/>
                  </a:lnTo>
                  <a:lnTo>
                    <a:pt x="43" y="2"/>
                  </a:lnTo>
                  <a:lnTo>
                    <a:pt x="34" y="7"/>
                  </a:lnTo>
                  <a:lnTo>
                    <a:pt x="24" y="11"/>
                  </a:lnTo>
                  <a:lnTo>
                    <a:pt x="15" y="19"/>
                  </a:lnTo>
                  <a:lnTo>
                    <a:pt x="8" y="28"/>
                  </a:lnTo>
                  <a:lnTo>
                    <a:pt x="5" y="40"/>
                  </a:lnTo>
                  <a:lnTo>
                    <a:pt x="1" y="50"/>
                  </a:lnTo>
                  <a:lnTo>
                    <a:pt x="0" y="62"/>
                  </a:lnTo>
                  <a:lnTo>
                    <a:pt x="2" y="62"/>
                  </a:lnTo>
                  <a:lnTo>
                    <a:pt x="2" y="50"/>
                  </a:lnTo>
                  <a:lnTo>
                    <a:pt x="5" y="40"/>
                  </a:lnTo>
                  <a:lnTo>
                    <a:pt x="9" y="29"/>
                  </a:lnTo>
                  <a:lnTo>
                    <a:pt x="16" y="21"/>
                  </a:lnTo>
                  <a:lnTo>
                    <a:pt x="23" y="13"/>
                  </a:lnTo>
                  <a:lnTo>
                    <a:pt x="34" y="7"/>
                  </a:lnTo>
                  <a:lnTo>
                    <a:pt x="42" y="4"/>
                  </a:lnTo>
                  <a:lnTo>
                    <a:pt x="54" y="2"/>
                  </a:lnTo>
                  <a:lnTo>
                    <a:pt x="65" y="2"/>
                  </a:lnTo>
                  <a:lnTo>
                    <a:pt x="77" y="5"/>
                  </a:lnTo>
                  <a:lnTo>
                    <a:pt x="87" y="8"/>
                  </a:lnTo>
                  <a:lnTo>
                    <a:pt x="95" y="16"/>
                  </a:lnTo>
                  <a:lnTo>
                    <a:pt x="102" y="24"/>
                  </a:lnTo>
                  <a:lnTo>
                    <a:pt x="106" y="28"/>
                  </a:lnTo>
                  <a:lnTo>
                    <a:pt x="107" y="29"/>
                  </a:lnTo>
                </a:path>
              </a:pathLst>
            </a:custGeom>
            <a:solidFill>
              <a:srgbClr val="CCD4E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87" name="Freeform 619"/>
            <p:cNvSpPr>
              <a:spLocks/>
            </p:cNvSpPr>
            <p:nvPr/>
          </p:nvSpPr>
          <p:spPr bwMode="auto">
            <a:xfrm>
              <a:off x="2015" y="877"/>
              <a:ext cx="105" cy="61"/>
            </a:xfrm>
            <a:custGeom>
              <a:avLst/>
              <a:gdLst>
                <a:gd name="T0" fmla="*/ 104 w 105"/>
                <a:gd name="T1" fmla="*/ 26 h 61"/>
                <a:gd name="T2" fmla="*/ 100 w 105"/>
                <a:gd name="T3" fmla="*/ 22 h 61"/>
                <a:gd name="T4" fmla="*/ 93 w 105"/>
                <a:gd name="T5" fmla="*/ 14 h 61"/>
                <a:gd name="T6" fmla="*/ 85 w 105"/>
                <a:gd name="T7" fmla="*/ 6 h 61"/>
                <a:gd name="T8" fmla="*/ 75 w 105"/>
                <a:gd name="T9" fmla="*/ 3 h 61"/>
                <a:gd name="T10" fmla="*/ 63 w 105"/>
                <a:gd name="T11" fmla="*/ 0 h 61"/>
                <a:gd name="T12" fmla="*/ 52 w 105"/>
                <a:gd name="T13" fmla="*/ 0 h 61"/>
                <a:gd name="T14" fmla="*/ 40 w 105"/>
                <a:gd name="T15" fmla="*/ 2 h 61"/>
                <a:gd name="T16" fmla="*/ 32 w 105"/>
                <a:gd name="T17" fmla="*/ 5 h 61"/>
                <a:gd name="T18" fmla="*/ 21 w 105"/>
                <a:gd name="T19" fmla="*/ 11 h 61"/>
                <a:gd name="T20" fmla="*/ 14 w 105"/>
                <a:gd name="T21" fmla="*/ 19 h 61"/>
                <a:gd name="T22" fmla="*/ 7 w 105"/>
                <a:gd name="T23" fmla="*/ 27 h 61"/>
                <a:gd name="T24" fmla="*/ 3 w 105"/>
                <a:gd name="T25" fmla="*/ 38 h 61"/>
                <a:gd name="T26" fmla="*/ 0 w 105"/>
                <a:gd name="T27" fmla="*/ 48 h 61"/>
                <a:gd name="T28" fmla="*/ 0 w 105"/>
                <a:gd name="T29" fmla="*/ 60 h 61"/>
                <a:gd name="T30" fmla="*/ 0 w 105"/>
                <a:gd name="T31" fmla="*/ 60 h 61"/>
                <a:gd name="T32" fmla="*/ 0 w 105"/>
                <a:gd name="T33" fmla="*/ 60 h 61"/>
                <a:gd name="T34" fmla="*/ 0 w 105"/>
                <a:gd name="T35" fmla="*/ 60 h 61"/>
                <a:gd name="T36" fmla="*/ 0 w 105"/>
                <a:gd name="T37" fmla="*/ 60 h 61"/>
                <a:gd name="T38" fmla="*/ 1 w 105"/>
                <a:gd name="T39" fmla="*/ 59 h 61"/>
                <a:gd name="T40" fmla="*/ 1 w 105"/>
                <a:gd name="T41" fmla="*/ 59 h 61"/>
                <a:gd name="T42" fmla="*/ 1 w 105"/>
                <a:gd name="T43" fmla="*/ 59 h 61"/>
                <a:gd name="T44" fmla="*/ 1 w 105"/>
                <a:gd name="T45" fmla="*/ 59 h 61"/>
                <a:gd name="T46" fmla="*/ 1 w 105"/>
                <a:gd name="T47" fmla="*/ 59 h 61"/>
                <a:gd name="T48" fmla="*/ 1 w 105"/>
                <a:gd name="T49" fmla="*/ 59 h 61"/>
                <a:gd name="T50" fmla="*/ 0 w 105"/>
                <a:gd name="T51" fmla="*/ 48 h 61"/>
                <a:gd name="T52" fmla="*/ 3 w 105"/>
                <a:gd name="T53" fmla="*/ 38 h 61"/>
                <a:gd name="T54" fmla="*/ 7 w 105"/>
                <a:gd name="T55" fmla="*/ 27 h 61"/>
                <a:gd name="T56" fmla="*/ 14 w 105"/>
                <a:gd name="T57" fmla="*/ 19 h 61"/>
                <a:gd name="T58" fmla="*/ 23 w 105"/>
                <a:gd name="T59" fmla="*/ 12 h 61"/>
                <a:gd name="T60" fmla="*/ 31 w 105"/>
                <a:gd name="T61" fmla="*/ 7 h 61"/>
                <a:gd name="T62" fmla="*/ 42 w 105"/>
                <a:gd name="T63" fmla="*/ 2 h 61"/>
                <a:gd name="T64" fmla="*/ 53 w 105"/>
                <a:gd name="T65" fmla="*/ 0 h 61"/>
                <a:gd name="T66" fmla="*/ 63 w 105"/>
                <a:gd name="T67" fmla="*/ 1 h 61"/>
                <a:gd name="T68" fmla="*/ 75 w 105"/>
                <a:gd name="T69" fmla="*/ 3 h 61"/>
                <a:gd name="T70" fmla="*/ 85 w 105"/>
                <a:gd name="T71" fmla="*/ 8 h 61"/>
                <a:gd name="T72" fmla="*/ 93 w 105"/>
                <a:gd name="T73" fmla="*/ 14 h 61"/>
                <a:gd name="T74" fmla="*/ 100 w 105"/>
                <a:gd name="T75" fmla="*/ 22 h 61"/>
                <a:gd name="T76" fmla="*/ 102 w 105"/>
                <a:gd name="T77" fmla="*/ 27 h 61"/>
                <a:gd name="T78" fmla="*/ 102 w 105"/>
                <a:gd name="T79" fmla="*/ 27 h 61"/>
                <a:gd name="T80" fmla="*/ 104 w 105"/>
                <a:gd name="T81" fmla="*/ 26 h 61"/>
                <a:gd name="T82" fmla="*/ 104 w 105"/>
                <a:gd name="T83" fmla="*/ 26 h 61"/>
                <a:gd name="T84" fmla="*/ 104 w 105"/>
                <a:gd name="T85" fmla="*/ 26 h 61"/>
                <a:gd name="T86" fmla="*/ 104 w 105"/>
                <a:gd name="T87" fmla="*/ 26 h 61"/>
                <a:gd name="T88" fmla="*/ 104 w 105"/>
                <a:gd name="T89" fmla="*/ 26 h 61"/>
                <a:gd name="T90" fmla="*/ 104 w 105"/>
                <a:gd name="T91" fmla="*/ 26 h 61"/>
                <a:gd name="T92" fmla="*/ 104 w 105"/>
                <a:gd name="T93" fmla="*/ 26 h 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05"/>
                <a:gd name="T142" fmla="*/ 0 h 61"/>
                <a:gd name="T143" fmla="*/ 105 w 105"/>
                <a:gd name="T144" fmla="*/ 61 h 61"/>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05" h="61">
                  <a:moveTo>
                    <a:pt x="104" y="26"/>
                  </a:moveTo>
                  <a:lnTo>
                    <a:pt x="100" y="22"/>
                  </a:lnTo>
                  <a:lnTo>
                    <a:pt x="93" y="14"/>
                  </a:lnTo>
                  <a:lnTo>
                    <a:pt x="85" y="6"/>
                  </a:lnTo>
                  <a:lnTo>
                    <a:pt x="75" y="3"/>
                  </a:lnTo>
                  <a:lnTo>
                    <a:pt x="63" y="0"/>
                  </a:lnTo>
                  <a:lnTo>
                    <a:pt x="52" y="0"/>
                  </a:lnTo>
                  <a:lnTo>
                    <a:pt x="40" y="2"/>
                  </a:lnTo>
                  <a:lnTo>
                    <a:pt x="32" y="5"/>
                  </a:lnTo>
                  <a:lnTo>
                    <a:pt x="21" y="11"/>
                  </a:lnTo>
                  <a:lnTo>
                    <a:pt x="14" y="19"/>
                  </a:lnTo>
                  <a:lnTo>
                    <a:pt x="7" y="27"/>
                  </a:lnTo>
                  <a:lnTo>
                    <a:pt x="3" y="38"/>
                  </a:lnTo>
                  <a:lnTo>
                    <a:pt x="0" y="48"/>
                  </a:lnTo>
                  <a:lnTo>
                    <a:pt x="0" y="60"/>
                  </a:lnTo>
                  <a:lnTo>
                    <a:pt x="1" y="59"/>
                  </a:lnTo>
                  <a:lnTo>
                    <a:pt x="0" y="48"/>
                  </a:lnTo>
                  <a:lnTo>
                    <a:pt x="3" y="38"/>
                  </a:lnTo>
                  <a:lnTo>
                    <a:pt x="7" y="27"/>
                  </a:lnTo>
                  <a:lnTo>
                    <a:pt x="14" y="19"/>
                  </a:lnTo>
                  <a:lnTo>
                    <a:pt x="23" y="12"/>
                  </a:lnTo>
                  <a:lnTo>
                    <a:pt x="31" y="7"/>
                  </a:lnTo>
                  <a:lnTo>
                    <a:pt x="42" y="2"/>
                  </a:lnTo>
                  <a:lnTo>
                    <a:pt x="53" y="0"/>
                  </a:lnTo>
                  <a:lnTo>
                    <a:pt x="63" y="1"/>
                  </a:lnTo>
                  <a:lnTo>
                    <a:pt x="75" y="3"/>
                  </a:lnTo>
                  <a:lnTo>
                    <a:pt x="85" y="8"/>
                  </a:lnTo>
                  <a:lnTo>
                    <a:pt x="93" y="14"/>
                  </a:lnTo>
                  <a:lnTo>
                    <a:pt x="100" y="22"/>
                  </a:lnTo>
                  <a:lnTo>
                    <a:pt x="102" y="27"/>
                  </a:lnTo>
                  <a:lnTo>
                    <a:pt x="104" y="26"/>
                  </a:lnTo>
                </a:path>
              </a:pathLst>
            </a:custGeom>
            <a:solidFill>
              <a:srgbClr val="CDD5E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88" name="Freeform 620"/>
            <p:cNvSpPr>
              <a:spLocks/>
            </p:cNvSpPr>
            <p:nvPr/>
          </p:nvSpPr>
          <p:spPr bwMode="auto">
            <a:xfrm>
              <a:off x="2015" y="877"/>
              <a:ext cx="103" cy="61"/>
            </a:xfrm>
            <a:custGeom>
              <a:avLst/>
              <a:gdLst>
                <a:gd name="T0" fmla="*/ 102 w 103"/>
                <a:gd name="T1" fmla="*/ 27 h 61"/>
                <a:gd name="T2" fmla="*/ 100 w 103"/>
                <a:gd name="T3" fmla="*/ 22 h 61"/>
                <a:gd name="T4" fmla="*/ 93 w 103"/>
                <a:gd name="T5" fmla="*/ 14 h 61"/>
                <a:gd name="T6" fmla="*/ 85 w 103"/>
                <a:gd name="T7" fmla="*/ 8 h 61"/>
                <a:gd name="T8" fmla="*/ 75 w 103"/>
                <a:gd name="T9" fmla="*/ 3 h 61"/>
                <a:gd name="T10" fmla="*/ 63 w 103"/>
                <a:gd name="T11" fmla="*/ 1 h 61"/>
                <a:gd name="T12" fmla="*/ 53 w 103"/>
                <a:gd name="T13" fmla="*/ 0 h 61"/>
                <a:gd name="T14" fmla="*/ 42 w 103"/>
                <a:gd name="T15" fmla="*/ 2 h 61"/>
                <a:gd name="T16" fmla="*/ 31 w 103"/>
                <a:gd name="T17" fmla="*/ 7 h 61"/>
                <a:gd name="T18" fmla="*/ 23 w 103"/>
                <a:gd name="T19" fmla="*/ 12 h 61"/>
                <a:gd name="T20" fmla="*/ 14 w 103"/>
                <a:gd name="T21" fmla="*/ 19 h 61"/>
                <a:gd name="T22" fmla="*/ 7 w 103"/>
                <a:gd name="T23" fmla="*/ 27 h 61"/>
                <a:gd name="T24" fmla="*/ 3 w 103"/>
                <a:gd name="T25" fmla="*/ 38 h 61"/>
                <a:gd name="T26" fmla="*/ 0 w 103"/>
                <a:gd name="T27" fmla="*/ 48 h 61"/>
                <a:gd name="T28" fmla="*/ 1 w 103"/>
                <a:gd name="T29" fmla="*/ 59 h 61"/>
                <a:gd name="T30" fmla="*/ 1 w 103"/>
                <a:gd name="T31" fmla="*/ 59 h 61"/>
                <a:gd name="T32" fmla="*/ 1 w 103"/>
                <a:gd name="T33" fmla="*/ 59 h 61"/>
                <a:gd name="T34" fmla="*/ 1 w 103"/>
                <a:gd name="T35" fmla="*/ 59 h 61"/>
                <a:gd name="T36" fmla="*/ 1 w 103"/>
                <a:gd name="T37" fmla="*/ 59 h 61"/>
                <a:gd name="T38" fmla="*/ 1 w 103"/>
                <a:gd name="T39" fmla="*/ 59 h 61"/>
                <a:gd name="T40" fmla="*/ 1 w 103"/>
                <a:gd name="T41" fmla="*/ 59 h 61"/>
                <a:gd name="T42" fmla="*/ 3 w 103"/>
                <a:gd name="T43" fmla="*/ 60 h 61"/>
                <a:gd name="T44" fmla="*/ 3 w 103"/>
                <a:gd name="T45" fmla="*/ 60 h 61"/>
                <a:gd name="T46" fmla="*/ 3 w 103"/>
                <a:gd name="T47" fmla="*/ 60 h 61"/>
                <a:gd name="T48" fmla="*/ 2 w 103"/>
                <a:gd name="T49" fmla="*/ 48 h 61"/>
                <a:gd name="T50" fmla="*/ 3 w 103"/>
                <a:gd name="T51" fmla="*/ 38 h 61"/>
                <a:gd name="T52" fmla="*/ 9 w 103"/>
                <a:gd name="T53" fmla="*/ 27 h 61"/>
                <a:gd name="T54" fmla="*/ 16 w 103"/>
                <a:gd name="T55" fmla="*/ 20 h 61"/>
                <a:gd name="T56" fmla="*/ 23 w 103"/>
                <a:gd name="T57" fmla="*/ 12 h 61"/>
                <a:gd name="T58" fmla="*/ 33 w 103"/>
                <a:gd name="T59" fmla="*/ 8 h 61"/>
                <a:gd name="T60" fmla="*/ 42 w 103"/>
                <a:gd name="T61" fmla="*/ 4 h 61"/>
                <a:gd name="T62" fmla="*/ 53 w 103"/>
                <a:gd name="T63" fmla="*/ 2 h 61"/>
                <a:gd name="T64" fmla="*/ 63 w 103"/>
                <a:gd name="T65" fmla="*/ 1 h 61"/>
                <a:gd name="T66" fmla="*/ 74 w 103"/>
                <a:gd name="T67" fmla="*/ 5 h 61"/>
                <a:gd name="T68" fmla="*/ 83 w 103"/>
                <a:gd name="T69" fmla="*/ 8 h 61"/>
                <a:gd name="T70" fmla="*/ 93 w 103"/>
                <a:gd name="T71" fmla="*/ 16 h 61"/>
                <a:gd name="T72" fmla="*/ 100 w 103"/>
                <a:gd name="T73" fmla="*/ 24 h 61"/>
                <a:gd name="T74" fmla="*/ 101 w 103"/>
                <a:gd name="T75" fmla="*/ 26 h 61"/>
                <a:gd name="T76" fmla="*/ 101 w 103"/>
                <a:gd name="T77" fmla="*/ 26 h 61"/>
                <a:gd name="T78" fmla="*/ 101 w 103"/>
                <a:gd name="T79" fmla="*/ 26 h 61"/>
                <a:gd name="T80" fmla="*/ 101 w 103"/>
                <a:gd name="T81" fmla="*/ 26 h 61"/>
                <a:gd name="T82" fmla="*/ 102 w 103"/>
                <a:gd name="T83" fmla="*/ 27 h 61"/>
                <a:gd name="T84" fmla="*/ 102 w 103"/>
                <a:gd name="T85" fmla="*/ 27 h 61"/>
                <a:gd name="T86" fmla="*/ 102 w 103"/>
                <a:gd name="T87" fmla="*/ 27 h 61"/>
                <a:gd name="T88" fmla="*/ 102 w 103"/>
                <a:gd name="T89" fmla="*/ 27 h 61"/>
                <a:gd name="T90" fmla="*/ 102 w 103"/>
                <a:gd name="T91" fmla="*/ 27 h 6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03"/>
                <a:gd name="T139" fmla="*/ 0 h 61"/>
                <a:gd name="T140" fmla="*/ 103 w 103"/>
                <a:gd name="T141" fmla="*/ 61 h 6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03" h="61">
                  <a:moveTo>
                    <a:pt x="102" y="27"/>
                  </a:moveTo>
                  <a:lnTo>
                    <a:pt x="100" y="22"/>
                  </a:lnTo>
                  <a:lnTo>
                    <a:pt x="93" y="14"/>
                  </a:lnTo>
                  <a:lnTo>
                    <a:pt x="85" y="8"/>
                  </a:lnTo>
                  <a:lnTo>
                    <a:pt x="75" y="3"/>
                  </a:lnTo>
                  <a:lnTo>
                    <a:pt x="63" y="1"/>
                  </a:lnTo>
                  <a:lnTo>
                    <a:pt x="53" y="0"/>
                  </a:lnTo>
                  <a:lnTo>
                    <a:pt x="42" y="2"/>
                  </a:lnTo>
                  <a:lnTo>
                    <a:pt x="31" y="7"/>
                  </a:lnTo>
                  <a:lnTo>
                    <a:pt x="23" y="12"/>
                  </a:lnTo>
                  <a:lnTo>
                    <a:pt x="14" y="19"/>
                  </a:lnTo>
                  <a:lnTo>
                    <a:pt x="7" y="27"/>
                  </a:lnTo>
                  <a:lnTo>
                    <a:pt x="3" y="38"/>
                  </a:lnTo>
                  <a:lnTo>
                    <a:pt x="0" y="48"/>
                  </a:lnTo>
                  <a:lnTo>
                    <a:pt x="1" y="59"/>
                  </a:lnTo>
                  <a:lnTo>
                    <a:pt x="3" y="60"/>
                  </a:lnTo>
                  <a:lnTo>
                    <a:pt x="2" y="48"/>
                  </a:lnTo>
                  <a:lnTo>
                    <a:pt x="3" y="38"/>
                  </a:lnTo>
                  <a:lnTo>
                    <a:pt x="9" y="27"/>
                  </a:lnTo>
                  <a:lnTo>
                    <a:pt x="16" y="20"/>
                  </a:lnTo>
                  <a:lnTo>
                    <a:pt x="23" y="12"/>
                  </a:lnTo>
                  <a:lnTo>
                    <a:pt x="33" y="8"/>
                  </a:lnTo>
                  <a:lnTo>
                    <a:pt x="42" y="4"/>
                  </a:lnTo>
                  <a:lnTo>
                    <a:pt x="53" y="2"/>
                  </a:lnTo>
                  <a:lnTo>
                    <a:pt x="63" y="1"/>
                  </a:lnTo>
                  <a:lnTo>
                    <a:pt x="74" y="5"/>
                  </a:lnTo>
                  <a:lnTo>
                    <a:pt x="83" y="8"/>
                  </a:lnTo>
                  <a:lnTo>
                    <a:pt x="93" y="16"/>
                  </a:lnTo>
                  <a:lnTo>
                    <a:pt x="100" y="24"/>
                  </a:lnTo>
                  <a:lnTo>
                    <a:pt x="101" y="26"/>
                  </a:lnTo>
                  <a:lnTo>
                    <a:pt x="102" y="27"/>
                  </a:lnTo>
                </a:path>
              </a:pathLst>
            </a:custGeom>
            <a:solidFill>
              <a:srgbClr val="CED6E4"/>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89" name="Freeform 621"/>
            <p:cNvSpPr>
              <a:spLocks/>
            </p:cNvSpPr>
            <p:nvPr/>
          </p:nvSpPr>
          <p:spPr bwMode="auto">
            <a:xfrm>
              <a:off x="2017" y="878"/>
              <a:ext cx="100" cy="60"/>
            </a:xfrm>
            <a:custGeom>
              <a:avLst/>
              <a:gdLst>
                <a:gd name="T0" fmla="*/ 99 w 100"/>
                <a:gd name="T1" fmla="*/ 25 h 60"/>
                <a:gd name="T2" fmla="*/ 98 w 100"/>
                <a:gd name="T3" fmla="*/ 23 h 60"/>
                <a:gd name="T4" fmla="*/ 91 w 100"/>
                <a:gd name="T5" fmla="*/ 15 h 60"/>
                <a:gd name="T6" fmla="*/ 81 w 100"/>
                <a:gd name="T7" fmla="*/ 7 h 60"/>
                <a:gd name="T8" fmla="*/ 72 w 100"/>
                <a:gd name="T9" fmla="*/ 4 h 60"/>
                <a:gd name="T10" fmla="*/ 61 w 100"/>
                <a:gd name="T11" fmla="*/ 0 h 60"/>
                <a:gd name="T12" fmla="*/ 51 w 100"/>
                <a:gd name="T13" fmla="*/ 1 h 60"/>
                <a:gd name="T14" fmla="*/ 40 w 100"/>
                <a:gd name="T15" fmla="*/ 3 h 60"/>
                <a:gd name="T16" fmla="*/ 31 w 100"/>
                <a:gd name="T17" fmla="*/ 7 h 60"/>
                <a:gd name="T18" fmla="*/ 21 w 100"/>
                <a:gd name="T19" fmla="*/ 11 h 60"/>
                <a:gd name="T20" fmla="*/ 14 w 100"/>
                <a:gd name="T21" fmla="*/ 19 h 60"/>
                <a:gd name="T22" fmla="*/ 7 w 100"/>
                <a:gd name="T23" fmla="*/ 26 h 60"/>
                <a:gd name="T24" fmla="*/ 1 w 100"/>
                <a:gd name="T25" fmla="*/ 37 h 60"/>
                <a:gd name="T26" fmla="*/ 0 w 100"/>
                <a:gd name="T27" fmla="*/ 47 h 60"/>
                <a:gd name="T28" fmla="*/ 1 w 100"/>
                <a:gd name="T29" fmla="*/ 59 h 60"/>
                <a:gd name="T30" fmla="*/ 1 w 100"/>
                <a:gd name="T31" fmla="*/ 59 h 60"/>
                <a:gd name="T32" fmla="*/ 1 w 100"/>
                <a:gd name="T33" fmla="*/ 59 h 60"/>
                <a:gd name="T34" fmla="*/ 1 w 100"/>
                <a:gd name="T35" fmla="*/ 59 h 60"/>
                <a:gd name="T36" fmla="*/ 1 w 100"/>
                <a:gd name="T37" fmla="*/ 59 h 60"/>
                <a:gd name="T38" fmla="*/ 1 w 100"/>
                <a:gd name="T39" fmla="*/ 59 h 60"/>
                <a:gd name="T40" fmla="*/ 1 w 100"/>
                <a:gd name="T41" fmla="*/ 59 h 60"/>
                <a:gd name="T42" fmla="*/ 1 w 100"/>
                <a:gd name="T43" fmla="*/ 59 h 60"/>
                <a:gd name="T44" fmla="*/ 1 w 100"/>
                <a:gd name="T45" fmla="*/ 59 h 60"/>
                <a:gd name="T46" fmla="*/ 2 w 100"/>
                <a:gd name="T47" fmla="*/ 49 h 60"/>
                <a:gd name="T48" fmla="*/ 3 w 100"/>
                <a:gd name="T49" fmla="*/ 38 h 60"/>
                <a:gd name="T50" fmla="*/ 9 w 100"/>
                <a:gd name="T51" fmla="*/ 27 h 60"/>
                <a:gd name="T52" fmla="*/ 14 w 100"/>
                <a:gd name="T53" fmla="*/ 19 h 60"/>
                <a:gd name="T54" fmla="*/ 22 w 100"/>
                <a:gd name="T55" fmla="*/ 13 h 60"/>
                <a:gd name="T56" fmla="*/ 31 w 100"/>
                <a:gd name="T57" fmla="*/ 7 h 60"/>
                <a:gd name="T58" fmla="*/ 40 w 100"/>
                <a:gd name="T59" fmla="*/ 3 h 60"/>
                <a:gd name="T60" fmla="*/ 51 w 100"/>
                <a:gd name="T61" fmla="*/ 1 h 60"/>
                <a:gd name="T62" fmla="*/ 60 w 100"/>
                <a:gd name="T63" fmla="*/ 2 h 60"/>
                <a:gd name="T64" fmla="*/ 72 w 100"/>
                <a:gd name="T65" fmla="*/ 4 h 60"/>
                <a:gd name="T66" fmla="*/ 80 w 100"/>
                <a:gd name="T67" fmla="*/ 9 h 60"/>
                <a:gd name="T68" fmla="*/ 91 w 100"/>
                <a:gd name="T69" fmla="*/ 15 h 60"/>
                <a:gd name="T70" fmla="*/ 96 w 100"/>
                <a:gd name="T71" fmla="*/ 22 h 60"/>
                <a:gd name="T72" fmla="*/ 99 w 100"/>
                <a:gd name="T73" fmla="*/ 25 h 60"/>
                <a:gd name="T74" fmla="*/ 99 w 100"/>
                <a:gd name="T75" fmla="*/ 25 h 60"/>
                <a:gd name="T76" fmla="*/ 99 w 100"/>
                <a:gd name="T77" fmla="*/ 25 h 60"/>
                <a:gd name="T78" fmla="*/ 99 w 100"/>
                <a:gd name="T79" fmla="*/ 25 h 60"/>
                <a:gd name="T80" fmla="*/ 99 w 100"/>
                <a:gd name="T81" fmla="*/ 25 h 60"/>
                <a:gd name="T82" fmla="*/ 99 w 100"/>
                <a:gd name="T83" fmla="*/ 25 h 60"/>
                <a:gd name="T84" fmla="*/ 99 w 100"/>
                <a:gd name="T85" fmla="*/ 25 h 60"/>
                <a:gd name="T86" fmla="*/ 99 w 100"/>
                <a:gd name="T87" fmla="*/ 25 h 60"/>
                <a:gd name="T88" fmla="*/ 99 w 100"/>
                <a:gd name="T89" fmla="*/ 25 h 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00"/>
                <a:gd name="T136" fmla="*/ 0 h 60"/>
                <a:gd name="T137" fmla="*/ 100 w 100"/>
                <a:gd name="T138" fmla="*/ 60 h 6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00" h="60">
                  <a:moveTo>
                    <a:pt x="99" y="25"/>
                  </a:moveTo>
                  <a:lnTo>
                    <a:pt x="98" y="23"/>
                  </a:lnTo>
                  <a:lnTo>
                    <a:pt x="91" y="15"/>
                  </a:lnTo>
                  <a:lnTo>
                    <a:pt x="81" y="7"/>
                  </a:lnTo>
                  <a:lnTo>
                    <a:pt x="72" y="4"/>
                  </a:lnTo>
                  <a:lnTo>
                    <a:pt x="61" y="0"/>
                  </a:lnTo>
                  <a:lnTo>
                    <a:pt x="51" y="1"/>
                  </a:lnTo>
                  <a:lnTo>
                    <a:pt x="40" y="3"/>
                  </a:lnTo>
                  <a:lnTo>
                    <a:pt x="31" y="7"/>
                  </a:lnTo>
                  <a:lnTo>
                    <a:pt x="21" y="11"/>
                  </a:lnTo>
                  <a:lnTo>
                    <a:pt x="14" y="19"/>
                  </a:lnTo>
                  <a:lnTo>
                    <a:pt x="7" y="26"/>
                  </a:lnTo>
                  <a:lnTo>
                    <a:pt x="1" y="37"/>
                  </a:lnTo>
                  <a:lnTo>
                    <a:pt x="0" y="47"/>
                  </a:lnTo>
                  <a:lnTo>
                    <a:pt x="1" y="59"/>
                  </a:lnTo>
                  <a:lnTo>
                    <a:pt x="2" y="49"/>
                  </a:lnTo>
                  <a:lnTo>
                    <a:pt x="3" y="38"/>
                  </a:lnTo>
                  <a:lnTo>
                    <a:pt x="9" y="27"/>
                  </a:lnTo>
                  <a:lnTo>
                    <a:pt x="14" y="19"/>
                  </a:lnTo>
                  <a:lnTo>
                    <a:pt x="22" y="13"/>
                  </a:lnTo>
                  <a:lnTo>
                    <a:pt x="31" y="7"/>
                  </a:lnTo>
                  <a:lnTo>
                    <a:pt x="40" y="3"/>
                  </a:lnTo>
                  <a:lnTo>
                    <a:pt x="51" y="1"/>
                  </a:lnTo>
                  <a:lnTo>
                    <a:pt x="60" y="2"/>
                  </a:lnTo>
                  <a:lnTo>
                    <a:pt x="72" y="4"/>
                  </a:lnTo>
                  <a:lnTo>
                    <a:pt x="80" y="9"/>
                  </a:lnTo>
                  <a:lnTo>
                    <a:pt x="91" y="15"/>
                  </a:lnTo>
                  <a:lnTo>
                    <a:pt x="96" y="22"/>
                  </a:lnTo>
                  <a:lnTo>
                    <a:pt x="99" y="25"/>
                  </a:lnTo>
                </a:path>
              </a:pathLst>
            </a:custGeom>
            <a:solidFill>
              <a:srgbClr val="CFD7E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90" name="Freeform 622"/>
            <p:cNvSpPr>
              <a:spLocks/>
            </p:cNvSpPr>
            <p:nvPr/>
          </p:nvSpPr>
          <p:spPr bwMode="auto">
            <a:xfrm>
              <a:off x="2018" y="879"/>
              <a:ext cx="99" cy="59"/>
            </a:xfrm>
            <a:custGeom>
              <a:avLst/>
              <a:gdLst>
                <a:gd name="T0" fmla="*/ 98 w 99"/>
                <a:gd name="T1" fmla="*/ 24 h 59"/>
                <a:gd name="T2" fmla="*/ 95 w 99"/>
                <a:gd name="T3" fmla="*/ 21 h 59"/>
                <a:gd name="T4" fmla="*/ 90 w 99"/>
                <a:gd name="T5" fmla="*/ 14 h 59"/>
                <a:gd name="T6" fmla="*/ 79 w 99"/>
                <a:gd name="T7" fmla="*/ 8 h 59"/>
                <a:gd name="T8" fmla="*/ 71 w 99"/>
                <a:gd name="T9" fmla="*/ 3 h 59"/>
                <a:gd name="T10" fmla="*/ 59 w 99"/>
                <a:gd name="T11" fmla="*/ 1 h 59"/>
                <a:gd name="T12" fmla="*/ 50 w 99"/>
                <a:gd name="T13" fmla="*/ 0 h 59"/>
                <a:gd name="T14" fmla="*/ 39 w 99"/>
                <a:gd name="T15" fmla="*/ 2 h 59"/>
                <a:gd name="T16" fmla="*/ 30 w 99"/>
                <a:gd name="T17" fmla="*/ 6 h 59"/>
                <a:gd name="T18" fmla="*/ 21 w 99"/>
                <a:gd name="T19" fmla="*/ 12 h 59"/>
                <a:gd name="T20" fmla="*/ 13 w 99"/>
                <a:gd name="T21" fmla="*/ 18 h 59"/>
                <a:gd name="T22" fmla="*/ 8 w 99"/>
                <a:gd name="T23" fmla="*/ 26 h 59"/>
                <a:gd name="T24" fmla="*/ 2 w 99"/>
                <a:gd name="T25" fmla="*/ 37 h 59"/>
                <a:gd name="T26" fmla="*/ 1 w 99"/>
                <a:gd name="T27" fmla="*/ 48 h 59"/>
                <a:gd name="T28" fmla="*/ 0 w 99"/>
                <a:gd name="T29" fmla="*/ 58 h 59"/>
                <a:gd name="T30" fmla="*/ 0 w 99"/>
                <a:gd name="T31" fmla="*/ 58 h 59"/>
                <a:gd name="T32" fmla="*/ 0 w 99"/>
                <a:gd name="T33" fmla="*/ 58 h 59"/>
                <a:gd name="T34" fmla="*/ 0 w 99"/>
                <a:gd name="T35" fmla="*/ 58 h 59"/>
                <a:gd name="T36" fmla="*/ 0 w 99"/>
                <a:gd name="T37" fmla="*/ 58 h 59"/>
                <a:gd name="T38" fmla="*/ 0 w 99"/>
                <a:gd name="T39" fmla="*/ 58 h 59"/>
                <a:gd name="T40" fmla="*/ 2 w 99"/>
                <a:gd name="T41" fmla="*/ 57 h 59"/>
                <a:gd name="T42" fmla="*/ 2 w 99"/>
                <a:gd name="T43" fmla="*/ 57 h 59"/>
                <a:gd name="T44" fmla="*/ 2 w 99"/>
                <a:gd name="T45" fmla="*/ 57 h 59"/>
                <a:gd name="T46" fmla="*/ 1 w 99"/>
                <a:gd name="T47" fmla="*/ 48 h 59"/>
                <a:gd name="T48" fmla="*/ 4 w 99"/>
                <a:gd name="T49" fmla="*/ 37 h 59"/>
                <a:gd name="T50" fmla="*/ 8 w 99"/>
                <a:gd name="T51" fmla="*/ 28 h 59"/>
                <a:gd name="T52" fmla="*/ 15 w 99"/>
                <a:gd name="T53" fmla="*/ 19 h 59"/>
                <a:gd name="T54" fmla="*/ 21 w 99"/>
                <a:gd name="T55" fmla="*/ 12 h 59"/>
                <a:gd name="T56" fmla="*/ 32 w 99"/>
                <a:gd name="T57" fmla="*/ 8 h 59"/>
                <a:gd name="T58" fmla="*/ 40 w 99"/>
                <a:gd name="T59" fmla="*/ 5 h 59"/>
                <a:gd name="T60" fmla="*/ 49 w 99"/>
                <a:gd name="T61" fmla="*/ 2 h 59"/>
                <a:gd name="T62" fmla="*/ 59 w 99"/>
                <a:gd name="T63" fmla="*/ 1 h 59"/>
                <a:gd name="T64" fmla="*/ 71 w 99"/>
                <a:gd name="T65" fmla="*/ 4 h 59"/>
                <a:gd name="T66" fmla="*/ 79 w 99"/>
                <a:gd name="T67" fmla="*/ 8 h 59"/>
                <a:gd name="T68" fmla="*/ 87 w 99"/>
                <a:gd name="T69" fmla="*/ 15 h 59"/>
                <a:gd name="T70" fmla="*/ 94 w 99"/>
                <a:gd name="T71" fmla="*/ 23 h 59"/>
                <a:gd name="T72" fmla="*/ 97 w 99"/>
                <a:gd name="T73" fmla="*/ 26 h 59"/>
                <a:gd name="T74" fmla="*/ 97 w 99"/>
                <a:gd name="T75" fmla="*/ 26 h 59"/>
                <a:gd name="T76" fmla="*/ 97 w 99"/>
                <a:gd name="T77" fmla="*/ 26 h 59"/>
                <a:gd name="T78" fmla="*/ 97 w 99"/>
                <a:gd name="T79" fmla="*/ 26 h 59"/>
                <a:gd name="T80" fmla="*/ 97 w 99"/>
                <a:gd name="T81" fmla="*/ 26 h 59"/>
                <a:gd name="T82" fmla="*/ 97 w 99"/>
                <a:gd name="T83" fmla="*/ 26 h 59"/>
                <a:gd name="T84" fmla="*/ 97 w 99"/>
                <a:gd name="T85" fmla="*/ 26 h 59"/>
                <a:gd name="T86" fmla="*/ 98 w 99"/>
                <a:gd name="T87" fmla="*/ 24 h 59"/>
                <a:gd name="T88" fmla="*/ 98 w 99"/>
                <a:gd name="T89" fmla="*/ 24 h 5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99"/>
                <a:gd name="T136" fmla="*/ 0 h 59"/>
                <a:gd name="T137" fmla="*/ 99 w 99"/>
                <a:gd name="T138" fmla="*/ 59 h 5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99" h="59">
                  <a:moveTo>
                    <a:pt x="98" y="24"/>
                  </a:moveTo>
                  <a:lnTo>
                    <a:pt x="95" y="21"/>
                  </a:lnTo>
                  <a:lnTo>
                    <a:pt x="90" y="14"/>
                  </a:lnTo>
                  <a:lnTo>
                    <a:pt x="79" y="8"/>
                  </a:lnTo>
                  <a:lnTo>
                    <a:pt x="71" y="3"/>
                  </a:lnTo>
                  <a:lnTo>
                    <a:pt x="59" y="1"/>
                  </a:lnTo>
                  <a:lnTo>
                    <a:pt x="50" y="0"/>
                  </a:lnTo>
                  <a:lnTo>
                    <a:pt x="39" y="2"/>
                  </a:lnTo>
                  <a:lnTo>
                    <a:pt x="30" y="6"/>
                  </a:lnTo>
                  <a:lnTo>
                    <a:pt x="21" y="12"/>
                  </a:lnTo>
                  <a:lnTo>
                    <a:pt x="13" y="18"/>
                  </a:lnTo>
                  <a:lnTo>
                    <a:pt x="8" y="26"/>
                  </a:lnTo>
                  <a:lnTo>
                    <a:pt x="2" y="37"/>
                  </a:lnTo>
                  <a:lnTo>
                    <a:pt x="1" y="48"/>
                  </a:lnTo>
                  <a:lnTo>
                    <a:pt x="0" y="58"/>
                  </a:lnTo>
                  <a:lnTo>
                    <a:pt x="2" y="57"/>
                  </a:lnTo>
                  <a:lnTo>
                    <a:pt x="1" y="48"/>
                  </a:lnTo>
                  <a:lnTo>
                    <a:pt x="4" y="37"/>
                  </a:lnTo>
                  <a:lnTo>
                    <a:pt x="8" y="28"/>
                  </a:lnTo>
                  <a:lnTo>
                    <a:pt x="15" y="19"/>
                  </a:lnTo>
                  <a:lnTo>
                    <a:pt x="21" y="12"/>
                  </a:lnTo>
                  <a:lnTo>
                    <a:pt x="32" y="8"/>
                  </a:lnTo>
                  <a:lnTo>
                    <a:pt x="40" y="5"/>
                  </a:lnTo>
                  <a:lnTo>
                    <a:pt x="49" y="2"/>
                  </a:lnTo>
                  <a:lnTo>
                    <a:pt x="59" y="1"/>
                  </a:lnTo>
                  <a:lnTo>
                    <a:pt x="71" y="4"/>
                  </a:lnTo>
                  <a:lnTo>
                    <a:pt x="79" y="8"/>
                  </a:lnTo>
                  <a:lnTo>
                    <a:pt x="87" y="15"/>
                  </a:lnTo>
                  <a:lnTo>
                    <a:pt x="94" y="23"/>
                  </a:lnTo>
                  <a:lnTo>
                    <a:pt x="97" y="26"/>
                  </a:lnTo>
                  <a:lnTo>
                    <a:pt x="98" y="24"/>
                  </a:lnTo>
                </a:path>
              </a:pathLst>
            </a:custGeom>
            <a:solidFill>
              <a:srgbClr val="D0D7E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91" name="Freeform 623"/>
            <p:cNvSpPr>
              <a:spLocks/>
            </p:cNvSpPr>
            <p:nvPr/>
          </p:nvSpPr>
          <p:spPr bwMode="auto">
            <a:xfrm>
              <a:off x="2019" y="880"/>
              <a:ext cx="97" cy="57"/>
            </a:xfrm>
            <a:custGeom>
              <a:avLst/>
              <a:gdLst>
                <a:gd name="T0" fmla="*/ 96 w 97"/>
                <a:gd name="T1" fmla="*/ 25 h 57"/>
                <a:gd name="T2" fmla="*/ 93 w 97"/>
                <a:gd name="T3" fmla="*/ 22 h 57"/>
                <a:gd name="T4" fmla="*/ 86 w 97"/>
                <a:gd name="T5" fmla="*/ 14 h 57"/>
                <a:gd name="T6" fmla="*/ 78 w 97"/>
                <a:gd name="T7" fmla="*/ 7 h 57"/>
                <a:gd name="T8" fmla="*/ 70 w 97"/>
                <a:gd name="T9" fmla="*/ 3 h 57"/>
                <a:gd name="T10" fmla="*/ 58 w 97"/>
                <a:gd name="T11" fmla="*/ 0 h 57"/>
                <a:gd name="T12" fmla="*/ 48 w 97"/>
                <a:gd name="T13" fmla="*/ 1 h 57"/>
                <a:gd name="T14" fmla="*/ 39 w 97"/>
                <a:gd name="T15" fmla="*/ 4 h 57"/>
                <a:gd name="T16" fmla="*/ 31 w 97"/>
                <a:gd name="T17" fmla="*/ 7 h 57"/>
                <a:gd name="T18" fmla="*/ 20 w 97"/>
                <a:gd name="T19" fmla="*/ 11 h 57"/>
                <a:gd name="T20" fmla="*/ 14 w 97"/>
                <a:gd name="T21" fmla="*/ 18 h 57"/>
                <a:gd name="T22" fmla="*/ 7 w 97"/>
                <a:gd name="T23" fmla="*/ 27 h 57"/>
                <a:gd name="T24" fmla="*/ 3 w 97"/>
                <a:gd name="T25" fmla="*/ 36 h 57"/>
                <a:gd name="T26" fmla="*/ 0 w 97"/>
                <a:gd name="T27" fmla="*/ 47 h 57"/>
                <a:gd name="T28" fmla="*/ 1 w 97"/>
                <a:gd name="T29" fmla="*/ 56 h 57"/>
                <a:gd name="T30" fmla="*/ 1 w 97"/>
                <a:gd name="T31" fmla="*/ 56 h 57"/>
                <a:gd name="T32" fmla="*/ 1 w 97"/>
                <a:gd name="T33" fmla="*/ 56 h 57"/>
                <a:gd name="T34" fmla="*/ 1 w 97"/>
                <a:gd name="T35" fmla="*/ 56 h 57"/>
                <a:gd name="T36" fmla="*/ 1 w 97"/>
                <a:gd name="T37" fmla="*/ 56 h 57"/>
                <a:gd name="T38" fmla="*/ 1 w 97"/>
                <a:gd name="T39" fmla="*/ 56 h 57"/>
                <a:gd name="T40" fmla="*/ 1 w 97"/>
                <a:gd name="T41" fmla="*/ 56 h 57"/>
                <a:gd name="T42" fmla="*/ 1 w 97"/>
                <a:gd name="T43" fmla="*/ 56 h 57"/>
                <a:gd name="T44" fmla="*/ 1 w 97"/>
                <a:gd name="T45" fmla="*/ 56 h 57"/>
                <a:gd name="T46" fmla="*/ 3 w 97"/>
                <a:gd name="T47" fmla="*/ 45 h 57"/>
                <a:gd name="T48" fmla="*/ 3 w 97"/>
                <a:gd name="T49" fmla="*/ 36 h 57"/>
                <a:gd name="T50" fmla="*/ 9 w 97"/>
                <a:gd name="T51" fmla="*/ 27 h 57"/>
                <a:gd name="T52" fmla="*/ 14 w 97"/>
                <a:gd name="T53" fmla="*/ 20 h 57"/>
                <a:gd name="T54" fmla="*/ 22 w 97"/>
                <a:gd name="T55" fmla="*/ 12 h 57"/>
                <a:gd name="T56" fmla="*/ 31 w 97"/>
                <a:gd name="T57" fmla="*/ 7 h 57"/>
                <a:gd name="T58" fmla="*/ 39 w 97"/>
                <a:gd name="T59" fmla="*/ 4 h 57"/>
                <a:gd name="T60" fmla="*/ 48 w 97"/>
                <a:gd name="T61" fmla="*/ 3 h 57"/>
                <a:gd name="T62" fmla="*/ 58 w 97"/>
                <a:gd name="T63" fmla="*/ 2 h 57"/>
                <a:gd name="T64" fmla="*/ 70 w 97"/>
                <a:gd name="T65" fmla="*/ 3 h 57"/>
                <a:gd name="T66" fmla="*/ 77 w 97"/>
                <a:gd name="T67" fmla="*/ 9 h 57"/>
                <a:gd name="T68" fmla="*/ 86 w 97"/>
                <a:gd name="T69" fmla="*/ 16 h 57"/>
                <a:gd name="T70" fmla="*/ 93 w 97"/>
                <a:gd name="T71" fmla="*/ 22 h 57"/>
                <a:gd name="T72" fmla="*/ 94 w 97"/>
                <a:gd name="T73" fmla="*/ 25 h 57"/>
                <a:gd name="T74" fmla="*/ 94 w 97"/>
                <a:gd name="T75" fmla="*/ 25 h 57"/>
                <a:gd name="T76" fmla="*/ 94 w 97"/>
                <a:gd name="T77" fmla="*/ 25 h 57"/>
                <a:gd name="T78" fmla="*/ 94 w 97"/>
                <a:gd name="T79" fmla="*/ 25 h 57"/>
                <a:gd name="T80" fmla="*/ 94 w 97"/>
                <a:gd name="T81" fmla="*/ 25 h 57"/>
                <a:gd name="T82" fmla="*/ 94 w 97"/>
                <a:gd name="T83" fmla="*/ 25 h 57"/>
                <a:gd name="T84" fmla="*/ 94 w 97"/>
                <a:gd name="T85" fmla="*/ 25 h 57"/>
                <a:gd name="T86" fmla="*/ 94 w 97"/>
                <a:gd name="T87" fmla="*/ 25 h 57"/>
                <a:gd name="T88" fmla="*/ 96 w 97"/>
                <a:gd name="T89" fmla="*/ 25 h 5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97"/>
                <a:gd name="T136" fmla="*/ 0 h 57"/>
                <a:gd name="T137" fmla="*/ 97 w 97"/>
                <a:gd name="T138" fmla="*/ 57 h 57"/>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97" h="57">
                  <a:moveTo>
                    <a:pt x="96" y="25"/>
                  </a:moveTo>
                  <a:lnTo>
                    <a:pt x="93" y="22"/>
                  </a:lnTo>
                  <a:lnTo>
                    <a:pt x="86" y="14"/>
                  </a:lnTo>
                  <a:lnTo>
                    <a:pt x="78" y="7"/>
                  </a:lnTo>
                  <a:lnTo>
                    <a:pt x="70" y="3"/>
                  </a:lnTo>
                  <a:lnTo>
                    <a:pt x="58" y="0"/>
                  </a:lnTo>
                  <a:lnTo>
                    <a:pt x="48" y="1"/>
                  </a:lnTo>
                  <a:lnTo>
                    <a:pt x="39" y="4"/>
                  </a:lnTo>
                  <a:lnTo>
                    <a:pt x="31" y="7"/>
                  </a:lnTo>
                  <a:lnTo>
                    <a:pt x="20" y="11"/>
                  </a:lnTo>
                  <a:lnTo>
                    <a:pt x="14" y="18"/>
                  </a:lnTo>
                  <a:lnTo>
                    <a:pt x="7" y="27"/>
                  </a:lnTo>
                  <a:lnTo>
                    <a:pt x="3" y="36"/>
                  </a:lnTo>
                  <a:lnTo>
                    <a:pt x="0" y="47"/>
                  </a:lnTo>
                  <a:lnTo>
                    <a:pt x="1" y="56"/>
                  </a:lnTo>
                  <a:lnTo>
                    <a:pt x="3" y="45"/>
                  </a:lnTo>
                  <a:lnTo>
                    <a:pt x="3" y="36"/>
                  </a:lnTo>
                  <a:lnTo>
                    <a:pt x="9" y="27"/>
                  </a:lnTo>
                  <a:lnTo>
                    <a:pt x="14" y="20"/>
                  </a:lnTo>
                  <a:lnTo>
                    <a:pt x="22" y="12"/>
                  </a:lnTo>
                  <a:lnTo>
                    <a:pt x="31" y="7"/>
                  </a:lnTo>
                  <a:lnTo>
                    <a:pt x="39" y="4"/>
                  </a:lnTo>
                  <a:lnTo>
                    <a:pt x="48" y="3"/>
                  </a:lnTo>
                  <a:lnTo>
                    <a:pt x="58" y="2"/>
                  </a:lnTo>
                  <a:lnTo>
                    <a:pt x="70" y="3"/>
                  </a:lnTo>
                  <a:lnTo>
                    <a:pt x="77" y="9"/>
                  </a:lnTo>
                  <a:lnTo>
                    <a:pt x="86" y="16"/>
                  </a:lnTo>
                  <a:lnTo>
                    <a:pt x="93" y="22"/>
                  </a:lnTo>
                  <a:lnTo>
                    <a:pt x="94" y="25"/>
                  </a:lnTo>
                  <a:lnTo>
                    <a:pt x="96" y="25"/>
                  </a:lnTo>
                </a:path>
              </a:pathLst>
            </a:custGeom>
            <a:solidFill>
              <a:srgbClr val="D1D8E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92" name="Freeform 624"/>
            <p:cNvSpPr>
              <a:spLocks/>
            </p:cNvSpPr>
            <p:nvPr/>
          </p:nvSpPr>
          <p:spPr bwMode="auto">
            <a:xfrm>
              <a:off x="2020" y="882"/>
              <a:ext cx="94" cy="55"/>
            </a:xfrm>
            <a:custGeom>
              <a:avLst/>
              <a:gdLst>
                <a:gd name="T0" fmla="*/ 93 w 94"/>
                <a:gd name="T1" fmla="*/ 23 h 55"/>
                <a:gd name="T2" fmla="*/ 92 w 94"/>
                <a:gd name="T3" fmla="*/ 20 h 55"/>
                <a:gd name="T4" fmla="*/ 85 w 94"/>
                <a:gd name="T5" fmla="*/ 14 h 55"/>
                <a:gd name="T6" fmla="*/ 76 w 94"/>
                <a:gd name="T7" fmla="*/ 7 h 55"/>
                <a:gd name="T8" fmla="*/ 69 w 94"/>
                <a:gd name="T9" fmla="*/ 1 h 55"/>
                <a:gd name="T10" fmla="*/ 57 w 94"/>
                <a:gd name="T11" fmla="*/ 0 h 55"/>
                <a:gd name="T12" fmla="*/ 47 w 94"/>
                <a:gd name="T13" fmla="*/ 1 h 55"/>
                <a:gd name="T14" fmla="*/ 38 w 94"/>
                <a:gd name="T15" fmla="*/ 2 h 55"/>
                <a:gd name="T16" fmla="*/ 30 w 94"/>
                <a:gd name="T17" fmla="*/ 5 h 55"/>
                <a:gd name="T18" fmla="*/ 21 w 94"/>
                <a:gd name="T19" fmla="*/ 10 h 55"/>
                <a:gd name="T20" fmla="*/ 13 w 94"/>
                <a:gd name="T21" fmla="*/ 18 h 55"/>
                <a:gd name="T22" fmla="*/ 8 w 94"/>
                <a:gd name="T23" fmla="*/ 25 h 55"/>
                <a:gd name="T24" fmla="*/ 2 w 94"/>
                <a:gd name="T25" fmla="*/ 34 h 55"/>
                <a:gd name="T26" fmla="*/ 2 w 94"/>
                <a:gd name="T27" fmla="*/ 43 h 55"/>
                <a:gd name="T28" fmla="*/ 0 w 94"/>
                <a:gd name="T29" fmla="*/ 54 h 55"/>
                <a:gd name="T30" fmla="*/ 0 w 94"/>
                <a:gd name="T31" fmla="*/ 54 h 55"/>
                <a:gd name="T32" fmla="*/ 0 w 94"/>
                <a:gd name="T33" fmla="*/ 54 h 55"/>
                <a:gd name="T34" fmla="*/ 0 w 94"/>
                <a:gd name="T35" fmla="*/ 54 h 55"/>
                <a:gd name="T36" fmla="*/ 0 w 94"/>
                <a:gd name="T37" fmla="*/ 54 h 55"/>
                <a:gd name="T38" fmla="*/ 0 w 94"/>
                <a:gd name="T39" fmla="*/ 54 h 55"/>
                <a:gd name="T40" fmla="*/ 2 w 94"/>
                <a:gd name="T41" fmla="*/ 54 h 55"/>
                <a:gd name="T42" fmla="*/ 2 w 94"/>
                <a:gd name="T43" fmla="*/ 54 h 55"/>
                <a:gd name="T44" fmla="*/ 2 w 94"/>
                <a:gd name="T45" fmla="*/ 54 h 55"/>
                <a:gd name="T46" fmla="*/ 2 w 94"/>
                <a:gd name="T47" fmla="*/ 43 h 55"/>
                <a:gd name="T48" fmla="*/ 4 w 94"/>
                <a:gd name="T49" fmla="*/ 35 h 55"/>
                <a:gd name="T50" fmla="*/ 8 w 94"/>
                <a:gd name="T51" fmla="*/ 25 h 55"/>
                <a:gd name="T52" fmla="*/ 15 w 94"/>
                <a:gd name="T53" fmla="*/ 18 h 55"/>
                <a:gd name="T54" fmla="*/ 21 w 94"/>
                <a:gd name="T55" fmla="*/ 12 h 55"/>
                <a:gd name="T56" fmla="*/ 29 w 94"/>
                <a:gd name="T57" fmla="*/ 7 h 55"/>
                <a:gd name="T58" fmla="*/ 38 w 94"/>
                <a:gd name="T59" fmla="*/ 2 h 55"/>
                <a:gd name="T60" fmla="*/ 49 w 94"/>
                <a:gd name="T61" fmla="*/ 1 h 55"/>
                <a:gd name="T62" fmla="*/ 58 w 94"/>
                <a:gd name="T63" fmla="*/ 3 h 55"/>
                <a:gd name="T64" fmla="*/ 68 w 94"/>
                <a:gd name="T65" fmla="*/ 3 h 55"/>
                <a:gd name="T66" fmla="*/ 75 w 94"/>
                <a:gd name="T67" fmla="*/ 9 h 55"/>
                <a:gd name="T68" fmla="*/ 85 w 94"/>
                <a:gd name="T69" fmla="*/ 14 h 55"/>
                <a:gd name="T70" fmla="*/ 91 w 94"/>
                <a:gd name="T71" fmla="*/ 20 h 55"/>
                <a:gd name="T72" fmla="*/ 92 w 94"/>
                <a:gd name="T73" fmla="*/ 25 h 55"/>
                <a:gd name="T74" fmla="*/ 92 w 94"/>
                <a:gd name="T75" fmla="*/ 25 h 55"/>
                <a:gd name="T76" fmla="*/ 92 w 94"/>
                <a:gd name="T77" fmla="*/ 25 h 55"/>
                <a:gd name="T78" fmla="*/ 93 w 94"/>
                <a:gd name="T79" fmla="*/ 23 h 55"/>
                <a:gd name="T80" fmla="*/ 93 w 94"/>
                <a:gd name="T81" fmla="*/ 23 h 55"/>
                <a:gd name="T82" fmla="*/ 93 w 94"/>
                <a:gd name="T83" fmla="*/ 23 h 55"/>
                <a:gd name="T84" fmla="*/ 93 w 94"/>
                <a:gd name="T85" fmla="*/ 23 h 55"/>
                <a:gd name="T86" fmla="*/ 93 w 94"/>
                <a:gd name="T87" fmla="*/ 23 h 55"/>
                <a:gd name="T88" fmla="*/ 93 w 94"/>
                <a:gd name="T89" fmla="*/ 23 h 5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94"/>
                <a:gd name="T136" fmla="*/ 0 h 55"/>
                <a:gd name="T137" fmla="*/ 94 w 94"/>
                <a:gd name="T138" fmla="*/ 55 h 5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94" h="55">
                  <a:moveTo>
                    <a:pt x="93" y="23"/>
                  </a:moveTo>
                  <a:lnTo>
                    <a:pt x="92" y="20"/>
                  </a:lnTo>
                  <a:lnTo>
                    <a:pt x="85" y="14"/>
                  </a:lnTo>
                  <a:lnTo>
                    <a:pt x="76" y="7"/>
                  </a:lnTo>
                  <a:lnTo>
                    <a:pt x="69" y="1"/>
                  </a:lnTo>
                  <a:lnTo>
                    <a:pt x="57" y="0"/>
                  </a:lnTo>
                  <a:lnTo>
                    <a:pt x="47" y="1"/>
                  </a:lnTo>
                  <a:lnTo>
                    <a:pt x="38" y="2"/>
                  </a:lnTo>
                  <a:lnTo>
                    <a:pt x="30" y="5"/>
                  </a:lnTo>
                  <a:lnTo>
                    <a:pt x="21" y="10"/>
                  </a:lnTo>
                  <a:lnTo>
                    <a:pt x="13" y="18"/>
                  </a:lnTo>
                  <a:lnTo>
                    <a:pt x="8" y="25"/>
                  </a:lnTo>
                  <a:lnTo>
                    <a:pt x="2" y="34"/>
                  </a:lnTo>
                  <a:lnTo>
                    <a:pt x="2" y="43"/>
                  </a:lnTo>
                  <a:lnTo>
                    <a:pt x="0" y="54"/>
                  </a:lnTo>
                  <a:lnTo>
                    <a:pt x="2" y="54"/>
                  </a:lnTo>
                  <a:lnTo>
                    <a:pt x="2" y="43"/>
                  </a:lnTo>
                  <a:lnTo>
                    <a:pt x="4" y="35"/>
                  </a:lnTo>
                  <a:lnTo>
                    <a:pt x="8" y="25"/>
                  </a:lnTo>
                  <a:lnTo>
                    <a:pt x="15" y="18"/>
                  </a:lnTo>
                  <a:lnTo>
                    <a:pt x="21" y="12"/>
                  </a:lnTo>
                  <a:lnTo>
                    <a:pt x="29" y="7"/>
                  </a:lnTo>
                  <a:lnTo>
                    <a:pt x="38" y="2"/>
                  </a:lnTo>
                  <a:lnTo>
                    <a:pt x="49" y="1"/>
                  </a:lnTo>
                  <a:lnTo>
                    <a:pt x="58" y="3"/>
                  </a:lnTo>
                  <a:lnTo>
                    <a:pt x="68" y="3"/>
                  </a:lnTo>
                  <a:lnTo>
                    <a:pt x="75" y="9"/>
                  </a:lnTo>
                  <a:lnTo>
                    <a:pt x="85" y="14"/>
                  </a:lnTo>
                  <a:lnTo>
                    <a:pt x="91" y="20"/>
                  </a:lnTo>
                  <a:lnTo>
                    <a:pt x="92" y="25"/>
                  </a:lnTo>
                  <a:lnTo>
                    <a:pt x="93" y="23"/>
                  </a:lnTo>
                </a:path>
              </a:pathLst>
            </a:custGeom>
            <a:solidFill>
              <a:srgbClr val="D2D9E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93" name="Freeform 625"/>
            <p:cNvSpPr>
              <a:spLocks/>
            </p:cNvSpPr>
            <p:nvPr/>
          </p:nvSpPr>
          <p:spPr bwMode="auto">
            <a:xfrm>
              <a:off x="2022" y="883"/>
              <a:ext cx="91" cy="54"/>
            </a:xfrm>
            <a:custGeom>
              <a:avLst/>
              <a:gdLst>
                <a:gd name="T0" fmla="*/ 90 w 91"/>
                <a:gd name="T1" fmla="*/ 24 h 54"/>
                <a:gd name="T2" fmla="*/ 89 w 91"/>
                <a:gd name="T3" fmla="*/ 19 h 54"/>
                <a:gd name="T4" fmla="*/ 83 w 91"/>
                <a:gd name="T5" fmla="*/ 13 h 54"/>
                <a:gd name="T6" fmla="*/ 73 w 91"/>
                <a:gd name="T7" fmla="*/ 8 h 54"/>
                <a:gd name="T8" fmla="*/ 66 w 91"/>
                <a:gd name="T9" fmla="*/ 2 h 54"/>
                <a:gd name="T10" fmla="*/ 56 w 91"/>
                <a:gd name="T11" fmla="*/ 2 h 54"/>
                <a:gd name="T12" fmla="*/ 47 w 91"/>
                <a:gd name="T13" fmla="*/ 0 h 54"/>
                <a:gd name="T14" fmla="*/ 36 w 91"/>
                <a:gd name="T15" fmla="*/ 1 h 54"/>
                <a:gd name="T16" fmla="*/ 27 w 91"/>
                <a:gd name="T17" fmla="*/ 6 h 54"/>
                <a:gd name="T18" fmla="*/ 19 w 91"/>
                <a:gd name="T19" fmla="*/ 11 h 54"/>
                <a:gd name="T20" fmla="*/ 13 w 91"/>
                <a:gd name="T21" fmla="*/ 17 h 54"/>
                <a:gd name="T22" fmla="*/ 6 w 91"/>
                <a:gd name="T23" fmla="*/ 24 h 54"/>
                <a:gd name="T24" fmla="*/ 2 w 91"/>
                <a:gd name="T25" fmla="*/ 34 h 54"/>
                <a:gd name="T26" fmla="*/ 0 w 91"/>
                <a:gd name="T27" fmla="*/ 42 h 54"/>
                <a:gd name="T28" fmla="*/ 0 w 91"/>
                <a:gd name="T29" fmla="*/ 53 h 54"/>
                <a:gd name="T30" fmla="*/ 0 w 91"/>
                <a:gd name="T31" fmla="*/ 53 h 54"/>
                <a:gd name="T32" fmla="*/ 0 w 91"/>
                <a:gd name="T33" fmla="*/ 53 h 54"/>
                <a:gd name="T34" fmla="*/ 0 w 91"/>
                <a:gd name="T35" fmla="*/ 53 h 54"/>
                <a:gd name="T36" fmla="*/ 0 w 91"/>
                <a:gd name="T37" fmla="*/ 53 h 54"/>
                <a:gd name="T38" fmla="*/ 0 w 91"/>
                <a:gd name="T39" fmla="*/ 53 h 54"/>
                <a:gd name="T40" fmla="*/ 0 w 91"/>
                <a:gd name="T41" fmla="*/ 53 h 54"/>
                <a:gd name="T42" fmla="*/ 0 w 91"/>
                <a:gd name="T43" fmla="*/ 53 h 54"/>
                <a:gd name="T44" fmla="*/ 0 w 91"/>
                <a:gd name="T45" fmla="*/ 51 h 54"/>
                <a:gd name="T46" fmla="*/ 2 w 91"/>
                <a:gd name="T47" fmla="*/ 43 h 54"/>
                <a:gd name="T48" fmla="*/ 2 w 91"/>
                <a:gd name="T49" fmla="*/ 34 h 54"/>
                <a:gd name="T50" fmla="*/ 8 w 91"/>
                <a:gd name="T51" fmla="*/ 25 h 54"/>
                <a:gd name="T52" fmla="*/ 13 w 91"/>
                <a:gd name="T53" fmla="*/ 17 h 54"/>
                <a:gd name="T54" fmla="*/ 21 w 91"/>
                <a:gd name="T55" fmla="*/ 11 h 54"/>
                <a:gd name="T56" fmla="*/ 28 w 91"/>
                <a:gd name="T57" fmla="*/ 6 h 54"/>
                <a:gd name="T58" fmla="*/ 38 w 91"/>
                <a:gd name="T59" fmla="*/ 3 h 54"/>
                <a:gd name="T60" fmla="*/ 46 w 91"/>
                <a:gd name="T61" fmla="*/ 2 h 54"/>
                <a:gd name="T62" fmla="*/ 56 w 91"/>
                <a:gd name="T63" fmla="*/ 2 h 54"/>
                <a:gd name="T64" fmla="*/ 66 w 91"/>
                <a:gd name="T65" fmla="*/ 4 h 54"/>
                <a:gd name="T66" fmla="*/ 73 w 91"/>
                <a:gd name="T67" fmla="*/ 8 h 54"/>
                <a:gd name="T68" fmla="*/ 82 w 91"/>
                <a:gd name="T69" fmla="*/ 15 h 54"/>
                <a:gd name="T70" fmla="*/ 88 w 91"/>
                <a:gd name="T71" fmla="*/ 21 h 54"/>
                <a:gd name="T72" fmla="*/ 88 w 91"/>
                <a:gd name="T73" fmla="*/ 23 h 54"/>
                <a:gd name="T74" fmla="*/ 88 w 91"/>
                <a:gd name="T75" fmla="*/ 23 h 54"/>
                <a:gd name="T76" fmla="*/ 88 w 91"/>
                <a:gd name="T77" fmla="*/ 23 h 54"/>
                <a:gd name="T78" fmla="*/ 88 w 91"/>
                <a:gd name="T79" fmla="*/ 23 h 54"/>
                <a:gd name="T80" fmla="*/ 88 w 91"/>
                <a:gd name="T81" fmla="*/ 23 h 54"/>
                <a:gd name="T82" fmla="*/ 90 w 91"/>
                <a:gd name="T83" fmla="*/ 24 h 54"/>
                <a:gd name="T84" fmla="*/ 90 w 91"/>
                <a:gd name="T85" fmla="*/ 24 h 54"/>
                <a:gd name="T86" fmla="*/ 90 w 91"/>
                <a:gd name="T87" fmla="*/ 24 h 54"/>
                <a:gd name="T88" fmla="*/ 90 w 91"/>
                <a:gd name="T89" fmla="*/ 24 h 5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91"/>
                <a:gd name="T136" fmla="*/ 0 h 54"/>
                <a:gd name="T137" fmla="*/ 91 w 91"/>
                <a:gd name="T138" fmla="*/ 54 h 5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91" h="54">
                  <a:moveTo>
                    <a:pt x="90" y="24"/>
                  </a:moveTo>
                  <a:lnTo>
                    <a:pt x="89" y="19"/>
                  </a:lnTo>
                  <a:lnTo>
                    <a:pt x="83" y="13"/>
                  </a:lnTo>
                  <a:lnTo>
                    <a:pt x="73" y="8"/>
                  </a:lnTo>
                  <a:lnTo>
                    <a:pt x="66" y="2"/>
                  </a:lnTo>
                  <a:lnTo>
                    <a:pt x="56" y="2"/>
                  </a:lnTo>
                  <a:lnTo>
                    <a:pt x="47" y="0"/>
                  </a:lnTo>
                  <a:lnTo>
                    <a:pt x="36" y="1"/>
                  </a:lnTo>
                  <a:lnTo>
                    <a:pt x="27" y="6"/>
                  </a:lnTo>
                  <a:lnTo>
                    <a:pt x="19" y="11"/>
                  </a:lnTo>
                  <a:lnTo>
                    <a:pt x="13" y="17"/>
                  </a:lnTo>
                  <a:lnTo>
                    <a:pt x="6" y="24"/>
                  </a:lnTo>
                  <a:lnTo>
                    <a:pt x="2" y="34"/>
                  </a:lnTo>
                  <a:lnTo>
                    <a:pt x="0" y="42"/>
                  </a:lnTo>
                  <a:lnTo>
                    <a:pt x="0" y="53"/>
                  </a:lnTo>
                  <a:lnTo>
                    <a:pt x="0" y="51"/>
                  </a:lnTo>
                  <a:lnTo>
                    <a:pt x="2" y="43"/>
                  </a:lnTo>
                  <a:lnTo>
                    <a:pt x="2" y="34"/>
                  </a:lnTo>
                  <a:lnTo>
                    <a:pt x="8" y="25"/>
                  </a:lnTo>
                  <a:lnTo>
                    <a:pt x="13" y="17"/>
                  </a:lnTo>
                  <a:lnTo>
                    <a:pt x="21" y="11"/>
                  </a:lnTo>
                  <a:lnTo>
                    <a:pt x="28" y="6"/>
                  </a:lnTo>
                  <a:lnTo>
                    <a:pt x="38" y="3"/>
                  </a:lnTo>
                  <a:lnTo>
                    <a:pt x="46" y="2"/>
                  </a:lnTo>
                  <a:lnTo>
                    <a:pt x="56" y="2"/>
                  </a:lnTo>
                  <a:lnTo>
                    <a:pt x="66" y="4"/>
                  </a:lnTo>
                  <a:lnTo>
                    <a:pt x="73" y="8"/>
                  </a:lnTo>
                  <a:lnTo>
                    <a:pt x="82" y="15"/>
                  </a:lnTo>
                  <a:lnTo>
                    <a:pt x="88" y="21"/>
                  </a:lnTo>
                  <a:lnTo>
                    <a:pt x="88" y="23"/>
                  </a:lnTo>
                  <a:lnTo>
                    <a:pt x="90" y="24"/>
                  </a:lnTo>
                </a:path>
              </a:pathLst>
            </a:custGeom>
            <a:solidFill>
              <a:srgbClr val="D3DAE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94" name="Freeform 626"/>
            <p:cNvSpPr>
              <a:spLocks/>
            </p:cNvSpPr>
            <p:nvPr/>
          </p:nvSpPr>
          <p:spPr bwMode="auto">
            <a:xfrm>
              <a:off x="2022" y="885"/>
              <a:ext cx="89" cy="51"/>
            </a:xfrm>
            <a:custGeom>
              <a:avLst/>
              <a:gdLst>
                <a:gd name="T0" fmla="*/ 88 w 89"/>
                <a:gd name="T1" fmla="*/ 21 h 51"/>
                <a:gd name="T2" fmla="*/ 88 w 89"/>
                <a:gd name="T3" fmla="*/ 19 h 51"/>
                <a:gd name="T4" fmla="*/ 82 w 89"/>
                <a:gd name="T5" fmla="*/ 13 h 51"/>
                <a:gd name="T6" fmla="*/ 73 w 89"/>
                <a:gd name="T7" fmla="*/ 6 h 51"/>
                <a:gd name="T8" fmla="*/ 66 w 89"/>
                <a:gd name="T9" fmla="*/ 2 h 51"/>
                <a:gd name="T10" fmla="*/ 56 w 89"/>
                <a:gd name="T11" fmla="*/ 0 h 51"/>
                <a:gd name="T12" fmla="*/ 46 w 89"/>
                <a:gd name="T13" fmla="*/ 0 h 51"/>
                <a:gd name="T14" fmla="*/ 38 w 89"/>
                <a:gd name="T15" fmla="*/ 1 h 51"/>
                <a:gd name="T16" fmla="*/ 28 w 89"/>
                <a:gd name="T17" fmla="*/ 4 h 51"/>
                <a:gd name="T18" fmla="*/ 21 w 89"/>
                <a:gd name="T19" fmla="*/ 9 h 51"/>
                <a:gd name="T20" fmla="*/ 13 w 89"/>
                <a:gd name="T21" fmla="*/ 15 h 51"/>
                <a:gd name="T22" fmla="*/ 8 w 89"/>
                <a:gd name="T23" fmla="*/ 23 h 51"/>
                <a:gd name="T24" fmla="*/ 2 w 89"/>
                <a:gd name="T25" fmla="*/ 32 h 51"/>
                <a:gd name="T26" fmla="*/ 2 w 89"/>
                <a:gd name="T27" fmla="*/ 41 h 51"/>
                <a:gd name="T28" fmla="*/ 0 w 89"/>
                <a:gd name="T29" fmla="*/ 49 h 51"/>
                <a:gd name="T30" fmla="*/ 0 w 89"/>
                <a:gd name="T31" fmla="*/ 49 h 51"/>
                <a:gd name="T32" fmla="*/ 0 w 89"/>
                <a:gd name="T33" fmla="*/ 49 h 51"/>
                <a:gd name="T34" fmla="*/ 0 w 89"/>
                <a:gd name="T35" fmla="*/ 49 h 51"/>
                <a:gd name="T36" fmla="*/ 0 w 89"/>
                <a:gd name="T37" fmla="*/ 49 h 51"/>
                <a:gd name="T38" fmla="*/ 2 w 89"/>
                <a:gd name="T39" fmla="*/ 50 h 51"/>
                <a:gd name="T40" fmla="*/ 2 w 89"/>
                <a:gd name="T41" fmla="*/ 50 h 51"/>
                <a:gd name="T42" fmla="*/ 2 w 89"/>
                <a:gd name="T43" fmla="*/ 50 h 51"/>
                <a:gd name="T44" fmla="*/ 2 w 89"/>
                <a:gd name="T45" fmla="*/ 50 h 51"/>
                <a:gd name="T46" fmla="*/ 2 w 89"/>
                <a:gd name="T47" fmla="*/ 41 h 51"/>
                <a:gd name="T48" fmla="*/ 4 w 89"/>
                <a:gd name="T49" fmla="*/ 32 h 51"/>
                <a:gd name="T50" fmla="*/ 8 w 89"/>
                <a:gd name="T51" fmla="*/ 23 h 51"/>
                <a:gd name="T52" fmla="*/ 15 w 89"/>
                <a:gd name="T53" fmla="*/ 16 h 51"/>
                <a:gd name="T54" fmla="*/ 21 w 89"/>
                <a:gd name="T55" fmla="*/ 9 h 51"/>
                <a:gd name="T56" fmla="*/ 28 w 89"/>
                <a:gd name="T57" fmla="*/ 4 h 51"/>
                <a:gd name="T58" fmla="*/ 38 w 89"/>
                <a:gd name="T59" fmla="*/ 1 h 51"/>
                <a:gd name="T60" fmla="*/ 46 w 89"/>
                <a:gd name="T61" fmla="*/ 0 h 51"/>
                <a:gd name="T62" fmla="*/ 56 w 89"/>
                <a:gd name="T63" fmla="*/ 2 h 51"/>
                <a:gd name="T64" fmla="*/ 66 w 89"/>
                <a:gd name="T65" fmla="*/ 2 h 51"/>
                <a:gd name="T66" fmla="*/ 73 w 89"/>
                <a:gd name="T67" fmla="*/ 8 h 51"/>
                <a:gd name="T68" fmla="*/ 80 w 89"/>
                <a:gd name="T69" fmla="*/ 12 h 51"/>
                <a:gd name="T70" fmla="*/ 88 w 89"/>
                <a:gd name="T71" fmla="*/ 19 h 51"/>
                <a:gd name="T72" fmla="*/ 88 w 89"/>
                <a:gd name="T73" fmla="*/ 21 h 51"/>
                <a:gd name="T74" fmla="*/ 88 w 89"/>
                <a:gd name="T75" fmla="*/ 21 h 51"/>
                <a:gd name="T76" fmla="*/ 88 w 89"/>
                <a:gd name="T77" fmla="*/ 21 h 51"/>
                <a:gd name="T78" fmla="*/ 88 w 89"/>
                <a:gd name="T79" fmla="*/ 21 h 51"/>
                <a:gd name="T80" fmla="*/ 88 w 89"/>
                <a:gd name="T81" fmla="*/ 21 h 51"/>
                <a:gd name="T82" fmla="*/ 88 w 89"/>
                <a:gd name="T83" fmla="*/ 21 h 51"/>
                <a:gd name="T84" fmla="*/ 88 w 89"/>
                <a:gd name="T85" fmla="*/ 21 h 51"/>
                <a:gd name="T86" fmla="*/ 88 w 89"/>
                <a:gd name="T87" fmla="*/ 21 h 51"/>
                <a:gd name="T88" fmla="*/ 88 w 89"/>
                <a:gd name="T89" fmla="*/ 21 h 5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9"/>
                <a:gd name="T136" fmla="*/ 0 h 51"/>
                <a:gd name="T137" fmla="*/ 89 w 89"/>
                <a:gd name="T138" fmla="*/ 51 h 5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9" h="51">
                  <a:moveTo>
                    <a:pt x="88" y="21"/>
                  </a:moveTo>
                  <a:lnTo>
                    <a:pt x="88" y="19"/>
                  </a:lnTo>
                  <a:lnTo>
                    <a:pt x="82" y="13"/>
                  </a:lnTo>
                  <a:lnTo>
                    <a:pt x="73" y="6"/>
                  </a:lnTo>
                  <a:lnTo>
                    <a:pt x="66" y="2"/>
                  </a:lnTo>
                  <a:lnTo>
                    <a:pt x="56" y="0"/>
                  </a:lnTo>
                  <a:lnTo>
                    <a:pt x="46" y="0"/>
                  </a:lnTo>
                  <a:lnTo>
                    <a:pt x="38" y="1"/>
                  </a:lnTo>
                  <a:lnTo>
                    <a:pt x="28" y="4"/>
                  </a:lnTo>
                  <a:lnTo>
                    <a:pt x="21" y="9"/>
                  </a:lnTo>
                  <a:lnTo>
                    <a:pt x="13" y="15"/>
                  </a:lnTo>
                  <a:lnTo>
                    <a:pt x="8" y="23"/>
                  </a:lnTo>
                  <a:lnTo>
                    <a:pt x="2" y="32"/>
                  </a:lnTo>
                  <a:lnTo>
                    <a:pt x="2" y="41"/>
                  </a:lnTo>
                  <a:lnTo>
                    <a:pt x="0" y="49"/>
                  </a:lnTo>
                  <a:lnTo>
                    <a:pt x="2" y="50"/>
                  </a:lnTo>
                  <a:lnTo>
                    <a:pt x="2" y="41"/>
                  </a:lnTo>
                  <a:lnTo>
                    <a:pt x="4" y="32"/>
                  </a:lnTo>
                  <a:lnTo>
                    <a:pt x="8" y="23"/>
                  </a:lnTo>
                  <a:lnTo>
                    <a:pt x="15" y="16"/>
                  </a:lnTo>
                  <a:lnTo>
                    <a:pt x="21" y="9"/>
                  </a:lnTo>
                  <a:lnTo>
                    <a:pt x="28" y="4"/>
                  </a:lnTo>
                  <a:lnTo>
                    <a:pt x="38" y="1"/>
                  </a:lnTo>
                  <a:lnTo>
                    <a:pt x="46" y="0"/>
                  </a:lnTo>
                  <a:lnTo>
                    <a:pt x="56" y="2"/>
                  </a:lnTo>
                  <a:lnTo>
                    <a:pt x="66" y="2"/>
                  </a:lnTo>
                  <a:lnTo>
                    <a:pt x="73" y="8"/>
                  </a:lnTo>
                  <a:lnTo>
                    <a:pt x="80" y="12"/>
                  </a:lnTo>
                  <a:lnTo>
                    <a:pt x="88" y="19"/>
                  </a:lnTo>
                  <a:lnTo>
                    <a:pt x="88" y="21"/>
                  </a:lnTo>
                </a:path>
              </a:pathLst>
            </a:custGeom>
            <a:solidFill>
              <a:srgbClr val="D4DBE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95" name="Freeform 627"/>
            <p:cNvSpPr>
              <a:spLocks/>
            </p:cNvSpPr>
            <p:nvPr/>
          </p:nvSpPr>
          <p:spPr bwMode="auto">
            <a:xfrm>
              <a:off x="2024" y="885"/>
              <a:ext cx="87" cy="51"/>
            </a:xfrm>
            <a:custGeom>
              <a:avLst/>
              <a:gdLst>
                <a:gd name="T0" fmla="*/ 86 w 87"/>
                <a:gd name="T1" fmla="*/ 21 h 51"/>
                <a:gd name="T2" fmla="*/ 86 w 87"/>
                <a:gd name="T3" fmla="*/ 19 h 51"/>
                <a:gd name="T4" fmla="*/ 78 w 87"/>
                <a:gd name="T5" fmla="*/ 12 h 51"/>
                <a:gd name="T6" fmla="*/ 71 w 87"/>
                <a:gd name="T7" fmla="*/ 8 h 51"/>
                <a:gd name="T8" fmla="*/ 64 w 87"/>
                <a:gd name="T9" fmla="*/ 2 h 51"/>
                <a:gd name="T10" fmla="*/ 54 w 87"/>
                <a:gd name="T11" fmla="*/ 2 h 51"/>
                <a:gd name="T12" fmla="*/ 44 w 87"/>
                <a:gd name="T13" fmla="*/ 0 h 51"/>
                <a:gd name="T14" fmla="*/ 36 w 87"/>
                <a:gd name="T15" fmla="*/ 1 h 51"/>
                <a:gd name="T16" fmla="*/ 26 w 87"/>
                <a:gd name="T17" fmla="*/ 4 h 51"/>
                <a:gd name="T18" fmla="*/ 19 w 87"/>
                <a:gd name="T19" fmla="*/ 9 h 51"/>
                <a:gd name="T20" fmla="*/ 13 w 87"/>
                <a:gd name="T21" fmla="*/ 16 h 51"/>
                <a:gd name="T22" fmla="*/ 6 w 87"/>
                <a:gd name="T23" fmla="*/ 23 h 51"/>
                <a:gd name="T24" fmla="*/ 2 w 87"/>
                <a:gd name="T25" fmla="*/ 32 h 51"/>
                <a:gd name="T26" fmla="*/ 0 w 87"/>
                <a:gd name="T27" fmla="*/ 41 h 51"/>
                <a:gd name="T28" fmla="*/ 0 w 87"/>
                <a:gd name="T29" fmla="*/ 50 h 51"/>
                <a:gd name="T30" fmla="*/ 0 w 87"/>
                <a:gd name="T31" fmla="*/ 50 h 51"/>
                <a:gd name="T32" fmla="*/ 0 w 87"/>
                <a:gd name="T33" fmla="*/ 50 h 51"/>
                <a:gd name="T34" fmla="*/ 0 w 87"/>
                <a:gd name="T35" fmla="*/ 50 h 51"/>
                <a:gd name="T36" fmla="*/ 0 w 87"/>
                <a:gd name="T37" fmla="*/ 50 h 51"/>
                <a:gd name="T38" fmla="*/ 0 w 87"/>
                <a:gd name="T39" fmla="*/ 50 h 51"/>
                <a:gd name="T40" fmla="*/ 0 w 87"/>
                <a:gd name="T41" fmla="*/ 50 h 51"/>
                <a:gd name="T42" fmla="*/ 0 w 87"/>
                <a:gd name="T43" fmla="*/ 50 h 51"/>
                <a:gd name="T44" fmla="*/ 0 w 87"/>
                <a:gd name="T45" fmla="*/ 50 h 51"/>
                <a:gd name="T46" fmla="*/ 2 w 87"/>
                <a:gd name="T47" fmla="*/ 42 h 51"/>
                <a:gd name="T48" fmla="*/ 2 w 87"/>
                <a:gd name="T49" fmla="*/ 32 h 51"/>
                <a:gd name="T50" fmla="*/ 7 w 87"/>
                <a:gd name="T51" fmla="*/ 23 h 51"/>
                <a:gd name="T52" fmla="*/ 11 w 87"/>
                <a:gd name="T53" fmla="*/ 17 h 51"/>
                <a:gd name="T54" fmla="*/ 21 w 87"/>
                <a:gd name="T55" fmla="*/ 10 h 51"/>
                <a:gd name="T56" fmla="*/ 27 w 87"/>
                <a:gd name="T57" fmla="*/ 6 h 51"/>
                <a:gd name="T58" fmla="*/ 34 w 87"/>
                <a:gd name="T59" fmla="*/ 3 h 51"/>
                <a:gd name="T60" fmla="*/ 44 w 87"/>
                <a:gd name="T61" fmla="*/ 2 h 51"/>
                <a:gd name="T62" fmla="*/ 54 w 87"/>
                <a:gd name="T63" fmla="*/ 2 h 51"/>
                <a:gd name="T64" fmla="*/ 62 w 87"/>
                <a:gd name="T65" fmla="*/ 4 h 51"/>
                <a:gd name="T66" fmla="*/ 71 w 87"/>
                <a:gd name="T67" fmla="*/ 8 h 51"/>
                <a:gd name="T68" fmla="*/ 78 w 87"/>
                <a:gd name="T69" fmla="*/ 14 h 51"/>
                <a:gd name="T70" fmla="*/ 83 w 87"/>
                <a:gd name="T71" fmla="*/ 20 h 51"/>
                <a:gd name="T72" fmla="*/ 85 w 87"/>
                <a:gd name="T73" fmla="*/ 22 h 51"/>
                <a:gd name="T74" fmla="*/ 85 w 87"/>
                <a:gd name="T75" fmla="*/ 22 h 51"/>
                <a:gd name="T76" fmla="*/ 86 w 87"/>
                <a:gd name="T77" fmla="*/ 22 h 51"/>
                <a:gd name="T78" fmla="*/ 86 w 87"/>
                <a:gd name="T79" fmla="*/ 22 h 51"/>
                <a:gd name="T80" fmla="*/ 86 w 87"/>
                <a:gd name="T81" fmla="*/ 22 h 51"/>
                <a:gd name="T82" fmla="*/ 86 w 87"/>
                <a:gd name="T83" fmla="*/ 22 h 51"/>
                <a:gd name="T84" fmla="*/ 86 w 87"/>
                <a:gd name="T85" fmla="*/ 22 h 51"/>
                <a:gd name="T86" fmla="*/ 86 w 87"/>
                <a:gd name="T87" fmla="*/ 21 h 51"/>
                <a:gd name="T88" fmla="*/ 86 w 87"/>
                <a:gd name="T89" fmla="*/ 21 h 51"/>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7"/>
                <a:gd name="T136" fmla="*/ 0 h 51"/>
                <a:gd name="T137" fmla="*/ 87 w 87"/>
                <a:gd name="T138" fmla="*/ 51 h 51"/>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7" h="51">
                  <a:moveTo>
                    <a:pt x="86" y="21"/>
                  </a:moveTo>
                  <a:lnTo>
                    <a:pt x="86" y="19"/>
                  </a:lnTo>
                  <a:lnTo>
                    <a:pt x="78" y="12"/>
                  </a:lnTo>
                  <a:lnTo>
                    <a:pt x="71" y="8"/>
                  </a:lnTo>
                  <a:lnTo>
                    <a:pt x="64" y="2"/>
                  </a:lnTo>
                  <a:lnTo>
                    <a:pt x="54" y="2"/>
                  </a:lnTo>
                  <a:lnTo>
                    <a:pt x="44" y="0"/>
                  </a:lnTo>
                  <a:lnTo>
                    <a:pt x="36" y="1"/>
                  </a:lnTo>
                  <a:lnTo>
                    <a:pt x="26" y="4"/>
                  </a:lnTo>
                  <a:lnTo>
                    <a:pt x="19" y="9"/>
                  </a:lnTo>
                  <a:lnTo>
                    <a:pt x="13" y="16"/>
                  </a:lnTo>
                  <a:lnTo>
                    <a:pt x="6" y="23"/>
                  </a:lnTo>
                  <a:lnTo>
                    <a:pt x="2" y="32"/>
                  </a:lnTo>
                  <a:lnTo>
                    <a:pt x="0" y="41"/>
                  </a:lnTo>
                  <a:lnTo>
                    <a:pt x="0" y="50"/>
                  </a:lnTo>
                  <a:lnTo>
                    <a:pt x="2" y="42"/>
                  </a:lnTo>
                  <a:lnTo>
                    <a:pt x="2" y="32"/>
                  </a:lnTo>
                  <a:lnTo>
                    <a:pt x="7" y="23"/>
                  </a:lnTo>
                  <a:lnTo>
                    <a:pt x="11" y="17"/>
                  </a:lnTo>
                  <a:lnTo>
                    <a:pt x="21" y="10"/>
                  </a:lnTo>
                  <a:lnTo>
                    <a:pt x="27" y="6"/>
                  </a:lnTo>
                  <a:lnTo>
                    <a:pt x="34" y="3"/>
                  </a:lnTo>
                  <a:lnTo>
                    <a:pt x="44" y="2"/>
                  </a:lnTo>
                  <a:lnTo>
                    <a:pt x="54" y="2"/>
                  </a:lnTo>
                  <a:lnTo>
                    <a:pt x="62" y="4"/>
                  </a:lnTo>
                  <a:lnTo>
                    <a:pt x="71" y="8"/>
                  </a:lnTo>
                  <a:lnTo>
                    <a:pt x="78" y="14"/>
                  </a:lnTo>
                  <a:lnTo>
                    <a:pt x="83" y="20"/>
                  </a:lnTo>
                  <a:lnTo>
                    <a:pt x="85" y="22"/>
                  </a:lnTo>
                  <a:lnTo>
                    <a:pt x="86" y="22"/>
                  </a:lnTo>
                  <a:lnTo>
                    <a:pt x="86" y="21"/>
                  </a:lnTo>
                </a:path>
              </a:pathLst>
            </a:custGeom>
            <a:solidFill>
              <a:srgbClr val="D5DCE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96" name="Freeform 628"/>
            <p:cNvSpPr>
              <a:spLocks/>
            </p:cNvSpPr>
            <p:nvPr/>
          </p:nvSpPr>
          <p:spPr bwMode="auto">
            <a:xfrm>
              <a:off x="2024" y="887"/>
              <a:ext cx="86" cy="49"/>
            </a:xfrm>
            <a:custGeom>
              <a:avLst/>
              <a:gdLst>
                <a:gd name="T0" fmla="*/ 85 w 86"/>
                <a:gd name="T1" fmla="*/ 20 h 49"/>
                <a:gd name="T2" fmla="*/ 83 w 86"/>
                <a:gd name="T3" fmla="*/ 18 h 49"/>
                <a:gd name="T4" fmla="*/ 78 w 86"/>
                <a:gd name="T5" fmla="*/ 12 h 49"/>
                <a:gd name="T6" fmla="*/ 71 w 86"/>
                <a:gd name="T7" fmla="*/ 6 h 49"/>
                <a:gd name="T8" fmla="*/ 62 w 86"/>
                <a:gd name="T9" fmla="*/ 2 h 49"/>
                <a:gd name="T10" fmla="*/ 54 w 86"/>
                <a:gd name="T11" fmla="*/ 0 h 49"/>
                <a:gd name="T12" fmla="*/ 44 w 86"/>
                <a:gd name="T13" fmla="*/ 0 h 49"/>
                <a:gd name="T14" fmla="*/ 34 w 86"/>
                <a:gd name="T15" fmla="*/ 1 h 49"/>
                <a:gd name="T16" fmla="*/ 27 w 86"/>
                <a:gd name="T17" fmla="*/ 4 h 49"/>
                <a:gd name="T18" fmla="*/ 21 w 86"/>
                <a:gd name="T19" fmla="*/ 8 h 49"/>
                <a:gd name="T20" fmla="*/ 11 w 86"/>
                <a:gd name="T21" fmla="*/ 15 h 49"/>
                <a:gd name="T22" fmla="*/ 7 w 86"/>
                <a:gd name="T23" fmla="*/ 21 h 49"/>
                <a:gd name="T24" fmla="*/ 2 w 86"/>
                <a:gd name="T25" fmla="*/ 30 h 49"/>
                <a:gd name="T26" fmla="*/ 2 w 86"/>
                <a:gd name="T27" fmla="*/ 40 h 49"/>
                <a:gd name="T28" fmla="*/ 0 w 86"/>
                <a:gd name="T29" fmla="*/ 48 h 49"/>
                <a:gd name="T30" fmla="*/ 0 w 86"/>
                <a:gd name="T31" fmla="*/ 48 h 49"/>
                <a:gd name="T32" fmla="*/ 0 w 86"/>
                <a:gd name="T33" fmla="*/ 48 h 49"/>
                <a:gd name="T34" fmla="*/ 0 w 86"/>
                <a:gd name="T35" fmla="*/ 48 h 49"/>
                <a:gd name="T36" fmla="*/ 0 w 86"/>
                <a:gd name="T37" fmla="*/ 48 h 49"/>
                <a:gd name="T38" fmla="*/ 2 w 86"/>
                <a:gd name="T39" fmla="*/ 48 h 49"/>
                <a:gd name="T40" fmla="*/ 2 w 86"/>
                <a:gd name="T41" fmla="*/ 48 h 49"/>
                <a:gd name="T42" fmla="*/ 2 w 86"/>
                <a:gd name="T43" fmla="*/ 48 h 49"/>
                <a:gd name="T44" fmla="*/ 2 w 86"/>
                <a:gd name="T45" fmla="*/ 48 h 49"/>
                <a:gd name="T46" fmla="*/ 3 w 86"/>
                <a:gd name="T47" fmla="*/ 40 h 49"/>
                <a:gd name="T48" fmla="*/ 4 w 86"/>
                <a:gd name="T49" fmla="*/ 31 h 49"/>
                <a:gd name="T50" fmla="*/ 9 w 86"/>
                <a:gd name="T51" fmla="*/ 23 h 49"/>
                <a:gd name="T52" fmla="*/ 13 w 86"/>
                <a:gd name="T53" fmla="*/ 15 h 49"/>
                <a:gd name="T54" fmla="*/ 20 w 86"/>
                <a:gd name="T55" fmla="*/ 10 h 49"/>
                <a:gd name="T56" fmla="*/ 27 w 86"/>
                <a:gd name="T57" fmla="*/ 4 h 49"/>
                <a:gd name="T58" fmla="*/ 36 w 86"/>
                <a:gd name="T59" fmla="*/ 2 h 49"/>
                <a:gd name="T60" fmla="*/ 45 w 86"/>
                <a:gd name="T61" fmla="*/ 1 h 49"/>
                <a:gd name="T62" fmla="*/ 52 w 86"/>
                <a:gd name="T63" fmla="*/ 2 h 49"/>
                <a:gd name="T64" fmla="*/ 62 w 86"/>
                <a:gd name="T65" fmla="*/ 2 h 49"/>
                <a:gd name="T66" fmla="*/ 70 w 86"/>
                <a:gd name="T67" fmla="*/ 8 h 49"/>
                <a:gd name="T68" fmla="*/ 78 w 86"/>
                <a:gd name="T69" fmla="*/ 12 h 49"/>
                <a:gd name="T70" fmla="*/ 83 w 86"/>
                <a:gd name="T71" fmla="*/ 18 h 49"/>
                <a:gd name="T72" fmla="*/ 85 w 86"/>
                <a:gd name="T73" fmla="*/ 20 h 49"/>
                <a:gd name="T74" fmla="*/ 85 w 86"/>
                <a:gd name="T75" fmla="*/ 20 h 49"/>
                <a:gd name="T76" fmla="*/ 85 w 86"/>
                <a:gd name="T77" fmla="*/ 20 h 49"/>
                <a:gd name="T78" fmla="*/ 85 w 86"/>
                <a:gd name="T79" fmla="*/ 20 h 49"/>
                <a:gd name="T80" fmla="*/ 85 w 86"/>
                <a:gd name="T81" fmla="*/ 20 h 49"/>
                <a:gd name="T82" fmla="*/ 85 w 86"/>
                <a:gd name="T83" fmla="*/ 20 h 49"/>
                <a:gd name="T84" fmla="*/ 85 w 86"/>
                <a:gd name="T85" fmla="*/ 20 h 49"/>
                <a:gd name="T86" fmla="*/ 85 w 86"/>
                <a:gd name="T87" fmla="*/ 20 h 49"/>
                <a:gd name="T88" fmla="*/ 85 w 86"/>
                <a:gd name="T89" fmla="*/ 20 h 49"/>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6"/>
                <a:gd name="T136" fmla="*/ 0 h 49"/>
                <a:gd name="T137" fmla="*/ 86 w 86"/>
                <a:gd name="T138" fmla="*/ 49 h 49"/>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6" h="49">
                  <a:moveTo>
                    <a:pt x="85" y="20"/>
                  </a:moveTo>
                  <a:lnTo>
                    <a:pt x="83" y="18"/>
                  </a:lnTo>
                  <a:lnTo>
                    <a:pt x="78" y="12"/>
                  </a:lnTo>
                  <a:lnTo>
                    <a:pt x="71" y="6"/>
                  </a:lnTo>
                  <a:lnTo>
                    <a:pt x="62" y="2"/>
                  </a:lnTo>
                  <a:lnTo>
                    <a:pt x="54" y="0"/>
                  </a:lnTo>
                  <a:lnTo>
                    <a:pt x="44" y="0"/>
                  </a:lnTo>
                  <a:lnTo>
                    <a:pt x="34" y="1"/>
                  </a:lnTo>
                  <a:lnTo>
                    <a:pt x="27" y="4"/>
                  </a:lnTo>
                  <a:lnTo>
                    <a:pt x="21" y="8"/>
                  </a:lnTo>
                  <a:lnTo>
                    <a:pt x="11" y="15"/>
                  </a:lnTo>
                  <a:lnTo>
                    <a:pt x="7" y="21"/>
                  </a:lnTo>
                  <a:lnTo>
                    <a:pt x="2" y="30"/>
                  </a:lnTo>
                  <a:lnTo>
                    <a:pt x="2" y="40"/>
                  </a:lnTo>
                  <a:lnTo>
                    <a:pt x="0" y="48"/>
                  </a:lnTo>
                  <a:lnTo>
                    <a:pt x="2" y="48"/>
                  </a:lnTo>
                  <a:lnTo>
                    <a:pt x="3" y="40"/>
                  </a:lnTo>
                  <a:lnTo>
                    <a:pt x="4" y="31"/>
                  </a:lnTo>
                  <a:lnTo>
                    <a:pt x="9" y="23"/>
                  </a:lnTo>
                  <a:lnTo>
                    <a:pt x="13" y="15"/>
                  </a:lnTo>
                  <a:lnTo>
                    <a:pt x="20" y="10"/>
                  </a:lnTo>
                  <a:lnTo>
                    <a:pt x="27" y="4"/>
                  </a:lnTo>
                  <a:lnTo>
                    <a:pt x="36" y="2"/>
                  </a:lnTo>
                  <a:lnTo>
                    <a:pt x="45" y="1"/>
                  </a:lnTo>
                  <a:lnTo>
                    <a:pt x="52" y="2"/>
                  </a:lnTo>
                  <a:lnTo>
                    <a:pt x="62" y="2"/>
                  </a:lnTo>
                  <a:lnTo>
                    <a:pt x="70" y="8"/>
                  </a:lnTo>
                  <a:lnTo>
                    <a:pt x="78" y="12"/>
                  </a:lnTo>
                  <a:lnTo>
                    <a:pt x="83" y="18"/>
                  </a:lnTo>
                  <a:lnTo>
                    <a:pt x="85" y="20"/>
                  </a:lnTo>
                </a:path>
              </a:pathLst>
            </a:custGeom>
            <a:solidFill>
              <a:srgbClr val="D6DCE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97" name="Freeform 629"/>
            <p:cNvSpPr>
              <a:spLocks/>
            </p:cNvSpPr>
            <p:nvPr/>
          </p:nvSpPr>
          <p:spPr bwMode="auto">
            <a:xfrm>
              <a:off x="2026" y="888"/>
              <a:ext cx="84" cy="48"/>
            </a:xfrm>
            <a:custGeom>
              <a:avLst/>
              <a:gdLst>
                <a:gd name="T0" fmla="*/ 83 w 84"/>
                <a:gd name="T1" fmla="*/ 19 h 48"/>
                <a:gd name="T2" fmla="*/ 81 w 84"/>
                <a:gd name="T3" fmla="*/ 17 h 48"/>
                <a:gd name="T4" fmla="*/ 76 w 84"/>
                <a:gd name="T5" fmla="*/ 11 h 48"/>
                <a:gd name="T6" fmla="*/ 68 w 84"/>
                <a:gd name="T7" fmla="*/ 7 h 48"/>
                <a:gd name="T8" fmla="*/ 60 w 84"/>
                <a:gd name="T9" fmla="*/ 1 h 48"/>
                <a:gd name="T10" fmla="*/ 50 w 84"/>
                <a:gd name="T11" fmla="*/ 1 h 48"/>
                <a:gd name="T12" fmla="*/ 43 w 84"/>
                <a:gd name="T13" fmla="*/ 0 h 48"/>
                <a:gd name="T14" fmla="*/ 34 w 84"/>
                <a:gd name="T15" fmla="*/ 1 h 48"/>
                <a:gd name="T16" fmla="*/ 25 w 84"/>
                <a:gd name="T17" fmla="*/ 3 h 48"/>
                <a:gd name="T18" fmla="*/ 18 w 84"/>
                <a:gd name="T19" fmla="*/ 9 h 48"/>
                <a:gd name="T20" fmla="*/ 11 w 84"/>
                <a:gd name="T21" fmla="*/ 14 h 48"/>
                <a:gd name="T22" fmla="*/ 7 w 84"/>
                <a:gd name="T23" fmla="*/ 22 h 48"/>
                <a:gd name="T24" fmla="*/ 2 w 84"/>
                <a:gd name="T25" fmla="*/ 30 h 48"/>
                <a:gd name="T26" fmla="*/ 1 w 84"/>
                <a:gd name="T27" fmla="*/ 39 h 48"/>
                <a:gd name="T28" fmla="*/ 0 w 84"/>
                <a:gd name="T29" fmla="*/ 47 h 48"/>
                <a:gd name="T30" fmla="*/ 0 w 84"/>
                <a:gd name="T31" fmla="*/ 47 h 48"/>
                <a:gd name="T32" fmla="*/ 1 w 84"/>
                <a:gd name="T33" fmla="*/ 45 h 48"/>
                <a:gd name="T34" fmla="*/ 1 w 84"/>
                <a:gd name="T35" fmla="*/ 45 h 48"/>
                <a:gd name="T36" fmla="*/ 1 w 84"/>
                <a:gd name="T37" fmla="*/ 45 h 48"/>
                <a:gd name="T38" fmla="*/ 1 w 84"/>
                <a:gd name="T39" fmla="*/ 45 h 48"/>
                <a:gd name="T40" fmla="*/ 1 w 84"/>
                <a:gd name="T41" fmla="*/ 45 h 48"/>
                <a:gd name="T42" fmla="*/ 1 w 84"/>
                <a:gd name="T43" fmla="*/ 45 h 48"/>
                <a:gd name="T44" fmla="*/ 1 w 84"/>
                <a:gd name="T45" fmla="*/ 45 h 48"/>
                <a:gd name="T46" fmla="*/ 1 w 84"/>
                <a:gd name="T47" fmla="*/ 39 h 48"/>
                <a:gd name="T48" fmla="*/ 4 w 84"/>
                <a:gd name="T49" fmla="*/ 30 h 48"/>
                <a:gd name="T50" fmla="*/ 7 w 84"/>
                <a:gd name="T51" fmla="*/ 22 h 48"/>
                <a:gd name="T52" fmla="*/ 11 w 84"/>
                <a:gd name="T53" fmla="*/ 14 h 48"/>
                <a:gd name="T54" fmla="*/ 20 w 84"/>
                <a:gd name="T55" fmla="*/ 9 h 48"/>
                <a:gd name="T56" fmla="*/ 24 w 84"/>
                <a:gd name="T57" fmla="*/ 5 h 48"/>
                <a:gd name="T58" fmla="*/ 34 w 84"/>
                <a:gd name="T59" fmla="*/ 2 h 48"/>
                <a:gd name="T60" fmla="*/ 42 w 84"/>
                <a:gd name="T61" fmla="*/ 2 h 48"/>
                <a:gd name="T62" fmla="*/ 50 w 84"/>
                <a:gd name="T63" fmla="*/ 1 h 48"/>
                <a:gd name="T64" fmla="*/ 60 w 84"/>
                <a:gd name="T65" fmla="*/ 3 h 48"/>
                <a:gd name="T66" fmla="*/ 66 w 84"/>
                <a:gd name="T67" fmla="*/ 6 h 48"/>
                <a:gd name="T68" fmla="*/ 75 w 84"/>
                <a:gd name="T69" fmla="*/ 12 h 48"/>
                <a:gd name="T70" fmla="*/ 81 w 84"/>
                <a:gd name="T71" fmla="*/ 18 h 48"/>
                <a:gd name="T72" fmla="*/ 82 w 84"/>
                <a:gd name="T73" fmla="*/ 21 h 48"/>
                <a:gd name="T74" fmla="*/ 82 w 84"/>
                <a:gd name="T75" fmla="*/ 21 h 48"/>
                <a:gd name="T76" fmla="*/ 82 w 84"/>
                <a:gd name="T77" fmla="*/ 21 h 48"/>
                <a:gd name="T78" fmla="*/ 83 w 84"/>
                <a:gd name="T79" fmla="*/ 19 h 48"/>
                <a:gd name="T80" fmla="*/ 83 w 84"/>
                <a:gd name="T81" fmla="*/ 19 h 48"/>
                <a:gd name="T82" fmla="*/ 83 w 84"/>
                <a:gd name="T83" fmla="*/ 19 h 48"/>
                <a:gd name="T84" fmla="*/ 83 w 84"/>
                <a:gd name="T85" fmla="*/ 19 h 48"/>
                <a:gd name="T86" fmla="*/ 83 w 84"/>
                <a:gd name="T87" fmla="*/ 19 h 48"/>
                <a:gd name="T88" fmla="*/ 83 w 84"/>
                <a:gd name="T89" fmla="*/ 19 h 4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4"/>
                <a:gd name="T136" fmla="*/ 0 h 48"/>
                <a:gd name="T137" fmla="*/ 84 w 84"/>
                <a:gd name="T138" fmla="*/ 48 h 4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4" h="48">
                  <a:moveTo>
                    <a:pt x="83" y="19"/>
                  </a:moveTo>
                  <a:lnTo>
                    <a:pt x="81" y="17"/>
                  </a:lnTo>
                  <a:lnTo>
                    <a:pt x="76" y="11"/>
                  </a:lnTo>
                  <a:lnTo>
                    <a:pt x="68" y="7"/>
                  </a:lnTo>
                  <a:lnTo>
                    <a:pt x="60" y="1"/>
                  </a:lnTo>
                  <a:lnTo>
                    <a:pt x="50" y="1"/>
                  </a:lnTo>
                  <a:lnTo>
                    <a:pt x="43" y="0"/>
                  </a:lnTo>
                  <a:lnTo>
                    <a:pt x="34" y="1"/>
                  </a:lnTo>
                  <a:lnTo>
                    <a:pt x="25" y="3"/>
                  </a:lnTo>
                  <a:lnTo>
                    <a:pt x="18" y="9"/>
                  </a:lnTo>
                  <a:lnTo>
                    <a:pt x="11" y="14"/>
                  </a:lnTo>
                  <a:lnTo>
                    <a:pt x="7" y="22"/>
                  </a:lnTo>
                  <a:lnTo>
                    <a:pt x="2" y="30"/>
                  </a:lnTo>
                  <a:lnTo>
                    <a:pt x="1" y="39"/>
                  </a:lnTo>
                  <a:lnTo>
                    <a:pt x="0" y="47"/>
                  </a:lnTo>
                  <a:lnTo>
                    <a:pt x="1" y="45"/>
                  </a:lnTo>
                  <a:lnTo>
                    <a:pt x="1" y="39"/>
                  </a:lnTo>
                  <a:lnTo>
                    <a:pt x="4" y="30"/>
                  </a:lnTo>
                  <a:lnTo>
                    <a:pt x="7" y="22"/>
                  </a:lnTo>
                  <a:lnTo>
                    <a:pt x="11" y="14"/>
                  </a:lnTo>
                  <a:lnTo>
                    <a:pt x="20" y="9"/>
                  </a:lnTo>
                  <a:lnTo>
                    <a:pt x="24" y="5"/>
                  </a:lnTo>
                  <a:lnTo>
                    <a:pt x="34" y="2"/>
                  </a:lnTo>
                  <a:lnTo>
                    <a:pt x="42" y="2"/>
                  </a:lnTo>
                  <a:lnTo>
                    <a:pt x="50" y="1"/>
                  </a:lnTo>
                  <a:lnTo>
                    <a:pt x="60" y="3"/>
                  </a:lnTo>
                  <a:lnTo>
                    <a:pt x="66" y="6"/>
                  </a:lnTo>
                  <a:lnTo>
                    <a:pt x="75" y="12"/>
                  </a:lnTo>
                  <a:lnTo>
                    <a:pt x="81" y="18"/>
                  </a:lnTo>
                  <a:lnTo>
                    <a:pt x="82" y="21"/>
                  </a:lnTo>
                  <a:lnTo>
                    <a:pt x="83" y="19"/>
                  </a:lnTo>
                </a:path>
              </a:pathLst>
            </a:custGeom>
            <a:solidFill>
              <a:srgbClr val="D7DDE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98" name="Freeform 630"/>
            <p:cNvSpPr>
              <a:spLocks/>
            </p:cNvSpPr>
            <p:nvPr/>
          </p:nvSpPr>
          <p:spPr bwMode="auto">
            <a:xfrm>
              <a:off x="2027" y="889"/>
              <a:ext cx="82" cy="46"/>
            </a:xfrm>
            <a:custGeom>
              <a:avLst/>
              <a:gdLst>
                <a:gd name="T0" fmla="*/ 81 w 82"/>
                <a:gd name="T1" fmla="*/ 20 h 46"/>
                <a:gd name="T2" fmla="*/ 80 w 82"/>
                <a:gd name="T3" fmla="*/ 17 h 46"/>
                <a:gd name="T4" fmla="*/ 74 w 82"/>
                <a:gd name="T5" fmla="*/ 11 h 46"/>
                <a:gd name="T6" fmla="*/ 65 w 82"/>
                <a:gd name="T7" fmla="*/ 5 h 46"/>
                <a:gd name="T8" fmla="*/ 59 w 82"/>
                <a:gd name="T9" fmla="*/ 2 h 46"/>
                <a:gd name="T10" fmla="*/ 49 w 82"/>
                <a:gd name="T11" fmla="*/ 0 h 46"/>
                <a:gd name="T12" fmla="*/ 41 w 82"/>
                <a:gd name="T13" fmla="*/ 1 h 46"/>
                <a:gd name="T14" fmla="*/ 33 w 82"/>
                <a:gd name="T15" fmla="*/ 1 h 46"/>
                <a:gd name="T16" fmla="*/ 23 w 82"/>
                <a:gd name="T17" fmla="*/ 4 h 46"/>
                <a:gd name="T18" fmla="*/ 19 w 82"/>
                <a:gd name="T19" fmla="*/ 8 h 46"/>
                <a:gd name="T20" fmla="*/ 10 w 82"/>
                <a:gd name="T21" fmla="*/ 13 h 46"/>
                <a:gd name="T22" fmla="*/ 6 w 82"/>
                <a:gd name="T23" fmla="*/ 21 h 46"/>
                <a:gd name="T24" fmla="*/ 3 w 82"/>
                <a:gd name="T25" fmla="*/ 29 h 46"/>
                <a:gd name="T26" fmla="*/ 0 w 82"/>
                <a:gd name="T27" fmla="*/ 38 h 46"/>
                <a:gd name="T28" fmla="*/ 0 w 82"/>
                <a:gd name="T29" fmla="*/ 44 h 46"/>
                <a:gd name="T30" fmla="*/ 0 w 82"/>
                <a:gd name="T31" fmla="*/ 44 h 46"/>
                <a:gd name="T32" fmla="*/ 0 w 82"/>
                <a:gd name="T33" fmla="*/ 44 h 46"/>
                <a:gd name="T34" fmla="*/ 0 w 82"/>
                <a:gd name="T35" fmla="*/ 44 h 46"/>
                <a:gd name="T36" fmla="*/ 0 w 82"/>
                <a:gd name="T37" fmla="*/ 44 h 46"/>
                <a:gd name="T38" fmla="*/ 2 w 82"/>
                <a:gd name="T39" fmla="*/ 45 h 46"/>
                <a:gd name="T40" fmla="*/ 2 w 82"/>
                <a:gd name="T41" fmla="*/ 45 h 46"/>
                <a:gd name="T42" fmla="*/ 2 w 82"/>
                <a:gd name="T43" fmla="*/ 45 h 46"/>
                <a:gd name="T44" fmla="*/ 2 w 82"/>
                <a:gd name="T45" fmla="*/ 45 h 46"/>
                <a:gd name="T46" fmla="*/ 2 w 82"/>
                <a:gd name="T47" fmla="*/ 39 h 46"/>
                <a:gd name="T48" fmla="*/ 3 w 82"/>
                <a:gd name="T49" fmla="*/ 29 h 46"/>
                <a:gd name="T50" fmla="*/ 8 w 82"/>
                <a:gd name="T51" fmla="*/ 23 h 46"/>
                <a:gd name="T52" fmla="*/ 12 w 82"/>
                <a:gd name="T53" fmla="*/ 14 h 46"/>
                <a:gd name="T54" fmla="*/ 19 w 82"/>
                <a:gd name="T55" fmla="*/ 8 h 46"/>
                <a:gd name="T56" fmla="*/ 25 w 82"/>
                <a:gd name="T57" fmla="*/ 5 h 46"/>
                <a:gd name="T58" fmla="*/ 33 w 82"/>
                <a:gd name="T59" fmla="*/ 1 h 46"/>
                <a:gd name="T60" fmla="*/ 41 w 82"/>
                <a:gd name="T61" fmla="*/ 1 h 46"/>
                <a:gd name="T62" fmla="*/ 48 w 82"/>
                <a:gd name="T63" fmla="*/ 1 h 46"/>
                <a:gd name="T64" fmla="*/ 58 w 82"/>
                <a:gd name="T65" fmla="*/ 4 h 46"/>
                <a:gd name="T66" fmla="*/ 65 w 82"/>
                <a:gd name="T67" fmla="*/ 7 h 46"/>
                <a:gd name="T68" fmla="*/ 74 w 82"/>
                <a:gd name="T69" fmla="*/ 11 h 46"/>
                <a:gd name="T70" fmla="*/ 78 w 82"/>
                <a:gd name="T71" fmla="*/ 17 h 46"/>
                <a:gd name="T72" fmla="*/ 79 w 82"/>
                <a:gd name="T73" fmla="*/ 19 h 46"/>
                <a:gd name="T74" fmla="*/ 79 w 82"/>
                <a:gd name="T75" fmla="*/ 19 h 46"/>
                <a:gd name="T76" fmla="*/ 79 w 82"/>
                <a:gd name="T77" fmla="*/ 19 h 46"/>
                <a:gd name="T78" fmla="*/ 79 w 82"/>
                <a:gd name="T79" fmla="*/ 19 h 46"/>
                <a:gd name="T80" fmla="*/ 79 w 82"/>
                <a:gd name="T81" fmla="*/ 19 h 46"/>
                <a:gd name="T82" fmla="*/ 79 w 82"/>
                <a:gd name="T83" fmla="*/ 19 h 46"/>
                <a:gd name="T84" fmla="*/ 81 w 82"/>
                <a:gd name="T85" fmla="*/ 20 h 46"/>
                <a:gd name="T86" fmla="*/ 81 w 82"/>
                <a:gd name="T87" fmla="*/ 20 h 46"/>
                <a:gd name="T88" fmla="*/ 81 w 82"/>
                <a:gd name="T89" fmla="*/ 20 h 4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2"/>
                <a:gd name="T136" fmla="*/ 0 h 46"/>
                <a:gd name="T137" fmla="*/ 82 w 82"/>
                <a:gd name="T138" fmla="*/ 46 h 4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2" h="46">
                  <a:moveTo>
                    <a:pt x="81" y="20"/>
                  </a:moveTo>
                  <a:lnTo>
                    <a:pt x="80" y="17"/>
                  </a:lnTo>
                  <a:lnTo>
                    <a:pt x="74" y="11"/>
                  </a:lnTo>
                  <a:lnTo>
                    <a:pt x="65" y="5"/>
                  </a:lnTo>
                  <a:lnTo>
                    <a:pt x="59" y="2"/>
                  </a:lnTo>
                  <a:lnTo>
                    <a:pt x="49" y="0"/>
                  </a:lnTo>
                  <a:lnTo>
                    <a:pt x="41" y="1"/>
                  </a:lnTo>
                  <a:lnTo>
                    <a:pt x="33" y="1"/>
                  </a:lnTo>
                  <a:lnTo>
                    <a:pt x="23" y="4"/>
                  </a:lnTo>
                  <a:lnTo>
                    <a:pt x="19" y="8"/>
                  </a:lnTo>
                  <a:lnTo>
                    <a:pt x="10" y="13"/>
                  </a:lnTo>
                  <a:lnTo>
                    <a:pt x="6" y="21"/>
                  </a:lnTo>
                  <a:lnTo>
                    <a:pt x="3" y="29"/>
                  </a:lnTo>
                  <a:lnTo>
                    <a:pt x="0" y="38"/>
                  </a:lnTo>
                  <a:lnTo>
                    <a:pt x="0" y="44"/>
                  </a:lnTo>
                  <a:lnTo>
                    <a:pt x="2" y="45"/>
                  </a:lnTo>
                  <a:lnTo>
                    <a:pt x="2" y="39"/>
                  </a:lnTo>
                  <a:lnTo>
                    <a:pt x="3" y="29"/>
                  </a:lnTo>
                  <a:lnTo>
                    <a:pt x="8" y="23"/>
                  </a:lnTo>
                  <a:lnTo>
                    <a:pt x="12" y="14"/>
                  </a:lnTo>
                  <a:lnTo>
                    <a:pt x="19" y="8"/>
                  </a:lnTo>
                  <a:lnTo>
                    <a:pt x="25" y="5"/>
                  </a:lnTo>
                  <a:lnTo>
                    <a:pt x="33" y="1"/>
                  </a:lnTo>
                  <a:lnTo>
                    <a:pt x="41" y="1"/>
                  </a:lnTo>
                  <a:lnTo>
                    <a:pt x="48" y="1"/>
                  </a:lnTo>
                  <a:lnTo>
                    <a:pt x="58" y="4"/>
                  </a:lnTo>
                  <a:lnTo>
                    <a:pt x="65" y="7"/>
                  </a:lnTo>
                  <a:lnTo>
                    <a:pt x="74" y="11"/>
                  </a:lnTo>
                  <a:lnTo>
                    <a:pt x="78" y="17"/>
                  </a:lnTo>
                  <a:lnTo>
                    <a:pt x="79" y="19"/>
                  </a:lnTo>
                  <a:lnTo>
                    <a:pt x="81" y="20"/>
                  </a:lnTo>
                </a:path>
              </a:pathLst>
            </a:custGeom>
            <a:solidFill>
              <a:srgbClr val="D8DEE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199" name="Freeform 631"/>
            <p:cNvSpPr>
              <a:spLocks/>
            </p:cNvSpPr>
            <p:nvPr/>
          </p:nvSpPr>
          <p:spPr bwMode="auto">
            <a:xfrm>
              <a:off x="2029" y="890"/>
              <a:ext cx="78" cy="45"/>
            </a:xfrm>
            <a:custGeom>
              <a:avLst/>
              <a:gdLst>
                <a:gd name="T0" fmla="*/ 77 w 78"/>
                <a:gd name="T1" fmla="*/ 18 h 45"/>
                <a:gd name="T2" fmla="*/ 76 w 78"/>
                <a:gd name="T3" fmla="*/ 16 h 45"/>
                <a:gd name="T4" fmla="*/ 72 w 78"/>
                <a:gd name="T5" fmla="*/ 10 h 45"/>
                <a:gd name="T6" fmla="*/ 63 w 78"/>
                <a:gd name="T7" fmla="*/ 6 h 45"/>
                <a:gd name="T8" fmla="*/ 56 w 78"/>
                <a:gd name="T9" fmla="*/ 3 h 45"/>
                <a:gd name="T10" fmla="*/ 46 w 78"/>
                <a:gd name="T11" fmla="*/ 0 h 45"/>
                <a:gd name="T12" fmla="*/ 39 w 78"/>
                <a:gd name="T13" fmla="*/ 0 h 45"/>
                <a:gd name="T14" fmla="*/ 31 w 78"/>
                <a:gd name="T15" fmla="*/ 0 h 45"/>
                <a:gd name="T16" fmla="*/ 23 w 78"/>
                <a:gd name="T17" fmla="*/ 4 h 45"/>
                <a:gd name="T18" fmla="*/ 17 w 78"/>
                <a:gd name="T19" fmla="*/ 7 h 45"/>
                <a:gd name="T20" fmla="*/ 10 w 78"/>
                <a:gd name="T21" fmla="*/ 13 h 45"/>
                <a:gd name="T22" fmla="*/ 6 w 78"/>
                <a:gd name="T23" fmla="*/ 22 h 45"/>
                <a:gd name="T24" fmla="*/ 1 w 78"/>
                <a:gd name="T25" fmla="*/ 28 h 45"/>
                <a:gd name="T26" fmla="*/ 0 w 78"/>
                <a:gd name="T27" fmla="*/ 38 h 45"/>
                <a:gd name="T28" fmla="*/ 0 w 78"/>
                <a:gd name="T29" fmla="*/ 44 h 45"/>
                <a:gd name="T30" fmla="*/ 0 w 78"/>
                <a:gd name="T31" fmla="*/ 44 h 45"/>
                <a:gd name="T32" fmla="*/ 0 w 78"/>
                <a:gd name="T33" fmla="*/ 44 h 45"/>
                <a:gd name="T34" fmla="*/ 0 w 78"/>
                <a:gd name="T35" fmla="*/ 44 h 45"/>
                <a:gd name="T36" fmla="*/ 0 w 78"/>
                <a:gd name="T37" fmla="*/ 44 h 45"/>
                <a:gd name="T38" fmla="*/ 0 w 78"/>
                <a:gd name="T39" fmla="*/ 44 h 45"/>
                <a:gd name="T40" fmla="*/ 0 w 78"/>
                <a:gd name="T41" fmla="*/ 44 h 45"/>
                <a:gd name="T42" fmla="*/ 0 w 78"/>
                <a:gd name="T43" fmla="*/ 44 h 45"/>
                <a:gd name="T44" fmla="*/ 0 w 78"/>
                <a:gd name="T45" fmla="*/ 44 h 45"/>
                <a:gd name="T46" fmla="*/ 1 w 78"/>
                <a:gd name="T47" fmla="*/ 36 h 45"/>
                <a:gd name="T48" fmla="*/ 3 w 78"/>
                <a:gd name="T49" fmla="*/ 30 h 45"/>
                <a:gd name="T50" fmla="*/ 6 w 78"/>
                <a:gd name="T51" fmla="*/ 22 h 45"/>
                <a:gd name="T52" fmla="*/ 12 w 78"/>
                <a:gd name="T53" fmla="*/ 15 h 45"/>
                <a:gd name="T54" fmla="*/ 17 w 78"/>
                <a:gd name="T55" fmla="*/ 9 h 45"/>
                <a:gd name="T56" fmla="*/ 23 w 78"/>
                <a:gd name="T57" fmla="*/ 6 h 45"/>
                <a:gd name="T58" fmla="*/ 30 w 78"/>
                <a:gd name="T59" fmla="*/ 1 h 45"/>
                <a:gd name="T60" fmla="*/ 39 w 78"/>
                <a:gd name="T61" fmla="*/ 2 h 45"/>
                <a:gd name="T62" fmla="*/ 46 w 78"/>
                <a:gd name="T63" fmla="*/ 2 h 45"/>
                <a:gd name="T64" fmla="*/ 56 w 78"/>
                <a:gd name="T65" fmla="*/ 3 h 45"/>
                <a:gd name="T66" fmla="*/ 62 w 78"/>
                <a:gd name="T67" fmla="*/ 8 h 45"/>
                <a:gd name="T68" fmla="*/ 70 w 78"/>
                <a:gd name="T69" fmla="*/ 12 h 45"/>
                <a:gd name="T70" fmla="*/ 76 w 78"/>
                <a:gd name="T71" fmla="*/ 18 h 45"/>
                <a:gd name="T72" fmla="*/ 77 w 78"/>
                <a:gd name="T73" fmla="*/ 18 h 45"/>
                <a:gd name="T74" fmla="*/ 77 w 78"/>
                <a:gd name="T75" fmla="*/ 18 h 45"/>
                <a:gd name="T76" fmla="*/ 77 w 78"/>
                <a:gd name="T77" fmla="*/ 18 h 45"/>
                <a:gd name="T78" fmla="*/ 77 w 78"/>
                <a:gd name="T79" fmla="*/ 18 h 45"/>
                <a:gd name="T80" fmla="*/ 77 w 78"/>
                <a:gd name="T81" fmla="*/ 18 h 45"/>
                <a:gd name="T82" fmla="*/ 77 w 78"/>
                <a:gd name="T83" fmla="*/ 18 h 45"/>
                <a:gd name="T84" fmla="*/ 77 w 78"/>
                <a:gd name="T85" fmla="*/ 18 h 45"/>
                <a:gd name="T86" fmla="*/ 77 w 78"/>
                <a:gd name="T87" fmla="*/ 18 h 45"/>
                <a:gd name="T88" fmla="*/ 77 w 78"/>
                <a:gd name="T89" fmla="*/ 18 h 4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78"/>
                <a:gd name="T136" fmla="*/ 0 h 45"/>
                <a:gd name="T137" fmla="*/ 78 w 78"/>
                <a:gd name="T138" fmla="*/ 45 h 4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78" h="45">
                  <a:moveTo>
                    <a:pt x="77" y="18"/>
                  </a:moveTo>
                  <a:lnTo>
                    <a:pt x="76" y="16"/>
                  </a:lnTo>
                  <a:lnTo>
                    <a:pt x="72" y="10"/>
                  </a:lnTo>
                  <a:lnTo>
                    <a:pt x="63" y="6"/>
                  </a:lnTo>
                  <a:lnTo>
                    <a:pt x="56" y="3"/>
                  </a:lnTo>
                  <a:lnTo>
                    <a:pt x="46" y="0"/>
                  </a:lnTo>
                  <a:lnTo>
                    <a:pt x="39" y="0"/>
                  </a:lnTo>
                  <a:lnTo>
                    <a:pt x="31" y="0"/>
                  </a:lnTo>
                  <a:lnTo>
                    <a:pt x="23" y="4"/>
                  </a:lnTo>
                  <a:lnTo>
                    <a:pt x="17" y="7"/>
                  </a:lnTo>
                  <a:lnTo>
                    <a:pt x="10" y="13"/>
                  </a:lnTo>
                  <a:lnTo>
                    <a:pt x="6" y="22"/>
                  </a:lnTo>
                  <a:lnTo>
                    <a:pt x="1" y="28"/>
                  </a:lnTo>
                  <a:lnTo>
                    <a:pt x="0" y="38"/>
                  </a:lnTo>
                  <a:lnTo>
                    <a:pt x="0" y="44"/>
                  </a:lnTo>
                  <a:lnTo>
                    <a:pt x="1" y="36"/>
                  </a:lnTo>
                  <a:lnTo>
                    <a:pt x="3" y="30"/>
                  </a:lnTo>
                  <a:lnTo>
                    <a:pt x="6" y="22"/>
                  </a:lnTo>
                  <a:lnTo>
                    <a:pt x="12" y="15"/>
                  </a:lnTo>
                  <a:lnTo>
                    <a:pt x="17" y="9"/>
                  </a:lnTo>
                  <a:lnTo>
                    <a:pt x="23" y="6"/>
                  </a:lnTo>
                  <a:lnTo>
                    <a:pt x="30" y="1"/>
                  </a:lnTo>
                  <a:lnTo>
                    <a:pt x="39" y="2"/>
                  </a:lnTo>
                  <a:lnTo>
                    <a:pt x="46" y="2"/>
                  </a:lnTo>
                  <a:lnTo>
                    <a:pt x="56" y="3"/>
                  </a:lnTo>
                  <a:lnTo>
                    <a:pt x="62" y="8"/>
                  </a:lnTo>
                  <a:lnTo>
                    <a:pt x="70" y="12"/>
                  </a:lnTo>
                  <a:lnTo>
                    <a:pt x="76" y="18"/>
                  </a:lnTo>
                  <a:lnTo>
                    <a:pt x="77" y="18"/>
                  </a:lnTo>
                </a:path>
              </a:pathLst>
            </a:custGeom>
            <a:solidFill>
              <a:srgbClr val="D9DFE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200" name="Freeform 632"/>
            <p:cNvSpPr>
              <a:spLocks/>
            </p:cNvSpPr>
            <p:nvPr/>
          </p:nvSpPr>
          <p:spPr bwMode="auto">
            <a:xfrm>
              <a:off x="2029" y="891"/>
              <a:ext cx="78" cy="44"/>
            </a:xfrm>
            <a:custGeom>
              <a:avLst/>
              <a:gdLst>
                <a:gd name="T0" fmla="*/ 77 w 78"/>
                <a:gd name="T1" fmla="*/ 17 h 44"/>
                <a:gd name="T2" fmla="*/ 76 w 78"/>
                <a:gd name="T3" fmla="*/ 17 h 44"/>
                <a:gd name="T4" fmla="*/ 70 w 78"/>
                <a:gd name="T5" fmla="*/ 11 h 44"/>
                <a:gd name="T6" fmla="*/ 62 w 78"/>
                <a:gd name="T7" fmla="*/ 7 h 44"/>
                <a:gd name="T8" fmla="*/ 56 w 78"/>
                <a:gd name="T9" fmla="*/ 2 h 44"/>
                <a:gd name="T10" fmla="*/ 46 w 78"/>
                <a:gd name="T11" fmla="*/ 1 h 44"/>
                <a:gd name="T12" fmla="*/ 39 w 78"/>
                <a:gd name="T13" fmla="*/ 1 h 44"/>
                <a:gd name="T14" fmla="*/ 30 w 78"/>
                <a:gd name="T15" fmla="*/ 0 h 44"/>
                <a:gd name="T16" fmla="*/ 23 w 78"/>
                <a:gd name="T17" fmla="*/ 5 h 44"/>
                <a:gd name="T18" fmla="*/ 17 w 78"/>
                <a:gd name="T19" fmla="*/ 8 h 44"/>
                <a:gd name="T20" fmla="*/ 12 w 78"/>
                <a:gd name="T21" fmla="*/ 14 h 44"/>
                <a:gd name="T22" fmla="*/ 6 w 78"/>
                <a:gd name="T23" fmla="*/ 21 h 44"/>
                <a:gd name="T24" fmla="*/ 3 w 78"/>
                <a:gd name="T25" fmla="*/ 29 h 44"/>
                <a:gd name="T26" fmla="*/ 1 w 78"/>
                <a:gd name="T27" fmla="*/ 35 h 44"/>
                <a:gd name="T28" fmla="*/ 0 w 78"/>
                <a:gd name="T29" fmla="*/ 43 h 44"/>
                <a:gd name="T30" fmla="*/ 0 w 78"/>
                <a:gd name="T31" fmla="*/ 43 h 44"/>
                <a:gd name="T32" fmla="*/ 0 w 78"/>
                <a:gd name="T33" fmla="*/ 43 h 44"/>
                <a:gd name="T34" fmla="*/ 0 w 78"/>
                <a:gd name="T35" fmla="*/ 43 h 44"/>
                <a:gd name="T36" fmla="*/ 0 w 78"/>
                <a:gd name="T37" fmla="*/ 41 h 44"/>
                <a:gd name="T38" fmla="*/ 2 w 78"/>
                <a:gd name="T39" fmla="*/ 42 h 44"/>
                <a:gd name="T40" fmla="*/ 2 w 78"/>
                <a:gd name="T41" fmla="*/ 42 h 44"/>
                <a:gd name="T42" fmla="*/ 2 w 78"/>
                <a:gd name="T43" fmla="*/ 42 h 44"/>
                <a:gd name="T44" fmla="*/ 2 w 78"/>
                <a:gd name="T45" fmla="*/ 42 h 44"/>
                <a:gd name="T46" fmla="*/ 3 w 78"/>
                <a:gd name="T47" fmla="*/ 36 h 44"/>
                <a:gd name="T48" fmla="*/ 3 w 78"/>
                <a:gd name="T49" fmla="*/ 29 h 44"/>
                <a:gd name="T50" fmla="*/ 8 w 78"/>
                <a:gd name="T51" fmla="*/ 22 h 44"/>
                <a:gd name="T52" fmla="*/ 12 w 78"/>
                <a:gd name="T53" fmla="*/ 14 h 44"/>
                <a:gd name="T54" fmla="*/ 17 w 78"/>
                <a:gd name="T55" fmla="*/ 8 h 44"/>
                <a:gd name="T56" fmla="*/ 25 w 78"/>
                <a:gd name="T57" fmla="*/ 5 h 44"/>
                <a:gd name="T58" fmla="*/ 32 w 78"/>
                <a:gd name="T59" fmla="*/ 2 h 44"/>
                <a:gd name="T60" fmla="*/ 39 w 78"/>
                <a:gd name="T61" fmla="*/ 1 h 44"/>
                <a:gd name="T62" fmla="*/ 46 w 78"/>
                <a:gd name="T63" fmla="*/ 1 h 44"/>
                <a:gd name="T64" fmla="*/ 56 w 78"/>
                <a:gd name="T65" fmla="*/ 4 h 44"/>
                <a:gd name="T66" fmla="*/ 62 w 78"/>
                <a:gd name="T67" fmla="*/ 7 h 44"/>
                <a:gd name="T68" fmla="*/ 70 w 78"/>
                <a:gd name="T69" fmla="*/ 11 h 44"/>
                <a:gd name="T70" fmla="*/ 76 w 78"/>
                <a:gd name="T71" fmla="*/ 17 h 44"/>
                <a:gd name="T72" fmla="*/ 75 w 78"/>
                <a:gd name="T73" fmla="*/ 19 h 44"/>
                <a:gd name="T74" fmla="*/ 75 w 78"/>
                <a:gd name="T75" fmla="*/ 19 h 44"/>
                <a:gd name="T76" fmla="*/ 75 w 78"/>
                <a:gd name="T77" fmla="*/ 19 h 44"/>
                <a:gd name="T78" fmla="*/ 75 w 78"/>
                <a:gd name="T79" fmla="*/ 19 h 44"/>
                <a:gd name="T80" fmla="*/ 77 w 78"/>
                <a:gd name="T81" fmla="*/ 19 h 44"/>
                <a:gd name="T82" fmla="*/ 77 w 78"/>
                <a:gd name="T83" fmla="*/ 19 h 44"/>
                <a:gd name="T84" fmla="*/ 77 w 78"/>
                <a:gd name="T85" fmla="*/ 19 h 44"/>
                <a:gd name="T86" fmla="*/ 77 w 78"/>
                <a:gd name="T87" fmla="*/ 17 h 44"/>
                <a:gd name="T88" fmla="*/ 77 w 78"/>
                <a:gd name="T89" fmla="*/ 17 h 4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78"/>
                <a:gd name="T136" fmla="*/ 0 h 44"/>
                <a:gd name="T137" fmla="*/ 78 w 78"/>
                <a:gd name="T138" fmla="*/ 44 h 4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78" h="44">
                  <a:moveTo>
                    <a:pt x="77" y="17"/>
                  </a:moveTo>
                  <a:lnTo>
                    <a:pt x="76" y="17"/>
                  </a:lnTo>
                  <a:lnTo>
                    <a:pt x="70" y="11"/>
                  </a:lnTo>
                  <a:lnTo>
                    <a:pt x="62" y="7"/>
                  </a:lnTo>
                  <a:lnTo>
                    <a:pt x="56" y="2"/>
                  </a:lnTo>
                  <a:lnTo>
                    <a:pt x="46" y="1"/>
                  </a:lnTo>
                  <a:lnTo>
                    <a:pt x="39" y="1"/>
                  </a:lnTo>
                  <a:lnTo>
                    <a:pt x="30" y="0"/>
                  </a:lnTo>
                  <a:lnTo>
                    <a:pt x="23" y="5"/>
                  </a:lnTo>
                  <a:lnTo>
                    <a:pt x="17" y="8"/>
                  </a:lnTo>
                  <a:lnTo>
                    <a:pt x="12" y="14"/>
                  </a:lnTo>
                  <a:lnTo>
                    <a:pt x="6" y="21"/>
                  </a:lnTo>
                  <a:lnTo>
                    <a:pt x="3" y="29"/>
                  </a:lnTo>
                  <a:lnTo>
                    <a:pt x="1" y="35"/>
                  </a:lnTo>
                  <a:lnTo>
                    <a:pt x="0" y="43"/>
                  </a:lnTo>
                  <a:lnTo>
                    <a:pt x="0" y="41"/>
                  </a:lnTo>
                  <a:lnTo>
                    <a:pt x="2" y="42"/>
                  </a:lnTo>
                  <a:lnTo>
                    <a:pt x="3" y="36"/>
                  </a:lnTo>
                  <a:lnTo>
                    <a:pt x="3" y="29"/>
                  </a:lnTo>
                  <a:lnTo>
                    <a:pt x="8" y="22"/>
                  </a:lnTo>
                  <a:lnTo>
                    <a:pt x="12" y="14"/>
                  </a:lnTo>
                  <a:lnTo>
                    <a:pt x="17" y="8"/>
                  </a:lnTo>
                  <a:lnTo>
                    <a:pt x="25" y="5"/>
                  </a:lnTo>
                  <a:lnTo>
                    <a:pt x="32" y="2"/>
                  </a:lnTo>
                  <a:lnTo>
                    <a:pt x="39" y="1"/>
                  </a:lnTo>
                  <a:lnTo>
                    <a:pt x="46" y="1"/>
                  </a:lnTo>
                  <a:lnTo>
                    <a:pt x="56" y="4"/>
                  </a:lnTo>
                  <a:lnTo>
                    <a:pt x="62" y="7"/>
                  </a:lnTo>
                  <a:lnTo>
                    <a:pt x="70" y="11"/>
                  </a:lnTo>
                  <a:lnTo>
                    <a:pt x="76" y="17"/>
                  </a:lnTo>
                  <a:lnTo>
                    <a:pt x="75" y="19"/>
                  </a:lnTo>
                  <a:lnTo>
                    <a:pt x="77" y="19"/>
                  </a:lnTo>
                  <a:lnTo>
                    <a:pt x="77" y="17"/>
                  </a:lnTo>
                </a:path>
              </a:pathLst>
            </a:custGeom>
            <a:solidFill>
              <a:srgbClr val="DAE0E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201" name="Freeform 633"/>
            <p:cNvSpPr>
              <a:spLocks/>
            </p:cNvSpPr>
            <p:nvPr/>
          </p:nvSpPr>
          <p:spPr bwMode="auto">
            <a:xfrm>
              <a:off x="2031" y="892"/>
              <a:ext cx="75" cy="42"/>
            </a:xfrm>
            <a:custGeom>
              <a:avLst/>
              <a:gdLst>
                <a:gd name="T0" fmla="*/ 73 w 75"/>
                <a:gd name="T1" fmla="*/ 18 h 42"/>
                <a:gd name="T2" fmla="*/ 74 w 75"/>
                <a:gd name="T3" fmla="*/ 16 h 42"/>
                <a:gd name="T4" fmla="*/ 68 w 75"/>
                <a:gd name="T5" fmla="*/ 10 h 42"/>
                <a:gd name="T6" fmla="*/ 60 w 75"/>
                <a:gd name="T7" fmla="*/ 6 h 42"/>
                <a:gd name="T8" fmla="*/ 54 w 75"/>
                <a:gd name="T9" fmla="*/ 3 h 42"/>
                <a:gd name="T10" fmla="*/ 44 w 75"/>
                <a:gd name="T11" fmla="*/ 0 h 42"/>
                <a:gd name="T12" fmla="*/ 37 w 75"/>
                <a:gd name="T13" fmla="*/ 0 h 42"/>
                <a:gd name="T14" fmla="*/ 30 w 75"/>
                <a:gd name="T15" fmla="*/ 1 h 42"/>
                <a:gd name="T16" fmla="*/ 23 w 75"/>
                <a:gd name="T17" fmla="*/ 4 h 42"/>
                <a:gd name="T18" fmla="*/ 15 w 75"/>
                <a:gd name="T19" fmla="*/ 7 h 42"/>
                <a:gd name="T20" fmla="*/ 10 w 75"/>
                <a:gd name="T21" fmla="*/ 13 h 42"/>
                <a:gd name="T22" fmla="*/ 6 w 75"/>
                <a:gd name="T23" fmla="*/ 21 h 42"/>
                <a:gd name="T24" fmla="*/ 1 w 75"/>
                <a:gd name="T25" fmla="*/ 28 h 42"/>
                <a:gd name="T26" fmla="*/ 1 w 75"/>
                <a:gd name="T27" fmla="*/ 35 h 42"/>
                <a:gd name="T28" fmla="*/ 0 w 75"/>
                <a:gd name="T29" fmla="*/ 41 h 42"/>
                <a:gd name="T30" fmla="*/ 0 w 75"/>
                <a:gd name="T31" fmla="*/ 41 h 42"/>
                <a:gd name="T32" fmla="*/ 0 w 75"/>
                <a:gd name="T33" fmla="*/ 41 h 42"/>
                <a:gd name="T34" fmla="*/ 0 w 75"/>
                <a:gd name="T35" fmla="*/ 41 h 42"/>
                <a:gd name="T36" fmla="*/ 0 w 75"/>
                <a:gd name="T37" fmla="*/ 41 h 42"/>
                <a:gd name="T38" fmla="*/ 0 w 75"/>
                <a:gd name="T39" fmla="*/ 41 h 42"/>
                <a:gd name="T40" fmla="*/ 0 w 75"/>
                <a:gd name="T41" fmla="*/ 41 h 42"/>
                <a:gd name="T42" fmla="*/ 0 w 75"/>
                <a:gd name="T43" fmla="*/ 41 h 42"/>
                <a:gd name="T44" fmla="*/ 0 w 75"/>
                <a:gd name="T45" fmla="*/ 41 h 42"/>
                <a:gd name="T46" fmla="*/ 1 w 75"/>
                <a:gd name="T47" fmla="*/ 35 h 42"/>
                <a:gd name="T48" fmla="*/ 3 w 75"/>
                <a:gd name="T49" fmla="*/ 28 h 42"/>
                <a:gd name="T50" fmla="*/ 6 w 75"/>
                <a:gd name="T51" fmla="*/ 21 h 42"/>
                <a:gd name="T52" fmla="*/ 12 w 75"/>
                <a:gd name="T53" fmla="*/ 14 h 42"/>
                <a:gd name="T54" fmla="*/ 17 w 75"/>
                <a:gd name="T55" fmla="*/ 9 h 42"/>
                <a:gd name="T56" fmla="*/ 23 w 75"/>
                <a:gd name="T57" fmla="*/ 4 h 42"/>
                <a:gd name="T58" fmla="*/ 30 w 75"/>
                <a:gd name="T59" fmla="*/ 3 h 42"/>
                <a:gd name="T60" fmla="*/ 38 w 75"/>
                <a:gd name="T61" fmla="*/ 1 h 42"/>
                <a:gd name="T62" fmla="*/ 45 w 75"/>
                <a:gd name="T63" fmla="*/ 3 h 42"/>
                <a:gd name="T64" fmla="*/ 54 w 75"/>
                <a:gd name="T65" fmla="*/ 3 h 42"/>
                <a:gd name="T66" fmla="*/ 60 w 75"/>
                <a:gd name="T67" fmla="*/ 8 h 42"/>
                <a:gd name="T68" fmla="*/ 66 w 75"/>
                <a:gd name="T69" fmla="*/ 11 h 42"/>
                <a:gd name="T70" fmla="*/ 71 w 75"/>
                <a:gd name="T71" fmla="*/ 16 h 42"/>
                <a:gd name="T72" fmla="*/ 73 w 75"/>
                <a:gd name="T73" fmla="*/ 18 h 42"/>
                <a:gd name="T74" fmla="*/ 73 w 75"/>
                <a:gd name="T75" fmla="*/ 18 h 42"/>
                <a:gd name="T76" fmla="*/ 73 w 75"/>
                <a:gd name="T77" fmla="*/ 18 h 42"/>
                <a:gd name="T78" fmla="*/ 73 w 75"/>
                <a:gd name="T79" fmla="*/ 18 h 42"/>
                <a:gd name="T80" fmla="*/ 73 w 75"/>
                <a:gd name="T81" fmla="*/ 18 h 42"/>
                <a:gd name="T82" fmla="*/ 73 w 75"/>
                <a:gd name="T83" fmla="*/ 18 h 42"/>
                <a:gd name="T84" fmla="*/ 73 w 75"/>
                <a:gd name="T85" fmla="*/ 18 h 42"/>
                <a:gd name="T86" fmla="*/ 73 w 75"/>
                <a:gd name="T87" fmla="*/ 18 h 42"/>
                <a:gd name="T88" fmla="*/ 73 w 75"/>
                <a:gd name="T89" fmla="*/ 18 h 4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75"/>
                <a:gd name="T136" fmla="*/ 0 h 42"/>
                <a:gd name="T137" fmla="*/ 75 w 75"/>
                <a:gd name="T138" fmla="*/ 42 h 4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75" h="42">
                  <a:moveTo>
                    <a:pt x="73" y="18"/>
                  </a:moveTo>
                  <a:lnTo>
                    <a:pt x="74" y="16"/>
                  </a:lnTo>
                  <a:lnTo>
                    <a:pt x="68" y="10"/>
                  </a:lnTo>
                  <a:lnTo>
                    <a:pt x="60" y="6"/>
                  </a:lnTo>
                  <a:lnTo>
                    <a:pt x="54" y="3"/>
                  </a:lnTo>
                  <a:lnTo>
                    <a:pt x="44" y="0"/>
                  </a:lnTo>
                  <a:lnTo>
                    <a:pt x="37" y="0"/>
                  </a:lnTo>
                  <a:lnTo>
                    <a:pt x="30" y="1"/>
                  </a:lnTo>
                  <a:lnTo>
                    <a:pt x="23" y="4"/>
                  </a:lnTo>
                  <a:lnTo>
                    <a:pt x="15" y="7"/>
                  </a:lnTo>
                  <a:lnTo>
                    <a:pt x="10" y="13"/>
                  </a:lnTo>
                  <a:lnTo>
                    <a:pt x="6" y="21"/>
                  </a:lnTo>
                  <a:lnTo>
                    <a:pt x="1" y="28"/>
                  </a:lnTo>
                  <a:lnTo>
                    <a:pt x="1" y="35"/>
                  </a:lnTo>
                  <a:lnTo>
                    <a:pt x="0" y="41"/>
                  </a:lnTo>
                  <a:lnTo>
                    <a:pt x="1" y="35"/>
                  </a:lnTo>
                  <a:lnTo>
                    <a:pt x="3" y="28"/>
                  </a:lnTo>
                  <a:lnTo>
                    <a:pt x="6" y="21"/>
                  </a:lnTo>
                  <a:lnTo>
                    <a:pt x="12" y="14"/>
                  </a:lnTo>
                  <a:lnTo>
                    <a:pt x="17" y="9"/>
                  </a:lnTo>
                  <a:lnTo>
                    <a:pt x="23" y="4"/>
                  </a:lnTo>
                  <a:lnTo>
                    <a:pt x="30" y="3"/>
                  </a:lnTo>
                  <a:lnTo>
                    <a:pt x="38" y="1"/>
                  </a:lnTo>
                  <a:lnTo>
                    <a:pt x="45" y="3"/>
                  </a:lnTo>
                  <a:lnTo>
                    <a:pt x="54" y="3"/>
                  </a:lnTo>
                  <a:lnTo>
                    <a:pt x="60" y="8"/>
                  </a:lnTo>
                  <a:lnTo>
                    <a:pt x="66" y="11"/>
                  </a:lnTo>
                  <a:lnTo>
                    <a:pt x="71" y="16"/>
                  </a:lnTo>
                  <a:lnTo>
                    <a:pt x="73" y="18"/>
                  </a:lnTo>
                </a:path>
              </a:pathLst>
            </a:custGeom>
            <a:solidFill>
              <a:srgbClr val="DBE1EB"/>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202" name="Freeform 634"/>
            <p:cNvSpPr>
              <a:spLocks/>
            </p:cNvSpPr>
            <p:nvPr/>
          </p:nvSpPr>
          <p:spPr bwMode="auto">
            <a:xfrm>
              <a:off x="2031" y="893"/>
              <a:ext cx="74" cy="42"/>
            </a:xfrm>
            <a:custGeom>
              <a:avLst/>
              <a:gdLst>
                <a:gd name="T0" fmla="*/ 73 w 74"/>
                <a:gd name="T1" fmla="*/ 17 h 42"/>
                <a:gd name="T2" fmla="*/ 71 w 74"/>
                <a:gd name="T3" fmla="*/ 15 h 42"/>
                <a:gd name="T4" fmla="*/ 66 w 74"/>
                <a:gd name="T5" fmla="*/ 10 h 42"/>
                <a:gd name="T6" fmla="*/ 60 w 74"/>
                <a:gd name="T7" fmla="*/ 7 h 42"/>
                <a:gd name="T8" fmla="*/ 54 w 74"/>
                <a:gd name="T9" fmla="*/ 2 h 42"/>
                <a:gd name="T10" fmla="*/ 45 w 74"/>
                <a:gd name="T11" fmla="*/ 2 h 42"/>
                <a:gd name="T12" fmla="*/ 38 w 74"/>
                <a:gd name="T13" fmla="*/ 0 h 42"/>
                <a:gd name="T14" fmla="*/ 30 w 74"/>
                <a:gd name="T15" fmla="*/ 2 h 42"/>
                <a:gd name="T16" fmla="*/ 23 w 74"/>
                <a:gd name="T17" fmla="*/ 3 h 42"/>
                <a:gd name="T18" fmla="*/ 17 w 74"/>
                <a:gd name="T19" fmla="*/ 8 h 42"/>
                <a:gd name="T20" fmla="*/ 12 w 74"/>
                <a:gd name="T21" fmla="*/ 13 h 42"/>
                <a:gd name="T22" fmla="*/ 6 w 74"/>
                <a:gd name="T23" fmla="*/ 20 h 42"/>
                <a:gd name="T24" fmla="*/ 3 w 74"/>
                <a:gd name="T25" fmla="*/ 27 h 42"/>
                <a:gd name="T26" fmla="*/ 1 w 74"/>
                <a:gd name="T27" fmla="*/ 34 h 42"/>
                <a:gd name="T28" fmla="*/ 0 w 74"/>
                <a:gd name="T29" fmla="*/ 40 h 42"/>
                <a:gd name="T30" fmla="*/ 0 w 74"/>
                <a:gd name="T31" fmla="*/ 40 h 42"/>
                <a:gd name="T32" fmla="*/ 0 w 74"/>
                <a:gd name="T33" fmla="*/ 40 h 42"/>
                <a:gd name="T34" fmla="*/ 0 w 74"/>
                <a:gd name="T35" fmla="*/ 40 h 42"/>
                <a:gd name="T36" fmla="*/ 0 w 74"/>
                <a:gd name="T37" fmla="*/ 40 h 42"/>
                <a:gd name="T38" fmla="*/ 2 w 74"/>
                <a:gd name="T39" fmla="*/ 41 h 42"/>
                <a:gd name="T40" fmla="*/ 2 w 74"/>
                <a:gd name="T41" fmla="*/ 41 h 42"/>
                <a:gd name="T42" fmla="*/ 2 w 74"/>
                <a:gd name="T43" fmla="*/ 41 h 42"/>
                <a:gd name="T44" fmla="*/ 2 w 74"/>
                <a:gd name="T45" fmla="*/ 41 h 42"/>
                <a:gd name="T46" fmla="*/ 3 w 74"/>
                <a:gd name="T47" fmla="*/ 35 h 42"/>
                <a:gd name="T48" fmla="*/ 5 w 74"/>
                <a:gd name="T49" fmla="*/ 28 h 42"/>
                <a:gd name="T50" fmla="*/ 8 w 74"/>
                <a:gd name="T51" fmla="*/ 20 h 42"/>
                <a:gd name="T52" fmla="*/ 12 w 74"/>
                <a:gd name="T53" fmla="*/ 13 h 42"/>
                <a:gd name="T54" fmla="*/ 16 w 74"/>
                <a:gd name="T55" fmla="*/ 10 h 42"/>
                <a:gd name="T56" fmla="*/ 22 w 74"/>
                <a:gd name="T57" fmla="*/ 5 h 42"/>
                <a:gd name="T58" fmla="*/ 30 w 74"/>
                <a:gd name="T59" fmla="*/ 2 h 42"/>
                <a:gd name="T60" fmla="*/ 38 w 74"/>
                <a:gd name="T61" fmla="*/ 0 h 42"/>
                <a:gd name="T62" fmla="*/ 45 w 74"/>
                <a:gd name="T63" fmla="*/ 2 h 42"/>
                <a:gd name="T64" fmla="*/ 53 w 74"/>
                <a:gd name="T65" fmla="*/ 4 h 42"/>
                <a:gd name="T66" fmla="*/ 60 w 74"/>
                <a:gd name="T67" fmla="*/ 7 h 42"/>
                <a:gd name="T68" fmla="*/ 66 w 74"/>
                <a:gd name="T69" fmla="*/ 10 h 42"/>
                <a:gd name="T70" fmla="*/ 71 w 74"/>
                <a:gd name="T71" fmla="*/ 15 h 42"/>
                <a:gd name="T72" fmla="*/ 71 w 74"/>
                <a:gd name="T73" fmla="*/ 17 h 42"/>
                <a:gd name="T74" fmla="*/ 73 w 74"/>
                <a:gd name="T75" fmla="*/ 19 h 42"/>
                <a:gd name="T76" fmla="*/ 73 w 74"/>
                <a:gd name="T77" fmla="*/ 19 h 42"/>
                <a:gd name="T78" fmla="*/ 73 w 74"/>
                <a:gd name="T79" fmla="*/ 17 h 42"/>
                <a:gd name="T80" fmla="*/ 73 w 74"/>
                <a:gd name="T81" fmla="*/ 17 h 42"/>
                <a:gd name="T82" fmla="*/ 73 w 74"/>
                <a:gd name="T83" fmla="*/ 17 h 42"/>
                <a:gd name="T84" fmla="*/ 73 w 74"/>
                <a:gd name="T85" fmla="*/ 17 h 42"/>
                <a:gd name="T86" fmla="*/ 73 w 74"/>
                <a:gd name="T87" fmla="*/ 17 h 42"/>
                <a:gd name="T88" fmla="*/ 73 w 74"/>
                <a:gd name="T89" fmla="*/ 17 h 4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74"/>
                <a:gd name="T136" fmla="*/ 0 h 42"/>
                <a:gd name="T137" fmla="*/ 74 w 74"/>
                <a:gd name="T138" fmla="*/ 42 h 4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74" h="42">
                  <a:moveTo>
                    <a:pt x="73" y="17"/>
                  </a:moveTo>
                  <a:lnTo>
                    <a:pt x="71" y="15"/>
                  </a:lnTo>
                  <a:lnTo>
                    <a:pt x="66" y="10"/>
                  </a:lnTo>
                  <a:lnTo>
                    <a:pt x="60" y="7"/>
                  </a:lnTo>
                  <a:lnTo>
                    <a:pt x="54" y="2"/>
                  </a:lnTo>
                  <a:lnTo>
                    <a:pt x="45" y="2"/>
                  </a:lnTo>
                  <a:lnTo>
                    <a:pt x="38" y="0"/>
                  </a:lnTo>
                  <a:lnTo>
                    <a:pt x="30" y="2"/>
                  </a:lnTo>
                  <a:lnTo>
                    <a:pt x="23" y="3"/>
                  </a:lnTo>
                  <a:lnTo>
                    <a:pt x="17" y="8"/>
                  </a:lnTo>
                  <a:lnTo>
                    <a:pt x="12" y="13"/>
                  </a:lnTo>
                  <a:lnTo>
                    <a:pt x="6" y="20"/>
                  </a:lnTo>
                  <a:lnTo>
                    <a:pt x="3" y="27"/>
                  </a:lnTo>
                  <a:lnTo>
                    <a:pt x="1" y="34"/>
                  </a:lnTo>
                  <a:lnTo>
                    <a:pt x="0" y="40"/>
                  </a:lnTo>
                  <a:lnTo>
                    <a:pt x="2" y="41"/>
                  </a:lnTo>
                  <a:lnTo>
                    <a:pt x="3" y="35"/>
                  </a:lnTo>
                  <a:lnTo>
                    <a:pt x="5" y="28"/>
                  </a:lnTo>
                  <a:lnTo>
                    <a:pt x="8" y="20"/>
                  </a:lnTo>
                  <a:lnTo>
                    <a:pt x="12" y="13"/>
                  </a:lnTo>
                  <a:lnTo>
                    <a:pt x="16" y="10"/>
                  </a:lnTo>
                  <a:lnTo>
                    <a:pt x="22" y="5"/>
                  </a:lnTo>
                  <a:lnTo>
                    <a:pt x="30" y="2"/>
                  </a:lnTo>
                  <a:lnTo>
                    <a:pt x="38" y="0"/>
                  </a:lnTo>
                  <a:lnTo>
                    <a:pt x="45" y="2"/>
                  </a:lnTo>
                  <a:lnTo>
                    <a:pt x="53" y="4"/>
                  </a:lnTo>
                  <a:lnTo>
                    <a:pt x="60" y="7"/>
                  </a:lnTo>
                  <a:lnTo>
                    <a:pt x="66" y="10"/>
                  </a:lnTo>
                  <a:lnTo>
                    <a:pt x="71" y="15"/>
                  </a:lnTo>
                  <a:lnTo>
                    <a:pt x="71" y="17"/>
                  </a:lnTo>
                  <a:lnTo>
                    <a:pt x="73" y="19"/>
                  </a:lnTo>
                  <a:lnTo>
                    <a:pt x="73" y="17"/>
                  </a:lnTo>
                </a:path>
              </a:pathLst>
            </a:custGeom>
            <a:solidFill>
              <a:srgbClr val="DCE1E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203" name="Freeform 635"/>
            <p:cNvSpPr>
              <a:spLocks/>
            </p:cNvSpPr>
            <p:nvPr/>
          </p:nvSpPr>
          <p:spPr bwMode="auto">
            <a:xfrm>
              <a:off x="2033" y="893"/>
              <a:ext cx="70" cy="42"/>
            </a:xfrm>
            <a:custGeom>
              <a:avLst/>
              <a:gdLst>
                <a:gd name="T0" fmla="*/ 69 w 70"/>
                <a:gd name="T1" fmla="*/ 17 h 42"/>
                <a:gd name="T2" fmla="*/ 69 w 70"/>
                <a:gd name="T3" fmla="*/ 15 h 42"/>
                <a:gd name="T4" fmla="*/ 64 w 70"/>
                <a:gd name="T5" fmla="*/ 10 h 42"/>
                <a:gd name="T6" fmla="*/ 58 w 70"/>
                <a:gd name="T7" fmla="*/ 7 h 42"/>
                <a:gd name="T8" fmla="*/ 51 w 70"/>
                <a:gd name="T9" fmla="*/ 4 h 42"/>
                <a:gd name="T10" fmla="*/ 43 w 70"/>
                <a:gd name="T11" fmla="*/ 2 h 42"/>
                <a:gd name="T12" fmla="*/ 36 w 70"/>
                <a:gd name="T13" fmla="*/ 0 h 42"/>
                <a:gd name="T14" fmla="*/ 28 w 70"/>
                <a:gd name="T15" fmla="*/ 2 h 42"/>
                <a:gd name="T16" fmla="*/ 20 w 70"/>
                <a:gd name="T17" fmla="*/ 5 h 42"/>
                <a:gd name="T18" fmla="*/ 14 w 70"/>
                <a:gd name="T19" fmla="*/ 10 h 42"/>
                <a:gd name="T20" fmla="*/ 10 w 70"/>
                <a:gd name="T21" fmla="*/ 13 h 42"/>
                <a:gd name="T22" fmla="*/ 6 w 70"/>
                <a:gd name="T23" fmla="*/ 20 h 42"/>
                <a:gd name="T24" fmla="*/ 3 w 70"/>
                <a:gd name="T25" fmla="*/ 28 h 42"/>
                <a:gd name="T26" fmla="*/ 1 w 70"/>
                <a:gd name="T27" fmla="*/ 35 h 42"/>
                <a:gd name="T28" fmla="*/ 0 w 70"/>
                <a:gd name="T29" fmla="*/ 41 h 42"/>
                <a:gd name="T30" fmla="*/ 0 w 70"/>
                <a:gd name="T31" fmla="*/ 41 h 42"/>
                <a:gd name="T32" fmla="*/ 0 w 70"/>
                <a:gd name="T33" fmla="*/ 41 h 42"/>
                <a:gd name="T34" fmla="*/ 0 w 70"/>
                <a:gd name="T35" fmla="*/ 41 h 42"/>
                <a:gd name="T36" fmla="*/ 0 w 70"/>
                <a:gd name="T37" fmla="*/ 41 h 42"/>
                <a:gd name="T38" fmla="*/ 1 w 70"/>
                <a:gd name="T39" fmla="*/ 39 h 42"/>
                <a:gd name="T40" fmla="*/ 1 w 70"/>
                <a:gd name="T41" fmla="*/ 39 h 42"/>
                <a:gd name="T42" fmla="*/ 1 w 70"/>
                <a:gd name="T43" fmla="*/ 39 h 42"/>
                <a:gd name="T44" fmla="*/ 1 w 70"/>
                <a:gd name="T45" fmla="*/ 39 h 42"/>
                <a:gd name="T46" fmla="*/ 3 w 70"/>
                <a:gd name="T47" fmla="*/ 35 h 42"/>
                <a:gd name="T48" fmla="*/ 3 w 70"/>
                <a:gd name="T49" fmla="*/ 28 h 42"/>
                <a:gd name="T50" fmla="*/ 8 w 70"/>
                <a:gd name="T51" fmla="*/ 21 h 42"/>
                <a:gd name="T52" fmla="*/ 11 w 70"/>
                <a:gd name="T53" fmla="*/ 13 h 42"/>
                <a:gd name="T54" fmla="*/ 14 w 70"/>
                <a:gd name="T55" fmla="*/ 10 h 42"/>
                <a:gd name="T56" fmla="*/ 22 w 70"/>
                <a:gd name="T57" fmla="*/ 6 h 42"/>
                <a:gd name="T58" fmla="*/ 29 w 70"/>
                <a:gd name="T59" fmla="*/ 4 h 42"/>
                <a:gd name="T60" fmla="*/ 36 w 70"/>
                <a:gd name="T61" fmla="*/ 2 h 42"/>
                <a:gd name="T62" fmla="*/ 43 w 70"/>
                <a:gd name="T63" fmla="*/ 3 h 42"/>
                <a:gd name="T64" fmla="*/ 51 w 70"/>
                <a:gd name="T65" fmla="*/ 4 h 42"/>
                <a:gd name="T66" fmla="*/ 58 w 70"/>
                <a:gd name="T67" fmla="*/ 8 h 42"/>
                <a:gd name="T68" fmla="*/ 62 w 70"/>
                <a:gd name="T69" fmla="*/ 11 h 42"/>
                <a:gd name="T70" fmla="*/ 69 w 70"/>
                <a:gd name="T71" fmla="*/ 17 h 42"/>
                <a:gd name="T72" fmla="*/ 69 w 70"/>
                <a:gd name="T73" fmla="*/ 17 h 42"/>
                <a:gd name="T74" fmla="*/ 69 w 70"/>
                <a:gd name="T75" fmla="*/ 17 h 42"/>
                <a:gd name="T76" fmla="*/ 69 w 70"/>
                <a:gd name="T77" fmla="*/ 17 h 42"/>
                <a:gd name="T78" fmla="*/ 69 w 70"/>
                <a:gd name="T79" fmla="*/ 17 h 42"/>
                <a:gd name="T80" fmla="*/ 69 w 70"/>
                <a:gd name="T81" fmla="*/ 17 h 42"/>
                <a:gd name="T82" fmla="*/ 69 w 70"/>
                <a:gd name="T83" fmla="*/ 17 h 42"/>
                <a:gd name="T84" fmla="*/ 69 w 70"/>
                <a:gd name="T85" fmla="*/ 17 h 42"/>
                <a:gd name="T86" fmla="*/ 69 w 70"/>
                <a:gd name="T87" fmla="*/ 17 h 42"/>
                <a:gd name="T88" fmla="*/ 69 w 70"/>
                <a:gd name="T89" fmla="*/ 17 h 42"/>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70"/>
                <a:gd name="T136" fmla="*/ 0 h 42"/>
                <a:gd name="T137" fmla="*/ 70 w 70"/>
                <a:gd name="T138" fmla="*/ 42 h 42"/>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70" h="42">
                  <a:moveTo>
                    <a:pt x="69" y="17"/>
                  </a:moveTo>
                  <a:lnTo>
                    <a:pt x="69" y="15"/>
                  </a:lnTo>
                  <a:lnTo>
                    <a:pt x="64" y="10"/>
                  </a:lnTo>
                  <a:lnTo>
                    <a:pt x="58" y="7"/>
                  </a:lnTo>
                  <a:lnTo>
                    <a:pt x="51" y="4"/>
                  </a:lnTo>
                  <a:lnTo>
                    <a:pt x="43" y="2"/>
                  </a:lnTo>
                  <a:lnTo>
                    <a:pt x="36" y="0"/>
                  </a:lnTo>
                  <a:lnTo>
                    <a:pt x="28" y="2"/>
                  </a:lnTo>
                  <a:lnTo>
                    <a:pt x="20" y="5"/>
                  </a:lnTo>
                  <a:lnTo>
                    <a:pt x="14" y="10"/>
                  </a:lnTo>
                  <a:lnTo>
                    <a:pt x="10" y="13"/>
                  </a:lnTo>
                  <a:lnTo>
                    <a:pt x="6" y="20"/>
                  </a:lnTo>
                  <a:lnTo>
                    <a:pt x="3" y="28"/>
                  </a:lnTo>
                  <a:lnTo>
                    <a:pt x="1" y="35"/>
                  </a:lnTo>
                  <a:lnTo>
                    <a:pt x="0" y="41"/>
                  </a:lnTo>
                  <a:lnTo>
                    <a:pt x="1" y="39"/>
                  </a:lnTo>
                  <a:lnTo>
                    <a:pt x="3" y="35"/>
                  </a:lnTo>
                  <a:lnTo>
                    <a:pt x="3" y="28"/>
                  </a:lnTo>
                  <a:lnTo>
                    <a:pt x="8" y="21"/>
                  </a:lnTo>
                  <a:lnTo>
                    <a:pt x="11" y="13"/>
                  </a:lnTo>
                  <a:lnTo>
                    <a:pt x="14" y="10"/>
                  </a:lnTo>
                  <a:lnTo>
                    <a:pt x="22" y="6"/>
                  </a:lnTo>
                  <a:lnTo>
                    <a:pt x="29" y="4"/>
                  </a:lnTo>
                  <a:lnTo>
                    <a:pt x="36" y="2"/>
                  </a:lnTo>
                  <a:lnTo>
                    <a:pt x="43" y="3"/>
                  </a:lnTo>
                  <a:lnTo>
                    <a:pt x="51" y="4"/>
                  </a:lnTo>
                  <a:lnTo>
                    <a:pt x="58" y="8"/>
                  </a:lnTo>
                  <a:lnTo>
                    <a:pt x="62" y="11"/>
                  </a:lnTo>
                  <a:lnTo>
                    <a:pt x="69" y="17"/>
                  </a:lnTo>
                </a:path>
              </a:pathLst>
            </a:custGeom>
            <a:solidFill>
              <a:srgbClr val="DDE2EC"/>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204" name="Freeform 636"/>
            <p:cNvSpPr>
              <a:spLocks/>
            </p:cNvSpPr>
            <p:nvPr/>
          </p:nvSpPr>
          <p:spPr bwMode="auto">
            <a:xfrm>
              <a:off x="2034" y="895"/>
              <a:ext cx="69" cy="38"/>
            </a:xfrm>
            <a:custGeom>
              <a:avLst/>
              <a:gdLst>
                <a:gd name="T0" fmla="*/ 68 w 69"/>
                <a:gd name="T1" fmla="*/ 15 h 38"/>
                <a:gd name="T2" fmla="*/ 68 w 69"/>
                <a:gd name="T3" fmla="*/ 15 h 38"/>
                <a:gd name="T4" fmla="*/ 61 w 69"/>
                <a:gd name="T5" fmla="*/ 9 h 38"/>
                <a:gd name="T6" fmla="*/ 57 w 69"/>
                <a:gd name="T7" fmla="*/ 6 h 38"/>
                <a:gd name="T8" fmla="*/ 50 w 69"/>
                <a:gd name="T9" fmla="*/ 2 h 38"/>
                <a:gd name="T10" fmla="*/ 42 w 69"/>
                <a:gd name="T11" fmla="*/ 1 h 38"/>
                <a:gd name="T12" fmla="*/ 35 w 69"/>
                <a:gd name="T13" fmla="*/ 0 h 38"/>
                <a:gd name="T14" fmla="*/ 28 w 69"/>
                <a:gd name="T15" fmla="*/ 2 h 38"/>
                <a:gd name="T16" fmla="*/ 21 w 69"/>
                <a:gd name="T17" fmla="*/ 4 h 38"/>
                <a:gd name="T18" fmla="*/ 13 w 69"/>
                <a:gd name="T19" fmla="*/ 8 h 38"/>
                <a:gd name="T20" fmla="*/ 10 w 69"/>
                <a:gd name="T21" fmla="*/ 11 h 38"/>
                <a:gd name="T22" fmla="*/ 7 w 69"/>
                <a:gd name="T23" fmla="*/ 19 h 38"/>
                <a:gd name="T24" fmla="*/ 2 w 69"/>
                <a:gd name="T25" fmla="*/ 26 h 38"/>
                <a:gd name="T26" fmla="*/ 2 w 69"/>
                <a:gd name="T27" fmla="*/ 33 h 38"/>
                <a:gd name="T28" fmla="*/ 0 w 69"/>
                <a:gd name="T29" fmla="*/ 37 h 38"/>
                <a:gd name="T30" fmla="*/ 0 w 69"/>
                <a:gd name="T31" fmla="*/ 37 h 38"/>
                <a:gd name="T32" fmla="*/ 0 w 69"/>
                <a:gd name="T33" fmla="*/ 37 h 38"/>
                <a:gd name="T34" fmla="*/ 0 w 69"/>
                <a:gd name="T35" fmla="*/ 37 h 38"/>
                <a:gd name="T36" fmla="*/ 0 w 69"/>
                <a:gd name="T37" fmla="*/ 37 h 38"/>
                <a:gd name="T38" fmla="*/ 1 w 69"/>
                <a:gd name="T39" fmla="*/ 37 h 38"/>
                <a:gd name="T40" fmla="*/ 1 w 69"/>
                <a:gd name="T41" fmla="*/ 37 h 38"/>
                <a:gd name="T42" fmla="*/ 1 w 69"/>
                <a:gd name="T43" fmla="*/ 37 h 38"/>
                <a:gd name="T44" fmla="*/ 1 w 69"/>
                <a:gd name="T45" fmla="*/ 37 h 38"/>
                <a:gd name="T46" fmla="*/ 2 w 69"/>
                <a:gd name="T47" fmla="*/ 33 h 38"/>
                <a:gd name="T48" fmla="*/ 4 w 69"/>
                <a:gd name="T49" fmla="*/ 26 h 38"/>
                <a:gd name="T50" fmla="*/ 7 w 69"/>
                <a:gd name="T51" fmla="*/ 19 h 38"/>
                <a:gd name="T52" fmla="*/ 9 w 69"/>
                <a:gd name="T53" fmla="*/ 13 h 38"/>
                <a:gd name="T54" fmla="*/ 15 w 69"/>
                <a:gd name="T55" fmla="*/ 8 h 38"/>
                <a:gd name="T56" fmla="*/ 21 w 69"/>
                <a:gd name="T57" fmla="*/ 6 h 38"/>
                <a:gd name="T58" fmla="*/ 28 w 69"/>
                <a:gd name="T59" fmla="*/ 2 h 38"/>
                <a:gd name="T60" fmla="*/ 35 w 69"/>
                <a:gd name="T61" fmla="*/ 0 h 38"/>
                <a:gd name="T62" fmla="*/ 42 w 69"/>
                <a:gd name="T63" fmla="*/ 1 h 38"/>
                <a:gd name="T64" fmla="*/ 50 w 69"/>
                <a:gd name="T65" fmla="*/ 3 h 38"/>
                <a:gd name="T66" fmla="*/ 57 w 69"/>
                <a:gd name="T67" fmla="*/ 6 h 38"/>
                <a:gd name="T68" fmla="*/ 61 w 69"/>
                <a:gd name="T69" fmla="*/ 9 h 38"/>
                <a:gd name="T70" fmla="*/ 66 w 69"/>
                <a:gd name="T71" fmla="*/ 15 h 38"/>
                <a:gd name="T72" fmla="*/ 68 w 69"/>
                <a:gd name="T73" fmla="*/ 15 h 38"/>
                <a:gd name="T74" fmla="*/ 68 w 69"/>
                <a:gd name="T75" fmla="*/ 15 h 38"/>
                <a:gd name="T76" fmla="*/ 68 w 69"/>
                <a:gd name="T77" fmla="*/ 15 h 38"/>
                <a:gd name="T78" fmla="*/ 68 w 69"/>
                <a:gd name="T79" fmla="*/ 15 h 38"/>
                <a:gd name="T80" fmla="*/ 68 w 69"/>
                <a:gd name="T81" fmla="*/ 15 h 38"/>
                <a:gd name="T82" fmla="*/ 68 w 69"/>
                <a:gd name="T83" fmla="*/ 15 h 38"/>
                <a:gd name="T84" fmla="*/ 68 w 69"/>
                <a:gd name="T85" fmla="*/ 15 h 38"/>
                <a:gd name="T86" fmla="*/ 68 w 69"/>
                <a:gd name="T87" fmla="*/ 15 h 38"/>
                <a:gd name="T88" fmla="*/ 68 w 69"/>
                <a:gd name="T89" fmla="*/ 15 h 3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9"/>
                <a:gd name="T136" fmla="*/ 0 h 38"/>
                <a:gd name="T137" fmla="*/ 69 w 69"/>
                <a:gd name="T138" fmla="*/ 38 h 3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9" h="38">
                  <a:moveTo>
                    <a:pt x="68" y="15"/>
                  </a:moveTo>
                  <a:lnTo>
                    <a:pt x="68" y="15"/>
                  </a:lnTo>
                  <a:lnTo>
                    <a:pt x="61" y="9"/>
                  </a:lnTo>
                  <a:lnTo>
                    <a:pt x="57" y="6"/>
                  </a:lnTo>
                  <a:lnTo>
                    <a:pt x="50" y="2"/>
                  </a:lnTo>
                  <a:lnTo>
                    <a:pt x="42" y="1"/>
                  </a:lnTo>
                  <a:lnTo>
                    <a:pt x="35" y="0"/>
                  </a:lnTo>
                  <a:lnTo>
                    <a:pt x="28" y="2"/>
                  </a:lnTo>
                  <a:lnTo>
                    <a:pt x="21" y="4"/>
                  </a:lnTo>
                  <a:lnTo>
                    <a:pt x="13" y="8"/>
                  </a:lnTo>
                  <a:lnTo>
                    <a:pt x="10" y="11"/>
                  </a:lnTo>
                  <a:lnTo>
                    <a:pt x="7" y="19"/>
                  </a:lnTo>
                  <a:lnTo>
                    <a:pt x="2" y="26"/>
                  </a:lnTo>
                  <a:lnTo>
                    <a:pt x="2" y="33"/>
                  </a:lnTo>
                  <a:lnTo>
                    <a:pt x="0" y="37"/>
                  </a:lnTo>
                  <a:lnTo>
                    <a:pt x="1" y="37"/>
                  </a:lnTo>
                  <a:lnTo>
                    <a:pt x="2" y="33"/>
                  </a:lnTo>
                  <a:lnTo>
                    <a:pt x="4" y="26"/>
                  </a:lnTo>
                  <a:lnTo>
                    <a:pt x="7" y="19"/>
                  </a:lnTo>
                  <a:lnTo>
                    <a:pt x="9" y="13"/>
                  </a:lnTo>
                  <a:lnTo>
                    <a:pt x="15" y="8"/>
                  </a:lnTo>
                  <a:lnTo>
                    <a:pt x="21" y="6"/>
                  </a:lnTo>
                  <a:lnTo>
                    <a:pt x="28" y="2"/>
                  </a:lnTo>
                  <a:lnTo>
                    <a:pt x="35" y="0"/>
                  </a:lnTo>
                  <a:lnTo>
                    <a:pt x="42" y="1"/>
                  </a:lnTo>
                  <a:lnTo>
                    <a:pt x="50" y="3"/>
                  </a:lnTo>
                  <a:lnTo>
                    <a:pt x="57" y="6"/>
                  </a:lnTo>
                  <a:lnTo>
                    <a:pt x="61" y="9"/>
                  </a:lnTo>
                  <a:lnTo>
                    <a:pt x="66" y="15"/>
                  </a:lnTo>
                  <a:lnTo>
                    <a:pt x="68" y="15"/>
                  </a:lnTo>
                </a:path>
              </a:pathLst>
            </a:custGeom>
            <a:solidFill>
              <a:srgbClr val="DEE3E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205" name="Freeform 637"/>
            <p:cNvSpPr>
              <a:spLocks/>
            </p:cNvSpPr>
            <p:nvPr/>
          </p:nvSpPr>
          <p:spPr bwMode="auto">
            <a:xfrm>
              <a:off x="2035" y="895"/>
              <a:ext cx="68" cy="38"/>
            </a:xfrm>
            <a:custGeom>
              <a:avLst/>
              <a:gdLst>
                <a:gd name="T0" fmla="*/ 67 w 68"/>
                <a:gd name="T1" fmla="*/ 15 h 38"/>
                <a:gd name="T2" fmla="*/ 65 w 68"/>
                <a:gd name="T3" fmla="*/ 15 h 38"/>
                <a:gd name="T4" fmla="*/ 60 w 68"/>
                <a:gd name="T5" fmla="*/ 9 h 38"/>
                <a:gd name="T6" fmla="*/ 56 w 68"/>
                <a:gd name="T7" fmla="*/ 6 h 38"/>
                <a:gd name="T8" fmla="*/ 49 w 68"/>
                <a:gd name="T9" fmla="*/ 3 h 38"/>
                <a:gd name="T10" fmla="*/ 41 w 68"/>
                <a:gd name="T11" fmla="*/ 1 h 38"/>
                <a:gd name="T12" fmla="*/ 34 w 68"/>
                <a:gd name="T13" fmla="*/ 0 h 38"/>
                <a:gd name="T14" fmla="*/ 27 w 68"/>
                <a:gd name="T15" fmla="*/ 2 h 38"/>
                <a:gd name="T16" fmla="*/ 20 w 68"/>
                <a:gd name="T17" fmla="*/ 6 h 38"/>
                <a:gd name="T18" fmla="*/ 14 w 68"/>
                <a:gd name="T19" fmla="*/ 8 h 38"/>
                <a:gd name="T20" fmla="*/ 8 w 68"/>
                <a:gd name="T21" fmla="*/ 13 h 38"/>
                <a:gd name="T22" fmla="*/ 6 w 68"/>
                <a:gd name="T23" fmla="*/ 19 h 38"/>
                <a:gd name="T24" fmla="*/ 3 w 68"/>
                <a:gd name="T25" fmla="*/ 26 h 38"/>
                <a:gd name="T26" fmla="*/ 1 w 68"/>
                <a:gd name="T27" fmla="*/ 33 h 38"/>
                <a:gd name="T28" fmla="*/ 0 w 68"/>
                <a:gd name="T29" fmla="*/ 37 h 38"/>
                <a:gd name="T30" fmla="*/ 0 w 68"/>
                <a:gd name="T31" fmla="*/ 37 h 38"/>
                <a:gd name="T32" fmla="*/ 0 w 68"/>
                <a:gd name="T33" fmla="*/ 37 h 38"/>
                <a:gd name="T34" fmla="*/ 0 w 68"/>
                <a:gd name="T35" fmla="*/ 37 h 38"/>
                <a:gd name="T36" fmla="*/ 0 w 68"/>
                <a:gd name="T37" fmla="*/ 37 h 38"/>
                <a:gd name="T38" fmla="*/ 0 w 68"/>
                <a:gd name="T39" fmla="*/ 37 h 38"/>
                <a:gd name="T40" fmla="*/ 0 w 68"/>
                <a:gd name="T41" fmla="*/ 37 h 38"/>
                <a:gd name="T42" fmla="*/ 0 w 68"/>
                <a:gd name="T43" fmla="*/ 37 h 38"/>
                <a:gd name="T44" fmla="*/ 0 w 68"/>
                <a:gd name="T45" fmla="*/ 37 h 38"/>
                <a:gd name="T46" fmla="*/ 2 w 68"/>
                <a:gd name="T47" fmla="*/ 33 h 38"/>
                <a:gd name="T48" fmla="*/ 3 w 68"/>
                <a:gd name="T49" fmla="*/ 26 h 38"/>
                <a:gd name="T50" fmla="*/ 7 w 68"/>
                <a:gd name="T51" fmla="*/ 19 h 38"/>
                <a:gd name="T52" fmla="*/ 10 w 68"/>
                <a:gd name="T53" fmla="*/ 14 h 38"/>
                <a:gd name="T54" fmla="*/ 13 w 68"/>
                <a:gd name="T55" fmla="*/ 10 h 38"/>
                <a:gd name="T56" fmla="*/ 22 w 68"/>
                <a:gd name="T57" fmla="*/ 6 h 38"/>
                <a:gd name="T58" fmla="*/ 26 w 68"/>
                <a:gd name="T59" fmla="*/ 3 h 38"/>
                <a:gd name="T60" fmla="*/ 34 w 68"/>
                <a:gd name="T61" fmla="*/ 2 h 38"/>
                <a:gd name="T62" fmla="*/ 41 w 68"/>
                <a:gd name="T63" fmla="*/ 3 h 38"/>
                <a:gd name="T64" fmla="*/ 48 w 68"/>
                <a:gd name="T65" fmla="*/ 5 h 38"/>
                <a:gd name="T66" fmla="*/ 55 w 68"/>
                <a:gd name="T67" fmla="*/ 8 h 38"/>
                <a:gd name="T68" fmla="*/ 59 w 68"/>
                <a:gd name="T69" fmla="*/ 11 h 38"/>
                <a:gd name="T70" fmla="*/ 64 w 68"/>
                <a:gd name="T71" fmla="*/ 17 h 38"/>
                <a:gd name="T72" fmla="*/ 64 w 68"/>
                <a:gd name="T73" fmla="*/ 17 h 38"/>
                <a:gd name="T74" fmla="*/ 64 w 68"/>
                <a:gd name="T75" fmla="*/ 17 h 38"/>
                <a:gd name="T76" fmla="*/ 64 w 68"/>
                <a:gd name="T77" fmla="*/ 17 h 38"/>
                <a:gd name="T78" fmla="*/ 64 w 68"/>
                <a:gd name="T79" fmla="*/ 17 h 38"/>
                <a:gd name="T80" fmla="*/ 64 w 68"/>
                <a:gd name="T81" fmla="*/ 17 h 38"/>
                <a:gd name="T82" fmla="*/ 64 w 68"/>
                <a:gd name="T83" fmla="*/ 17 h 38"/>
                <a:gd name="T84" fmla="*/ 67 w 68"/>
                <a:gd name="T85" fmla="*/ 15 h 38"/>
                <a:gd name="T86" fmla="*/ 67 w 68"/>
                <a:gd name="T87" fmla="*/ 15 h 38"/>
                <a:gd name="T88" fmla="*/ 67 w 68"/>
                <a:gd name="T89" fmla="*/ 15 h 3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8"/>
                <a:gd name="T136" fmla="*/ 0 h 38"/>
                <a:gd name="T137" fmla="*/ 68 w 68"/>
                <a:gd name="T138" fmla="*/ 38 h 3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8" h="38">
                  <a:moveTo>
                    <a:pt x="67" y="15"/>
                  </a:moveTo>
                  <a:lnTo>
                    <a:pt x="65" y="15"/>
                  </a:lnTo>
                  <a:lnTo>
                    <a:pt x="60" y="9"/>
                  </a:lnTo>
                  <a:lnTo>
                    <a:pt x="56" y="6"/>
                  </a:lnTo>
                  <a:lnTo>
                    <a:pt x="49" y="3"/>
                  </a:lnTo>
                  <a:lnTo>
                    <a:pt x="41" y="1"/>
                  </a:lnTo>
                  <a:lnTo>
                    <a:pt x="34" y="0"/>
                  </a:lnTo>
                  <a:lnTo>
                    <a:pt x="27" y="2"/>
                  </a:lnTo>
                  <a:lnTo>
                    <a:pt x="20" y="6"/>
                  </a:lnTo>
                  <a:lnTo>
                    <a:pt x="14" y="8"/>
                  </a:lnTo>
                  <a:lnTo>
                    <a:pt x="8" y="13"/>
                  </a:lnTo>
                  <a:lnTo>
                    <a:pt x="6" y="19"/>
                  </a:lnTo>
                  <a:lnTo>
                    <a:pt x="3" y="26"/>
                  </a:lnTo>
                  <a:lnTo>
                    <a:pt x="1" y="33"/>
                  </a:lnTo>
                  <a:lnTo>
                    <a:pt x="0" y="37"/>
                  </a:lnTo>
                  <a:lnTo>
                    <a:pt x="2" y="33"/>
                  </a:lnTo>
                  <a:lnTo>
                    <a:pt x="3" y="26"/>
                  </a:lnTo>
                  <a:lnTo>
                    <a:pt x="7" y="19"/>
                  </a:lnTo>
                  <a:lnTo>
                    <a:pt x="10" y="14"/>
                  </a:lnTo>
                  <a:lnTo>
                    <a:pt x="13" y="10"/>
                  </a:lnTo>
                  <a:lnTo>
                    <a:pt x="22" y="6"/>
                  </a:lnTo>
                  <a:lnTo>
                    <a:pt x="26" y="3"/>
                  </a:lnTo>
                  <a:lnTo>
                    <a:pt x="34" y="2"/>
                  </a:lnTo>
                  <a:lnTo>
                    <a:pt x="41" y="3"/>
                  </a:lnTo>
                  <a:lnTo>
                    <a:pt x="48" y="5"/>
                  </a:lnTo>
                  <a:lnTo>
                    <a:pt x="55" y="8"/>
                  </a:lnTo>
                  <a:lnTo>
                    <a:pt x="59" y="11"/>
                  </a:lnTo>
                  <a:lnTo>
                    <a:pt x="64" y="17"/>
                  </a:lnTo>
                  <a:lnTo>
                    <a:pt x="67" y="15"/>
                  </a:lnTo>
                </a:path>
              </a:pathLst>
            </a:custGeom>
            <a:solidFill>
              <a:srgbClr val="DFE4ED"/>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206" name="Freeform 638"/>
            <p:cNvSpPr>
              <a:spLocks/>
            </p:cNvSpPr>
            <p:nvPr/>
          </p:nvSpPr>
          <p:spPr bwMode="auto">
            <a:xfrm>
              <a:off x="2035" y="897"/>
              <a:ext cx="65" cy="37"/>
            </a:xfrm>
            <a:custGeom>
              <a:avLst/>
              <a:gdLst>
                <a:gd name="T0" fmla="*/ 64 w 65"/>
                <a:gd name="T1" fmla="*/ 15 h 37"/>
                <a:gd name="T2" fmla="*/ 64 w 65"/>
                <a:gd name="T3" fmla="*/ 15 h 37"/>
                <a:gd name="T4" fmla="*/ 59 w 65"/>
                <a:gd name="T5" fmla="*/ 9 h 37"/>
                <a:gd name="T6" fmla="*/ 55 w 65"/>
                <a:gd name="T7" fmla="*/ 6 h 37"/>
                <a:gd name="T8" fmla="*/ 48 w 65"/>
                <a:gd name="T9" fmla="*/ 3 h 37"/>
                <a:gd name="T10" fmla="*/ 41 w 65"/>
                <a:gd name="T11" fmla="*/ 1 h 37"/>
                <a:gd name="T12" fmla="*/ 34 w 65"/>
                <a:gd name="T13" fmla="*/ 0 h 37"/>
                <a:gd name="T14" fmla="*/ 26 w 65"/>
                <a:gd name="T15" fmla="*/ 1 h 37"/>
                <a:gd name="T16" fmla="*/ 22 w 65"/>
                <a:gd name="T17" fmla="*/ 4 h 37"/>
                <a:gd name="T18" fmla="*/ 13 w 65"/>
                <a:gd name="T19" fmla="*/ 8 h 37"/>
                <a:gd name="T20" fmla="*/ 10 w 65"/>
                <a:gd name="T21" fmla="*/ 12 h 37"/>
                <a:gd name="T22" fmla="*/ 7 w 65"/>
                <a:gd name="T23" fmla="*/ 17 h 37"/>
                <a:gd name="T24" fmla="*/ 3 w 65"/>
                <a:gd name="T25" fmla="*/ 24 h 37"/>
                <a:gd name="T26" fmla="*/ 2 w 65"/>
                <a:gd name="T27" fmla="*/ 31 h 37"/>
                <a:gd name="T28" fmla="*/ 0 w 65"/>
                <a:gd name="T29" fmla="*/ 35 h 37"/>
                <a:gd name="T30" fmla="*/ 0 w 65"/>
                <a:gd name="T31" fmla="*/ 35 h 37"/>
                <a:gd name="T32" fmla="*/ 0 w 65"/>
                <a:gd name="T33" fmla="*/ 35 h 37"/>
                <a:gd name="T34" fmla="*/ 0 w 65"/>
                <a:gd name="T35" fmla="*/ 35 h 37"/>
                <a:gd name="T36" fmla="*/ 0 w 65"/>
                <a:gd name="T37" fmla="*/ 35 h 37"/>
                <a:gd name="T38" fmla="*/ 2 w 65"/>
                <a:gd name="T39" fmla="*/ 36 h 37"/>
                <a:gd name="T40" fmla="*/ 2 w 65"/>
                <a:gd name="T41" fmla="*/ 34 h 37"/>
                <a:gd name="T42" fmla="*/ 2 w 65"/>
                <a:gd name="T43" fmla="*/ 34 h 37"/>
                <a:gd name="T44" fmla="*/ 2 w 65"/>
                <a:gd name="T45" fmla="*/ 34 h 37"/>
                <a:gd name="T46" fmla="*/ 2 w 65"/>
                <a:gd name="T47" fmla="*/ 31 h 37"/>
                <a:gd name="T48" fmla="*/ 3 w 65"/>
                <a:gd name="T49" fmla="*/ 25 h 37"/>
                <a:gd name="T50" fmla="*/ 7 w 65"/>
                <a:gd name="T51" fmla="*/ 17 h 37"/>
                <a:gd name="T52" fmla="*/ 10 w 65"/>
                <a:gd name="T53" fmla="*/ 12 h 37"/>
                <a:gd name="T54" fmla="*/ 15 w 65"/>
                <a:gd name="T55" fmla="*/ 9 h 37"/>
                <a:gd name="T56" fmla="*/ 22 w 65"/>
                <a:gd name="T57" fmla="*/ 4 h 37"/>
                <a:gd name="T58" fmla="*/ 28 w 65"/>
                <a:gd name="T59" fmla="*/ 3 h 37"/>
                <a:gd name="T60" fmla="*/ 34 w 65"/>
                <a:gd name="T61" fmla="*/ 2 h 37"/>
                <a:gd name="T62" fmla="*/ 40 w 65"/>
                <a:gd name="T63" fmla="*/ 2 h 37"/>
                <a:gd name="T64" fmla="*/ 48 w 65"/>
                <a:gd name="T65" fmla="*/ 3 h 37"/>
                <a:gd name="T66" fmla="*/ 53 w 65"/>
                <a:gd name="T67" fmla="*/ 6 h 37"/>
                <a:gd name="T68" fmla="*/ 59 w 65"/>
                <a:gd name="T69" fmla="*/ 11 h 37"/>
                <a:gd name="T70" fmla="*/ 64 w 65"/>
                <a:gd name="T71" fmla="*/ 15 h 37"/>
                <a:gd name="T72" fmla="*/ 64 w 65"/>
                <a:gd name="T73" fmla="*/ 15 h 37"/>
                <a:gd name="T74" fmla="*/ 64 w 65"/>
                <a:gd name="T75" fmla="*/ 15 h 37"/>
                <a:gd name="T76" fmla="*/ 64 w 65"/>
                <a:gd name="T77" fmla="*/ 15 h 37"/>
                <a:gd name="T78" fmla="*/ 64 w 65"/>
                <a:gd name="T79" fmla="*/ 15 h 37"/>
                <a:gd name="T80" fmla="*/ 64 w 65"/>
                <a:gd name="T81" fmla="*/ 15 h 37"/>
                <a:gd name="T82" fmla="*/ 64 w 65"/>
                <a:gd name="T83" fmla="*/ 15 h 37"/>
                <a:gd name="T84" fmla="*/ 64 w 65"/>
                <a:gd name="T85" fmla="*/ 15 h 37"/>
                <a:gd name="T86" fmla="*/ 64 w 65"/>
                <a:gd name="T87" fmla="*/ 15 h 3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5"/>
                <a:gd name="T133" fmla="*/ 0 h 37"/>
                <a:gd name="T134" fmla="*/ 65 w 65"/>
                <a:gd name="T135" fmla="*/ 37 h 3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5" h="37">
                  <a:moveTo>
                    <a:pt x="64" y="15"/>
                  </a:moveTo>
                  <a:lnTo>
                    <a:pt x="64" y="15"/>
                  </a:lnTo>
                  <a:lnTo>
                    <a:pt x="59" y="9"/>
                  </a:lnTo>
                  <a:lnTo>
                    <a:pt x="55" y="6"/>
                  </a:lnTo>
                  <a:lnTo>
                    <a:pt x="48" y="3"/>
                  </a:lnTo>
                  <a:lnTo>
                    <a:pt x="41" y="1"/>
                  </a:lnTo>
                  <a:lnTo>
                    <a:pt x="34" y="0"/>
                  </a:lnTo>
                  <a:lnTo>
                    <a:pt x="26" y="1"/>
                  </a:lnTo>
                  <a:lnTo>
                    <a:pt x="22" y="4"/>
                  </a:lnTo>
                  <a:lnTo>
                    <a:pt x="13" y="8"/>
                  </a:lnTo>
                  <a:lnTo>
                    <a:pt x="10" y="12"/>
                  </a:lnTo>
                  <a:lnTo>
                    <a:pt x="7" y="17"/>
                  </a:lnTo>
                  <a:lnTo>
                    <a:pt x="3" y="24"/>
                  </a:lnTo>
                  <a:lnTo>
                    <a:pt x="2" y="31"/>
                  </a:lnTo>
                  <a:lnTo>
                    <a:pt x="0" y="35"/>
                  </a:lnTo>
                  <a:lnTo>
                    <a:pt x="2" y="36"/>
                  </a:lnTo>
                  <a:lnTo>
                    <a:pt x="2" y="34"/>
                  </a:lnTo>
                  <a:lnTo>
                    <a:pt x="2" y="31"/>
                  </a:lnTo>
                  <a:lnTo>
                    <a:pt x="3" y="25"/>
                  </a:lnTo>
                  <a:lnTo>
                    <a:pt x="7" y="17"/>
                  </a:lnTo>
                  <a:lnTo>
                    <a:pt x="10" y="12"/>
                  </a:lnTo>
                  <a:lnTo>
                    <a:pt x="15" y="9"/>
                  </a:lnTo>
                  <a:lnTo>
                    <a:pt x="22" y="4"/>
                  </a:lnTo>
                  <a:lnTo>
                    <a:pt x="28" y="3"/>
                  </a:lnTo>
                  <a:lnTo>
                    <a:pt x="34" y="2"/>
                  </a:lnTo>
                  <a:lnTo>
                    <a:pt x="40" y="2"/>
                  </a:lnTo>
                  <a:lnTo>
                    <a:pt x="48" y="3"/>
                  </a:lnTo>
                  <a:lnTo>
                    <a:pt x="53" y="6"/>
                  </a:lnTo>
                  <a:lnTo>
                    <a:pt x="59" y="11"/>
                  </a:lnTo>
                  <a:lnTo>
                    <a:pt x="64" y="15"/>
                  </a:lnTo>
                </a:path>
              </a:pathLst>
            </a:custGeom>
            <a:solidFill>
              <a:srgbClr val="E0E5E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207" name="Freeform 639"/>
            <p:cNvSpPr>
              <a:spLocks/>
            </p:cNvSpPr>
            <p:nvPr/>
          </p:nvSpPr>
          <p:spPr bwMode="auto">
            <a:xfrm>
              <a:off x="2037" y="899"/>
              <a:ext cx="63" cy="33"/>
            </a:xfrm>
            <a:custGeom>
              <a:avLst/>
              <a:gdLst>
                <a:gd name="T0" fmla="*/ 62 w 63"/>
                <a:gd name="T1" fmla="*/ 13 h 33"/>
                <a:gd name="T2" fmla="*/ 57 w 63"/>
                <a:gd name="T3" fmla="*/ 9 h 33"/>
                <a:gd name="T4" fmla="*/ 51 w 63"/>
                <a:gd name="T5" fmla="*/ 4 h 33"/>
                <a:gd name="T6" fmla="*/ 46 w 63"/>
                <a:gd name="T7" fmla="*/ 1 h 33"/>
                <a:gd name="T8" fmla="*/ 38 w 63"/>
                <a:gd name="T9" fmla="*/ 0 h 33"/>
                <a:gd name="T10" fmla="*/ 32 w 63"/>
                <a:gd name="T11" fmla="*/ 0 h 33"/>
                <a:gd name="T12" fmla="*/ 26 w 63"/>
                <a:gd name="T13" fmla="*/ 1 h 33"/>
                <a:gd name="T14" fmla="*/ 20 w 63"/>
                <a:gd name="T15" fmla="*/ 2 h 33"/>
                <a:gd name="T16" fmla="*/ 13 w 63"/>
                <a:gd name="T17" fmla="*/ 7 h 33"/>
                <a:gd name="T18" fmla="*/ 8 w 63"/>
                <a:gd name="T19" fmla="*/ 10 h 33"/>
                <a:gd name="T20" fmla="*/ 5 w 63"/>
                <a:gd name="T21" fmla="*/ 15 h 33"/>
                <a:gd name="T22" fmla="*/ 1 w 63"/>
                <a:gd name="T23" fmla="*/ 23 h 33"/>
                <a:gd name="T24" fmla="*/ 0 w 63"/>
                <a:gd name="T25" fmla="*/ 29 h 33"/>
                <a:gd name="T26" fmla="*/ 0 w 63"/>
                <a:gd name="T27" fmla="*/ 32 h 33"/>
                <a:gd name="T28" fmla="*/ 0 w 63"/>
                <a:gd name="T29" fmla="*/ 32 h 33"/>
                <a:gd name="T30" fmla="*/ 0 w 63"/>
                <a:gd name="T31" fmla="*/ 32 h 33"/>
                <a:gd name="T32" fmla="*/ 0 w 63"/>
                <a:gd name="T33" fmla="*/ 32 h 33"/>
                <a:gd name="T34" fmla="*/ 0 w 63"/>
                <a:gd name="T35" fmla="*/ 32 h 33"/>
                <a:gd name="T36" fmla="*/ 0 w 63"/>
                <a:gd name="T37" fmla="*/ 32 h 33"/>
                <a:gd name="T38" fmla="*/ 0 w 63"/>
                <a:gd name="T39" fmla="*/ 32 h 33"/>
                <a:gd name="T40" fmla="*/ 0 w 63"/>
                <a:gd name="T41" fmla="*/ 32 h 33"/>
                <a:gd name="T42" fmla="*/ 0 w 63"/>
                <a:gd name="T43" fmla="*/ 32 h 33"/>
                <a:gd name="T44" fmla="*/ 2 w 63"/>
                <a:gd name="T45" fmla="*/ 30 h 33"/>
                <a:gd name="T46" fmla="*/ 1 w 63"/>
                <a:gd name="T47" fmla="*/ 23 h 33"/>
                <a:gd name="T48" fmla="*/ 5 w 63"/>
                <a:gd name="T49" fmla="*/ 17 h 33"/>
                <a:gd name="T50" fmla="*/ 10 w 63"/>
                <a:gd name="T51" fmla="*/ 11 h 33"/>
                <a:gd name="T52" fmla="*/ 13 w 63"/>
                <a:gd name="T53" fmla="*/ 7 h 33"/>
                <a:gd name="T54" fmla="*/ 20 w 63"/>
                <a:gd name="T55" fmla="*/ 5 h 33"/>
                <a:gd name="T56" fmla="*/ 26 w 63"/>
                <a:gd name="T57" fmla="*/ 3 h 33"/>
                <a:gd name="T58" fmla="*/ 32 w 63"/>
                <a:gd name="T59" fmla="*/ 0 h 33"/>
                <a:gd name="T60" fmla="*/ 38 w 63"/>
                <a:gd name="T61" fmla="*/ 0 h 33"/>
                <a:gd name="T62" fmla="*/ 46 w 63"/>
                <a:gd name="T63" fmla="*/ 3 h 33"/>
                <a:gd name="T64" fmla="*/ 51 w 63"/>
                <a:gd name="T65" fmla="*/ 4 h 33"/>
                <a:gd name="T66" fmla="*/ 57 w 63"/>
                <a:gd name="T67" fmla="*/ 9 h 33"/>
                <a:gd name="T68" fmla="*/ 60 w 63"/>
                <a:gd name="T69" fmla="*/ 14 h 33"/>
                <a:gd name="T70" fmla="*/ 60 w 63"/>
                <a:gd name="T71" fmla="*/ 14 h 33"/>
                <a:gd name="T72" fmla="*/ 60 w 63"/>
                <a:gd name="T73" fmla="*/ 12 h 33"/>
                <a:gd name="T74" fmla="*/ 60 w 63"/>
                <a:gd name="T75" fmla="*/ 12 h 33"/>
                <a:gd name="T76" fmla="*/ 62 w 63"/>
                <a:gd name="T77" fmla="*/ 13 h 33"/>
                <a:gd name="T78" fmla="*/ 62 w 63"/>
                <a:gd name="T79" fmla="*/ 13 h 33"/>
                <a:gd name="T80" fmla="*/ 62 w 63"/>
                <a:gd name="T81" fmla="*/ 13 h 33"/>
                <a:gd name="T82" fmla="*/ 62 w 63"/>
                <a:gd name="T83" fmla="*/ 13 h 33"/>
                <a:gd name="T84" fmla="*/ 62 w 63"/>
                <a:gd name="T85" fmla="*/ 13 h 3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3"/>
                <a:gd name="T130" fmla="*/ 0 h 33"/>
                <a:gd name="T131" fmla="*/ 63 w 63"/>
                <a:gd name="T132" fmla="*/ 33 h 3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3" h="33">
                  <a:moveTo>
                    <a:pt x="62" y="13"/>
                  </a:moveTo>
                  <a:lnTo>
                    <a:pt x="57" y="9"/>
                  </a:lnTo>
                  <a:lnTo>
                    <a:pt x="51" y="4"/>
                  </a:lnTo>
                  <a:lnTo>
                    <a:pt x="46" y="1"/>
                  </a:lnTo>
                  <a:lnTo>
                    <a:pt x="38" y="0"/>
                  </a:lnTo>
                  <a:lnTo>
                    <a:pt x="32" y="0"/>
                  </a:lnTo>
                  <a:lnTo>
                    <a:pt x="26" y="1"/>
                  </a:lnTo>
                  <a:lnTo>
                    <a:pt x="20" y="2"/>
                  </a:lnTo>
                  <a:lnTo>
                    <a:pt x="13" y="7"/>
                  </a:lnTo>
                  <a:lnTo>
                    <a:pt x="8" y="10"/>
                  </a:lnTo>
                  <a:lnTo>
                    <a:pt x="5" y="15"/>
                  </a:lnTo>
                  <a:lnTo>
                    <a:pt x="1" y="23"/>
                  </a:lnTo>
                  <a:lnTo>
                    <a:pt x="0" y="29"/>
                  </a:lnTo>
                  <a:lnTo>
                    <a:pt x="0" y="32"/>
                  </a:lnTo>
                  <a:lnTo>
                    <a:pt x="2" y="30"/>
                  </a:lnTo>
                  <a:lnTo>
                    <a:pt x="1" y="23"/>
                  </a:lnTo>
                  <a:lnTo>
                    <a:pt x="5" y="17"/>
                  </a:lnTo>
                  <a:lnTo>
                    <a:pt x="10" y="11"/>
                  </a:lnTo>
                  <a:lnTo>
                    <a:pt x="13" y="7"/>
                  </a:lnTo>
                  <a:lnTo>
                    <a:pt x="20" y="5"/>
                  </a:lnTo>
                  <a:lnTo>
                    <a:pt x="26" y="3"/>
                  </a:lnTo>
                  <a:lnTo>
                    <a:pt x="32" y="0"/>
                  </a:lnTo>
                  <a:lnTo>
                    <a:pt x="38" y="0"/>
                  </a:lnTo>
                  <a:lnTo>
                    <a:pt x="46" y="3"/>
                  </a:lnTo>
                  <a:lnTo>
                    <a:pt x="51" y="4"/>
                  </a:lnTo>
                  <a:lnTo>
                    <a:pt x="57" y="9"/>
                  </a:lnTo>
                  <a:lnTo>
                    <a:pt x="60" y="14"/>
                  </a:lnTo>
                  <a:lnTo>
                    <a:pt x="60" y="12"/>
                  </a:lnTo>
                  <a:lnTo>
                    <a:pt x="62" y="13"/>
                  </a:lnTo>
                </a:path>
              </a:pathLst>
            </a:custGeom>
            <a:solidFill>
              <a:srgbClr val="E1E6EE"/>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208" name="Freeform 640"/>
            <p:cNvSpPr>
              <a:spLocks/>
            </p:cNvSpPr>
            <p:nvPr/>
          </p:nvSpPr>
          <p:spPr bwMode="auto">
            <a:xfrm>
              <a:off x="2037" y="899"/>
              <a:ext cx="61" cy="33"/>
            </a:xfrm>
            <a:custGeom>
              <a:avLst/>
              <a:gdLst>
                <a:gd name="T0" fmla="*/ 60 w 61"/>
                <a:gd name="T1" fmla="*/ 14 h 33"/>
                <a:gd name="T2" fmla="*/ 57 w 61"/>
                <a:gd name="T3" fmla="*/ 9 h 33"/>
                <a:gd name="T4" fmla="*/ 51 w 61"/>
                <a:gd name="T5" fmla="*/ 4 h 33"/>
                <a:gd name="T6" fmla="*/ 46 w 61"/>
                <a:gd name="T7" fmla="*/ 3 h 33"/>
                <a:gd name="T8" fmla="*/ 38 w 61"/>
                <a:gd name="T9" fmla="*/ 0 h 33"/>
                <a:gd name="T10" fmla="*/ 32 w 61"/>
                <a:gd name="T11" fmla="*/ 0 h 33"/>
                <a:gd name="T12" fmla="*/ 26 w 61"/>
                <a:gd name="T13" fmla="*/ 3 h 33"/>
                <a:gd name="T14" fmla="*/ 20 w 61"/>
                <a:gd name="T15" fmla="*/ 5 h 33"/>
                <a:gd name="T16" fmla="*/ 13 w 61"/>
                <a:gd name="T17" fmla="*/ 7 h 33"/>
                <a:gd name="T18" fmla="*/ 10 w 61"/>
                <a:gd name="T19" fmla="*/ 11 h 33"/>
                <a:gd name="T20" fmla="*/ 5 w 61"/>
                <a:gd name="T21" fmla="*/ 17 h 33"/>
                <a:gd name="T22" fmla="*/ 1 w 61"/>
                <a:gd name="T23" fmla="*/ 23 h 33"/>
                <a:gd name="T24" fmla="*/ 2 w 61"/>
                <a:gd name="T25" fmla="*/ 30 h 33"/>
                <a:gd name="T26" fmla="*/ 0 w 61"/>
                <a:gd name="T27" fmla="*/ 32 h 33"/>
                <a:gd name="T28" fmla="*/ 0 w 61"/>
                <a:gd name="T29" fmla="*/ 32 h 33"/>
                <a:gd name="T30" fmla="*/ 0 w 61"/>
                <a:gd name="T31" fmla="*/ 32 h 33"/>
                <a:gd name="T32" fmla="*/ 0 w 61"/>
                <a:gd name="T33" fmla="*/ 32 h 33"/>
                <a:gd name="T34" fmla="*/ 0 w 61"/>
                <a:gd name="T35" fmla="*/ 32 h 33"/>
                <a:gd name="T36" fmla="*/ 2 w 61"/>
                <a:gd name="T37" fmla="*/ 32 h 33"/>
                <a:gd name="T38" fmla="*/ 2 w 61"/>
                <a:gd name="T39" fmla="*/ 32 h 33"/>
                <a:gd name="T40" fmla="*/ 2 w 61"/>
                <a:gd name="T41" fmla="*/ 32 h 33"/>
                <a:gd name="T42" fmla="*/ 2 w 61"/>
                <a:gd name="T43" fmla="*/ 32 h 33"/>
                <a:gd name="T44" fmla="*/ 2 w 61"/>
                <a:gd name="T45" fmla="*/ 28 h 33"/>
                <a:gd name="T46" fmla="*/ 3 w 61"/>
                <a:gd name="T47" fmla="*/ 23 h 33"/>
                <a:gd name="T48" fmla="*/ 5 w 61"/>
                <a:gd name="T49" fmla="*/ 17 h 33"/>
                <a:gd name="T50" fmla="*/ 9 w 61"/>
                <a:gd name="T51" fmla="*/ 12 h 33"/>
                <a:gd name="T52" fmla="*/ 15 w 61"/>
                <a:gd name="T53" fmla="*/ 8 h 33"/>
                <a:gd name="T54" fmla="*/ 20 w 61"/>
                <a:gd name="T55" fmla="*/ 5 h 33"/>
                <a:gd name="T56" fmla="*/ 26 w 61"/>
                <a:gd name="T57" fmla="*/ 3 h 33"/>
                <a:gd name="T58" fmla="*/ 31 w 61"/>
                <a:gd name="T59" fmla="*/ 2 h 33"/>
                <a:gd name="T60" fmla="*/ 38 w 61"/>
                <a:gd name="T61" fmla="*/ 2 h 33"/>
                <a:gd name="T62" fmla="*/ 46 w 61"/>
                <a:gd name="T63" fmla="*/ 3 h 33"/>
                <a:gd name="T64" fmla="*/ 50 w 61"/>
                <a:gd name="T65" fmla="*/ 6 h 33"/>
                <a:gd name="T66" fmla="*/ 54 w 61"/>
                <a:gd name="T67" fmla="*/ 11 h 33"/>
                <a:gd name="T68" fmla="*/ 60 w 61"/>
                <a:gd name="T69" fmla="*/ 14 h 33"/>
                <a:gd name="T70" fmla="*/ 60 w 61"/>
                <a:gd name="T71" fmla="*/ 14 h 33"/>
                <a:gd name="T72" fmla="*/ 60 w 61"/>
                <a:gd name="T73" fmla="*/ 14 h 33"/>
                <a:gd name="T74" fmla="*/ 60 w 61"/>
                <a:gd name="T75" fmla="*/ 14 h 33"/>
                <a:gd name="T76" fmla="*/ 60 w 61"/>
                <a:gd name="T77" fmla="*/ 14 h 33"/>
                <a:gd name="T78" fmla="*/ 60 w 61"/>
                <a:gd name="T79" fmla="*/ 14 h 33"/>
                <a:gd name="T80" fmla="*/ 60 w 61"/>
                <a:gd name="T81" fmla="*/ 14 h 33"/>
                <a:gd name="T82" fmla="*/ 60 w 61"/>
                <a:gd name="T83" fmla="*/ 14 h 33"/>
                <a:gd name="T84" fmla="*/ 60 w 61"/>
                <a:gd name="T85" fmla="*/ 14 h 3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1"/>
                <a:gd name="T130" fmla="*/ 0 h 33"/>
                <a:gd name="T131" fmla="*/ 61 w 61"/>
                <a:gd name="T132" fmla="*/ 33 h 3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1" h="33">
                  <a:moveTo>
                    <a:pt x="60" y="14"/>
                  </a:moveTo>
                  <a:lnTo>
                    <a:pt x="57" y="9"/>
                  </a:lnTo>
                  <a:lnTo>
                    <a:pt x="51" y="4"/>
                  </a:lnTo>
                  <a:lnTo>
                    <a:pt x="46" y="3"/>
                  </a:lnTo>
                  <a:lnTo>
                    <a:pt x="38" y="0"/>
                  </a:lnTo>
                  <a:lnTo>
                    <a:pt x="32" y="0"/>
                  </a:lnTo>
                  <a:lnTo>
                    <a:pt x="26" y="3"/>
                  </a:lnTo>
                  <a:lnTo>
                    <a:pt x="20" y="5"/>
                  </a:lnTo>
                  <a:lnTo>
                    <a:pt x="13" y="7"/>
                  </a:lnTo>
                  <a:lnTo>
                    <a:pt x="10" y="11"/>
                  </a:lnTo>
                  <a:lnTo>
                    <a:pt x="5" y="17"/>
                  </a:lnTo>
                  <a:lnTo>
                    <a:pt x="1" y="23"/>
                  </a:lnTo>
                  <a:lnTo>
                    <a:pt x="2" y="30"/>
                  </a:lnTo>
                  <a:lnTo>
                    <a:pt x="0" y="32"/>
                  </a:lnTo>
                  <a:lnTo>
                    <a:pt x="2" y="32"/>
                  </a:lnTo>
                  <a:lnTo>
                    <a:pt x="2" y="28"/>
                  </a:lnTo>
                  <a:lnTo>
                    <a:pt x="3" y="23"/>
                  </a:lnTo>
                  <a:lnTo>
                    <a:pt x="5" y="17"/>
                  </a:lnTo>
                  <a:lnTo>
                    <a:pt x="9" y="12"/>
                  </a:lnTo>
                  <a:lnTo>
                    <a:pt x="15" y="8"/>
                  </a:lnTo>
                  <a:lnTo>
                    <a:pt x="20" y="5"/>
                  </a:lnTo>
                  <a:lnTo>
                    <a:pt x="26" y="3"/>
                  </a:lnTo>
                  <a:lnTo>
                    <a:pt x="31" y="2"/>
                  </a:lnTo>
                  <a:lnTo>
                    <a:pt x="38" y="2"/>
                  </a:lnTo>
                  <a:lnTo>
                    <a:pt x="46" y="3"/>
                  </a:lnTo>
                  <a:lnTo>
                    <a:pt x="50" y="6"/>
                  </a:lnTo>
                  <a:lnTo>
                    <a:pt x="54" y="11"/>
                  </a:lnTo>
                  <a:lnTo>
                    <a:pt x="60" y="14"/>
                  </a:lnTo>
                </a:path>
              </a:pathLst>
            </a:custGeom>
            <a:solidFill>
              <a:srgbClr val="E2E6E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209" name="Freeform 641"/>
            <p:cNvSpPr>
              <a:spLocks/>
            </p:cNvSpPr>
            <p:nvPr/>
          </p:nvSpPr>
          <p:spPr bwMode="auto">
            <a:xfrm>
              <a:off x="2039" y="901"/>
              <a:ext cx="59" cy="31"/>
            </a:xfrm>
            <a:custGeom>
              <a:avLst/>
              <a:gdLst>
                <a:gd name="T0" fmla="*/ 58 w 59"/>
                <a:gd name="T1" fmla="*/ 12 h 31"/>
                <a:gd name="T2" fmla="*/ 52 w 59"/>
                <a:gd name="T3" fmla="*/ 9 h 31"/>
                <a:gd name="T4" fmla="*/ 48 w 59"/>
                <a:gd name="T5" fmla="*/ 4 h 31"/>
                <a:gd name="T6" fmla="*/ 44 w 59"/>
                <a:gd name="T7" fmla="*/ 1 h 31"/>
                <a:gd name="T8" fmla="*/ 36 w 59"/>
                <a:gd name="T9" fmla="*/ 0 h 31"/>
                <a:gd name="T10" fmla="*/ 29 w 59"/>
                <a:gd name="T11" fmla="*/ 0 h 31"/>
                <a:gd name="T12" fmla="*/ 24 w 59"/>
                <a:gd name="T13" fmla="*/ 1 h 31"/>
                <a:gd name="T14" fmla="*/ 18 w 59"/>
                <a:gd name="T15" fmla="*/ 3 h 31"/>
                <a:gd name="T16" fmla="*/ 13 w 59"/>
                <a:gd name="T17" fmla="*/ 6 h 31"/>
                <a:gd name="T18" fmla="*/ 7 w 59"/>
                <a:gd name="T19" fmla="*/ 10 h 31"/>
                <a:gd name="T20" fmla="*/ 3 w 59"/>
                <a:gd name="T21" fmla="*/ 15 h 31"/>
                <a:gd name="T22" fmla="*/ 1 w 59"/>
                <a:gd name="T23" fmla="*/ 21 h 31"/>
                <a:gd name="T24" fmla="*/ 0 w 59"/>
                <a:gd name="T25" fmla="*/ 26 h 31"/>
                <a:gd name="T26" fmla="*/ 0 w 59"/>
                <a:gd name="T27" fmla="*/ 30 h 31"/>
                <a:gd name="T28" fmla="*/ 0 w 59"/>
                <a:gd name="T29" fmla="*/ 30 h 31"/>
                <a:gd name="T30" fmla="*/ 0 w 59"/>
                <a:gd name="T31" fmla="*/ 30 h 31"/>
                <a:gd name="T32" fmla="*/ 0 w 59"/>
                <a:gd name="T33" fmla="*/ 30 h 31"/>
                <a:gd name="T34" fmla="*/ 0 w 59"/>
                <a:gd name="T35" fmla="*/ 30 h 31"/>
                <a:gd name="T36" fmla="*/ 0 w 59"/>
                <a:gd name="T37" fmla="*/ 30 h 31"/>
                <a:gd name="T38" fmla="*/ 2 w 59"/>
                <a:gd name="T39" fmla="*/ 28 h 31"/>
                <a:gd name="T40" fmla="*/ 2 w 59"/>
                <a:gd name="T41" fmla="*/ 28 h 31"/>
                <a:gd name="T42" fmla="*/ 2 w 59"/>
                <a:gd name="T43" fmla="*/ 28 h 31"/>
                <a:gd name="T44" fmla="*/ 2 w 59"/>
                <a:gd name="T45" fmla="*/ 27 h 31"/>
                <a:gd name="T46" fmla="*/ 3 w 59"/>
                <a:gd name="T47" fmla="*/ 22 h 31"/>
                <a:gd name="T48" fmla="*/ 5 w 59"/>
                <a:gd name="T49" fmla="*/ 16 h 31"/>
                <a:gd name="T50" fmla="*/ 9 w 59"/>
                <a:gd name="T51" fmla="*/ 12 h 31"/>
                <a:gd name="T52" fmla="*/ 13 w 59"/>
                <a:gd name="T53" fmla="*/ 6 h 31"/>
                <a:gd name="T54" fmla="*/ 17 w 59"/>
                <a:gd name="T55" fmla="*/ 4 h 31"/>
                <a:gd name="T56" fmla="*/ 24 w 59"/>
                <a:gd name="T57" fmla="*/ 3 h 31"/>
                <a:gd name="T58" fmla="*/ 29 w 59"/>
                <a:gd name="T59" fmla="*/ 0 h 31"/>
                <a:gd name="T60" fmla="*/ 38 w 59"/>
                <a:gd name="T61" fmla="*/ 1 h 31"/>
                <a:gd name="T62" fmla="*/ 42 w 59"/>
                <a:gd name="T63" fmla="*/ 3 h 31"/>
                <a:gd name="T64" fmla="*/ 48 w 59"/>
                <a:gd name="T65" fmla="*/ 4 h 31"/>
                <a:gd name="T66" fmla="*/ 52 w 59"/>
                <a:gd name="T67" fmla="*/ 9 h 31"/>
                <a:gd name="T68" fmla="*/ 56 w 59"/>
                <a:gd name="T69" fmla="*/ 12 h 31"/>
                <a:gd name="T70" fmla="*/ 56 w 59"/>
                <a:gd name="T71" fmla="*/ 12 h 31"/>
                <a:gd name="T72" fmla="*/ 56 w 59"/>
                <a:gd name="T73" fmla="*/ 12 h 31"/>
                <a:gd name="T74" fmla="*/ 58 w 59"/>
                <a:gd name="T75" fmla="*/ 12 h 31"/>
                <a:gd name="T76" fmla="*/ 58 w 59"/>
                <a:gd name="T77" fmla="*/ 12 h 31"/>
                <a:gd name="T78" fmla="*/ 58 w 59"/>
                <a:gd name="T79" fmla="*/ 12 h 31"/>
                <a:gd name="T80" fmla="*/ 58 w 59"/>
                <a:gd name="T81" fmla="*/ 12 h 31"/>
                <a:gd name="T82" fmla="*/ 58 w 59"/>
                <a:gd name="T83" fmla="*/ 12 h 31"/>
                <a:gd name="T84" fmla="*/ 58 w 59"/>
                <a:gd name="T85" fmla="*/ 12 h 3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9"/>
                <a:gd name="T130" fmla="*/ 0 h 31"/>
                <a:gd name="T131" fmla="*/ 59 w 59"/>
                <a:gd name="T132" fmla="*/ 31 h 3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9" h="31">
                  <a:moveTo>
                    <a:pt x="58" y="12"/>
                  </a:moveTo>
                  <a:lnTo>
                    <a:pt x="52" y="9"/>
                  </a:lnTo>
                  <a:lnTo>
                    <a:pt x="48" y="4"/>
                  </a:lnTo>
                  <a:lnTo>
                    <a:pt x="44" y="1"/>
                  </a:lnTo>
                  <a:lnTo>
                    <a:pt x="36" y="0"/>
                  </a:lnTo>
                  <a:lnTo>
                    <a:pt x="29" y="0"/>
                  </a:lnTo>
                  <a:lnTo>
                    <a:pt x="24" y="1"/>
                  </a:lnTo>
                  <a:lnTo>
                    <a:pt x="18" y="3"/>
                  </a:lnTo>
                  <a:lnTo>
                    <a:pt x="13" y="6"/>
                  </a:lnTo>
                  <a:lnTo>
                    <a:pt x="7" y="10"/>
                  </a:lnTo>
                  <a:lnTo>
                    <a:pt x="3" y="15"/>
                  </a:lnTo>
                  <a:lnTo>
                    <a:pt x="1" y="21"/>
                  </a:lnTo>
                  <a:lnTo>
                    <a:pt x="0" y="26"/>
                  </a:lnTo>
                  <a:lnTo>
                    <a:pt x="0" y="30"/>
                  </a:lnTo>
                  <a:lnTo>
                    <a:pt x="2" y="28"/>
                  </a:lnTo>
                  <a:lnTo>
                    <a:pt x="2" y="27"/>
                  </a:lnTo>
                  <a:lnTo>
                    <a:pt x="3" y="22"/>
                  </a:lnTo>
                  <a:lnTo>
                    <a:pt x="5" y="16"/>
                  </a:lnTo>
                  <a:lnTo>
                    <a:pt x="9" y="12"/>
                  </a:lnTo>
                  <a:lnTo>
                    <a:pt x="13" y="6"/>
                  </a:lnTo>
                  <a:lnTo>
                    <a:pt x="17" y="4"/>
                  </a:lnTo>
                  <a:lnTo>
                    <a:pt x="24" y="3"/>
                  </a:lnTo>
                  <a:lnTo>
                    <a:pt x="29" y="0"/>
                  </a:lnTo>
                  <a:lnTo>
                    <a:pt x="38" y="1"/>
                  </a:lnTo>
                  <a:lnTo>
                    <a:pt x="42" y="3"/>
                  </a:lnTo>
                  <a:lnTo>
                    <a:pt x="48" y="4"/>
                  </a:lnTo>
                  <a:lnTo>
                    <a:pt x="52" y="9"/>
                  </a:lnTo>
                  <a:lnTo>
                    <a:pt x="56" y="12"/>
                  </a:lnTo>
                  <a:lnTo>
                    <a:pt x="58" y="12"/>
                  </a:lnTo>
                </a:path>
              </a:pathLst>
            </a:custGeom>
            <a:solidFill>
              <a:srgbClr val="E3E7EF"/>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210" name="Freeform 642"/>
            <p:cNvSpPr>
              <a:spLocks/>
            </p:cNvSpPr>
            <p:nvPr/>
          </p:nvSpPr>
          <p:spPr bwMode="auto">
            <a:xfrm>
              <a:off x="2041" y="901"/>
              <a:ext cx="55" cy="30"/>
            </a:xfrm>
            <a:custGeom>
              <a:avLst/>
              <a:gdLst>
                <a:gd name="T0" fmla="*/ 54 w 55"/>
                <a:gd name="T1" fmla="*/ 12 h 30"/>
                <a:gd name="T2" fmla="*/ 50 w 55"/>
                <a:gd name="T3" fmla="*/ 9 h 30"/>
                <a:gd name="T4" fmla="*/ 46 w 55"/>
                <a:gd name="T5" fmla="*/ 4 h 30"/>
                <a:gd name="T6" fmla="*/ 40 w 55"/>
                <a:gd name="T7" fmla="*/ 3 h 30"/>
                <a:gd name="T8" fmla="*/ 36 w 55"/>
                <a:gd name="T9" fmla="*/ 1 h 30"/>
                <a:gd name="T10" fmla="*/ 27 w 55"/>
                <a:gd name="T11" fmla="*/ 0 h 30"/>
                <a:gd name="T12" fmla="*/ 22 w 55"/>
                <a:gd name="T13" fmla="*/ 3 h 30"/>
                <a:gd name="T14" fmla="*/ 15 w 55"/>
                <a:gd name="T15" fmla="*/ 4 h 30"/>
                <a:gd name="T16" fmla="*/ 11 w 55"/>
                <a:gd name="T17" fmla="*/ 6 h 30"/>
                <a:gd name="T18" fmla="*/ 7 w 55"/>
                <a:gd name="T19" fmla="*/ 12 h 30"/>
                <a:gd name="T20" fmla="*/ 3 w 55"/>
                <a:gd name="T21" fmla="*/ 16 h 30"/>
                <a:gd name="T22" fmla="*/ 1 w 55"/>
                <a:gd name="T23" fmla="*/ 22 h 30"/>
                <a:gd name="T24" fmla="*/ 0 w 55"/>
                <a:gd name="T25" fmla="*/ 27 h 30"/>
                <a:gd name="T26" fmla="*/ 0 w 55"/>
                <a:gd name="T27" fmla="*/ 28 h 30"/>
                <a:gd name="T28" fmla="*/ 0 w 55"/>
                <a:gd name="T29" fmla="*/ 28 h 30"/>
                <a:gd name="T30" fmla="*/ 0 w 55"/>
                <a:gd name="T31" fmla="*/ 28 h 30"/>
                <a:gd name="T32" fmla="*/ 0 w 55"/>
                <a:gd name="T33" fmla="*/ 28 h 30"/>
                <a:gd name="T34" fmla="*/ 0 w 55"/>
                <a:gd name="T35" fmla="*/ 29 h 30"/>
                <a:gd name="T36" fmla="*/ 0 w 55"/>
                <a:gd name="T37" fmla="*/ 29 h 30"/>
                <a:gd name="T38" fmla="*/ 0 w 55"/>
                <a:gd name="T39" fmla="*/ 29 h 30"/>
                <a:gd name="T40" fmla="*/ 0 w 55"/>
                <a:gd name="T41" fmla="*/ 29 h 30"/>
                <a:gd name="T42" fmla="*/ 0 w 55"/>
                <a:gd name="T43" fmla="*/ 29 h 30"/>
                <a:gd name="T44" fmla="*/ 0 w 55"/>
                <a:gd name="T45" fmla="*/ 27 h 30"/>
                <a:gd name="T46" fmla="*/ 1 w 55"/>
                <a:gd name="T47" fmla="*/ 22 h 30"/>
                <a:gd name="T48" fmla="*/ 3 w 55"/>
                <a:gd name="T49" fmla="*/ 16 h 30"/>
                <a:gd name="T50" fmla="*/ 7 w 55"/>
                <a:gd name="T51" fmla="*/ 12 h 30"/>
                <a:gd name="T52" fmla="*/ 13 w 55"/>
                <a:gd name="T53" fmla="*/ 7 h 30"/>
                <a:gd name="T54" fmla="*/ 17 w 55"/>
                <a:gd name="T55" fmla="*/ 5 h 30"/>
                <a:gd name="T56" fmla="*/ 22 w 55"/>
                <a:gd name="T57" fmla="*/ 3 h 30"/>
                <a:gd name="T58" fmla="*/ 28 w 55"/>
                <a:gd name="T59" fmla="*/ 3 h 30"/>
                <a:gd name="T60" fmla="*/ 34 w 55"/>
                <a:gd name="T61" fmla="*/ 3 h 30"/>
                <a:gd name="T62" fmla="*/ 40 w 55"/>
                <a:gd name="T63" fmla="*/ 3 h 30"/>
                <a:gd name="T64" fmla="*/ 46 w 55"/>
                <a:gd name="T65" fmla="*/ 6 h 30"/>
                <a:gd name="T66" fmla="*/ 50 w 55"/>
                <a:gd name="T67" fmla="*/ 10 h 30"/>
                <a:gd name="T68" fmla="*/ 53 w 55"/>
                <a:gd name="T69" fmla="*/ 13 h 30"/>
                <a:gd name="T70" fmla="*/ 53 w 55"/>
                <a:gd name="T71" fmla="*/ 13 h 30"/>
                <a:gd name="T72" fmla="*/ 53 w 55"/>
                <a:gd name="T73" fmla="*/ 13 h 30"/>
                <a:gd name="T74" fmla="*/ 53 w 55"/>
                <a:gd name="T75" fmla="*/ 13 h 30"/>
                <a:gd name="T76" fmla="*/ 53 w 55"/>
                <a:gd name="T77" fmla="*/ 13 h 30"/>
                <a:gd name="T78" fmla="*/ 53 w 55"/>
                <a:gd name="T79" fmla="*/ 13 h 30"/>
                <a:gd name="T80" fmla="*/ 54 w 55"/>
                <a:gd name="T81" fmla="*/ 12 h 30"/>
                <a:gd name="T82" fmla="*/ 54 w 55"/>
                <a:gd name="T83" fmla="*/ 12 h 30"/>
                <a:gd name="T84" fmla="*/ 54 w 55"/>
                <a:gd name="T85" fmla="*/ 12 h 3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5"/>
                <a:gd name="T130" fmla="*/ 0 h 30"/>
                <a:gd name="T131" fmla="*/ 55 w 55"/>
                <a:gd name="T132" fmla="*/ 30 h 3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5" h="30">
                  <a:moveTo>
                    <a:pt x="54" y="12"/>
                  </a:moveTo>
                  <a:lnTo>
                    <a:pt x="50" y="9"/>
                  </a:lnTo>
                  <a:lnTo>
                    <a:pt x="46" y="4"/>
                  </a:lnTo>
                  <a:lnTo>
                    <a:pt x="40" y="3"/>
                  </a:lnTo>
                  <a:lnTo>
                    <a:pt x="36" y="1"/>
                  </a:lnTo>
                  <a:lnTo>
                    <a:pt x="27" y="0"/>
                  </a:lnTo>
                  <a:lnTo>
                    <a:pt x="22" y="3"/>
                  </a:lnTo>
                  <a:lnTo>
                    <a:pt x="15" y="4"/>
                  </a:lnTo>
                  <a:lnTo>
                    <a:pt x="11" y="6"/>
                  </a:lnTo>
                  <a:lnTo>
                    <a:pt x="7" y="12"/>
                  </a:lnTo>
                  <a:lnTo>
                    <a:pt x="3" y="16"/>
                  </a:lnTo>
                  <a:lnTo>
                    <a:pt x="1" y="22"/>
                  </a:lnTo>
                  <a:lnTo>
                    <a:pt x="0" y="27"/>
                  </a:lnTo>
                  <a:lnTo>
                    <a:pt x="0" y="28"/>
                  </a:lnTo>
                  <a:lnTo>
                    <a:pt x="0" y="29"/>
                  </a:lnTo>
                  <a:lnTo>
                    <a:pt x="0" y="27"/>
                  </a:lnTo>
                  <a:lnTo>
                    <a:pt x="1" y="22"/>
                  </a:lnTo>
                  <a:lnTo>
                    <a:pt x="3" y="16"/>
                  </a:lnTo>
                  <a:lnTo>
                    <a:pt x="7" y="12"/>
                  </a:lnTo>
                  <a:lnTo>
                    <a:pt x="13" y="7"/>
                  </a:lnTo>
                  <a:lnTo>
                    <a:pt x="17" y="5"/>
                  </a:lnTo>
                  <a:lnTo>
                    <a:pt x="22" y="3"/>
                  </a:lnTo>
                  <a:lnTo>
                    <a:pt x="28" y="3"/>
                  </a:lnTo>
                  <a:lnTo>
                    <a:pt x="34" y="3"/>
                  </a:lnTo>
                  <a:lnTo>
                    <a:pt x="40" y="3"/>
                  </a:lnTo>
                  <a:lnTo>
                    <a:pt x="46" y="6"/>
                  </a:lnTo>
                  <a:lnTo>
                    <a:pt x="50" y="10"/>
                  </a:lnTo>
                  <a:lnTo>
                    <a:pt x="53" y="13"/>
                  </a:lnTo>
                  <a:lnTo>
                    <a:pt x="54" y="12"/>
                  </a:lnTo>
                </a:path>
              </a:pathLst>
            </a:custGeom>
            <a:solidFill>
              <a:srgbClr val="E4E8F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211" name="Freeform 643"/>
            <p:cNvSpPr>
              <a:spLocks/>
            </p:cNvSpPr>
            <p:nvPr/>
          </p:nvSpPr>
          <p:spPr bwMode="auto">
            <a:xfrm>
              <a:off x="2041" y="904"/>
              <a:ext cx="54" cy="27"/>
            </a:xfrm>
            <a:custGeom>
              <a:avLst/>
              <a:gdLst>
                <a:gd name="T0" fmla="*/ 53 w 54"/>
                <a:gd name="T1" fmla="*/ 10 h 27"/>
                <a:gd name="T2" fmla="*/ 50 w 54"/>
                <a:gd name="T3" fmla="*/ 7 h 27"/>
                <a:gd name="T4" fmla="*/ 46 w 54"/>
                <a:gd name="T5" fmla="*/ 3 h 27"/>
                <a:gd name="T6" fmla="*/ 40 w 54"/>
                <a:gd name="T7" fmla="*/ 0 h 27"/>
                <a:gd name="T8" fmla="*/ 34 w 54"/>
                <a:gd name="T9" fmla="*/ 0 h 27"/>
                <a:gd name="T10" fmla="*/ 28 w 54"/>
                <a:gd name="T11" fmla="*/ 0 h 27"/>
                <a:gd name="T12" fmla="*/ 22 w 54"/>
                <a:gd name="T13" fmla="*/ 0 h 27"/>
                <a:gd name="T14" fmla="*/ 17 w 54"/>
                <a:gd name="T15" fmla="*/ 2 h 27"/>
                <a:gd name="T16" fmla="*/ 13 w 54"/>
                <a:gd name="T17" fmla="*/ 4 h 27"/>
                <a:gd name="T18" fmla="*/ 7 w 54"/>
                <a:gd name="T19" fmla="*/ 9 h 27"/>
                <a:gd name="T20" fmla="*/ 3 w 54"/>
                <a:gd name="T21" fmla="*/ 13 h 27"/>
                <a:gd name="T22" fmla="*/ 1 w 54"/>
                <a:gd name="T23" fmla="*/ 19 h 27"/>
                <a:gd name="T24" fmla="*/ 0 w 54"/>
                <a:gd name="T25" fmla="*/ 24 h 27"/>
                <a:gd name="T26" fmla="*/ 0 w 54"/>
                <a:gd name="T27" fmla="*/ 26 h 27"/>
                <a:gd name="T28" fmla="*/ 0 w 54"/>
                <a:gd name="T29" fmla="*/ 26 h 27"/>
                <a:gd name="T30" fmla="*/ 0 w 54"/>
                <a:gd name="T31" fmla="*/ 26 h 27"/>
                <a:gd name="T32" fmla="*/ 0 w 54"/>
                <a:gd name="T33" fmla="*/ 26 h 27"/>
                <a:gd name="T34" fmla="*/ 0 w 54"/>
                <a:gd name="T35" fmla="*/ 26 h 27"/>
                <a:gd name="T36" fmla="*/ 0 w 54"/>
                <a:gd name="T37" fmla="*/ 26 h 27"/>
                <a:gd name="T38" fmla="*/ 0 w 54"/>
                <a:gd name="T39" fmla="*/ 26 h 27"/>
                <a:gd name="T40" fmla="*/ 0 w 54"/>
                <a:gd name="T41" fmla="*/ 26 h 27"/>
                <a:gd name="T42" fmla="*/ 0 w 54"/>
                <a:gd name="T43" fmla="*/ 26 h 27"/>
                <a:gd name="T44" fmla="*/ 2 w 54"/>
                <a:gd name="T45" fmla="*/ 24 h 27"/>
                <a:gd name="T46" fmla="*/ 3 w 54"/>
                <a:gd name="T47" fmla="*/ 19 h 27"/>
                <a:gd name="T48" fmla="*/ 5 w 54"/>
                <a:gd name="T49" fmla="*/ 14 h 27"/>
                <a:gd name="T50" fmla="*/ 9 w 54"/>
                <a:gd name="T51" fmla="*/ 9 h 27"/>
                <a:gd name="T52" fmla="*/ 12 w 54"/>
                <a:gd name="T53" fmla="*/ 6 h 27"/>
                <a:gd name="T54" fmla="*/ 17 w 54"/>
                <a:gd name="T55" fmla="*/ 2 h 27"/>
                <a:gd name="T56" fmla="*/ 22 w 54"/>
                <a:gd name="T57" fmla="*/ 2 h 27"/>
                <a:gd name="T58" fmla="*/ 28 w 54"/>
                <a:gd name="T59" fmla="*/ 0 h 27"/>
                <a:gd name="T60" fmla="*/ 34 w 54"/>
                <a:gd name="T61" fmla="*/ 0 h 27"/>
                <a:gd name="T62" fmla="*/ 40 w 54"/>
                <a:gd name="T63" fmla="*/ 2 h 27"/>
                <a:gd name="T64" fmla="*/ 46 w 54"/>
                <a:gd name="T65" fmla="*/ 3 h 27"/>
                <a:gd name="T66" fmla="*/ 50 w 54"/>
                <a:gd name="T67" fmla="*/ 7 h 27"/>
                <a:gd name="T68" fmla="*/ 51 w 54"/>
                <a:gd name="T69" fmla="*/ 10 h 27"/>
                <a:gd name="T70" fmla="*/ 51 w 54"/>
                <a:gd name="T71" fmla="*/ 10 h 27"/>
                <a:gd name="T72" fmla="*/ 53 w 54"/>
                <a:gd name="T73" fmla="*/ 10 h 27"/>
                <a:gd name="T74" fmla="*/ 53 w 54"/>
                <a:gd name="T75" fmla="*/ 10 h 27"/>
                <a:gd name="T76" fmla="*/ 53 w 54"/>
                <a:gd name="T77" fmla="*/ 10 h 27"/>
                <a:gd name="T78" fmla="*/ 53 w 54"/>
                <a:gd name="T79" fmla="*/ 10 h 27"/>
                <a:gd name="T80" fmla="*/ 53 w 54"/>
                <a:gd name="T81" fmla="*/ 10 h 27"/>
                <a:gd name="T82" fmla="*/ 53 w 54"/>
                <a:gd name="T83" fmla="*/ 10 h 27"/>
                <a:gd name="T84" fmla="*/ 53 w 54"/>
                <a:gd name="T85" fmla="*/ 10 h 2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4"/>
                <a:gd name="T130" fmla="*/ 0 h 27"/>
                <a:gd name="T131" fmla="*/ 54 w 54"/>
                <a:gd name="T132" fmla="*/ 27 h 2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4" h="27">
                  <a:moveTo>
                    <a:pt x="53" y="10"/>
                  </a:moveTo>
                  <a:lnTo>
                    <a:pt x="50" y="7"/>
                  </a:lnTo>
                  <a:lnTo>
                    <a:pt x="46" y="3"/>
                  </a:lnTo>
                  <a:lnTo>
                    <a:pt x="40" y="0"/>
                  </a:lnTo>
                  <a:lnTo>
                    <a:pt x="34" y="0"/>
                  </a:lnTo>
                  <a:lnTo>
                    <a:pt x="28" y="0"/>
                  </a:lnTo>
                  <a:lnTo>
                    <a:pt x="22" y="0"/>
                  </a:lnTo>
                  <a:lnTo>
                    <a:pt x="17" y="2"/>
                  </a:lnTo>
                  <a:lnTo>
                    <a:pt x="13" y="4"/>
                  </a:lnTo>
                  <a:lnTo>
                    <a:pt x="7" y="9"/>
                  </a:lnTo>
                  <a:lnTo>
                    <a:pt x="3" y="13"/>
                  </a:lnTo>
                  <a:lnTo>
                    <a:pt x="1" y="19"/>
                  </a:lnTo>
                  <a:lnTo>
                    <a:pt x="0" y="24"/>
                  </a:lnTo>
                  <a:lnTo>
                    <a:pt x="0" y="26"/>
                  </a:lnTo>
                  <a:lnTo>
                    <a:pt x="2" y="24"/>
                  </a:lnTo>
                  <a:lnTo>
                    <a:pt x="3" y="19"/>
                  </a:lnTo>
                  <a:lnTo>
                    <a:pt x="5" y="14"/>
                  </a:lnTo>
                  <a:lnTo>
                    <a:pt x="9" y="9"/>
                  </a:lnTo>
                  <a:lnTo>
                    <a:pt x="12" y="6"/>
                  </a:lnTo>
                  <a:lnTo>
                    <a:pt x="17" y="2"/>
                  </a:lnTo>
                  <a:lnTo>
                    <a:pt x="22" y="2"/>
                  </a:lnTo>
                  <a:lnTo>
                    <a:pt x="28" y="0"/>
                  </a:lnTo>
                  <a:lnTo>
                    <a:pt x="34" y="0"/>
                  </a:lnTo>
                  <a:lnTo>
                    <a:pt x="40" y="2"/>
                  </a:lnTo>
                  <a:lnTo>
                    <a:pt x="46" y="3"/>
                  </a:lnTo>
                  <a:lnTo>
                    <a:pt x="50" y="7"/>
                  </a:lnTo>
                  <a:lnTo>
                    <a:pt x="51" y="10"/>
                  </a:lnTo>
                  <a:lnTo>
                    <a:pt x="53" y="10"/>
                  </a:lnTo>
                </a:path>
              </a:pathLst>
            </a:custGeom>
            <a:solidFill>
              <a:srgbClr val="E5E9F0"/>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212" name="Freeform 644"/>
            <p:cNvSpPr>
              <a:spLocks/>
            </p:cNvSpPr>
            <p:nvPr/>
          </p:nvSpPr>
          <p:spPr bwMode="auto">
            <a:xfrm>
              <a:off x="2041" y="904"/>
              <a:ext cx="52" cy="27"/>
            </a:xfrm>
            <a:custGeom>
              <a:avLst/>
              <a:gdLst>
                <a:gd name="T0" fmla="*/ 51 w 52"/>
                <a:gd name="T1" fmla="*/ 10 h 27"/>
                <a:gd name="T2" fmla="*/ 50 w 52"/>
                <a:gd name="T3" fmla="*/ 7 h 27"/>
                <a:gd name="T4" fmla="*/ 46 w 52"/>
                <a:gd name="T5" fmla="*/ 3 h 27"/>
                <a:gd name="T6" fmla="*/ 40 w 52"/>
                <a:gd name="T7" fmla="*/ 2 h 27"/>
                <a:gd name="T8" fmla="*/ 34 w 52"/>
                <a:gd name="T9" fmla="*/ 0 h 27"/>
                <a:gd name="T10" fmla="*/ 28 w 52"/>
                <a:gd name="T11" fmla="*/ 0 h 27"/>
                <a:gd name="T12" fmla="*/ 22 w 52"/>
                <a:gd name="T13" fmla="*/ 2 h 27"/>
                <a:gd name="T14" fmla="*/ 17 w 52"/>
                <a:gd name="T15" fmla="*/ 2 h 27"/>
                <a:gd name="T16" fmla="*/ 12 w 52"/>
                <a:gd name="T17" fmla="*/ 6 h 27"/>
                <a:gd name="T18" fmla="*/ 9 w 52"/>
                <a:gd name="T19" fmla="*/ 9 h 27"/>
                <a:gd name="T20" fmla="*/ 5 w 52"/>
                <a:gd name="T21" fmla="*/ 14 h 27"/>
                <a:gd name="T22" fmla="*/ 3 w 52"/>
                <a:gd name="T23" fmla="*/ 19 h 27"/>
                <a:gd name="T24" fmla="*/ 2 w 52"/>
                <a:gd name="T25" fmla="*/ 24 h 27"/>
                <a:gd name="T26" fmla="*/ 0 w 52"/>
                <a:gd name="T27" fmla="*/ 26 h 27"/>
                <a:gd name="T28" fmla="*/ 0 w 52"/>
                <a:gd name="T29" fmla="*/ 26 h 27"/>
                <a:gd name="T30" fmla="*/ 0 w 52"/>
                <a:gd name="T31" fmla="*/ 26 h 27"/>
                <a:gd name="T32" fmla="*/ 0 w 52"/>
                <a:gd name="T33" fmla="*/ 26 h 27"/>
                <a:gd name="T34" fmla="*/ 2 w 52"/>
                <a:gd name="T35" fmla="*/ 26 h 27"/>
                <a:gd name="T36" fmla="*/ 2 w 52"/>
                <a:gd name="T37" fmla="*/ 26 h 27"/>
                <a:gd name="T38" fmla="*/ 4 w 52"/>
                <a:gd name="T39" fmla="*/ 25 h 27"/>
                <a:gd name="T40" fmla="*/ 4 w 52"/>
                <a:gd name="T41" fmla="*/ 25 h 27"/>
                <a:gd name="T42" fmla="*/ 4 w 52"/>
                <a:gd name="T43" fmla="*/ 25 h 27"/>
                <a:gd name="T44" fmla="*/ 4 w 52"/>
                <a:gd name="T45" fmla="*/ 25 h 27"/>
                <a:gd name="T46" fmla="*/ 3 w 52"/>
                <a:gd name="T47" fmla="*/ 19 h 27"/>
                <a:gd name="T48" fmla="*/ 7 w 52"/>
                <a:gd name="T49" fmla="*/ 15 h 27"/>
                <a:gd name="T50" fmla="*/ 9 w 52"/>
                <a:gd name="T51" fmla="*/ 9 h 27"/>
                <a:gd name="T52" fmla="*/ 14 w 52"/>
                <a:gd name="T53" fmla="*/ 6 h 27"/>
                <a:gd name="T54" fmla="*/ 19 w 52"/>
                <a:gd name="T55" fmla="*/ 4 h 27"/>
                <a:gd name="T56" fmla="*/ 24 w 52"/>
                <a:gd name="T57" fmla="*/ 3 h 27"/>
                <a:gd name="T58" fmla="*/ 27 w 52"/>
                <a:gd name="T59" fmla="*/ 1 h 27"/>
                <a:gd name="T60" fmla="*/ 33 w 52"/>
                <a:gd name="T61" fmla="*/ 1 h 27"/>
                <a:gd name="T62" fmla="*/ 39 w 52"/>
                <a:gd name="T63" fmla="*/ 4 h 27"/>
                <a:gd name="T64" fmla="*/ 45 w 52"/>
                <a:gd name="T65" fmla="*/ 5 h 27"/>
                <a:gd name="T66" fmla="*/ 47 w 52"/>
                <a:gd name="T67" fmla="*/ 8 h 27"/>
                <a:gd name="T68" fmla="*/ 51 w 52"/>
                <a:gd name="T69" fmla="*/ 12 h 27"/>
                <a:gd name="T70" fmla="*/ 51 w 52"/>
                <a:gd name="T71" fmla="*/ 12 h 27"/>
                <a:gd name="T72" fmla="*/ 51 w 52"/>
                <a:gd name="T73" fmla="*/ 10 h 27"/>
                <a:gd name="T74" fmla="*/ 51 w 52"/>
                <a:gd name="T75" fmla="*/ 10 h 27"/>
                <a:gd name="T76" fmla="*/ 51 w 52"/>
                <a:gd name="T77" fmla="*/ 10 h 27"/>
                <a:gd name="T78" fmla="*/ 51 w 52"/>
                <a:gd name="T79" fmla="*/ 10 h 27"/>
                <a:gd name="T80" fmla="*/ 51 w 52"/>
                <a:gd name="T81" fmla="*/ 10 h 27"/>
                <a:gd name="T82" fmla="*/ 51 w 52"/>
                <a:gd name="T83" fmla="*/ 10 h 27"/>
                <a:gd name="T84" fmla="*/ 51 w 52"/>
                <a:gd name="T85" fmla="*/ 10 h 2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2"/>
                <a:gd name="T130" fmla="*/ 0 h 27"/>
                <a:gd name="T131" fmla="*/ 52 w 52"/>
                <a:gd name="T132" fmla="*/ 27 h 2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2" h="27">
                  <a:moveTo>
                    <a:pt x="51" y="10"/>
                  </a:moveTo>
                  <a:lnTo>
                    <a:pt x="50" y="7"/>
                  </a:lnTo>
                  <a:lnTo>
                    <a:pt x="46" y="3"/>
                  </a:lnTo>
                  <a:lnTo>
                    <a:pt x="40" y="2"/>
                  </a:lnTo>
                  <a:lnTo>
                    <a:pt x="34" y="0"/>
                  </a:lnTo>
                  <a:lnTo>
                    <a:pt x="28" y="0"/>
                  </a:lnTo>
                  <a:lnTo>
                    <a:pt x="22" y="2"/>
                  </a:lnTo>
                  <a:lnTo>
                    <a:pt x="17" y="2"/>
                  </a:lnTo>
                  <a:lnTo>
                    <a:pt x="12" y="6"/>
                  </a:lnTo>
                  <a:lnTo>
                    <a:pt x="9" y="9"/>
                  </a:lnTo>
                  <a:lnTo>
                    <a:pt x="5" y="14"/>
                  </a:lnTo>
                  <a:lnTo>
                    <a:pt x="3" y="19"/>
                  </a:lnTo>
                  <a:lnTo>
                    <a:pt x="2" y="24"/>
                  </a:lnTo>
                  <a:lnTo>
                    <a:pt x="0" y="26"/>
                  </a:lnTo>
                  <a:lnTo>
                    <a:pt x="2" y="26"/>
                  </a:lnTo>
                  <a:lnTo>
                    <a:pt x="4" y="25"/>
                  </a:lnTo>
                  <a:lnTo>
                    <a:pt x="3" y="19"/>
                  </a:lnTo>
                  <a:lnTo>
                    <a:pt x="7" y="15"/>
                  </a:lnTo>
                  <a:lnTo>
                    <a:pt x="9" y="9"/>
                  </a:lnTo>
                  <a:lnTo>
                    <a:pt x="14" y="6"/>
                  </a:lnTo>
                  <a:lnTo>
                    <a:pt x="19" y="4"/>
                  </a:lnTo>
                  <a:lnTo>
                    <a:pt x="24" y="3"/>
                  </a:lnTo>
                  <a:lnTo>
                    <a:pt x="27" y="1"/>
                  </a:lnTo>
                  <a:lnTo>
                    <a:pt x="33" y="1"/>
                  </a:lnTo>
                  <a:lnTo>
                    <a:pt x="39" y="4"/>
                  </a:lnTo>
                  <a:lnTo>
                    <a:pt x="45" y="5"/>
                  </a:lnTo>
                  <a:lnTo>
                    <a:pt x="47" y="8"/>
                  </a:lnTo>
                  <a:lnTo>
                    <a:pt x="51" y="12"/>
                  </a:lnTo>
                  <a:lnTo>
                    <a:pt x="51" y="10"/>
                  </a:lnTo>
                </a:path>
              </a:pathLst>
            </a:custGeom>
            <a:solidFill>
              <a:srgbClr val="E6EAF1"/>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213" name="Freeform 645"/>
            <p:cNvSpPr>
              <a:spLocks/>
            </p:cNvSpPr>
            <p:nvPr/>
          </p:nvSpPr>
          <p:spPr bwMode="auto">
            <a:xfrm>
              <a:off x="2044" y="905"/>
              <a:ext cx="49" cy="25"/>
            </a:xfrm>
            <a:custGeom>
              <a:avLst/>
              <a:gdLst>
                <a:gd name="T0" fmla="*/ 48 w 49"/>
                <a:gd name="T1" fmla="*/ 11 h 25"/>
                <a:gd name="T2" fmla="*/ 44 w 49"/>
                <a:gd name="T3" fmla="*/ 7 h 25"/>
                <a:gd name="T4" fmla="*/ 42 w 49"/>
                <a:gd name="T5" fmla="*/ 4 h 25"/>
                <a:gd name="T6" fmla="*/ 36 w 49"/>
                <a:gd name="T7" fmla="*/ 3 h 25"/>
                <a:gd name="T8" fmla="*/ 30 w 49"/>
                <a:gd name="T9" fmla="*/ 0 h 25"/>
                <a:gd name="T10" fmla="*/ 24 w 49"/>
                <a:gd name="T11" fmla="*/ 0 h 25"/>
                <a:gd name="T12" fmla="*/ 21 w 49"/>
                <a:gd name="T13" fmla="*/ 2 h 25"/>
                <a:gd name="T14" fmla="*/ 16 w 49"/>
                <a:gd name="T15" fmla="*/ 3 h 25"/>
                <a:gd name="T16" fmla="*/ 11 w 49"/>
                <a:gd name="T17" fmla="*/ 5 h 25"/>
                <a:gd name="T18" fmla="*/ 6 w 49"/>
                <a:gd name="T19" fmla="*/ 8 h 25"/>
                <a:gd name="T20" fmla="*/ 4 w 49"/>
                <a:gd name="T21" fmla="*/ 14 h 25"/>
                <a:gd name="T22" fmla="*/ 0 w 49"/>
                <a:gd name="T23" fmla="*/ 18 h 25"/>
                <a:gd name="T24" fmla="*/ 1 w 49"/>
                <a:gd name="T25" fmla="*/ 24 h 25"/>
                <a:gd name="T26" fmla="*/ 1 w 49"/>
                <a:gd name="T27" fmla="*/ 24 h 25"/>
                <a:gd name="T28" fmla="*/ 1 w 49"/>
                <a:gd name="T29" fmla="*/ 24 h 25"/>
                <a:gd name="T30" fmla="*/ 1 w 49"/>
                <a:gd name="T31" fmla="*/ 24 h 25"/>
                <a:gd name="T32" fmla="*/ 1 w 49"/>
                <a:gd name="T33" fmla="*/ 24 h 25"/>
                <a:gd name="T34" fmla="*/ 1 w 49"/>
                <a:gd name="T35" fmla="*/ 24 h 25"/>
                <a:gd name="T36" fmla="*/ 1 w 49"/>
                <a:gd name="T37" fmla="*/ 24 h 25"/>
                <a:gd name="T38" fmla="*/ 1 w 49"/>
                <a:gd name="T39" fmla="*/ 24 h 25"/>
                <a:gd name="T40" fmla="*/ 1 w 49"/>
                <a:gd name="T41" fmla="*/ 24 h 25"/>
                <a:gd name="T42" fmla="*/ 1 w 49"/>
                <a:gd name="T43" fmla="*/ 24 h 25"/>
                <a:gd name="T44" fmla="*/ 1 w 49"/>
                <a:gd name="T45" fmla="*/ 24 h 25"/>
                <a:gd name="T46" fmla="*/ 2 w 49"/>
                <a:gd name="T47" fmla="*/ 20 h 25"/>
                <a:gd name="T48" fmla="*/ 4 w 49"/>
                <a:gd name="T49" fmla="*/ 14 h 25"/>
                <a:gd name="T50" fmla="*/ 7 w 49"/>
                <a:gd name="T51" fmla="*/ 11 h 25"/>
                <a:gd name="T52" fmla="*/ 11 w 49"/>
                <a:gd name="T53" fmla="*/ 5 h 25"/>
                <a:gd name="T54" fmla="*/ 16 w 49"/>
                <a:gd name="T55" fmla="*/ 3 h 25"/>
                <a:gd name="T56" fmla="*/ 20 w 49"/>
                <a:gd name="T57" fmla="*/ 4 h 25"/>
                <a:gd name="T58" fmla="*/ 24 w 49"/>
                <a:gd name="T59" fmla="*/ 0 h 25"/>
                <a:gd name="T60" fmla="*/ 30 w 49"/>
                <a:gd name="T61" fmla="*/ 0 h 25"/>
                <a:gd name="T62" fmla="*/ 36 w 49"/>
                <a:gd name="T63" fmla="*/ 3 h 25"/>
                <a:gd name="T64" fmla="*/ 42 w 49"/>
                <a:gd name="T65" fmla="*/ 4 h 25"/>
                <a:gd name="T66" fmla="*/ 44 w 49"/>
                <a:gd name="T67" fmla="*/ 7 h 25"/>
                <a:gd name="T68" fmla="*/ 46 w 49"/>
                <a:gd name="T69" fmla="*/ 10 h 25"/>
                <a:gd name="T70" fmla="*/ 48 w 49"/>
                <a:gd name="T71" fmla="*/ 11 h 25"/>
                <a:gd name="T72" fmla="*/ 48 w 49"/>
                <a:gd name="T73" fmla="*/ 11 h 25"/>
                <a:gd name="T74" fmla="*/ 48 w 49"/>
                <a:gd name="T75" fmla="*/ 11 h 25"/>
                <a:gd name="T76" fmla="*/ 48 w 49"/>
                <a:gd name="T77" fmla="*/ 11 h 25"/>
                <a:gd name="T78" fmla="*/ 48 w 49"/>
                <a:gd name="T79" fmla="*/ 11 h 25"/>
                <a:gd name="T80" fmla="*/ 48 w 49"/>
                <a:gd name="T81" fmla="*/ 11 h 25"/>
                <a:gd name="T82" fmla="*/ 48 w 49"/>
                <a:gd name="T83" fmla="*/ 11 h 25"/>
                <a:gd name="T84" fmla="*/ 48 w 49"/>
                <a:gd name="T85" fmla="*/ 11 h 2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9"/>
                <a:gd name="T130" fmla="*/ 0 h 25"/>
                <a:gd name="T131" fmla="*/ 49 w 49"/>
                <a:gd name="T132" fmla="*/ 25 h 2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9" h="25">
                  <a:moveTo>
                    <a:pt x="48" y="11"/>
                  </a:moveTo>
                  <a:lnTo>
                    <a:pt x="44" y="7"/>
                  </a:lnTo>
                  <a:lnTo>
                    <a:pt x="42" y="4"/>
                  </a:lnTo>
                  <a:lnTo>
                    <a:pt x="36" y="3"/>
                  </a:lnTo>
                  <a:lnTo>
                    <a:pt x="30" y="0"/>
                  </a:lnTo>
                  <a:lnTo>
                    <a:pt x="24" y="0"/>
                  </a:lnTo>
                  <a:lnTo>
                    <a:pt x="21" y="2"/>
                  </a:lnTo>
                  <a:lnTo>
                    <a:pt x="16" y="3"/>
                  </a:lnTo>
                  <a:lnTo>
                    <a:pt x="11" y="5"/>
                  </a:lnTo>
                  <a:lnTo>
                    <a:pt x="6" y="8"/>
                  </a:lnTo>
                  <a:lnTo>
                    <a:pt x="4" y="14"/>
                  </a:lnTo>
                  <a:lnTo>
                    <a:pt x="0" y="18"/>
                  </a:lnTo>
                  <a:lnTo>
                    <a:pt x="1" y="24"/>
                  </a:lnTo>
                  <a:lnTo>
                    <a:pt x="2" y="20"/>
                  </a:lnTo>
                  <a:lnTo>
                    <a:pt x="4" y="14"/>
                  </a:lnTo>
                  <a:lnTo>
                    <a:pt x="7" y="11"/>
                  </a:lnTo>
                  <a:lnTo>
                    <a:pt x="11" y="5"/>
                  </a:lnTo>
                  <a:lnTo>
                    <a:pt x="16" y="3"/>
                  </a:lnTo>
                  <a:lnTo>
                    <a:pt x="20" y="4"/>
                  </a:lnTo>
                  <a:lnTo>
                    <a:pt x="24" y="0"/>
                  </a:lnTo>
                  <a:lnTo>
                    <a:pt x="30" y="0"/>
                  </a:lnTo>
                  <a:lnTo>
                    <a:pt x="36" y="3"/>
                  </a:lnTo>
                  <a:lnTo>
                    <a:pt x="42" y="4"/>
                  </a:lnTo>
                  <a:lnTo>
                    <a:pt x="44" y="7"/>
                  </a:lnTo>
                  <a:lnTo>
                    <a:pt x="46" y="10"/>
                  </a:lnTo>
                  <a:lnTo>
                    <a:pt x="48" y="11"/>
                  </a:lnTo>
                </a:path>
              </a:pathLst>
            </a:custGeom>
            <a:solidFill>
              <a:srgbClr val="E7EBF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214" name="Freeform 646"/>
            <p:cNvSpPr>
              <a:spLocks/>
            </p:cNvSpPr>
            <p:nvPr/>
          </p:nvSpPr>
          <p:spPr bwMode="auto">
            <a:xfrm>
              <a:off x="2045" y="905"/>
              <a:ext cx="46" cy="26"/>
            </a:xfrm>
            <a:custGeom>
              <a:avLst/>
              <a:gdLst>
                <a:gd name="T0" fmla="*/ 45 w 46"/>
                <a:gd name="T1" fmla="*/ 10 h 26"/>
                <a:gd name="T2" fmla="*/ 43 w 46"/>
                <a:gd name="T3" fmla="*/ 7 h 26"/>
                <a:gd name="T4" fmla="*/ 41 w 46"/>
                <a:gd name="T5" fmla="*/ 4 h 26"/>
                <a:gd name="T6" fmla="*/ 35 w 46"/>
                <a:gd name="T7" fmla="*/ 3 h 26"/>
                <a:gd name="T8" fmla="*/ 29 w 46"/>
                <a:gd name="T9" fmla="*/ 0 h 26"/>
                <a:gd name="T10" fmla="*/ 23 w 46"/>
                <a:gd name="T11" fmla="*/ 0 h 26"/>
                <a:gd name="T12" fmla="*/ 19 w 46"/>
                <a:gd name="T13" fmla="*/ 4 h 26"/>
                <a:gd name="T14" fmla="*/ 15 w 46"/>
                <a:gd name="T15" fmla="*/ 3 h 26"/>
                <a:gd name="T16" fmla="*/ 10 w 46"/>
                <a:gd name="T17" fmla="*/ 5 h 26"/>
                <a:gd name="T18" fmla="*/ 6 w 46"/>
                <a:gd name="T19" fmla="*/ 11 h 26"/>
                <a:gd name="T20" fmla="*/ 3 w 46"/>
                <a:gd name="T21" fmla="*/ 14 h 26"/>
                <a:gd name="T22" fmla="*/ 1 w 46"/>
                <a:gd name="T23" fmla="*/ 20 h 26"/>
                <a:gd name="T24" fmla="*/ 0 w 46"/>
                <a:gd name="T25" fmla="*/ 24 h 26"/>
                <a:gd name="T26" fmla="*/ 0 w 46"/>
                <a:gd name="T27" fmla="*/ 24 h 26"/>
                <a:gd name="T28" fmla="*/ 0 w 46"/>
                <a:gd name="T29" fmla="*/ 24 h 26"/>
                <a:gd name="T30" fmla="*/ 0 w 46"/>
                <a:gd name="T31" fmla="*/ 24 h 26"/>
                <a:gd name="T32" fmla="*/ 0 w 46"/>
                <a:gd name="T33" fmla="*/ 24 h 26"/>
                <a:gd name="T34" fmla="*/ 0 w 46"/>
                <a:gd name="T35" fmla="*/ 24 h 26"/>
                <a:gd name="T36" fmla="*/ 2 w 46"/>
                <a:gd name="T37" fmla="*/ 25 h 26"/>
                <a:gd name="T38" fmla="*/ 2 w 46"/>
                <a:gd name="T39" fmla="*/ 25 h 26"/>
                <a:gd name="T40" fmla="*/ 2 w 46"/>
                <a:gd name="T41" fmla="*/ 25 h 26"/>
                <a:gd name="T42" fmla="*/ 2 w 46"/>
                <a:gd name="T43" fmla="*/ 25 h 26"/>
                <a:gd name="T44" fmla="*/ 1 w 46"/>
                <a:gd name="T45" fmla="*/ 20 h 26"/>
                <a:gd name="T46" fmla="*/ 5 w 46"/>
                <a:gd name="T47" fmla="*/ 14 h 26"/>
                <a:gd name="T48" fmla="*/ 8 w 46"/>
                <a:gd name="T49" fmla="*/ 11 h 26"/>
                <a:gd name="T50" fmla="*/ 12 w 46"/>
                <a:gd name="T51" fmla="*/ 8 h 26"/>
                <a:gd name="T52" fmla="*/ 15 w 46"/>
                <a:gd name="T53" fmla="*/ 4 h 26"/>
                <a:gd name="T54" fmla="*/ 19 w 46"/>
                <a:gd name="T55" fmla="*/ 4 h 26"/>
                <a:gd name="T56" fmla="*/ 25 w 46"/>
                <a:gd name="T57" fmla="*/ 3 h 26"/>
                <a:gd name="T58" fmla="*/ 29 w 46"/>
                <a:gd name="T59" fmla="*/ 2 h 26"/>
                <a:gd name="T60" fmla="*/ 35 w 46"/>
                <a:gd name="T61" fmla="*/ 5 h 26"/>
                <a:gd name="T62" fmla="*/ 39 w 46"/>
                <a:gd name="T63" fmla="*/ 6 h 26"/>
                <a:gd name="T64" fmla="*/ 43 w 46"/>
                <a:gd name="T65" fmla="*/ 9 h 26"/>
                <a:gd name="T66" fmla="*/ 45 w 46"/>
                <a:gd name="T67" fmla="*/ 10 h 26"/>
                <a:gd name="T68" fmla="*/ 45 w 46"/>
                <a:gd name="T69" fmla="*/ 10 h 26"/>
                <a:gd name="T70" fmla="*/ 45 w 46"/>
                <a:gd name="T71" fmla="*/ 10 h 26"/>
                <a:gd name="T72" fmla="*/ 45 w 46"/>
                <a:gd name="T73" fmla="*/ 10 h 26"/>
                <a:gd name="T74" fmla="*/ 45 w 46"/>
                <a:gd name="T75" fmla="*/ 10 h 26"/>
                <a:gd name="T76" fmla="*/ 45 w 46"/>
                <a:gd name="T77" fmla="*/ 10 h 26"/>
                <a:gd name="T78" fmla="*/ 45 w 46"/>
                <a:gd name="T79" fmla="*/ 10 h 26"/>
                <a:gd name="T80" fmla="*/ 45 w 46"/>
                <a:gd name="T81" fmla="*/ 10 h 26"/>
                <a:gd name="T82" fmla="*/ 45 w 46"/>
                <a:gd name="T83" fmla="*/ 10 h 2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6"/>
                <a:gd name="T127" fmla="*/ 0 h 26"/>
                <a:gd name="T128" fmla="*/ 46 w 46"/>
                <a:gd name="T129" fmla="*/ 26 h 2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6" h="26">
                  <a:moveTo>
                    <a:pt x="45" y="10"/>
                  </a:moveTo>
                  <a:lnTo>
                    <a:pt x="43" y="7"/>
                  </a:lnTo>
                  <a:lnTo>
                    <a:pt x="41" y="4"/>
                  </a:lnTo>
                  <a:lnTo>
                    <a:pt x="35" y="3"/>
                  </a:lnTo>
                  <a:lnTo>
                    <a:pt x="29" y="0"/>
                  </a:lnTo>
                  <a:lnTo>
                    <a:pt x="23" y="0"/>
                  </a:lnTo>
                  <a:lnTo>
                    <a:pt x="19" y="4"/>
                  </a:lnTo>
                  <a:lnTo>
                    <a:pt x="15" y="3"/>
                  </a:lnTo>
                  <a:lnTo>
                    <a:pt x="10" y="5"/>
                  </a:lnTo>
                  <a:lnTo>
                    <a:pt x="6" y="11"/>
                  </a:lnTo>
                  <a:lnTo>
                    <a:pt x="3" y="14"/>
                  </a:lnTo>
                  <a:lnTo>
                    <a:pt x="1" y="20"/>
                  </a:lnTo>
                  <a:lnTo>
                    <a:pt x="0" y="24"/>
                  </a:lnTo>
                  <a:lnTo>
                    <a:pt x="2" y="25"/>
                  </a:lnTo>
                  <a:lnTo>
                    <a:pt x="1" y="20"/>
                  </a:lnTo>
                  <a:lnTo>
                    <a:pt x="5" y="14"/>
                  </a:lnTo>
                  <a:lnTo>
                    <a:pt x="8" y="11"/>
                  </a:lnTo>
                  <a:lnTo>
                    <a:pt x="12" y="8"/>
                  </a:lnTo>
                  <a:lnTo>
                    <a:pt x="15" y="4"/>
                  </a:lnTo>
                  <a:lnTo>
                    <a:pt x="19" y="4"/>
                  </a:lnTo>
                  <a:lnTo>
                    <a:pt x="25" y="3"/>
                  </a:lnTo>
                  <a:lnTo>
                    <a:pt x="29" y="2"/>
                  </a:lnTo>
                  <a:lnTo>
                    <a:pt x="35" y="5"/>
                  </a:lnTo>
                  <a:lnTo>
                    <a:pt x="39" y="6"/>
                  </a:lnTo>
                  <a:lnTo>
                    <a:pt x="43" y="9"/>
                  </a:lnTo>
                  <a:lnTo>
                    <a:pt x="45" y="10"/>
                  </a:lnTo>
                </a:path>
              </a:pathLst>
            </a:custGeom>
            <a:solidFill>
              <a:srgbClr val="E8EBF2"/>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215" name="Freeform 647"/>
            <p:cNvSpPr>
              <a:spLocks/>
            </p:cNvSpPr>
            <p:nvPr/>
          </p:nvSpPr>
          <p:spPr bwMode="auto">
            <a:xfrm>
              <a:off x="2046" y="907"/>
              <a:ext cx="45" cy="24"/>
            </a:xfrm>
            <a:custGeom>
              <a:avLst/>
              <a:gdLst>
                <a:gd name="T0" fmla="*/ 44 w 45"/>
                <a:gd name="T1" fmla="*/ 8 h 24"/>
                <a:gd name="T2" fmla="*/ 42 w 45"/>
                <a:gd name="T3" fmla="*/ 7 h 24"/>
                <a:gd name="T4" fmla="*/ 38 w 45"/>
                <a:gd name="T5" fmla="*/ 4 h 24"/>
                <a:gd name="T6" fmla="*/ 34 w 45"/>
                <a:gd name="T7" fmla="*/ 3 h 24"/>
                <a:gd name="T8" fmla="*/ 28 w 45"/>
                <a:gd name="T9" fmla="*/ 0 h 24"/>
                <a:gd name="T10" fmla="*/ 24 w 45"/>
                <a:gd name="T11" fmla="*/ 1 h 24"/>
                <a:gd name="T12" fmla="*/ 18 w 45"/>
                <a:gd name="T13" fmla="*/ 2 h 24"/>
                <a:gd name="T14" fmla="*/ 14 w 45"/>
                <a:gd name="T15" fmla="*/ 2 h 24"/>
                <a:gd name="T16" fmla="*/ 11 w 45"/>
                <a:gd name="T17" fmla="*/ 6 h 24"/>
                <a:gd name="T18" fmla="*/ 7 w 45"/>
                <a:gd name="T19" fmla="*/ 9 h 24"/>
                <a:gd name="T20" fmla="*/ 4 w 45"/>
                <a:gd name="T21" fmla="*/ 12 h 24"/>
                <a:gd name="T22" fmla="*/ 0 w 45"/>
                <a:gd name="T23" fmla="*/ 18 h 24"/>
                <a:gd name="T24" fmla="*/ 1 w 45"/>
                <a:gd name="T25" fmla="*/ 23 h 24"/>
                <a:gd name="T26" fmla="*/ 1 w 45"/>
                <a:gd name="T27" fmla="*/ 23 h 24"/>
                <a:gd name="T28" fmla="*/ 1 w 45"/>
                <a:gd name="T29" fmla="*/ 23 h 24"/>
                <a:gd name="T30" fmla="*/ 1 w 45"/>
                <a:gd name="T31" fmla="*/ 23 h 24"/>
                <a:gd name="T32" fmla="*/ 1 w 45"/>
                <a:gd name="T33" fmla="*/ 23 h 24"/>
                <a:gd name="T34" fmla="*/ 1 w 45"/>
                <a:gd name="T35" fmla="*/ 23 h 24"/>
                <a:gd name="T36" fmla="*/ 1 w 45"/>
                <a:gd name="T37" fmla="*/ 21 h 24"/>
                <a:gd name="T38" fmla="*/ 1 w 45"/>
                <a:gd name="T39" fmla="*/ 21 h 24"/>
                <a:gd name="T40" fmla="*/ 1 w 45"/>
                <a:gd name="T41" fmla="*/ 21 h 24"/>
                <a:gd name="T42" fmla="*/ 2 w 45"/>
                <a:gd name="T43" fmla="*/ 18 h 24"/>
                <a:gd name="T44" fmla="*/ 3 w 45"/>
                <a:gd name="T45" fmla="*/ 14 h 24"/>
                <a:gd name="T46" fmla="*/ 7 w 45"/>
                <a:gd name="T47" fmla="*/ 9 h 24"/>
                <a:gd name="T48" fmla="*/ 11 w 45"/>
                <a:gd name="T49" fmla="*/ 6 h 24"/>
                <a:gd name="T50" fmla="*/ 16 w 45"/>
                <a:gd name="T51" fmla="*/ 4 h 24"/>
                <a:gd name="T52" fmla="*/ 19 w 45"/>
                <a:gd name="T53" fmla="*/ 4 h 24"/>
                <a:gd name="T54" fmla="*/ 24 w 45"/>
                <a:gd name="T55" fmla="*/ 1 h 24"/>
                <a:gd name="T56" fmla="*/ 27 w 45"/>
                <a:gd name="T57" fmla="*/ 2 h 24"/>
                <a:gd name="T58" fmla="*/ 34 w 45"/>
                <a:gd name="T59" fmla="*/ 3 h 24"/>
                <a:gd name="T60" fmla="*/ 37 w 45"/>
                <a:gd name="T61" fmla="*/ 6 h 24"/>
                <a:gd name="T62" fmla="*/ 42 w 45"/>
                <a:gd name="T63" fmla="*/ 7 h 24"/>
                <a:gd name="T64" fmla="*/ 43 w 45"/>
                <a:gd name="T65" fmla="*/ 9 h 24"/>
                <a:gd name="T66" fmla="*/ 43 w 45"/>
                <a:gd name="T67" fmla="*/ 9 h 24"/>
                <a:gd name="T68" fmla="*/ 43 w 45"/>
                <a:gd name="T69" fmla="*/ 9 h 24"/>
                <a:gd name="T70" fmla="*/ 43 w 45"/>
                <a:gd name="T71" fmla="*/ 9 h 24"/>
                <a:gd name="T72" fmla="*/ 43 w 45"/>
                <a:gd name="T73" fmla="*/ 9 h 24"/>
                <a:gd name="T74" fmla="*/ 43 w 45"/>
                <a:gd name="T75" fmla="*/ 9 h 24"/>
                <a:gd name="T76" fmla="*/ 44 w 45"/>
                <a:gd name="T77" fmla="*/ 8 h 24"/>
                <a:gd name="T78" fmla="*/ 44 w 45"/>
                <a:gd name="T79" fmla="*/ 8 h 24"/>
                <a:gd name="T80" fmla="*/ 44 w 45"/>
                <a:gd name="T81" fmla="*/ 8 h 2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5"/>
                <a:gd name="T124" fmla="*/ 0 h 24"/>
                <a:gd name="T125" fmla="*/ 45 w 45"/>
                <a:gd name="T126" fmla="*/ 24 h 24"/>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5" h="24">
                  <a:moveTo>
                    <a:pt x="44" y="8"/>
                  </a:moveTo>
                  <a:lnTo>
                    <a:pt x="42" y="7"/>
                  </a:lnTo>
                  <a:lnTo>
                    <a:pt x="38" y="4"/>
                  </a:lnTo>
                  <a:lnTo>
                    <a:pt x="34" y="3"/>
                  </a:lnTo>
                  <a:lnTo>
                    <a:pt x="28" y="0"/>
                  </a:lnTo>
                  <a:lnTo>
                    <a:pt x="24" y="1"/>
                  </a:lnTo>
                  <a:lnTo>
                    <a:pt x="18" y="2"/>
                  </a:lnTo>
                  <a:lnTo>
                    <a:pt x="14" y="2"/>
                  </a:lnTo>
                  <a:lnTo>
                    <a:pt x="11" y="6"/>
                  </a:lnTo>
                  <a:lnTo>
                    <a:pt x="7" y="9"/>
                  </a:lnTo>
                  <a:lnTo>
                    <a:pt x="4" y="12"/>
                  </a:lnTo>
                  <a:lnTo>
                    <a:pt x="0" y="18"/>
                  </a:lnTo>
                  <a:lnTo>
                    <a:pt x="1" y="23"/>
                  </a:lnTo>
                  <a:lnTo>
                    <a:pt x="1" y="21"/>
                  </a:lnTo>
                  <a:lnTo>
                    <a:pt x="2" y="18"/>
                  </a:lnTo>
                  <a:lnTo>
                    <a:pt x="3" y="14"/>
                  </a:lnTo>
                  <a:lnTo>
                    <a:pt x="7" y="9"/>
                  </a:lnTo>
                  <a:lnTo>
                    <a:pt x="11" y="6"/>
                  </a:lnTo>
                  <a:lnTo>
                    <a:pt x="16" y="4"/>
                  </a:lnTo>
                  <a:lnTo>
                    <a:pt x="19" y="4"/>
                  </a:lnTo>
                  <a:lnTo>
                    <a:pt x="24" y="1"/>
                  </a:lnTo>
                  <a:lnTo>
                    <a:pt x="27" y="2"/>
                  </a:lnTo>
                  <a:lnTo>
                    <a:pt x="34" y="3"/>
                  </a:lnTo>
                  <a:lnTo>
                    <a:pt x="37" y="6"/>
                  </a:lnTo>
                  <a:lnTo>
                    <a:pt x="42" y="7"/>
                  </a:lnTo>
                  <a:lnTo>
                    <a:pt x="43" y="9"/>
                  </a:lnTo>
                  <a:lnTo>
                    <a:pt x="44" y="8"/>
                  </a:lnTo>
                </a:path>
              </a:pathLst>
            </a:custGeom>
            <a:solidFill>
              <a:srgbClr val="E9ECF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216" name="Freeform 648"/>
            <p:cNvSpPr>
              <a:spLocks/>
            </p:cNvSpPr>
            <p:nvPr/>
          </p:nvSpPr>
          <p:spPr bwMode="auto">
            <a:xfrm>
              <a:off x="2047" y="908"/>
              <a:ext cx="43" cy="22"/>
            </a:xfrm>
            <a:custGeom>
              <a:avLst/>
              <a:gdLst>
                <a:gd name="T0" fmla="*/ 42 w 43"/>
                <a:gd name="T1" fmla="*/ 8 h 22"/>
                <a:gd name="T2" fmla="*/ 41 w 43"/>
                <a:gd name="T3" fmla="*/ 6 h 22"/>
                <a:gd name="T4" fmla="*/ 36 w 43"/>
                <a:gd name="T5" fmla="*/ 5 h 22"/>
                <a:gd name="T6" fmla="*/ 33 w 43"/>
                <a:gd name="T7" fmla="*/ 2 h 22"/>
                <a:gd name="T8" fmla="*/ 26 w 43"/>
                <a:gd name="T9" fmla="*/ 1 h 22"/>
                <a:gd name="T10" fmla="*/ 23 w 43"/>
                <a:gd name="T11" fmla="*/ 0 h 22"/>
                <a:gd name="T12" fmla="*/ 18 w 43"/>
                <a:gd name="T13" fmla="*/ 3 h 22"/>
                <a:gd name="T14" fmla="*/ 15 w 43"/>
                <a:gd name="T15" fmla="*/ 3 h 22"/>
                <a:gd name="T16" fmla="*/ 10 w 43"/>
                <a:gd name="T17" fmla="*/ 5 h 22"/>
                <a:gd name="T18" fmla="*/ 6 w 43"/>
                <a:gd name="T19" fmla="*/ 8 h 22"/>
                <a:gd name="T20" fmla="*/ 2 w 43"/>
                <a:gd name="T21" fmla="*/ 13 h 22"/>
                <a:gd name="T22" fmla="*/ 1 w 43"/>
                <a:gd name="T23" fmla="*/ 17 h 22"/>
                <a:gd name="T24" fmla="*/ 0 w 43"/>
                <a:gd name="T25" fmla="*/ 20 h 22"/>
                <a:gd name="T26" fmla="*/ 0 w 43"/>
                <a:gd name="T27" fmla="*/ 20 h 22"/>
                <a:gd name="T28" fmla="*/ 0 w 43"/>
                <a:gd name="T29" fmla="*/ 20 h 22"/>
                <a:gd name="T30" fmla="*/ 0 w 43"/>
                <a:gd name="T31" fmla="*/ 20 h 22"/>
                <a:gd name="T32" fmla="*/ 2 w 43"/>
                <a:gd name="T33" fmla="*/ 21 h 22"/>
                <a:gd name="T34" fmla="*/ 2 w 43"/>
                <a:gd name="T35" fmla="*/ 21 h 22"/>
                <a:gd name="T36" fmla="*/ 2 w 43"/>
                <a:gd name="T37" fmla="*/ 21 h 22"/>
                <a:gd name="T38" fmla="*/ 2 w 43"/>
                <a:gd name="T39" fmla="*/ 21 h 22"/>
                <a:gd name="T40" fmla="*/ 2 w 43"/>
                <a:gd name="T41" fmla="*/ 21 h 22"/>
                <a:gd name="T42" fmla="*/ 3 w 43"/>
                <a:gd name="T43" fmla="*/ 18 h 22"/>
                <a:gd name="T44" fmla="*/ 4 w 43"/>
                <a:gd name="T45" fmla="*/ 14 h 22"/>
                <a:gd name="T46" fmla="*/ 8 w 43"/>
                <a:gd name="T47" fmla="*/ 9 h 22"/>
                <a:gd name="T48" fmla="*/ 12 w 43"/>
                <a:gd name="T49" fmla="*/ 5 h 22"/>
                <a:gd name="T50" fmla="*/ 15 w 43"/>
                <a:gd name="T51" fmla="*/ 3 h 22"/>
                <a:gd name="T52" fmla="*/ 18 w 43"/>
                <a:gd name="T53" fmla="*/ 3 h 22"/>
                <a:gd name="T54" fmla="*/ 22 w 43"/>
                <a:gd name="T55" fmla="*/ 2 h 22"/>
                <a:gd name="T56" fmla="*/ 26 w 43"/>
                <a:gd name="T57" fmla="*/ 1 h 22"/>
                <a:gd name="T58" fmla="*/ 32 w 43"/>
                <a:gd name="T59" fmla="*/ 4 h 22"/>
                <a:gd name="T60" fmla="*/ 36 w 43"/>
                <a:gd name="T61" fmla="*/ 5 h 22"/>
                <a:gd name="T62" fmla="*/ 40 w 43"/>
                <a:gd name="T63" fmla="*/ 8 h 22"/>
                <a:gd name="T64" fmla="*/ 40 w 43"/>
                <a:gd name="T65" fmla="*/ 8 h 22"/>
                <a:gd name="T66" fmla="*/ 40 w 43"/>
                <a:gd name="T67" fmla="*/ 8 h 22"/>
                <a:gd name="T68" fmla="*/ 40 w 43"/>
                <a:gd name="T69" fmla="*/ 8 h 22"/>
                <a:gd name="T70" fmla="*/ 40 w 43"/>
                <a:gd name="T71" fmla="*/ 8 h 22"/>
                <a:gd name="T72" fmla="*/ 40 w 43"/>
                <a:gd name="T73" fmla="*/ 8 h 22"/>
                <a:gd name="T74" fmla="*/ 40 w 43"/>
                <a:gd name="T75" fmla="*/ 8 h 22"/>
                <a:gd name="T76" fmla="*/ 40 w 43"/>
                <a:gd name="T77" fmla="*/ 8 h 22"/>
                <a:gd name="T78" fmla="*/ 40 w 43"/>
                <a:gd name="T79" fmla="*/ 8 h 22"/>
                <a:gd name="T80" fmla="*/ 42 w 43"/>
                <a:gd name="T81" fmla="*/ 8 h 2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3"/>
                <a:gd name="T124" fmla="*/ 0 h 22"/>
                <a:gd name="T125" fmla="*/ 43 w 43"/>
                <a:gd name="T126" fmla="*/ 22 h 22"/>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3" h="22">
                  <a:moveTo>
                    <a:pt x="42" y="8"/>
                  </a:moveTo>
                  <a:lnTo>
                    <a:pt x="41" y="6"/>
                  </a:lnTo>
                  <a:lnTo>
                    <a:pt x="36" y="5"/>
                  </a:lnTo>
                  <a:lnTo>
                    <a:pt x="33" y="2"/>
                  </a:lnTo>
                  <a:lnTo>
                    <a:pt x="26" y="1"/>
                  </a:lnTo>
                  <a:lnTo>
                    <a:pt x="23" y="0"/>
                  </a:lnTo>
                  <a:lnTo>
                    <a:pt x="18" y="3"/>
                  </a:lnTo>
                  <a:lnTo>
                    <a:pt x="15" y="3"/>
                  </a:lnTo>
                  <a:lnTo>
                    <a:pt x="10" y="5"/>
                  </a:lnTo>
                  <a:lnTo>
                    <a:pt x="6" y="8"/>
                  </a:lnTo>
                  <a:lnTo>
                    <a:pt x="2" y="13"/>
                  </a:lnTo>
                  <a:lnTo>
                    <a:pt x="1" y="17"/>
                  </a:lnTo>
                  <a:lnTo>
                    <a:pt x="0" y="20"/>
                  </a:lnTo>
                  <a:lnTo>
                    <a:pt x="2" y="21"/>
                  </a:lnTo>
                  <a:lnTo>
                    <a:pt x="3" y="18"/>
                  </a:lnTo>
                  <a:lnTo>
                    <a:pt x="4" y="14"/>
                  </a:lnTo>
                  <a:lnTo>
                    <a:pt x="8" y="9"/>
                  </a:lnTo>
                  <a:lnTo>
                    <a:pt x="12" y="5"/>
                  </a:lnTo>
                  <a:lnTo>
                    <a:pt x="15" y="3"/>
                  </a:lnTo>
                  <a:lnTo>
                    <a:pt x="18" y="3"/>
                  </a:lnTo>
                  <a:lnTo>
                    <a:pt x="22" y="2"/>
                  </a:lnTo>
                  <a:lnTo>
                    <a:pt x="26" y="1"/>
                  </a:lnTo>
                  <a:lnTo>
                    <a:pt x="32" y="4"/>
                  </a:lnTo>
                  <a:lnTo>
                    <a:pt x="36" y="5"/>
                  </a:lnTo>
                  <a:lnTo>
                    <a:pt x="40" y="8"/>
                  </a:lnTo>
                  <a:lnTo>
                    <a:pt x="42" y="8"/>
                  </a:lnTo>
                </a:path>
              </a:pathLst>
            </a:custGeom>
            <a:solidFill>
              <a:srgbClr val="EAEDF3"/>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217" name="Freeform 649"/>
            <p:cNvSpPr>
              <a:spLocks/>
            </p:cNvSpPr>
            <p:nvPr/>
          </p:nvSpPr>
          <p:spPr bwMode="auto">
            <a:xfrm>
              <a:off x="2049" y="909"/>
              <a:ext cx="39" cy="21"/>
            </a:xfrm>
            <a:custGeom>
              <a:avLst/>
              <a:gdLst>
                <a:gd name="T0" fmla="*/ 38 w 39"/>
                <a:gd name="T1" fmla="*/ 7 h 21"/>
                <a:gd name="T2" fmla="*/ 38 w 39"/>
                <a:gd name="T3" fmla="*/ 7 h 21"/>
                <a:gd name="T4" fmla="*/ 34 w 39"/>
                <a:gd name="T5" fmla="*/ 4 h 21"/>
                <a:gd name="T6" fmla="*/ 30 w 39"/>
                <a:gd name="T7" fmla="*/ 3 h 21"/>
                <a:gd name="T8" fmla="*/ 24 w 39"/>
                <a:gd name="T9" fmla="*/ 0 h 21"/>
                <a:gd name="T10" fmla="*/ 20 w 39"/>
                <a:gd name="T11" fmla="*/ 1 h 21"/>
                <a:gd name="T12" fmla="*/ 16 w 39"/>
                <a:gd name="T13" fmla="*/ 2 h 21"/>
                <a:gd name="T14" fmla="*/ 13 w 39"/>
                <a:gd name="T15" fmla="*/ 2 h 21"/>
                <a:gd name="T16" fmla="*/ 10 w 39"/>
                <a:gd name="T17" fmla="*/ 4 h 21"/>
                <a:gd name="T18" fmla="*/ 6 w 39"/>
                <a:gd name="T19" fmla="*/ 8 h 21"/>
                <a:gd name="T20" fmla="*/ 2 w 39"/>
                <a:gd name="T21" fmla="*/ 13 h 21"/>
                <a:gd name="T22" fmla="*/ 1 w 39"/>
                <a:gd name="T23" fmla="*/ 17 h 21"/>
                <a:gd name="T24" fmla="*/ 0 w 39"/>
                <a:gd name="T25" fmla="*/ 20 h 21"/>
                <a:gd name="T26" fmla="*/ 0 w 39"/>
                <a:gd name="T27" fmla="*/ 20 h 21"/>
                <a:gd name="T28" fmla="*/ 0 w 39"/>
                <a:gd name="T29" fmla="*/ 20 h 21"/>
                <a:gd name="T30" fmla="*/ 0 w 39"/>
                <a:gd name="T31" fmla="*/ 20 h 21"/>
                <a:gd name="T32" fmla="*/ 0 w 39"/>
                <a:gd name="T33" fmla="*/ 20 h 21"/>
                <a:gd name="T34" fmla="*/ 0 w 39"/>
                <a:gd name="T35" fmla="*/ 20 h 21"/>
                <a:gd name="T36" fmla="*/ 0 w 39"/>
                <a:gd name="T37" fmla="*/ 20 h 21"/>
                <a:gd name="T38" fmla="*/ 0 w 39"/>
                <a:gd name="T39" fmla="*/ 20 h 21"/>
                <a:gd name="T40" fmla="*/ 0 w 39"/>
                <a:gd name="T41" fmla="*/ 20 h 21"/>
                <a:gd name="T42" fmla="*/ 1 w 39"/>
                <a:gd name="T43" fmla="*/ 17 h 21"/>
                <a:gd name="T44" fmla="*/ 2 w 39"/>
                <a:gd name="T45" fmla="*/ 13 h 21"/>
                <a:gd name="T46" fmla="*/ 5 w 39"/>
                <a:gd name="T47" fmla="*/ 10 h 21"/>
                <a:gd name="T48" fmla="*/ 9 w 39"/>
                <a:gd name="T49" fmla="*/ 6 h 21"/>
                <a:gd name="T50" fmla="*/ 14 w 39"/>
                <a:gd name="T51" fmla="*/ 4 h 21"/>
                <a:gd name="T52" fmla="*/ 16 w 39"/>
                <a:gd name="T53" fmla="*/ 2 h 21"/>
                <a:gd name="T54" fmla="*/ 20 w 39"/>
                <a:gd name="T55" fmla="*/ 1 h 21"/>
                <a:gd name="T56" fmla="*/ 24 w 39"/>
                <a:gd name="T57" fmla="*/ 2 h 21"/>
                <a:gd name="T58" fmla="*/ 30 w 39"/>
                <a:gd name="T59" fmla="*/ 3 h 21"/>
                <a:gd name="T60" fmla="*/ 34 w 39"/>
                <a:gd name="T61" fmla="*/ 5 h 21"/>
                <a:gd name="T62" fmla="*/ 36 w 39"/>
                <a:gd name="T63" fmla="*/ 6 h 21"/>
                <a:gd name="T64" fmla="*/ 37 w 39"/>
                <a:gd name="T65" fmla="*/ 9 h 21"/>
                <a:gd name="T66" fmla="*/ 37 w 39"/>
                <a:gd name="T67" fmla="*/ 9 h 21"/>
                <a:gd name="T68" fmla="*/ 38 w 39"/>
                <a:gd name="T69" fmla="*/ 7 h 21"/>
                <a:gd name="T70" fmla="*/ 38 w 39"/>
                <a:gd name="T71" fmla="*/ 7 h 21"/>
                <a:gd name="T72" fmla="*/ 38 w 39"/>
                <a:gd name="T73" fmla="*/ 7 h 21"/>
                <a:gd name="T74" fmla="*/ 38 w 39"/>
                <a:gd name="T75" fmla="*/ 7 h 21"/>
                <a:gd name="T76" fmla="*/ 38 w 39"/>
                <a:gd name="T77" fmla="*/ 7 h 21"/>
                <a:gd name="T78" fmla="*/ 38 w 39"/>
                <a:gd name="T79" fmla="*/ 7 h 21"/>
                <a:gd name="T80" fmla="*/ 38 w 39"/>
                <a:gd name="T81" fmla="*/ 7 h 2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9"/>
                <a:gd name="T124" fmla="*/ 0 h 21"/>
                <a:gd name="T125" fmla="*/ 39 w 39"/>
                <a:gd name="T126" fmla="*/ 21 h 2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9" h="21">
                  <a:moveTo>
                    <a:pt x="38" y="7"/>
                  </a:moveTo>
                  <a:lnTo>
                    <a:pt x="38" y="7"/>
                  </a:lnTo>
                  <a:lnTo>
                    <a:pt x="34" y="4"/>
                  </a:lnTo>
                  <a:lnTo>
                    <a:pt x="30" y="3"/>
                  </a:lnTo>
                  <a:lnTo>
                    <a:pt x="24" y="0"/>
                  </a:lnTo>
                  <a:lnTo>
                    <a:pt x="20" y="1"/>
                  </a:lnTo>
                  <a:lnTo>
                    <a:pt x="16" y="2"/>
                  </a:lnTo>
                  <a:lnTo>
                    <a:pt x="13" y="2"/>
                  </a:lnTo>
                  <a:lnTo>
                    <a:pt x="10" y="4"/>
                  </a:lnTo>
                  <a:lnTo>
                    <a:pt x="6" y="8"/>
                  </a:lnTo>
                  <a:lnTo>
                    <a:pt x="2" y="13"/>
                  </a:lnTo>
                  <a:lnTo>
                    <a:pt x="1" y="17"/>
                  </a:lnTo>
                  <a:lnTo>
                    <a:pt x="0" y="20"/>
                  </a:lnTo>
                  <a:lnTo>
                    <a:pt x="1" y="17"/>
                  </a:lnTo>
                  <a:lnTo>
                    <a:pt x="2" y="13"/>
                  </a:lnTo>
                  <a:lnTo>
                    <a:pt x="5" y="10"/>
                  </a:lnTo>
                  <a:lnTo>
                    <a:pt x="9" y="6"/>
                  </a:lnTo>
                  <a:lnTo>
                    <a:pt x="14" y="4"/>
                  </a:lnTo>
                  <a:lnTo>
                    <a:pt x="16" y="2"/>
                  </a:lnTo>
                  <a:lnTo>
                    <a:pt x="20" y="1"/>
                  </a:lnTo>
                  <a:lnTo>
                    <a:pt x="24" y="2"/>
                  </a:lnTo>
                  <a:lnTo>
                    <a:pt x="30" y="3"/>
                  </a:lnTo>
                  <a:lnTo>
                    <a:pt x="34" y="5"/>
                  </a:lnTo>
                  <a:lnTo>
                    <a:pt x="36" y="6"/>
                  </a:lnTo>
                  <a:lnTo>
                    <a:pt x="37" y="9"/>
                  </a:lnTo>
                  <a:lnTo>
                    <a:pt x="38" y="7"/>
                  </a:lnTo>
                </a:path>
              </a:pathLst>
            </a:custGeom>
            <a:solidFill>
              <a:srgbClr val="EBEEF4"/>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218" name="Freeform 650"/>
            <p:cNvSpPr>
              <a:spLocks/>
            </p:cNvSpPr>
            <p:nvPr/>
          </p:nvSpPr>
          <p:spPr bwMode="auto">
            <a:xfrm>
              <a:off x="2049" y="910"/>
              <a:ext cx="38" cy="20"/>
            </a:xfrm>
            <a:custGeom>
              <a:avLst/>
              <a:gdLst>
                <a:gd name="T0" fmla="*/ 37 w 38"/>
                <a:gd name="T1" fmla="*/ 8 h 20"/>
                <a:gd name="T2" fmla="*/ 36 w 38"/>
                <a:gd name="T3" fmla="*/ 5 h 20"/>
                <a:gd name="T4" fmla="*/ 34 w 38"/>
                <a:gd name="T5" fmla="*/ 4 h 20"/>
                <a:gd name="T6" fmla="*/ 30 w 38"/>
                <a:gd name="T7" fmla="*/ 2 h 20"/>
                <a:gd name="T8" fmla="*/ 24 w 38"/>
                <a:gd name="T9" fmla="*/ 1 h 20"/>
                <a:gd name="T10" fmla="*/ 20 w 38"/>
                <a:gd name="T11" fmla="*/ 0 h 20"/>
                <a:gd name="T12" fmla="*/ 16 w 38"/>
                <a:gd name="T13" fmla="*/ 1 h 20"/>
                <a:gd name="T14" fmla="*/ 14 w 38"/>
                <a:gd name="T15" fmla="*/ 3 h 20"/>
                <a:gd name="T16" fmla="*/ 9 w 38"/>
                <a:gd name="T17" fmla="*/ 5 h 20"/>
                <a:gd name="T18" fmla="*/ 5 w 38"/>
                <a:gd name="T19" fmla="*/ 9 h 20"/>
                <a:gd name="T20" fmla="*/ 2 w 38"/>
                <a:gd name="T21" fmla="*/ 12 h 20"/>
                <a:gd name="T22" fmla="*/ 1 w 38"/>
                <a:gd name="T23" fmla="*/ 16 h 20"/>
                <a:gd name="T24" fmla="*/ 0 w 38"/>
                <a:gd name="T25" fmla="*/ 19 h 20"/>
                <a:gd name="T26" fmla="*/ 0 w 38"/>
                <a:gd name="T27" fmla="*/ 19 h 20"/>
                <a:gd name="T28" fmla="*/ 2 w 38"/>
                <a:gd name="T29" fmla="*/ 19 h 20"/>
                <a:gd name="T30" fmla="*/ 2 w 38"/>
                <a:gd name="T31" fmla="*/ 18 h 20"/>
                <a:gd name="T32" fmla="*/ 2 w 38"/>
                <a:gd name="T33" fmla="*/ 18 h 20"/>
                <a:gd name="T34" fmla="*/ 2 w 38"/>
                <a:gd name="T35" fmla="*/ 18 h 20"/>
                <a:gd name="T36" fmla="*/ 2 w 38"/>
                <a:gd name="T37" fmla="*/ 18 h 20"/>
                <a:gd name="T38" fmla="*/ 2 w 38"/>
                <a:gd name="T39" fmla="*/ 18 h 20"/>
                <a:gd name="T40" fmla="*/ 2 w 38"/>
                <a:gd name="T41" fmla="*/ 18 h 20"/>
                <a:gd name="T42" fmla="*/ 3 w 38"/>
                <a:gd name="T43" fmla="*/ 16 h 20"/>
                <a:gd name="T44" fmla="*/ 4 w 38"/>
                <a:gd name="T45" fmla="*/ 12 h 20"/>
                <a:gd name="T46" fmla="*/ 7 w 38"/>
                <a:gd name="T47" fmla="*/ 9 h 20"/>
                <a:gd name="T48" fmla="*/ 10 w 38"/>
                <a:gd name="T49" fmla="*/ 6 h 20"/>
                <a:gd name="T50" fmla="*/ 14 w 38"/>
                <a:gd name="T51" fmla="*/ 3 h 20"/>
                <a:gd name="T52" fmla="*/ 17 w 38"/>
                <a:gd name="T53" fmla="*/ 2 h 20"/>
                <a:gd name="T54" fmla="*/ 21 w 38"/>
                <a:gd name="T55" fmla="*/ 2 h 20"/>
                <a:gd name="T56" fmla="*/ 26 w 38"/>
                <a:gd name="T57" fmla="*/ 2 h 20"/>
                <a:gd name="T58" fmla="*/ 30 w 38"/>
                <a:gd name="T59" fmla="*/ 3 h 20"/>
                <a:gd name="T60" fmla="*/ 34 w 38"/>
                <a:gd name="T61" fmla="*/ 4 h 20"/>
                <a:gd name="T62" fmla="*/ 35 w 38"/>
                <a:gd name="T63" fmla="*/ 7 h 20"/>
                <a:gd name="T64" fmla="*/ 35 w 38"/>
                <a:gd name="T65" fmla="*/ 7 h 20"/>
                <a:gd name="T66" fmla="*/ 35 w 38"/>
                <a:gd name="T67" fmla="*/ 7 h 20"/>
                <a:gd name="T68" fmla="*/ 35 w 38"/>
                <a:gd name="T69" fmla="*/ 7 h 20"/>
                <a:gd name="T70" fmla="*/ 35 w 38"/>
                <a:gd name="T71" fmla="*/ 7 h 20"/>
                <a:gd name="T72" fmla="*/ 35 w 38"/>
                <a:gd name="T73" fmla="*/ 7 h 20"/>
                <a:gd name="T74" fmla="*/ 35 w 38"/>
                <a:gd name="T75" fmla="*/ 7 h 20"/>
                <a:gd name="T76" fmla="*/ 35 w 38"/>
                <a:gd name="T77" fmla="*/ 7 h 20"/>
                <a:gd name="T78" fmla="*/ 35 w 38"/>
                <a:gd name="T79" fmla="*/ 7 h 20"/>
                <a:gd name="T80" fmla="*/ 37 w 38"/>
                <a:gd name="T81" fmla="*/ 8 h 2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8"/>
                <a:gd name="T124" fmla="*/ 0 h 20"/>
                <a:gd name="T125" fmla="*/ 38 w 38"/>
                <a:gd name="T126" fmla="*/ 20 h 2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8" h="20">
                  <a:moveTo>
                    <a:pt x="37" y="8"/>
                  </a:moveTo>
                  <a:lnTo>
                    <a:pt x="36" y="5"/>
                  </a:lnTo>
                  <a:lnTo>
                    <a:pt x="34" y="4"/>
                  </a:lnTo>
                  <a:lnTo>
                    <a:pt x="30" y="2"/>
                  </a:lnTo>
                  <a:lnTo>
                    <a:pt x="24" y="1"/>
                  </a:lnTo>
                  <a:lnTo>
                    <a:pt x="20" y="0"/>
                  </a:lnTo>
                  <a:lnTo>
                    <a:pt x="16" y="1"/>
                  </a:lnTo>
                  <a:lnTo>
                    <a:pt x="14" y="3"/>
                  </a:lnTo>
                  <a:lnTo>
                    <a:pt x="9" y="5"/>
                  </a:lnTo>
                  <a:lnTo>
                    <a:pt x="5" y="9"/>
                  </a:lnTo>
                  <a:lnTo>
                    <a:pt x="2" y="12"/>
                  </a:lnTo>
                  <a:lnTo>
                    <a:pt x="1" y="16"/>
                  </a:lnTo>
                  <a:lnTo>
                    <a:pt x="0" y="19"/>
                  </a:lnTo>
                  <a:lnTo>
                    <a:pt x="2" y="19"/>
                  </a:lnTo>
                  <a:lnTo>
                    <a:pt x="2" y="18"/>
                  </a:lnTo>
                  <a:lnTo>
                    <a:pt x="3" y="16"/>
                  </a:lnTo>
                  <a:lnTo>
                    <a:pt x="4" y="12"/>
                  </a:lnTo>
                  <a:lnTo>
                    <a:pt x="7" y="9"/>
                  </a:lnTo>
                  <a:lnTo>
                    <a:pt x="10" y="6"/>
                  </a:lnTo>
                  <a:lnTo>
                    <a:pt x="14" y="3"/>
                  </a:lnTo>
                  <a:lnTo>
                    <a:pt x="17" y="2"/>
                  </a:lnTo>
                  <a:lnTo>
                    <a:pt x="21" y="2"/>
                  </a:lnTo>
                  <a:lnTo>
                    <a:pt x="26" y="2"/>
                  </a:lnTo>
                  <a:lnTo>
                    <a:pt x="30" y="3"/>
                  </a:lnTo>
                  <a:lnTo>
                    <a:pt x="34" y="4"/>
                  </a:lnTo>
                  <a:lnTo>
                    <a:pt x="35" y="7"/>
                  </a:lnTo>
                  <a:lnTo>
                    <a:pt x="37" y="8"/>
                  </a:lnTo>
                </a:path>
              </a:pathLst>
            </a:custGeom>
            <a:solidFill>
              <a:srgbClr val="ECEFF4"/>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219" name="Freeform 651"/>
            <p:cNvSpPr>
              <a:spLocks/>
            </p:cNvSpPr>
            <p:nvPr/>
          </p:nvSpPr>
          <p:spPr bwMode="auto">
            <a:xfrm>
              <a:off x="2051" y="912"/>
              <a:ext cx="34" cy="17"/>
            </a:xfrm>
            <a:custGeom>
              <a:avLst/>
              <a:gdLst>
                <a:gd name="T0" fmla="*/ 33 w 34"/>
                <a:gd name="T1" fmla="*/ 5 h 17"/>
                <a:gd name="T2" fmla="*/ 33 w 34"/>
                <a:gd name="T3" fmla="*/ 5 h 17"/>
                <a:gd name="T4" fmla="*/ 32 w 34"/>
                <a:gd name="T5" fmla="*/ 2 h 17"/>
                <a:gd name="T6" fmla="*/ 28 w 34"/>
                <a:gd name="T7" fmla="*/ 1 h 17"/>
                <a:gd name="T8" fmla="*/ 24 w 34"/>
                <a:gd name="T9" fmla="*/ 0 h 17"/>
                <a:gd name="T10" fmla="*/ 19 w 34"/>
                <a:gd name="T11" fmla="*/ 0 h 17"/>
                <a:gd name="T12" fmla="*/ 15 w 34"/>
                <a:gd name="T13" fmla="*/ 0 h 17"/>
                <a:gd name="T14" fmla="*/ 12 w 34"/>
                <a:gd name="T15" fmla="*/ 1 h 17"/>
                <a:gd name="T16" fmla="*/ 8 w 34"/>
                <a:gd name="T17" fmla="*/ 4 h 17"/>
                <a:gd name="T18" fmla="*/ 5 w 34"/>
                <a:gd name="T19" fmla="*/ 7 h 17"/>
                <a:gd name="T20" fmla="*/ 2 w 34"/>
                <a:gd name="T21" fmla="*/ 10 h 17"/>
                <a:gd name="T22" fmla="*/ 1 w 34"/>
                <a:gd name="T23" fmla="*/ 14 h 17"/>
                <a:gd name="T24" fmla="*/ 0 w 34"/>
                <a:gd name="T25" fmla="*/ 16 h 17"/>
                <a:gd name="T26" fmla="*/ 0 w 34"/>
                <a:gd name="T27" fmla="*/ 16 h 17"/>
                <a:gd name="T28" fmla="*/ 0 w 34"/>
                <a:gd name="T29" fmla="*/ 16 h 17"/>
                <a:gd name="T30" fmla="*/ 0 w 34"/>
                <a:gd name="T31" fmla="*/ 16 h 17"/>
                <a:gd name="T32" fmla="*/ 0 w 34"/>
                <a:gd name="T33" fmla="*/ 16 h 17"/>
                <a:gd name="T34" fmla="*/ 0 w 34"/>
                <a:gd name="T35" fmla="*/ 16 h 17"/>
                <a:gd name="T36" fmla="*/ 0 w 34"/>
                <a:gd name="T37" fmla="*/ 16 h 17"/>
                <a:gd name="T38" fmla="*/ 0 w 34"/>
                <a:gd name="T39" fmla="*/ 16 h 17"/>
                <a:gd name="T40" fmla="*/ 0 w 34"/>
                <a:gd name="T41" fmla="*/ 16 h 17"/>
                <a:gd name="T42" fmla="*/ 1 w 34"/>
                <a:gd name="T43" fmla="*/ 14 h 17"/>
                <a:gd name="T44" fmla="*/ 4 w 34"/>
                <a:gd name="T45" fmla="*/ 11 h 17"/>
                <a:gd name="T46" fmla="*/ 5 w 34"/>
                <a:gd name="T47" fmla="*/ 7 h 17"/>
                <a:gd name="T48" fmla="*/ 8 w 34"/>
                <a:gd name="T49" fmla="*/ 4 h 17"/>
                <a:gd name="T50" fmla="*/ 11 w 34"/>
                <a:gd name="T51" fmla="*/ 3 h 17"/>
                <a:gd name="T52" fmla="*/ 15 w 34"/>
                <a:gd name="T53" fmla="*/ 0 h 17"/>
                <a:gd name="T54" fmla="*/ 19 w 34"/>
                <a:gd name="T55" fmla="*/ 0 h 17"/>
                <a:gd name="T56" fmla="*/ 23 w 34"/>
                <a:gd name="T57" fmla="*/ 1 h 17"/>
                <a:gd name="T58" fmla="*/ 27 w 34"/>
                <a:gd name="T59" fmla="*/ 3 h 17"/>
                <a:gd name="T60" fmla="*/ 31 w 34"/>
                <a:gd name="T61" fmla="*/ 4 h 17"/>
                <a:gd name="T62" fmla="*/ 33 w 34"/>
                <a:gd name="T63" fmla="*/ 5 h 17"/>
                <a:gd name="T64" fmla="*/ 33 w 34"/>
                <a:gd name="T65" fmla="*/ 5 h 17"/>
                <a:gd name="T66" fmla="*/ 33 w 34"/>
                <a:gd name="T67" fmla="*/ 5 h 17"/>
                <a:gd name="T68" fmla="*/ 33 w 34"/>
                <a:gd name="T69" fmla="*/ 5 h 17"/>
                <a:gd name="T70" fmla="*/ 33 w 34"/>
                <a:gd name="T71" fmla="*/ 5 h 17"/>
                <a:gd name="T72" fmla="*/ 33 w 34"/>
                <a:gd name="T73" fmla="*/ 5 h 17"/>
                <a:gd name="T74" fmla="*/ 33 w 34"/>
                <a:gd name="T75" fmla="*/ 5 h 17"/>
                <a:gd name="T76" fmla="*/ 33 w 34"/>
                <a:gd name="T77" fmla="*/ 5 h 17"/>
                <a:gd name="T78" fmla="*/ 33 w 34"/>
                <a:gd name="T79" fmla="*/ 5 h 17"/>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4"/>
                <a:gd name="T121" fmla="*/ 0 h 17"/>
                <a:gd name="T122" fmla="*/ 34 w 34"/>
                <a:gd name="T123" fmla="*/ 17 h 17"/>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4" h="17">
                  <a:moveTo>
                    <a:pt x="33" y="5"/>
                  </a:moveTo>
                  <a:lnTo>
                    <a:pt x="33" y="5"/>
                  </a:lnTo>
                  <a:lnTo>
                    <a:pt x="32" y="2"/>
                  </a:lnTo>
                  <a:lnTo>
                    <a:pt x="28" y="1"/>
                  </a:lnTo>
                  <a:lnTo>
                    <a:pt x="24" y="0"/>
                  </a:lnTo>
                  <a:lnTo>
                    <a:pt x="19" y="0"/>
                  </a:lnTo>
                  <a:lnTo>
                    <a:pt x="15" y="0"/>
                  </a:lnTo>
                  <a:lnTo>
                    <a:pt x="12" y="1"/>
                  </a:lnTo>
                  <a:lnTo>
                    <a:pt x="8" y="4"/>
                  </a:lnTo>
                  <a:lnTo>
                    <a:pt x="5" y="7"/>
                  </a:lnTo>
                  <a:lnTo>
                    <a:pt x="2" y="10"/>
                  </a:lnTo>
                  <a:lnTo>
                    <a:pt x="1" y="14"/>
                  </a:lnTo>
                  <a:lnTo>
                    <a:pt x="0" y="16"/>
                  </a:lnTo>
                  <a:lnTo>
                    <a:pt x="1" y="14"/>
                  </a:lnTo>
                  <a:lnTo>
                    <a:pt x="4" y="11"/>
                  </a:lnTo>
                  <a:lnTo>
                    <a:pt x="5" y="7"/>
                  </a:lnTo>
                  <a:lnTo>
                    <a:pt x="8" y="4"/>
                  </a:lnTo>
                  <a:lnTo>
                    <a:pt x="11" y="3"/>
                  </a:lnTo>
                  <a:lnTo>
                    <a:pt x="15" y="0"/>
                  </a:lnTo>
                  <a:lnTo>
                    <a:pt x="19" y="0"/>
                  </a:lnTo>
                  <a:lnTo>
                    <a:pt x="23" y="1"/>
                  </a:lnTo>
                  <a:lnTo>
                    <a:pt x="27" y="3"/>
                  </a:lnTo>
                  <a:lnTo>
                    <a:pt x="31" y="4"/>
                  </a:lnTo>
                  <a:lnTo>
                    <a:pt x="33" y="5"/>
                  </a:lnTo>
                </a:path>
              </a:pathLst>
            </a:custGeom>
            <a:solidFill>
              <a:srgbClr val="EDF0F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220" name="Freeform 652"/>
            <p:cNvSpPr>
              <a:spLocks/>
            </p:cNvSpPr>
            <p:nvPr/>
          </p:nvSpPr>
          <p:spPr bwMode="auto">
            <a:xfrm>
              <a:off x="2051" y="912"/>
              <a:ext cx="34" cy="18"/>
            </a:xfrm>
            <a:custGeom>
              <a:avLst/>
              <a:gdLst>
                <a:gd name="T0" fmla="*/ 33 w 34"/>
                <a:gd name="T1" fmla="*/ 5 h 18"/>
                <a:gd name="T2" fmla="*/ 31 w 34"/>
                <a:gd name="T3" fmla="*/ 4 h 18"/>
                <a:gd name="T4" fmla="*/ 27 w 34"/>
                <a:gd name="T5" fmla="*/ 3 h 18"/>
                <a:gd name="T6" fmla="*/ 23 w 34"/>
                <a:gd name="T7" fmla="*/ 1 h 18"/>
                <a:gd name="T8" fmla="*/ 19 w 34"/>
                <a:gd name="T9" fmla="*/ 0 h 18"/>
                <a:gd name="T10" fmla="*/ 15 w 34"/>
                <a:gd name="T11" fmla="*/ 0 h 18"/>
                <a:gd name="T12" fmla="*/ 11 w 34"/>
                <a:gd name="T13" fmla="*/ 3 h 18"/>
                <a:gd name="T14" fmla="*/ 8 w 34"/>
                <a:gd name="T15" fmla="*/ 4 h 18"/>
                <a:gd name="T16" fmla="*/ 5 w 34"/>
                <a:gd name="T17" fmla="*/ 7 h 18"/>
                <a:gd name="T18" fmla="*/ 4 w 34"/>
                <a:gd name="T19" fmla="*/ 11 h 18"/>
                <a:gd name="T20" fmla="*/ 1 w 34"/>
                <a:gd name="T21" fmla="*/ 14 h 18"/>
                <a:gd name="T22" fmla="*/ 0 w 34"/>
                <a:gd name="T23" fmla="*/ 16 h 18"/>
                <a:gd name="T24" fmla="*/ 2 w 34"/>
                <a:gd name="T25" fmla="*/ 17 h 18"/>
                <a:gd name="T26" fmla="*/ 2 w 34"/>
                <a:gd name="T27" fmla="*/ 17 h 18"/>
                <a:gd name="T28" fmla="*/ 2 w 34"/>
                <a:gd name="T29" fmla="*/ 17 h 18"/>
                <a:gd name="T30" fmla="*/ 2 w 34"/>
                <a:gd name="T31" fmla="*/ 17 h 18"/>
                <a:gd name="T32" fmla="*/ 2 w 34"/>
                <a:gd name="T33" fmla="*/ 17 h 18"/>
                <a:gd name="T34" fmla="*/ 2 w 34"/>
                <a:gd name="T35" fmla="*/ 17 h 18"/>
                <a:gd name="T36" fmla="*/ 2 w 34"/>
                <a:gd name="T37" fmla="*/ 17 h 18"/>
                <a:gd name="T38" fmla="*/ 2 w 34"/>
                <a:gd name="T39" fmla="*/ 17 h 18"/>
                <a:gd name="T40" fmla="*/ 3 w 34"/>
                <a:gd name="T41" fmla="*/ 15 h 18"/>
                <a:gd name="T42" fmla="*/ 4 w 34"/>
                <a:gd name="T43" fmla="*/ 11 h 18"/>
                <a:gd name="T44" fmla="*/ 7 w 34"/>
                <a:gd name="T45" fmla="*/ 8 h 18"/>
                <a:gd name="T46" fmla="*/ 9 w 34"/>
                <a:gd name="T47" fmla="*/ 7 h 18"/>
                <a:gd name="T48" fmla="*/ 12 w 34"/>
                <a:gd name="T49" fmla="*/ 4 h 18"/>
                <a:gd name="T50" fmla="*/ 15 w 34"/>
                <a:gd name="T51" fmla="*/ 2 h 18"/>
                <a:gd name="T52" fmla="*/ 19 w 34"/>
                <a:gd name="T53" fmla="*/ 1 h 18"/>
                <a:gd name="T54" fmla="*/ 23 w 34"/>
                <a:gd name="T55" fmla="*/ 1 h 18"/>
                <a:gd name="T56" fmla="*/ 27 w 34"/>
                <a:gd name="T57" fmla="*/ 3 h 18"/>
                <a:gd name="T58" fmla="*/ 31 w 34"/>
                <a:gd name="T59" fmla="*/ 4 h 18"/>
                <a:gd name="T60" fmla="*/ 32 w 34"/>
                <a:gd name="T61" fmla="*/ 6 h 18"/>
                <a:gd name="T62" fmla="*/ 32 w 34"/>
                <a:gd name="T63" fmla="*/ 6 h 18"/>
                <a:gd name="T64" fmla="*/ 32 w 34"/>
                <a:gd name="T65" fmla="*/ 6 h 18"/>
                <a:gd name="T66" fmla="*/ 32 w 34"/>
                <a:gd name="T67" fmla="*/ 6 h 18"/>
                <a:gd name="T68" fmla="*/ 32 w 34"/>
                <a:gd name="T69" fmla="*/ 6 h 18"/>
                <a:gd name="T70" fmla="*/ 32 w 34"/>
                <a:gd name="T71" fmla="*/ 6 h 18"/>
                <a:gd name="T72" fmla="*/ 32 w 34"/>
                <a:gd name="T73" fmla="*/ 5 h 18"/>
                <a:gd name="T74" fmla="*/ 32 w 34"/>
                <a:gd name="T75" fmla="*/ 5 h 18"/>
                <a:gd name="T76" fmla="*/ 33 w 34"/>
                <a:gd name="T77" fmla="*/ 5 h 1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4"/>
                <a:gd name="T118" fmla="*/ 0 h 18"/>
                <a:gd name="T119" fmla="*/ 34 w 34"/>
                <a:gd name="T120" fmla="*/ 18 h 1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4" h="18">
                  <a:moveTo>
                    <a:pt x="33" y="5"/>
                  </a:moveTo>
                  <a:lnTo>
                    <a:pt x="31" y="4"/>
                  </a:lnTo>
                  <a:lnTo>
                    <a:pt x="27" y="3"/>
                  </a:lnTo>
                  <a:lnTo>
                    <a:pt x="23" y="1"/>
                  </a:lnTo>
                  <a:lnTo>
                    <a:pt x="19" y="0"/>
                  </a:lnTo>
                  <a:lnTo>
                    <a:pt x="15" y="0"/>
                  </a:lnTo>
                  <a:lnTo>
                    <a:pt x="11" y="3"/>
                  </a:lnTo>
                  <a:lnTo>
                    <a:pt x="8" y="4"/>
                  </a:lnTo>
                  <a:lnTo>
                    <a:pt x="5" y="7"/>
                  </a:lnTo>
                  <a:lnTo>
                    <a:pt x="4" y="11"/>
                  </a:lnTo>
                  <a:lnTo>
                    <a:pt x="1" y="14"/>
                  </a:lnTo>
                  <a:lnTo>
                    <a:pt x="0" y="16"/>
                  </a:lnTo>
                  <a:lnTo>
                    <a:pt x="2" y="17"/>
                  </a:lnTo>
                  <a:lnTo>
                    <a:pt x="3" y="15"/>
                  </a:lnTo>
                  <a:lnTo>
                    <a:pt x="4" y="11"/>
                  </a:lnTo>
                  <a:lnTo>
                    <a:pt x="7" y="8"/>
                  </a:lnTo>
                  <a:lnTo>
                    <a:pt x="9" y="7"/>
                  </a:lnTo>
                  <a:lnTo>
                    <a:pt x="12" y="4"/>
                  </a:lnTo>
                  <a:lnTo>
                    <a:pt x="15" y="2"/>
                  </a:lnTo>
                  <a:lnTo>
                    <a:pt x="19" y="1"/>
                  </a:lnTo>
                  <a:lnTo>
                    <a:pt x="23" y="1"/>
                  </a:lnTo>
                  <a:lnTo>
                    <a:pt x="27" y="3"/>
                  </a:lnTo>
                  <a:lnTo>
                    <a:pt x="31" y="4"/>
                  </a:lnTo>
                  <a:lnTo>
                    <a:pt x="32" y="6"/>
                  </a:lnTo>
                  <a:lnTo>
                    <a:pt x="32" y="5"/>
                  </a:lnTo>
                  <a:lnTo>
                    <a:pt x="33" y="5"/>
                  </a:lnTo>
                </a:path>
              </a:pathLst>
            </a:custGeom>
            <a:solidFill>
              <a:srgbClr val="EEF0F5"/>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221" name="Freeform 653"/>
            <p:cNvSpPr>
              <a:spLocks/>
            </p:cNvSpPr>
            <p:nvPr/>
          </p:nvSpPr>
          <p:spPr bwMode="auto">
            <a:xfrm>
              <a:off x="2053" y="913"/>
              <a:ext cx="31" cy="17"/>
            </a:xfrm>
            <a:custGeom>
              <a:avLst/>
              <a:gdLst>
                <a:gd name="T0" fmla="*/ 30 w 31"/>
                <a:gd name="T1" fmla="*/ 5 h 17"/>
                <a:gd name="T2" fmla="*/ 29 w 31"/>
                <a:gd name="T3" fmla="*/ 3 h 17"/>
                <a:gd name="T4" fmla="*/ 25 w 31"/>
                <a:gd name="T5" fmla="*/ 2 h 17"/>
                <a:gd name="T6" fmla="*/ 21 w 31"/>
                <a:gd name="T7" fmla="*/ 0 h 17"/>
                <a:gd name="T8" fmla="*/ 17 w 31"/>
                <a:gd name="T9" fmla="*/ 0 h 17"/>
                <a:gd name="T10" fmla="*/ 13 w 31"/>
                <a:gd name="T11" fmla="*/ 1 h 17"/>
                <a:gd name="T12" fmla="*/ 10 w 31"/>
                <a:gd name="T13" fmla="*/ 3 h 17"/>
                <a:gd name="T14" fmla="*/ 7 w 31"/>
                <a:gd name="T15" fmla="*/ 6 h 17"/>
                <a:gd name="T16" fmla="*/ 5 w 31"/>
                <a:gd name="T17" fmla="*/ 7 h 17"/>
                <a:gd name="T18" fmla="*/ 2 w 31"/>
                <a:gd name="T19" fmla="*/ 10 h 17"/>
                <a:gd name="T20" fmla="*/ 1 w 31"/>
                <a:gd name="T21" fmla="*/ 14 h 17"/>
                <a:gd name="T22" fmla="*/ 0 w 31"/>
                <a:gd name="T23" fmla="*/ 16 h 17"/>
                <a:gd name="T24" fmla="*/ 1 w 31"/>
                <a:gd name="T25" fmla="*/ 14 h 17"/>
                <a:gd name="T26" fmla="*/ 1 w 31"/>
                <a:gd name="T27" fmla="*/ 14 h 17"/>
                <a:gd name="T28" fmla="*/ 1 w 31"/>
                <a:gd name="T29" fmla="*/ 14 h 17"/>
                <a:gd name="T30" fmla="*/ 1 w 31"/>
                <a:gd name="T31" fmla="*/ 14 h 17"/>
                <a:gd name="T32" fmla="*/ 1 w 31"/>
                <a:gd name="T33" fmla="*/ 14 h 17"/>
                <a:gd name="T34" fmla="*/ 1 w 31"/>
                <a:gd name="T35" fmla="*/ 14 h 17"/>
                <a:gd name="T36" fmla="*/ 1 w 31"/>
                <a:gd name="T37" fmla="*/ 14 h 17"/>
                <a:gd name="T38" fmla="*/ 3 w 31"/>
                <a:gd name="T39" fmla="*/ 14 h 17"/>
                <a:gd name="T40" fmla="*/ 3 w 31"/>
                <a:gd name="T41" fmla="*/ 14 h 17"/>
                <a:gd name="T42" fmla="*/ 4 w 31"/>
                <a:gd name="T43" fmla="*/ 10 h 17"/>
                <a:gd name="T44" fmla="*/ 5 w 31"/>
                <a:gd name="T45" fmla="*/ 7 h 17"/>
                <a:gd name="T46" fmla="*/ 7 w 31"/>
                <a:gd name="T47" fmla="*/ 6 h 17"/>
                <a:gd name="T48" fmla="*/ 9 w 31"/>
                <a:gd name="T49" fmla="*/ 5 h 17"/>
                <a:gd name="T50" fmla="*/ 15 w 31"/>
                <a:gd name="T51" fmla="*/ 2 h 17"/>
                <a:gd name="T52" fmla="*/ 17 w 31"/>
                <a:gd name="T53" fmla="*/ 2 h 17"/>
                <a:gd name="T54" fmla="*/ 21 w 31"/>
                <a:gd name="T55" fmla="*/ 1 h 17"/>
                <a:gd name="T56" fmla="*/ 25 w 31"/>
                <a:gd name="T57" fmla="*/ 3 h 17"/>
                <a:gd name="T58" fmla="*/ 28 w 31"/>
                <a:gd name="T59" fmla="*/ 4 h 17"/>
                <a:gd name="T60" fmla="*/ 28 w 31"/>
                <a:gd name="T61" fmla="*/ 4 h 17"/>
                <a:gd name="T62" fmla="*/ 30 w 31"/>
                <a:gd name="T63" fmla="*/ 5 h 17"/>
                <a:gd name="T64" fmla="*/ 30 w 31"/>
                <a:gd name="T65" fmla="*/ 5 h 17"/>
                <a:gd name="T66" fmla="*/ 30 w 31"/>
                <a:gd name="T67" fmla="*/ 5 h 17"/>
                <a:gd name="T68" fmla="*/ 30 w 31"/>
                <a:gd name="T69" fmla="*/ 5 h 17"/>
                <a:gd name="T70" fmla="*/ 30 w 31"/>
                <a:gd name="T71" fmla="*/ 5 h 17"/>
                <a:gd name="T72" fmla="*/ 30 w 31"/>
                <a:gd name="T73" fmla="*/ 5 h 17"/>
                <a:gd name="T74" fmla="*/ 30 w 31"/>
                <a:gd name="T75" fmla="*/ 5 h 17"/>
                <a:gd name="T76" fmla="*/ 30 w 31"/>
                <a:gd name="T77" fmla="*/ 5 h 17"/>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1"/>
                <a:gd name="T118" fmla="*/ 0 h 17"/>
                <a:gd name="T119" fmla="*/ 31 w 31"/>
                <a:gd name="T120" fmla="*/ 17 h 17"/>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1" h="17">
                  <a:moveTo>
                    <a:pt x="30" y="5"/>
                  </a:moveTo>
                  <a:lnTo>
                    <a:pt x="29" y="3"/>
                  </a:lnTo>
                  <a:lnTo>
                    <a:pt x="25" y="2"/>
                  </a:lnTo>
                  <a:lnTo>
                    <a:pt x="21" y="0"/>
                  </a:lnTo>
                  <a:lnTo>
                    <a:pt x="17" y="0"/>
                  </a:lnTo>
                  <a:lnTo>
                    <a:pt x="13" y="1"/>
                  </a:lnTo>
                  <a:lnTo>
                    <a:pt x="10" y="3"/>
                  </a:lnTo>
                  <a:lnTo>
                    <a:pt x="7" y="6"/>
                  </a:lnTo>
                  <a:lnTo>
                    <a:pt x="5" y="7"/>
                  </a:lnTo>
                  <a:lnTo>
                    <a:pt x="2" y="10"/>
                  </a:lnTo>
                  <a:lnTo>
                    <a:pt x="1" y="14"/>
                  </a:lnTo>
                  <a:lnTo>
                    <a:pt x="0" y="16"/>
                  </a:lnTo>
                  <a:lnTo>
                    <a:pt x="1" y="14"/>
                  </a:lnTo>
                  <a:lnTo>
                    <a:pt x="3" y="14"/>
                  </a:lnTo>
                  <a:lnTo>
                    <a:pt x="4" y="10"/>
                  </a:lnTo>
                  <a:lnTo>
                    <a:pt x="5" y="7"/>
                  </a:lnTo>
                  <a:lnTo>
                    <a:pt x="7" y="6"/>
                  </a:lnTo>
                  <a:lnTo>
                    <a:pt x="9" y="5"/>
                  </a:lnTo>
                  <a:lnTo>
                    <a:pt x="15" y="2"/>
                  </a:lnTo>
                  <a:lnTo>
                    <a:pt x="17" y="2"/>
                  </a:lnTo>
                  <a:lnTo>
                    <a:pt x="21" y="1"/>
                  </a:lnTo>
                  <a:lnTo>
                    <a:pt x="25" y="3"/>
                  </a:lnTo>
                  <a:lnTo>
                    <a:pt x="28" y="4"/>
                  </a:lnTo>
                  <a:lnTo>
                    <a:pt x="30" y="5"/>
                  </a:lnTo>
                </a:path>
              </a:pathLst>
            </a:custGeom>
            <a:solidFill>
              <a:srgbClr val="EFF1F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222" name="Freeform 654"/>
            <p:cNvSpPr>
              <a:spLocks/>
            </p:cNvSpPr>
            <p:nvPr/>
          </p:nvSpPr>
          <p:spPr bwMode="auto">
            <a:xfrm>
              <a:off x="2056" y="914"/>
              <a:ext cx="26" cy="17"/>
            </a:xfrm>
            <a:custGeom>
              <a:avLst/>
              <a:gdLst>
                <a:gd name="T0" fmla="*/ 25 w 26"/>
                <a:gd name="T1" fmla="*/ 3 h 17"/>
                <a:gd name="T2" fmla="*/ 25 w 26"/>
                <a:gd name="T3" fmla="*/ 3 h 17"/>
                <a:gd name="T4" fmla="*/ 22 w 26"/>
                <a:gd name="T5" fmla="*/ 2 h 17"/>
                <a:gd name="T6" fmla="*/ 18 w 26"/>
                <a:gd name="T7" fmla="*/ 0 h 17"/>
                <a:gd name="T8" fmla="*/ 14 w 26"/>
                <a:gd name="T9" fmla="*/ 1 h 17"/>
                <a:gd name="T10" fmla="*/ 12 w 26"/>
                <a:gd name="T11" fmla="*/ 1 h 17"/>
                <a:gd name="T12" fmla="*/ 6 w 26"/>
                <a:gd name="T13" fmla="*/ 4 h 17"/>
                <a:gd name="T14" fmla="*/ 4 w 26"/>
                <a:gd name="T15" fmla="*/ 5 h 17"/>
                <a:gd name="T16" fmla="*/ 2 w 26"/>
                <a:gd name="T17" fmla="*/ 7 h 17"/>
                <a:gd name="T18" fmla="*/ 1 w 26"/>
                <a:gd name="T19" fmla="*/ 11 h 17"/>
                <a:gd name="T20" fmla="*/ 0 w 26"/>
                <a:gd name="T21" fmla="*/ 16 h 17"/>
                <a:gd name="T22" fmla="*/ 0 w 26"/>
                <a:gd name="T23" fmla="*/ 16 h 17"/>
                <a:gd name="T24" fmla="*/ 0 w 26"/>
                <a:gd name="T25" fmla="*/ 16 h 17"/>
                <a:gd name="T26" fmla="*/ 0 w 26"/>
                <a:gd name="T27" fmla="*/ 16 h 17"/>
                <a:gd name="T28" fmla="*/ 0 w 26"/>
                <a:gd name="T29" fmla="*/ 16 h 17"/>
                <a:gd name="T30" fmla="*/ 0 w 26"/>
                <a:gd name="T31" fmla="*/ 16 h 17"/>
                <a:gd name="T32" fmla="*/ 0 w 26"/>
                <a:gd name="T33" fmla="*/ 16 h 17"/>
                <a:gd name="T34" fmla="*/ 0 w 26"/>
                <a:gd name="T35" fmla="*/ 16 h 17"/>
                <a:gd name="T36" fmla="*/ 0 w 26"/>
                <a:gd name="T37" fmla="*/ 16 h 17"/>
                <a:gd name="T38" fmla="*/ 0 w 26"/>
                <a:gd name="T39" fmla="*/ 16 h 17"/>
                <a:gd name="T40" fmla="*/ 1 w 26"/>
                <a:gd name="T41" fmla="*/ 11 h 17"/>
                <a:gd name="T42" fmla="*/ 3 w 26"/>
                <a:gd name="T43" fmla="*/ 10 h 17"/>
                <a:gd name="T44" fmla="*/ 5 w 26"/>
                <a:gd name="T45" fmla="*/ 5 h 17"/>
                <a:gd name="T46" fmla="*/ 8 w 26"/>
                <a:gd name="T47" fmla="*/ 4 h 17"/>
                <a:gd name="T48" fmla="*/ 10 w 26"/>
                <a:gd name="T49" fmla="*/ 3 h 17"/>
                <a:gd name="T50" fmla="*/ 14 w 26"/>
                <a:gd name="T51" fmla="*/ 1 h 17"/>
                <a:gd name="T52" fmla="*/ 17 w 26"/>
                <a:gd name="T53" fmla="*/ 3 h 17"/>
                <a:gd name="T54" fmla="*/ 22 w 26"/>
                <a:gd name="T55" fmla="*/ 2 h 17"/>
                <a:gd name="T56" fmla="*/ 24 w 26"/>
                <a:gd name="T57" fmla="*/ 5 h 17"/>
                <a:gd name="T58" fmla="*/ 24 w 26"/>
                <a:gd name="T59" fmla="*/ 5 h 17"/>
                <a:gd name="T60" fmla="*/ 24 w 26"/>
                <a:gd name="T61" fmla="*/ 5 h 17"/>
                <a:gd name="T62" fmla="*/ 24 w 26"/>
                <a:gd name="T63" fmla="*/ 5 h 17"/>
                <a:gd name="T64" fmla="*/ 24 w 26"/>
                <a:gd name="T65" fmla="*/ 5 h 17"/>
                <a:gd name="T66" fmla="*/ 25 w 26"/>
                <a:gd name="T67" fmla="*/ 3 h 17"/>
                <a:gd name="T68" fmla="*/ 25 w 26"/>
                <a:gd name="T69" fmla="*/ 3 h 17"/>
                <a:gd name="T70" fmla="*/ 25 w 26"/>
                <a:gd name="T71" fmla="*/ 3 h 17"/>
                <a:gd name="T72" fmla="*/ 25 w 26"/>
                <a:gd name="T73" fmla="*/ 3 h 17"/>
                <a:gd name="T74" fmla="*/ 25 w 26"/>
                <a:gd name="T75" fmla="*/ 3 h 1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6"/>
                <a:gd name="T115" fmla="*/ 0 h 17"/>
                <a:gd name="T116" fmla="*/ 26 w 26"/>
                <a:gd name="T117" fmla="*/ 17 h 1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6" h="17">
                  <a:moveTo>
                    <a:pt x="25" y="3"/>
                  </a:moveTo>
                  <a:lnTo>
                    <a:pt x="25" y="3"/>
                  </a:lnTo>
                  <a:lnTo>
                    <a:pt x="22" y="2"/>
                  </a:lnTo>
                  <a:lnTo>
                    <a:pt x="18" y="0"/>
                  </a:lnTo>
                  <a:lnTo>
                    <a:pt x="14" y="1"/>
                  </a:lnTo>
                  <a:lnTo>
                    <a:pt x="12" y="1"/>
                  </a:lnTo>
                  <a:lnTo>
                    <a:pt x="6" y="4"/>
                  </a:lnTo>
                  <a:lnTo>
                    <a:pt x="4" y="5"/>
                  </a:lnTo>
                  <a:lnTo>
                    <a:pt x="2" y="7"/>
                  </a:lnTo>
                  <a:lnTo>
                    <a:pt x="1" y="11"/>
                  </a:lnTo>
                  <a:lnTo>
                    <a:pt x="0" y="16"/>
                  </a:lnTo>
                  <a:lnTo>
                    <a:pt x="1" y="11"/>
                  </a:lnTo>
                  <a:lnTo>
                    <a:pt x="3" y="10"/>
                  </a:lnTo>
                  <a:lnTo>
                    <a:pt x="5" y="5"/>
                  </a:lnTo>
                  <a:lnTo>
                    <a:pt x="8" y="4"/>
                  </a:lnTo>
                  <a:lnTo>
                    <a:pt x="10" y="3"/>
                  </a:lnTo>
                  <a:lnTo>
                    <a:pt x="14" y="1"/>
                  </a:lnTo>
                  <a:lnTo>
                    <a:pt x="17" y="3"/>
                  </a:lnTo>
                  <a:lnTo>
                    <a:pt x="22" y="2"/>
                  </a:lnTo>
                  <a:lnTo>
                    <a:pt x="24" y="5"/>
                  </a:lnTo>
                  <a:lnTo>
                    <a:pt x="25" y="3"/>
                  </a:lnTo>
                </a:path>
              </a:pathLst>
            </a:custGeom>
            <a:solidFill>
              <a:srgbClr val="F0F2F6"/>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223" name="Freeform 655"/>
            <p:cNvSpPr>
              <a:spLocks/>
            </p:cNvSpPr>
            <p:nvPr/>
          </p:nvSpPr>
          <p:spPr bwMode="auto">
            <a:xfrm>
              <a:off x="2055" y="916"/>
              <a:ext cx="26" cy="17"/>
            </a:xfrm>
            <a:custGeom>
              <a:avLst/>
              <a:gdLst>
                <a:gd name="T0" fmla="*/ 25 w 26"/>
                <a:gd name="T1" fmla="*/ 4 h 17"/>
                <a:gd name="T2" fmla="*/ 25 w 26"/>
                <a:gd name="T3" fmla="*/ 4 h 17"/>
                <a:gd name="T4" fmla="*/ 23 w 26"/>
                <a:gd name="T5" fmla="*/ 0 h 17"/>
                <a:gd name="T6" fmla="*/ 18 w 26"/>
                <a:gd name="T7" fmla="*/ 1 h 17"/>
                <a:gd name="T8" fmla="*/ 15 w 26"/>
                <a:gd name="T9" fmla="*/ 0 h 17"/>
                <a:gd name="T10" fmla="*/ 11 w 26"/>
                <a:gd name="T11" fmla="*/ 2 h 17"/>
                <a:gd name="T12" fmla="*/ 9 w 26"/>
                <a:gd name="T13" fmla="*/ 3 h 17"/>
                <a:gd name="T14" fmla="*/ 6 w 26"/>
                <a:gd name="T15" fmla="*/ 4 h 17"/>
                <a:gd name="T16" fmla="*/ 4 w 26"/>
                <a:gd name="T17" fmla="*/ 9 h 17"/>
                <a:gd name="T18" fmla="*/ 2 w 26"/>
                <a:gd name="T19" fmla="*/ 10 h 17"/>
                <a:gd name="T20" fmla="*/ 0 w 26"/>
                <a:gd name="T21" fmla="*/ 16 h 17"/>
                <a:gd name="T22" fmla="*/ 0 w 26"/>
                <a:gd name="T23" fmla="*/ 16 h 17"/>
                <a:gd name="T24" fmla="*/ 0 w 26"/>
                <a:gd name="T25" fmla="*/ 16 h 17"/>
                <a:gd name="T26" fmla="*/ 0 w 26"/>
                <a:gd name="T27" fmla="*/ 16 h 17"/>
                <a:gd name="T28" fmla="*/ 0 w 26"/>
                <a:gd name="T29" fmla="*/ 16 h 17"/>
                <a:gd name="T30" fmla="*/ 3 w 26"/>
                <a:gd name="T31" fmla="*/ 14 h 17"/>
                <a:gd name="T32" fmla="*/ 3 w 26"/>
                <a:gd name="T33" fmla="*/ 14 h 17"/>
                <a:gd name="T34" fmla="*/ 3 w 26"/>
                <a:gd name="T35" fmla="*/ 14 h 17"/>
                <a:gd name="T36" fmla="*/ 3 w 26"/>
                <a:gd name="T37" fmla="*/ 14 h 17"/>
                <a:gd name="T38" fmla="*/ 4 w 26"/>
                <a:gd name="T39" fmla="*/ 11 h 17"/>
                <a:gd name="T40" fmla="*/ 4 w 26"/>
                <a:gd name="T41" fmla="*/ 9 h 17"/>
                <a:gd name="T42" fmla="*/ 6 w 26"/>
                <a:gd name="T43" fmla="*/ 7 h 17"/>
                <a:gd name="T44" fmla="*/ 9 w 26"/>
                <a:gd name="T45" fmla="*/ 3 h 17"/>
                <a:gd name="T46" fmla="*/ 11 w 26"/>
                <a:gd name="T47" fmla="*/ 2 h 17"/>
                <a:gd name="T48" fmla="*/ 15 w 26"/>
                <a:gd name="T49" fmla="*/ 4 h 17"/>
                <a:gd name="T50" fmla="*/ 18 w 26"/>
                <a:gd name="T51" fmla="*/ 1 h 17"/>
                <a:gd name="T52" fmla="*/ 21 w 26"/>
                <a:gd name="T53" fmla="*/ 3 h 17"/>
                <a:gd name="T54" fmla="*/ 23 w 26"/>
                <a:gd name="T55" fmla="*/ 4 h 17"/>
                <a:gd name="T56" fmla="*/ 23 w 26"/>
                <a:gd name="T57" fmla="*/ 4 h 17"/>
                <a:gd name="T58" fmla="*/ 23 w 26"/>
                <a:gd name="T59" fmla="*/ 4 h 17"/>
                <a:gd name="T60" fmla="*/ 25 w 26"/>
                <a:gd name="T61" fmla="*/ 4 h 17"/>
                <a:gd name="T62" fmla="*/ 25 w 26"/>
                <a:gd name="T63" fmla="*/ 4 h 17"/>
                <a:gd name="T64" fmla="*/ 25 w 26"/>
                <a:gd name="T65" fmla="*/ 4 h 17"/>
                <a:gd name="T66" fmla="*/ 25 w 26"/>
                <a:gd name="T67" fmla="*/ 4 h 17"/>
                <a:gd name="T68" fmla="*/ 25 w 26"/>
                <a:gd name="T69" fmla="*/ 4 h 17"/>
                <a:gd name="T70" fmla="*/ 25 w 26"/>
                <a:gd name="T71" fmla="*/ 4 h 1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6"/>
                <a:gd name="T109" fmla="*/ 0 h 17"/>
                <a:gd name="T110" fmla="*/ 26 w 26"/>
                <a:gd name="T111" fmla="*/ 17 h 1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6" h="17">
                  <a:moveTo>
                    <a:pt x="25" y="4"/>
                  </a:moveTo>
                  <a:lnTo>
                    <a:pt x="25" y="4"/>
                  </a:lnTo>
                  <a:lnTo>
                    <a:pt x="23" y="0"/>
                  </a:lnTo>
                  <a:lnTo>
                    <a:pt x="18" y="1"/>
                  </a:lnTo>
                  <a:lnTo>
                    <a:pt x="15" y="0"/>
                  </a:lnTo>
                  <a:lnTo>
                    <a:pt x="11" y="2"/>
                  </a:lnTo>
                  <a:lnTo>
                    <a:pt x="9" y="3"/>
                  </a:lnTo>
                  <a:lnTo>
                    <a:pt x="6" y="4"/>
                  </a:lnTo>
                  <a:lnTo>
                    <a:pt x="4" y="9"/>
                  </a:lnTo>
                  <a:lnTo>
                    <a:pt x="2" y="10"/>
                  </a:lnTo>
                  <a:lnTo>
                    <a:pt x="0" y="16"/>
                  </a:lnTo>
                  <a:lnTo>
                    <a:pt x="3" y="14"/>
                  </a:lnTo>
                  <a:lnTo>
                    <a:pt x="4" y="11"/>
                  </a:lnTo>
                  <a:lnTo>
                    <a:pt x="4" y="9"/>
                  </a:lnTo>
                  <a:lnTo>
                    <a:pt x="6" y="7"/>
                  </a:lnTo>
                  <a:lnTo>
                    <a:pt x="9" y="3"/>
                  </a:lnTo>
                  <a:lnTo>
                    <a:pt x="11" y="2"/>
                  </a:lnTo>
                  <a:lnTo>
                    <a:pt x="15" y="4"/>
                  </a:lnTo>
                  <a:lnTo>
                    <a:pt x="18" y="1"/>
                  </a:lnTo>
                  <a:lnTo>
                    <a:pt x="21" y="3"/>
                  </a:lnTo>
                  <a:lnTo>
                    <a:pt x="23" y="4"/>
                  </a:lnTo>
                  <a:lnTo>
                    <a:pt x="25" y="4"/>
                  </a:lnTo>
                </a:path>
              </a:pathLst>
            </a:custGeom>
            <a:solidFill>
              <a:srgbClr val="F1F3F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224" name="Freeform 656"/>
            <p:cNvSpPr>
              <a:spLocks/>
            </p:cNvSpPr>
            <p:nvPr/>
          </p:nvSpPr>
          <p:spPr bwMode="auto">
            <a:xfrm>
              <a:off x="2057" y="917"/>
              <a:ext cx="22" cy="17"/>
            </a:xfrm>
            <a:custGeom>
              <a:avLst/>
              <a:gdLst>
                <a:gd name="T0" fmla="*/ 21 w 22"/>
                <a:gd name="T1" fmla="*/ 3 h 17"/>
                <a:gd name="T2" fmla="*/ 19 w 22"/>
                <a:gd name="T3" fmla="*/ 1 h 17"/>
                <a:gd name="T4" fmla="*/ 16 w 22"/>
                <a:gd name="T5" fmla="*/ 0 h 17"/>
                <a:gd name="T6" fmla="*/ 13 w 22"/>
                <a:gd name="T7" fmla="*/ 2 h 17"/>
                <a:gd name="T8" fmla="*/ 9 w 22"/>
                <a:gd name="T9" fmla="*/ 1 h 17"/>
                <a:gd name="T10" fmla="*/ 7 w 22"/>
                <a:gd name="T11" fmla="*/ 3 h 17"/>
                <a:gd name="T12" fmla="*/ 4 w 22"/>
                <a:gd name="T13" fmla="*/ 7 h 17"/>
                <a:gd name="T14" fmla="*/ 2 w 22"/>
                <a:gd name="T15" fmla="*/ 9 h 17"/>
                <a:gd name="T16" fmla="*/ 1 w 22"/>
                <a:gd name="T17" fmla="*/ 13 h 17"/>
                <a:gd name="T18" fmla="*/ 0 w 22"/>
                <a:gd name="T19" fmla="*/ 16 h 17"/>
                <a:gd name="T20" fmla="*/ 0 w 22"/>
                <a:gd name="T21" fmla="*/ 16 h 17"/>
                <a:gd name="T22" fmla="*/ 0 w 22"/>
                <a:gd name="T23" fmla="*/ 16 h 17"/>
                <a:gd name="T24" fmla="*/ 0 w 22"/>
                <a:gd name="T25" fmla="*/ 16 h 17"/>
                <a:gd name="T26" fmla="*/ 0 w 22"/>
                <a:gd name="T27" fmla="*/ 16 h 17"/>
                <a:gd name="T28" fmla="*/ 0 w 22"/>
                <a:gd name="T29" fmla="*/ 16 h 17"/>
                <a:gd name="T30" fmla="*/ 0 w 22"/>
                <a:gd name="T31" fmla="*/ 16 h 17"/>
                <a:gd name="T32" fmla="*/ 0 w 22"/>
                <a:gd name="T33" fmla="*/ 16 h 17"/>
                <a:gd name="T34" fmla="*/ 0 w 22"/>
                <a:gd name="T35" fmla="*/ 16 h 17"/>
                <a:gd name="T36" fmla="*/ 0 w 22"/>
                <a:gd name="T37" fmla="*/ 16 h 17"/>
                <a:gd name="T38" fmla="*/ 3 w 22"/>
                <a:gd name="T39" fmla="*/ 10 h 17"/>
                <a:gd name="T40" fmla="*/ 5 w 22"/>
                <a:gd name="T41" fmla="*/ 8 h 17"/>
                <a:gd name="T42" fmla="*/ 6 w 22"/>
                <a:gd name="T43" fmla="*/ 5 h 17"/>
                <a:gd name="T44" fmla="*/ 11 w 22"/>
                <a:gd name="T45" fmla="*/ 5 h 17"/>
                <a:gd name="T46" fmla="*/ 13 w 22"/>
                <a:gd name="T47" fmla="*/ 2 h 17"/>
                <a:gd name="T48" fmla="*/ 15 w 22"/>
                <a:gd name="T49" fmla="*/ 2 h 17"/>
                <a:gd name="T50" fmla="*/ 19 w 22"/>
                <a:gd name="T51" fmla="*/ 4 h 17"/>
                <a:gd name="T52" fmla="*/ 21 w 22"/>
                <a:gd name="T53" fmla="*/ 5 h 17"/>
                <a:gd name="T54" fmla="*/ 21 w 22"/>
                <a:gd name="T55" fmla="*/ 5 h 17"/>
                <a:gd name="T56" fmla="*/ 21 w 22"/>
                <a:gd name="T57" fmla="*/ 5 h 17"/>
                <a:gd name="T58" fmla="*/ 21 w 22"/>
                <a:gd name="T59" fmla="*/ 3 h 17"/>
                <a:gd name="T60" fmla="*/ 21 w 22"/>
                <a:gd name="T61" fmla="*/ 3 h 17"/>
                <a:gd name="T62" fmla="*/ 21 w 22"/>
                <a:gd name="T63" fmla="*/ 3 h 17"/>
                <a:gd name="T64" fmla="*/ 21 w 22"/>
                <a:gd name="T65" fmla="*/ 3 h 17"/>
                <a:gd name="T66" fmla="*/ 21 w 22"/>
                <a:gd name="T67" fmla="*/ 3 h 17"/>
                <a:gd name="T68" fmla="*/ 21 w 22"/>
                <a:gd name="T69" fmla="*/ 3 h 1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2"/>
                <a:gd name="T106" fmla="*/ 0 h 17"/>
                <a:gd name="T107" fmla="*/ 22 w 22"/>
                <a:gd name="T108" fmla="*/ 17 h 1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2" h="17">
                  <a:moveTo>
                    <a:pt x="21" y="3"/>
                  </a:moveTo>
                  <a:lnTo>
                    <a:pt x="19" y="1"/>
                  </a:lnTo>
                  <a:lnTo>
                    <a:pt x="16" y="0"/>
                  </a:lnTo>
                  <a:lnTo>
                    <a:pt x="13" y="2"/>
                  </a:lnTo>
                  <a:lnTo>
                    <a:pt x="9" y="1"/>
                  </a:lnTo>
                  <a:lnTo>
                    <a:pt x="7" y="3"/>
                  </a:lnTo>
                  <a:lnTo>
                    <a:pt x="4" y="7"/>
                  </a:lnTo>
                  <a:lnTo>
                    <a:pt x="2" y="9"/>
                  </a:lnTo>
                  <a:lnTo>
                    <a:pt x="1" y="13"/>
                  </a:lnTo>
                  <a:lnTo>
                    <a:pt x="0" y="16"/>
                  </a:lnTo>
                  <a:lnTo>
                    <a:pt x="3" y="10"/>
                  </a:lnTo>
                  <a:lnTo>
                    <a:pt x="5" y="8"/>
                  </a:lnTo>
                  <a:lnTo>
                    <a:pt x="6" y="5"/>
                  </a:lnTo>
                  <a:lnTo>
                    <a:pt x="11" y="5"/>
                  </a:lnTo>
                  <a:lnTo>
                    <a:pt x="13" y="2"/>
                  </a:lnTo>
                  <a:lnTo>
                    <a:pt x="15" y="2"/>
                  </a:lnTo>
                  <a:lnTo>
                    <a:pt x="19" y="4"/>
                  </a:lnTo>
                  <a:lnTo>
                    <a:pt x="21" y="5"/>
                  </a:lnTo>
                  <a:lnTo>
                    <a:pt x="21" y="3"/>
                  </a:lnTo>
                </a:path>
              </a:pathLst>
            </a:custGeom>
            <a:solidFill>
              <a:srgbClr val="F2F4F7"/>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225" name="Freeform 657"/>
            <p:cNvSpPr>
              <a:spLocks/>
            </p:cNvSpPr>
            <p:nvPr/>
          </p:nvSpPr>
          <p:spPr bwMode="auto">
            <a:xfrm>
              <a:off x="2056" y="919"/>
              <a:ext cx="23" cy="17"/>
            </a:xfrm>
            <a:custGeom>
              <a:avLst/>
              <a:gdLst>
                <a:gd name="T0" fmla="*/ 22 w 23"/>
                <a:gd name="T1" fmla="*/ 3 h 17"/>
                <a:gd name="T2" fmla="*/ 20 w 23"/>
                <a:gd name="T3" fmla="*/ 1 h 17"/>
                <a:gd name="T4" fmla="*/ 16 w 23"/>
                <a:gd name="T5" fmla="*/ 0 h 17"/>
                <a:gd name="T6" fmla="*/ 14 w 23"/>
                <a:gd name="T7" fmla="*/ 0 h 17"/>
                <a:gd name="T8" fmla="*/ 11 w 23"/>
                <a:gd name="T9" fmla="*/ 2 h 17"/>
                <a:gd name="T10" fmla="*/ 7 w 23"/>
                <a:gd name="T11" fmla="*/ 3 h 17"/>
                <a:gd name="T12" fmla="*/ 6 w 23"/>
                <a:gd name="T13" fmla="*/ 7 h 17"/>
                <a:gd name="T14" fmla="*/ 4 w 23"/>
                <a:gd name="T15" fmla="*/ 9 h 17"/>
                <a:gd name="T16" fmla="*/ 0 w 23"/>
                <a:gd name="T17" fmla="*/ 16 h 17"/>
                <a:gd name="T18" fmla="*/ 0 w 23"/>
                <a:gd name="T19" fmla="*/ 16 h 17"/>
                <a:gd name="T20" fmla="*/ 0 w 23"/>
                <a:gd name="T21" fmla="*/ 16 h 17"/>
                <a:gd name="T22" fmla="*/ 1 w 23"/>
                <a:gd name="T23" fmla="*/ 16 h 17"/>
                <a:gd name="T24" fmla="*/ 1 w 23"/>
                <a:gd name="T25" fmla="*/ 16 h 17"/>
                <a:gd name="T26" fmla="*/ 1 w 23"/>
                <a:gd name="T27" fmla="*/ 16 h 17"/>
                <a:gd name="T28" fmla="*/ 1 w 23"/>
                <a:gd name="T29" fmla="*/ 16 h 17"/>
                <a:gd name="T30" fmla="*/ 2 w 23"/>
                <a:gd name="T31" fmla="*/ 11 h 17"/>
                <a:gd name="T32" fmla="*/ 2 w 23"/>
                <a:gd name="T33" fmla="*/ 11 h 17"/>
                <a:gd name="T34" fmla="*/ 2 w 23"/>
                <a:gd name="T35" fmla="*/ 11 h 17"/>
                <a:gd name="T36" fmla="*/ 4 w 23"/>
                <a:gd name="T37" fmla="*/ 9 h 17"/>
                <a:gd name="T38" fmla="*/ 6 w 23"/>
                <a:gd name="T39" fmla="*/ 7 h 17"/>
                <a:gd name="T40" fmla="*/ 9 w 23"/>
                <a:gd name="T41" fmla="*/ 4 h 17"/>
                <a:gd name="T42" fmla="*/ 11 w 23"/>
                <a:gd name="T43" fmla="*/ 2 h 17"/>
                <a:gd name="T44" fmla="*/ 13 w 23"/>
                <a:gd name="T45" fmla="*/ 2 h 17"/>
                <a:gd name="T46" fmla="*/ 16 w 23"/>
                <a:gd name="T47" fmla="*/ 0 h 17"/>
                <a:gd name="T48" fmla="*/ 20 w 23"/>
                <a:gd name="T49" fmla="*/ 1 h 17"/>
                <a:gd name="T50" fmla="*/ 20 w 23"/>
                <a:gd name="T51" fmla="*/ 1 h 17"/>
                <a:gd name="T52" fmla="*/ 20 w 23"/>
                <a:gd name="T53" fmla="*/ 1 h 17"/>
                <a:gd name="T54" fmla="*/ 20 w 23"/>
                <a:gd name="T55" fmla="*/ 1 h 17"/>
                <a:gd name="T56" fmla="*/ 20 w 23"/>
                <a:gd name="T57" fmla="*/ 1 h 17"/>
                <a:gd name="T58" fmla="*/ 20 w 23"/>
                <a:gd name="T59" fmla="*/ 1 h 17"/>
                <a:gd name="T60" fmla="*/ 20 w 23"/>
                <a:gd name="T61" fmla="*/ 1 h 17"/>
                <a:gd name="T62" fmla="*/ 22 w 23"/>
                <a:gd name="T63" fmla="*/ 3 h 17"/>
                <a:gd name="T64" fmla="*/ 22 w 23"/>
                <a:gd name="T65" fmla="*/ 3 h 17"/>
                <a:gd name="T66" fmla="*/ 22 w 23"/>
                <a:gd name="T67" fmla="*/ 3 h 1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3"/>
                <a:gd name="T103" fmla="*/ 0 h 17"/>
                <a:gd name="T104" fmla="*/ 23 w 23"/>
                <a:gd name="T105" fmla="*/ 17 h 1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3" h="17">
                  <a:moveTo>
                    <a:pt x="22" y="3"/>
                  </a:moveTo>
                  <a:lnTo>
                    <a:pt x="20" y="1"/>
                  </a:lnTo>
                  <a:lnTo>
                    <a:pt x="16" y="0"/>
                  </a:lnTo>
                  <a:lnTo>
                    <a:pt x="14" y="0"/>
                  </a:lnTo>
                  <a:lnTo>
                    <a:pt x="11" y="2"/>
                  </a:lnTo>
                  <a:lnTo>
                    <a:pt x="7" y="3"/>
                  </a:lnTo>
                  <a:lnTo>
                    <a:pt x="6" y="7"/>
                  </a:lnTo>
                  <a:lnTo>
                    <a:pt x="4" y="9"/>
                  </a:lnTo>
                  <a:lnTo>
                    <a:pt x="0" y="16"/>
                  </a:lnTo>
                  <a:lnTo>
                    <a:pt x="1" y="16"/>
                  </a:lnTo>
                  <a:lnTo>
                    <a:pt x="2" y="11"/>
                  </a:lnTo>
                  <a:lnTo>
                    <a:pt x="4" y="9"/>
                  </a:lnTo>
                  <a:lnTo>
                    <a:pt x="6" y="7"/>
                  </a:lnTo>
                  <a:lnTo>
                    <a:pt x="9" y="4"/>
                  </a:lnTo>
                  <a:lnTo>
                    <a:pt x="11" y="2"/>
                  </a:lnTo>
                  <a:lnTo>
                    <a:pt x="13" y="2"/>
                  </a:lnTo>
                  <a:lnTo>
                    <a:pt x="16" y="0"/>
                  </a:lnTo>
                  <a:lnTo>
                    <a:pt x="20" y="1"/>
                  </a:lnTo>
                  <a:lnTo>
                    <a:pt x="22" y="3"/>
                  </a:lnTo>
                </a:path>
              </a:pathLst>
            </a:custGeom>
            <a:solidFill>
              <a:srgbClr val="F3F5F8"/>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226" name="Freeform 658"/>
            <p:cNvSpPr>
              <a:spLocks/>
            </p:cNvSpPr>
            <p:nvPr/>
          </p:nvSpPr>
          <p:spPr bwMode="auto">
            <a:xfrm>
              <a:off x="2057" y="920"/>
              <a:ext cx="22" cy="17"/>
            </a:xfrm>
            <a:custGeom>
              <a:avLst/>
              <a:gdLst>
                <a:gd name="T0" fmla="*/ 21 w 22"/>
                <a:gd name="T1" fmla="*/ 2 h 17"/>
                <a:gd name="T2" fmla="*/ 21 w 22"/>
                <a:gd name="T3" fmla="*/ 2 h 17"/>
                <a:gd name="T4" fmla="*/ 16 w 22"/>
                <a:gd name="T5" fmla="*/ 0 h 17"/>
                <a:gd name="T6" fmla="*/ 13 w 22"/>
                <a:gd name="T7" fmla="*/ 2 h 17"/>
                <a:gd name="T8" fmla="*/ 11 w 22"/>
                <a:gd name="T9" fmla="*/ 1 h 17"/>
                <a:gd name="T10" fmla="*/ 8 w 22"/>
                <a:gd name="T11" fmla="*/ 4 h 17"/>
                <a:gd name="T12" fmla="*/ 5 w 22"/>
                <a:gd name="T13" fmla="*/ 7 h 17"/>
                <a:gd name="T14" fmla="*/ 2 w 22"/>
                <a:gd name="T15" fmla="*/ 10 h 17"/>
                <a:gd name="T16" fmla="*/ 0 w 22"/>
                <a:gd name="T17" fmla="*/ 14 h 17"/>
                <a:gd name="T18" fmla="*/ 0 w 22"/>
                <a:gd name="T19" fmla="*/ 14 h 17"/>
                <a:gd name="T20" fmla="*/ 0 w 22"/>
                <a:gd name="T21" fmla="*/ 14 h 17"/>
                <a:gd name="T22" fmla="*/ 0 w 22"/>
                <a:gd name="T23" fmla="*/ 14 h 17"/>
                <a:gd name="T24" fmla="*/ 0 w 22"/>
                <a:gd name="T25" fmla="*/ 14 h 17"/>
                <a:gd name="T26" fmla="*/ 2 w 22"/>
                <a:gd name="T27" fmla="*/ 16 h 17"/>
                <a:gd name="T28" fmla="*/ 2 w 22"/>
                <a:gd name="T29" fmla="*/ 16 h 17"/>
                <a:gd name="T30" fmla="*/ 2 w 22"/>
                <a:gd name="T31" fmla="*/ 16 h 17"/>
                <a:gd name="T32" fmla="*/ 2 w 22"/>
                <a:gd name="T33" fmla="*/ 16 h 17"/>
                <a:gd name="T34" fmla="*/ 2 w 22"/>
                <a:gd name="T35" fmla="*/ 16 h 17"/>
                <a:gd name="T36" fmla="*/ 5 w 22"/>
                <a:gd name="T37" fmla="*/ 12 h 17"/>
                <a:gd name="T38" fmla="*/ 7 w 22"/>
                <a:gd name="T39" fmla="*/ 8 h 17"/>
                <a:gd name="T40" fmla="*/ 10 w 22"/>
                <a:gd name="T41" fmla="*/ 6 h 17"/>
                <a:gd name="T42" fmla="*/ 13 w 22"/>
                <a:gd name="T43" fmla="*/ 2 h 17"/>
                <a:gd name="T44" fmla="*/ 16 w 22"/>
                <a:gd name="T45" fmla="*/ 4 h 17"/>
                <a:gd name="T46" fmla="*/ 18 w 22"/>
                <a:gd name="T47" fmla="*/ 4 h 17"/>
                <a:gd name="T48" fmla="*/ 18 w 22"/>
                <a:gd name="T49" fmla="*/ 4 h 17"/>
                <a:gd name="T50" fmla="*/ 18 w 22"/>
                <a:gd name="T51" fmla="*/ 4 h 17"/>
                <a:gd name="T52" fmla="*/ 20 w 22"/>
                <a:gd name="T53" fmla="*/ 5 h 17"/>
                <a:gd name="T54" fmla="*/ 21 w 22"/>
                <a:gd name="T55" fmla="*/ 2 h 17"/>
                <a:gd name="T56" fmla="*/ 21 w 22"/>
                <a:gd name="T57" fmla="*/ 2 h 17"/>
                <a:gd name="T58" fmla="*/ 21 w 22"/>
                <a:gd name="T59" fmla="*/ 2 h 17"/>
                <a:gd name="T60" fmla="*/ 21 w 22"/>
                <a:gd name="T61" fmla="*/ 2 h 17"/>
                <a:gd name="T62" fmla="*/ 21 w 22"/>
                <a:gd name="T63" fmla="*/ 2 h 1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2"/>
                <a:gd name="T97" fmla="*/ 0 h 17"/>
                <a:gd name="T98" fmla="*/ 22 w 22"/>
                <a:gd name="T99" fmla="*/ 17 h 1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2" h="17">
                  <a:moveTo>
                    <a:pt x="21" y="2"/>
                  </a:moveTo>
                  <a:lnTo>
                    <a:pt x="21" y="2"/>
                  </a:lnTo>
                  <a:lnTo>
                    <a:pt x="16" y="0"/>
                  </a:lnTo>
                  <a:lnTo>
                    <a:pt x="13" y="2"/>
                  </a:lnTo>
                  <a:lnTo>
                    <a:pt x="11" y="1"/>
                  </a:lnTo>
                  <a:lnTo>
                    <a:pt x="8" y="4"/>
                  </a:lnTo>
                  <a:lnTo>
                    <a:pt x="5" y="7"/>
                  </a:lnTo>
                  <a:lnTo>
                    <a:pt x="2" y="10"/>
                  </a:lnTo>
                  <a:lnTo>
                    <a:pt x="0" y="14"/>
                  </a:lnTo>
                  <a:lnTo>
                    <a:pt x="2" y="16"/>
                  </a:lnTo>
                  <a:lnTo>
                    <a:pt x="5" y="12"/>
                  </a:lnTo>
                  <a:lnTo>
                    <a:pt x="7" y="8"/>
                  </a:lnTo>
                  <a:lnTo>
                    <a:pt x="10" y="6"/>
                  </a:lnTo>
                  <a:lnTo>
                    <a:pt x="13" y="2"/>
                  </a:lnTo>
                  <a:lnTo>
                    <a:pt x="16" y="4"/>
                  </a:lnTo>
                  <a:lnTo>
                    <a:pt x="18" y="4"/>
                  </a:lnTo>
                  <a:lnTo>
                    <a:pt x="20" y="5"/>
                  </a:lnTo>
                  <a:lnTo>
                    <a:pt x="21" y="2"/>
                  </a:lnTo>
                </a:path>
              </a:pathLst>
            </a:custGeom>
            <a:solidFill>
              <a:srgbClr val="F4F5F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227" name="Freeform 659"/>
            <p:cNvSpPr>
              <a:spLocks/>
            </p:cNvSpPr>
            <p:nvPr/>
          </p:nvSpPr>
          <p:spPr bwMode="auto">
            <a:xfrm>
              <a:off x="2059" y="921"/>
              <a:ext cx="21" cy="17"/>
            </a:xfrm>
            <a:custGeom>
              <a:avLst/>
              <a:gdLst>
                <a:gd name="T0" fmla="*/ 20 w 21"/>
                <a:gd name="T1" fmla="*/ 2 h 17"/>
                <a:gd name="T2" fmla="*/ 17 w 21"/>
                <a:gd name="T3" fmla="*/ 1 h 17"/>
                <a:gd name="T4" fmla="*/ 14 w 21"/>
                <a:gd name="T5" fmla="*/ 0 h 17"/>
                <a:gd name="T6" fmla="*/ 10 w 21"/>
                <a:gd name="T7" fmla="*/ 4 h 17"/>
                <a:gd name="T8" fmla="*/ 6 w 21"/>
                <a:gd name="T9" fmla="*/ 8 h 17"/>
                <a:gd name="T10" fmla="*/ 4 w 21"/>
                <a:gd name="T11" fmla="*/ 12 h 17"/>
                <a:gd name="T12" fmla="*/ 0 w 21"/>
                <a:gd name="T13" fmla="*/ 16 h 17"/>
                <a:gd name="T14" fmla="*/ 0 w 21"/>
                <a:gd name="T15" fmla="*/ 16 h 17"/>
                <a:gd name="T16" fmla="*/ 0 w 21"/>
                <a:gd name="T17" fmla="*/ 16 h 17"/>
                <a:gd name="T18" fmla="*/ 0 w 21"/>
                <a:gd name="T19" fmla="*/ 16 h 17"/>
                <a:gd name="T20" fmla="*/ 0 w 21"/>
                <a:gd name="T21" fmla="*/ 16 h 17"/>
                <a:gd name="T22" fmla="*/ 1 w 21"/>
                <a:gd name="T23" fmla="*/ 12 h 17"/>
                <a:gd name="T24" fmla="*/ 1 w 21"/>
                <a:gd name="T25" fmla="*/ 12 h 17"/>
                <a:gd name="T26" fmla="*/ 4 w 21"/>
                <a:gd name="T27" fmla="*/ 12 h 17"/>
                <a:gd name="T28" fmla="*/ 4 w 21"/>
                <a:gd name="T29" fmla="*/ 12 h 17"/>
                <a:gd name="T30" fmla="*/ 4 w 21"/>
                <a:gd name="T31" fmla="*/ 12 h 17"/>
                <a:gd name="T32" fmla="*/ 4 w 21"/>
                <a:gd name="T33" fmla="*/ 12 h 17"/>
                <a:gd name="T34" fmla="*/ 9 w 21"/>
                <a:gd name="T35" fmla="*/ 8 h 17"/>
                <a:gd name="T36" fmla="*/ 13 w 21"/>
                <a:gd name="T37" fmla="*/ 4 h 17"/>
                <a:gd name="T38" fmla="*/ 16 w 21"/>
                <a:gd name="T39" fmla="*/ 6 h 17"/>
                <a:gd name="T40" fmla="*/ 17 w 21"/>
                <a:gd name="T41" fmla="*/ 1 h 17"/>
                <a:gd name="T42" fmla="*/ 17 w 21"/>
                <a:gd name="T43" fmla="*/ 1 h 17"/>
                <a:gd name="T44" fmla="*/ 20 w 21"/>
                <a:gd name="T45" fmla="*/ 2 h 17"/>
                <a:gd name="T46" fmla="*/ 20 w 21"/>
                <a:gd name="T47" fmla="*/ 2 h 17"/>
                <a:gd name="T48" fmla="*/ 20 w 21"/>
                <a:gd name="T49" fmla="*/ 2 h 17"/>
                <a:gd name="T50" fmla="*/ 20 w 21"/>
                <a:gd name="T51" fmla="*/ 2 h 17"/>
                <a:gd name="T52" fmla="*/ 20 w 21"/>
                <a:gd name="T53" fmla="*/ 2 h 17"/>
                <a:gd name="T54" fmla="*/ 20 w 21"/>
                <a:gd name="T55" fmla="*/ 2 h 17"/>
                <a:gd name="T56" fmla="*/ 20 w 21"/>
                <a:gd name="T57" fmla="*/ 2 h 1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1"/>
                <a:gd name="T88" fmla="*/ 0 h 17"/>
                <a:gd name="T89" fmla="*/ 21 w 21"/>
                <a:gd name="T90" fmla="*/ 17 h 1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1" h="17">
                  <a:moveTo>
                    <a:pt x="20" y="2"/>
                  </a:moveTo>
                  <a:lnTo>
                    <a:pt x="17" y="1"/>
                  </a:lnTo>
                  <a:lnTo>
                    <a:pt x="14" y="0"/>
                  </a:lnTo>
                  <a:lnTo>
                    <a:pt x="10" y="4"/>
                  </a:lnTo>
                  <a:lnTo>
                    <a:pt x="6" y="8"/>
                  </a:lnTo>
                  <a:lnTo>
                    <a:pt x="4" y="12"/>
                  </a:lnTo>
                  <a:lnTo>
                    <a:pt x="0" y="16"/>
                  </a:lnTo>
                  <a:lnTo>
                    <a:pt x="1" y="12"/>
                  </a:lnTo>
                  <a:lnTo>
                    <a:pt x="4" y="12"/>
                  </a:lnTo>
                  <a:lnTo>
                    <a:pt x="9" y="8"/>
                  </a:lnTo>
                  <a:lnTo>
                    <a:pt x="13" y="4"/>
                  </a:lnTo>
                  <a:lnTo>
                    <a:pt x="16" y="6"/>
                  </a:lnTo>
                  <a:lnTo>
                    <a:pt x="17" y="1"/>
                  </a:lnTo>
                  <a:lnTo>
                    <a:pt x="20" y="2"/>
                  </a:lnTo>
                </a:path>
              </a:pathLst>
            </a:custGeom>
            <a:solidFill>
              <a:srgbClr val="F5F6F9"/>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228" name="Freeform 660"/>
            <p:cNvSpPr>
              <a:spLocks/>
            </p:cNvSpPr>
            <p:nvPr/>
          </p:nvSpPr>
          <p:spPr bwMode="auto">
            <a:xfrm>
              <a:off x="2061" y="925"/>
              <a:ext cx="21" cy="17"/>
            </a:xfrm>
            <a:custGeom>
              <a:avLst/>
              <a:gdLst>
                <a:gd name="T0" fmla="*/ 20 w 21"/>
                <a:gd name="T1" fmla="*/ 0 h 17"/>
                <a:gd name="T2" fmla="*/ 18 w 21"/>
                <a:gd name="T3" fmla="*/ 8 h 17"/>
                <a:gd name="T4" fmla="*/ 14 w 21"/>
                <a:gd name="T5" fmla="*/ 4 h 17"/>
                <a:gd name="T6" fmla="*/ 6 w 21"/>
                <a:gd name="T7" fmla="*/ 10 h 17"/>
                <a:gd name="T8" fmla="*/ 0 w 21"/>
                <a:gd name="T9" fmla="*/ 16 h 17"/>
                <a:gd name="T10" fmla="*/ 0 w 21"/>
                <a:gd name="T11" fmla="*/ 16 h 17"/>
                <a:gd name="T12" fmla="*/ 0 w 21"/>
                <a:gd name="T13" fmla="*/ 16 h 17"/>
                <a:gd name="T14" fmla="*/ 6 w 21"/>
                <a:gd name="T15" fmla="*/ 10 h 17"/>
                <a:gd name="T16" fmla="*/ 6 w 21"/>
                <a:gd name="T17" fmla="*/ 10 h 17"/>
                <a:gd name="T18" fmla="*/ 11 w 21"/>
                <a:gd name="T19" fmla="*/ 13 h 17"/>
                <a:gd name="T20" fmla="*/ 14 w 21"/>
                <a:gd name="T21" fmla="*/ 4 h 17"/>
                <a:gd name="T22" fmla="*/ 14 w 21"/>
                <a:gd name="T23" fmla="*/ 4 h 17"/>
                <a:gd name="T24" fmla="*/ 18 w 21"/>
                <a:gd name="T25" fmla="*/ 8 h 17"/>
                <a:gd name="T26" fmla="*/ 20 w 21"/>
                <a:gd name="T27" fmla="*/ 0 h 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
                <a:gd name="T43" fmla="*/ 0 h 17"/>
                <a:gd name="T44" fmla="*/ 21 w 21"/>
                <a:gd name="T45" fmla="*/ 17 h 1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 h="17">
                  <a:moveTo>
                    <a:pt x="20" y="0"/>
                  </a:moveTo>
                  <a:lnTo>
                    <a:pt x="18" y="8"/>
                  </a:lnTo>
                  <a:lnTo>
                    <a:pt x="14" y="4"/>
                  </a:lnTo>
                  <a:lnTo>
                    <a:pt x="6" y="10"/>
                  </a:lnTo>
                  <a:lnTo>
                    <a:pt x="0" y="16"/>
                  </a:lnTo>
                  <a:lnTo>
                    <a:pt x="6" y="10"/>
                  </a:lnTo>
                  <a:lnTo>
                    <a:pt x="11" y="13"/>
                  </a:lnTo>
                  <a:lnTo>
                    <a:pt x="14" y="4"/>
                  </a:lnTo>
                  <a:lnTo>
                    <a:pt x="18" y="8"/>
                  </a:lnTo>
                  <a:lnTo>
                    <a:pt x="20" y="0"/>
                  </a:lnTo>
                </a:path>
              </a:pathLst>
            </a:custGeom>
            <a:solidFill>
              <a:srgbClr val="F6F7FA"/>
            </a:solidFill>
            <a:ln>
              <a:noFill/>
            </a:ln>
            <a:extLst>
              <a:ext uri="{91240B29-F687-4F45-9708-019B960494DF}">
                <a14:hiddenLine xmlns:a14="http://schemas.microsoft.com/office/drawing/2010/main" w="9525" cap="rnd">
                  <a:solidFill>
                    <a:srgbClr val="000000"/>
                  </a:solidFill>
                  <a:round/>
                  <a:headEnd/>
                  <a:tailEnd/>
                </a14:hiddenLine>
              </a:ext>
            </a:extLst>
          </p:spPr>
          <p:txBody>
            <a:bodyPr/>
            <a:lstStyle/>
            <a:p>
              <a:endParaRPr lang="zh-CN" altLang="en-US"/>
            </a:p>
          </p:txBody>
        </p:sp>
        <p:sp>
          <p:nvSpPr>
            <p:cNvPr id="9229" name="Freeform 661"/>
            <p:cNvSpPr>
              <a:spLocks/>
            </p:cNvSpPr>
            <p:nvPr/>
          </p:nvSpPr>
          <p:spPr bwMode="auto">
            <a:xfrm>
              <a:off x="1822" y="828"/>
              <a:ext cx="341" cy="120"/>
            </a:xfrm>
            <a:custGeom>
              <a:avLst/>
              <a:gdLst>
                <a:gd name="T0" fmla="*/ 331 w 341"/>
                <a:gd name="T1" fmla="*/ 50 h 120"/>
                <a:gd name="T2" fmla="*/ 319 w 341"/>
                <a:gd name="T3" fmla="*/ 62 h 120"/>
                <a:gd name="T4" fmla="*/ 299 w 341"/>
                <a:gd name="T5" fmla="*/ 74 h 120"/>
                <a:gd name="T6" fmla="*/ 277 w 341"/>
                <a:gd name="T7" fmla="*/ 84 h 120"/>
                <a:gd name="T8" fmla="*/ 249 w 341"/>
                <a:gd name="T9" fmla="*/ 94 h 120"/>
                <a:gd name="T10" fmla="*/ 219 w 341"/>
                <a:gd name="T11" fmla="*/ 101 h 120"/>
                <a:gd name="T12" fmla="*/ 188 w 341"/>
                <a:gd name="T13" fmla="*/ 109 h 120"/>
                <a:gd name="T14" fmla="*/ 152 w 341"/>
                <a:gd name="T15" fmla="*/ 117 h 120"/>
                <a:gd name="T16" fmla="*/ 119 w 341"/>
                <a:gd name="T17" fmla="*/ 118 h 120"/>
                <a:gd name="T18" fmla="*/ 89 w 341"/>
                <a:gd name="T19" fmla="*/ 119 h 120"/>
                <a:gd name="T20" fmla="*/ 61 w 341"/>
                <a:gd name="T21" fmla="*/ 118 h 120"/>
                <a:gd name="T22" fmla="*/ 38 w 341"/>
                <a:gd name="T23" fmla="*/ 115 h 120"/>
                <a:gd name="T24" fmla="*/ 20 w 341"/>
                <a:gd name="T25" fmla="*/ 108 h 120"/>
                <a:gd name="T26" fmla="*/ 13 w 341"/>
                <a:gd name="T27" fmla="*/ 104 h 120"/>
                <a:gd name="T28" fmla="*/ 9 w 341"/>
                <a:gd name="T29" fmla="*/ 101 h 120"/>
                <a:gd name="T30" fmla="*/ 4 w 341"/>
                <a:gd name="T31" fmla="*/ 96 h 120"/>
                <a:gd name="T32" fmla="*/ 2 w 341"/>
                <a:gd name="T33" fmla="*/ 92 h 120"/>
                <a:gd name="T34" fmla="*/ 1 w 341"/>
                <a:gd name="T35" fmla="*/ 86 h 120"/>
                <a:gd name="T36" fmla="*/ 0 w 341"/>
                <a:gd name="T37" fmla="*/ 82 h 120"/>
                <a:gd name="T38" fmla="*/ 5 w 341"/>
                <a:gd name="T39" fmla="*/ 75 h 120"/>
                <a:gd name="T40" fmla="*/ 9 w 341"/>
                <a:gd name="T41" fmla="*/ 69 h 120"/>
                <a:gd name="T42" fmla="*/ 22 w 341"/>
                <a:gd name="T43" fmla="*/ 56 h 120"/>
                <a:gd name="T44" fmla="*/ 42 w 341"/>
                <a:gd name="T45" fmla="*/ 45 h 120"/>
                <a:gd name="T46" fmla="*/ 66 w 341"/>
                <a:gd name="T47" fmla="*/ 35 h 120"/>
                <a:gd name="T48" fmla="*/ 92 w 341"/>
                <a:gd name="T49" fmla="*/ 24 h 120"/>
                <a:gd name="T50" fmla="*/ 122 w 341"/>
                <a:gd name="T51" fmla="*/ 17 h 120"/>
                <a:gd name="T52" fmla="*/ 154 w 341"/>
                <a:gd name="T53" fmla="*/ 9 h 120"/>
                <a:gd name="T54" fmla="*/ 187 w 341"/>
                <a:gd name="T55" fmla="*/ 4 h 120"/>
                <a:gd name="T56" fmla="*/ 222 w 341"/>
                <a:gd name="T57" fmla="*/ 0 h 120"/>
                <a:gd name="T58" fmla="*/ 251 w 341"/>
                <a:gd name="T59" fmla="*/ 0 h 120"/>
                <a:gd name="T60" fmla="*/ 279 w 341"/>
                <a:gd name="T61" fmla="*/ 2 h 120"/>
                <a:gd name="T62" fmla="*/ 301 w 341"/>
                <a:gd name="T63" fmla="*/ 6 h 120"/>
                <a:gd name="T64" fmla="*/ 320 w 341"/>
                <a:gd name="T65" fmla="*/ 10 h 120"/>
                <a:gd name="T66" fmla="*/ 328 w 341"/>
                <a:gd name="T67" fmla="*/ 15 h 120"/>
                <a:gd name="T68" fmla="*/ 332 w 341"/>
                <a:gd name="T69" fmla="*/ 18 h 120"/>
                <a:gd name="T70" fmla="*/ 336 w 341"/>
                <a:gd name="T71" fmla="*/ 24 h 120"/>
                <a:gd name="T72" fmla="*/ 339 w 341"/>
                <a:gd name="T73" fmla="*/ 27 h 120"/>
                <a:gd name="T74" fmla="*/ 340 w 341"/>
                <a:gd name="T75" fmla="*/ 32 h 120"/>
                <a:gd name="T76" fmla="*/ 339 w 341"/>
                <a:gd name="T77" fmla="*/ 38 h 120"/>
                <a:gd name="T78" fmla="*/ 335 w 341"/>
                <a:gd name="T79" fmla="*/ 43 h 120"/>
                <a:gd name="T80" fmla="*/ 331 w 341"/>
                <a:gd name="T81" fmla="*/ 50 h 12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41"/>
                <a:gd name="T124" fmla="*/ 0 h 120"/>
                <a:gd name="T125" fmla="*/ 341 w 341"/>
                <a:gd name="T126" fmla="*/ 120 h 12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41" h="120">
                  <a:moveTo>
                    <a:pt x="331" y="50"/>
                  </a:moveTo>
                  <a:lnTo>
                    <a:pt x="319" y="62"/>
                  </a:lnTo>
                  <a:lnTo>
                    <a:pt x="299" y="74"/>
                  </a:lnTo>
                  <a:lnTo>
                    <a:pt x="277" y="84"/>
                  </a:lnTo>
                  <a:lnTo>
                    <a:pt x="249" y="94"/>
                  </a:lnTo>
                  <a:lnTo>
                    <a:pt x="219" y="101"/>
                  </a:lnTo>
                  <a:lnTo>
                    <a:pt x="188" y="109"/>
                  </a:lnTo>
                  <a:lnTo>
                    <a:pt x="152" y="117"/>
                  </a:lnTo>
                  <a:lnTo>
                    <a:pt x="119" y="118"/>
                  </a:lnTo>
                  <a:lnTo>
                    <a:pt x="89" y="119"/>
                  </a:lnTo>
                  <a:lnTo>
                    <a:pt x="61" y="118"/>
                  </a:lnTo>
                  <a:lnTo>
                    <a:pt x="38" y="115"/>
                  </a:lnTo>
                  <a:lnTo>
                    <a:pt x="20" y="108"/>
                  </a:lnTo>
                  <a:lnTo>
                    <a:pt x="13" y="104"/>
                  </a:lnTo>
                  <a:lnTo>
                    <a:pt x="9" y="101"/>
                  </a:lnTo>
                  <a:lnTo>
                    <a:pt x="4" y="96"/>
                  </a:lnTo>
                  <a:lnTo>
                    <a:pt x="2" y="92"/>
                  </a:lnTo>
                  <a:lnTo>
                    <a:pt x="1" y="86"/>
                  </a:lnTo>
                  <a:lnTo>
                    <a:pt x="0" y="82"/>
                  </a:lnTo>
                  <a:lnTo>
                    <a:pt x="5" y="75"/>
                  </a:lnTo>
                  <a:lnTo>
                    <a:pt x="9" y="69"/>
                  </a:lnTo>
                  <a:lnTo>
                    <a:pt x="22" y="56"/>
                  </a:lnTo>
                  <a:lnTo>
                    <a:pt x="42" y="45"/>
                  </a:lnTo>
                  <a:lnTo>
                    <a:pt x="66" y="35"/>
                  </a:lnTo>
                  <a:lnTo>
                    <a:pt x="92" y="24"/>
                  </a:lnTo>
                  <a:lnTo>
                    <a:pt x="122" y="17"/>
                  </a:lnTo>
                  <a:lnTo>
                    <a:pt x="154" y="9"/>
                  </a:lnTo>
                  <a:lnTo>
                    <a:pt x="187" y="4"/>
                  </a:lnTo>
                  <a:lnTo>
                    <a:pt x="222" y="0"/>
                  </a:lnTo>
                  <a:lnTo>
                    <a:pt x="251" y="0"/>
                  </a:lnTo>
                  <a:lnTo>
                    <a:pt x="279" y="2"/>
                  </a:lnTo>
                  <a:lnTo>
                    <a:pt x="301" y="6"/>
                  </a:lnTo>
                  <a:lnTo>
                    <a:pt x="320" y="10"/>
                  </a:lnTo>
                  <a:lnTo>
                    <a:pt x="328" y="15"/>
                  </a:lnTo>
                  <a:lnTo>
                    <a:pt x="332" y="18"/>
                  </a:lnTo>
                  <a:lnTo>
                    <a:pt x="336" y="24"/>
                  </a:lnTo>
                  <a:lnTo>
                    <a:pt x="339" y="27"/>
                  </a:lnTo>
                  <a:lnTo>
                    <a:pt x="340" y="32"/>
                  </a:lnTo>
                  <a:lnTo>
                    <a:pt x="339" y="38"/>
                  </a:lnTo>
                  <a:lnTo>
                    <a:pt x="335" y="43"/>
                  </a:lnTo>
                  <a:lnTo>
                    <a:pt x="331" y="50"/>
                  </a:lnTo>
                </a:path>
              </a:pathLst>
            </a:custGeom>
            <a:noFill/>
            <a:ln w="12700" cap="rnd">
              <a:solidFill>
                <a:srgbClr val="00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209" name="Text Box 174"/>
          <p:cNvSpPr txBox="1">
            <a:spLocks noChangeArrowheads="1"/>
          </p:cNvSpPr>
          <p:nvPr/>
        </p:nvSpPr>
        <p:spPr bwMode="auto">
          <a:xfrm>
            <a:off x="158750" y="3213100"/>
            <a:ext cx="808038"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9982" tIns="46791" rIns="89982" bIns="46791">
            <a:spAutoFit/>
          </a:bodyPr>
          <a:lstStyle>
            <a:lvl1pPr defTabSz="762000">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defTabSz="76200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defTabSz="7620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defTabSz="7620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defTabSz="7620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a:buFont typeface="Wingdings" panose="05000000000000000000" pitchFamily="2" charset="2"/>
              <a:buNone/>
            </a:pPr>
            <a:r>
              <a:rPr lang="en-US" altLang="zh-CN" sz="1400">
                <a:solidFill>
                  <a:srgbClr val="003366"/>
                </a:solidFill>
                <a:latin typeface="Tahoma" panose="020B0604030504040204" pitchFamily="34" charset="0"/>
                <a:ea typeface="宋体" panose="02010600030101010101" pitchFamily="2" charset="-122"/>
              </a:rPr>
              <a:t>Satellite</a:t>
            </a:r>
          </a:p>
        </p:txBody>
      </p:sp>
      <p:pic>
        <p:nvPicPr>
          <p:cNvPr id="8210" name="Picture 1181"/>
          <p:cNvPicPr>
            <a:picLocks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114925" y="4581525"/>
            <a:ext cx="498475"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11" name="Text Box 69"/>
          <p:cNvSpPr txBox="1">
            <a:spLocks noChangeArrowheads="1"/>
          </p:cNvSpPr>
          <p:nvPr/>
        </p:nvSpPr>
        <p:spPr bwMode="auto">
          <a:xfrm>
            <a:off x="7451725" y="2587625"/>
            <a:ext cx="1512888"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89982" tIns="46791" rIns="89982" bIns="46791">
            <a:spAutoFit/>
          </a:bodyPr>
          <a:lstStyle>
            <a:lvl1pPr defTabSz="762000">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defTabSz="76200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defTabSz="7620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defTabSz="7620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defTabSz="7620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a:buFont typeface="Wingdings" panose="05000000000000000000" pitchFamily="2" charset="2"/>
              <a:buNone/>
            </a:pPr>
            <a:r>
              <a:rPr lang="en-US" altLang="zh-CN" sz="1600">
                <a:solidFill>
                  <a:srgbClr val="FF0000"/>
                </a:solidFill>
                <a:latin typeface="Tahoma" panose="020B0604030504040204" pitchFamily="34" charset="0"/>
                <a:ea typeface="宋体" panose="02010600030101010101" pitchFamily="2" charset="-122"/>
              </a:rPr>
              <a:t>Core Network</a:t>
            </a:r>
          </a:p>
        </p:txBody>
      </p:sp>
      <p:cxnSp>
        <p:nvCxnSpPr>
          <p:cNvPr id="805" name="直接连接符 804"/>
          <p:cNvCxnSpPr>
            <a:endCxn id="8540" idx="3"/>
          </p:cNvCxnSpPr>
          <p:nvPr/>
        </p:nvCxnSpPr>
        <p:spPr bwMode="auto">
          <a:xfrm flipV="1">
            <a:off x="1046163" y="2938463"/>
            <a:ext cx="769937" cy="504825"/>
          </a:xfrm>
          <a:prstGeom prst="line">
            <a:avLst/>
          </a:prstGeom>
          <a:solidFill>
            <a:schemeClr val="accent1"/>
          </a:solidFill>
          <a:ln w="31750" cap="flat" cmpd="sng" algn="ctr">
            <a:solidFill>
              <a:schemeClr val="accent6">
                <a:lumMod val="75000"/>
              </a:schemeClr>
            </a:solidFill>
            <a:prstDash val="solid"/>
            <a:round/>
            <a:headEnd type="none" w="med" len="med"/>
            <a:tailEnd type="none" w="med" len="med"/>
          </a:ln>
          <a:effectLst/>
        </p:spPr>
      </p:cxnSp>
      <p:cxnSp>
        <p:nvCxnSpPr>
          <p:cNvPr id="806" name="直接连接符 805"/>
          <p:cNvCxnSpPr/>
          <p:nvPr/>
        </p:nvCxnSpPr>
        <p:spPr bwMode="auto">
          <a:xfrm rot="5400000" flipH="1" flipV="1">
            <a:off x="2054225" y="2997200"/>
            <a:ext cx="576263" cy="576263"/>
          </a:xfrm>
          <a:prstGeom prst="line">
            <a:avLst/>
          </a:prstGeom>
          <a:solidFill>
            <a:schemeClr val="accent1"/>
          </a:solidFill>
          <a:ln w="31750" cap="flat" cmpd="sng" algn="ctr">
            <a:solidFill>
              <a:schemeClr val="accent6">
                <a:lumMod val="75000"/>
              </a:schemeClr>
            </a:solidFill>
            <a:prstDash val="solid"/>
            <a:round/>
            <a:headEnd type="none" w="med" len="med"/>
            <a:tailEnd type="none" w="med" len="med"/>
          </a:ln>
          <a:effectLst/>
        </p:spPr>
      </p:cxnSp>
      <p:sp>
        <p:nvSpPr>
          <p:cNvPr id="8214" name="Text Box 69"/>
          <p:cNvSpPr txBox="1">
            <a:spLocks noChangeArrowheads="1"/>
          </p:cNvSpPr>
          <p:nvPr/>
        </p:nvSpPr>
        <p:spPr bwMode="auto">
          <a:xfrm>
            <a:off x="7204075" y="3489325"/>
            <a:ext cx="1905000"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89982" tIns="46791" rIns="89982" bIns="46791">
            <a:spAutoFit/>
          </a:bodyPr>
          <a:lstStyle>
            <a:lvl1pPr defTabSz="762000">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defTabSz="76200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defTabSz="7620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defTabSz="7620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defTabSz="7620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a:buFont typeface="Wingdings" panose="05000000000000000000" pitchFamily="2" charset="2"/>
              <a:buNone/>
            </a:pPr>
            <a:r>
              <a:rPr lang="en-US" altLang="zh-CN" sz="1400">
                <a:solidFill>
                  <a:srgbClr val="FF0000"/>
                </a:solidFill>
                <a:latin typeface="Tahoma" panose="020B0604030504040204" pitchFamily="34" charset="0"/>
                <a:ea typeface="宋体" panose="02010600030101010101" pitchFamily="2" charset="-122"/>
              </a:rPr>
              <a:t>Wireless Access Networks: Multiple Networks Coexistence</a:t>
            </a:r>
          </a:p>
        </p:txBody>
      </p:sp>
      <p:cxnSp>
        <p:nvCxnSpPr>
          <p:cNvPr id="808" name="直接连接符 807"/>
          <p:cNvCxnSpPr>
            <a:endCxn id="8490" idx="2"/>
          </p:cNvCxnSpPr>
          <p:nvPr/>
        </p:nvCxnSpPr>
        <p:spPr bwMode="auto">
          <a:xfrm rot="16200000" flipV="1">
            <a:off x="3230563" y="3238500"/>
            <a:ext cx="496888" cy="33337"/>
          </a:xfrm>
          <a:prstGeom prst="line">
            <a:avLst/>
          </a:prstGeom>
          <a:solidFill>
            <a:schemeClr val="accent1"/>
          </a:solidFill>
          <a:ln w="31750" cap="flat" cmpd="sng" algn="ctr">
            <a:solidFill>
              <a:schemeClr val="accent6">
                <a:lumMod val="75000"/>
              </a:schemeClr>
            </a:solidFill>
            <a:prstDash val="solid"/>
            <a:round/>
            <a:headEnd type="none" w="med" len="med"/>
            <a:tailEnd type="none" w="med" len="med"/>
          </a:ln>
          <a:effectLst/>
        </p:spPr>
      </p:cxnSp>
      <p:cxnSp>
        <p:nvCxnSpPr>
          <p:cNvPr id="809" name="直接连接符 808"/>
          <p:cNvCxnSpPr>
            <a:endCxn id="8323" idx="4"/>
          </p:cNvCxnSpPr>
          <p:nvPr/>
        </p:nvCxnSpPr>
        <p:spPr bwMode="auto">
          <a:xfrm rot="16200000" flipV="1">
            <a:off x="4291013" y="3189288"/>
            <a:ext cx="346075" cy="15875"/>
          </a:xfrm>
          <a:prstGeom prst="line">
            <a:avLst/>
          </a:prstGeom>
          <a:solidFill>
            <a:schemeClr val="accent1"/>
          </a:solidFill>
          <a:ln w="31750" cap="flat" cmpd="sng" algn="ctr">
            <a:solidFill>
              <a:schemeClr val="accent6">
                <a:lumMod val="75000"/>
              </a:schemeClr>
            </a:solidFill>
            <a:prstDash val="solid"/>
            <a:round/>
            <a:headEnd type="none" w="med" len="med"/>
            <a:tailEnd type="none" w="med" len="med"/>
          </a:ln>
          <a:effectLst/>
        </p:spPr>
      </p:cxnSp>
      <p:cxnSp>
        <p:nvCxnSpPr>
          <p:cNvPr id="8217" name="直接连接符 1648"/>
          <p:cNvCxnSpPr>
            <a:cxnSpLocks noChangeShapeType="1"/>
            <a:stCxn id="9258" idx="0"/>
            <a:endCxn id="8261" idx="4"/>
          </p:cNvCxnSpPr>
          <p:nvPr/>
        </p:nvCxnSpPr>
        <p:spPr bwMode="auto">
          <a:xfrm flipH="1" flipV="1">
            <a:off x="5608638" y="3014663"/>
            <a:ext cx="141287" cy="473075"/>
          </a:xfrm>
          <a:prstGeom prst="line">
            <a:avLst/>
          </a:prstGeom>
          <a:noFill/>
          <a:ln w="31750" algn="ctr">
            <a:solidFill>
              <a:srgbClr val="B28649"/>
            </a:solidFill>
            <a:round/>
            <a:headEnd/>
            <a:tailEnd/>
          </a:ln>
          <a:extLst>
            <a:ext uri="{909E8E84-426E-40DD-AFC4-6F175D3DCCD1}">
              <a14:hiddenFill xmlns:a14="http://schemas.microsoft.com/office/drawing/2010/main">
                <a:noFill/>
              </a14:hiddenFill>
            </a:ext>
          </a:extLst>
        </p:spPr>
      </p:cxnSp>
      <p:cxnSp>
        <p:nvCxnSpPr>
          <p:cNvPr id="811" name="直接连接符 810"/>
          <p:cNvCxnSpPr>
            <a:endCxn id="8447" idx="4"/>
          </p:cNvCxnSpPr>
          <p:nvPr/>
        </p:nvCxnSpPr>
        <p:spPr bwMode="auto">
          <a:xfrm rot="16200000" flipV="1">
            <a:off x="6466681" y="3029744"/>
            <a:ext cx="560388" cy="406400"/>
          </a:xfrm>
          <a:prstGeom prst="line">
            <a:avLst/>
          </a:prstGeom>
          <a:solidFill>
            <a:schemeClr val="accent1"/>
          </a:solidFill>
          <a:ln w="31750" cap="flat" cmpd="sng" algn="ctr">
            <a:solidFill>
              <a:schemeClr val="accent6">
                <a:lumMod val="75000"/>
              </a:schemeClr>
            </a:solidFill>
            <a:prstDash val="solid"/>
            <a:round/>
            <a:headEnd type="none" w="med" len="med"/>
            <a:tailEnd type="none" w="med" len="med"/>
          </a:ln>
          <a:effectLst/>
        </p:spPr>
      </p:cxnSp>
      <p:pic>
        <p:nvPicPr>
          <p:cNvPr id="8219" name="Picture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2138" y="1292225"/>
            <a:ext cx="1335087"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20" name="Picture 10" descr="图片1"/>
          <p:cNvPicPr>
            <a:picLocks noChangeAspect="1" noChangeArrowheads="1"/>
          </p:cNvPicPr>
          <p:nvPr/>
        </p:nvPicPr>
        <p:blipFill>
          <a:blip r:embed="rId12">
            <a:extLst>
              <a:ext uri="{28A0092B-C50C-407E-A947-70E740481C1C}">
                <a14:useLocalDpi xmlns:a14="http://schemas.microsoft.com/office/drawing/2010/main" val="0"/>
              </a:ext>
            </a:extLst>
          </a:blip>
          <a:srcRect r="-35"/>
          <a:stretch>
            <a:fillRect/>
          </a:stretch>
        </p:blipFill>
        <p:spPr bwMode="auto">
          <a:xfrm>
            <a:off x="5184775" y="1339850"/>
            <a:ext cx="1406525"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21" name="Text Box 11"/>
          <p:cNvSpPr txBox="1">
            <a:spLocks noChangeArrowheads="1"/>
          </p:cNvSpPr>
          <p:nvPr/>
        </p:nvSpPr>
        <p:spPr bwMode="auto">
          <a:xfrm>
            <a:off x="755650" y="979488"/>
            <a:ext cx="9715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spcBef>
                <a:spcPct val="50000"/>
              </a:spcBef>
              <a:buFont typeface="Wingdings" panose="05000000000000000000" pitchFamily="2" charset="2"/>
              <a:buNone/>
            </a:pPr>
            <a:r>
              <a:rPr lang="en-US" altLang="zh-CN" sz="1400" dirty="0">
                <a:solidFill>
                  <a:srgbClr val="6600CC"/>
                </a:solidFill>
                <a:latin typeface="Tahoma" panose="020B0604030504040204" pitchFamily="34" charset="0"/>
                <a:ea typeface="宋体" panose="02010600030101010101" pitchFamily="2" charset="-122"/>
              </a:rPr>
              <a:t>logistics</a:t>
            </a:r>
            <a:endParaRPr lang="zh-CN" altLang="en-US" sz="1400" dirty="0">
              <a:solidFill>
                <a:srgbClr val="6600CC"/>
              </a:solidFill>
              <a:latin typeface="Tahoma" panose="020B0604030504040204" pitchFamily="34" charset="0"/>
              <a:ea typeface="宋体" panose="02010600030101010101" pitchFamily="2" charset="-122"/>
            </a:endParaRPr>
          </a:p>
        </p:txBody>
      </p:sp>
      <p:sp>
        <p:nvSpPr>
          <p:cNvPr id="8222" name="Text Box 13"/>
          <p:cNvSpPr txBox="1">
            <a:spLocks noChangeArrowheads="1"/>
          </p:cNvSpPr>
          <p:nvPr/>
        </p:nvSpPr>
        <p:spPr bwMode="auto">
          <a:xfrm>
            <a:off x="1944688" y="990600"/>
            <a:ext cx="8270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spcBef>
                <a:spcPct val="50000"/>
              </a:spcBef>
              <a:buFont typeface="Wingdings" panose="05000000000000000000" pitchFamily="2" charset="2"/>
              <a:buNone/>
            </a:pPr>
            <a:r>
              <a:rPr lang="en-US" altLang="zh-CN" sz="1400">
                <a:solidFill>
                  <a:srgbClr val="6600CC"/>
                </a:solidFill>
                <a:latin typeface="Tahoma" panose="020B0604030504040204" pitchFamily="34" charset="0"/>
                <a:ea typeface="宋体" panose="02010600030101010101" pitchFamily="2" charset="-122"/>
              </a:rPr>
              <a:t>disaster</a:t>
            </a:r>
            <a:endParaRPr lang="zh-CN" altLang="en-US" sz="1400">
              <a:solidFill>
                <a:srgbClr val="6600CC"/>
              </a:solidFill>
              <a:latin typeface="Tahoma" panose="020B0604030504040204" pitchFamily="34" charset="0"/>
              <a:ea typeface="宋体" panose="02010600030101010101" pitchFamily="2" charset="-122"/>
            </a:endParaRPr>
          </a:p>
        </p:txBody>
      </p:sp>
      <p:pic>
        <p:nvPicPr>
          <p:cNvPr id="8223" name="Picture 14" descr="DSC_355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44688" y="1308100"/>
            <a:ext cx="773112"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24" name="Picture 16" descr="j023331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73475" y="1293813"/>
            <a:ext cx="703263"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25" name="Text Box 18"/>
          <p:cNvSpPr txBox="1">
            <a:spLocks noChangeArrowheads="1"/>
          </p:cNvSpPr>
          <p:nvPr/>
        </p:nvSpPr>
        <p:spPr bwMode="auto">
          <a:xfrm>
            <a:off x="2809875" y="979488"/>
            <a:ext cx="7032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spcBef>
                <a:spcPct val="50000"/>
              </a:spcBef>
              <a:buFont typeface="Wingdings" panose="05000000000000000000" pitchFamily="2" charset="2"/>
              <a:buNone/>
            </a:pPr>
            <a:r>
              <a:rPr lang="en-US" altLang="zh-CN" sz="1400">
                <a:solidFill>
                  <a:srgbClr val="6600CC"/>
                </a:solidFill>
                <a:latin typeface="Tahoma" panose="020B0604030504040204" pitchFamily="34" charset="0"/>
                <a:ea typeface="宋体" panose="02010600030101010101" pitchFamily="2" charset="-122"/>
              </a:rPr>
              <a:t>health</a:t>
            </a:r>
            <a:endParaRPr lang="zh-CN" altLang="en-US" sz="1400">
              <a:solidFill>
                <a:srgbClr val="6600CC"/>
              </a:solidFill>
              <a:latin typeface="Tahoma" panose="020B0604030504040204" pitchFamily="34" charset="0"/>
              <a:ea typeface="宋体" panose="02010600030101010101" pitchFamily="2" charset="-122"/>
            </a:endParaRPr>
          </a:p>
        </p:txBody>
      </p:sp>
      <p:sp>
        <p:nvSpPr>
          <p:cNvPr id="8226" name="Text Box 19"/>
          <p:cNvSpPr txBox="1">
            <a:spLocks noChangeArrowheads="1"/>
          </p:cNvSpPr>
          <p:nvPr/>
        </p:nvSpPr>
        <p:spPr bwMode="auto">
          <a:xfrm>
            <a:off x="3490913" y="979488"/>
            <a:ext cx="10810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spcBef>
                <a:spcPct val="50000"/>
              </a:spcBef>
              <a:buFont typeface="Wingdings" panose="05000000000000000000" pitchFamily="2" charset="2"/>
              <a:buNone/>
            </a:pPr>
            <a:r>
              <a:rPr lang="en-US" altLang="zh-CN" sz="1400">
                <a:solidFill>
                  <a:srgbClr val="6600CC"/>
                </a:solidFill>
                <a:latin typeface="Tahoma" panose="020B0604030504040204" pitchFamily="34" charset="0"/>
                <a:ea typeface="宋体" panose="02010600030101010101" pitchFamily="2" charset="-122"/>
              </a:rPr>
              <a:t>agriculture</a:t>
            </a:r>
            <a:endParaRPr lang="zh-CN" altLang="en-US" sz="1400">
              <a:solidFill>
                <a:srgbClr val="6600CC"/>
              </a:solidFill>
              <a:latin typeface="Tahoma" panose="020B0604030504040204" pitchFamily="34" charset="0"/>
              <a:ea typeface="宋体" panose="02010600030101010101" pitchFamily="2" charset="-122"/>
            </a:endParaRPr>
          </a:p>
        </p:txBody>
      </p:sp>
      <p:sp>
        <p:nvSpPr>
          <p:cNvPr id="8227" name="Lock"/>
          <p:cNvSpPr>
            <a:spLocks noEditPoints="1" noChangeArrowheads="1"/>
          </p:cNvSpPr>
          <p:nvPr/>
        </p:nvSpPr>
        <p:spPr bwMode="auto">
          <a:xfrm>
            <a:off x="4537075" y="1306513"/>
            <a:ext cx="544513" cy="70643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756 w 21600"/>
              <a:gd name="T13" fmla="*/ 9902 h 21600"/>
              <a:gd name="T14" fmla="*/ 21159 w 21600"/>
              <a:gd name="T15" fmla="*/ 15338 h 21600"/>
            </a:gdLst>
            <a:ahLst/>
            <a:cxnLst>
              <a:cxn ang="T8">
                <a:pos x="T0" y="T1"/>
              </a:cxn>
              <a:cxn ang="T9">
                <a:pos x="T2" y="T3"/>
              </a:cxn>
              <a:cxn ang="T10">
                <a:pos x="T4" y="T5"/>
              </a:cxn>
              <a:cxn ang="T11">
                <a:pos x="T6" y="T7"/>
              </a:cxn>
            </a:cxnLst>
            <a:rect l="T12" t="T13" r="T14" b="T15"/>
            <a:pathLst>
              <a:path w="21600" h="21600" extrusionOk="0">
                <a:moveTo>
                  <a:pt x="93" y="9606"/>
                </a:moveTo>
                <a:lnTo>
                  <a:pt x="2048" y="9606"/>
                </a:lnTo>
                <a:lnTo>
                  <a:pt x="2048" y="4713"/>
                </a:lnTo>
                <a:lnTo>
                  <a:pt x="2420" y="3818"/>
                </a:lnTo>
                <a:lnTo>
                  <a:pt x="2979" y="3028"/>
                </a:lnTo>
                <a:lnTo>
                  <a:pt x="3537" y="2446"/>
                </a:lnTo>
                <a:lnTo>
                  <a:pt x="3956" y="1998"/>
                </a:lnTo>
                <a:lnTo>
                  <a:pt x="4492" y="1581"/>
                </a:lnTo>
                <a:lnTo>
                  <a:pt x="5143" y="1238"/>
                </a:lnTo>
                <a:lnTo>
                  <a:pt x="5912" y="880"/>
                </a:lnTo>
                <a:lnTo>
                  <a:pt x="6587" y="641"/>
                </a:lnTo>
                <a:lnTo>
                  <a:pt x="7518" y="372"/>
                </a:lnTo>
                <a:lnTo>
                  <a:pt x="8425" y="208"/>
                </a:lnTo>
                <a:lnTo>
                  <a:pt x="9496" y="59"/>
                </a:lnTo>
                <a:lnTo>
                  <a:pt x="10637" y="14"/>
                </a:lnTo>
                <a:lnTo>
                  <a:pt x="11614" y="59"/>
                </a:lnTo>
                <a:lnTo>
                  <a:pt x="12382" y="119"/>
                </a:lnTo>
                <a:lnTo>
                  <a:pt x="13034" y="253"/>
                </a:lnTo>
                <a:lnTo>
                  <a:pt x="13779" y="417"/>
                </a:lnTo>
                <a:lnTo>
                  <a:pt x="14500" y="611"/>
                </a:lnTo>
                <a:lnTo>
                  <a:pt x="14733" y="686"/>
                </a:lnTo>
                <a:lnTo>
                  <a:pt x="14989" y="790"/>
                </a:lnTo>
                <a:lnTo>
                  <a:pt x="15175" y="865"/>
                </a:lnTo>
                <a:lnTo>
                  <a:pt x="15385" y="954"/>
                </a:lnTo>
                <a:lnTo>
                  <a:pt x="15431" y="969"/>
                </a:lnTo>
                <a:lnTo>
                  <a:pt x="15594" y="1059"/>
                </a:lnTo>
                <a:lnTo>
                  <a:pt x="15757" y="1148"/>
                </a:lnTo>
                <a:lnTo>
                  <a:pt x="15920" y="1267"/>
                </a:lnTo>
                <a:lnTo>
                  <a:pt x="16106" y="1372"/>
                </a:lnTo>
                <a:lnTo>
                  <a:pt x="16665" y="1730"/>
                </a:lnTo>
                <a:lnTo>
                  <a:pt x="17014" y="1998"/>
                </a:lnTo>
                <a:lnTo>
                  <a:pt x="17480" y="2356"/>
                </a:lnTo>
                <a:lnTo>
                  <a:pt x="17852" y="2804"/>
                </a:lnTo>
                <a:lnTo>
                  <a:pt x="18178" y="3192"/>
                </a:lnTo>
                <a:lnTo>
                  <a:pt x="18527" y="3639"/>
                </a:lnTo>
                <a:lnTo>
                  <a:pt x="18806" y="4132"/>
                </a:lnTo>
                <a:lnTo>
                  <a:pt x="19086" y="4713"/>
                </a:lnTo>
                <a:lnTo>
                  <a:pt x="19272" y="5191"/>
                </a:lnTo>
                <a:lnTo>
                  <a:pt x="19295" y="9606"/>
                </a:lnTo>
                <a:lnTo>
                  <a:pt x="21600" y="9606"/>
                </a:lnTo>
                <a:lnTo>
                  <a:pt x="21600" y="16289"/>
                </a:lnTo>
                <a:lnTo>
                  <a:pt x="21413" y="17184"/>
                </a:lnTo>
                <a:lnTo>
                  <a:pt x="21041" y="17900"/>
                </a:lnTo>
                <a:lnTo>
                  <a:pt x="20668" y="18377"/>
                </a:lnTo>
                <a:lnTo>
                  <a:pt x="20343" y="18855"/>
                </a:lnTo>
                <a:lnTo>
                  <a:pt x="19924" y="19332"/>
                </a:lnTo>
                <a:lnTo>
                  <a:pt x="19388" y="19809"/>
                </a:lnTo>
                <a:lnTo>
                  <a:pt x="18806" y="20242"/>
                </a:lnTo>
                <a:lnTo>
                  <a:pt x="18062" y="20585"/>
                </a:lnTo>
                <a:lnTo>
                  <a:pt x="17270" y="20883"/>
                </a:lnTo>
                <a:lnTo>
                  <a:pt x="16525" y="21182"/>
                </a:lnTo>
                <a:lnTo>
                  <a:pt x="15548" y="21420"/>
                </a:lnTo>
                <a:lnTo>
                  <a:pt x="14803" y="21540"/>
                </a:lnTo>
                <a:lnTo>
                  <a:pt x="13662" y="21674"/>
                </a:lnTo>
                <a:lnTo>
                  <a:pt x="8379" y="21659"/>
                </a:lnTo>
                <a:lnTo>
                  <a:pt x="7168" y="21540"/>
                </a:lnTo>
                <a:lnTo>
                  <a:pt x="6098" y="21331"/>
                </a:lnTo>
                <a:lnTo>
                  <a:pt x="5050" y="21092"/>
                </a:lnTo>
                <a:lnTo>
                  <a:pt x="4003" y="20764"/>
                </a:lnTo>
                <a:lnTo>
                  <a:pt x="3258" y="20391"/>
                </a:lnTo>
                <a:lnTo>
                  <a:pt x="2769" y="20123"/>
                </a:lnTo>
                <a:lnTo>
                  <a:pt x="2281" y="19720"/>
                </a:lnTo>
                <a:lnTo>
                  <a:pt x="1862" y="19407"/>
                </a:lnTo>
                <a:lnTo>
                  <a:pt x="1489" y="19079"/>
                </a:lnTo>
                <a:lnTo>
                  <a:pt x="1070" y="18676"/>
                </a:lnTo>
                <a:lnTo>
                  <a:pt x="744" y="18258"/>
                </a:lnTo>
                <a:lnTo>
                  <a:pt x="325" y="17661"/>
                </a:lnTo>
                <a:lnTo>
                  <a:pt x="162" y="17035"/>
                </a:lnTo>
                <a:lnTo>
                  <a:pt x="93" y="16468"/>
                </a:lnTo>
                <a:lnTo>
                  <a:pt x="93" y="9606"/>
                </a:lnTo>
                <a:close/>
                <a:moveTo>
                  <a:pt x="6098" y="9591"/>
                </a:moveTo>
                <a:lnTo>
                  <a:pt x="6098" y="5220"/>
                </a:lnTo>
                <a:lnTo>
                  <a:pt x="6191" y="4907"/>
                </a:lnTo>
                <a:lnTo>
                  <a:pt x="6307" y="4639"/>
                </a:lnTo>
                <a:lnTo>
                  <a:pt x="6517" y="4370"/>
                </a:lnTo>
                <a:lnTo>
                  <a:pt x="6680" y="4087"/>
                </a:lnTo>
                <a:lnTo>
                  <a:pt x="6889" y="3878"/>
                </a:lnTo>
                <a:lnTo>
                  <a:pt x="7308" y="3520"/>
                </a:lnTo>
                <a:lnTo>
                  <a:pt x="7843" y="3281"/>
                </a:lnTo>
                <a:lnTo>
                  <a:pt x="8402" y="3013"/>
                </a:lnTo>
                <a:lnTo>
                  <a:pt x="9031" y="2834"/>
                </a:lnTo>
                <a:lnTo>
                  <a:pt x="9659" y="2700"/>
                </a:lnTo>
                <a:lnTo>
                  <a:pt x="10497" y="2625"/>
                </a:lnTo>
                <a:lnTo>
                  <a:pt x="11125" y="2655"/>
                </a:lnTo>
                <a:lnTo>
                  <a:pt x="11987" y="2789"/>
                </a:lnTo>
                <a:lnTo>
                  <a:pt x="12522" y="2893"/>
                </a:lnTo>
                <a:lnTo>
                  <a:pt x="13011" y="3028"/>
                </a:lnTo>
                <a:lnTo>
                  <a:pt x="13290" y="3192"/>
                </a:lnTo>
                <a:lnTo>
                  <a:pt x="13709" y="3371"/>
                </a:lnTo>
                <a:lnTo>
                  <a:pt x="13872" y="3505"/>
                </a:lnTo>
                <a:lnTo>
                  <a:pt x="14058" y="3639"/>
                </a:lnTo>
                <a:lnTo>
                  <a:pt x="14291" y="3788"/>
                </a:lnTo>
                <a:lnTo>
                  <a:pt x="14431" y="3953"/>
                </a:lnTo>
                <a:lnTo>
                  <a:pt x="14617" y="4102"/>
                </a:lnTo>
                <a:lnTo>
                  <a:pt x="14826" y="4311"/>
                </a:lnTo>
                <a:lnTo>
                  <a:pt x="14919" y="4534"/>
                </a:lnTo>
                <a:lnTo>
                  <a:pt x="15036" y="4773"/>
                </a:lnTo>
                <a:lnTo>
                  <a:pt x="15175" y="5027"/>
                </a:lnTo>
                <a:lnTo>
                  <a:pt x="15245" y="5220"/>
                </a:lnTo>
                <a:lnTo>
                  <a:pt x="15245" y="9591"/>
                </a:lnTo>
                <a:lnTo>
                  <a:pt x="6098" y="9591"/>
                </a:lnTo>
                <a:close/>
              </a:path>
              <a:path w="21600" h="21600" extrusionOk="0">
                <a:moveTo>
                  <a:pt x="93" y="9606"/>
                </a:moveTo>
                <a:lnTo>
                  <a:pt x="21600" y="9606"/>
                </a:lnTo>
                <a:lnTo>
                  <a:pt x="93" y="9606"/>
                </a:lnTo>
                <a:close/>
              </a:path>
              <a:path w="21600" h="21600" extrusionOk="0">
                <a:moveTo>
                  <a:pt x="11684" y="17109"/>
                </a:moveTo>
                <a:lnTo>
                  <a:pt x="12266" y="19317"/>
                </a:lnTo>
                <a:lnTo>
                  <a:pt x="9659" y="19317"/>
                </a:lnTo>
                <a:lnTo>
                  <a:pt x="10287" y="17124"/>
                </a:lnTo>
                <a:lnTo>
                  <a:pt x="10008" y="16975"/>
                </a:lnTo>
                <a:lnTo>
                  <a:pt x="9799" y="16722"/>
                </a:lnTo>
                <a:lnTo>
                  <a:pt x="9752" y="16408"/>
                </a:lnTo>
                <a:lnTo>
                  <a:pt x="9822" y="16170"/>
                </a:lnTo>
                <a:lnTo>
                  <a:pt x="10008" y="16006"/>
                </a:lnTo>
                <a:lnTo>
                  <a:pt x="10148" y="15871"/>
                </a:lnTo>
                <a:lnTo>
                  <a:pt x="10381" y="15782"/>
                </a:lnTo>
                <a:lnTo>
                  <a:pt x="10660" y="15692"/>
                </a:lnTo>
                <a:lnTo>
                  <a:pt x="11009" y="15677"/>
                </a:lnTo>
                <a:lnTo>
                  <a:pt x="11288" y="15722"/>
                </a:lnTo>
                <a:lnTo>
                  <a:pt x="11614" y="15782"/>
                </a:lnTo>
                <a:lnTo>
                  <a:pt x="11893" y="15946"/>
                </a:lnTo>
                <a:lnTo>
                  <a:pt x="12033" y="16080"/>
                </a:lnTo>
                <a:lnTo>
                  <a:pt x="12173" y="16229"/>
                </a:lnTo>
                <a:lnTo>
                  <a:pt x="12196" y="16408"/>
                </a:lnTo>
                <a:lnTo>
                  <a:pt x="12103" y="16722"/>
                </a:lnTo>
                <a:lnTo>
                  <a:pt x="11987" y="16856"/>
                </a:lnTo>
                <a:lnTo>
                  <a:pt x="11847" y="16975"/>
                </a:lnTo>
                <a:lnTo>
                  <a:pt x="11684" y="17109"/>
                </a:lnTo>
              </a:path>
            </a:pathLst>
          </a:custGeom>
          <a:solidFill>
            <a:srgbClr val="C0C0C0"/>
          </a:solidFill>
          <a:ln w="38100">
            <a:solidFill>
              <a:srgbClr val="000000"/>
            </a:solidFill>
            <a:miter lim="800000"/>
            <a:headEnd/>
            <a:tailEnd/>
          </a:ln>
        </p:spPr>
        <p:txBody>
          <a:bodyPr/>
          <a:lstStyle/>
          <a:p>
            <a:endParaRPr lang="zh-CN" altLang="en-US"/>
          </a:p>
        </p:txBody>
      </p:sp>
      <p:sp>
        <p:nvSpPr>
          <p:cNvPr id="8228" name="Text Box 21"/>
          <p:cNvSpPr txBox="1">
            <a:spLocks noChangeArrowheads="1"/>
          </p:cNvSpPr>
          <p:nvPr/>
        </p:nvSpPr>
        <p:spPr bwMode="auto">
          <a:xfrm>
            <a:off x="4465638" y="963613"/>
            <a:ext cx="9366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spcBef>
                <a:spcPct val="50000"/>
              </a:spcBef>
              <a:buFont typeface="Wingdings" panose="05000000000000000000" pitchFamily="2" charset="2"/>
              <a:buNone/>
            </a:pPr>
            <a:r>
              <a:rPr lang="en-US" altLang="zh-CN" sz="1400">
                <a:solidFill>
                  <a:srgbClr val="6600CC"/>
                </a:solidFill>
                <a:latin typeface="Tahoma" panose="020B0604030504040204" pitchFamily="34" charset="0"/>
                <a:ea typeface="宋体" panose="02010600030101010101" pitchFamily="2" charset="-122"/>
              </a:rPr>
              <a:t>security</a:t>
            </a:r>
            <a:endParaRPr lang="zh-CN" altLang="en-US" sz="1400">
              <a:solidFill>
                <a:srgbClr val="6600CC"/>
              </a:solidFill>
              <a:latin typeface="Tahoma" panose="020B0604030504040204" pitchFamily="34" charset="0"/>
              <a:ea typeface="宋体" panose="02010600030101010101" pitchFamily="2" charset="-122"/>
            </a:endParaRPr>
          </a:p>
        </p:txBody>
      </p:sp>
      <p:sp>
        <p:nvSpPr>
          <p:cNvPr id="8229" name="Text Box 22"/>
          <p:cNvSpPr txBox="1">
            <a:spLocks noChangeArrowheads="1"/>
          </p:cNvSpPr>
          <p:nvPr/>
        </p:nvSpPr>
        <p:spPr bwMode="auto">
          <a:xfrm>
            <a:off x="5364163" y="963613"/>
            <a:ext cx="9191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spcBef>
                <a:spcPct val="50000"/>
              </a:spcBef>
              <a:buFont typeface="Wingdings" panose="05000000000000000000" pitchFamily="2" charset="2"/>
              <a:buNone/>
            </a:pPr>
            <a:r>
              <a:rPr lang="en-US" altLang="zh-CN" sz="1400">
                <a:solidFill>
                  <a:srgbClr val="6600CC"/>
                </a:solidFill>
                <a:latin typeface="Tahoma" panose="020B0604030504040204" pitchFamily="34" charset="0"/>
                <a:ea typeface="宋体" panose="02010600030101010101" pitchFamily="2" charset="-122"/>
              </a:rPr>
              <a:t>military</a:t>
            </a:r>
            <a:endParaRPr lang="zh-CN" altLang="en-US" sz="1400">
              <a:solidFill>
                <a:srgbClr val="6600CC"/>
              </a:solidFill>
              <a:latin typeface="Tahoma" panose="020B0604030504040204" pitchFamily="34" charset="0"/>
              <a:ea typeface="宋体" panose="02010600030101010101" pitchFamily="2" charset="-122"/>
            </a:endParaRPr>
          </a:p>
        </p:txBody>
      </p:sp>
      <p:sp>
        <p:nvSpPr>
          <p:cNvPr id="8230" name="Line 23"/>
          <p:cNvSpPr>
            <a:spLocks noChangeShapeType="1"/>
          </p:cNvSpPr>
          <p:nvPr/>
        </p:nvSpPr>
        <p:spPr bwMode="auto">
          <a:xfrm>
            <a:off x="6769100" y="1771650"/>
            <a:ext cx="563563" cy="0"/>
          </a:xfrm>
          <a:prstGeom prst="line">
            <a:avLst/>
          </a:prstGeom>
          <a:noFill/>
          <a:ln w="38100">
            <a:solidFill>
              <a:schemeClr val="accent2"/>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231" name="Text Box 24"/>
          <p:cNvSpPr txBox="1">
            <a:spLocks noChangeArrowheads="1"/>
          </p:cNvSpPr>
          <p:nvPr/>
        </p:nvSpPr>
        <p:spPr bwMode="auto">
          <a:xfrm>
            <a:off x="6769100" y="908050"/>
            <a:ext cx="90011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spcBef>
                <a:spcPct val="50000"/>
              </a:spcBef>
              <a:buFont typeface="Wingdings" panose="05000000000000000000" pitchFamily="2" charset="2"/>
              <a:buNone/>
            </a:pPr>
            <a:r>
              <a:rPr lang="en-US" altLang="zh-CN" sz="1600">
                <a:solidFill>
                  <a:srgbClr val="6600CC"/>
                </a:solidFill>
                <a:latin typeface="Tahoma" panose="020B0604030504040204" pitchFamily="34" charset="0"/>
                <a:ea typeface="宋体" panose="02010600030101010101" pitchFamily="2" charset="-122"/>
              </a:rPr>
              <a:t>others</a:t>
            </a:r>
            <a:endParaRPr lang="zh-CN" altLang="en-US" sz="1600">
              <a:solidFill>
                <a:srgbClr val="6600CC"/>
              </a:solidFill>
              <a:latin typeface="Tahoma" panose="020B0604030504040204" pitchFamily="34" charset="0"/>
              <a:ea typeface="宋体" panose="02010600030101010101" pitchFamily="2" charset="-122"/>
            </a:endParaRPr>
          </a:p>
        </p:txBody>
      </p:sp>
      <p:pic>
        <p:nvPicPr>
          <p:cNvPr id="8232" name="Picture 6" descr="C:\Users\sandra\AppData\Local\Microsoft\Windows\Temporary Internet Files\Content.IE5\9R939M8E\MP900408970[1].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09875" y="1293813"/>
            <a:ext cx="80010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33" name="Text Box 69"/>
          <p:cNvSpPr txBox="1">
            <a:spLocks noChangeArrowheads="1"/>
          </p:cNvSpPr>
          <p:nvPr/>
        </p:nvSpPr>
        <p:spPr bwMode="auto">
          <a:xfrm>
            <a:off x="7273925" y="1339850"/>
            <a:ext cx="1511300"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89982" tIns="46791" rIns="89982" bIns="46791">
            <a:spAutoFit/>
          </a:bodyPr>
          <a:lstStyle>
            <a:lvl1pPr defTabSz="762000">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defTabSz="76200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defTabSz="7620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defTabSz="7620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defTabSz="7620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defTabSz="7620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a:buFont typeface="Wingdings" panose="05000000000000000000" pitchFamily="2" charset="2"/>
              <a:buNone/>
            </a:pPr>
            <a:r>
              <a:rPr lang="en-US" altLang="zh-CN" sz="1400">
                <a:solidFill>
                  <a:srgbClr val="FF0000"/>
                </a:solidFill>
                <a:latin typeface="Tahoma" panose="020B0604030504040204" pitchFamily="34" charset="0"/>
                <a:ea typeface="宋体" panose="02010600030101010101" pitchFamily="2" charset="-122"/>
              </a:rPr>
              <a:t>Ubiquitous Services</a:t>
            </a:r>
          </a:p>
        </p:txBody>
      </p:sp>
      <p:pic>
        <p:nvPicPr>
          <p:cNvPr id="8234" name="Picture 12" descr="More Info!">
            <a:hlinkClick r:id="rId15"/>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17488" y="4508500"/>
            <a:ext cx="823912"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solidFill>
                  <a:srgbClr val="000000"/>
                </a:solidFill>
                <a:miter lim="800000"/>
                <a:headEnd/>
                <a:tailEnd/>
              </a14:hiddenLine>
            </a:ext>
          </a:extLst>
        </p:spPr>
      </p:pic>
      <p:sp>
        <p:nvSpPr>
          <p:cNvPr id="8235" name="Line 23"/>
          <p:cNvSpPr>
            <a:spLocks noChangeShapeType="1"/>
          </p:cNvSpPr>
          <p:nvPr/>
        </p:nvSpPr>
        <p:spPr bwMode="auto">
          <a:xfrm>
            <a:off x="6807200" y="3789363"/>
            <a:ext cx="561975" cy="0"/>
          </a:xfrm>
          <a:prstGeom prst="line">
            <a:avLst/>
          </a:prstGeom>
          <a:noFill/>
          <a:ln w="38100">
            <a:solidFill>
              <a:schemeClr val="accent2"/>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cxnSp>
        <p:nvCxnSpPr>
          <p:cNvPr id="8236" name="直接连接符 1538"/>
          <p:cNvCxnSpPr>
            <a:cxnSpLocks noChangeShapeType="1"/>
          </p:cNvCxnSpPr>
          <p:nvPr/>
        </p:nvCxnSpPr>
        <p:spPr bwMode="auto">
          <a:xfrm rot="5400000" flipH="1" flipV="1">
            <a:off x="2125662" y="2278063"/>
            <a:ext cx="360363" cy="503238"/>
          </a:xfrm>
          <a:prstGeom prst="line">
            <a:avLst/>
          </a:prstGeom>
          <a:noFill/>
          <a:ln w="31750" algn="ctr">
            <a:solidFill>
              <a:srgbClr val="0000FF"/>
            </a:solidFill>
            <a:round/>
            <a:headEnd/>
            <a:tailEnd/>
          </a:ln>
          <a:extLst>
            <a:ext uri="{909E8E84-426E-40DD-AFC4-6F175D3DCCD1}">
              <a14:hiddenFill xmlns:a14="http://schemas.microsoft.com/office/drawing/2010/main">
                <a:noFill/>
              </a14:hiddenFill>
            </a:ext>
          </a:extLst>
        </p:spPr>
      </p:cxnSp>
      <p:cxnSp>
        <p:nvCxnSpPr>
          <p:cNvPr id="8237" name="直接连接符 1538"/>
          <p:cNvCxnSpPr>
            <a:cxnSpLocks noChangeShapeType="1"/>
          </p:cNvCxnSpPr>
          <p:nvPr/>
        </p:nvCxnSpPr>
        <p:spPr bwMode="auto">
          <a:xfrm rot="5400000" flipH="1" flipV="1">
            <a:off x="3205957" y="1916906"/>
            <a:ext cx="0" cy="865187"/>
          </a:xfrm>
          <a:prstGeom prst="line">
            <a:avLst/>
          </a:prstGeom>
          <a:noFill/>
          <a:ln w="31750" algn="ctr">
            <a:solidFill>
              <a:srgbClr val="0000FF"/>
            </a:solidFill>
            <a:round/>
            <a:headEnd/>
            <a:tailEnd/>
          </a:ln>
          <a:extLst>
            <a:ext uri="{909E8E84-426E-40DD-AFC4-6F175D3DCCD1}">
              <a14:hiddenFill xmlns:a14="http://schemas.microsoft.com/office/drawing/2010/main">
                <a:noFill/>
              </a14:hiddenFill>
            </a:ext>
          </a:extLst>
        </p:spPr>
      </p:cxnSp>
      <p:cxnSp>
        <p:nvCxnSpPr>
          <p:cNvPr id="8238" name="直接连接符 1538"/>
          <p:cNvCxnSpPr>
            <a:cxnSpLocks noChangeShapeType="1"/>
          </p:cNvCxnSpPr>
          <p:nvPr/>
        </p:nvCxnSpPr>
        <p:spPr bwMode="auto">
          <a:xfrm rot="5400000" flipH="1" flipV="1">
            <a:off x="2990057" y="2132806"/>
            <a:ext cx="431800" cy="1008063"/>
          </a:xfrm>
          <a:prstGeom prst="line">
            <a:avLst/>
          </a:prstGeom>
          <a:noFill/>
          <a:ln w="31750" algn="ctr">
            <a:solidFill>
              <a:srgbClr val="0000FF"/>
            </a:solidFill>
            <a:round/>
            <a:headEnd/>
            <a:tailEnd/>
          </a:ln>
          <a:extLst>
            <a:ext uri="{909E8E84-426E-40DD-AFC4-6F175D3DCCD1}">
              <a14:hiddenFill xmlns:a14="http://schemas.microsoft.com/office/drawing/2010/main">
                <a:noFill/>
              </a14:hiddenFill>
            </a:ext>
          </a:extLst>
        </p:spPr>
      </p:cxnSp>
      <p:cxnSp>
        <p:nvCxnSpPr>
          <p:cNvPr id="8239" name="直接连接符 1538"/>
          <p:cNvCxnSpPr>
            <a:cxnSpLocks noChangeShapeType="1"/>
          </p:cNvCxnSpPr>
          <p:nvPr/>
        </p:nvCxnSpPr>
        <p:spPr bwMode="auto">
          <a:xfrm rot="5400000" flipH="1" flipV="1">
            <a:off x="5691187" y="2384426"/>
            <a:ext cx="430213" cy="360362"/>
          </a:xfrm>
          <a:prstGeom prst="line">
            <a:avLst/>
          </a:prstGeom>
          <a:noFill/>
          <a:ln w="31750" algn="ctr">
            <a:solidFill>
              <a:srgbClr val="0000FF"/>
            </a:solidFill>
            <a:round/>
            <a:headEnd/>
            <a:tailEnd/>
          </a:ln>
          <a:extLst>
            <a:ext uri="{909E8E84-426E-40DD-AFC4-6F175D3DCCD1}">
              <a14:hiddenFill xmlns:a14="http://schemas.microsoft.com/office/drawing/2010/main">
                <a:noFill/>
              </a14:hiddenFill>
            </a:ext>
          </a:extLst>
        </p:spPr>
      </p:cxnSp>
      <p:cxnSp>
        <p:nvCxnSpPr>
          <p:cNvPr id="8240" name="直接连接符 1538"/>
          <p:cNvCxnSpPr>
            <a:cxnSpLocks noChangeShapeType="1"/>
          </p:cNvCxnSpPr>
          <p:nvPr/>
        </p:nvCxnSpPr>
        <p:spPr bwMode="auto">
          <a:xfrm rot="5400000" flipH="1" flipV="1">
            <a:off x="3998118" y="1989932"/>
            <a:ext cx="576263" cy="1295400"/>
          </a:xfrm>
          <a:prstGeom prst="line">
            <a:avLst/>
          </a:prstGeom>
          <a:noFill/>
          <a:ln w="31750" algn="ctr">
            <a:solidFill>
              <a:srgbClr val="0000FF"/>
            </a:solidFill>
            <a:round/>
            <a:headEnd/>
            <a:tailEnd/>
          </a:ln>
          <a:extLst>
            <a:ext uri="{909E8E84-426E-40DD-AFC4-6F175D3DCCD1}">
              <a14:hiddenFill xmlns:a14="http://schemas.microsoft.com/office/drawing/2010/main">
                <a:noFill/>
              </a14:hiddenFill>
            </a:ext>
          </a:extLst>
        </p:spPr>
      </p:cxnSp>
      <p:cxnSp>
        <p:nvCxnSpPr>
          <p:cNvPr id="8241" name="直接连接符 1538"/>
          <p:cNvCxnSpPr>
            <a:cxnSpLocks noChangeShapeType="1"/>
          </p:cNvCxnSpPr>
          <p:nvPr/>
        </p:nvCxnSpPr>
        <p:spPr bwMode="auto">
          <a:xfrm rot="5400000" flipH="1" flipV="1">
            <a:off x="6013450" y="2565401"/>
            <a:ext cx="73025" cy="647700"/>
          </a:xfrm>
          <a:prstGeom prst="line">
            <a:avLst/>
          </a:prstGeom>
          <a:noFill/>
          <a:ln w="31750" algn="ctr">
            <a:solidFill>
              <a:srgbClr val="0000FF"/>
            </a:solidFill>
            <a:round/>
            <a:headEnd/>
            <a:tailEnd/>
          </a:ln>
          <a:extLst>
            <a:ext uri="{909E8E84-426E-40DD-AFC4-6F175D3DCCD1}">
              <a14:hiddenFill xmlns:a14="http://schemas.microsoft.com/office/drawing/2010/main">
                <a:noFill/>
              </a14:hiddenFill>
            </a:ext>
          </a:extLst>
        </p:spPr>
      </p:cxnSp>
      <p:sp>
        <p:nvSpPr>
          <p:cNvPr id="8242" name="Line 1162"/>
          <p:cNvSpPr>
            <a:spLocks noChangeShapeType="1"/>
          </p:cNvSpPr>
          <p:nvPr/>
        </p:nvSpPr>
        <p:spPr bwMode="auto">
          <a:xfrm>
            <a:off x="5006975" y="2349500"/>
            <a:ext cx="647700" cy="503238"/>
          </a:xfrm>
          <a:prstGeom prst="line">
            <a:avLst/>
          </a:prstGeom>
          <a:noFill/>
          <a:ln w="28575">
            <a:solidFill>
              <a:srgbClr val="0000FF"/>
            </a:solidFill>
            <a:round/>
            <a:headEnd/>
            <a:tailEnd/>
          </a:ln>
          <a:effectLst>
            <a:prstShdw prst="shdw17" dist="17961" dir="2700000">
              <a:srgbClr val="000099">
                <a:alpha val="50000"/>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8243" name="Line 1163"/>
          <p:cNvSpPr>
            <a:spLocks noChangeShapeType="1"/>
          </p:cNvSpPr>
          <p:nvPr/>
        </p:nvSpPr>
        <p:spPr bwMode="auto">
          <a:xfrm flipV="1">
            <a:off x="4502150" y="2925763"/>
            <a:ext cx="1008063" cy="0"/>
          </a:xfrm>
          <a:prstGeom prst="line">
            <a:avLst/>
          </a:prstGeom>
          <a:noFill/>
          <a:ln w="28575">
            <a:solidFill>
              <a:srgbClr val="0000FF"/>
            </a:solidFill>
            <a:round/>
            <a:headEnd/>
            <a:tailEnd/>
          </a:ln>
          <a:effectLst>
            <a:prstShdw prst="shdw17" dist="17961" dir="2700000">
              <a:srgbClr val="000099">
                <a:alpha val="50000"/>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8244" name="Line 1164"/>
          <p:cNvSpPr>
            <a:spLocks noChangeShapeType="1"/>
          </p:cNvSpPr>
          <p:nvPr/>
        </p:nvSpPr>
        <p:spPr bwMode="auto">
          <a:xfrm>
            <a:off x="3854450" y="2349500"/>
            <a:ext cx="576263" cy="503238"/>
          </a:xfrm>
          <a:prstGeom prst="line">
            <a:avLst/>
          </a:prstGeom>
          <a:noFill/>
          <a:ln w="28575">
            <a:solidFill>
              <a:srgbClr val="0000FF"/>
            </a:solidFill>
            <a:round/>
            <a:headEnd/>
            <a:tailEnd/>
          </a:ln>
          <a:effectLst>
            <a:prstShdw prst="shdw17" dist="17961" dir="2700000">
              <a:srgbClr val="000099">
                <a:alpha val="50000"/>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8245" name="Line 1165"/>
          <p:cNvSpPr>
            <a:spLocks noChangeShapeType="1"/>
          </p:cNvSpPr>
          <p:nvPr/>
        </p:nvSpPr>
        <p:spPr bwMode="auto">
          <a:xfrm>
            <a:off x="2630488" y="2349500"/>
            <a:ext cx="863600" cy="503238"/>
          </a:xfrm>
          <a:prstGeom prst="line">
            <a:avLst/>
          </a:prstGeom>
          <a:noFill/>
          <a:ln w="28575">
            <a:solidFill>
              <a:srgbClr val="0000FF"/>
            </a:solidFill>
            <a:round/>
            <a:headEnd/>
            <a:tailEnd/>
          </a:ln>
          <a:effectLst>
            <a:prstShdw prst="shdw17" dist="17961" dir="2700000">
              <a:srgbClr val="000099">
                <a:alpha val="50000"/>
              </a:srgbClr>
            </a:prstShdw>
          </a:effectLst>
          <a:extLst>
            <a:ext uri="{909E8E84-426E-40DD-AFC4-6F175D3DCCD1}">
              <a14:hiddenFill xmlns:a14="http://schemas.microsoft.com/office/drawing/2010/main">
                <a:noFill/>
              </a14:hiddenFill>
            </a:ext>
          </a:extLst>
        </p:spPr>
        <p:txBody>
          <a:bodyPr/>
          <a:lstStyle/>
          <a:p>
            <a:endParaRPr lang="zh-CN" altLang="en-US"/>
          </a:p>
        </p:txBody>
      </p:sp>
      <p:sp>
        <p:nvSpPr>
          <p:cNvPr id="8246" name="Line 1166"/>
          <p:cNvSpPr>
            <a:spLocks noChangeShapeType="1"/>
          </p:cNvSpPr>
          <p:nvPr/>
        </p:nvSpPr>
        <p:spPr bwMode="auto">
          <a:xfrm>
            <a:off x="6086475" y="2349500"/>
            <a:ext cx="503238" cy="503238"/>
          </a:xfrm>
          <a:prstGeom prst="line">
            <a:avLst/>
          </a:prstGeom>
          <a:noFill/>
          <a:ln w="28575">
            <a:solidFill>
              <a:srgbClr val="0000FF"/>
            </a:solidFill>
            <a:round/>
            <a:headEnd/>
            <a:tailEnd/>
          </a:ln>
          <a:effectLst>
            <a:prstShdw prst="shdw17" dist="17961" dir="2700000">
              <a:srgbClr val="000099">
                <a:alpha val="50000"/>
              </a:srgbClr>
            </a:prstShdw>
          </a:effectLst>
          <a:extLst>
            <a:ext uri="{909E8E84-426E-40DD-AFC4-6F175D3DCCD1}">
              <a14:hiddenFill xmlns:a14="http://schemas.microsoft.com/office/drawing/2010/main">
                <a:noFill/>
              </a14:hiddenFill>
            </a:ext>
          </a:extLst>
        </p:spPr>
        <p:txBody>
          <a:bodyPr/>
          <a:lstStyle/>
          <a:p>
            <a:endParaRPr lang="zh-CN" altLang="en-US"/>
          </a:p>
        </p:txBody>
      </p:sp>
      <p:grpSp>
        <p:nvGrpSpPr>
          <p:cNvPr id="8247" name="Group 248"/>
          <p:cNvGrpSpPr>
            <a:grpSpLocks/>
          </p:cNvGrpSpPr>
          <p:nvPr/>
        </p:nvGrpSpPr>
        <p:grpSpPr bwMode="auto">
          <a:xfrm>
            <a:off x="1766888" y="2713038"/>
            <a:ext cx="338137" cy="230187"/>
            <a:chOff x="1056" y="3072"/>
            <a:chExt cx="252" cy="140"/>
          </a:xfrm>
        </p:grpSpPr>
        <p:sp>
          <p:nvSpPr>
            <p:cNvPr id="8540" name="Oval 249"/>
            <p:cNvSpPr>
              <a:spLocks noChangeAspect="1" noChangeArrowheads="1"/>
            </p:cNvSpPr>
            <p:nvPr/>
          </p:nvSpPr>
          <p:spPr bwMode="auto">
            <a:xfrm>
              <a:off x="1056" y="3151"/>
              <a:ext cx="252" cy="61"/>
            </a:xfrm>
            <a:prstGeom prst="ellipse">
              <a:avLst/>
            </a:prstGeom>
            <a:solidFill>
              <a:srgbClr val="CC3300"/>
            </a:solidFill>
            <a:ln w="19050">
              <a:solidFill>
                <a:srgbClr val="FEF928"/>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541" name="Rectangle 250"/>
            <p:cNvSpPr>
              <a:spLocks noChangeAspect="1" noChangeArrowheads="1"/>
            </p:cNvSpPr>
            <p:nvPr/>
          </p:nvSpPr>
          <p:spPr bwMode="auto">
            <a:xfrm>
              <a:off x="1056" y="3103"/>
              <a:ext cx="252" cy="80"/>
            </a:xfrm>
            <a:prstGeom prst="rect">
              <a:avLst/>
            </a:prstGeom>
            <a:solidFill>
              <a:srgbClr val="CC3300"/>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542" name="Oval 251"/>
            <p:cNvSpPr>
              <a:spLocks noChangeAspect="1" noChangeArrowheads="1"/>
            </p:cNvSpPr>
            <p:nvPr/>
          </p:nvSpPr>
          <p:spPr bwMode="auto">
            <a:xfrm>
              <a:off x="1056" y="3072"/>
              <a:ext cx="252" cy="61"/>
            </a:xfrm>
            <a:prstGeom prst="ellipse">
              <a:avLst/>
            </a:prstGeom>
            <a:solidFill>
              <a:srgbClr val="CC3300"/>
            </a:solidFill>
            <a:ln w="19050">
              <a:solidFill>
                <a:srgbClr val="FEF928"/>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grpSp>
          <p:nvGrpSpPr>
            <p:cNvPr id="8543" name="Group 252"/>
            <p:cNvGrpSpPr>
              <a:grpSpLocks noChangeAspect="1"/>
            </p:cNvGrpSpPr>
            <p:nvPr/>
          </p:nvGrpSpPr>
          <p:grpSpPr bwMode="auto">
            <a:xfrm>
              <a:off x="1095" y="3078"/>
              <a:ext cx="184" cy="47"/>
              <a:chOff x="2727" y="697"/>
              <a:chExt cx="2421" cy="2579"/>
            </a:xfrm>
          </p:grpSpPr>
          <p:grpSp>
            <p:nvGrpSpPr>
              <p:cNvPr id="8561" name="Group 253"/>
              <p:cNvGrpSpPr>
                <a:grpSpLocks noChangeAspect="1"/>
              </p:cNvGrpSpPr>
              <p:nvPr/>
            </p:nvGrpSpPr>
            <p:grpSpPr bwMode="auto">
              <a:xfrm>
                <a:off x="2727" y="697"/>
                <a:ext cx="2409" cy="2507"/>
                <a:chOff x="2739" y="769"/>
                <a:chExt cx="2409" cy="2507"/>
              </a:xfrm>
            </p:grpSpPr>
            <p:sp>
              <p:nvSpPr>
                <p:cNvPr id="8567" name="Freeform 254"/>
                <p:cNvSpPr>
                  <a:spLocks noChangeAspect="1"/>
                </p:cNvSpPr>
                <p:nvPr/>
              </p:nvSpPr>
              <p:spPr bwMode="auto">
                <a:xfrm>
                  <a:off x="2748" y="769"/>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568" name="Freeform 255"/>
                <p:cNvSpPr>
                  <a:spLocks noChangeAspect="1"/>
                </p:cNvSpPr>
                <p:nvPr/>
              </p:nvSpPr>
              <p:spPr bwMode="auto">
                <a:xfrm rot="5400000">
                  <a:off x="2736" y="2149"/>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569" name="Freeform 256"/>
                <p:cNvSpPr>
                  <a:spLocks noChangeAspect="1"/>
                </p:cNvSpPr>
                <p:nvPr/>
              </p:nvSpPr>
              <p:spPr bwMode="auto">
                <a:xfrm rot="10800000">
                  <a:off x="4032" y="2167"/>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570" name="Freeform 257"/>
                <p:cNvSpPr>
                  <a:spLocks noChangeAspect="1"/>
                </p:cNvSpPr>
                <p:nvPr/>
              </p:nvSpPr>
              <p:spPr bwMode="auto">
                <a:xfrm rot="-5400000">
                  <a:off x="3924" y="913"/>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grpSp>
            <p:nvGrpSpPr>
              <p:cNvPr id="8562" name="Group 258"/>
              <p:cNvGrpSpPr>
                <a:grpSpLocks noChangeAspect="1"/>
              </p:cNvGrpSpPr>
              <p:nvPr/>
            </p:nvGrpSpPr>
            <p:grpSpPr bwMode="auto">
              <a:xfrm>
                <a:off x="2739" y="769"/>
                <a:ext cx="2409" cy="2507"/>
                <a:chOff x="2739" y="769"/>
                <a:chExt cx="2409" cy="2507"/>
              </a:xfrm>
            </p:grpSpPr>
            <p:sp>
              <p:nvSpPr>
                <p:cNvPr id="8563" name="Freeform 259"/>
                <p:cNvSpPr>
                  <a:spLocks noChangeAspect="1"/>
                </p:cNvSpPr>
                <p:nvPr/>
              </p:nvSpPr>
              <p:spPr bwMode="auto">
                <a:xfrm>
                  <a:off x="2748" y="769"/>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564" name="Freeform 260"/>
                <p:cNvSpPr>
                  <a:spLocks noChangeAspect="1"/>
                </p:cNvSpPr>
                <p:nvPr/>
              </p:nvSpPr>
              <p:spPr bwMode="auto">
                <a:xfrm rot="5400000">
                  <a:off x="2736" y="2149"/>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565" name="Freeform 261"/>
                <p:cNvSpPr>
                  <a:spLocks noChangeAspect="1"/>
                </p:cNvSpPr>
                <p:nvPr/>
              </p:nvSpPr>
              <p:spPr bwMode="auto">
                <a:xfrm rot="10800000">
                  <a:off x="4032" y="2167"/>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566" name="Freeform 262"/>
                <p:cNvSpPr>
                  <a:spLocks noChangeAspect="1"/>
                </p:cNvSpPr>
                <p:nvPr/>
              </p:nvSpPr>
              <p:spPr bwMode="auto">
                <a:xfrm rot="-5400000">
                  <a:off x="3924" y="913"/>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grpSp>
        <p:sp>
          <p:nvSpPr>
            <p:cNvPr id="8544" name="Line 263"/>
            <p:cNvSpPr>
              <a:spLocks noChangeAspect="1" noChangeShapeType="1"/>
            </p:cNvSpPr>
            <p:nvPr/>
          </p:nvSpPr>
          <p:spPr bwMode="auto">
            <a:xfrm flipV="1">
              <a:off x="1056" y="3103"/>
              <a:ext cx="0" cy="80"/>
            </a:xfrm>
            <a:prstGeom prst="line">
              <a:avLst/>
            </a:prstGeom>
            <a:noFill/>
            <a:ln w="19050">
              <a:solidFill>
                <a:srgbClr val="FEF928"/>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45" name="Line 264"/>
            <p:cNvSpPr>
              <a:spLocks noChangeAspect="1" noChangeShapeType="1"/>
            </p:cNvSpPr>
            <p:nvPr/>
          </p:nvSpPr>
          <p:spPr bwMode="auto">
            <a:xfrm flipV="1">
              <a:off x="1308" y="3100"/>
              <a:ext cx="0" cy="83"/>
            </a:xfrm>
            <a:prstGeom prst="line">
              <a:avLst/>
            </a:prstGeom>
            <a:noFill/>
            <a:ln w="19050">
              <a:solidFill>
                <a:srgbClr val="FEF928"/>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546" name="Group 265"/>
            <p:cNvGrpSpPr>
              <a:grpSpLocks noChangeAspect="1"/>
            </p:cNvGrpSpPr>
            <p:nvPr/>
          </p:nvGrpSpPr>
          <p:grpSpPr bwMode="auto">
            <a:xfrm>
              <a:off x="1124" y="3137"/>
              <a:ext cx="110" cy="70"/>
              <a:chOff x="1088" y="1179"/>
              <a:chExt cx="1189" cy="1135"/>
            </a:xfrm>
          </p:grpSpPr>
          <p:grpSp>
            <p:nvGrpSpPr>
              <p:cNvPr id="8547" name="Group 266"/>
              <p:cNvGrpSpPr>
                <a:grpSpLocks noChangeAspect="1"/>
              </p:cNvGrpSpPr>
              <p:nvPr/>
            </p:nvGrpSpPr>
            <p:grpSpPr bwMode="auto">
              <a:xfrm>
                <a:off x="1088" y="1179"/>
                <a:ext cx="1175" cy="1121"/>
                <a:chOff x="2736" y="1488"/>
                <a:chExt cx="2484" cy="2378"/>
              </a:xfrm>
            </p:grpSpPr>
            <p:sp>
              <p:nvSpPr>
                <p:cNvPr id="8555" name="AutoShape 267"/>
                <p:cNvSpPr>
                  <a:spLocks noChangeAspect="1" noChangeArrowheads="1"/>
                </p:cNvSpPr>
                <p:nvPr/>
              </p:nvSpPr>
              <p:spPr bwMode="auto">
                <a:xfrm>
                  <a:off x="4368" y="1488"/>
                  <a:ext cx="852" cy="698"/>
                </a:xfrm>
                <a:prstGeom prst="rightArrow">
                  <a:avLst>
                    <a:gd name="adj1" fmla="val 21778"/>
                    <a:gd name="adj2" fmla="val 50142"/>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556" name="AutoShape 268"/>
                <p:cNvSpPr>
                  <a:spLocks noChangeAspect="1" noChangeArrowheads="1"/>
                </p:cNvSpPr>
                <p:nvPr/>
              </p:nvSpPr>
              <p:spPr bwMode="auto">
                <a:xfrm>
                  <a:off x="4368" y="3168"/>
                  <a:ext cx="852" cy="698"/>
                </a:xfrm>
                <a:prstGeom prst="rightArrow">
                  <a:avLst>
                    <a:gd name="adj1" fmla="val 28370"/>
                    <a:gd name="adj2" fmla="val 50142"/>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557" name="AutoShape 269"/>
                <p:cNvSpPr>
                  <a:spLocks noChangeAspect="1" noChangeArrowheads="1"/>
                </p:cNvSpPr>
                <p:nvPr/>
              </p:nvSpPr>
              <p:spPr bwMode="auto">
                <a:xfrm flipH="1">
                  <a:off x="2736" y="1488"/>
                  <a:ext cx="852" cy="698"/>
                </a:xfrm>
                <a:prstGeom prst="rightArrow">
                  <a:avLst>
                    <a:gd name="adj1" fmla="val 21778"/>
                    <a:gd name="adj2" fmla="val 50142"/>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558" name="AutoShape 270"/>
                <p:cNvSpPr>
                  <a:spLocks noChangeAspect="1" noChangeArrowheads="1"/>
                </p:cNvSpPr>
                <p:nvPr/>
              </p:nvSpPr>
              <p:spPr bwMode="auto">
                <a:xfrm flipH="1">
                  <a:off x="2736" y="3168"/>
                  <a:ext cx="852" cy="698"/>
                </a:xfrm>
                <a:prstGeom prst="rightArrow">
                  <a:avLst>
                    <a:gd name="adj1" fmla="val 28370"/>
                    <a:gd name="adj2" fmla="val 50142"/>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559" name="Freeform 271"/>
                <p:cNvSpPr>
                  <a:spLocks noChangeAspect="1"/>
                </p:cNvSpPr>
                <p:nvPr/>
              </p:nvSpPr>
              <p:spPr bwMode="auto">
                <a:xfrm>
                  <a:off x="3455" y="1761"/>
                  <a:ext cx="1014" cy="1856"/>
                </a:xfrm>
                <a:custGeom>
                  <a:avLst/>
                  <a:gdLst>
                    <a:gd name="T0" fmla="*/ 0 w 1014"/>
                    <a:gd name="T1" fmla="*/ 0 h 1856"/>
                    <a:gd name="T2" fmla="*/ 199 w 1014"/>
                    <a:gd name="T3" fmla="*/ 0 h 1856"/>
                    <a:gd name="T4" fmla="*/ 1014 w 1014"/>
                    <a:gd name="T5" fmla="*/ 1656 h 1856"/>
                    <a:gd name="T6" fmla="*/ 1014 w 1014"/>
                    <a:gd name="T7" fmla="*/ 1856 h 1856"/>
                    <a:gd name="T8" fmla="*/ 832 w 1014"/>
                    <a:gd name="T9" fmla="*/ 1856 h 1856"/>
                    <a:gd name="T10" fmla="*/ 1 w 1014"/>
                    <a:gd name="T11" fmla="*/ 111 h 1856"/>
                    <a:gd name="T12" fmla="*/ 0 w 1014"/>
                    <a:gd name="T13" fmla="*/ 0 h 1856"/>
                    <a:gd name="T14" fmla="*/ 0 60000 65536"/>
                    <a:gd name="T15" fmla="*/ 0 60000 65536"/>
                    <a:gd name="T16" fmla="*/ 0 60000 65536"/>
                    <a:gd name="T17" fmla="*/ 0 60000 65536"/>
                    <a:gd name="T18" fmla="*/ 0 60000 65536"/>
                    <a:gd name="T19" fmla="*/ 0 60000 65536"/>
                    <a:gd name="T20" fmla="*/ 0 60000 65536"/>
                    <a:gd name="T21" fmla="*/ 0 w 1014"/>
                    <a:gd name="T22" fmla="*/ 0 h 1856"/>
                    <a:gd name="T23" fmla="*/ 1014 w 1014"/>
                    <a:gd name="T24" fmla="*/ 1856 h 18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4" h="1856">
                      <a:moveTo>
                        <a:pt x="0" y="0"/>
                      </a:moveTo>
                      <a:lnTo>
                        <a:pt x="199" y="0"/>
                      </a:lnTo>
                      <a:lnTo>
                        <a:pt x="1014" y="1656"/>
                      </a:lnTo>
                      <a:lnTo>
                        <a:pt x="1014" y="1856"/>
                      </a:lnTo>
                      <a:lnTo>
                        <a:pt x="832" y="1856"/>
                      </a:lnTo>
                      <a:lnTo>
                        <a:pt x="1" y="111"/>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560" name="Freeform 272"/>
                <p:cNvSpPr>
                  <a:spLocks noChangeAspect="1"/>
                </p:cNvSpPr>
                <p:nvPr/>
              </p:nvSpPr>
              <p:spPr bwMode="auto">
                <a:xfrm flipH="1">
                  <a:off x="3456" y="1760"/>
                  <a:ext cx="1014" cy="1856"/>
                </a:xfrm>
                <a:custGeom>
                  <a:avLst/>
                  <a:gdLst>
                    <a:gd name="T0" fmla="*/ 0 w 1014"/>
                    <a:gd name="T1" fmla="*/ 0 h 1856"/>
                    <a:gd name="T2" fmla="*/ 199 w 1014"/>
                    <a:gd name="T3" fmla="*/ 0 h 1856"/>
                    <a:gd name="T4" fmla="*/ 1014 w 1014"/>
                    <a:gd name="T5" fmla="*/ 1656 h 1856"/>
                    <a:gd name="T6" fmla="*/ 1014 w 1014"/>
                    <a:gd name="T7" fmla="*/ 1856 h 1856"/>
                    <a:gd name="T8" fmla="*/ 832 w 1014"/>
                    <a:gd name="T9" fmla="*/ 1856 h 1856"/>
                    <a:gd name="T10" fmla="*/ 1 w 1014"/>
                    <a:gd name="T11" fmla="*/ 111 h 1856"/>
                    <a:gd name="T12" fmla="*/ 0 w 1014"/>
                    <a:gd name="T13" fmla="*/ 0 h 1856"/>
                    <a:gd name="T14" fmla="*/ 0 60000 65536"/>
                    <a:gd name="T15" fmla="*/ 0 60000 65536"/>
                    <a:gd name="T16" fmla="*/ 0 60000 65536"/>
                    <a:gd name="T17" fmla="*/ 0 60000 65536"/>
                    <a:gd name="T18" fmla="*/ 0 60000 65536"/>
                    <a:gd name="T19" fmla="*/ 0 60000 65536"/>
                    <a:gd name="T20" fmla="*/ 0 60000 65536"/>
                    <a:gd name="T21" fmla="*/ 0 w 1014"/>
                    <a:gd name="T22" fmla="*/ 0 h 1856"/>
                    <a:gd name="T23" fmla="*/ 1014 w 1014"/>
                    <a:gd name="T24" fmla="*/ 1856 h 18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4" h="1856">
                      <a:moveTo>
                        <a:pt x="0" y="0"/>
                      </a:moveTo>
                      <a:lnTo>
                        <a:pt x="199" y="0"/>
                      </a:lnTo>
                      <a:lnTo>
                        <a:pt x="1014" y="1656"/>
                      </a:lnTo>
                      <a:lnTo>
                        <a:pt x="1014" y="1856"/>
                      </a:lnTo>
                      <a:lnTo>
                        <a:pt x="832" y="1856"/>
                      </a:lnTo>
                      <a:lnTo>
                        <a:pt x="1" y="111"/>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grpSp>
            <p:nvGrpSpPr>
              <p:cNvPr id="8548" name="Group 273"/>
              <p:cNvGrpSpPr>
                <a:grpSpLocks noChangeAspect="1"/>
              </p:cNvGrpSpPr>
              <p:nvPr/>
            </p:nvGrpSpPr>
            <p:grpSpPr bwMode="auto">
              <a:xfrm>
                <a:off x="1102" y="1193"/>
                <a:ext cx="1175" cy="1121"/>
                <a:chOff x="2736" y="1488"/>
                <a:chExt cx="2484" cy="2378"/>
              </a:xfrm>
            </p:grpSpPr>
            <p:sp>
              <p:nvSpPr>
                <p:cNvPr id="8549" name="AutoShape 274"/>
                <p:cNvSpPr>
                  <a:spLocks noChangeAspect="1" noChangeArrowheads="1"/>
                </p:cNvSpPr>
                <p:nvPr/>
              </p:nvSpPr>
              <p:spPr bwMode="auto">
                <a:xfrm>
                  <a:off x="4368" y="1488"/>
                  <a:ext cx="852" cy="698"/>
                </a:xfrm>
                <a:prstGeom prst="rightArrow">
                  <a:avLst>
                    <a:gd name="adj1" fmla="val 21778"/>
                    <a:gd name="adj2" fmla="val 5014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550" name="AutoShape 275"/>
                <p:cNvSpPr>
                  <a:spLocks noChangeAspect="1" noChangeArrowheads="1"/>
                </p:cNvSpPr>
                <p:nvPr/>
              </p:nvSpPr>
              <p:spPr bwMode="auto">
                <a:xfrm>
                  <a:off x="4368" y="3168"/>
                  <a:ext cx="852" cy="698"/>
                </a:xfrm>
                <a:prstGeom prst="rightArrow">
                  <a:avLst>
                    <a:gd name="adj1" fmla="val 28370"/>
                    <a:gd name="adj2" fmla="val 5014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551" name="AutoShape 276"/>
                <p:cNvSpPr>
                  <a:spLocks noChangeAspect="1" noChangeArrowheads="1"/>
                </p:cNvSpPr>
                <p:nvPr/>
              </p:nvSpPr>
              <p:spPr bwMode="auto">
                <a:xfrm flipH="1">
                  <a:off x="2736" y="1488"/>
                  <a:ext cx="852" cy="698"/>
                </a:xfrm>
                <a:prstGeom prst="rightArrow">
                  <a:avLst>
                    <a:gd name="adj1" fmla="val 21778"/>
                    <a:gd name="adj2" fmla="val 5014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552" name="AutoShape 277"/>
                <p:cNvSpPr>
                  <a:spLocks noChangeAspect="1" noChangeArrowheads="1"/>
                </p:cNvSpPr>
                <p:nvPr/>
              </p:nvSpPr>
              <p:spPr bwMode="auto">
                <a:xfrm flipH="1">
                  <a:off x="2736" y="3168"/>
                  <a:ext cx="852" cy="698"/>
                </a:xfrm>
                <a:prstGeom prst="rightArrow">
                  <a:avLst>
                    <a:gd name="adj1" fmla="val 28370"/>
                    <a:gd name="adj2" fmla="val 5014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553" name="Freeform 278"/>
                <p:cNvSpPr>
                  <a:spLocks noChangeAspect="1"/>
                </p:cNvSpPr>
                <p:nvPr/>
              </p:nvSpPr>
              <p:spPr bwMode="auto">
                <a:xfrm>
                  <a:off x="3455" y="1761"/>
                  <a:ext cx="1014" cy="1856"/>
                </a:xfrm>
                <a:custGeom>
                  <a:avLst/>
                  <a:gdLst>
                    <a:gd name="T0" fmla="*/ 0 w 1014"/>
                    <a:gd name="T1" fmla="*/ 0 h 1856"/>
                    <a:gd name="T2" fmla="*/ 199 w 1014"/>
                    <a:gd name="T3" fmla="*/ 0 h 1856"/>
                    <a:gd name="T4" fmla="*/ 1014 w 1014"/>
                    <a:gd name="T5" fmla="*/ 1656 h 1856"/>
                    <a:gd name="T6" fmla="*/ 1014 w 1014"/>
                    <a:gd name="T7" fmla="*/ 1856 h 1856"/>
                    <a:gd name="T8" fmla="*/ 832 w 1014"/>
                    <a:gd name="T9" fmla="*/ 1856 h 1856"/>
                    <a:gd name="T10" fmla="*/ 1 w 1014"/>
                    <a:gd name="T11" fmla="*/ 111 h 1856"/>
                    <a:gd name="T12" fmla="*/ 0 w 1014"/>
                    <a:gd name="T13" fmla="*/ 0 h 1856"/>
                    <a:gd name="T14" fmla="*/ 0 60000 65536"/>
                    <a:gd name="T15" fmla="*/ 0 60000 65536"/>
                    <a:gd name="T16" fmla="*/ 0 60000 65536"/>
                    <a:gd name="T17" fmla="*/ 0 60000 65536"/>
                    <a:gd name="T18" fmla="*/ 0 60000 65536"/>
                    <a:gd name="T19" fmla="*/ 0 60000 65536"/>
                    <a:gd name="T20" fmla="*/ 0 60000 65536"/>
                    <a:gd name="T21" fmla="*/ 0 w 1014"/>
                    <a:gd name="T22" fmla="*/ 0 h 1856"/>
                    <a:gd name="T23" fmla="*/ 1014 w 1014"/>
                    <a:gd name="T24" fmla="*/ 1856 h 18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4" h="1856">
                      <a:moveTo>
                        <a:pt x="0" y="0"/>
                      </a:moveTo>
                      <a:lnTo>
                        <a:pt x="199" y="0"/>
                      </a:lnTo>
                      <a:lnTo>
                        <a:pt x="1014" y="1656"/>
                      </a:lnTo>
                      <a:lnTo>
                        <a:pt x="1014" y="1856"/>
                      </a:lnTo>
                      <a:lnTo>
                        <a:pt x="832" y="1856"/>
                      </a:lnTo>
                      <a:lnTo>
                        <a:pt x="1" y="111"/>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554" name="Freeform 279"/>
                <p:cNvSpPr>
                  <a:spLocks noChangeAspect="1"/>
                </p:cNvSpPr>
                <p:nvPr/>
              </p:nvSpPr>
              <p:spPr bwMode="auto">
                <a:xfrm flipH="1">
                  <a:off x="3456" y="1760"/>
                  <a:ext cx="1014" cy="1856"/>
                </a:xfrm>
                <a:custGeom>
                  <a:avLst/>
                  <a:gdLst>
                    <a:gd name="T0" fmla="*/ 0 w 1014"/>
                    <a:gd name="T1" fmla="*/ 0 h 1856"/>
                    <a:gd name="T2" fmla="*/ 199 w 1014"/>
                    <a:gd name="T3" fmla="*/ 0 h 1856"/>
                    <a:gd name="T4" fmla="*/ 1014 w 1014"/>
                    <a:gd name="T5" fmla="*/ 1656 h 1856"/>
                    <a:gd name="T6" fmla="*/ 1014 w 1014"/>
                    <a:gd name="T7" fmla="*/ 1856 h 1856"/>
                    <a:gd name="T8" fmla="*/ 832 w 1014"/>
                    <a:gd name="T9" fmla="*/ 1856 h 1856"/>
                    <a:gd name="T10" fmla="*/ 1 w 1014"/>
                    <a:gd name="T11" fmla="*/ 111 h 1856"/>
                    <a:gd name="T12" fmla="*/ 0 w 1014"/>
                    <a:gd name="T13" fmla="*/ 0 h 1856"/>
                    <a:gd name="T14" fmla="*/ 0 60000 65536"/>
                    <a:gd name="T15" fmla="*/ 0 60000 65536"/>
                    <a:gd name="T16" fmla="*/ 0 60000 65536"/>
                    <a:gd name="T17" fmla="*/ 0 60000 65536"/>
                    <a:gd name="T18" fmla="*/ 0 60000 65536"/>
                    <a:gd name="T19" fmla="*/ 0 60000 65536"/>
                    <a:gd name="T20" fmla="*/ 0 60000 65536"/>
                    <a:gd name="T21" fmla="*/ 0 w 1014"/>
                    <a:gd name="T22" fmla="*/ 0 h 1856"/>
                    <a:gd name="T23" fmla="*/ 1014 w 1014"/>
                    <a:gd name="T24" fmla="*/ 1856 h 18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4" h="1856">
                      <a:moveTo>
                        <a:pt x="0" y="0"/>
                      </a:moveTo>
                      <a:lnTo>
                        <a:pt x="199" y="0"/>
                      </a:lnTo>
                      <a:lnTo>
                        <a:pt x="1014" y="1656"/>
                      </a:lnTo>
                      <a:lnTo>
                        <a:pt x="1014" y="1856"/>
                      </a:lnTo>
                      <a:lnTo>
                        <a:pt x="832" y="1856"/>
                      </a:lnTo>
                      <a:lnTo>
                        <a:pt x="1" y="111"/>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grpSp>
      </p:grpSp>
      <p:grpSp>
        <p:nvGrpSpPr>
          <p:cNvPr id="8248" name="Group 248"/>
          <p:cNvGrpSpPr>
            <a:grpSpLocks/>
          </p:cNvGrpSpPr>
          <p:nvPr/>
        </p:nvGrpSpPr>
        <p:grpSpPr bwMode="auto">
          <a:xfrm>
            <a:off x="2486025" y="2784475"/>
            <a:ext cx="338138" cy="230188"/>
            <a:chOff x="1056" y="3072"/>
            <a:chExt cx="252" cy="140"/>
          </a:xfrm>
        </p:grpSpPr>
        <p:sp>
          <p:nvSpPr>
            <p:cNvPr id="8509" name="Oval 249"/>
            <p:cNvSpPr>
              <a:spLocks noChangeAspect="1" noChangeArrowheads="1"/>
            </p:cNvSpPr>
            <p:nvPr/>
          </p:nvSpPr>
          <p:spPr bwMode="auto">
            <a:xfrm>
              <a:off x="1056" y="3151"/>
              <a:ext cx="252" cy="61"/>
            </a:xfrm>
            <a:prstGeom prst="ellipse">
              <a:avLst/>
            </a:prstGeom>
            <a:solidFill>
              <a:srgbClr val="CC3300"/>
            </a:solidFill>
            <a:ln w="19050">
              <a:solidFill>
                <a:srgbClr val="FEF928"/>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510" name="Rectangle 250"/>
            <p:cNvSpPr>
              <a:spLocks noChangeAspect="1" noChangeArrowheads="1"/>
            </p:cNvSpPr>
            <p:nvPr/>
          </p:nvSpPr>
          <p:spPr bwMode="auto">
            <a:xfrm>
              <a:off x="1056" y="3103"/>
              <a:ext cx="252" cy="80"/>
            </a:xfrm>
            <a:prstGeom prst="rect">
              <a:avLst/>
            </a:prstGeom>
            <a:solidFill>
              <a:srgbClr val="CC3300"/>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511" name="Oval 251"/>
            <p:cNvSpPr>
              <a:spLocks noChangeAspect="1" noChangeArrowheads="1"/>
            </p:cNvSpPr>
            <p:nvPr/>
          </p:nvSpPr>
          <p:spPr bwMode="auto">
            <a:xfrm>
              <a:off x="1056" y="3072"/>
              <a:ext cx="252" cy="61"/>
            </a:xfrm>
            <a:prstGeom prst="ellipse">
              <a:avLst/>
            </a:prstGeom>
            <a:solidFill>
              <a:srgbClr val="CC3300"/>
            </a:solidFill>
            <a:ln w="19050">
              <a:solidFill>
                <a:srgbClr val="FEF928"/>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grpSp>
          <p:nvGrpSpPr>
            <p:cNvPr id="8512" name="Group 252"/>
            <p:cNvGrpSpPr>
              <a:grpSpLocks noChangeAspect="1"/>
            </p:cNvGrpSpPr>
            <p:nvPr/>
          </p:nvGrpSpPr>
          <p:grpSpPr bwMode="auto">
            <a:xfrm>
              <a:off x="1095" y="3078"/>
              <a:ext cx="184" cy="47"/>
              <a:chOff x="2727" y="697"/>
              <a:chExt cx="2421" cy="2579"/>
            </a:xfrm>
          </p:grpSpPr>
          <p:grpSp>
            <p:nvGrpSpPr>
              <p:cNvPr id="8530" name="Group 253"/>
              <p:cNvGrpSpPr>
                <a:grpSpLocks noChangeAspect="1"/>
              </p:cNvGrpSpPr>
              <p:nvPr/>
            </p:nvGrpSpPr>
            <p:grpSpPr bwMode="auto">
              <a:xfrm>
                <a:off x="2727" y="697"/>
                <a:ext cx="2409" cy="2507"/>
                <a:chOff x="2739" y="769"/>
                <a:chExt cx="2409" cy="2507"/>
              </a:xfrm>
            </p:grpSpPr>
            <p:sp>
              <p:nvSpPr>
                <p:cNvPr id="8536" name="Freeform 254"/>
                <p:cNvSpPr>
                  <a:spLocks noChangeAspect="1"/>
                </p:cNvSpPr>
                <p:nvPr/>
              </p:nvSpPr>
              <p:spPr bwMode="auto">
                <a:xfrm>
                  <a:off x="2748" y="769"/>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537" name="Freeform 255"/>
                <p:cNvSpPr>
                  <a:spLocks noChangeAspect="1"/>
                </p:cNvSpPr>
                <p:nvPr/>
              </p:nvSpPr>
              <p:spPr bwMode="auto">
                <a:xfrm rot="5400000">
                  <a:off x="2736" y="2149"/>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538" name="Freeform 256"/>
                <p:cNvSpPr>
                  <a:spLocks noChangeAspect="1"/>
                </p:cNvSpPr>
                <p:nvPr/>
              </p:nvSpPr>
              <p:spPr bwMode="auto">
                <a:xfrm rot="10800000">
                  <a:off x="4032" y="2167"/>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539" name="Freeform 257"/>
                <p:cNvSpPr>
                  <a:spLocks noChangeAspect="1"/>
                </p:cNvSpPr>
                <p:nvPr/>
              </p:nvSpPr>
              <p:spPr bwMode="auto">
                <a:xfrm rot="-5400000">
                  <a:off x="3924" y="913"/>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grpSp>
            <p:nvGrpSpPr>
              <p:cNvPr id="8531" name="Group 258"/>
              <p:cNvGrpSpPr>
                <a:grpSpLocks noChangeAspect="1"/>
              </p:cNvGrpSpPr>
              <p:nvPr/>
            </p:nvGrpSpPr>
            <p:grpSpPr bwMode="auto">
              <a:xfrm>
                <a:off x="2739" y="769"/>
                <a:ext cx="2409" cy="2507"/>
                <a:chOff x="2739" y="769"/>
                <a:chExt cx="2409" cy="2507"/>
              </a:xfrm>
            </p:grpSpPr>
            <p:sp>
              <p:nvSpPr>
                <p:cNvPr id="8532" name="Freeform 259"/>
                <p:cNvSpPr>
                  <a:spLocks noChangeAspect="1"/>
                </p:cNvSpPr>
                <p:nvPr/>
              </p:nvSpPr>
              <p:spPr bwMode="auto">
                <a:xfrm>
                  <a:off x="2748" y="769"/>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533" name="Freeform 260"/>
                <p:cNvSpPr>
                  <a:spLocks noChangeAspect="1"/>
                </p:cNvSpPr>
                <p:nvPr/>
              </p:nvSpPr>
              <p:spPr bwMode="auto">
                <a:xfrm rot="5400000">
                  <a:off x="2736" y="2149"/>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534" name="Freeform 261"/>
                <p:cNvSpPr>
                  <a:spLocks noChangeAspect="1"/>
                </p:cNvSpPr>
                <p:nvPr/>
              </p:nvSpPr>
              <p:spPr bwMode="auto">
                <a:xfrm rot="10800000">
                  <a:off x="4032" y="2167"/>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535" name="Freeform 262"/>
                <p:cNvSpPr>
                  <a:spLocks noChangeAspect="1"/>
                </p:cNvSpPr>
                <p:nvPr/>
              </p:nvSpPr>
              <p:spPr bwMode="auto">
                <a:xfrm rot="-5400000">
                  <a:off x="3924" y="913"/>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grpSp>
        <p:sp>
          <p:nvSpPr>
            <p:cNvPr id="8513" name="Line 263"/>
            <p:cNvSpPr>
              <a:spLocks noChangeAspect="1" noChangeShapeType="1"/>
            </p:cNvSpPr>
            <p:nvPr/>
          </p:nvSpPr>
          <p:spPr bwMode="auto">
            <a:xfrm flipV="1">
              <a:off x="1056" y="3103"/>
              <a:ext cx="0" cy="80"/>
            </a:xfrm>
            <a:prstGeom prst="line">
              <a:avLst/>
            </a:prstGeom>
            <a:noFill/>
            <a:ln w="19050">
              <a:solidFill>
                <a:srgbClr val="FEF928"/>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14" name="Line 264"/>
            <p:cNvSpPr>
              <a:spLocks noChangeAspect="1" noChangeShapeType="1"/>
            </p:cNvSpPr>
            <p:nvPr/>
          </p:nvSpPr>
          <p:spPr bwMode="auto">
            <a:xfrm flipV="1">
              <a:off x="1308" y="3100"/>
              <a:ext cx="0" cy="83"/>
            </a:xfrm>
            <a:prstGeom prst="line">
              <a:avLst/>
            </a:prstGeom>
            <a:noFill/>
            <a:ln w="19050">
              <a:solidFill>
                <a:srgbClr val="FEF928"/>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515" name="Group 265"/>
            <p:cNvGrpSpPr>
              <a:grpSpLocks noChangeAspect="1"/>
            </p:cNvGrpSpPr>
            <p:nvPr/>
          </p:nvGrpSpPr>
          <p:grpSpPr bwMode="auto">
            <a:xfrm>
              <a:off x="1124" y="3137"/>
              <a:ext cx="110" cy="70"/>
              <a:chOff x="1088" y="1179"/>
              <a:chExt cx="1189" cy="1135"/>
            </a:xfrm>
          </p:grpSpPr>
          <p:grpSp>
            <p:nvGrpSpPr>
              <p:cNvPr id="8516" name="Group 266"/>
              <p:cNvGrpSpPr>
                <a:grpSpLocks noChangeAspect="1"/>
              </p:cNvGrpSpPr>
              <p:nvPr/>
            </p:nvGrpSpPr>
            <p:grpSpPr bwMode="auto">
              <a:xfrm>
                <a:off x="1088" y="1179"/>
                <a:ext cx="1175" cy="1121"/>
                <a:chOff x="2736" y="1488"/>
                <a:chExt cx="2484" cy="2378"/>
              </a:xfrm>
            </p:grpSpPr>
            <p:sp>
              <p:nvSpPr>
                <p:cNvPr id="8524" name="AutoShape 267"/>
                <p:cNvSpPr>
                  <a:spLocks noChangeAspect="1" noChangeArrowheads="1"/>
                </p:cNvSpPr>
                <p:nvPr/>
              </p:nvSpPr>
              <p:spPr bwMode="auto">
                <a:xfrm>
                  <a:off x="4368" y="1488"/>
                  <a:ext cx="852" cy="698"/>
                </a:xfrm>
                <a:prstGeom prst="rightArrow">
                  <a:avLst>
                    <a:gd name="adj1" fmla="val 21778"/>
                    <a:gd name="adj2" fmla="val 50142"/>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525" name="AutoShape 268"/>
                <p:cNvSpPr>
                  <a:spLocks noChangeAspect="1" noChangeArrowheads="1"/>
                </p:cNvSpPr>
                <p:nvPr/>
              </p:nvSpPr>
              <p:spPr bwMode="auto">
                <a:xfrm>
                  <a:off x="4368" y="3168"/>
                  <a:ext cx="852" cy="698"/>
                </a:xfrm>
                <a:prstGeom prst="rightArrow">
                  <a:avLst>
                    <a:gd name="adj1" fmla="val 28370"/>
                    <a:gd name="adj2" fmla="val 50142"/>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526" name="AutoShape 269"/>
                <p:cNvSpPr>
                  <a:spLocks noChangeAspect="1" noChangeArrowheads="1"/>
                </p:cNvSpPr>
                <p:nvPr/>
              </p:nvSpPr>
              <p:spPr bwMode="auto">
                <a:xfrm flipH="1">
                  <a:off x="2736" y="1488"/>
                  <a:ext cx="852" cy="698"/>
                </a:xfrm>
                <a:prstGeom prst="rightArrow">
                  <a:avLst>
                    <a:gd name="adj1" fmla="val 21778"/>
                    <a:gd name="adj2" fmla="val 50142"/>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527" name="AutoShape 270"/>
                <p:cNvSpPr>
                  <a:spLocks noChangeAspect="1" noChangeArrowheads="1"/>
                </p:cNvSpPr>
                <p:nvPr/>
              </p:nvSpPr>
              <p:spPr bwMode="auto">
                <a:xfrm flipH="1">
                  <a:off x="2736" y="3168"/>
                  <a:ext cx="852" cy="698"/>
                </a:xfrm>
                <a:prstGeom prst="rightArrow">
                  <a:avLst>
                    <a:gd name="adj1" fmla="val 28370"/>
                    <a:gd name="adj2" fmla="val 50142"/>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528" name="Freeform 271"/>
                <p:cNvSpPr>
                  <a:spLocks noChangeAspect="1"/>
                </p:cNvSpPr>
                <p:nvPr/>
              </p:nvSpPr>
              <p:spPr bwMode="auto">
                <a:xfrm>
                  <a:off x="3455" y="1761"/>
                  <a:ext cx="1014" cy="1856"/>
                </a:xfrm>
                <a:custGeom>
                  <a:avLst/>
                  <a:gdLst>
                    <a:gd name="T0" fmla="*/ 0 w 1014"/>
                    <a:gd name="T1" fmla="*/ 0 h 1856"/>
                    <a:gd name="T2" fmla="*/ 199 w 1014"/>
                    <a:gd name="T3" fmla="*/ 0 h 1856"/>
                    <a:gd name="T4" fmla="*/ 1014 w 1014"/>
                    <a:gd name="T5" fmla="*/ 1656 h 1856"/>
                    <a:gd name="T6" fmla="*/ 1014 w 1014"/>
                    <a:gd name="T7" fmla="*/ 1856 h 1856"/>
                    <a:gd name="T8" fmla="*/ 832 w 1014"/>
                    <a:gd name="T9" fmla="*/ 1856 h 1856"/>
                    <a:gd name="T10" fmla="*/ 1 w 1014"/>
                    <a:gd name="T11" fmla="*/ 111 h 1856"/>
                    <a:gd name="T12" fmla="*/ 0 w 1014"/>
                    <a:gd name="T13" fmla="*/ 0 h 1856"/>
                    <a:gd name="T14" fmla="*/ 0 60000 65536"/>
                    <a:gd name="T15" fmla="*/ 0 60000 65536"/>
                    <a:gd name="T16" fmla="*/ 0 60000 65536"/>
                    <a:gd name="T17" fmla="*/ 0 60000 65536"/>
                    <a:gd name="T18" fmla="*/ 0 60000 65536"/>
                    <a:gd name="T19" fmla="*/ 0 60000 65536"/>
                    <a:gd name="T20" fmla="*/ 0 60000 65536"/>
                    <a:gd name="T21" fmla="*/ 0 w 1014"/>
                    <a:gd name="T22" fmla="*/ 0 h 1856"/>
                    <a:gd name="T23" fmla="*/ 1014 w 1014"/>
                    <a:gd name="T24" fmla="*/ 1856 h 18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4" h="1856">
                      <a:moveTo>
                        <a:pt x="0" y="0"/>
                      </a:moveTo>
                      <a:lnTo>
                        <a:pt x="199" y="0"/>
                      </a:lnTo>
                      <a:lnTo>
                        <a:pt x="1014" y="1656"/>
                      </a:lnTo>
                      <a:lnTo>
                        <a:pt x="1014" y="1856"/>
                      </a:lnTo>
                      <a:lnTo>
                        <a:pt x="832" y="1856"/>
                      </a:lnTo>
                      <a:lnTo>
                        <a:pt x="1" y="111"/>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529" name="Freeform 272"/>
                <p:cNvSpPr>
                  <a:spLocks noChangeAspect="1"/>
                </p:cNvSpPr>
                <p:nvPr/>
              </p:nvSpPr>
              <p:spPr bwMode="auto">
                <a:xfrm flipH="1">
                  <a:off x="3456" y="1760"/>
                  <a:ext cx="1014" cy="1856"/>
                </a:xfrm>
                <a:custGeom>
                  <a:avLst/>
                  <a:gdLst>
                    <a:gd name="T0" fmla="*/ 0 w 1014"/>
                    <a:gd name="T1" fmla="*/ 0 h 1856"/>
                    <a:gd name="T2" fmla="*/ 199 w 1014"/>
                    <a:gd name="T3" fmla="*/ 0 h 1856"/>
                    <a:gd name="T4" fmla="*/ 1014 w 1014"/>
                    <a:gd name="T5" fmla="*/ 1656 h 1856"/>
                    <a:gd name="T6" fmla="*/ 1014 w 1014"/>
                    <a:gd name="T7" fmla="*/ 1856 h 1856"/>
                    <a:gd name="T8" fmla="*/ 832 w 1014"/>
                    <a:gd name="T9" fmla="*/ 1856 h 1856"/>
                    <a:gd name="T10" fmla="*/ 1 w 1014"/>
                    <a:gd name="T11" fmla="*/ 111 h 1856"/>
                    <a:gd name="T12" fmla="*/ 0 w 1014"/>
                    <a:gd name="T13" fmla="*/ 0 h 1856"/>
                    <a:gd name="T14" fmla="*/ 0 60000 65536"/>
                    <a:gd name="T15" fmla="*/ 0 60000 65536"/>
                    <a:gd name="T16" fmla="*/ 0 60000 65536"/>
                    <a:gd name="T17" fmla="*/ 0 60000 65536"/>
                    <a:gd name="T18" fmla="*/ 0 60000 65536"/>
                    <a:gd name="T19" fmla="*/ 0 60000 65536"/>
                    <a:gd name="T20" fmla="*/ 0 60000 65536"/>
                    <a:gd name="T21" fmla="*/ 0 w 1014"/>
                    <a:gd name="T22" fmla="*/ 0 h 1856"/>
                    <a:gd name="T23" fmla="*/ 1014 w 1014"/>
                    <a:gd name="T24" fmla="*/ 1856 h 18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4" h="1856">
                      <a:moveTo>
                        <a:pt x="0" y="0"/>
                      </a:moveTo>
                      <a:lnTo>
                        <a:pt x="199" y="0"/>
                      </a:lnTo>
                      <a:lnTo>
                        <a:pt x="1014" y="1656"/>
                      </a:lnTo>
                      <a:lnTo>
                        <a:pt x="1014" y="1856"/>
                      </a:lnTo>
                      <a:lnTo>
                        <a:pt x="832" y="1856"/>
                      </a:lnTo>
                      <a:lnTo>
                        <a:pt x="1" y="111"/>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grpSp>
            <p:nvGrpSpPr>
              <p:cNvPr id="8517" name="Group 273"/>
              <p:cNvGrpSpPr>
                <a:grpSpLocks noChangeAspect="1"/>
              </p:cNvGrpSpPr>
              <p:nvPr/>
            </p:nvGrpSpPr>
            <p:grpSpPr bwMode="auto">
              <a:xfrm>
                <a:off x="1102" y="1193"/>
                <a:ext cx="1175" cy="1121"/>
                <a:chOff x="2736" y="1488"/>
                <a:chExt cx="2484" cy="2378"/>
              </a:xfrm>
            </p:grpSpPr>
            <p:sp>
              <p:nvSpPr>
                <p:cNvPr id="8518" name="AutoShape 274"/>
                <p:cNvSpPr>
                  <a:spLocks noChangeAspect="1" noChangeArrowheads="1"/>
                </p:cNvSpPr>
                <p:nvPr/>
              </p:nvSpPr>
              <p:spPr bwMode="auto">
                <a:xfrm>
                  <a:off x="4368" y="1488"/>
                  <a:ext cx="852" cy="698"/>
                </a:xfrm>
                <a:prstGeom prst="rightArrow">
                  <a:avLst>
                    <a:gd name="adj1" fmla="val 21778"/>
                    <a:gd name="adj2" fmla="val 5014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519" name="AutoShape 275"/>
                <p:cNvSpPr>
                  <a:spLocks noChangeAspect="1" noChangeArrowheads="1"/>
                </p:cNvSpPr>
                <p:nvPr/>
              </p:nvSpPr>
              <p:spPr bwMode="auto">
                <a:xfrm>
                  <a:off x="4368" y="3168"/>
                  <a:ext cx="852" cy="698"/>
                </a:xfrm>
                <a:prstGeom prst="rightArrow">
                  <a:avLst>
                    <a:gd name="adj1" fmla="val 28370"/>
                    <a:gd name="adj2" fmla="val 5014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520" name="AutoShape 276"/>
                <p:cNvSpPr>
                  <a:spLocks noChangeAspect="1" noChangeArrowheads="1"/>
                </p:cNvSpPr>
                <p:nvPr/>
              </p:nvSpPr>
              <p:spPr bwMode="auto">
                <a:xfrm flipH="1">
                  <a:off x="2736" y="1488"/>
                  <a:ext cx="852" cy="698"/>
                </a:xfrm>
                <a:prstGeom prst="rightArrow">
                  <a:avLst>
                    <a:gd name="adj1" fmla="val 21778"/>
                    <a:gd name="adj2" fmla="val 5014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521" name="AutoShape 277"/>
                <p:cNvSpPr>
                  <a:spLocks noChangeAspect="1" noChangeArrowheads="1"/>
                </p:cNvSpPr>
                <p:nvPr/>
              </p:nvSpPr>
              <p:spPr bwMode="auto">
                <a:xfrm flipH="1">
                  <a:off x="2736" y="3168"/>
                  <a:ext cx="852" cy="698"/>
                </a:xfrm>
                <a:prstGeom prst="rightArrow">
                  <a:avLst>
                    <a:gd name="adj1" fmla="val 28370"/>
                    <a:gd name="adj2" fmla="val 5014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522" name="Freeform 278"/>
                <p:cNvSpPr>
                  <a:spLocks noChangeAspect="1"/>
                </p:cNvSpPr>
                <p:nvPr/>
              </p:nvSpPr>
              <p:spPr bwMode="auto">
                <a:xfrm>
                  <a:off x="3455" y="1761"/>
                  <a:ext cx="1014" cy="1856"/>
                </a:xfrm>
                <a:custGeom>
                  <a:avLst/>
                  <a:gdLst>
                    <a:gd name="T0" fmla="*/ 0 w 1014"/>
                    <a:gd name="T1" fmla="*/ 0 h 1856"/>
                    <a:gd name="T2" fmla="*/ 199 w 1014"/>
                    <a:gd name="T3" fmla="*/ 0 h 1856"/>
                    <a:gd name="T4" fmla="*/ 1014 w 1014"/>
                    <a:gd name="T5" fmla="*/ 1656 h 1856"/>
                    <a:gd name="T6" fmla="*/ 1014 w 1014"/>
                    <a:gd name="T7" fmla="*/ 1856 h 1856"/>
                    <a:gd name="T8" fmla="*/ 832 w 1014"/>
                    <a:gd name="T9" fmla="*/ 1856 h 1856"/>
                    <a:gd name="T10" fmla="*/ 1 w 1014"/>
                    <a:gd name="T11" fmla="*/ 111 h 1856"/>
                    <a:gd name="T12" fmla="*/ 0 w 1014"/>
                    <a:gd name="T13" fmla="*/ 0 h 1856"/>
                    <a:gd name="T14" fmla="*/ 0 60000 65536"/>
                    <a:gd name="T15" fmla="*/ 0 60000 65536"/>
                    <a:gd name="T16" fmla="*/ 0 60000 65536"/>
                    <a:gd name="T17" fmla="*/ 0 60000 65536"/>
                    <a:gd name="T18" fmla="*/ 0 60000 65536"/>
                    <a:gd name="T19" fmla="*/ 0 60000 65536"/>
                    <a:gd name="T20" fmla="*/ 0 60000 65536"/>
                    <a:gd name="T21" fmla="*/ 0 w 1014"/>
                    <a:gd name="T22" fmla="*/ 0 h 1856"/>
                    <a:gd name="T23" fmla="*/ 1014 w 1014"/>
                    <a:gd name="T24" fmla="*/ 1856 h 18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4" h="1856">
                      <a:moveTo>
                        <a:pt x="0" y="0"/>
                      </a:moveTo>
                      <a:lnTo>
                        <a:pt x="199" y="0"/>
                      </a:lnTo>
                      <a:lnTo>
                        <a:pt x="1014" y="1656"/>
                      </a:lnTo>
                      <a:lnTo>
                        <a:pt x="1014" y="1856"/>
                      </a:lnTo>
                      <a:lnTo>
                        <a:pt x="832" y="1856"/>
                      </a:lnTo>
                      <a:lnTo>
                        <a:pt x="1" y="111"/>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523" name="Freeform 279"/>
                <p:cNvSpPr>
                  <a:spLocks noChangeAspect="1"/>
                </p:cNvSpPr>
                <p:nvPr/>
              </p:nvSpPr>
              <p:spPr bwMode="auto">
                <a:xfrm flipH="1">
                  <a:off x="3456" y="1760"/>
                  <a:ext cx="1014" cy="1856"/>
                </a:xfrm>
                <a:custGeom>
                  <a:avLst/>
                  <a:gdLst>
                    <a:gd name="T0" fmla="*/ 0 w 1014"/>
                    <a:gd name="T1" fmla="*/ 0 h 1856"/>
                    <a:gd name="T2" fmla="*/ 199 w 1014"/>
                    <a:gd name="T3" fmla="*/ 0 h 1856"/>
                    <a:gd name="T4" fmla="*/ 1014 w 1014"/>
                    <a:gd name="T5" fmla="*/ 1656 h 1856"/>
                    <a:gd name="T6" fmla="*/ 1014 w 1014"/>
                    <a:gd name="T7" fmla="*/ 1856 h 1856"/>
                    <a:gd name="T8" fmla="*/ 832 w 1014"/>
                    <a:gd name="T9" fmla="*/ 1856 h 1856"/>
                    <a:gd name="T10" fmla="*/ 1 w 1014"/>
                    <a:gd name="T11" fmla="*/ 111 h 1856"/>
                    <a:gd name="T12" fmla="*/ 0 w 1014"/>
                    <a:gd name="T13" fmla="*/ 0 h 1856"/>
                    <a:gd name="T14" fmla="*/ 0 60000 65536"/>
                    <a:gd name="T15" fmla="*/ 0 60000 65536"/>
                    <a:gd name="T16" fmla="*/ 0 60000 65536"/>
                    <a:gd name="T17" fmla="*/ 0 60000 65536"/>
                    <a:gd name="T18" fmla="*/ 0 60000 65536"/>
                    <a:gd name="T19" fmla="*/ 0 60000 65536"/>
                    <a:gd name="T20" fmla="*/ 0 60000 65536"/>
                    <a:gd name="T21" fmla="*/ 0 w 1014"/>
                    <a:gd name="T22" fmla="*/ 0 h 1856"/>
                    <a:gd name="T23" fmla="*/ 1014 w 1014"/>
                    <a:gd name="T24" fmla="*/ 1856 h 18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4" h="1856">
                      <a:moveTo>
                        <a:pt x="0" y="0"/>
                      </a:moveTo>
                      <a:lnTo>
                        <a:pt x="199" y="0"/>
                      </a:lnTo>
                      <a:lnTo>
                        <a:pt x="1014" y="1656"/>
                      </a:lnTo>
                      <a:lnTo>
                        <a:pt x="1014" y="1856"/>
                      </a:lnTo>
                      <a:lnTo>
                        <a:pt x="832" y="1856"/>
                      </a:lnTo>
                      <a:lnTo>
                        <a:pt x="1" y="111"/>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grpSp>
      </p:grpSp>
      <p:grpSp>
        <p:nvGrpSpPr>
          <p:cNvPr id="8249" name="Group 248"/>
          <p:cNvGrpSpPr>
            <a:grpSpLocks/>
          </p:cNvGrpSpPr>
          <p:nvPr/>
        </p:nvGrpSpPr>
        <p:grpSpPr bwMode="auto">
          <a:xfrm>
            <a:off x="3349625" y="2784475"/>
            <a:ext cx="338138" cy="230188"/>
            <a:chOff x="1056" y="3072"/>
            <a:chExt cx="252" cy="140"/>
          </a:xfrm>
        </p:grpSpPr>
        <p:sp>
          <p:nvSpPr>
            <p:cNvPr id="8478" name="Oval 249"/>
            <p:cNvSpPr>
              <a:spLocks noChangeAspect="1" noChangeArrowheads="1"/>
            </p:cNvSpPr>
            <p:nvPr/>
          </p:nvSpPr>
          <p:spPr bwMode="auto">
            <a:xfrm>
              <a:off x="1056" y="3151"/>
              <a:ext cx="252" cy="61"/>
            </a:xfrm>
            <a:prstGeom prst="ellipse">
              <a:avLst/>
            </a:prstGeom>
            <a:solidFill>
              <a:srgbClr val="CC3300"/>
            </a:solidFill>
            <a:ln w="19050">
              <a:solidFill>
                <a:srgbClr val="FEF928"/>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479" name="Rectangle 250"/>
            <p:cNvSpPr>
              <a:spLocks noChangeAspect="1" noChangeArrowheads="1"/>
            </p:cNvSpPr>
            <p:nvPr/>
          </p:nvSpPr>
          <p:spPr bwMode="auto">
            <a:xfrm>
              <a:off x="1056" y="3103"/>
              <a:ext cx="252" cy="80"/>
            </a:xfrm>
            <a:prstGeom prst="rect">
              <a:avLst/>
            </a:prstGeom>
            <a:solidFill>
              <a:srgbClr val="CC3300"/>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480" name="Oval 251"/>
            <p:cNvSpPr>
              <a:spLocks noChangeAspect="1" noChangeArrowheads="1"/>
            </p:cNvSpPr>
            <p:nvPr/>
          </p:nvSpPr>
          <p:spPr bwMode="auto">
            <a:xfrm>
              <a:off x="1056" y="3072"/>
              <a:ext cx="252" cy="61"/>
            </a:xfrm>
            <a:prstGeom prst="ellipse">
              <a:avLst/>
            </a:prstGeom>
            <a:solidFill>
              <a:srgbClr val="CC3300"/>
            </a:solidFill>
            <a:ln w="19050">
              <a:solidFill>
                <a:srgbClr val="FEF928"/>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grpSp>
          <p:nvGrpSpPr>
            <p:cNvPr id="8481" name="Group 252"/>
            <p:cNvGrpSpPr>
              <a:grpSpLocks noChangeAspect="1"/>
            </p:cNvGrpSpPr>
            <p:nvPr/>
          </p:nvGrpSpPr>
          <p:grpSpPr bwMode="auto">
            <a:xfrm>
              <a:off x="1095" y="3078"/>
              <a:ext cx="184" cy="47"/>
              <a:chOff x="2727" y="697"/>
              <a:chExt cx="2421" cy="2579"/>
            </a:xfrm>
          </p:grpSpPr>
          <p:grpSp>
            <p:nvGrpSpPr>
              <p:cNvPr id="8499" name="Group 253"/>
              <p:cNvGrpSpPr>
                <a:grpSpLocks noChangeAspect="1"/>
              </p:cNvGrpSpPr>
              <p:nvPr/>
            </p:nvGrpSpPr>
            <p:grpSpPr bwMode="auto">
              <a:xfrm>
                <a:off x="2727" y="697"/>
                <a:ext cx="2409" cy="2507"/>
                <a:chOff x="2739" y="769"/>
                <a:chExt cx="2409" cy="2507"/>
              </a:xfrm>
            </p:grpSpPr>
            <p:sp>
              <p:nvSpPr>
                <p:cNvPr id="8505" name="Freeform 254"/>
                <p:cNvSpPr>
                  <a:spLocks noChangeAspect="1"/>
                </p:cNvSpPr>
                <p:nvPr/>
              </p:nvSpPr>
              <p:spPr bwMode="auto">
                <a:xfrm>
                  <a:off x="2748" y="769"/>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506" name="Freeform 255"/>
                <p:cNvSpPr>
                  <a:spLocks noChangeAspect="1"/>
                </p:cNvSpPr>
                <p:nvPr/>
              </p:nvSpPr>
              <p:spPr bwMode="auto">
                <a:xfrm rot="5400000">
                  <a:off x="2736" y="2149"/>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507" name="Freeform 256"/>
                <p:cNvSpPr>
                  <a:spLocks noChangeAspect="1"/>
                </p:cNvSpPr>
                <p:nvPr/>
              </p:nvSpPr>
              <p:spPr bwMode="auto">
                <a:xfrm rot="10800000">
                  <a:off x="4032" y="2167"/>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508" name="Freeform 257"/>
                <p:cNvSpPr>
                  <a:spLocks noChangeAspect="1"/>
                </p:cNvSpPr>
                <p:nvPr/>
              </p:nvSpPr>
              <p:spPr bwMode="auto">
                <a:xfrm rot="-5400000">
                  <a:off x="3924" y="913"/>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grpSp>
            <p:nvGrpSpPr>
              <p:cNvPr id="8500" name="Group 258"/>
              <p:cNvGrpSpPr>
                <a:grpSpLocks noChangeAspect="1"/>
              </p:cNvGrpSpPr>
              <p:nvPr/>
            </p:nvGrpSpPr>
            <p:grpSpPr bwMode="auto">
              <a:xfrm>
                <a:off x="2739" y="769"/>
                <a:ext cx="2409" cy="2507"/>
                <a:chOff x="2739" y="769"/>
                <a:chExt cx="2409" cy="2507"/>
              </a:xfrm>
            </p:grpSpPr>
            <p:sp>
              <p:nvSpPr>
                <p:cNvPr id="8501" name="Freeform 259"/>
                <p:cNvSpPr>
                  <a:spLocks noChangeAspect="1"/>
                </p:cNvSpPr>
                <p:nvPr/>
              </p:nvSpPr>
              <p:spPr bwMode="auto">
                <a:xfrm>
                  <a:off x="2748" y="769"/>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502" name="Freeform 260"/>
                <p:cNvSpPr>
                  <a:spLocks noChangeAspect="1"/>
                </p:cNvSpPr>
                <p:nvPr/>
              </p:nvSpPr>
              <p:spPr bwMode="auto">
                <a:xfrm rot="5400000">
                  <a:off x="2736" y="2149"/>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503" name="Freeform 261"/>
                <p:cNvSpPr>
                  <a:spLocks noChangeAspect="1"/>
                </p:cNvSpPr>
                <p:nvPr/>
              </p:nvSpPr>
              <p:spPr bwMode="auto">
                <a:xfrm rot="10800000">
                  <a:off x="4032" y="2167"/>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504" name="Freeform 262"/>
                <p:cNvSpPr>
                  <a:spLocks noChangeAspect="1"/>
                </p:cNvSpPr>
                <p:nvPr/>
              </p:nvSpPr>
              <p:spPr bwMode="auto">
                <a:xfrm rot="-5400000">
                  <a:off x="3924" y="913"/>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grpSp>
        <p:sp>
          <p:nvSpPr>
            <p:cNvPr id="8482" name="Line 263"/>
            <p:cNvSpPr>
              <a:spLocks noChangeAspect="1" noChangeShapeType="1"/>
            </p:cNvSpPr>
            <p:nvPr/>
          </p:nvSpPr>
          <p:spPr bwMode="auto">
            <a:xfrm flipV="1">
              <a:off x="1056" y="3103"/>
              <a:ext cx="0" cy="80"/>
            </a:xfrm>
            <a:prstGeom prst="line">
              <a:avLst/>
            </a:prstGeom>
            <a:noFill/>
            <a:ln w="19050">
              <a:solidFill>
                <a:srgbClr val="FEF928"/>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83" name="Line 264"/>
            <p:cNvSpPr>
              <a:spLocks noChangeAspect="1" noChangeShapeType="1"/>
            </p:cNvSpPr>
            <p:nvPr/>
          </p:nvSpPr>
          <p:spPr bwMode="auto">
            <a:xfrm flipV="1">
              <a:off x="1308" y="3100"/>
              <a:ext cx="0" cy="83"/>
            </a:xfrm>
            <a:prstGeom prst="line">
              <a:avLst/>
            </a:prstGeom>
            <a:noFill/>
            <a:ln w="19050">
              <a:solidFill>
                <a:srgbClr val="FEF928"/>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484" name="Group 265"/>
            <p:cNvGrpSpPr>
              <a:grpSpLocks noChangeAspect="1"/>
            </p:cNvGrpSpPr>
            <p:nvPr/>
          </p:nvGrpSpPr>
          <p:grpSpPr bwMode="auto">
            <a:xfrm>
              <a:off x="1124" y="3137"/>
              <a:ext cx="110" cy="70"/>
              <a:chOff x="1088" y="1179"/>
              <a:chExt cx="1189" cy="1135"/>
            </a:xfrm>
          </p:grpSpPr>
          <p:grpSp>
            <p:nvGrpSpPr>
              <p:cNvPr id="8485" name="Group 266"/>
              <p:cNvGrpSpPr>
                <a:grpSpLocks noChangeAspect="1"/>
              </p:cNvGrpSpPr>
              <p:nvPr/>
            </p:nvGrpSpPr>
            <p:grpSpPr bwMode="auto">
              <a:xfrm>
                <a:off x="1088" y="1179"/>
                <a:ext cx="1175" cy="1121"/>
                <a:chOff x="2736" y="1488"/>
                <a:chExt cx="2484" cy="2378"/>
              </a:xfrm>
            </p:grpSpPr>
            <p:sp>
              <p:nvSpPr>
                <p:cNvPr id="8493" name="AutoShape 267"/>
                <p:cNvSpPr>
                  <a:spLocks noChangeAspect="1" noChangeArrowheads="1"/>
                </p:cNvSpPr>
                <p:nvPr/>
              </p:nvSpPr>
              <p:spPr bwMode="auto">
                <a:xfrm>
                  <a:off x="4368" y="1488"/>
                  <a:ext cx="852" cy="698"/>
                </a:xfrm>
                <a:prstGeom prst="rightArrow">
                  <a:avLst>
                    <a:gd name="adj1" fmla="val 21778"/>
                    <a:gd name="adj2" fmla="val 50142"/>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494" name="AutoShape 268"/>
                <p:cNvSpPr>
                  <a:spLocks noChangeAspect="1" noChangeArrowheads="1"/>
                </p:cNvSpPr>
                <p:nvPr/>
              </p:nvSpPr>
              <p:spPr bwMode="auto">
                <a:xfrm>
                  <a:off x="4368" y="3168"/>
                  <a:ext cx="852" cy="698"/>
                </a:xfrm>
                <a:prstGeom prst="rightArrow">
                  <a:avLst>
                    <a:gd name="adj1" fmla="val 28370"/>
                    <a:gd name="adj2" fmla="val 50142"/>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495" name="AutoShape 269"/>
                <p:cNvSpPr>
                  <a:spLocks noChangeAspect="1" noChangeArrowheads="1"/>
                </p:cNvSpPr>
                <p:nvPr/>
              </p:nvSpPr>
              <p:spPr bwMode="auto">
                <a:xfrm flipH="1">
                  <a:off x="2736" y="1488"/>
                  <a:ext cx="852" cy="698"/>
                </a:xfrm>
                <a:prstGeom prst="rightArrow">
                  <a:avLst>
                    <a:gd name="adj1" fmla="val 21778"/>
                    <a:gd name="adj2" fmla="val 50142"/>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496" name="AutoShape 270"/>
                <p:cNvSpPr>
                  <a:spLocks noChangeAspect="1" noChangeArrowheads="1"/>
                </p:cNvSpPr>
                <p:nvPr/>
              </p:nvSpPr>
              <p:spPr bwMode="auto">
                <a:xfrm flipH="1">
                  <a:off x="2736" y="3168"/>
                  <a:ext cx="852" cy="698"/>
                </a:xfrm>
                <a:prstGeom prst="rightArrow">
                  <a:avLst>
                    <a:gd name="adj1" fmla="val 28370"/>
                    <a:gd name="adj2" fmla="val 50142"/>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497" name="Freeform 271"/>
                <p:cNvSpPr>
                  <a:spLocks noChangeAspect="1"/>
                </p:cNvSpPr>
                <p:nvPr/>
              </p:nvSpPr>
              <p:spPr bwMode="auto">
                <a:xfrm>
                  <a:off x="3455" y="1761"/>
                  <a:ext cx="1014" cy="1856"/>
                </a:xfrm>
                <a:custGeom>
                  <a:avLst/>
                  <a:gdLst>
                    <a:gd name="T0" fmla="*/ 0 w 1014"/>
                    <a:gd name="T1" fmla="*/ 0 h 1856"/>
                    <a:gd name="T2" fmla="*/ 199 w 1014"/>
                    <a:gd name="T3" fmla="*/ 0 h 1856"/>
                    <a:gd name="T4" fmla="*/ 1014 w 1014"/>
                    <a:gd name="T5" fmla="*/ 1656 h 1856"/>
                    <a:gd name="T6" fmla="*/ 1014 w 1014"/>
                    <a:gd name="T7" fmla="*/ 1856 h 1856"/>
                    <a:gd name="T8" fmla="*/ 832 w 1014"/>
                    <a:gd name="T9" fmla="*/ 1856 h 1856"/>
                    <a:gd name="T10" fmla="*/ 1 w 1014"/>
                    <a:gd name="T11" fmla="*/ 111 h 1856"/>
                    <a:gd name="T12" fmla="*/ 0 w 1014"/>
                    <a:gd name="T13" fmla="*/ 0 h 1856"/>
                    <a:gd name="T14" fmla="*/ 0 60000 65536"/>
                    <a:gd name="T15" fmla="*/ 0 60000 65536"/>
                    <a:gd name="T16" fmla="*/ 0 60000 65536"/>
                    <a:gd name="T17" fmla="*/ 0 60000 65536"/>
                    <a:gd name="T18" fmla="*/ 0 60000 65536"/>
                    <a:gd name="T19" fmla="*/ 0 60000 65536"/>
                    <a:gd name="T20" fmla="*/ 0 60000 65536"/>
                    <a:gd name="T21" fmla="*/ 0 w 1014"/>
                    <a:gd name="T22" fmla="*/ 0 h 1856"/>
                    <a:gd name="T23" fmla="*/ 1014 w 1014"/>
                    <a:gd name="T24" fmla="*/ 1856 h 18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4" h="1856">
                      <a:moveTo>
                        <a:pt x="0" y="0"/>
                      </a:moveTo>
                      <a:lnTo>
                        <a:pt x="199" y="0"/>
                      </a:lnTo>
                      <a:lnTo>
                        <a:pt x="1014" y="1656"/>
                      </a:lnTo>
                      <a:lnTo>
                        <a:pt x="1014" y="1856"/>
                      </a:lnTo>
                      <a:lnTo>
                        <a:pt x="832" y="1856"/>
                      </a:lnTo>
                      <a:lnTo>
                        <a:pt x="1" y="111"/>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498" name="Freeform 272"/>
                <p:cNvSpPr>
                  <a:spLocks noChangeAspect="1"/>
                </p:cNvSpPr>
                <p:nvPr/>
              </p:nvSpPr>
              <p:spPr bwMode="auto">
                <a:xfrm flipH="1">
                  <a:off x="3456" y="1760"/>
                  <a:ext cx="1014" cy="1856"/>
                </a:xfrm>
                <a:custGeom>
                  <a:avLst/>
                  <a:gdLst>
                    <a:gd name="T0" fmla="*/ 0 w 1014"/>
                    <a:gd name="T1" fmla="*/ 0 h 1856"/>
                    <a:gd name="T2" fmla="*/ 199 w 1014"/>
                    <a:gd name="T3" fmla="*/ 0 h 1856"/>
                    <a:gd name="T4" fmla="*/ 1014 w 1014"/>
                    <a:gd name="T5" fmla="*/ 1656 h 1856"/>
                    <a:gd name="T6" fmla="*/ 1014 w 1014"/>
                    <a:gd name="T7" fmla="*/ 1856 h 1856"/>
                    <a:gd name="T8" fmla="*/ 832 w 1014"/>
                    <a:gd name="T9" fmla="*/ 1856 h 1856"/>
                    <a:gd name="T10" fmla="*/ 1 w 1014"/>
                    <a:gd name="T11" fmla="*/ 111 h 1856"/>
                    <a:gd name="T12" fmla="*/ 0 w 1014"/>
                    <a:gd name="T13" fmla="*/ 0 h 1856"/>
                    <a:gd name="T14" fmla="*/ 0 60000 65536"/>
                    <a:gd name="T15" fmla="*/ 0 60000 65536"/>
                    <a:gd name="T16" fmla="*/ 0 60000 65536"/>
                    <a:gd name="T17" fmla="*/ 0 60000 65536"/>
                    <a:gd name="T18" fmla="*/ 0 60000 65536"/>
                    <a:gd name="T19" fmla="*/ 0 60000 65536"/>
                    <a:gd name="T20" fmla="*/ 0 60000 65536"/>
                    <a:gd name="T21" fmla="*/ 0 w 1014"/>
                    <a:gd name="T22" fmla="*/ 0 h 1856"/>
                    <a:gd name="T23" fmla="*/ 1014 w 1014"/>
                    <a:gd name="T24" fmla="*/ 1856 h 18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4" h="1856">
                      <a:moveTo>
                        <a:pt x="0" y="0"/>
                      </a:moveTo>
                      <a:lnTo>
                        <a:pt x="199" y="0"/>
                      </a:lnTo>
                      <a:lnTo>
                        <a:pt x="1014" y="1656"/>
                      </a:lnTo>
                      <a:lnTo>
                        <a:pt x="1014" y="1856"/>
                      </a:lnTo>
                      <a:lnTo>
                        <a:pt x="832" y="1856"/>
                      </a:lnTo>
                      <a:lnTo>
                        <a:pt x="1" y="111"/>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grpSp>
            <p:nvGrpSpPr>
              <p:cNvPr id="8486" name="Group 273"/>
              <p:cNvGrpSpPr>
                <a:grpSpLocks noChangeAspect="1"/>
              </p:cNvGrpSpPr>
              <p:nvPr/>
            </p:nvGrpSpPr>
            <p:grpSpPr bwMode="auto">
              <a:xfrm>
                <a:off x="1102" y="1193"/>
                <a:ext cx="1175" cy="1121"/>
                <a:chOff x="2736" y="1488"/>
                <a:chExt cx="2484" cy="2378"/>
              </a:xfrm>
            </p:grpSpPr>
            <p:sp>
              <p:nvSpPr>
                <p:cNvPr id="8487" name="AutoShape 274"/>
                <p:cNvSpPr>
                  <a:spLocks noChangeAspect="1" noChangeArrowheads="1"/>
                </p:cNvSpPr>
                <p:nvPr/>
              </p:nvSpPr>
              <p:spPr bwMode="auto">
                <a:xfrm>
                  <a:off x="4368" y="1488"/>
                  <a:ext cx="852" cy="698"/>
                </a:xfrm>
                <a:prstGeom prst="rightArrow">
                  <a:avLst>
                    <a:gd name="adj1" fmla="val 21778"/>
                    <a:gd name="adj2" fmla="val 5014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488" name="AutoShape 275"/>
                <p:cNvSpPr>
                  <a:spLocks noChangeAspect="1" noChangeArrowheads="1"/>
                </p:cNvSpPr>
                <p:nvPr/>
              </p:nvSpPr>
              <p:spPr bwMode="auto">
                <a:xfrm>
                  <a:off x="4368" y="3168"/>
                  <a:ext cx="852" cy="698"/>
                </a:xfrm>
                <a:prstGeom prst="rightArrow">
                  <a:avLst>
                    <a:gd name="adj1" fmla="val 28370"/>
                    <a:gd name="adj2" fmla="val 5014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489" name="AutoShape 276"/>
                <p:cNvSpPr>
                  <a:spLocks noChangeAspect="1" noChangeArrowheads="1"/>
                </p:cNvSpPr>
                <p:nvPr/>
              </p:nvSpPr>
              <p:spPr bwMode="auto">
                <a:xfrm flipH="1">
                  <a:off x="2736" y="1488"/>
                  <a:ext cx="852" cy="698"/>
                </a:xfrm>
                <a:prstGeom prst="rightArrow">
                  <a:avLst>
                    <a:gd name="adj1" fmla="val 21778"/>
                    <a:gd name="adj2" fmla="val 5014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490" name="AutoShape 277"/>
                <p:cNvSpPr>
                  <a:spLocks noChangeAspect="1" noChangeArrowheads="1"/>
                </p:cNvSpPr>
                <p:nvPr/>
              </p:nvSpPr>
              <p:spPr bwMode="auto">
                <a:xfrm flipH="1">
                  <a:off x="2736" y="3168"/>
                  <a:ext cx="852" cy="698"/>
                </a:xfrm>
                <a:prstGeom prst="rightArrow">
                  <a:avLst>
                    <a:gd name="adj1" fmla="val 28370"/>
                    <a:gd name="adj2" fmla="val 5014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491" name="Freeform 278"/>
                <p:cNvSpPr>
                  <a:spLocks noChangeAspect="1"/>
                </p:cNvSpPr>
                <p:nvPr/>
              </p:nvSpPr>
              <p:spPr bwMode="auto">
                <a:xfrm>
                  <a:off x="3455" y="1761"/>
                  <a:ext cx="1014" cy="1856"/>
                </a:xfrm>
                <a:custGeom>
                  <a:avLst/>
                  <a:gdLst>
                    <a:gd name="T0" fmla="*/ 0 w 1014"/>
                    <a:gd name="T1" fmla="*/ 0 h 1856"/>
                    <a:gd name="T2" fmla="*/ 199 w 1014"/>
                    <a:gd name="T3" fmla="*/ 0 h 1856"/>
                    <a:gd name="T4" fmla="*/ 1014 w 1014"/>
                    <a:gd name="T5" fmla="*/ 1656 h 1856"/>
                    <a:gd name="T6" fmla="*/ 1014 w 1014"/>
                    <a:gd name="T7" fmla="*/ 1856 h 1856"/>
                    <a:gd name="T8" fmla="*/ 832 w 1014"/>
                    <a:gd name="T9" fmla="*/ 1856 h 1856"/>
                    <a:gd name="T10" fmla="*/ 1 w 1014"/>
                    <a:gd name="T11" fmla="*/ 111 h 1856"/>
                    <a:gd name="T12" fmla="*/ 0 w 1014"/>
                    <a:gd name="T13" fmla="*/ 0 h 1856"/>
                    <a:gd name="T14" fmla="*/ 0 60000 65536"/>
                    <a:gd name="T15" fmla="*/ 0 60000 65536"/>
                    <a:gd name="T16" fmla="*/ 0 60000 65536"/>
                    <a:gd name="T17" fmla="*/ 0 60000 65536"/>
                    <a:gd name="T18" fmla="*/ 0 60000 65536"/>
                    <a:gd name="T19" fmla="*/ 0 60000 65536"/>
                    <a:gd name="T20" fmla="*/ 0 60000 65536"/>
                    <a:gd name="T21" fmla="*/ 0 w 1014"/>
                    <a:gd name="T22" fmla="*/ 0 h 1856"/>
                    <a:gd name="T23" fmla="*/ 1014 w 1014"/>
                    <a:gd name="T24" fmla="*/ 1856 h 18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4" h="1856">
                      <a:moveTo>
                        <a:pt x="0" y="0"/>
                      </a:moveTo>
                      <a:lnTo>
                        <a:pt x="199" y="0"/>
                      </a:lnTo>
                      <a:lnTo>
                        <a:pt x="1014" y="1656"/>
                      </a:lnTo>
                      <a:lnTo>
                        <a:pt x="1014" y="1856"/>
                      </a:lnTo>
                      <a:lnTo>
                        <a:pt x="832" y="1856"/>
                      </a:lnTo>
                      <a:lnTo>
                        <a:pt x="1" y="111"/>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492" name="Freeform 279"/>
                <p:cNvSpPr>
                  <a:spLocks noChangeAspect="1"/>
                </p:cNvSpPr>
                <p:nvPr/>
              </p:nvSpPr>
              <p:spPr bwMode="auto">
                <a:xfrm flipH="1">
                  <a:off x="3456" y="1760"/>
                  <a:ext cx="1014" cy="1856"/>
                </a:xfrm>
                <a:custGeom>
                  <a:avLst/>
                  <a:gdLst>
                    <a:gd name="T0" fmla="*/ 0 w 1014"/>
                    <a:gd name="T1" fmla="*/ 0 h 1856"/>
                    <a:gd name="T2" fmla="*/ 199 w 1014"/>
                    <a:gd name="T3" fmla="*/ 0 h 1856"/>
                    <a:gd name="T4" fmla="*/ 1014 w 1014"/>
                    <a:gd name="T5" fmla="*/ 1656 h 1856"/>
                    <a:gd name="T6" fmla="*/ 1014 w 1014"/>
                    <a:gd name="T7" fmla="*/ 1856 h 1856"/>
                    <a:gd name="T8" fmla="*/ 832 w 1014"/>
                    <a:gd name="T9" fmla="*/ 1856 h 1856"/>
                    <a:gd name="T10" fmla="*/ 1 w 1014"/>
                    <a:gd name="T11" fmla="*/ 111 h 1856"/>
                    <a:gd name="T12" fmla="*/ 0 w 1014"/>
                    <a:gd name="T13" fmla="*/ 0 h 1856"/>
                    <a:gd name="T14" fmla="*/ 0 60000 65536"/>
                    <a:gd name="T15" fmla="*/ 0 60000 65536"/>
                    <a:gd name="T16" fmla="*/ 0 60000 65536"/>
                    <a:gd name="T17" fmla="*/ 0 60000 65536"/>
                    <a:gd name="T18" fmla="*/ 0 60000 65536"/>
                    <a:gd name="T19" fmla="*/ 0 60000 65536"/>
                    <a:gd name="T20" fmla="*/ 0 60000 65536"/>
                    <a:gd name="T21" fmla="*/ 0 w 1014"/>
                    <a:gd name="T22" fmla="*/ 0 h 1856"/>
                    <a:gd name="T23" fmla="*/ 1014 w 1014"/>
                    <a:gd name="T24" fmla="*/ 1856 h 18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4" h="1856">
                      <a:moveTo>
                        <a:pt x="0" y="0"/>
                      </a:moveTo>
                      <a:lnTo>
                        <a:pt x="199" y="0"/>
                      </a:lnTo>
                      <a:lnTo>
                        <a:pt x="1014" y="1656"/>
                      </a:lnTo>
                      <a:lnTo>
                        <a:pt x="1014" y="1856"/>
                      </a:lnTo>
                      <a:lnTo>
                        <a:pt x="832" y="1856"/>
                      </a:lnTo>
                      <a:lnTo>
                        <a:pt x="1" y="111"/>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grpSp>
      </p:grpSp>
      <p:grpSp>
        <p:nvGrpSpPr>
          <p:cNvPr id="8250" name="Group 248"/>
          <p:cNvGrpSpPr>
            <a:grpSpLocks/>
          </p:cNvGrpSpPr>
          <p:nvPr/>
        </p:nvGrpSpPr>
        <p:grpSpPr bwMode="auto">
          <a:xfrm>
            <a:off x="6373813" y="2713038"/>
            <a:ext cx="338137" cy="230187"/>
            <a:chOff x="1056" y="3072"/>
            <a:chExt cx="252" cy="140"/>
          </a:xfrm>
        </p:grpSpPr>
        <p:sp>
          <p:nvSpPr>
            <p:cNvPr id="8447" name="Oval 249"/>
            <p:cNvSpPr>
              <a:spLocks noChangeAspect="1" noChangeArrowheads="1"/>
            </p:cNvSpPr>
            <p:nvPr/>
          </p:nvSpPr>
          <p:spPr bwMode="auto">
            <a:xfrm>
              <a:off x="1056" y="3151"/>
              <a:ext cx="252" cy="61"/>
            </a:xfrm>
            <a:prstGeom prst="ellipse">
              <a:avLst/>
            </a:prstGeom>
            <a:solidFill>
              <a:srgbClr val="CC3300"/>
            </a:solidFill>
            <a:ln w="19050">
              <a:solidFill>
                <a:srgbClr val="FEF928"/>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448" name="Rectangle 250"/>
            <p:cNvSpPr>
              <a:spLocks noChangeAspect="1" noChangeArrowheads="1"/>
            </p:cNvSpPr>
            <p:nvPr/>
          </p:nvSpPr>
          <p:spPr bwMode="auto">
            <a:xfrm>
              <a:off x="1056" y="3103"/>
              <a:ext cx="252" cy="80"/>
            </a:xfrm>
            <a:prstGeom prst="rect">
              <a:avLst/>
            </a:prstGeom>
            <a:solidFill>
              <a:srgbClr val="CC3300"/>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449" name="Oval 251"/>
            <p:cNvSpPr>
              <a:spLocks noChangeAspect="1" noChangeArrowheads="1"/>
            </p:cNvSpPr>
            <p:nvPr/>
          </p:nvSpPr>
          <p:spPr bwMode="auto">
            <a:xfrm>
              <a:off x="1056" y="3072"/>
              <a:ext cx="252" cy="61"/>
            </a:xfrm>
            <a:prstGeom prst="ellipse">
              <a:avLst/>
            </a:prstGeom>
            <a:solidFill>
              <a:srgbClr val="CC3300"/>
            </a:solidFill>
            <a:ln w="19050">
              <a:solidFill>
                <a:srgbClr val="FEF928"/>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grpSp>
          <p:nvGrpSpPr>
            <p:cNvPr id="8450" name="Group 252"/>
            <p:cNvGrpSpPr>
              <a:grpSpLocks noChangeAspect="1"/>
            </p:cNvGrpSpPr>
            <p:nvPr/>
          </p:nvGrpSpPr>
          <p:grpSpPr bwMode="auto">
            <a:xfrm>
              <a:off x="1095" y="3078"/>
              <a:ext cx="184" cy="47"/>
              <a:chOff x="2727" y="697"/>
              <a:chExt cx="2421" cy="2579"/>
            </a:xfrm>
          </p:grpSpPr>
          <p:grpSp>
            <p:nvGrpSpPr>
              <p:cNvPr id="8468" name="Group 253"/>
              <p:cNvGrpSpPr>
                <a:grpSpLocks noChangeAspect="1"/>
              </p:cNvGrpSpPr>
              <p:nvPr/>
            </p:nvGrpSpPr>
            <p:grpSpPr bwMode="auto">
              <a:xfrm>
                <a:off x="2727" y="697"/>
                <a:ext cx="2409" cy="2507"/>
                <a:chOff x="2739" y="769"/>
                <a:chExt cx="2409" cy="2507"/>
              </a:xfrm>
            </p:grpSpPr>
            <p:sp>
              <p:nvSpPr>
                <p:cNvPr id="8474" name="Freeform 254"/>
                <p:cNvSpPr>
                  <a:spLocks noChangeAspect="1"/>
                </p:cNvSpPr>
                <p:nvPr/>
              </p:nvSpPr>
              <p:spPr bwMode="auto">
                <a:xfrm>
                  <a:off x="2748" y="769"/>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475" name="Freeform 255"/>
                <p:cNvSpPr>
                  <a:spLocks noChangeAspect="1"/>
                </p:cNvSpPr>
                <p:nvPr/>
              </p:nvSpPr>
              <p:spPr bwMode="auto">
                <a:xfrm rot="5400000">
                  <a:off x="2736" y="2149"/>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476" name="Freeform 256"/>
                <p:cNvSpPr>
                  <a:spLocks noChangeAspect="1"/>
                </p:cNvSpPr>
                <p:nvPr/>
              </p:nvSpPr>
              <p:spPr bwMode="auto">
                <a:xfrm rot="10800000">
                  <a:off x="4032" y="2167"/>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477" name="Freeform 257"/>
                <p:cNvSpPr>
                  <a:spLocks noChangeAspect="1"/>
                </p:cNvSpPr>
                <p:nvPr/>
              </p:nvSpPr>
              <p:spPr bwMode="auto">
                <a:xfrm rot="-5400000">
                  <a:off x="3924" y="913"/>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grpSp>
            <p:nvGrpSpPr>
              <p:cNvPr id="8469" name="Group 258"/>
              <p:cNvGrpSpPr>
                <a:grpSpLocks noChangeAspect="1"/>
              </p:cNvGrpSpPr>
              <p:nvPr/>
            </p:nvGrpSpPr>
            <p:grpSpPr bwMode="auto">
              <a:xfrm>
                <a:off x="2739" y="769"/>
                <a:ext cx="2409" cy="2507"/>
                <a:chOff x="2739" y="769"/>
                <a:chExt cx="2409" cy="2507"/>
              </a:xfrm>
            </p:grpSpPr>
            <p:sp>
              <p:nvSpPr>
                <p:cNvPr id="8470" name="Freeform 259"/>
                <p:cNvSpPr>
                  <a:spLocks noChangeAspect="1"/>
                </p:cNvSpPr>
                <p:nvPr/>
              </p:nvSpPr>
              <p:spPr bwMode="auto">
                <a:xfrm>
                  <a:off x="2748" y="769"/>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471" name="Freeform 260"/>
                <p:cNvSpPr>
                  <a:spLocks noChangeAspect="1"/>
                </p:cNvSpPr>
                <p:nvPr/>
              </p:nvSpPr>
              <p:spPr bwMode="auto">
                <a:xfrm rot="5400000">
                  <a:off x="2736" y="2149"/>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472" name="Freeform 261"/>
                <p:cNvSpPr>
                  <a:spLocks noChangeAspect="1"/>
                </p:cNvSpPr>
                <p:nvPr/>
              </p:nvSpPr>
              <p:spPr bwMode="auto">
                <a:xfrm rot="10800000">
                  <a:off x="4032" y="2167"/>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473" name="Freeform 262"/>
                <p:cNvSpPr>
                  <a:spLocks noChangeAspect="1"/>
                </p:cNvSpPr>
                <p:nvPr/>
              </p:nvSpPr>
              <p:spPr bwMode="auto">
                <a:xfrm rot="-5400000">
                  <a:off x="3924" y="913"/>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grpSp>
        <p:sp>
          <p:nvSpPr>
            <p:cNvPr id="8451" name="Line 263"/>
            <p:cNvSpPr>
              <a:spLocks noChangeAspect="1" noChangeShapeType="1"/>
            </p:cNvSpPr>
            <p:nvPr/>
          </p:nvSpPr>
          <p:spPr bwMode="auto">
            <a:xfrm flipV="1">
              <a:off x="1056" y="3103"/>
              <a:ext cx="0" cy="80"/>
            </a:xfrm>
            <a:prstGeom prst="line">
              <a:avLst/>
            </a:prstGeom>
            <a:noFill/>
            <a:ln w="19050">
              <a:solidFill>
                <a:srgbClr val="FEF928"/>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52" name="Line 264"/>
            <p:cNvSpPr>
              <a:spLocks noChangeAspect="1" noChangeShapeType="1"/>
            </p:cNvSpPr>
            <p:nvPr/>
          </p:nvSpPr>
          <p:spPr bwMode="auto">
            <a:xfrm flipV="1">
              <a:off x="1308" y="3100"/>
              <a:ext cx="0" cy="83"/>
            </a:xfrm>
            <a:prstGeom prst="line">
              <a:avLst/>
            </a:prstGeom>
            <a:noFill/>
            <a:ln w="19050">
              <a:solidFill>
                <a:srgbClr val="FEF928"/>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453" name="Group 265"/>
            <p:cNvGrpSpPr>
              <a:grpSpLocks noChangeAspect="1"/>
            </p:cNvGrpSpPr>
            <p:nvPr/>
          </p:nvGrpSpPr>
          <p:grpSpPr bwMode="auto">
            <a:xfrm>
              <a:off x="1124" y="3137"/>
              <a:ext cx="110" cy="70"/>
              <a:chOff x="1088" y="1179"/>
              <a:chExt cx="1189" cy="1135"/>
            </a:xfrm>
          </p:grpSpPr>
          <p:grpSp>
            <p:nvGrpSpPr>
              <p:cNvPr id="8454" name="Group 266"/>
              <p:cNvGrpSpPr>
                <a:grpSpLocks noChangeAspect="1"/>
              </p:cNvGrpSpPr>
              <p:nvPr/>
            </p:nvGrpSpPr>
            <p:grpSpPr bwMode="auto">
              <a:xfrm>
                <a:off x="1088" y="1179"/>
                <a:ext cx="1175" cy="1121"/>
                <a:chOff x="2736" y="1488"/>
                <a:chExt cx="2484" cy="2378"/>
              </a:xfrm>
            </p:grpSpPr>
            <p:sp>
              <p:nvSpPr>
                <p:cNvPr id="8462" name="AutoShape 267"/>
                <p:cNvSpPr>
                  <a:spLocks noChangeAspect="1" noChangeArrowheads="1"/>
                </p:cNvSpPr>
                <p:nvPr/>
              </p:nvSpPr>
              <p:spPr bwMode="auto">
                <a:xfrm>
                  <a:off x="4368" y="1488"/>
                  <a:ext cx="852" cy="698"/>
                </a:xfrm>
                <a:prstGeom prst="rightArrow">
                  <a:avLst>
                    <a:gd name="adj1" fmla="val 21778"/>
                    <a:gd name="adj2" fmla="val 50142"/>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463" name="AutoShape 268"/>
                <p:cNvSpPr>
                  <a:spLocks noChangeAspect="1" noChangeArrowheads="1"/>
                </p:cNvSpPr>
                <p:nvPr/>
              </p:nvSpPr>
              <p:spPr bwMode="auto">
                <a:xfrm>
                  <a:off x="4368" y="3168"/>
                  <a:ext cx="852" cy="698"/>
                </a:xfrm>
                <a:prstGeom prst="rightArrow">
                  <a:avLst>
                    <a:gd name="adj1" fmla="val 28370"/>
                    <a:gd name="adj2" fmla="val 50142"/>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464" name="AutoShape 269"/>
                <p:cNvSpPr>
                  <a:spLocks noChangeAspect="1" noChangeArrowheads="1"/>
                </p:cNvSpPr>
                <p:nvPr/>
              </p:nvSpPr>
              <p:spPr bwMode="auto">
                <a:xfrm flipH="1">
                  <a:off x="2736" y="1488"/>
                  <a:ext cx="852" cy="698"/>
                </a:xfrm>
                <a:prstGeom prst="rightArrow">
                  <a:avLst>
                    <a:gd name="adj1" fmla="val 21778"/>
                    <a:gd name="adj2" fmla="val 50142"/>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465" name="AutoShape 270"/>
                <p:cNvSpPr>
                  <a:spLocks noChangeAspect="1" noChangeArrowheads="1"/>
                </p:cNvSpPr>
                <p:nvPr/>
              </p:nvSpPr>
              <p:spPr bwMode="auto">
                <a:xfrm flipH="1">
                  <a:off x="2736" y="3168"/>
                  <a:ext cx="852" cy="698"/>
                </a:xfrm>
                <a:prstGeom prst="rightArrow">
                  <a:avLst>
                    <a:gd name="adj1" fmla="val 28370"/>
                    <a:gd name="adj2" fmla="val 50142"/>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466" name="Freeform 271"/>
                <p:cNvSpPr>
                  <a:spLocks noChangeAspect="1"/>
                </p:cNvSpPr>
                <p:nvPr/>
              </p:nvSpPr>
              <p:spPr bwMode="auto">
                <a:xfrm>
                  <a:off x="3455" y="1761"/>
                  <a:ext cx="1014" cy="1856"/>
                </a:xfrm>
                <a:custGeom>
                  <a:avLst/>
                  <a:gdLst>
                    <a:gd name="T0" fmla="*/ 0 w 1014"/>
                    <a:gd name="T1" fmla="*/ 0 h 1856"/>
                    <a:gd name="T2" fmla="*/ 199 w 1014"/>
                    <a:gd name="T3" fmla="*/ 0 h 1856"/>
                    <a:gd name="T4" fmla="*/ 1014 w 1014"/>
                    <a:gd name="T5" fmla="*/ 1656 h 1856"/>
                    <a:gd name="T6" fmla="*/ 1014 w 1014"/>
                    <a:gd name="T7" fmla="*/ 1856 h 1856"/>
                    <a:gd name="T8" fmla="*/ 832 w 1014"/>
                    <a:gd name="T9" fmla="*/ 1856 h 1856"/>
                    <a:gd name="T10" fmla="*/ 1 w 1014"/>
                    <a:gd name="T11" fmla="*/ 111 h 1856"/>
                    <a:gd name="T12" fmla="*/ 0 w 1014"/>
                    <a:gd name="T13" fmla="*/ 0 h 1856"/>
                    <a:gd name="T14" fmla="*/ 0 60000 65536"/>
                    <a:gd name="T15" fmla="*/ 0 60000 65536"/>
                    <a:gd name="T16" fmla="*/ 0 60000 65536"/>
                    <a:gd name="T17" fmla="*/ 0 60000 65536"/>
                    <a:gd name="T18" fmla="*/ 0 60000 65536"/>
                    <a:gd name="T19" fmla="*/ 0 60000 65536"/>
                    <a:gd name="T20" fmla="*/ 0 60000 65536"/>
                    <a:gd name="T21" fmla="*/ 0 w 1014"/>
                    <a:gd name="T22" fmla="*/ 0 h 1856"/>
                    <a:gd name="T23" fmla="*/ 1014 w 1014"/>
                    <a:gd name="T24" fmla="*/ 1856 h 18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4" h="1856">
                      <a:moveTo>
                        <a:pt x="0" y="0"/>
                      </a:moveTo>
                      <a:lnTo>
                        <a:pt x="199" y="0"/>
                      </a:lnTo>
                      <a:lnTo>
                        <a:pt x="1014" y="1656"/>
                      </a:lnTo>
                      <a:lnTo>
                        <a:pt x="1014" y="1856"/>
                      </a:lnTo>
                      <a:lnTo>
                        <a:pt x="832" y="1856"/>
                      </a:lnTo>
                      <a:lnTo>
                        <a:pt x="1" y="111"/>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467" name="Freeform 272"/>
                <p:cNvSpPr>
                  <a:spLocks noChangeAspect="1"/>
                </p:cNvSpPr>
                <p:nvPr/>
              </p:nvSpPr>
              <p:spPr bwMode="auto">
                <a:xfrm flipH="1">
                  <a:off x="3456" y="1760"/>
                  <a:ext cx="1014" cy="1856"/>
                </a:xfrm>
                <a:custGeom>
                  <a:avLst/>
                  <a:gdLst>
                    <a:gd name="T0" fmla="*/ 0 w 1014"/>
                    <a:gd name="T1" fmla="*/ 0 h 1856"/>
                    <a:gd name="T2" fmla="*/ 199 w 1014"/>
                    <a:gd name="T3" fmla="*/ 0 h 1856"/>
                    <a:gd name="T4" fmla="*/ 1014 w 1014"/>
                    <a:gd name="T5" fmla="*/ 1656 h 1856"/>
                    <a:gd name="T6" fmla="*/ 1014 w 1014"/>
                    <a:gd name="T7" fmla="*/ 1856 h 1856"/>
                    <a:gd name="T8" fmla="*/ 832 w 1014"/>
                    <a:gd name="T9" fmla="*/ 1856 h 1856"/>
                    <a:gd name="T10" fmla="*/ 1 w 1014"/>
                    <a:gd name="T11" fmla="*/ 111 h 1856"/>
                    <a:gd name="T12" fmla="*/ 0 w 1014"/>
                    <a:gd name="T13" fmla="*/ 0 h 1856"/>
                    <a:gd name="T14" fmla="*/ 0 60000 65536"/>
                    <a:gd name="T15" fmla="*/ 0 60000 65536"/>
                    <a:gd name="T16" fmla="*/ 0 60000 65536"/>
                    <a:gd name="T17" fmla="*/ 0 60000 65536"/>
                    <a:gd name="T18" fmla="*/ 0 60000 65536"/>
                    <a:gd name="T19" fmla="*/ 0 60000 65536"/>
                    <a:gd name="T20" fmla="*/ 0 60000 65536"/>
                    <a:gd name="T21" fmla="*/ 0 w 1014"/>
                    <a:gd name="T22" fmla="*/ 0 h 1856"/>
                    <a:gd name="T23" fmla="*/ 1014 w 1014"/>
                    <a:gd name="T24" fmla="*/ 1856 h 18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4" h="1856">
                      <a:moveTo>
                        <a:pt x="0" y="0"/>
                      </a:moveTo>
                      <a:lnTo>
                        <a:pt x="199" y="0"/>
                      </a:lnTo>
                      <a:lnTo>
                        <a:pt x="1014" y="1656"/>
                      </a:lnTo>
                      <a:lnTo>
                        <a:pt x="1014" y="1856"/>
                      </a:lnTo>
                      <a:lnTo>
                        <a:pt x="832" y="1856"/>
                      </a:lnTo>
                      <a:lnTo>
                        <a:pt x="1" y="111"/>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grpSp>
            <p:nvGrpSpPr>
              <p:cNvPr id="8455" name="Group 273"/>
              <p:cNvGrpSpPr>
                <a:grpSpLocks noChangeAspect="1"/>
              </p:cNvGrpSpPr>
              <p:nvPr/>
            </p:nvGrpSpPr>
            <p:grpSpPr bwMode="auto">
              <a:xfrm>
                <a:off x="1102" y="1193"/>
                <a:ext cx="1175" cy="1121"/>
                <a:chOff x="2736" y="1488"/>
                <a:chExt cx="2484" cy="2378"/>
              </a:xfrm>
            </p:grpSpPr>
            <p:sp>
              <p:nvSpPr>
                <p:cNvPr id="8456" name="AutoShape 274"/>
                <p:cNvSpPr>
                  <a:spLocks noChangeAspect="1" noChangeArrowheads="1"/>
                </p:cNvSpPr>
                <p:nvPr/>
              </p:nvSpPr>
              <p:spPr bwMode="auto">
                <a:xfrm>
                  <a:off x="4368" y="1488"/>
                  <a:ext cx="852" cy="698"/>
                </a:xfrm>
                <a:prstGeom prst="rightArrow">
                  <a:avLst>
                    <a:gd name="adj1" fmla="val 21778"/>
                    <a:gd name="adj2" fmla="val 5014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457" name="AutoShape 275"/>
                <p:cNvSpPr>
                  <a:spLocks noChangeAspect="1" noChangeArrowheads="1"/>
                </p:cNvSpPr>
                <p:nvPr/>
              </p:nvSpPr>
              <p:spPr bwMode="auto">
                <a:xfrm>
                  <a:off x="4368" y="3168"/>
                  <a:ext cx="852" cy="698"/>
                </a:xfrm>
                <a:prstGeom prst="rightArrow">
                  <a:avLst>
                    <a:gd name="adj1" fmla="val 28370"/>
                    <a:gd name="adj2" fmla="val 5014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458" name="AutoShape 276"/>
                <p:cNvSpPr>
                  <a:spLocks noChangeAspect="1" noChangeArrowheads="1"/>
                </p:cNvSpPr>
                <p:nvPr/>
              </p:nvSpPr>
              <p:spPr bwMode="auto">
                <a:xfrm flipH="1">
                  <a:off x="2736" y="1488"/>
                  <a:ext cx="852" cy="698"/>
                </a:xfrm>
                <a:prstGeom prst="rightArrow">
                  <a:avLst>
                    <a:gd name="adj1" fmla="val 21778"/>
                    <a:gd name="adj2" fmla="val 5014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459" name="AutoShape 277"/>
                <p:cNvSpPr>
                  <a:spLocks noChangeAspect="1" noChangeArrowheads="1"/>
                </p:cNvSpPr>
                <p:nvPr/>
              </p:nvSpPr>
              <p:spPr bwMode="auto">
                <a:xfrm flipH="1">
                  <a:off x="2736" y="3168"/>
                  <a:ext cx="852" cy="698"/>
                </a:xfrm>
                <a:prstGeom prst="rightArrow">
                  <a:avLst>
                    <a:gd name="adj1" fmla="val 28370"/>
                    <a:gd name="adj2" fmla="val 5014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460" name="Freeform 278"/>
                <p:cNvSpPr>
                  <a:spLocks noChangeAspect="1"/>
                </p:cNvSpPr>
                <p:nvPr/>
              </p:nvSpPr>
              <p:spPr bwMode="auto">
                <a:xfrm>
                  <a:off x="3455" y="1761"/>
                  <a:ext cx="1014" cy="1856"/>
                </a:xfrm>
                <a:custGeom>
                  <a:avLst/>
                  <a:gdLst>
                    <a:gd name="T0" fmla="*/ 0 w 1014"/>
                    <a:gd name="T1" fmla="*/ 0 h 1856"/>
                    <a:gd name="T2" fmla="*/ 199 w 1014"/>
                    <a:gd name="T3" fmla="*/ 0 h 1856"/>
                    <a:gd name="T4" fmla="*/ 1014 w 1014"/>
                    <a:gd name="T5" fmla="*/ 1656 h 1856"/>
                    <a:gd name="T6" fmla="*/ 1014 w 1014"/>
                    <a:gd name="T7" fmla="*/ 1856 h 1856"/>
                    <a:gd name="T8" fmla="*/ 832 w 1014"/>
                    <a:gd name="T9" fmla="*/ 1856 h 1856"/>
                    <a:gd name="T10" fmla="*/ 1 w 1014"/>
                    <a:gd name="T11" fmla="*/ 111 h 1856"/>
                    <a:gd name="T12" fmla="*/ 0 w 1014"/>
                    <a:gd name="T13" fmla="*/ 0 h 1856"/>
                    <a:gd name="T14" fmla="*/ 0 60000 65536"/>
                    <a:gd name="T15" fmla="*/ 0 60000 65536"/>
                    <a:gd name="T16" fmla="*/ 0 60000 65536"/>
                    <a:gd name="T17" fmla="*/ 0 60000 65536"/>
                    <a:gd name="T18" fmla="*/ 0 60000 65536"/>
                    <a:gd name="T19" fmla="*/ 0 60000 65536"/>
                    <a:gd name="T20" fmla="*/ 0 60000 65536"/>
                    <a:gd name="T21" fmla="*/ 0 w 1014"/>
                    <a:gd name="T22" fmla="*/ 0 h 1856"/>
                    <a:gd name="T23" fmla="*/ 1014 w 1014"/>
                    <a:gd name="T24" fmla="*/ 1856 h 18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4" h="1856">
                      <a:moveTo>
                        <a:pt x="0" y="0"/>
                      </a:moveTo>
                      <a:lnTo>
                        <a:pt x="199" y="0"/>
                      </a:lnTo>
                      <a:lnTo>
                        <a:pt x="1014" y="1656"/>
                      </a:lnTo>
                      <a:lnTo>
                        <a:pt x="1014" y="1856"/>
                      </a:lnTo>
                      <a:lnTo>
                        <a:pt x="832" y="1856"/>
                      </a:lnTo>
                      <a:lnTo>
                        <a:pt x="1" y="111"/>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461" name="Freeform 279"/>
                <p:cNvSpPr>
                  <a:spLocks noChangeAspect="1"/>
                </p:cNvSpPr>
                <p:nvPr/>
              </p:nvSpPr>
              <p:spPr bwMode="auto">
                <a:xfrm flipH="1">
                  <a:off x="3456" y="1760"/>
                  <a:ext cx="1014" cy="1856"/>
                </a:xfrm>
                <a:custGeom>
                  <a:avLst/>
                  <a:gdLst>
                    <a:gd name="T0" fmla="*/ 0 w 1014"/>
                    <a:gd name="T1" fmla="*/ 0 h 1856"/>
                    <a:gd name="T2" fmla="*/ 199 w 1014"/>
                    <a:gd name="T3" fmla="*/ 0 h 1856"/>
                    <a:gd name="T4" fmla="*/ 1014 w 1014"/>
                    <a:gd name="T5" fmla="*/ 1656 h 1856"/>
                    <a:gd name="T6" fmla="*/ 1014 w 1014"/>
                    <a:gd name="T7" fmla="*/ 1856 h 1856"/>
                    <a:gd name="T8" fmla="*/ 832 w 1014"/>
                    <a:gd name="T9" fmla="*/ 1856 h 1856"/>
                    <a:gd name="T10" fmla="*/ 1 w 1014"/>
                    <a:gd name="T11" fmla="*/ 111 h 1856"/>
                    <a:gd name="T12" fmla="*/ 0 w 1014"/>
                    <a:gd name="T13" fmla="*/ 0 h 1856"/>
                    <a:gd name="T14" fmla="*/ 0 60000 65536"/>
                    <a:gd name="T15" fmla="*/ 0 60000 65536"/>
                    <a:gd name="T16" fmla="*/ 0 60000 65536"/>
                    <a:gd name="T17" fmla="*/ 0 60000 65536"/>
                    <a:gd name="T18" fmla="*/ 0 60000 65536"/>
                    <a:gd name="T19" fmla="*/ 0 60000 65536"/>
                    <a:gd name="T20" fmla="*/ 0 60000 65536"/>
                    <a:gd name="T21" fmla="*/ 0 w 1014"/>
                    <a:gd name="T22" fmla="*/ 0 h 1856"/>
                    <a:gd name="T23" fmla="*/ 1014 w 1014"/>
                    <a:gd name="T24" fmla="*/ 1856 h 18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4" h="1856">
                      <a:moveTo>
                        <a:pt x="0" y="0"/>
                      </a:moveTo>
                      <a:lnTo>
                        <a:pt x="199" y="0"/>
                      </a:lnTo>
                      <a:lnTo>
                        <a:pt x="1014" y="1656"/>
                      </a:lnTo>
                      <a:lnTo>
                        <a:pt x="1014" y="1856"/>
                      </a:lnTo>
                      <a:lnTo>
                        <a:pt x="832" y="1856"/>
                      </a:lnTo>
                      <a:lnTo>
                        <a:pt x="1" y="111"/>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grpSp>
      </p:grpSp>
      <p:grpSp>
        <p:nvGrpSpPr>
          <p:cNvPr id="8251" name="Group 248"/>
          <p:cNvGrpSpPr>
            <a:grpSpLocks/>
          </p:cNvGrpSpPr>
          <p:nvPr/>
        </p:nvGrpSpPr>
        <p:grpSpPr bwMode="auto">
          <a:xfrm>
            <a:off x="3638550" y="2208213"/>
            <a:ext cx="338138" cy="230187"/>
            <a:chOff x="1056" y="3072"/>
            <a:chExt cx="252" cy="140"/>
          </a:xfrm>
        </p:grpSpPr>
        <p:sp>
          <p:nvSpPr>
            <p:cNvPr id="8416" name="Oval 249"/>
            <p:cNvSpPr>
              <a:spLocks noChangeAspect="1" noChangeArrowheads="1"/>
            </p:cNvSpPr>
            <p:nvPr/>
          </p:nvSpPr>
          <p:spPr bwMode="auto">
            <a:xfrm>
              <a:off x="1056" y="3151"/>
              <a:ext cx="252" cy="61"/>
            </a:xfrm>
            <a:prstGeom prst="ellipse">
              <a:avLst/>
            </a:prstGeom>
            <a:solidFill>
              <a:srgbClr val="CC3300"/>
            </a:solidFill>
            <a:ln w="19050">
              <a:solidFill>
                <a:srgbClr val="FEF928"/>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417" name="Rectangle 250"/>
            <p:cNvSpPr>
              <a:spLocks noChangeAspect="1" noChangeArrowheads="1"/>
            </p:cNvSpPr>
            <p:nvPr/>
          </p:nvSpPr>
          <p:spPr bwMode="auto">
            <a:xfrm>
              <a:off x="1056" y="3103"/>
              <a:ext cx="252" cy="80"/>
            </a:xfrm>
            <a:prstGeom prst="rect">
              <a:avLst/>
            </a:prstGeom>
            <a:solidFill>
              <a:srgbClr val="CC3300"/>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418" name="Oval 251"/>
            <p:cNvSpPr>
              <a:spLocks noChangeAspect="1" noChangeArrowheads="1"/>
            </p:cNvSpPr>
            <p:nvPr/>
          </p:nvSpPr>
          <p:spPr bwMode="auto">
            <a:xfrm>
              <a:off x="1056" y="3072"/>
              <a:ext cx="252" cy="61"/>
            </a:xfrm>
            <a:prstGeom prst="ellipse">
              <a:avLst/>
            </a:prstGeom>
            <a:solidFill>
              <a:srgbClr val="CC3300"/>
            </a:solidFill>
            <a:ln w="19050">
              <a:solidFill>
                <a:srgbClr val="FEF928"/>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grpSp>
          <p:nvGrpSpPr>
            <p:cNvPr id="8419" name="Group 252"/>
            <p:cNvGrpSpPr>
              <a:grpSpLocks noChangeAspect="1"/>
            </p:cNvGrpSpPr>
            <p:nvPr/>
          </p:nvGrpSpPr>
          <p:grpSpPr bwMode="auto">
            <a:xfrm>
              <a:off x="1095" y="3078"/>
              <a:ext cx="184" cy="47"/>
              <a:chOff x="2727" y="697"/>
              <a:chExt cx="2421" cy="2579"/>
            </a:xfrm>
          </p:grpSpPr>
          <p:grpSp>
            <p:nvGrpSpPr>
              <p:cNvPr id="8437" name="Group 253"/>
              <p:cNvGrpSpPr>
                <a:grpSpLocks noChangeAspect="1"/>
              </p:cNvGrpSpPr>
              <p:nvPr/>
            </p:nvGrpSpPr>
            <p:grpSpPr bwMode="auto">
              <a:xfrm>
                <a:off x="2727" y="697"/>
                <a:ext cx="2409" cy="2507"/>
                <a:chOff x="2739" y="769"/>
                <a:chExt cx="2409" cy="2507"/>
              </a:xfrm>
            </p:grpSpPr>
            <p:sp>
              <p:nvSpPr>
                <p:cNvPr id="8443" name="Freeform 254"/>
                <p:cNvSpPr>
                  <a:spLocks noChangeAspect="1"/>
                </p:cNvSpPr>
                <p:nvPr/>
              </p:nvSpPr>
              <p:spPr bwMode="auto">
                <a:xfrm>
                  <a:off x="2748" y="769"/>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444" name="Freeform 255"/>
                <p:cNvSpPr>
                  <a:spLocks noChangeAspect="1"/>
                </p:cNvSpPr>
                <p:nvPr/>
              </p:nvSpPr>
              <p:spPr bwMode="auto">
                <a:xfrm rot="5400000">
                  <a:off x="2736" y="2149"/>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445" name="Freeform 256"/>
                <p:cNvSpPr>
                  <a:spLocks noChangeAspect="1"/>
                </p:cNvSpPr>
                <p:nvPr/>
              </p:nvSpPr>
              <p:spPr bwMode="auto">
                <a:xfrm rot="10800000">
                  <a:off x="4032" y="2167"/>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446" name="Freeform 257"/>
                <p:cNvSpPr>
                  <a:spLocks noChangeAspect="1"/>
                </p:cNvSpPr>
                <p:nvPr/>
              </p:nvSpPr>
              <p:spPr bwMode="auto">
                <a:xfrm rot="-5400000">
                  <a:off x="3924" y="913"/>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grpSp>
            <p:nvGrpSpPr>
              <p:cNvPr id="8438" name="Group 258"/>
              <p:cNvGrpSpPr>
                <a:grpSpLocks noChangeAspect="1"/>
              </p:cNvGrpSpPr>
              <p:nvPr/>
            </p:nvGrpSpPr>
            <p:grpSpPr bwMode="auto">
              <a:xfrm>
                <a:off x="2739" y="769"/>
                <a:ext cx="2409" cy="2507"/>
                <a:chOff x="2739" y="769"/>
                <a:chExt cx="2409" cy="2507"/>
              </a:xfrm>
            </p:grpSpPr>
            <p:sp>
              <p:nvSpPr>
                <p:cNvPr id="8439" name="Freeform 259"/>
                <p:cNvSpPr>
                  <a:spLocks noChangeAspect="1"/>
                </p:cNvSpPr>
                <p:nvPr/>
              </p:nvSpPr>
              <p:spPr bwMode="auto">
                <a:xfrm>
                  <a:off x="2748" y="769"/>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440" name="Freeform 260"/>
                <p:cNvSpPr>
                  <a:spLocks noChangeAspect="1"/>
                </p:cNvSpPr>
                <p:nvPr/>
              </p:nvSpPr>
              <p:spPr bwMode="auto">
                <a:xfrm rot="5400000">
                  <a:off x="2736" y="2149"/>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441" name="Freeform 261"/>
                <p:cNvSpPr>
                  <a:spLocks noChangeAspect="1"/>
                </p:cNvSpPr>
                <p:nvPr/>
              </p:nvSpPr>
              <p:spPr bwMode="auto">
                <a:xfrm rot="10800000">
                  <a:off x="4032" y="2167"/>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442" name="Freeform 262"/>
                <p:cNvSpPr>
                  <a:spLocks noChangeAspect="1"/>
                </p:cNvSpPr>
                <p:nvPr/>
              </p:nvSpPr>
              <p:spPr bwMode="auto">
                <a:xfrm rot="-5400000">
                  <a:off x="3924" y="913"/>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grpSp>
        <p:sp>
          <p:nvSpPr>
            <p:cNvPr id="8420" name="Line 263"/>
            <p:cNvSpPr>
              <a:spLocks noChangeAspect="1" noChangeShapeType="1"/>
            </p:cNvSpPr>
            <p:nvPr/>
          </p:nvSpPr>
          <p:spPr bwMode="auto">
            <a:xfrm flipV="1">
              <a:off x="1056" y="3103"/>
              <a:ext cx="0" cy="80"/>
            </a:xfrm>
            <a:prstGeom prst="line">
              <a:avLst/>
            </a:prstGeom>
            <a:noFill/>
            <a:ln w="19050">
              <a:solidFill>
                <a:srgbClr val="FEF928"/>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421" name="Line 264"/>
            <p:cNvSpPr>
              <a:spLocks noChangeAspect="1" noChangeShapeType="1"/>
            </p:cNvSpPr>
            <p:nvPr/>
          </p:nvSpPr>
          <p:spPr bwMode="auto">
            <a:xfrm flipV="1">
              <a:off x="1308" y="3100"/>
              <a:ext cx="0" cy="83"/>
            </a:xfrm>
            <a:prstGeom prst="line">
              <a:avLst/>
            </a:prstGeom>
            <a:noFill/>
            <a:ln w="19050">
              <a:solidFill>
                <a:srgbClr val="FEF928"/>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422" name="Group 265"/>
            <p:cNvGrpSpPr>
              <a:grpSpLocks noChangeAspect="1"/>
            </p:cNvGrpSpPr>
            <p:nvPr/>
          </p:nvGrpSpPr>
          <p:grpSpPr bwMode="auto">
            <a:xfrm>
              <a:off x="1124" y="3137"/>
              <a:ext cx="110" cy="70"/>
              <a:chOff x="1088" y="1179"/>
              <a:chExt cx="1189" cy="1135"/>
            </a:xfrm>
          </p:grpSpPr>
          <p:grpSp>
            <p:nvGrpSpPr>
              <p:cNvPr id="8423" name="Group 266"/>
              <p:cNvGrpSpPr>
                <a:grpSpLocks noChangeAspect="1"/>
              </p:cNvGrpSpPr>
              <p:nvPr/>
            </p:nvGrpSpPr>
            <p:grpSpPr bwMode="auto">
              <a:xfrm>
                <a:off x="1088" y="1179"/>
                <a:ext cx="1175" cy="1121"/>
                <a:chOff x="2736" y="1488"/>
                <a:chExt cx="2484" cy="2378"/>
              </a:xfrm>
            </p:grpSpPr>
            <p:sp>
              <p:nvSpPr>
                <p:cNvPr id="8431" name="AutoShape 267"/>
                <p:cNvSpPr>
                  <a:spLocks noChangeAspect="1" noChangeArrowheads="1"/>
                </p:cNvSpPr>
                <p:nvPr/>
              </p:nvSpPr>
              <p:spPr bwMode="auto">
                <a:xfrm>
                  <a:off x="4368" y="1488"/>
                  <a:ext cx="852" cy="698"/>
                </a:xfrm>
                <a:prstGeom prst="rightArrow">
                  <a:avLst>
                    <a:gd name="adj1" fmla="val 21778"/>
                    <a:gd name="adj2" fmla="val 50142"/>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432" name="AutoShape 268"/>
                <p:cNvSpPr>
                  <a:spLocks noChangeAspect="1" noChangeArrowheads="1"/>
                </p:cNvSpPr>
                <p:nvPr/>
              </p:nvSpPr>
              <p:spPr bwMode="auto">
                <a:xfrm>
                  <a:off x="4368" y="3168"/>
                  <a:ext cx="852" cy="698"/>
                </a:xfrm>
                <a:prstGeom prst="rightArrow">
                  <a:avLst>
                    <a:gd name="adj1" fmla="val 28370"/>
                    <a:gd name="adj2" fmla="val 50142"/>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433" name="AutoShape 269"/>
                <p:cNvSpPr>
                  <a:spLocks noChangeAspect="1" noChangeArrowheads="1"/>
                </p:cNvSpPr>
                <p:nvPr/>
              </p:nvSpPr>
              <p:spPr bwMode="auto">
                <a:xfrm flipH="1">
                  <a:off x="2736" y="1488"/>
                  <a:ext cx="852" cy="698"/>
                </a:xfrm>
                <a:prstGeom prst="rightArrow">
                  <a:avLst>
                    <a:gd name="adj1" fmla="val 21778"/>
                    <a:gd name="adj2" fmla="val 50142"/>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434" name="AutoShape 270"/>
                <p:cNvSpPr>
                  <a:spLocks noChangeAspect="1" noChangeArrowheads="1"/>
                </p:cNvSpPr>
                <p:nvPr/>
              </p:nvSpPr>
              <p:spPr bwMode="auto">
                <a:xfrm flipH="1">
                  <a:off x="2736" y="3168"/>
                  <a:ext cx="852" cy="698"/>
                </a:xfrm>
                <a:prstGeom prst="rightArrow">
                  <a:avLst>
                    <a:gd name="adj1" fmla="val 28370"/>
                    <a:gd name="adj2" fmla="val 50142"/>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435" name="Freeform 271"/>
                <p:cNvSpPr>
                  <a:spLocks noChangeAspect="1"/>
                </p:cNvSpPr>
                <p:nvPr/>
              </p:nvSpPr>
              <p:spPr bwMode="auto">
                <a:xfrm>
                  <a:off x="3455" y="1761"/>
                  <a:ext cx="1014" cy="1856"/>
                </a:xfrm>
                <a:custGeom>
                  <a:avLst/>
                  <a:gdLst>
                    <a:gd name="T0" fmla="*/ 0 w 1014"/>
                    <a:gd name="T1" fmla="*/ 0 h 1856"/>
                    <a:gd name="T2" fmla="*/ 199 w 1014"/>
                    <a:gd name="T3" fmla="*/ 0 h 1856"/>
                    <a:gd name="T4" fmla="*/ 1014 w 1014"/>
                    <a:gd name="T5" fmla="*/ 1656 h 1856"/>
                    <a:gd name="T6" fmla="*/ 1014 w 1014"/>
                    <a:gd name="T7" fmla="*/ 1856 h 1856"/>
                    <a:gd name="T8" fmla="*/ 832 w 1014"/>
                    <a:gd name="T9" fmla="*/ 1856 h 1856"/>
                    <a:gd name="T10" fmla="*/ 1 w 1014"/>
                    <a:gd name="T11" fmla="*/ 111 h 1856"/>
                    <a:gd name="T12" fmla="*/ 0 w 1014"/>
                    <a:gd name="T13" fmla="*/ 0 h 1856"/>
                    <a:gd name="T14" fmla="*/ 0 60000 65536"/>
                    <a:gd name="T15" fmla="*/ 0 60000 65536"/>
                    <a:gd name="T16" fmla="*/ 0 60000 65536"/>
                    <a:gd name="T17" fmla="*/ 0 60000 65536"/>
                    <a:gd name="T18" fmla="*/ 0 60000 65536"/>
                    <a:gd name="T19" fmla="*/ 0 60000 65536"/>
                    <a:gd name="T20" fmla="*/ 0 60000 65536"/>
                    <a:gd name="T21" fmla="*/ 0 w 1014"/>
                    <a:gd name="T22" fmla="*/ 0 h 1856"/>
                    <a:gd name="T23" fmla="*/ 1014 w 1014"/>
                    <a:gd name="T24" fmla="*/ 1856 h 18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4" h="1856">
                      <a:moveTo>
                        <a:pt x="0" y="0"/>
                      </a:moveTo>
                      <a:lnTo>
                        <a:pt x="199" y="0"/>
                      </a:lnTo>
                      <a:lnTo>
                        <a:pt x="1014" y="1656"/>
                      </a:lnTo>
                      <a:lnTo>
                        <a:pt x="1014" y="1856"/>
                      </a:lnTo>
                      <a:lnTo>
                        <a:pt x="832" y="1856"/>
                      </a:lnTo>
                      <a:lnTo>
                        <a:pt x="1" y="111"/>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436" name="Freeform 272"/>
                <p:cNvSpPr>
                  <a:spLocks noChangeAspect="1"/>
                </p:cNvSpPr>
                <p:nvPr/>
              </p:nvSpPr>
              <p:spPr bwMode="auto">
                <a:xfrm flipH="1">
                  <a:off x="3456" y="1760"/>
                  <a:ext cx="1014" cy="1856"/>
                </a:xfrm>
                <a:custGeom>
                  <a:avLst/>
                  <a:gdLst>
                    <a:gd name="T0" fmla="*/ 0 w 1014"/>
                    <a:gd name="T1" fmla="*/ 0 h 1856"/>
                    <a:gd name="T2" fmla="*/ 199 w 1014"/>
                    <a:gd name="T3" fmla="*/ 0 h 1856"/>
                    <a:gd name="T4" fmla="*/ 1014 w 1014"/>
                    <a:gd name="T5" fmla="*/ 1656 h 1856"/>
                    <a:gd name="T6" fmla="*/ 1014 w 1014"/>
                    <a:gd name="T7" fmla="*/ 1856 h 1856"/>
                    <a:gd name="T8" fmla="*/ 832 w 1014"/>
                    <a:gd name="T9" fmla="*/ 1856 h 1856"/>
                    <a:gd name="T10" fmla="*/ 1 w 1014"/>
                    <a:gd name="T11" fmla="*/ 111 h 1856"/>
                    <a:gd name="T12" fmla="*/ 0 w 1014"/>
                    <a:gd name="T13" fmla="*/ 0 h 1856"/>
                    <a:gd name="T14" fmla="*/ 0 60000 65536"/>
                    <a:gd name="T15" fmla="*/ 0 60000 65536"/>
                    <a:gd name="T16" fmla="*/ 0 60000 65536"/>
                    <a:gd name="T17" fmla="*/ 0 60000 65536"/>
                    <a:gd name="T18" fmla="*/ 0 60000 65536"/>
                    <a:gd name="T19" fmla="*/ 0 60000 65536"/>
                    <a:gd name="T20" fmla="*/ 0 60000 65536"/>
                    <a:gd name="T21" fmla="*/ 0 w 1014"/>
                    <a:gd name="T22" fmla="*/ 0 h 1856"/>
                    <a:gd name="T23" fmla="*/ 1014 w 1014"/>
                    <a:gd name="T24" fmla="*/ 1856 h 18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4" h="1856">
                      <a:moveTo>
                        <a:pt x="0" y="0"/>
                      </a:moveTo>
                      <a:lnTo>
                        <a:pt x="199" y="0"/>
                      </a:lnTo>
                      <a:lnTo>
                        <a:pt x="1014" y="1656"/>
                      </a:lnTo>
                      <a:lnTo>
                        <a:pt x="1014" y="1856"/>
                      </a:lnTo>
                      <a:lnTo>
                        <a:pt x="832" y="1856"/>
                      </a:lnTo>
                      <a:lnTo>
                        <a:pt x="1" y="111"/>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grpSp>
            <p:nvGrpSpPr>
              <p:cNvPr id="8424" name="Group 273"/>
              <p:cNvGrpSpPr>
                <a:grpSpLocks noChangeAspect="1"/>
              </p:cNvGrpSpPr>
              <p:nvPr/>
            </p:nvGrpSpPr>
            <p:grpSpPr bwMode="auto">
              <a:xfrm>
                <a:off x="1102" y="1193"/>
                <a:ext cx="1175" cy="1121"/>
                <a:chOff x="2736" y="1488"/>
                <a:chExt cx="2484" cy="2378"/>
              </a:xfrm>
            </p:grpSpPr>
            <p:sp>
              <p:nvSpPr>
                <p:cNvPr id="8425" name="AutoShape 274"/>
                <p:cNvSpPr>
                  <a:spLocks noChangeAspect="1" noChangeArrowheads="1"/>
                </p:cNvSpPr>
                <p:nvPr/>
              </p:nvSpPr>
              <p:spPr bwMode="auto">
                <a:xfrm>
                  <a:off x="4368" y="1488"/>
                  <a:ext cx="852" cy="698"/>
                </a:xfrm>
                <a:prstGeom prst="rightArrow">
                  <a:avLst>
                    <a:gd name="adj1" fmla="val 21778"/>
                    <a:gd name="adj2" fmla="val 5014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426" name="AutoShape 275"/>
                <p:cNvSpPr>
                  <a:spLocks noChangeAspect="1" noChangeArrowheads="1"/>
                </p:cNvSpPr>
                <p:nvPr/>
              </p:nvSpPr>
              <p:spPr bwMode="auto">
                <a:xfrm>
                  <a:off x="4368" y="3168"/>
                  <a:ext cx="852" cy="698"/>
                </a:xfrm>
                <a:prstGeom prst="rightArrow">
                  <a:avLst>
                    <a:gd name="adj1" fmla="val 28370"/>
                    <a:gd name="adj2" fmla="val 5014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427" name="AutoShape 276"/>
                <p:cNvSpPr>
                  <a:spLocks noChangeAspect="1" noChangeArrowheads="1"/>
                </p:cNvSpPr>
                <p:nvPr/>
              </p:nvSpPr>
              <p:spPr bwMode="auto">
                <a:xfrm flipH="1">
                  <a:off x="2736" y="1488"/>
                  <a:ext cx="852" cy="698"/>
                </a:xfrm>
                <a:prstGeom prst="rightArrow">
                  <a:avLst>
                    <a:gd name="adj1" fmla="val 21778"/>
                    <a:gd name="adj2" fmla="val 5014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428" name="AutoShape 277"/>
                <p:cNvSpPr>
                  <a:spLocks noChangeAspect="1" noChangeArrowheads="1"/>
                </p:cNvSpPr>
                <p:nvPr/>
              </p:nvSpPr>
              <p:spPr bwMode="auto">
                <a:xfrm flipH="1">
                  <a:off x="2736" y="3168"/>
                  <a:ext cx="852" cy="698"/>
                </a:xfrm>
                <a:prstGeom prst="rightArrow">
                  <a:avLst>
                    <a:gd name="adj1" fmla="val 28370"/>
                    <a:gd name="adj2" fmla="val 5014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429" name="Freeform 278"/>
                <p:cNvSpPr>
                  <a:spLocks noChangeAspect="1"/>
                </p:cNvSpPr>
                <p:nvPr/>
              </p:nvSpPr>
              <p:spPr bwMode="auto">
                <a:xfrm>
                  <a:off x="3455" y="1761"/>
                  <a:ext cx="1014" cy="1856"/>
                </a:xfrm>
                <a:custGeom>
                  <a:avLst/>
                  <a:gdLst>
                    <a:gd name="T0" fmla="*/ 0 w 1014"/>
                    <a:gd name="T1" fmla="*/ 0 h 1856"/>
                    <a:gd name="T2" fmla="*/ 199 w 1014"/>
                    <a:gd name="T3" fmla="*/ 0 h 1856"/>
                    <a:gd name="T4" fmla="*/ 1014 w 1014"/>
                    <a:gd name="T5" fmla="*/ 1656 h 1856"/>
                    <a:gd name="T6" fmla="*/ 1014 w 1014"/>
                    <a:gd name="T7" fmla="*/ 1856 h 1856"/>
                    <a:gd name="T8" fmla="*/ 832 w 1014"/>
                    <a:gd name="T9" fmla="*/ 1856 h 1856"/>
                    <a:gd name="T10" fmla="*/ 1 w 1014"/>
                    <a:gd name="T11" fmla="*/ 111 h 1856"/>
                    <a:gd name="T12" fmla="*/ 0 w 1014"/>
                    <a:gd name="T13" fmla="*/ 0 h 1856"/>
                    <a:gd name="T14" fmla="*/ 0 60000 65536"/>
                    <a:gd name="T15" fmla="*/ 0 60000 65536"/>
                    <a:gd name="T16" fmla="*/ 0 60000 65536"/>
                    <a:gd name="T17" fmla="*/ 0 60000 65536"/>
                    <a:gd name="T18" fmla="*/ 0 60000 65536"/>
                    <a:gd name="T19" fmla="*/ 0 60000 65536"/>
                    <a:gd name="T20" fmla="*/ 0 60000 65536"/>
                    <a:gd name="T21" fmla="*/ 0 w 1014"/>
                    <a:gd name="T22" fmla="*/ 0 h 1856"/>
                    <a:gd name="T23" fmla="*/ 1014 w 1014"/>
                    <a:gd name="T24" fmla="*/ 1856 h 18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4" h="1856">
                      <a:moveTo>
                        <a:pt x="0" y="0"/>
                      </a:moveTo>
                      <a:lnTo>
                        <a:pt x="199" y="0"/>
                      </a:lnTo>
                      <a:lnTo>
                        <a:pt x="1014" y="1656"/>
                      </a:lnTo>
                      <a:lnTo>
                        <a:pt x="1014" y="1856"/>
                      </a:lnTo>
                      <a:lnTo>
                        <a:pt x="832" y="1856"/>
                      </a:lnTo>
                      <a:lnTo>
                        <a:pt x="1" y="111"/>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430" name="Freeform 279"/>
                <p:cNvSpPr>
                  <a:spLocks noChangeAspect="1"/>
                </p:cNvSpPr>
                <p:nvPr/>
              </p:nvSpPr>
              <p:spPr bwMode="auto">
                <a:xfrm flipH="1">
                  <a:off x="3456" y="1760"/>
                  <a:ext cx="1014" cy="1856"/>
                </a:xfrm>
                <a:custGeom>
                  <a:avLst/>
                  <a:gdLst>
                    <a:gd name="T0" fmla="*/ 0 w 1014"/>
                    <a:gd name="T1" fmla="*/ 0 h 1856"/>
                    <a:gd name="T2" fmla="*/ 199 w 1014"/>
                    <a:gd name="T3" fmla="*/ 0 h 1856"/>
                    <a:gd name="T4" fmla="*/ 1014 w 1014"/>
                    <a:gd name="T5" fmla="*/ 1656 h 1856"/>
                    <a:gd name="T6" fmla="*/ 1014 w 1014"/>
                    <a:gd name="T7" fmla="*/ 1856 h 1856"/>
                    <a:gd name="T8" fmla="*/ 832 w 1014"/>
                    <a:gd name="T9" fmla="*/ 1856 h 1856"/>
                    <a:gd name="T10" fmla="*/ 1 w 1014"/>
                    <a:gd name="T11" fmla="*/ 111 h 1856"/>
                    <a:gd name="T12" fmla="*/ 0 w 1014"/>
                    <a:gd name="T13" fmla="*/ 0 h 1856"/>
                    <a:gd name="T14" fmla="*/ 0 60000 65536"/>
                    <a:gd name="T15" fmla="*/ 0 60000 65536"/>
                    <a:gd name="T16" fmla="*/ 0 60000 65536"/>
                    <a:gd name="T17" fmla="*/ 0 60000 65536"/>
                    <a:gd name="T18" fmla="*/ 0 60000 65536"/>
                    <a:gd name="T19" fmla="*/ 0 60000 65536"/>
                    <a:gd name="T20" fmla="*/ 0 60000 65536"/>
                    <a:gd name="T21" fmla="*/ 0 w 1014"/>
                    <a:gd name="T22" fmla="*/ 0 h 1856"/>
                    <a:gd name="T23" fmla="*/ 1014 w 1014"/>
                    <a:gd name="T24" fmla="*/ 1856 h 18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4" h="1856">
                      <a:moveTo>
                        <a:pt x="0" y="0"/>
                      </a:moveTo>
                      <a:lnTo>
                        <a:pt x="199" y="0"/>
                      </a:lnTo>
                      <a:lnTo>
                        <a:pt x="1014" y="1656"/>
                      </a:lnTo>
                      <a:lnTo>
                        <a:pt x="1014" y="1856"/>
                      </a:lnTo>
                      <a:lnTo>
                        <a:pt x="832" y="1856"/>
                      </a:lnTo>
                      <a:lnTo>
                        <a:pt x="1" y="111"/>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grpSp>
      </p:grpSp>
      <p:grpSp>
        <p:nvGrpSpPr>
          <p:cNvPr id="8252" name="Group 248"/>
          <p:cNvGrpSpPr>
            <a:grpSpLocks/>
          </p:cNvGrpSpPr>
          <p:nvPr/>
        </p:nvGrpSpPr>
        <p:grpSpPr bwMode="auto">
          <a:xfrm>
            <a:off x="5942013" y="2208213"/>
            <a:ext cx="338137" cy="230187"/>
            <a:chOff x="1056" y="3072"/>
            <a:chExt cx="252" cy="140"/>
          </a:xfrm>
        </p:grpSpPr>
        <p:sp>
          <p:nvSpPr>
            <p:cNvPr id="8385" name="Oval 249"/>
            <p:cNvSpPr>
              <a:spLocks noChangeAspect="1" noChangeArrowheads="1"/>
            </p:cNvSpPr>
            <p:nvPr/>
          </p:nvSpPr>
          <p:spPr bwMode="auto">
            <a:xfrm>
              <a:off x="1056" y="3151"/>
              <a:ext cx="252" cy="61"/>
            </a:xfrm>
            <a:prstGeom prst="ellipse">
              <a:avLst/>
            </a:prstGeom>
            <a:solidFill>
              <a:srgbClr val="CC3300"/>
            </a:solidFill>
            <a:ln w="19050">
              <a:solidFill>
                <a:srgbClr val="FEF928"/>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386" name="Rectangle 250"/>
            <p:cNvSpPr>
              <a:spLocks noChangeAspect="1" noChangeArrowheads="1"/>
            </p:cNvSpPr>
            <p:nvPr/>
          </p:nvSpPr>
          <p:spPr bwMode="auto">
            <a:xfrm>
              <a:off x="1056" y="3103"/>
              <a:ext cx="252" cy="80"/>
            </a:xfrm>
            <a:prstGeom prst="rect">
              <a:avLst/>
            </a:prstGeom>
            <a:solidFill>
              <a:srgbClr val="CC3300"/>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387" name="Oval 251"/>
            <p:cNvSpPr>
              <a:spLocks noChangeAspect="1" noChangeArrowheads="1"/>
            </p:cNvSpPr>
            <p:nvPr/>
          </p:nvSpPr>
          <p:spPr bwMode="auto">
            <a:xfrm>
              <a:off x="1056" y="3072"/>
              <a:ext cx="252" cy="61"/>
            </a:xfrm>
            <a:prstGeom prst="ellipse">
              <a:avLst/>
            </a:prstGeom>
            <a:solidFill>
              <a:srgbClr val="CC3300"/>
            </a:solidFill>
            <a:ln w="19050">
              <a:solidFill>
                <a:srgbClr val="FEF928"/>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grpSp>
          <p:nvGrpSpPr>
            <p:cNvPr id="8388" name="Group 252"/>
            <p:cNvGrpSpPr>
              <a:grpSpLocks noChangeAspect="1"/>
            </p:cNvGrpSpPr>
            <p:nvPr/>
          </p:nvGrpSpPr>
          <p:grpSpPr bwMode="auto">
            <a:xfrm>
              <a:off x="1095" y="3078"/>
              <a:ext cx="184" cy="47"/>
              <a:chOff x="2727" y="697"/>
              <a:chExt cx="2421" cy="2579"/>
            </a:xfrm>
          </p:grpSpPr>
          <p:grpSp>
            <p:nvGrpSpPr>
              <p:cNvPr id="8406" name="Group 253"/>
              <p:cNvGrpSpPr>
                <a:grpSpLocks noChangeAspect="1"/>
              </p:cNvGrpSpPr>
              <p:nvPr/>
            </p:nvGrpSpPr>
            <p:grpSpPr bwMode="auto">
              <a:xfrm>
                <a:off x="2727" y="697"/>
                <a:ext cx="2409" cy="2507"/>
                <a:chOff x="2739" y="769"/>
                <a:chExt cx="2409" cy="2507"/>
              </a:xfrm>
            </p:grpSpPr>
            <p:sp>
              <p:nvSpPr>
                <p:cNvPr id="8412" name="Freeform 254"/>
                <p:cNvSpPr>
                  <a:spLocks noChangeAspect="1"/>
                </p:cNvSpPr>
                <p:nvPr/>
              </p:nvSpPr>
              <p:spPr bwMode="auto">
                <a:xfrm>
                  <a:off x="2748" y="769"/>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413" name="Freeform 255"/>
                <p:cNvSpPr>
                  <a:spLocks noChangeAspect="1"/>
                </p:cNvSpPr>
                <p:nvPr/>
              </p:nvSpPr>
              <p:spPr bwMode="auto">
                <a:xfrm rot="5400000">
                  <a:off x="2736" y="2149"/>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414" name="Freeform 256"/>
                <p:cNvSpPr>
                  <a:spLocks noChangeAspect="1"/>
                </p:cNvSpPr>
                <p:nvPr/>
              </p:nvSpPr>
              <p:spPr bwMode="auto">
                <a:xfrm rot="10800000">
                  <a:off x="4032" y="2167"/>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415" name="Freeform 257"/>
                <p:cNvSpPr>
                  <a:spLocks noChangeAspect="1"/>
                </p:cNvSpPr>
                <p:nvPr/>
              </p:nvSpPr>
              <p:spPr bwMode="auto">
                <a:xfrm rot="-5400000">
                  <a:off x="3924" y="913"/>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grpSp>
            <p:nvGrpSpPr>
              <p:cNvPr id="8407" name="Group 258"/>
              <p:cNvGrpSpPr>
                <a:grpSpLocks noChangeAspect="1"/>
              </p:cNvGrpSpPr>
              <p:nvPr/>
            </p:nvGrpSpPr>
            <p:grpSpPr bwMode="auto">
              <a:xfrm>
                <a:off x="2739" y="769"/>
                <a:ext cx="2409" cy="2507"/>
                <a:chOff x="2739" y="769"/>
                <a:chExt cx="2409" cy="2507"/>
              </a:xfrm>
            </p:grpSpPr>
            <p:sp>
              <p:nvSpPr>
                <p:cNvPr id="8408" name="Freeform 259"/>
                <p:cNvSpPr>
                  <a:spLocks noChangeAspect="1"/>
                </p:cNvSpPr>
                <p:nvPr/>
              </p:nvSpPr>
              <p:spPr bwMode="auto">
                <a:xfrm>
                  <a:off x="2748" y="769"/>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409" name="Freeform 260"/>
                <p:cNvSpPr>
                  <a:spLocks noChangeAspect="1"/>
                </p:cNvSpPr>
                <p:nvPr/>
              </p:nvSpPr>
              <p:spPr bwMode="auto">
                <a:xfrm rot="5400000">
                  <a:off x="2736" y="2149"/>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410" name="Freeform 261"/>
                <p:cNvSpPr>
                  <a:spLocks noChangeAspect="1"/>
                </p:cNvSpPr>
                <p:nvPr/>
              </p:nvSpPr>
              <p:spPr bwMode="auto">
                <a:xfrm rot="10800000">
                  <a:off x="4032" y="2167"/>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411" name="Freeform 262"/>
                <p:cNvSpPr>
                  <a:spLocks noChangeAspect="1"/>
                </p:cNvSpPr>
                <p:nvPr/>
              </p:nvSpPr>
              <p:spPr bwMode="auto">
                <a:xfrm rot="-5400000">
                  <a:off x="3924" y="913"/>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grpSp>
        <p:sp>
          <p:nvSpPr>
            <p:cNvPr id="8389" name="Line 263"/>
            <p:cNvSpPr>
              <a:spLocks noChangeAspect="1" noChangeShapeType="1"/>
            </p:cNvSpPr>
            <p:nvPr/>
          </p:nvSpPr>
          <p:spPr bwMode="auto">
            <a:xfrm flipV="1">
              <a:off x="1056" y="3103"/>
              <a:ext cx="0" cy="80"/>
            </a:xfrm>
            <a:prstGeom prst="line">
              <a:avLst/>
            </a:prstGeom>
            <a:noFill/>
            <a:ln w="19050">
              <a:solidFill>
                <a:srgbClr val="FEF928"/>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90" name="Line 264"/>
            <p:cNvSpPr>
              <a:spLocks noChangeAspect="1" noChangeShapeType="1"/>
            </p:cNvSpPr>
            <p:nvPr/>
          </p:nvSpPr>
          <p:spPr bwMode="auto">
            <a:xfrm flipV="1">
              <a:off x="1308" y="3100"/>
              <a:ext cx="0" cy="83"/>
            </a:xfrm>
            <a:prstGeom prst="line">
              <a:avLst/>
            </a:prstGeom>
            <a:noFill/>
            <a:ln w="19050">
              <a:solidFill>
                <a:srgbClr val="FEF928"/>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391" name="Group 265"/>
            <p:cNvGrpSpPr>
              <a:grpSpLocks noChangeAspect="1"/>
            </p:cNvGrpSpPr>
            <p:nvPr/>
          </p:nvGrpSpPr>
          <p:grpSpPr bwMode="auto">
            <a:xfrm>
              <a:off x="1124" y="3137"/>
              <a:ext cx="110" cy="70"/>
              <a:chOff x="1088" y="1179"/>
              <a:chExt cx="1189" cy="1135"/>
            </a:xfrm>
          </p:grpSpPr>
          <p:grpSp>
            <p:nvGrpSpPr>
              <p:cNvPr id="8392" name="Group 266"/>
              <p:cNvGrpSpPr>
                <a:grpSpLocks noChangeAspect="1"/>
              </p:cNvGrpSpPr>
              <p:nvPr/>
            </p:nvGrpSpPr>
            <p:grpSpPr bwMode="auto">
              <a:xfrm>
                <a:off x="1088" y="1179"/>
                <a:ext cx="1175" cy="1121"/>
                <a:chOff x="2736" y="1488"/>
                <a:chExt cx="2484" cy="2378"/>
              </a:xfrm>
            </p:grpSpPr>
            <p:sp>
              <p:nvSpPr>
                <p:cNvPr id="8400" name="AutoShape 267"/>
                <p:cNvSpPr>
                  <a:spLocks noChangeAspect="1" noChangeArrowheads="1"/>
                </p:cNvSpPr>
                <p:nvPr/>
              </p:nvSpPr>
              <p:spPr bwMode="auto">
                <a:xfrm>
                  <a:off x="4368" y="1488"/>
                  <a:ext cx="852" cy="698"/>
                </a:xfrm>
                <a:prstGeom prst="rightArrow">
                  <a:avLst>
                    <a:gd name="adj1" fmla="val 21778"/>
                    <a:gd name="adj2" fmla="val 50142"/>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401" name="AutoShape 268"/>
                <p:cNvSpPr>
                  <a:spLocks noChangeAspect="1" noChangeArrowheads="1"/>
                </p:cNvSpPr>
                <p:nvPr/>
              </p:nvSpPr>
              <p:spPr bwMode="auto">
                <a:xfrm>
                  <a:off x="4368" y="3168"/>
                  <a:ext cx="852" cy="698"/>
                </a:xfrm>
                <a:prstGeom prst="rightArrow">
                  <a:avLst>
                    <a:gd name="adj1" fmla="val 28370"/>
                    <a:gd name="adj2" fmla="val 50142"/>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402" name="AutoShape 269"/>
                <p:cNvSpPr>
                  <a:spLocks noChangeAspect="1" noChangeArrowheads="1"/>
                </p:cNvSpPr>
                <p:nvPr/>
              </p:nvSpPr>
              <p:spPr bwMode="auto">
                <a:xfrm flipH="1">
                  <a:off x="2736" y="1488"/>
                  <a:ext cx="852" cy="698"/>
                </a:xfrm>
                <a:prstGeom prst="rightArrow">
                  <a:avLst>
                    <a:gd name="adj1" fmla="val 21778"/>
                    <a:gd name="adj2" fmla="val 50142"/>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403" name="AutoShape 270"/>
                <p:cNvSpPr>
                  <a:spLocks noChangeAspect="1" noChangeArrowheads="1"/>
                </p:cNvSpPr>
                <p:nvPr/>
              </p:nvSpPr>
              <p:spPr bwMode="auto">
                <a:xfrm flipH="1">
                  <a:off x="2736" y="3168"/>
                  <a:ext cx="852" cy="698"/>
                </a:xfrm>
                <a:prstGeom prst="rightArrow">
                  <a:avLst>
                    <a:gd name="adj1" fmla="val 28370"/>
                    <a:gd name="adj2" fmla="val 50142"/>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404" name="Freeform 271"/>
                <p:cNvSpPr>
                  <a:spLocks noChangeAspect="1"/>
                </p:cNvSpPr>
                <p:nvPr/>
              </p:nvSpPr>
              <p:spPr bwMode="auto">
                <a:xfrm>
                  <a:off x="3455" y="1761"/>
                  <a:ext cx="1014" cy="1856"/>
                </a:xfrm>
                <a:custGeom>
                  <a:avLst/>
                  <a:gdLst>
                    <a:gd name="T0" fmla="*/ 0 w 1014"/>
                    <a:gd name="T1" fmla="*/ 0 h 1856"/>
                    <a:gd name="T2" fmla="*/ 199 w 1014"/>
                    <a:gd name="T3" fmla="*/ 0 h 1856"/>
                    <a:gd name="T4" fmla="*/ 1014 w 1014"/>
                    <a:gd name="T5" fmla="*/ 1656 h 1856"/>
                    <a:gd name="T6" fmla="*/ 1014 w 1014"/>
                    <a:gd name="T7" fmla="*/ 1856 h 1856"/>
                    <a:gd name="T8" fmla="*/ 832 w 1014"/>
                    <a:gd name="T9" fmla="*/ 1856 h 1856"/>
                    <a:gd name="T10" fmla="*/ 1 w 1014"/>
                    <a:gd name="T11" fmla="*/ 111 h 1856"/>
                    <a:gd name="T12" fmla="*/ 0 w 1014"/>
                    <a:gd name="T13" fmla="*/ 0 h 1856"/>
                    <a:gd name="T14" fmla="*/ 0 60000 65536"/>
                    <a:gd name="T15" fmla="*/ 0 60000 65536"/>
                    <a:gd name="T16" fmla="*/ 0 60000 65536"/>
                    <a:gd name="T17" fmla="*/ 0 60000 65536"/>
                    <a:gd name="T18" fmla="*/ 0 60000 65536"/>
                    <a:gd name="T19" fmla="*/ 0 60000 65536"/>
                    <a:gd name="T20" fmla="*/ 0 60000 65536"/>
                    <a:gd name="T21" fmla="*/ 0 w 1014"/>
                    <a:gd name="T22" fmla="*/ 0 h 1856"/>
                    <a:gd name="T23" fmla="*/ 1014 w 1014"/>
                    <a:gd name="T24" fmla="*/ 1856 h 18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4" h="1856">
                      <a:moveTo>
                        <a:pt x="0" y="0"/>
                      </a:moveTo>
                      <a:lnTo>
                        <a:pt x="199" y="0"/>
                      </a:lnTo>
                      <a:lnTo>
                        <a:pt x="1014" y="1656"/>
                      </a:lnTo>
                      <a:lnTo>
                        <a:pt x="1014" y="1856"/>
                      </a:lnTo>
                      <a:lnTo>
                        <a:pt x="832" y="1856"/>
                      </a:lnTo>
                      <a:lnTo>
                        <a:pt x="1" y="111"/>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405" name="Freeform 272"/>
                <p:cNvSpPr>
                  <a:spLocks noChangeAspect="1"/>
                </p:cNvSpPr>
                <p:nvPr/>
              </p:nvSpPr>
              <p:spPr bwMode="auto">
                <a:xfrm flipH="1">
                  <a:off x="3456" y="1760"/>
                  <a:ext cx="1014" cy="1856"/>
                </a:xfrm>
                <a:custGeom>
                  <a:avLst/>
                  <a:gdLst>
                    <a:gd name="T0" fmla="*/ 0 w 1014"/>
                    <a:gd name="T1" fmla="*/ 0 h 1856"/>
                    <a:gd name="T2" fmla="*/ 199 w 1014"/>
                    <a:gd name="T3" fmla="*/ 0 h 1856"/>
                    <a:gd name="T4" fmla="*/ 1014 w 1014"/>
                    <a:gd name="T5" fmla="*/ 1656 h 1856"/>
                    <a:gd name="T6" fmla="*/ 1014 w 1014"/>
                    <a:gd name="T7" fmla="*/ 1856 h 1856"/>
                    <a:gd name="T8" fmla="*/ 832 w 1014"/>
                    <a:gd name="T9" fmla="*/ 1856 h 1856"/>
                    <a:gd name="T10" fmla="*/ 1 w 1014"/>
                    <a:gd name="T11" fmla="*/ 111 h 1856"/>
                    <a:gd name="T12" fmla="*/ 0 w 1014"/>
                    <a:gd name="T13" fmla="*/ 0 h 1856"/>
                    <a:gd name="T14" fmla="*/ 0 60000 65536"/>
                    <a:gd name="T15" fmla="*/ 0 60000 65536"/>
                    <a:gd name="T16" fmla="*/ 0 60000 65536"/>
                    <a:gd name="T17" fmla="*/ 0 60000 65536"/>
                    <a:gd name="T18" fmla="*/ 0 60000 65536"/>
                    <a:gd name="T19" fmla="*/ 0 60000 65536"/>
                    <a:gd name="T20" fmla="*/ 0 60000 65536"/>
                    <a:gd name="T21" fmla="*/ 0 w 1014"/>
                    <a:gd name="T22" fmla="*/ 0 h 1856"/>
                    <a:gd name="T23" fmla="*/ 1014 w 1014"/>
                    <a:gd name="T24" fmla="*/ 1856 h 18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4" h="1856">
                      <a:moveTo>
                        <a:pt x="0" y="0"/>
                      </a:moveTo>
                      <a:lnTo>
                        <a:pt x="199" y="0"/>
                      </a:lnTo>
                      <a:lnTo>
                        <a:pt x="1014" y="1656"/>
                      </a:lnTo>
                      <a:lnTo>
                        <a:pt x="1014" y="1856"/>
                      </a:lnTo>
                      <a:lnTo>
                        <a:pt x="832" y="1856"/>
                      </a:lnTo>
                      <a:lnTo>
                        <a:pt x="1" y="111"/>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grpSp>
            <p:nvGrpSpPr>
              <p:cNvPr id="8393" name="Group 273"/>
              <p:cNvGrpSpPr>
                <a:grpSpLocks noChangeAspect="1"/>
              </p:cNvGrpSpPr>
              <p:nvPr/>
            </p:nvGrpSpPr>
            <p:grpSpPr bwMode="auto">
              <a:xfrm>
                <a:off x="1102" y="1193"/>
                <a:ext cx="1175" cy="1121"/>
                <a:chOff x="2736" y="1488"/>
                <a:chExt cx="2484" cy="2378"/>
              </a:xfrm>
            </p:grpSpPr>
            <p:sp>
              <p:nvSpPr>
                <p:cNvPr id="8394" name="AutoShape 274"/>
                <p:cNvSpPr>
                  <a:spLocks noChangeAspect="1" noChangeArrowheads="1"/>
                </p:cNvSpPr>
                <p:nvPr/>
              </p:nvSpPr>
              <p:spPr bwMode="auto">
                <a:xfrm>
                  <a:off x="4368" y="1488"/>
                  <a:ext cx="852" cy="698"/>
                </a:xfrm>
                <a:prstGeom prst="rightArrow">
                  <a:avLst>
                    <a:gd name="adj1" fmla="val 21778"/>
                    <a:gd name="adj2" fmla="val 5014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395" name="AutoShape 275"/>
                <p:cNvSpPr>
                  <a:spLocks noChangeAspect="1" noChangeArrowheads="1"/>
                </p:cNvSpPr>
                <p:nvPr/>
              </p:nvSpPr>
              <p:spPr bwMode="auto">
                <a:xfrm>
                  <a:off x="4368" y="3168"/>
                  <a:ext cx="852" cy="698"/>
                </a:xfrm>
                <a:prstGeom prst="rightArrow">
                  <a:avLst>
                    <a:gd name="adj1" fmla="val 28370"/>
                    <a:gd name="adj2" fmla="val 5014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396" name="AutoShape 276"/>
                <p:cNvSpPr>
                  <a:spLocks noChangeAspect="1" noChangeArrowheads="1"/>
                </p:cNvSpPr>
                <p:nvPr/>
              </p:nvSpPr>
              <p:spPr bwMode="auto">
                <a:xfrm flipH="1">
                  <a:off x="2736" y="1488"/>
                  <a:ext cx="852" cy="698"/>
                </a:xfrm>
                <a:prstGeom prst="rightArrow">
                  <a:avLst>
                    <a:gd name="adj1" fmla="val 21778"/>
                    <a:gd name="adj2" fmla="val 5014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397" name="AutoShape 277"/>
                <p:cNvSpPr>
                  <a:spLocks noChangeAspect="1" noChangeArrowheads="1"/>
                </p:cNvSpPr>
                <p:nvPr/>
              </p:nvSpPr>
              <p:spPr bwMode="auto">
                <a:xfrm flipH="1">
                  <a:off x="2736" y="3168"/>
                  <a:ext cx="852" cy="698"/>
                </a:xfrm>
                <a:prstGeom prst="rightArrow">
                  <a:avLst>
                    <a:gd name="adj1" fmla="val 28370"/>
                    <a:gd name="adj2" fmla="val 5014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398" name="Freeform 278"/>
                <p:cNvSpPr>
                  <a:spLocks noChangeAspect="1"/>
                </p:cNvSpPr>
                <p:nvPr/>
              </p:nvSpPr>
              <p:spPr bwMode="auto">
                <a:xfrm>
                  <a:off x="3455" y="1761"/>
                  <a:ext cx="1014" cy="1856"/>
                </a:xfrm>
                <a:custGeom>
                  <a:avLst/>
                  <a:gdLst>
                    <a:gd name="T0" fmla="*/ 0 w 1014"/>
                    <a:gd name="T1" fmla="*/ 0 h 1856"/>
                    <a:gd name="T2" fmla="*/ 199 w 1014"/>
                    <a:gd name="T3" fmla="*/ 0 h 1856"/>
                    <a:gd name="T4" fmla="*/ 1014 w 1014"/>
                    <a:gd name="T5" fmla="*/ 1656 h 1856"/>
                    <a:gd name="T6" fmla="*/ 1014 w 1014"/>
                    <a:gd name="T7" fmla="*/ 1856 h 1856"/>
                    <a:gd name="T8" fmla="*/ 832 w 1014"/>
                    <a:gd name="T9" fmla="*/ 1856 h 1856"/>
                    <a:gd name="T10" fmla="*/ 1 w 1014"/>
                    <a:gd name="T11" fmla="*/ 111 h 1856"/>
                    <a:gd name="T12" fmla="*/ 0 w 1014"/>
                    <a:gd name="T13" fmla="*/ 0 h 1856"/>
                    <a:gd name="T14" fmla="*/ 0 60000 65536"/>
                    <a:gd name="T15" fmla="*/ 0 60000 65536"/>
                    <a:gd name="T16" fmla="*/ 0 60000 65536"/>
                    <a:gd name="T17" fmla="*/ 0 60000 65536"/>
                    <a:gd name="T18" fmla="*/ 0 60000 65536"/>
                    <a:gd name="T19" fmla="*/ 0 60000 65536"/>
                    <a:gd name="T20" fmla="*/ 0 60000 65536"/>
                    <a:gd name="T21" fmla="*/ 0 w 1014"/>
                    <a:gd name="T22" fmla="*/ 0 h 1856"/>
                    <a:gd name="T23" fmla="*/ 1014 w 1014"/>
                    <a:gd name="T24" fmla="*/ 1856 h 18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4" h="1856">
                      <a:moveTo>
                        <a:pt x="0" y="0"/>
                      </a:moveTo>
                      <a:lnTo>
                        <a:pt x="199" y="0"/>
                      </a:lnTo>
                      <a:lnTo>
                        <a:pt x="1014" y="1656"/>
                      </a:lnTo>
                      <a:lnTo>
                        <a:pt x="1014" y="1856"/>
                      </a:lnTo>
                      <a:lnTo>
                        <a:pt x="832" y="1856"/>
                      </a:lnTo>
                      <a:lnTo>
                        <a:pt x="1" y="111"/>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399" name="Freeform 279"/>
                <p:cNvSpPr>
                  <a:spLocks noChangeAspect="1"/>
                </p:cNvSpPr>
                <p:nvPr/>
              </p:nvSpPr>
              <p:spPr bwMode="auto">
                <a:xfrm flipH="1">
                  <a:off x="3456" y="1760"/>
                  <a:ext cx="1014" cy="1856"/>
                </a:xfrm>
                <a:custGeom>
                  <a:avLst/>
                  <a:gdLst>
                    <a:gd name="T0" fmla="*/ 0 w 1014"/>
                    <a:gd name="T1" fmla="*/ 0 h 1856"/>
                    <a:gd name="T2" fmla="*/ 199 w 1014"/>
                    <a:gd name="T3" fmla="*/ 0 h 1856"/>
                    <a:gd name="T4" fmla="*/ 1014 w 1014"/>
                    <a:gd name="T5" fmla="*/ 1656 h 1856"/>
                    <a:gd name="T6" fmla="*/ 1014 w 1014"/>
                    <a:gd name="T7" fmla="*/ 1856 h 1856"/>
                    <a:gd name="T8" fmla="*/ 832 w 1014"/>
                    <a:gd name="T9" fmla="*/ 1856 h 1856"/>
                    <a:gd name="T10" fmla="*/ 1 w 1014"/>
                    <a:gd name="T11" fmla="*/ 111 h 1856"/>
                    <a:gd name="T12" fmla="*/ 0 w 1014"/>
                    <a:gd name="T13" fmla="*/ 0 h 1856"/>
                    <a:gd name="T14" fmla="*/ 0 60000 65536"/>
                    <a:gd name="T15" fmla="*/ 0 60000 65536"/>
                    <a:gd name="T16" fmla="*/ 0 60000 65536"/>
                    <a:gd name="T17" fmla="*/ 0 60000 65536"/>
                    <a:gd name="T18" fmla="*/ 0 60000 65536"/>
                    <a:gd name="T19" fmla="*/ 0 60000 65536"/>
                    <a:gd name="T20" fmla="*/ 0 60000 65536"/>
                    <a:gd name="T21" fmla="*/ 0 w 1014"/>
                    <a:gd name="T22" fmla="*/ 0 h 1856"/>
                    <a:gd name="T23" fmla="*/ 1014 w 1014"/>
                    <a:gd name="T24" fmla="*/ 1856 h 18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4" h="1856">
                      <a:moveTo>
                        <a:pt x="0" y="0"/>
                      </a:moveTo>
                      <a:lnTo>
                        <a:pt x="199" y="0"/>
                      </a:lnTo>
                      <a:lnTo>
                        <a:pt x="1014" y="1656"/>
                      </a:lnTo>
                      <a:lnTo>
                        <a:pt x="1014" y="1856"/>
                      </a:lnTo>
                      <a:lnTo>
                        <a:pt x="832" y="1856"/>
                      </a:lnTo>
                      <a:lnTo>
                        <a:pt x="1" y="111"/>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grpSp>
      </p:grpSp>
      <p:grpSp>
        <p:nvGrpSpPr>
          <p:cNvPr id="8253" name="Group 248"/>
          <p:cNvGrpSpPr>
            <a:grpSpLocks/>
          </p:cNvGrpSpPr>
          <p:nvPr/>
        </p:nvGrpSpPr>
        <p:grpSpPr bwMode="auto">
          <a:xfrm>
            <a:off x="2486025" y="2208213"/>
            <a:ext cx="338138" cy="230187"/>
            <a:chOff x="1056" y="3072"/>
            <a:chExt cx="252" cy="140"/>
          </a:xfrm>
        </p:grpSpPr>
        <p:sp>
          <p:nvSpPr>
            <p:cNvPr id="8354" name="Oval 249"/>
            <p:cNvSpPr>
              <a:spLocks noChangeAspect="1" noChangeArrowheads="1"/>
            </p:cNvSpPr>
            <p:nvPr/>
          </p:nvSpPr>
          <p:spPr bwMode="auto">
            <a:xfrm>
              <a:off x="1056" y="3151"/>
              <a:ext cx="252" cy="61"/>
            </a:xfrm>
            <a:prstGeom prst="ellipse">
              <a:avLst/>
            </a:prstGeom>
            <a:solidFill>
              <a:srgbClr val="CC3300"/>
            </a:solidFill>
            <a:ln w="19050">
              <a:solidFill>
                <a:srgbClr val="FEF928"/>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355" name="Rectangle 250"/>
            <p:cNvSpPr>
              <a:spLocks noChangeAspect="1" noChangeArrowheads="1"/>
            </p:cNvSpPr>
            <p:nvPr/>
          </p:nvSpPr>
          <p:spPr bwMode="auto">
            <a:xfrm>
              <a:off x="1056" y="3103"/>
              <a:ext cx="252" cy="80"/>
            </a:xfrm>
            <a:prstGeom prst="rect">
              <a:avLst/>
            </a:prstGeom>
            <a:solidFill>
              <a:srgbClr val="CC3300"/>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356" name="Oval 251"/>
            <p:cNvSpPr>
              <a:spLocks noChangeAspect="1" noChangeArrowheads="1"/>
            </p:cNvSpPr>
            <p:nvPr/>
          </p:nvSpPr>
          <p:spPr bwMode="auto">
            <a:xfrm>
              <a:off x="1056" y="3072"/>
              <a:ext cx="252" cy="61"/>
            </a:xfrm>
            <a:prstGeom prst="ellipse">
              <a:avLst/>
            </a:prstGeom>
            <a:solidFill>
              <a:srgbClr val="CC3300"/>
            </a:solidFill>
            <a:ln w="19050">
              <a:solidFill>
                <a:srgbClr val="FEF928"/>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grpSp>
          <p:nvGrpSpPr>
            <p:cNvPr id="8357" name="Group 252"/>
            <p:cNvGrpSpPr>
              <a:grpSpLocks noChangeAspect="1"/>
            </p:cNvGrpSpPr>
            <p:nvPr/>
          </p:nvGrpSpPr>
          <p:grpSpPr bwMode="auto">
            <a:xfrm>
              <a:off x="1095" y="3078"/>
              <a:ext cx="184" cy="47"/>
              <a:chOff x="2727" y="697"/>
              <a:chExt cx="2421" cy="2579"/>
            </a:xfrm>
          </p:grpSpPr>
          <p:grpSp>
            <p:nvGrpSpPr>
              <p:cNvPr id="8375" name="Group 253"/>
              <p:cNvGrpSpPr>
                <a:grpSpLocks noChangeAspect="1"/>
              </p:cNvGrpSpPr>
              <p:nvPr/>
            </p:nvGrpSpPr>
            <p:grpSpPr bwMode="auto">
              <a:xfrm>
                <a:off x="2727" y="697"/>
                <a:ext cx="2409" cy="2507"/>
                <a:chOff x="2739" y="769"/>
                <a:chExt cx="2409" cy="2507"/>
              </a:xfrm>
            </p:grpSpPr>
            <p:sp>
              <p:nvSpPr>
                <p:cNvPr id="8381" name="Freeform 254"/>
                <p:cNvSpPr>
                  <a:spLocks noChangeAspect="1"/>
                </p:cNvSpPr>
                <p:nvPr/>
              </p:nvSpPr>
              <p:spPr bwMode="auto">
                <a:xfrm>
                  <a:off x="2748" y="769"/>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382" name="Freeform 255"/>
                <p:cNvSpPr>
                  <a:spLocks noChangeAspect="1"/>
                </p:cNvSpPr>
                <p:nvPr/>
              </p:nvSpPr>
              <p:spPr bwMode="auto">
                <a:xfrm rot="5400000">
                  <a:off x="2736" y="2149"/>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383" name="Freeform 256"/>
                <p:cNvSpPr>
                  <a:spLocks noChangeAspect="1"/>
                </p:cNvSpPr>
                <p:nvPr/>
              </p:nvSpPr>
              <p:spPr bwMode="auto">
                <a:xfrm rot="10800000">
                  <a:off x="4032" y="2167"/>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384" name="Freeform 257"/>
                <p:cNvSpPr>
                  <a:spLocks noChangeAspect="1"/>
                </p:cNvSpPr>
                <p:nvPr/>
              </p:nvSpPr>
              <p:spPr bwMode="auto">
                <a:xfrm rot="-5400000">
                  <a:off x="3924" y="913"/>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grpSp>
            <p:nvGrpSpPr>
              <p:cNvPr id="8376" name="Group 258"/>
              <p:cNvGrpSpPr>
                <a:grpSpLocks noChangeAspect="1"/>
              </p:cNvGrpSpPr>
              <p:nvPr/>
            </p:nvGrpSpPr>
            <p:grpSpPr bwMode="auto">
              <a:xfrm>
                <a:off x="2739" y="769"/>
                <a:ext cx="2409" cy="2507"/>
                <a:chOff x="2739" y="769"/>
                <a:chExt cx="2409" cy="2507"/>
              </a:xfrm>
            </p:grpSpPr>
            <p:sp>
              <p:nvSpPr>
                <p:cNvPr id="8377" name="Freeform 259"/>
                <p:cNvSpPr>
                  <a:spLocks noChangeAspect="1"/>
                </p:cNvSpPr>
                <p:nvPr/>
              </p:nvSpPr>
              <p:spPr bwMode="auto">
                <a:xfrm>
                  <a:off x="2748" y="769"/>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378" name="Freeform 260"/>
                <p:cNvSpPr>
                  <a:spLocks noChangeAspect="1"/>
                </p:cNvSpPr>
                <p:nvPr/>
              </p:nvSpPr>
              <p:spPr bwMode="auto">
                <a:xfrm rot="5400000">
                  <a:off x="2736" y="2149"/>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379" name="Freeform 261"/>
                <p:cNvSpPr>
                  <a:spLocks noChangeAspect="1"/>
                </p:cNvSpPr>
                <p:nvPr/>
              </p:nvSpPr>
              <p:spPr bwMode="auto">
                <a:xfrm rot="10800000">
                  <a:off x="4032" y="2167"/>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380" name="Freeform 262"/>
                <p:cNvSpPr>
                  <a:spLocks noChangeAspect="1"/>
                </p:cNvSpPr>
                <p:nvPr/>
              </p:nvSpPr>
              <p:spPr bwMode="auto">
                <a:xfrm rot="-5400000">
                  <a:off x="3924" y="913"/>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grpSp>
        <p:sp>
          <p:nvSpPr>
            <p:cNvPr id="8358" name="Line 263"/>
            <p:cNvSpPr>
              <a:spLocks noChangeAspect="1" noChangeShapeType="1"/>
            </p:cNvSpPr>
            <p:nvPr/>
          </p:nvSpPr>
          <p:spPr bwMode="auto">
            <a:xfrm flipV="1">
              <a:off x="1056" y="3103"/>
              <a:ext cx="0" cy="80"/>
            </a:xfrm>
            <a:prstGeom prst="line">
              <a:avLst/>
            </a:prstGeom>
            <a:noFill/>
            <a:ln w="19050">
              <a:solidFill>
                <a:srgbClr val="FEF928"/>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59" name="Line 264"/>
            <p:cNvSpPr>
              <a:spLocks noChangeAspect="1" noChangeShapeType="1"/>
            </p:cNvSpPr>
            <p:nvPr/>
          </p:nvSpPr>
          <p:spPr bwMode="auto">
            <a:xfrm flipV="1">
              <a:off x="1308" y="3100"/>
              <a:ext cx="0" cy="83"/>
            </a:xfrm>
            <a:prstGeom prst="line">
              <a:avLst/>
            </a:prstGeom>
            <a:noFill/>
            <a:ln w="19050">
              <a:solidFill>
                <a:srgbClr val="FEF928"/>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360" name="Group 265"/>
            <p:cNvGrpSpPr>
              <a:grpSpLocks noChangeAspect="1"/>
            </p:cNvGrpSpPr>
            <p:nvPr/>
          </p:nvGrpSpPr>
          <p:grpSpPr bwMode="auto">
            <a:xfrm>
              <a:off x="1124" y="3137"/>
              <a:ext cx="110" cy="70"/>
              <a:chOff x="1088" y="1179"/>
              <a:chExt cx="1189" cy="1135"/>
            </a:xfrm>
          </p:grpSpPr>
          <p:grpSp>
            <p:nvGrpSpPr>
              <p:cNvPr id="8361" name="Group 266"/>
              <p:cNvGrpSpPr>
                <a:grpSpLocks noChangeAspect="1"/>
              </p:cNvGrpSpPr>
              <p:nvPr/>
            </p:nvGrpSpPr>
            <p:grpSpPr bwMode="auto">
              <a:xfrm>
                <a:off x="1088" y="1179"/>
                <a:ext cx="1175" cy="1121"/>
                <a:chOff x="2736" y="1488"/>
                <a:chExt cx="2484" cy="2378"/>
              </a:xfrm>
            </p:grpSpPr>
            <p:sp>
              <p:nvSpPr>
                <p:cNvPr id="8369" name="AutoShape 267"/>
                <p:cNvSpPr>
                  <a:spLocks noChangeAspect="1" noChangeArrowheads="1"/>
                </p:cNvSpPr>
                <p:nvPr/>
              </p:nvSpPr>
              <p:spPr bwMode="auto">
                <a:xfrm>
                  <a:off x="4368" y="1488"/>
                  <a:ext cx="852" cy="698"/>
                </a:xfrm>
                <a:prstGeom prst="rightArrow">
                  <a:avLst>
                    <a:gd name="adj1" fmla="val 21778"/>
                    <a:gd name="adj2" fmla="val 50142"/>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370" name="AutoShape 268"/>
                <p:cNvSpPr>
                  <a:spLocks noChangeAspect="1" noChangeArrowheads="1"/>
                </p:cNvSpPr>
                <p:nvPr/>
              </p:nvSpPr>
              <p:spPr bwMode="auto">
                <a:xfrm>
                  <a:off x="4368" y="3168"/>
                  <a:ext cx="852" cy="698"/>
                </a:xfrm>
                <a:prstGeom prst="rightArrow">
                  <a:avLst>
                    <a:gd name="adj1" fmla="val 28370"/>
                    <a:gd name="adj2" fmla="val 50142"/>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371" name="AutoShape 269"/>
                <p:cNvSpPr>
                  <a:spLocks noChangeAspect="1" noChangeArrowheads="1"/>
                </p:cNvSpPr>
                <p:nvPr/>
              </p:nvSpPr>
              <p:spPr bwMode="auto">
                <a:xfrm flipH="1">
                  <a:off x="2736" y="1488"/>
                  <a:ext cx="852" cy="698"/>
                </a:xfrm>
                <a:prstGeom prst="rightArrow">
                  <a:avLst>
                    <a:gd name="adj1" fmla="val 21778"/>
                    <a:gd name="adj2" fmla="val 50142"/>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372" name="AutoShape 270"/>
                <p:cNvSpPr>
                  <a:spLocks noChangeAspect="1" noChangeArrowheads="1"/>
                </p:cNvSpPr>
                <p:nvPr/>
              </p:nvSpPr>
              <p:spPr bwMode="auto">
                <a:xfrm flipH="1">
                  <a:off x="2736" y="3168"/>
                  <a:ext cx="852" cy="698"/>
                </a:xfrm>
                <a:prstGeom prst="rightArrow">
                  <a:avLst>
                    <a:gd name="adj1" fmla="val 28370"/>
                    <a:gd name="adj2" fmla="val 50142"/>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373" name="Freeform 271"/>
                <p:cNvSpPr>
                  <a:spLocks noChangeAspect="1"/>
                </p:cNvSpPr>
                <p:nvPr/>
              </p:nvSpPr>
              <p:spPr bwMode="auto">
                <a:xfrm>
                  <a:off x="3455" y="1761"/>
                  <a:ext cx="1014" cy="1856"/>
                </a:xfrm>
                <a:custGeom>
                  <a:avLst/>
                  <a:gdLst>
                    <a:gd name="T0" fmla="*/ 0 w 1014"/>
                    <a:gd name="T1" fmla="*/ 0 h 1856"/>
                    <a:gd name="T2" fmla="*/ 199 w 1014"/>
                    <a:gd name="T3" fmla="*/ 0 h 1856"/>
                    <a:gd name="T4" fmla="*/ 1014 w 1014"/>
                    <a:gd name="T5" fmla="*/ 1656 h 1856"/>
                    <a:gd name="T6" fmla="*/ 1014 w 1014"/>
                    <a:gd name="T7" fmla="*/ 1856 h 1856"/>
                    <a:gd name="T8" fmla="*/ 832 w 1014"/>
                    <a:gd name="T9" fmla="*/ 1856 h 1856"/>
                    <a:gd name="T10" fmla="*/ 1 w 1014"/>
                    <a:gd name="T11" fmla="*/ 111 h 1856"/>
                    <a:gd name="T12" fmla="*/ 0 w 1014"/>
                    <a:gd name="T13" fmla="*/ 0 h 1856"/>
                    <a:gd name="T14" fmla="*/ 0 60000 65536"/>
                    <a:gd name="T15" fmla="*/ 0 60000 65536"/>
                    <a:gd name="T16" fmla="*/ 0 60000 65536"/>
                    <a:gd name="T17" fmla="*/ 0 60000 65536"/>
                    <a:gd name="T18" fmla="*/ 0 60000 65536"/>
                    <a:gd name="T19" fmla="*/ 0 60000 65536"/>
                    <a:gd name="T20" fmla="*/ 0 60000 65536"/>
                    <a:gd name="T21" fmla="*/ 0 w 1014"/>
                    <a:gd name="T22" fmla="*/ 0 h 1856"/>
                    <a:gd name="T23" fmla="*/ 1014 w 1014"/>
                    <a:gd name="T24" fmla="*/ 1856 h 18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4" h="1856">
                      <a:moveTo>
                        <a:pt x="0" y="0"/>
                      </a:moveTo>
                      <a:lnTo>
                        <a:pt x="199" y="0"/>
                      </a:lnTo>
                      <a:lnTo>
                        <a:pt x="1014" y="1656"/>
                      </a:lnTo>
                      <a:lnTo>
                        <a:pt x="1014" y="1856"/>
                      </a:lnTo>
                      <a:lnTo>
                        <a:pt x="832" y="1856"/>
                      </a:lnTo>
                      <a:lnTo>
                        <a:pt x="1" y="111"/>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374" name="Freeform 272"/>
                <p:cNvSpPr>
                  <a:spLocks noChangeAspect="1"/>
                </p:cNvSpPr>
                <p:nvPr/>
              </p:nvSpPr>
              <p:spPr bwMode="auto">
                <a:xfrm flipH="1">
                  <a:off x="3456" y="1760"/>
                  <a:ext cx="1014" cy="1856"/>
                </a:xfrm>
                <a:custGeom>
                  <a:avLst/>
                  <a:gdLst>
                    <a:gd name="T0" fmla="*/ 0 w 1014"/>
                    <a:gd name="T1" fmla="*/ 0 h 1856"/>
                    <a:gd name="T2" fmla="*/ 199 w 1014"/>
                    <a:gd name="T3" fmla="*/ 0 h 1856"/>
                    <a:gd name="T4" fmla="*/ 1014 w 1014"/>
                    <a:gd name="T5" fmla="*/ 1656 h 1856"/>
                    <a:gd name="T6" fmla="*/ 1014 w 1014"/>
                    <a:gd name="T7" fmla="*/ 1856 h 1856"/>
                    <a:gd name="T8" fmla="*/ 832 w 1014"/>
                    <a:gd name="T9" fmla="*/ 1856 h 1856"/>
                    <a:gd name="T10" fmla="*/ 1 w 1014"/>
                    <a:gd name="T11" fmla="*/ 111 h 1856"/>
                    <a:gd name="T12" fmla="*/ 0 w 1014"/>
                    <a:gd name="T13" fmla="*/ 0 h 1856"/>
                    <a:gd name="T14" fmla="*/ 0 60000 65536"/>
                    <a:gd name="T15" fmla="*/ 0 60000 65536"/>
                    <a:gd name="T16" fmla="*/ 0 60000 65536"/>
                    <a:gd name="T17" fmla="*/ 0 60000 65536"/>
                    <a:gd name="T18" fmla="*/ 0 60000 65536"/>
                    <a:gd name="T19" fmla="*/ 0 60000 65536"/>
                    <a:gd name="T20" fmla="*/ 0 60000 65536"/>
                    <a:gd name="T21" fmla="*/ 0 w 1014"/>
                    <a:gd name="T22" fmla="*/ 0 h 1856"/>
                    <a:gd name="T23" fmla="*/ 1014 w 1014"/>
                    <a:gd name="T24" fmla="*/ 1856 h 18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4" h="1856">
                      <a:moveTo>
                        <a:pt x="0" y="0"/>
                      </a:moveTo>
                      <a:lnTo>
                        <a:pt x="199" y="0"/>
                      </a:lnTo>
                      <a:lnTo>
                        <a:pt x="1014" y="1656"/>
                      </a:lnTo>
                      <a:lnTo>
                        <a:pt x="1014" y="1856"/>
                      </a:lnTo>
                      <a:lnTo>
                        <a:pt x="832" y="1856"/>
                      </a:lnTo>
                      <a:lnTo>
                        <a:pt x="1" y="111"/>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grpSp>
            <p:nvGrpSpPr>
              <p:cNvPr id="8362" name="Group 273"/>
              <p:cNvGrpSpPr>
                <a:grpSpLocks noChangeAspect="1"/>
              </p:cNvGrpSpPr>
              <p:nvPr/>
            </p:nvGrpSpPr>
            <p:grpSpPr bwMode="auto">
              <a:xfrm>
                <a:off x="1102" y="1193"/>
                <a:ext cx="1175" cy="1121"/>
                <a:chOff x="2736" y="1488"/>
                <a:chExt cx="2484" cy="2378"/>
              </a:xfrm>
            </p:grpSpPr>
            <p:sp>
              <p:nvSpPr>
                <p:cNvPr id="8363" name="AutoShape 274"/>
                <p:cNvSpPr>
                  <a:spLocks noChangeAspect="1" noChangeArrowheads="1"/>
                </p:cNvSpPr>
                <p:nvPr/>
              </p:nvSpPr>
              <p:spPr bwMode="auto">
                <a:xfrm>
                  <a:off x="4368" y="1488"/>
                  <a:ext cx="852" cy="698"/>
                </a:xfrm>
                <a:prstGeom prst="rightArrow">
                  <a:avLst>
                    <a:gd name="adj1" fmla="val 21778"/>
                    <a:gd name="adj2" fmla="val 5014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364" name="AutoShape 275"/>
                <p:cNvSpPr>
                  <a:spLocks noChangeAspect="1" noChangeArrowheads="1"/>
                </p:cNvSpPr>
                <p:nvPr/>
              </p:nvSpPr>
              <p:spPr bwMode="auto">
                <a:xfrm>
                  <a:off x="4368" y="3168"/>
                  <a:ext cx="852" cy="698"/>
                </a:xfrm>
                <a:prstGeom prst="rightArrow">
                  <a:avLst>
                    <a:gd name="adj1" fmla="val 28370"/>
                    <a:gd name="adj2" fmla="val 5014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365" name="AutoShape 276"/>
                <p:cNvSpPr>
                  <a:spLocks noChangeAspect="1" noChangeArrowheads="1"/>
                </p:cNvSpPr>
                <p:nvPr/>
              </p:nvSpPr>
              <p:spPr bwMode="auto">
                <a:xfrm flipH="1">
                  <a:off x="2736" y="1488"/>
                  <a:ext cx="852" cy="698"/>
                </a:xfrm>
                <a:prstGeom prst="rightArrow">
                  <a:avLst>
                    <a:gd name="adj1" fmla="val 21778"/>
                    <a:gd name="adj2" fmla="val 5014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366" name="AutoShape 277"/>
                <p:cNvSpPr>
                  <a:spLocks noChangeAspect="1" noChangeArrowheads="1"/>
                </p:cNvSpPr>
                <p:nvPr/>
              </p:nvSpPr>
              <p:spPr bwMode="auto">
                <a:xfrm flipH="1">
                  <a:off x="2736" y="3168"/>
                  <a:ext cx="852" cy="698"/>
                </a:xfrm>
                <a:prstGeom prst="rightArrow">
                  <a:avLst>
                    <a:gd name="adj1" fmla="val 28370"/>
                    <a:gd name="adj2" fmla="val 5014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367" name="Freeform 278"/>
                <p:cNvSpPr>
                  <a:spLocks noChangeAspect="1"/>
                </p:cNvSpPr>
                <p:nvPr/>
              </p:nvSpPr>
              <p:spPr bwMode="auto">
                <a:xfrm>
                  <a:off x="3455" y="1761"/>
                  <a:ext cx="1014" cy="1856"/>
                </a:xfrm>
                <a:custGeom>
                  <a:avLst/>
                  <a:gdLst>
                    <a:gd name="T0" fmla="*/ 0 w 1014"/>
                    <a:gd name="T1" fmla="*/ 0 h 1856"/>
                    <a:gd name="T2" fmla="*/ 199 w 1014"/>
                    <a:gd name="T3" fmla="*/ 0 h 1856"/>
                    <a:gd name="T4" fmla="*/ 1014 w 1014"/>
                    <a:gd name="T5" fmla="*/ 1656 h 1856"/>
                    <a:gd name="T6" fmla="*/ 1014 w 1014"/>
                    <a:gd name="T7" fmla="*/ 1856 h 1856"/>
                    <a:gd name="T8" fmla="*/ 832 w 1014"/>
                    <a:gd name="T9" fmla="*/ 1856 h 1856"/>
                    <a:gd name="T10" fmla="*/ 1 w 1014"/>
                    <a:gd name="T11" fmla="*/ 111 h 1856"/>
                    <a:gd name="T12" fmla="*/ 0 w 1014"/>
                    <a:gd name="T13" fmla="*/ 0 h 1856"/>
                    <a:gd name="T14" fmla="*/ 0 60000 65536"/>
                    <a:gd name="T15" fmla="*/ 0 60000 65536"/>
                    <a:gd name="T16" fmla="*/ 0 60000 65536"/>
                    <a:gd name="T17" fmla="*/ 0 60000 65536"/>
                    <a:gd name="T18" fmla="*/ 0 60000 65536"/>
                    <a:gd name="T19" fmla="*/ 0 60000 65536"/>
                    <a:gd name="T20" fmla="*/ 0 60000 65536"/>
                    <a:gd name="T21" fmla="*/ 0 w 1014"/>
                    <a:gd name="T22" fmla="*/ 0 h 1856"/>
                    <a:gd name="T23" fmla="*/ 1014 w 1014"/>
                    <a:gd name="T24" fmla="*/ 1856 h 18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4" h="1856">
                      <a:moveTo>
                        <a:pt x="0" y="0"/>
                      </a:moveTo>
                      <a:lnTo>
                        <a:pt x="199" y="0"/>
                      </a:lnTo>
                      <a:lnTo>
                        <a:pt x="1014" y="1656"/>
                      </a:lnTo>
                      <a:lnTo>
                        <a:pt x="1014" y="1856"/>
                      </a:lnTo>
                      <a:lnTo>
                        <a:pt x="832" y="1856"/>
                      </a:lnTo>
                      <a:lnTo>
                        <a:pt x="1" y="111"/>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368" name="Freeform 279"/>
                <p:cNvSpPr>
                  <a:spLocks noChangeAspect="1"/>
                </p:cNvSpPr>
                <p:nvPr/>
              </p:nvSpPr>
              <p:spPr bwMode="auto">
                <a:xfrm flipH="1">
                  <a:off x="3456" y="1760"/>
                  <a:ext cx="1014" cy="1856"/>
                </a:xfrm>
                <a:custGeom>
                  <a:avLst/>
                  <a:gdLst>
                    <a:gd name="T0" fmla="*/ 0 w 1014"/>
                    <a:gd name="T1" fmla="*/ 0 h 1856"/>
                    <a:gd name="T2" fmla="*/ 199 w 1014"/>
                    <a:gd name="T3" fmla="*/ 0 h 1856"/>
                    <a:gd name="T4" fmla="*/ 1014 w 1014"/>
                    <a:gd name="T5" fmla="*/ 1656 h 1856"/>
                    <a:gd name="T6" fmla="*/ 1014 w 1014"/>
                    <a:gd name="T7" fmla="*/ 1856 h 1856"/>
                    <a:gd name="T8" fmla="*/ 832 w 1014"/>
                    <a:gd name="T9" fmla="*/ 1856 h 1856"/>
                    <a:gd name="T10" fmla="*/ 1 w 1014"/>
                    <a:gd name="T11" fmla="*/ 111 h 1856"/>
                    <a:gd name="T12" fmla="*/ 0 w 1014"/>
                    <a:gd name="T13" fmla="*/ 0 h 1856"/>
                    <a:gd name="T14" fmla="*/ 0 60000 65536"/>
                    <a:gd name="T15" fmla="*/ 0 60000 65536"/>
                    <a:gd name="T16" fmla="*/ 0 60000 65536"/>
                    <a:gd name="T17" fmla="*/ 0 60000 65536"/>
                    <a:gd name="T18" fmla="*/ 0 60000 65536"/>
                    <a:gd name="T19" fmla="*/ 0 60000 65536"/>
                    <a:gd name="T20" fmla="*/ 0 60000 65536"/>
                    <a:gd name="T21" fmla="*/ 0 w 1014"/>
                    <a:gd name="T22" fmla="*/ 0 h 1856"/>
                    <a:gd name="T23" fmla="*/ 1014 w 1014"/>
                    <a:gd name="T24" fmla="*/ 1856 h 18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4" h="1856">
                      <a:moveTo>
                        <a:pt x="0" y="0"/>
                      </a:moveTo>
                      <a:lnTo>
                        <a:pt x="199" y="0"/>
                      </a:lnTo>
                      <a:lnTo>
                        <a:pt x="1014" y="1656"/>
                      </a:lnTo>
                      <a:lnTo>
                        <a:pt x="1014" y="1856"/>
                      </a:lnTo>
                      <a:lnTo>
                        <a:pt x="832" y="1856"/>
                      </a:lnTo>
                      <a:lnTo>
                        <a:pt x="1" y="111"/>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grpSp>
      </p:grpSp>
      <p:grpSp>
        <p:nvGrpSpPr>
          <p:cNvPr id="8254" name="Group 248"/>
          <p:cNvGrpSpPr>
            <a:grpSpLocks/>
          </p:cNvGrpSpPr>
          <p:nvPr/>
        </p:nvGrpSpPr>
        <p:grpSpPr bwMode="auto">
          <a:xfrm>
            <a:off x="4286250" y="2784475"/>
            <a:ext cx="338138" cy="230188"/>
            <a:chOff x="1056" y="3072"/>
            <a:chExt cx="252" cy="140"/>
          </a:xfrm>
        </p:grpSpPr>
        <p:sp>
          <p:nvSpPr>
            <p:cNvPr id="8323" name="Oval 249"/>
            <p:cNvSpPr>
              <a:spLocks noChangeAspect="1" noChangeArrowheads="1"/>
            </p:cNvSpPr>
            <p:nvPr/>
          </p:nvSpPr>
          <p:spPr bwMode="auto">
            <a:xfrm>
              <a:off x="1056" y="3151"/>
              <a:ext cx="252" cy="61"/>
            </a:xfrm>
            <a:prstGeom prst="ellipse">
              <a:avLst/>
            </a:prstGeom>
            <a:solidFill>
              <a:srgbClr val="CC3300"/>
            </a:solidFill>
            <a:ln w="19050">
              <a:solidFill>
                <a:srgbClr val="FEF928"/>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324" name="Rectangle 250"/>
            <p:cNvSpPr>
              <a:spLocks noChangeAspect="1" noChangeArrowheads="1"/>
            </p:cNvSpPr>
            <p:nvPr/>
          </p:nvSpPr>
          <p:spPr bwMode="auto">
            <a:xfrm>
              <a:off x="1056" y="3103"/>
              <a:ext cx="252" cy="80"/>
            </a:xfrm>
            <a:prstGeom prst="rect">
              <a:avLst/>
            </a:prstGeom>
            <a:solidFill>
              <a:srgbClr val="CC3300"/>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325" name="Oval 251"/>
            <p:cNvSpPr>
              <a:spLocks noChangeAspect="1" noChangeArrowheads="1"/>
            </p:cNvSpPr>
            <p:nvPr/>
          </p:nvSpPr>
          <p:spPr bwMode="auto">
            <a:xfrm>
              <a:off x="1056" y="3072"/>
              <a:ext cx="252" cy="61"/>
            </a:xfrm>
            <a:prstGeom prst="ellipse">
              <a:avLst/>
            </a:prstGeom>
            <a:solidFill>
              <a:srgbClr val="CC3300"/>
            </a:solidFill>
            <a:ln w="19050">
              <a:solidFill>
                <a:srgbClr val="FEF928"/>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grpSp>
          <p:nvGrpSpPr>
            <p:cNvPr id="8326" name="Group 252"/>
            <p:cNvGrpSpPr>
              <a:grpSpLocks noChangeAspect="1"/>
            </p:cNvGrpSpPr>
            <p:nvPr/>
          </p:nvGrpSpPr>
          <p:grpSpPr bwMode="auto">
            <a:xfrm>
              <a:off x="1095" y="3078"/>
              <a:ext cx="184" cy="47"/>
              <a:chOff x="2727" y="697"/>
              <a:chExt cx="2421" cy="2579"/>
            </a:xfrm>
          </p:grpSpPr>
          <p:grpSp>
            <p:nvGrpSpPr>
              <p:cNvPr id="8344" name="Group 253"/>
              <p:cNvGrpSpPr>
                <a:grpSpLocks noChangeAspect="1"/>
              </p:cNvGrpSpPr>
              <p:nvPr/>
            </p:nvGrpSpPr>
            <p:grpSpPr bwMode="auto">
              <a:xfrm>
                <a:off x="2727" y="697"/>
                <a:ext cx="2409" cy="2507"/>
                <a:chOff x="2739" y="769"/>
                <a:chExt cx="2409" cy="2507"/>
              </a:xfrm>
            </p:grpSpPr>
            <p:sp>
              <p:nvSpPr>
                <p:cNvPr id="8350" name="Freeform 254"/>
                <p:cNvSpPr>
                  <a:spLocks noChangeAspect="1"/>
                </p:cNvSpPr>
                <p:nvPr/>
              </p:nvSpPr>
              <p:spPr bwMode="auto">
                <a:xfrm>
                  <a:off x="2748" y="769"/>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351" name="Freeform 255"/>
                <p:cNvSpPr>
                  <a:spLocks noChangeAspect="1"/>
                </p:cNvSpPr>
                <p:nvPr/>
              </p:nvSpPr>
              <p:spPr bwMode="auto">
                <a:xfrm rot="5400000">
                  <a:off x="2736" y="2149"/>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352" name="Freeform 256"/>
                <p:cNvSpPr>
                  <a:spLocks noChangeAspect="1"/>
                </p:cNvSpPr>
                <p:nvPr/>
              </p:nvSpPr>
              <p:spPr bwMode="auto">
                <a:xfrm rot="10800000">
                  <a:off x="4032" y="2167"/>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353" name="Freeform 257"/>
                <p:cNvSpPr>
                  <a:spLocks noChangeAspect="1"/>
                </p:cNvSpPr>
                <p:nvPr/>
              </p:nvSpPr>
              <p:spPr bwMode="auto">
                <a:xfrm rot="-5400000">
                  <a:off x="3924" y="913"/>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grpSp>
            <p:nvGrpSpPr>
              <p:cNvPr id="8345" name="Group 258"/>
              <p:cNvGrpSpPr>
                <a:grpSpLocks noChangeAspect="1"/>
              </p:cNvGrpSpPr>
              <p:nvPr/>
            </p:nvGrpSpPr>
            <p:grpSpPr bwMode="auto">
              <a:xfrm>
                <a:off x="2739" y="769"/>
                <a:ext cx="2409" cy="2507"/>
                <a:chOff x="2739" y="769"/>
                <a:chExt cx="2409" cy="2507"/>
              </a:xfrm>
            </p:grpSpPr>
            <p:sp>
              <p:nvSpPr>
                <p:cNvPr id="8346" name="Freeform 259"/>
                <p:cNvSpPr>
                  <a:spLocks noChangeAspect="1"/>
                </p:cNvSpPr>
                <p:nvPr/>
              </p:nvSpPr>
              <p:spPr bwMode="auto">
                <a:xfrm>
                  <a:off x="2748" y="769"/>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347" name="Freeform 260"/>
                <p:cNvSpPr>
                  <a:spLocks noChangeAspect="1"/>
                </p:cNvSpPr>
                <p:nvPr/>
              </p:nvSpPr>
              <p:spPr bwMode="auto">
                <a:xfrm rot="5400000">
                  <a:off x="2736" y="2149"/>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348" name="Freeform 261"/>
                <p:cNvSpPr>
                  <a:spLocks noChangeAspect="1"/>
                </p:cNvSpPr>
                <p:nvPr/>
              </p:nvSpPr>
              <p:spPr bwMode="auto">
                <a:xfrm rot="10800000">
                  <a:off x="4032" y="2167"/>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349" name="Freeform 262"/>
                <p:cNvSpPr>
                  <a:spLocks noChangeAspect="1"/>
                </p:cNvSpPr>
                <p:nvPr/>
              </p:nvSpPr>
              <p:spPr bwMode="auto">
                <a:xfrm rot="-5400000">
                  <a:off x="3924" y="913"/>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grpSp>
        <p:sp>
          <p:nvSpPr>
            <p:cNvPr id="8327" name="Line 263"/>
            <p:cNvSpPr>
              <a:spLocks noChangeAspect="1" noChangeShapeType="1"/>
            </p:cNvSpPr>
            <p:nvPr/>
          </p:nvSpPr>
          <p:spPr bwMode="auto">
            <a:xfrm flipV="1">
              <a:off x="1056" y="3103"/>
              <a:ext cx="0" cy="80"/>
            </a:xfrm>
            <a:prstGeom prst="line">
              <a:avLst/>
            </a:prstGeom>
            <a:noFill/>
            <a:ln w="19050">
              <a:solidFill>
                <a:srgbClr val="FEF928"/>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328" name="Line 264"/>
            <p:cNvSpPr>
              <a:spLocks noChangeAspect="1" noChangeShapeType="1"/>
            </p:cNvSpPr>
            <p:nvPr/>
          </p:nvSpPr>
          <p:spPr bwMode="auto">
            <a:xfrm flipV="1">
              <a:off x="1308" y="3100"/>
              <a:ext cx="0" cy="83"/>
            </a:xfrm>
            <a:prstGeom prst="line">
              <a:avLst/>
            </a:prstGeom>
            <a:noFill/>
            <a:ln w="19050">
              <a:solidFill>
                <a:srgbClr val="FEF928"/>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329" name="Group 265"/>
            <p:cNvGrpSpPr>
              <a:grpSpLocks noChangeAspect="1"/>
            </p:cNvGrpSpPr>
            <p:nvPr/>
          </p:nvGrpSpPr>
          <p:grpSpPr bwMode="auto">
            <a:xfrm>
              <a:off x="1124" y="3137"/>
              <a:ext cx="110" cy="70"/>
              <a:chOff x="1088" y="1179"/>
              <a:chExt cx="1189" cy="1135"/>
            </a:xfrm>
          </p:grpSpPr>
          <p:grpSp>
            <p:nvGrpSpPr>
              <p:cNvPr id="8330" name="Group 266"/>
              <p:cNvGrpSpPr>
                <a:grpSpLocks noChangeAspect="1"/>
              </p:cNvGrpSpPr>
              <p:nvPr/>
            </p:nvGrpSpPr>
            <p:grpSpPr bwMode="auto">
              <a:xfrm>
                <a:off x="1088" y="1179"/>
                <a:ext cx="1175" cy="1121"/>
                <a:chOff x="2736" y="1488"/>
                <a:chExt cx="2484" cy="2378"/>
              </a:xfrm>
            </p:grpSpPr>
            <p:sp>
              <p:nvSpPr>
                <p:cNvPr id="8338" name="AutoShape 267"/>
                <p:cNvSpPr>
                  <a:spLocks noChangeAspect="1" noChangeArrowheads="1"/>
                </p:cNvSpPr>
                <p:nvPr/>
              </p:nvSpPr>
              <p:spPr bwMode="auto">
                <a:xfrm>
                  <a:off x="4368" y="1488"/>
                  <a:ext cx="852" cy="698"/>
                </a:xfrm>
                <a:prstGeom prst="rightArrow">
                  <a:avLst>
                    <a:gd name="adj1" fmla="val 21778"/>
                    <a:gd name="adj2" fmla="val 50142"/>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339" name="AutoShape 268"/>
                <p:cNvSpPr>
                  <a:spLocks noChangeAspect="1" noChangeArrowheads="1"/>
                </p:cNvSpPr>
                <p:nvPr/>
              </p:nvSpPr>
              <p:spPr bwMode="auto">
                <a:xfrm>
                  <a:off x="4368" y="3168"/>
                  <a:ext cx="852" cy="698"/>
                </a:xfrm>
                <a:prstGeom prst="rightArrow">
                  <a:avLst>
                    <a:gd name="adj1" fmla="val 28370"/>
                    <a:gd name="adj2" fmla="val 50142"/>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340" name="AutoShape 269"/>
                <p:cNvSpPr>
                  <a:spLocks noChangeAspect="1" noChangeArrowheads="1"/>
                </p:cNvSpPr>
                <p:nvPr/>
              </p:nvSpPr>
              <p:spPr bwMode="auto">
                <a:xfrm flipH="1">
                  <a:off x="2736" y="1488"/>
                  <a:ext cx="852" cy="698"/>
                </a:xfrm>
                <a:prstGeom prst="rightArrow">
                  <a:avLst>
                    <a:gd name="adj1" fmla="val 21778"/>
                    <a:gd name="adj2" fmla="val 50142"/>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341" name="AutoShape 270"/>
                <p:cNvSpPr>
                  <a:spLocks noChangeAspect="1" noChangeArrowheads="1"/>
                </p:cNvSpPr>
                <p:nvPr/>
              </p:nvSpPr>
              <p:spPr bwMode="auto">
                <a:xfrm flipH="1">
                  <a:off x="2736" y="3168"/>
                  <a:ext cx="852" cy="698"/>
                </a:xfrm>
                <a:prstGeom prst="rightArrow">
                  <a:avLst>
                    <a:gd name="adj1" fmla="val 28370"/>
                    <a:gd name="adj2" fmla="val 50142"/>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342" name="Freeform 271"/>
                <p:cNvSpPr>
                  <a:spLocks noChangeAspect="1"/>
                </p:cNvSpPr>
                <p:nvPr/>
              </p:nvSpPr>
              <p:spPr bwMode="auto">
                <a:xfrm>
                  <a:off x="3455" y="1761"/>
                  <a:ext cx="1014" cy="1856"/>
                </a:xfrm>
                <a:custGeom>
                  <a:avLst/>
                  <a:gdLst>
                    <a:gd name="T0" fmla="*/ 0 w 1014"/>
                    <a:gd name="T1" fmla="*/ 0 h 1856"/>
                    <a:gd name="T2" fmla="*/ 199 w 1014"/>
                    <a:gd name="T3" fmla="*/ 0 h 1856"/>
                    <a:gd name="T4" fmla="*/ 1014 w 1014"/>
                    <a:gd name="T5" fmla="*/ 1656 h 1856"/>
                    <a:gd name="T6" fmla="*/ 1014 w 1014"/>
                    <a:gd name="T7" fmla="*/ 1856 h 1856"/>
                    <a:gd name="T8" fmla="*/ 832 w 1014"/>
                    <a:gd name="T9" fmla="*/ 1856 h 1856"/>
                    <a:gd name="T10" fmla="*/ 1 w 1014"/>
                    <a:gd name="T11" fmla="*/ 111 h 1856"/>
                    <a:gd name="T12" fmla="*/ 0 w 1014"/>
                    <a:gd name="T13" fmla="*/ 0 h 1856"/>
                    <a:gd name="T14" fmla="*/ 0 60000 65536"/>
                    <a:gd name="T15" fmla="*/ 0 60000 65536"/>
                    <a:gd name="T16" fmla="*/ 0 60000 65536"/>
                    <a:gd name="T17" fmla="*/ 0 60000 65536"/>
                    <a:gd name="T18" fmla="*/ 0 60000 65536"/>
                    <a:gd name="T19" fmla="*/ 0 60000 65536"/>
                    <a:gd name="T20" fmla="*/ 0 60000 65536"/>
                    <a:gd name="T21" fmla="*/ 0 w 1014"/>
                    <a:gd name="T22" fmla="*/ 0 h 1856"/>
                    <a:gd name="T23" fmla="*/ 1014 w 1014"/>
                    <a:gd name="T24" fmla="*/ 1856 h 18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4" h="1856">
                      <a:moveTo>
                        <a:pt x="0" y="0"/>
                      </a:moveTo>
                      <a:lnTo>
                        <a:pt x="199" y="0"/>
                      </a:lnTo>
                      <a:lnTo>
                        <a:pt x="1014" y="1656"/>
                      </a:lnTo>
                      <a:lnTo>
                        <a:pt x="1014" y="1856"/>
                      </a:lnTo>
                      <a:lnTo>
                        <a:pt x="832" y="1856"/>
                      </a:lnTo>
                      <a:lnTo>
                        <a:pt x="1" y="111"/>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343" name="Freeform 272"/>
                <p:cNvSpPr>
                  <a:spLocks noChangeAspect="1"/>
                </p:cNvSpPr>
                <p:nvPr/>
              </p:nvSpPr>
              <p:spPr bwMode="auto">
                <a:xfrm flipH="1">
                  <a:off x="3456" y="1760"/>
                  <a:ext cx="1014" cy="1856"/>
                </a:xfrm>
                <a:custGeom>
                  <a:avLst/>
                  <a:gdLst>
                    <a:gd name="T0" fmla="*/ 0 w 1014"/>
                    <a:gd name="T1" fmla="*/ 0 h 1856"/>
                    <a:gd name="T2" fmla="*/ 199 w 1014"/>
                    <a:gd name="T3" fmla="*/ 0 h 1856"/>
                    <a:gd name="T4" fmla="*/ 1014 w 1014"/>
                    <a:gd name="T5" fmla="*/ 1656 h 1856"/>
                    <a:gd name="T6" fmla="*/ 1014 w 1014"/>
                    <a:gd name="T7" fmla="*/ 1856 h 1856"/>
                    <a:gd name="T8" fmla="*/ 832 w 1014"/>
                    <a:gd name="T9" fmla="*/ 1856 h 1856"/>
                    <a:gd name="T10" fmla="*/ 1 w 1014"/>
                    <a:gd name="T11" fmla="*/ 111 h 1856"/>
                    <a:gd name="T12" fmla="*/ 0 w 1014"/>
                    <a:gd name="T13" fmla="*/ 0 h 1856"/>
                    <a:gd name="T14" fmla="*/ 0 60000 65536"/>
                    <a:gd name="T15" fmla="*/ 0 60000 65536"/>
                    <a:gd name="T16" fmla="*/ 0 60000 65536"/>
                    <a:gd name="T17" fmla="*/ 0 60000 65536"/>
                    <a:gd name="T18" fmla="*/ 0 60000 65536"/>
                    <a:gd name="T19" fmla="*/ 0 60000 65536"/>
                    <a:gd name="T20" fmla="*/ 0 60000 65536"/>
                    <a:gd name="T21" fmla="*/ 0 w 1014"/>
                    <a:gd name="T22" fmla="*/ 0 h 1856"/>
                    <a:gd name="T23" fmla="*/ 1014 w 1014"/>
                    <a:gd name="T24" fmla="*/ 1856 h 18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4" h="1856">
                      <a:moveTo>
                        <a:pt x="0" y="0"/>
                      </a:moveTo>
                      <a:lnTo>
                        <a:pt x="199" y="0"/>
                      </a:lnTo>
                      <a:lnTo>
                        <a:pt x="1014" y="1656"/>
                      </a:lnTo>
                      <a:lnTo>
                        <a:pt x="1014" y="1856"/>
                      </a:lnTo>
                      <a:lnTo>
                        <a:pt x="832" y="1856"/>
                      </a:lnTo>
                      <a:lnTo>
                        <a:pt x="1" y="111"/>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grpSp>
            <p:nvGrpSpPr>
              <p:cNvPr id="8331" name="Group 273"/>
              <p:cNvGrpSpPr>
                <a:grpSpLocks noChangeAspect="1"/>
              </p:cNvGrpSpPr>
              <p:nvPr/>
            </p:nvGrpSpPr>
            <p:grpSpPr bwMode="auto">
              <a:xfrm>
                <a:off x="1102" y="1193"/>
                <a:ext cx="1175" cy="1121"/>
                <a:chOff x="2736" y="1488"/>
                <a:chExt cx="2484" cy="2378"/>
              </a:xfrm>
            </p:grpSpPr>
            <p:sp>
              <p:nvSpPr>
                <p:cNvPr id="8332" name="AutoShape 274"/>
                <p:cNvSpPr>
                  <a:spLocks noChangeAspect="1" noChangeArrowheads="1"/>
                </p:cNvSpPr>
                <p:nvPr/>
              </p:nvSpPr>
              <p:spPr bwMode="auto">
                <a:xfrm>
                  <a:off x="4368" y="1488"/>
                  <a:ext cx="852" cy="698"/>
                </a:xfrm>
                <a:prstGeom prst="rightArrow">
                  <a:avLst>
                    <a:gd name="adj1" fmla="val 21778"/>
                    <a:gd name="adj2" fmla="val 5014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333" name="AutoShape 275"/>
                <p:cNvSpPr>
                  <a:spLocks noChangeAspect="1" noChangeArrowheads="1"/>
                </p:cNvSpPr>
                <p:nvPr/>
              </p:nvSpPr>
              <p:spPr bwMode="auto">
                <a:xfrm>
                  <a:off x="4368" y="3168"/>
                  <a:ext cx="852" cy="698"/>
                </a:xfrm>
                <a:prstGeom prst="rightArrow">
                  <a:avLst>
                    <a:gd name="adj1" fmla="val 28370"/>
                    <a:gd name="adj2" fmla="val 5014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334" name="AutoShape 276"/>
                <p:cNvSpPr>
                  <a:spLocks noChangeAspect="1" noChangeArrowheads="1"/>
                </p:cNvSpPr>
                <p:nvPr/>
              </p:nvSpPr>
              <p:spPr bwMode="auto">
                <a:xfrm flipH="1">
                  <a:off x="2736" y="1488"/>
                  <a:ext cx="852" cy="698"/>
                </a:xfrm>
                <a:prstGeom prst="rightArrow">
                  <a:avLst>
                    <a:gd name="adj1" fmla="val 21778"/>
                    <a:gd name="adj2" fmla="val 5014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335" name="AutoShape 277"/>
                <p:cNvSpPr>
                  <a:spLocks noChangeAspect="1" noChangeArrowheads="1"/>
                </p:cNvSpPr>
                <p:nvPr/>
              </p:nvSpPr>
              <p:spPr bwMode="auto">
                <a:xfrm flipH="1">
                  <a:off x="2736" y="3168"/>
                  <a:ext cx="852" cy="698"/>
                </a:xfrm>
                <a:prstGeom prst="rightArrow">
                  <a:avLst>
                    <a:gd name="adj1" fmla="val 28370"/>
                    <a:gd name="adj2" fmla="val 5014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336" name="Freeform 278"/>
                <p:cNvSpPr>
                  <a:spLocks noChangeAspect="1"/>
                </p:cNvSpPr>
                <p:nvPr/>
              </p:nvSpPr>
              <p:spPr bwMode="auto">
                <a:xfrm>
                  <a:off x="3455" y="1761"/>
                  <a:ext cx="1014" cy="1856"/>
                </a:xfrm>
                <a:custGeom>
                  <a:avLst/>
                  <a:gdLst>
                    <a:gd name="T0" fmla="*/ 0 w 1014"/>
                    <a:gd name="T1" fmla="*/ 0 h 1856"/>
                    <a:gd name="T2" fmla="*/ 199 w 1014"/>
                    <a:gd name="T3" fmla="*/ 0 h 1856"/>
                    <a:gd name="T4" fmla="*/ 1014 w 1014"/>
                    <a:gd name="T5" fmla="*/ 1656 h 1856"/>
                    <a:gd name="T6" fmla="*/ 1014 w 1014"/>
                    <a:gd name="T7" fmla="*/ 1856 h 1856"/>
                    <a:gd name="T8" fmla="*/ 832 w 1014"/>
                    <a:gd name="T9" fmla="*/ 1856 h 1856"/>
                    <a:gd name="T10" fmla="*/ 1 w 1014"/>
                    <a:gd name="T11" fmla="*/ 111 h 1856"/>
                    <a:gd name="T12" fmla="*/ 0 w 1014"/>
                    <a:gd name="T13" fmla="*/ 0 h 1856"/>
                    <a:gd name="T14" fmla="*/ 0 60000 65536"/>
                    <a:gd name="T15" fmla="*/ 0 60000 65536"/>
                    <a:gd name="T16" fmla="*/ 0 60000 65536"/>
                    <a:gd name="T17" fmla="*/ 0 60000 65536"/>
                    <a:gd name="T18" fmla="*/ 0 60000 65536"/>
                    <a:gd name="T19" fmla="*/ 0 60000 65536"/>
                    <a:gd name="T20" fmla="*/ 0 60000 65536"/>
                    <a:gd name="T21" fmla="*/ 0 w 1014"/>
                    <a:gd name="T22" fmla="*/ 0 h 1856"/>
                    <a:gd name="T23" fmla="*/ 1014 w 1014"/>
                    <a:gd name="T24" fmla="*/ 1856 h 18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4" h="1856">
                      <a:moveTo>
                        <a:pt x="0" y="0"/>
                      </a:moveTo>
                      <a:lnTo>
                        <a:pt x="199" y="0"/>
                      </a:lnTo>
                      <a:lnTo>
                        <a:pt x="1014" y="1656"/>
                      </a:lnTo>
                      <a:lnTo>
                        <a:pt x="1014" y="1856"/>
                      </a:lnTo>
                      <a:lnTo>
                        <a:pt x="832" y="1856"/>
                      </a:lnTo>
                      <a:lnTo>
                        <a:pt x="1" y="111"/>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337" name="Freeform 279"/>
                <p:cNvSpPr>
                  <a:spLocks noChangeAspect="1"/>
                </p:cNvSpPr>
                <p:nvPr/>
              </p:nvSpPr>
              <p:spPr bwMode="auto">
                <a:xfrm flipH="1">
                  <a:off x="3456" y="1760"/>
                  <a:ext cx="1014" cy="1856"/>
                </a:xfrm>
                <a:custGeom>
                  <a:avLst/>
                  <a:gdLst>
                    <a:gd name="T0" fmla="*/ 0 w 1014"/>
                    <a:gd name="T1" fmla="*/ 0 h 1856"/>
                    <a:gd name="T2" fmla="*/ 199 w 1014"/>
                    <a:gd name="T3" fmla="*/ 0 h 1856"/>
                    <a:gd name="T4" fmla="*/ 1014 w 1014"/>
                    <a:gd name="T5" fmla="*/ 1656 h 1856"/>
                    <a:gd name="T6" fmla="*/ 1014 w 1014"/>
                    <a:gd name="T7" fmla="*/ 1856 h 1856"/>
                    <a:gd name="T8" fmla="*/ 832 w 1014"/>
                    <a:gd name="T9" fmla="*/ 1856 h 1856"/>
                    <a:gd name="T10" fmla="*/ 1 w 1014"/>
                    <a:gd name="T11" fmla="*/ 111 h 1856"/>
                    <a:gd name="T12" fmla="*/ 0 w 1014"/>
                    <a:gd name="T13" fmla="*/ 0 h 1856"/>
                    <a:gd name="T14" fmla="*/ 0 60000 65536"/>
                    <a:gd name="T15" fmla="*/ 0 60000 65536"/>
                    <a:gd name="T16" fmla="*/ 0 60000 65536"/>
                    <a:gd name="T17" fmla="*/ 0 60000 65536"/>
                    <a:gd name="T18" fmla="*/ 0 60000 65536"/>
                    <a:gd name="T19" fmla="*/ 0 60000 65536"/>
                    <a:gd name="T20" fmla="*/ 0 60000 65536"/>
                    <a:gd name="T21" fmla="*/ 0 w 1014"/>
                    <a:gd name="T22" fmla="*/ 0 h 1856"/>
                    <a:gd name="T23" fmla="*/ 1014 w 1014"/>
                    <a:gd name="T24" fmla="*/ 1856 h 18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4" h="1856">
                      <a:moveTo>
                        <a:pt x="0" y="0"/>
                      </a:moveTo>
                      <a:lnTo>
                        <a:pt x="199" y="0"/>
                      </a:lnTo>
                      <a:lnTo>
                        <a:pt x="1014" y="1656"/>
                      </a:lnTo>
                      <a:lnTo>
                        <a:pt x="1014" y="1856"/>
                      </a:lnTo>
                      <a:lnTo>
                        <a:pt x="832" y="1856"/>
                      </a:lnTo>
                      <a:lnTo>
                        <a:pt x="1" y="111"/>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grpSp>
      </p:grpSp>
      <p:grpSp>
        <p:nvGrpSpPr>
          <p:cNvPr id="8255" name="Group 248"/>
          <p:cNvGrpSpPr>
            <a:grpSpLocks/>
          </p:cNvGrpSpPr>
          <p:nvPr/>
        </p:nvGrpSpPr>
        <p:grpSpPr bwMode="auto">
          <a:xfrm>
            <a:off x="4789488" y="2208213"/>
            <a:ext cx="338137" cy="230187"/>
            <a:chOff x="1056" y="3072"/>
            <a:chExt cx="252" cy="140"/>
          </a:xfrm>
        </p:grpSpPr>
        <p:sp>
          <p:nvSpPr>
            <p:cNvPr id="8292" name="Oval 249"/>
            <p:cNvSpPr>
              <a:spLocks noChangeAspect="1" noChangeArrowheads="1"/>
            </p:cNvSpPr>
            <p:nvPr/>
          </p:nvSpPr>
          <p:spPr bwMode="auto">
            <a:xfrm>
              <a:off x="1056" y="3151"/>
              <a:ext cx="252" cy="61"/>
            </a:xfrm>
            <a:prstGeom prst="ellipse">
              <a:avLst/>
            </a:prstGeom>
            <a:solidFill>
              <a:srgbClr val="CC3300"/>
            </a:solidFill>
            <a:ln w="19050">
              <a:solidFill>
                <a:srgbClr val="FEF928"/>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293" name="Rectangle 250"/>
            <p:cNvSpPr>
              <a:spLocks noChangeAspect="1" noChangeArrowheads="1"/>
            </p:cNvSpPr>
            <p:nvPr/>
          </p:nvSpPr>
          <p:spPr bwMode="auto">
            <a:xfrm>
              <a:off x="1056" y="3103"/>
              <a:ext cx="252" cy="80"/>
            </a:xfrm>
            <a:prstGeom prst="rect">
              <a:avLst/>
            </a:prstGeom>
            <a:solidFill>
              <a:srgbClr val="CC3300"/>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294" name="Oval 251"/>
            <p:cNvSpPr>
              <a:spLocks noChangeAspect="1" noChangeArrowheads="1"/>
            </p:cNvSpPr>
            <p:nvPr/>
          </p:nvSpPr>
          <p:spPr bwMode="auto">
            <a:xfrm>
              <a:off x="1056" y="3072"/>
              <a:ext cx="252" cy="61"/>
            </a:xfrm>
            <a:prstGeom prst="ellipse">
              <a:avLst/>
            </a:prstGeom>
            <a:solidFill>
              <a:srgbClr val="CC3300"/>
            </a:solidFill>
            <a:ln w="19050">
              <a:solidFill>
                <a:srgbClr val="FEF928"/>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grpSp>
          <p:nvGrpSpPr>
            <p:cNvPr id="8295" name="Group 252"/>
            <p:cNvGrpSpPr>
              <a:grpSpLocks noChangeAspect="1"/>
            </p:cNvGrpSpPr>
            <p:nvPr/>
          </p:nvGrpSpPr>
          <p:grpSpPr bwMode="auto">
            <a:xfrm>
              <a:off x="1095" y="3078"/>
              <a:ext cx="184" cy="47"/>
              <a:chOff x="2727" y="697"/>
              <a:chExt cx="2421" cy="2579"/>
            </a:xfrm>
          </p:grpSpPr>
          <p:grpSp>
            <p:nvGrpSpPr>
              <p:cNvPr id="8313" name="Group 253"/>
              <p:cNvGrpSpPr>
                <a:grpSpLocks noChangeAspect="1"/>
              </p:cNvGrpSpPr>
              <p:nvPr/>
            </p:nvGrpSpPr>
            <p:grpSpPr bwMode="auto">
              <a:xfrm>
                <a:off x="2727" y="697"/>
                <a:ext cx="2409" cy="2507"/>
                <a:chOff x="2739" y="769"/>
                <a:chExt cx="2409" cy="2507"/>
              </a:xfrm>
            </p:grpSpPr>
            <p:sp>
              <p:nvSpPr>
                <p:cNvPr id="8319" name="Freeform 254"/>
                <p:cNvSpPr>
                  <a:spLocks noChangeAspect="1"/>
                </p:cNvSpPr>
                <p:nvPr/>
              </p:nvSpPr>
              <p:spPr bwMode="auto">
                <a:xfrm>
                  <a:off x="2748" y="769"/>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320" name="Freeform 255"/>
                <p:cNvSpPr>
                  <a:spLocks noChangeAspect="1"/>
                </p:cNvSpPr>
                <p:nvPr/>
              </p:nvSpPr>
              <p:spPr bwMode="auto">
                <a:xfrm rot="5400000">
                  <a:off x="2736" y="2149"/>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321" name="Freeform 256"/>
                <p:cNvSpPr>
                  <a:spLocks noChangeAspect="1"/>
                </p:cNvSpPr>
                <p:nvPr/>
              </p:nvSpPr>
              <p:spPr bwMode="auto">
                <a:xfrm rot="10800000">
                  <a:off x="4032" y="2167"/>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322" name="Freeform 257"/>
                <p:cNvSpPr>
                  <a:spLocks noChangeAspect="1"/>
                </p:cNvSpPr>
                <p:nvPr/>
              </p:nvSpPr>
              <p:spPr bwMode="auto">
                <a:xfrm rot="-5400000">
                  <a:off x="3924" y="913"/>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grpSp>
            <p:nvGrpSpPr>
              <p:cNvPr id="8314" name="Group 258"/>
              <p:cNvGrpSpPr>
                <a:grpSpLocks noChangeAspect="1"/>
              </p:cNvGrpSpPr>
              <p:nvPr/>
            </p:nvGrpSpPr>
            <p:grpSpPr bwMode="auto">
              <a:xfrm>
                <a:off x="2739" y="769"/>
                <a:ext cx="2409" cy="2507"/>
                <a:chOff x="2739" y="769"/>
                <a:chExt cx="2409" cy="2507"/>
              </a:xfrm>
            </p:grpSpPr>
            <p:sp>
              <p:nvSpPr>
                <p:cNvPr id="8315" name="Freeform 259"/>
                <p:cNvSpPr>
                  <a:spLocks noChangeAspect="1"/>
                </p:cNvSpPr>
                <p:nvPr/>
              </p:nvSpPr>
              <p:spPr bwMode="auto">
                <a:xfrm>
                  <a:off x="2748" y="769"/>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316" name="Freeform 260"/>
                <p:cNvSpPr>
                  <a:spLocks noChangeAspect="1"/>
                </p:cNvSpPr>
                <p:nvPr/>
              </p:nvSpPr>
              <p:spPr bwMode="auto">
                <a:xfrm rot="5400000">
                  <a:off x="2736" y="2149"/>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317" name="Freeform 261"/>
                <p:cNvSpPr>
                  <a:spLocks noChangeAspect="1"/>
                </p:cNvSpPr>
                <p:nvPr/>
              </p:nvSpPr>
              <p:spPr bwMode="auto">
                <a:xfrm rot="10800000">
                  <a:off x="4032" y="2167"/>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318" name="Freeform 262"/>
                <p:cNvSpPr>
                  <a:spLocks noChangeAspect="1"/>
                </p:cNvSpPr>
                <p:nvPr/>
              </p:nvSpPr>
              <p:spPr bwMode="auto">
                <a:xfrm rot="-5400000">
                  <a:off x="3924" y="913"/>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grpSp>
        <p:sp>
          <p:nvSpPr>
            <p:cNvPr id="8296" name="Line 263"/>
            <p:cNvSpPr>
              <a:spLocks noChangeAspect="1" noChangeShapeType="1"/>
            </p:cNvSpPr>
            <p:nvPr/>
          </p:nvSpPr>
          <p:spPr bwMode="auto">
            <a:xfrm flipV="1">
              <a:off x="1056" y="3103"/>
              <a:ext cx="0" cy="80"/>
            </a:xfrm>
            <a:prstGeom prst="line">
              <a:avLst/>
            </a:prstGeom>
            <a:noFill/>
            <a:ln w="19050">
              <a:solidFill>
                <a:srgbClr val="FEF928"/>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97" name="Line 264"/>
            <p:cNvSpPr>
              <a:spLocks noChangeAspect="1" noChangeShapeType="1"/>
            </p:cNvSpPr>
            <p:nvPr/>
          </p:nvSpPr>
          <p:spPr bwMode="auto">
            <a:xfrm flipV="1">
              <a:off x="1308" y="3100"/>
              <a:ext cx="0" cy="83"/>
            </a:xfrm>
            <a:prstGeom prst="line">
              <a:avLst/>
            </a:prstGeom>
            <a:noFill/>
            <a:ln w="19050">
              <a:solidFill>
                <a:srgbClr val="FEF928"/>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298" name="Group 265"/>
            <p:cNvGrpSpPr>
              <a:grpSpLocks noChangeAspect="1"/>
            </p:cNvGrpSpPr>
            <p:nvPr/>
          </p:nvGrpSpPr>
          <p:grpSpPr bwMode="auto">
            <a:xfrm>
              <a:off x="1124" y="3137"/>
              <a:ext cx="110" cy="70"/>
              <a:chOff x="1088" y="1179"/>
              <a:chExt cx="1189" cy="1135"/>
            </a:xfrm>
          </p:grpSpPr>
          <p:grpSp>
            <p:nvGrpSpPr>
              <p:cNvPr id="8299" name="Group 266"/>
              <p:cNvGrpSpPr>
                <a:grpSpLocks noChangeAspect="1"/>
              </p:cNvGrpSpPr>
              <p:nvPr/>
            </p:nvGrpSpPr>
            <p:grpSpPr bwMode="auto">
              <a:xfrm>
                <a:off x="1088" y="1179"/>
                <a:ext cx="1175" cy="1121"/>
                <a:chOff x="2736" y="1488"/>
                <a:chExt cx="2484" cy="2378"/>
              </a:xfrm>
            </p:grpSpPr>
            <p:sp>
              <p:nvSpPr>
                <p:cNvPr id="8307" name="AutoShape 267"/>
                <p:cNvSpPr>
                  <a:spLocks noChangeAspect="1" noChangeArrowheads="1"/>
                </p:cNvSpPr>
                <p:nvPr/>
              </p:nvSpPr>
              <p:spPr bwMode="auto">
                <a:xfrm>
                  <a:off x="4368" y="1488"/>
                  <a:ext cx="852" cy="698"/>
                </a:xfrm>
                <a:prstGeom prst="rightArrow">
                  <a:avLst>
                    <a:gd name="adj1" fmla="val 21778"/>
                    <a:gd name="adj2" fmla="val 50142"/>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308" name="AutoShape 268"/>
                <p:cNvSpPr>
                  <a:spLocks noChangeAspect="1" noChangeArrowheads="1"/>
                </p:cNvSpPr>
                <p:nvPr/>
              </p:nvSpPr>
              <p:spPr bwMode="auto">
                <a:xfrm>
                  <a:off x="4368" y="3168"/>
                  <a:ext cx="852" cy="698"/>
                </a:xfrm>
                <a:prstGeom prst="rightArrow">
                  <a:avLst>
                    <a:gd name="adj1" fmla="val 28370"/>
                    <a:gd name="adj2" fmla="val 50142"/>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309" name="AutoShape 269"/>
                <p:cNvSpPr>
                  <a:spLocks noChangeAspect="1" noChangeArrowheads="1"/>
                </p:cNvSpPr>
                <p:nvPr/>
              </p:nvSpPr>
              <p:spPr bwMode="auto">
                <a:xfrm flipH="1">
                  <a:off x="2736" y="1488"/>
                  <a:ext cx="852" cy="698"/>
                </a:xfrm>
                <a:prstGeom prst="rightArrow">
                  <a:avLst>
                    <a:gd name="adj1" fmla="val 21778"/>
                    <a:gd name="adj2" fmla="val 50142"/>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310" name="AutoShape 270"/>
                <p:cNvSpPr>
                  <a:spLocks noChangeAspect="1" noChangeArrowheads="1"/>
                </p:cNvSpPr>
                <p:nvPr/>
              </p:nvSpPr>
              <p:spPr bwMode="auto">
                <a:xfrm flipH="1">
                  <a:off x="2736" y="3168"/>
                  <a:ext cx="852" cy="698"/>
                </a:xfrm>
                <a:prstGeom prst="rightArrow">
                  <a:avLst>
                    <a:gd name="adj1" fmla="val 28370"/>
                    <a:gd name="adj2" fmla="val 50142"/>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311" name="Freeform 271"/>
                <p:cNvSpPr>
                  <a:spLocks noChangeAspect="1"/>
                </p:cNvSpPr>
                <p:nvPr/>
              </p:nvSpPr>
              <p:spPr bwMode="auto">
                <a:xfrm>
                  <a:off x="3455" y="1761"/>
                  <a:ext cx="1014" cy="1856"/>
                </a:xfrm>
                <a:custGeom>
                  <a:avLst/>
                  <a:gdLst>
                    <a:gd name="T0" fmla="*/ 0 w 1014"/>
                    <a:gd name="T1" fmla="*/ 0 h 1856"/>
                    <a:gd name="T2" fmla="*/ 199 w 1014"/>
                    <a:gd name="T3" fmla="*/ 0 h 1856"/>
                    <a:gd name="T4" fmla="*/ 1014 w 1014"/>
                    <a:gd name="T5" fmla="*/ 1656 h 1856"/>
                    <a:gd name="T6" fmla="*/ 1014 w 1014"/>
                    <a:gd name="T7" fmla="*/ 1856 h 1856"/>
                    <a:gd name="T8" fmla="*/ 832 w 1014"/>
                    <a:gd name="T9" fmla="*/ 1856 h 1856"/>
                    <a:gd name="T10" fmla="*/ 1 w 1014"/>
                    <a:gd name="T11" fmla="*/ 111 h 1856"/>
                    <a:gd name="T12" fmla="*/ 0 w 1014"/>
                    <a:gd name="T13" fmla="*/ 0 h 1856"/>
                    <a:gd name="T14" fmla="*/ 0 60000 65536"/>
                    <a:gd name="T15" fmla="*/ 0 60000 65536"/>
                    <a:gd name="T16" fmla="*/ 0 60000 65536"/>
                    <a:gd name="T17" fmla="*/ 0 60000 65536"/>
                    <a:gd name="T18" fmla="*/ 0 60000 65536"/>
                    <a:gd name="T19" fmla="*/ 0 60000 65536"/>
                    <a:gd name="T20" fmla="*/ 0 60000 65536"/>
                    <a:gd name="T21" fmla="*/ 0 w 1014"/>
                    <a:gd name="T22" fmla="*/ 0 h 1856"/>
                    <a:gd name="T23" fmla="*/ 1014 w 1014"/>
                    <a:gd name="T24" fmla="*/ 1856 h 18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4" h="1856">
                      <a:moveTo>
                        <a:pt x="0" y="0"/>
                      </a:moveTo>
                      <a:lnTo>
                        <a:pt x="199" y="0"/>
                      </a:lnTo>
                      <a:lnTo>
                        <a:pt x="1014" y="1656"/>
                      </a:lnTo>
                      <a:lnTo>
                        <a:pt x="1014" y="1856"/>
                      </a:lnTo>
                      <a:lnTo>
                        <a:pt x="832" y="1856"/>
                      </a:lnTo>
                      <a:lnTo>
                        <a:pt x="1" y="111"/>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312" name="Freeform 272"/>
                <p:cNvSpPr>
                  <a:spLocks noChangeAspect="1"/>
                </p:cNvSpPr>
                <p:nvPr/>
              </p:nvSpPr>
              <p:spPr bwMode="auto">
                <a:xfrm flipH="1">
                  <a:off x="3456" y="1760"/>
                  <a:ext cx="1014" cy="1856"/>
                </a:xfrm>
                <a:custGeom>
                  <a:avLst/>
                  <a:gdLst>
                    <a:gd name="T0" fmla="*/ 0 w 1014"/>
                    <a:gd name="T1" fmla="*/ 0 h 1856"/>
                    <a:gd name="T2" fmla="*/ 199 w 1014"/>
                    <a:gd name="T3" fmla="*/ 0 h 1856"/>
                    <a:gd name="T4" fmla="*/ 1014 w 1014"/>
                    <a:gd name="T5" fmla="*/ 1656 h 1856"/>
                    <a:gd name="T6" fmla="*/ 1014 w 1014"/>
                    <a:gd name="T7" fmla="*/ 1856 h 1856"/>
                    <a:gd name="T8" fmla="*/ 832 w 1014"/>
                    <a:gd name="T9" fmla="*/ 1856 h 1856"/>
                    <a:gd name="T10" fmla="*/ 1 w 1014"/>
                    <a:gd name="T11" fmla="*/ 111 h 1856"/>
                    <a:gd name="T12" fmla="*/ 0 w 1014"/>
                    <a:gd name="T13" fmla="*/ 0 h 1856"/>
                    <a:gd name="T14" fmla="*/ 0 60000 65536"/>
                    <a:gd name="T15" fmla="*/ 0 60000 65536"/>
                    <a:gd name="T16" fmla="*/ 0 60000 65536"/>
                    <a:gd name="T17" fmla="*/ 0 60000 65536"/>
                    <a:gd name="T18" fmla="*/ 0 60000 65536"/>
                    <a:gd name="T19" fmla="*/ 0 60000 65536"/>
                    <a:gd name="T20" fmla="*/ 0 60000 65536"/>
                    <a:gd name="T21" fmla="*/ 0 w 1014"/>
                    <a:gd name="T22" fmla="*/ 0 h 1856"/>
                    <a:gd name="T23" fmla="*/ 1014 w 1014"/>
                    <a:gd name="T24" fmla="*/ 1856 h 18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4" h="1856">
                      <a:moveTo>
                        <a:pt x="0" y="0"/>
                      </a:moveTo>
                      <a:lnTo>
                        <a:pt x="199" y="0"/>
                      </a:lnTo>
                      <a:lnTo>
                        <a:pt x="1014" y="1656"/>
                      </a:lnTo>
                      <a:lnTo>
                        <a:pt x="1014" y="1856"/>
                      </a:lnTo>
                      <a:lnTo>
                        <a:pt x="832" y="1856"/>
                      </a:lnTo>
                      <a:lnTo>
                        <a:pt x="1" y="111"/>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grpSp>
            <p:nvGrpSpPr>
              <p:cNvPr id="8300" name="Group 273"/>
              <p:cNvGrpSpPr>
                <a:grpSpLocks noChangeAspect="1"/>
              </p:cNvGrpSpPr>
              <p:nvPr/>
            </p:nvGrpSpPr>
            <p:grpSpPr bwMode="auto">
              <a:xfrm>
                <a:off x="1102" y="1193"/>
                <a:ext cx="1175" cy="1121"/>
                <a:chOff x="2736" y="1488"/>
                <a:chExt cx="2484" cy="2378"/>
              </a:xfrm>
            </p:grpSpPr>
            <p:sp>
              <p:nvSpPr>
                <p:cNvPr id="8301" name="AutoShape 274"/>
                <p:cNvSpPr>
                  <a:spLocks noChangeAspect="1" noChangeArrowheads="1"/>
                </p:cNvSpPr>
                <p:nvPr/>
              </p:nvSpPr>
              <p:spPr bwMode="auto">
                <a:xfrm>
                  <a:off x="4368" y="1488"/>
                  <a:ext cx="852" cy="698"/>
                </a:xfrm>
                <a:prstGeom prst="rightArrow">
                  <a:avLst>
                    <a:gd name="adj1" fmla="val 21778"/>
                    <a:gd name="adj2" fmla="val 5014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302" name="AutoShape 275"/>
                <p:cNvSpPr>
                  <a:spLocks noChangeAspect="1" noChangeArrowheads="1"/>
                </p:cNvSpPr>
                <p:nvPr/>
              </p:nvSpPr>
              <p:spPr bwMode="auto">
                <a:xfrm>
                  <a:off x="4368" y="3168"/>
                  <a:ext cx="852" cy="698"/>
                </a:xfrm>
                <a:prstGeom prst="rightArrow">
                  <a:avLst>
                    <a:gd name="adj1" fmla="val 28370"/>
                    <a:gd name="adj2" fmla="val 5014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303" name="AutoShape 276"/>
                <p:cNvSpPr>
                  <a:spLocks noChangeAspect="1" noChangeArrowheads="1"/>
                </p:cNvSpPr>
                <p:nvPr/>
              </p:nvSpPr>
              <p:spPr bwMode="auto">
                <a:xfrm flipH="1">
                  <a:off x="2736" y="1488"/>
                  <a:ext cx="852" cy="698"/>
                </a:xfrm>
                <a:prstGeom prst="rightArrow">
                  <a:avLst>
                    <a:gd name="adj1" fmla="val 21778"/>
                    <a:gd name="adj2" fmla="val 5014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304" name="AutoShape 277"/>
                <p:cNvSpPr>
                  <a:spLocks noChangeAspect="1" noChangeArrowheads="1"/>
                </p:cNvSpPr>
                <p:nvPr/>
              </p:nvSpPr>
              <p:spPr bwMode="auto">
                <a:xfrm flipH="1">
                  <a:off x="2736" y="3168"/>
                  <a:ext cx="852" cy="698"/>
                </a:xfrm>
                <a:prstGeom prst="rightArrow">
                  <a:avLst>
                    <a:gd name="adj1" fmla="val 28370"/>
                    <a:gd name="adj2" fmla="val 5014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305" name="Freeform 278"/>
                <p:cNvSpPr>
                  <a:spLocks noChangeAspect="1"/>
                </p:cNvSpPr>
                <p:nvPr/>
              </p:nvSpPr>
              <p:spPr bwMode="auto">
                <a:xfrm>
                  <a:off x="3455" y="1761"/>
                  <a:ext cx="1014" cy="1856"/>
                </a:xfrm>
                <a:custGeom>
                  <a:avLst/>
                  <a:gdLst>
                    <a:gd name="T0" fmla="*/ 0 w 1014"/>
                    <a:gd name="T1" fmla="*/ 0 h 1856"/>
                    <a:gd name="T2" fmla="*/ 199 w 1014"/>
                    <a:gd name="T3" fmla="*/ 0 h 1856"/>
                    <a:gd name="T4" fmla="*/ 1014 w 1014"/>
                    <a:gd name="T5" fmla="*/ 1656 h 1856"/>
                    <a:gd name="T6" fmla="*/ 1014 w 1014"/>
                    <a:gd name="T7" fmla="*/ 1856 h 1856"/>
                    <a:gd name="T8" fmla="*/ 832 w 1014"/>
                    <a:gd name="T9" fmla="*/ 1856 h 1856"/>
                    <a:gd name="T10" fmla="*/ 1 w 1014"/>
                    <a:gd name="T11" fmla="*/ 111 h 1856"/>
                    <a:gd name="T12" fmla="*/ 0 w 1014"/>
                    <a:gd name="T13" fmla="*/ 0 h 1856"/>
                    <a:gd name="T14" fmla="*/ 0 60000 65536"/>
                    <a:gd name="T15" fmla="*/ 0 60000 65536"/>
                    <a:gd name="T16" fmla="*/ 0 60000 65536"/>
                    <a:gd name="T17" fmla="*/ 0 60000 65536"/>
                    <a:gd name="T18" fmla="*/ 0 60000 65536"/>
                    <a:gd name="T19" fmla="*/ 0 60000 65536"/>
                    <a:gd name="T20" fmla="*/ 0 60000 65536"/>
                    <a:gd name="T21" fmla="*/ 0 w 1014"/>
                    <a:gd name="T22" fmla="*/ 0 h 1856"/>
                    <a:gd name="T23" fmla="*/ 1014 w 1014"/>
                    <a:gd name="T24" fmla="*/ 1856 h 18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4" h="1856">
                      <a:moveTo>
                        <a:pt x="0" y="0"/>
                      </a:moveTo>
                      <a:lnTo>
                        <a:pt x="199" y="0"/>
                      </a:lnTo>
                      <a:lnTo>
                        <a:pt x="1014" y="1656"/>
                      </a:lnTo>
                      <a:lnTo>
                        <a:pt x="1014" y="1856"/>
                      </a:lnTo>
                      <a:lnTo>
                        <a:pt x="832" y="1856"/>
                      </a:lnTo>
                      <a:lnTo>
                        <a:pt x="1" y="111"/>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306" name="Freeform 279"/>
                <p:cNvSpPr>
                  <a:spLocks noChangeAspect="1"/>
                </p:cNvSpPr>
                <p:nvPr/>
              </p:nvSpPr>
              <p:spPr bwMode="auto">
                <a:xfrm flipH="1">
                  <a:off x="3456" y="1760"/>
                  <a:ext cx="1014" cy="1856"/>
                </a:xfrm>
                <a:custGeom>
                  <a:avLst/>
                  <a:gdLst>
                    <a:gd name="T0" fmla="*/ 0 w 1014"/>
                    <a:gd name="T1" fmla="*/ 0 h 1856"/>
                    <a:gd name="T2" fmla="*/ 199 w 1014"/>
                    <a:gd name="T3" fmla="*/ 0 h 1856"/>
                    <a:gd name="T4" fmla="*/ 1014 w 1014"/>
                    <a:gd name="T5" fmla="*/ 1656 h 1856"/>
                    <a:gd name="T6" fmla="*/ 1014 w 1014"/>
                    <a:gd name="T7" fmla="*/ 1856 h 1856"/>
                    <a:gd name="T8" fmla="*/ 832 w 1014"/>
                    <a:gd name="T9" fmla="*/ 1856 h 1856"/>
                    <a:gd name="T10" fmla="*/ 1 w 1014"/>
                    <a:gd name="T11" fmla="*/ 111 h 1856"/>
                    <a:gd name="T12" fmla="*/ 0 w 1014"/>
                    <a:gd name="T13" fmla="*/ 0 h 1856"/>
                    <a:gd name="T14" fmla="*/ 0 60000 65536"/>
                    <a:gd name="T15" fmla="*/ 0 60000 65536"/>
                    <a:gd name="T16" fmla="*/ 0 60000 65536"/>
                    <a:gd name="T17" fmla="*/ 0 60000 65536"/>
                    <a:gd name="T18" fmla="*/ 0 60000 65536"/>
                    <a:gd name="T19" fmla="*/ 0 60000 65536"/>
                    <a:gd name="T20" fmla="*/ 0 60000 65536"/>
                    <a:gd name="T21" fmla="*/ 0 w 1014"/>
                    <a:gd name="T22" fmla="*/ 0 h 1856"/>
                    <a:gd name="T23" fmla="*/ 1014 w 1014"/>
                    <a:gd name="T24" fmla="*/ 1856 h 18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4" h="1856">
                      <a:moveTo>
                        <a:pt x="0" y="0"/>
                      </a:moveTo>
                      <a:lnTo>
                        <a:pt x="199" y="0"/>
                      </a:lnTo>
                      <a:lnTo>
                        <a:pt x="1014" y="1656"/>
                      </a:lnTo>
                      <a:lnTo>
                        <a:pt x="1014" y="1856"/>
                      </a:lnTo>
                      <a:lnTo>
                        <a:pt x="832" y="1856"/>
                      </a:lnTo>
                      <a:lnTo>
                        <a:pt x="1" y="111"/>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grpSp>
      </p:grpSp>
      <p:grpSp>
        <p:nvGrpSpPr>
          <p:cNvPr id="8256" name="Group 248"/>
          <p:cNvGrpSpPr>
            <a:grpSpLocks/>
          </p:cNvGrpSpPr>
          <p:nvPr/>
        </p:nvGrpSpPr>
        <p:grpSpPr bwMode="auto">
          <a:xfrm>
            <a:off x="5438775" y="2784475"/>
            <a:ext cx="338138" cy="230188"/>
            <a:chOff x="1056" y="3072"/>
            <a:chExt cx="252" cy="140"/>
          </a:xfrm>
        </p:grpSpPr>
        <p:sp>
          <p:nvSpPr>
            <p:cNvPr id="8261" name="Oval 249"/>
            <p:cNvSpPr>
              <a:spLocks noChangeAspect="1" noChangeArrowheads="1"/>
            </p:cNvSpPr>
            <p:nvPr/>
          </p:nvSpPr>
          <p:spPr bwMode="auto">
            <a:xfrm>
              <a:off x="1056" y="3151"/>
              <a:ext cx="252" cy="61"/>
            </a:xfrm>
            <a:prstGeom prst="ellipse">
              <a:avLst/>
            </a:prstGeom>
            <a:solidFill>
              <a:srgbClr val="CC3300"/>
            </a:solidFill>
            <a:ln w="19050">
              <a:solidFill>
                <a:srgbClr val="FEF928"/>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262" name="Rectangle 250"/>
            <p:cNvSpPr>
              <a:spLocks noChangeAspect="1" noChangeArrowheads="1"/>
            </p:cNvSpPr>
            <p:nvPr/>
          </p:nvSpPr>
          <p:spPr bwMode="auto">
            <a:xfrm>
              <a:off x="1056" y="3103"/>
              <a:ext cx="252" cy="80"/>
            </a:xfrm>
            <a:prstGeom prst="rect">
              <a:avLst/>
            </a:prstGeom>
            <a:solidFill>
              <a:srgbClr val="CC3300"/>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263" name="Oval 251"/>
            <p:cNvSpPr>
              <a:spLocks noChangeAspect="1" noChangeArrowheads="1"/>
            </p:cNvSpPr>
            <p:nvPr/>
          </p:nvSpPr>
          <p:spPr bwMode="auto">
            <a:xfrm>
              <a:off x="1056" y="3072"/>
              <a:ext cx="252" cy="61"/>
            </a:xfrm>
            <a:prstGeom prst="ellipse">
              <a:avLst/>
            </a:prstGeom>
            <a:solidFill>
              <a:srgbClr val="CC3300"/>
            </a:solidFill>
            <a:ln w="19050">
              <a:solidFill>
                <a:srgbClr val="FEF928"/>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grpSp>
          <p:nvGrpSpPr>
            <p:cNvPr id="8264" name="Group 252"/>
            <p:cNvGrpSpPr>
              <a:grpSpLocks noChangeAspect="1"/>
            </p:cNvGrpSpPr>
            <p:nvPr/>
          </p:nvGrpSpPr>
          <p:grpSpPr bwMode="auto">
            <a:xfrm>
              <a:off x="1095" y="3078"/>
              <a:ext cx="184" cy="47"/>
              <a:chOff x="2727" y="697"/>
              <a:chExt cx="2421" cy="2579"/>
            </a:xfrm>
          </p:grpSpPr>
          <p:grpSp>
            <p:nvGrpSpPr>
              <p:cNvPr id="8282" name="Group 253"/>
              <p:cNvGrpSpPr>
                <a:grpSpLocks noChangeAspect="1"/>
              </p:cNvGrpSpPr>
              <p:nvPr/>
            </p:nvGrpSpPr>
            <p:grpSpPr bwMode="auto">
              <a:xfrm>
                <a:off x="2727" y="697"/>
                <a:ext cx="2409" cy="2507"/>
                <a:chOff x="2739" y="769"/>
                <a:chExt cx="2409" cy="2507"/>
              </a:xfrm>
            </p:grpSpPr>
            <p:sp>
              <p:nvSpPr>
                <p:cNvPr id="8288" name="Freeform 254"/>
                <p:cNvSpPr>
                  <a:spLocks noChangeAspect="1"/>
                </p:cNvSpPr>
                <p:nvPr/>
              </p:nvSpPr>
              <p:spPr bwMode="auto">
                <a:xfrm>
                  <a:off x="2748" y="769"/>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289" name="Freeform 255"/>
                <p:cNvSpPr>
                  <a:spLocks noChangeAspect="1"/>
                </p:cNvSpPr>
                <p:nvPr/>
              </p:nvSpPr>
              <p:spPr bwMode="auto">
                <a:xfrm rot="5400000">
                  <a:off x="2736" y="2149"/>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290" name="Freeform 256"/>
                <p:cNvSpPr>
                  <a:spLocks noChangeAspect="1"/>
                </p:cNvSpPr>
                <p:nvPr/>
              </p:nvSpPr>
              <p:spPr bwMode="auto">
                <a:xfrm rot="10800000">
                  <a:off x="4032" y="2167"/>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291" name="Freeform 257"/>
                <p:cNvSpPr>
                  <a:spLocks noChangeAspect="1"/>
                </p:cNvSpPr>
                <p:nvPr/>
              </p:nvSpPr>
              <p:spPr bwMode="auto">
                <a:xfrm rot="-5400000">
                  <a:off x="3924" y="913"/>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grpSp>
            <p:nvGrpSpPr>
              <p:cNvPr id="8283" name="Group 258"/>
              <p:cNvGrpSpPr>
                <a:grpSpLocks noChangeAspect="1"/>
              </p:cNvGrpSpPr>
              <p:nvPr/>
            </p:nvGrpSpPr>
            <p:grpSpPr bwMode="auto">
              <a:xfrm>
                <a:off x="2739" y="769"/>
                <a:ext cx="2409" cy="2507"/>
                <a:chOff x="2739" y="769"/>
                <a:chExt cx="2409" cy="2507"/>
              </a:xfrm>
            </p:grpSpPr>
            <p:sp>
              <p:nvSpPr>
                <p:cNvPr id="8284" name="Freeform 259"/>
                <p:cNvSpPr>
                  <a:spLocks noChangeAspect="1"/>
                </p:cNvSpPr>
                <p:nvPr/>
              </p:nvSpPr>
              <p:spPr bwMode="auto">
                <a:xfrm>
                  <a:off x="2748" y="769"/>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285" name="Freeform 260"/>
                <p:cNvSpPr>
                  <a:spLocks noChangeAspect="1"/>
                </p:cNvSpPr>
                <p:nvPr/>
              </p:nvSpPr>
              <p:spPr bwMode="auto">
                <a:xfrm rot="5400000">
                  <a:off x="2736" y="2149"/>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286" name="Freeform 261"/>
                <p:cNvSpPr>
                  <a:spLocks noChangeAspect="1"/>
                </p:cNvSpPr>
                <p:nvPr/>
              </p:nvSpPr>
              <p:spPr bwMode="auto">
                <a:xfrm rot="10800000">
                  <a:off x="4032" y="2167"/>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287" name="Freeform 262"/>
                <p:cNvSpPr>
                  <a:spLocks noChangeAspect="1"/>
                </p:cNvSpPr>
                <p:nvPr/>
              </p:nvSpPr>
              <p:spPr bwMode="auto">
                <a:xfrm rot="-5400000">
                  <a:off x="3924" y="913"/>
                  <a:ext cx="1116" cy="1109"/>
                </a:xfrm>
                <a:custGeom>
                  <a:avLst/>
                  <a:gdLst>
                    <a:gd name="T0" fmla="*/ 0 w 2856"/>
                    <a:gd name="T1" fmla="*/ 0 h 2838"/>
                    <a:gd name="T2" fmla="*/ 0 w 2856"/>
                    <a:gd name="T3" fmla="*/ 0 h 2838"/>
                    <a:gd name="T4" fmla="*/ 0 w 2856"/>
                    <a:gd name="T5" fmla="*/ 0 h 2838"/>
                    <a:gd name="T6" fmla="*/ 0 w 2856"/>
                    <a:gd name="T7" fmla="*/ 0 h 2838"/>
                    <a:gd name="T8" fmla="*/ 0 w 2856"/>
                    <a:gd name="T9" fmla="*/ 0 h 2838"/>
                    <a:gd name="T10" fmla="*/ 0 w 2856"/>
                    <a:gd name="T11" fmla="*/ 0 h 2838"/>
                    <a:gd name="T12" fmla="*/ 0 w 2856"/>
                    <a:gd name="T13" fmla="*/ 0 h 2838"/>
                    <a:gd name="T14" fmla="*/ 0 w 2856"/>
                    <a:gd name="T15" fmla="*/ 0 h 2838"/>
                    <a:gd name="T16" fmla="*/ 0 60000 65536"/>
                    <a:gd name="T17" fmla="*/ 0 60000 65536"/>
                    <a:gd name="T18" fmla="*/ 0 60000 65536"/>
                    <a:gd name="T19" fmla="*/ 0 60000 65536"/>
                    <a:gd name="T20" fmla="*/ 0 60000 65536"/>
                    <a:gd name="T21" fmla="*/ 0 60000 65536"/>
                    <a:gd name="T22" fmla="*/ 0 60000 65536"/>
                    <a:gd name="T23" fmla="*/ 0 60000 65536"/>
                    <a:gd name="T24" fmla="*/ 0 w 2856"/>
                    <a:gd name="T25" fmla="*/ 0 h 2838"/>
                    <a:gd name="T26" fmla="*/ 2856 w 2856"/>
                    <a:gd name="T27" fmla="*/ 2838 h 283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56" h="2838">
                      <a:moveTo>
                        <a:pt x="0" y="780"/>
                      </a:moveTo>
                      <a:lnTo>
                        <a:pt x="780" y="0"/>
                      </a:lnTo>
                      <a:lnTo>
                        <a:pt x="2466" y="1686"/>
                      </a:lnTo>
                      <a:lnTo>
                        <a:pt x="2856" y="1296"/>
                      </a:lnTo>
                      <a:lnTo>
                        <a:pt x="2628" y="2634"/>
                      </a:lnTo>
                      <a:lnTo>
                        <a:pt x="1302" y="2838"/>
                      </a:lnTo>
                      <a:lnTo>
                        <a:pt x="1680" y="2460"/>
                      </a:lnTo>
                      <a:lnTo>
                        <a:pt x="0" y="7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grpSp>
        <p:sp>
          <p:nvSpPr>
            <p:cNvPr id="8265" name="Line 263"/>
            <p:cNvSpPr>
              <a:spLocks noChangeAspect="1" noChangeShapeType="1"/>
            </p:cNvSpPr>
            <p:nvPr/>
          </p:nvSpPr>
          <p:spPr bwMode="auto">
            <a:xfrm flipV="1">
              <a:off x="1056" y="3103"/>
              <a:ext cx="0" cy="80"/>
            </a:xfrm>
            <a:prstGeom prst="line">
              <a:avLst/>
            </a:prstGeom>
            <a:noFill/>
            <a:ln w="19050">
              <a:solidFill>
                <a:srgbClr val="FEF928"/>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266" name="Line 264"/>
            <p:cNvSpPr>
              <a:spLocks noChangeAspect="1" noChangeShapeType="1"/>
            </p:cNvSpPr>
            <p:nvPr/>
          </p:nvSpPr>
          <p:spPr bwMode="auto">
            <a:xfrm flipV="1">
              <a:off x="1308" y="3100"/>
              <a:ext cx="0" cy="83"/>
            </a:xfrm>
            <a:prstGeom prst="line">
              <a:avLst/>
            </a:prstGeom>
            <a:noFill/>
            <a:ln w="19050">
              <a:solidFill>
                <a:srgbClr val="FEF928"/>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8267" name="Group 265"/>
            <p:cNvGrpSpPr>
              <a:grpSpLocks noChangeAspect="1"/>
            </p:cNvGrpSpPr>
            <p:nvPr/>
          </p:nvGrpSpPr>
          <p:grpSpPr bwMode="auto">
            <a:xfrm>
              <a:off x="1124" y="3137"/>
              <a:ext cx="110" cy="70"/>
              <a:chOff x="1088" y="1179"/>
              <a:chExt cx="1189" cy="1135"/>
            </a:xfrm>
          </p:grpSpPr>
          <p:grpSp>
            <p:nvGrpSpPr>
              <p:cNvPr id="8268" name="Group 266"/>
              <p:cNvGrpSpPr>
                <a:grpSpLocks noChangeAspect="1"/>
              </p:cNvGrpSpPr>
              <p:nvPr/>
            </p:nvGrpSpPr>
            <p:grpSpPr bwMode="auto">
              <a:xfrm>
                <a:off x="1088" y="1179"/>
                <a:ext cx="1175" cy="1121"/>
                <a:chOff x="2736" y="1488"/>
                <a:chExt cx="2484" cy="2378"/>
              </a:xfrm>
            </p:grpSpPr>
            <p:sp>
              <p:nvSpPr>
                <p:cNvPr id="8276" name="AutoShape 267"/>
                <p:cNvSpPr>
                  <a:spLocks noChangeAspect="1" noChangeArrowheads="1"/>
                </p:cNvSpPr>
                <p:nvPr/>
              </p:nvSpPr>
              <p:spPr bwMode="auto">
                <a:xfrm>
                  <a:off x="4368" y="1488"/>
                  <a:ext cx="852" cy="698"/>
                </a:xfrm>
                <a:prstGeom prst="rightArrow">
                  <a:avLst>
                    <a:gd name="adj1" fmla="val 21778"/>
                    <a:gd name="adj2" fmla="val 50142"/>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277" name="AutoShape 268"/>
                <p:cNvSpPr>
                  <a:spLocks noChangeAspect="1" noChangeArrowheads="1"/>
                </p:cNvSpPr>
                <p:nvPr/>
              </p:nvSpPr>
              <p:spPr bwMode="auto">
                <a:xfrm>
                  <a:off x="4368" y="3168"/>
                  <a:ext cx="852" cy="698"/>
                </a:xfrm>
                <a:prstGeom prst="rightArrow">
                  <a:avLst>
                    <a:gd name="adj1" fmla="val 28370"/>
                    <a:gd name="adj2" fmla="val 50142"/>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278" name="AutoShape 269"/>
                <p:cNvSpPr>
                  <a:spLocks noChangeAspect="1" noChangeArrowheads="1"/>
                </p:cNvSpPr>
                <p:nvPr/>
              </p:nvSpPr>
              <p:spPr bwMode="auto">
                <a:xfrm flipH="1">
                  <a:off x="2736" y="1488"/>
                  <a:ext cx="852" cy="698"/>
                </a:xfrm>
                <a:prstGeom prst="rightArrow">
                  <a:avLst>
                    <a:gd name="adj1" fmla="val 21778"/>
                    <a:gd name="adj2" fmla="val 50142"/>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279" name="AutoShape 270"/>
                <p:cNvSpPr>
                  <a:spLocks noChangeAspect="1" noChangeArrowheads="1"/>
                </p:cNvSpPr>
                <p:nvPr/>
              </p:nvSpPr>
              <p:spPr bwMode="auto">
                <a:xfrm flipH="1">
                  <a:off x="2736" y="3168"/>
                  <a:ext cx="852" cy="698"/>
                </a:xfrm>
                <a:prstGeom prst="rightArrow">
                  <a:avLst>
                    <a:gd name="adj1" fmla="val 28370"/>
                    <a:gd name="adj2" fmla="val 50142"/>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280" name="Freeform 271"/>
                <p:cNvSpPr>
                  <a:spLocks noChangeAspect="1"/>
                </p:cNvSpPr>
                <p:nvPr/>
              </p:nvSpPr>
              <p:spPr bwMode="auto">
                <a:xfrm>
                  <a:off x="3455" y="1761"/>
                  <a:ext cx="1014" cy="1856"/>
                </a:xfrm>
                <a:custGeom>
                  <a:avLst/>
                  <a:gdLst>
                    <a:gd name="T0" fmla="*/ 0 w 1014"/>
                    <a:gd name="T1" fmla="*/ 0 h 1856"/>
                    <a:gd name="T2" fmla="*/ 199 w 1014"/>
                    <a:gd name="T3" fmla="*/ 0 h 1856"/>
                    <a:gd name="T4" fmla="*/ 1014 w 1014"/>
                    <a:gd name="T5" fmla="*/ 1656 h 1856"/>
                    <a:gd name="T6" fmla="*/ 1014 w 1014"/>
                    <a:gd name="T7" fmla="*/ 1856 h 1856"/>
                    <a:gd name="T8" fmla="*/ 832 w 1014"/>
                    <a:gd name="T9" fmla="*/ 1856 h 1856"/>
                    <a:gd name="T10" fmla="*/ 1 w 1014"/>
                    <a:gd name="T11" fmla="*/ 111 h 1856"/>
                    <a:gd name="T12" fmla="*/ 0 w 1014"/>
                    <a:gd name="T13" fmla="*/ 0 h 1856"/>
                    <a:gd name="T14" fmla="*/ 0 60000 65536"/>
                    <a:gd name="T15" fmla="*/ 0 60000 65536"/>
                    <a:gd name="T16" fmla="*/ 0 60000 65536"/>
                    <a:gd name="T17" fmla="*/ 0 60000 65536"/>
                    <a:gd name="T18" fmla="*/ 0 60000 65536"/>
                    <a:gd name="T19" fmla="*/ 0 60000 65536"/>
                    <a:gd name="T20" fmla="*/ 0 60000 65536"/>
                    <a:gd name="T21" fmla="*/ 0 w 1014"/>
                    <a:gd name="T22" fmla="*/ 0 h 1856"/>
                    <a:gd name="T23" fmla="*/ 1014 w 1014"/>
                    <a:gd name="T24" fmla="*/ 1856 h 18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4" h="1856">
                      <a:moveTo>
                        <a:pt x="0" y="0"/>
                      </a:moveTo>
                      <a:lnTo>
                        <a:pt x="199" y="0"/>
                      </a:lnTo>
                      <a:lnTo>
                        <a:pt x="1014" y="1656"/>
                      </a:lnTo>
                      <a:lnTo>
                        <a:pt x="1014" y="1856"/>
                      </a:lnTo>
                      <a:lnTo>
                        <a:pt x="832" y="1856"/>
                      </a:lnTo>
                      <a:lnTo>
                        <a:pt x="1" y="111"/>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281" name="Freeform 272"/>
                <p:cNvSpPr>
                  <a:spLocks noChangeAspect="1"/>
                </p:cNvSpPr>
                <p:nvPr/>
              </p:nvSpPr>
              <p:spPr bwMode="auto">
                <a:xfrm flipH="1">
                  <a:off x="3456" y="1760"/>
                  <a:ext cx="1014" cy="1856"/>
                </a:xfrm>
                <a:custGeom>
                  <a:avLst/>
                  <a:gdLst>
                    <a:gd name="T0" fmla="*/ 0 w 1014"/>
                    <a:gd name="T1" fmla="*/ 0 h 1856"/>
                    <a:gd name="T2" fmla="*/ 199 w 1014"/>
                    <a:gd name="T3" fmla="*/ 0 h 1856"/>
                    <a:gd name="T4" fmla="*/ 1014 w 1014"/>
                    <a:gd name="T5" fmla="*/ 1656 h 1856"/>
                    <a:gd name="T6" fmla="*/ 1014 w 1014"/>
                    <a:gd name="T7" fmla="*/ 1856 h 1856"/>
                    <a:gd name="T8" fmla="*/ 832 w 1014"/>
                    <a:gd name="T9" fmla="*/ 1856 h 1856"/>
                    <a:gd name="T10" fmla="*/ 1 w 1014"/>
                    <a:gd name="T11" fmla="*/ 111 h 1856"/>
                    <a:gd name="T12" fmla="*/ 0 w 1014"/>
                    <a:gd name="T13" fmla="*/ 0 h 1856"/>
                    <a:gd name="T14" fmla="*/ 0 60000 65536"/>
                    <a:gd name="T15" fmla="*/ 0 60000 65536"/>
                    <a:gd name="T16" fmla="*/ 0 60000 65536"/>
                    <a:gd name="T17" fmla="*/ 0 60000 65536"/>
                    <a:gd name="T18" fmla="*/ 0 60000 65536"/>
                    <a:gd name="T19" fmla="*/ 0 60000 65536"/>
                    <a:gd name="T20" fmla="*/ 0 60000 65536"/>
                    <a:gd name="T21" fmla="*/ 0 w 1014"/>
                    <a:gd name="T22" fmla="*/ 0 h 1856"/>
                    <a:gd name="T23" fmla="*/ 1014 w 1014"/>
                    <a:gd name="T24" fmla="*/ 1856 h 18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4" h="1856">
                      <a:moveTo>
                        <a:pt x="0" y="0"/>
                      </a:moveTo>
                      <a:lnTo>
                        <a:pt x="199" y="0"/>
                      </a:lnTo>
                      <a:lnTo>
                        <a:pt x="1014" y="1656"/>
                      </a:lnTo>
                      <a:lnTo>
                        <a:pt x="1014" y="1856"/>
                      </a:lnTo>
                      <a:lnTo>
                        <a:pt x="832" y="1856"/>
                      </a:lnTo>
                      <a:lnTo>
                        <a:pt x="1" y="111"/>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grpSp>
            <p:nvGrpSpPr>
              <p:cNvPr id="8269" name="Group 273"/>
              <p:cNvGrpSpPr>
                <a:grpSpLocks noChangeAspect="1"/>
              </p:cNvGrpSpPr>
              <p:nvPr/>
            </p:nvGrpSpPr>
            <p:grpSpPr bwMode="auto">
              <a:xfrm>
                <a:off x="1102" y="1193"/>
                <a:ext cx="1175" cy="1121"/>
                <a:chOff x="2736" y="1488"/>
                <a:chExt cx="2484" cy="2378"/>
              </a:xfrm>
            </p:grpSpPr>
            <p:sp>
              <p:nvSpPr>
                <p:cNvPr id="8270" name="AutoShape 274"/>
                <p:cNvSpPr>
                  <a:spLocks noChangeAspect="1" noChangeArrowheads="1"/>
                </p:cNvSpPr>
                <p:nvPr/>
              </p:nvSpPr>
              <p:spPr bwMode="auto">
                <a:xfrm>
                  <a:off x="4368" y="1488"/>
                  <a:ext cx="852" cy="698"/>
                </a:xfrm>
                <a:prstGeom prst="rightArrow">
                  <a:avLst>
                    <a:gd name="adj1" fmla="val 21778"/>
                    <a:gd name="adj2" fmla="val 5014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271" name="AutoShape 275"/>
                <p:cNvSpPr>
                  <a:spLocks noChangeAspect="1" noChangeArrowheads="1"/>
                </p:cNvSpPr>
                <p:nvPr/>
              </p:nvSpPr>
              <p:spPr bwMode="auto">
                <a:xfrm>
                  <a:off x="4368" y="3168"/>
                  <a:ext cx="852" cy="698"/>
                </a:xfrm>
                <a:prstGeom prst="rightArrow">
                  <a:avLst>
                    <a:gd name="adj1" fmla="val 28370"/>
                    <a:gd name="adj2" fmla="val 5014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272" name="AutoShape 276"/>
                <p:cNvSpPr>
                  <a:spLocks noChangeAspect="1" noChangeArrowheads="1"/>
                </p:cNvSpPr>
                <p:nvPr/>
              </p:nvSpPr>
              <p:spPr bwMode="auto">
                <a:xfrm flipH="1">
                  <a:off x="2736" y="1488"/>
                  <a:ext cx="852" cy="698"/>
                </a:xfrm>
                <a:prstGeom prst="rightArrow">
                  <a:avLst>
                    <a:gd name="adj1" fmla="val 21778"/>
                    <a:gd name="adj2" fmla="val 5014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273" name="AutoShape 277"/>
                <p:cNvSpPr>
                  <a:spLocks noChangeAspect="1" noChangeArrowheads="1"/>
                </p:cNvSpPr>
                <p:nvPr/>
              </p:nvSpPr>
              <p:spPr bwMode="auto">
                <a:xfrm flipH="1">
                  <a:off x="2736" y="3168"/>
                  <a:ext cx="852" cy="698"/>
                </a:xfrm>
                <a:prstGeom prst="rightArrow">
                  <a:avLst>
                    <a:gd name="adj1" fmla="val 28370"/>
                    <a:gd name="adj2" fmla="val 50142"/>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800">
                    <a:latin typeface="Tahoma" panose="020B0604030504040204" pitchFamily="34" charset="0"/>
                    <a:ea typeface="宋体" panose="02010600030101010101" pitchFamily="2" charset="-122"/>
                  </a:endParaRPr>
                </a:p>
              </p:txBody>
            </p:sp>
            <p:sp>
              <p:nvSpPr>
                <p:cNvPr id="8274" name="Freeform 278"/>
                <p:cNvSpPr>
                  <a:spLocks noChangeAspect="1"/>
                </p:cNvSpPr>
                <p:nvPr/>
              </p:nvSpPr>
              <p:spPr bwMode="auto">
                <a:xfrm>
                  <a:off x="3455" y="1761"/>
                  <a:ext cx="1014" cy="1856"/>
                </a:xfrm>
                <a:custGeom>
                  <a:avLst/>
                  <a:gdLst>
                    <a:gd name="T0" fmla="*/ 0 w 1014"/>
                    <a:gd name="T1" fmla="*/ 0 h 1856"/>
                    <a:gd name="T2" fmla="*/ 199 w 1014"/>
                    <a:gd name="T3" fmla="*/ 0 h 1856"/>
                    <a:gd name="T4" fmla="*/ 1014 w 1014"/>
                    <a:gd name="T5" fmla="*/ 1656 h 1856"/>
                    <a:gd name="T6" fmla="*/ 1014 w 1014"/>
                    <a:gd name="T7" fmla="*/ 1856 h 1856"/>
                    <a:gd name="T8" fmla="*/ 832 w 1014"/>
                    <a:gd name="T9" fmla="*/ 1856 h 1856"/>
                    <a:gd name="T10" fmla="*/ 1 w 1014"/>
                    <a:gd name="T11" fmla="*/ 111 h 1856"/>
                    <a:gd name="T12" fmla="*/ 0 w 1014"/>
                    <a:gd name="T13" fmla="*/ 0 h 1856"/>
                    <a:gd name="T14" fmla="*/ 0 60000 65536"/>
                    <a:gd name="T15" fmla="*/ 0 60000 65536"/>
                    <a:gd name="T16" fmla="*/ 0 60000 65536"/>
                    <a:gd name="T17" fmla="*/ 0 60000 65536"/>
                    <a:gd name="T18" fmla="*/ 0 60000 65536"/>
                    <a:gd name="T19" fmla="*/ 0 60000 65536"/>
                    <a:gd name="T20" fmla="*/ 0 60000 65536"/>
                    <a:gd name="T21" fmla="*/ 0 w 1014"/>
                    <a:gd name="T22" fmla="*/ 0 h 1856"/>
                    <a:gd name="T23" fmla="*/ 1014 w 1014"/>
                    <a:gd name="T24" fmla="*/ 1856 h 18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4" h="1856">
                      <a:moveTo>
                        <a:pt x="0" y="0"/>
                      </a:moveTo>
                      <a:lnTo>
                        <a:pt x="199" y="0"/>
                      </a:lnTo>
                      <a:lnTo>
                        <a:pt x="1014" y="1656"/>
                      </a:lnTo>
                      <a:lnTo>
                        <a:pt x="1014" y="1856"/>
                      </a:lnTo>
                      <a:lnTo>
                        <a:pt x="832" y="1856"/>
                      </a:lnTo>
                      <a:lnTo>
                        <a:pt x="1" y="111"/>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275" name="Freeform 279"/>
                <p:cNvSpPr>
                  <a:spLocks noChangeAspect="1"/>
                </p:cNvSpPr>
                <p:nvPr/>
              </p:nvSpPr>
              <p:spPr bwMode="auto">
                <a:xfrm flipH="1">
                  <a:off x="3456" y="1760"/>
                  <a:ext cx="1014" cy="1856"/>
                </a:xfrm>
                <a:custGeom>
                  <a:avLst/>
                  <a:gdLst>
                    <a:gd name="T0" fmla="*/ 0 w 1014"/>
                    <a:gd name="T1" fmla="*/ 0 h 1856"/>
                    <a:gd name="T2" fmla="*/ 199 w 1014"/>
                    <a:gd name="T3" fmla="*/ 0 h 1856"/>
                    <a:gd name="T4" fmla="*/ 1014 w 1014"/>
                    <a:gd name="T5" fmla="*/ 1656 h 1856"/>
                    <a:gd name="T6" fmla="*/ 1014 w 1014"/>
                    <a:gd name="T7" fmla="*/ 1856 h 1856"/>
                    <a:gd name="T8" fmla="*/ 832 w 1014"/>
                    <a:gd name="T9" fmla="*/ 1856 h 1856"/>
                    <a:gd name="T10" fmla="*/ 1 w 1014"/>
                    <a:gd name="T11" fmla="*/ 111 h 1856"/>
                    <a:gd name="T12" fmla="*/ 0 w 1014"/>
                    <a:gd name="T13" fmla="*/ 0 h 1856"/>
                    <a:gd name="T14" fmla="*/ 0 60000 65536"/>
                    <a:gd name="T15" fmla="*/ 0 60000 65536"/>
                    <a:gd name="T16" fmla="*/ 0 60000 65536"/>
                    <a:gd name="T17" fmla="*/ 0 60000 65536"/>
                    <a:gd name="T18" fmla="*/ 0 60000 65536"/>
                    <a:gd name="T19" fmla="*/ 0 60000 65536"/>
                    <a:gd name="T20" fmla="*/ 0 60000 65536"/>
                    <a:gd name="T21" fmla="*/ 0 w 1014"/>
                    <a:gd name="T22" fmla="*/ 0 h 1856"/>
                    <a:gd name="T23" fmla="*/ 1014 w 1014"/>
                    <a:gd name="T24" fmla="*/ 1856 h 18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14" h="1856">
                      <a:moveTo>
                        <a:pt x="0" y="0"/>
                      </a:moveTo>
                      <a:lnTo>
                        <a:pt x="199" y="0"/>
                      </a:lnTo>
                      <a:lnTo>
                        <a:pt x="1014" y="1656"/>
                      </a:lnTo>
                      <a:lnTo>
                        <a:pt x="1014" y="1856"/>
                      </a:lnTo>
                      <a:lnTo>
                        <a:pt x="832" y="1856"/>
                      </a:lnTo>
                      <a:lnTo>
                        <a:pt x="1" y="111"/>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grpSp>
        </p:grpSp>
      </p:grpSp>
      <p:pic>
        <p:nvPicPr>
          <p:cNvPr id="8257" name="Picture 37" descr="xi'an cop"/>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673475" y="4437063"/>
            <a:ext cx="1079500" cy="66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258" name="Object 3"/>
          <p:cNvGraphicFramePr>
            <a:graphicFrameLocks noChangeAspect="1"/>
          </p:cNvGraphicFramePr>
          <p:nvPr/>
        </p:nvGraphicFramePr>
        <p:xfrm>
          <a:off x="5905500" y="4508500"/>
          <a:ext cx="792163" cy="573088"/>
        </p:xfrm>
        <a:graphic>
          <a:graphicData uri="http://schemas.openxmlformats.org/presentationml/2006/ole">
            <mc:AlternateContent xmlns:mc="http://schemas.openxmlformats.org/markup-compatibility/2006">
              <mc:Choice xmlns:v="urn:schemas-microsoft-com:vml" Requires="v">
                <p:oleObj spid="_x0000_s9491" name="Visio" r:id="rId18" imgW="974788" imgH="705422" progId="Visio.Drawing.11">
                  <p:embed/>
                </p:oleObj>
              </mc:Choice>
              <mc:Fallback>
                <p:oleObj name="Visio" r:id="rId18" imgW="974788" imgH="705422" progId="Visio.Drawing.11">
                  <p:embed/>
                  <p:pic>
                    <p:nvPicPr>
                      <p:cNvPr id="0" name="Object 3"/>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905500" y="4508500"/>
                        <a:ext cx="792163" cy="57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259" name="Object 4"/>
          <p:cNvGraphicFramePr>
            <a:graphicFrameLocks noChangeAspect="1"/>
          </p:cNvGraphicFramePr>
          <p:nvPr/>
        </p:nvGraphicFramePr>
        <p:xfrm>
          <a:off x="1801813" y="4437063"/>
          <a:ext cx="865187" cy="655637"/>
        </p:xfrm>
        <a:graphic>
          <a:graphicData uri="http://schemas.openxmlformats.org/presentationml/2006/ole">
            <mc:AlternateContent xmlns:mc="http://schemas.openxmlformats.org/markup-compatibility/2006">
              <mc:Choice xmlns:v="urn:schemas-microsoft-com:vml" Requires="v">
                <p:oleObj spid="_x0000_s9492" name="Visio" r:id="rId20" imgW="4752927" imgH="3600450" progId="Visio.Drawing.11">
                  <p:embed/>
                </p:oleObj>
              </mc:Choice>
              <mc:Fallback>
                <p:oleObj name="Visio" r:id="rId20" imgW="4752927" imgH="3600450" progId="Visio.Drawing.11">
                  <p:embed/>
                  <p:pic>
                    <p:nvPicPr>
                      <p:cNvPr id="0" name="Object 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01813" y="4437063"/>
                        <a:ext cx="865187" cy="655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8260" name="Picture 1187" descr="2007091510050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986588" y="4292600"/>
            <a:ext cx="458787"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 calcmode="lin" valueType="num">
                                      <p:cBhvr>
                                        <p:cTn id="7" dur="500" fill="hold"/>
                                        <p:tgtEl>
                                          <p:spTgt spid="8">
                                            <p:bg/>
                                          </p:spTgt>
                                        </p:tgtEl>
                                        <p:attrNameLst>
                                          <p:attrName>ppt_w</p:attrName>
                                        </p:attrNameLst>
                                      </p:cBhvr>
                                      <p:tavLst>
                                        <p:tav tm="0">
                                          <p:val>
                                            <p:fltVal val="0"/>
                                          </p:val>
                                        </p:tav>
                                        <p:tav tm="100000">
                                          <p:val>
                                            <p:strVal val="#ppt_w"/>
                                          </p:val>
                                        </p:tav>
                                      </p:tavLst>
                                    </p:anim>
                                    <p:anim calcmode="lin" valueType="num">
                                      <p:cBhvr>
                                        <p:cTn id="8" dur="500" fill="hold"/>
                                        <p:tgtEl>
                                          <p:spTgt spid="8">
                                            <p:bg/>
                                          </p:spTgt>
                                        </p:tgtEl>
                                        <p:attrNameLst>
                                          <p:attrName>ppt_h</p:attrName>
                                        </p:attrNameLst>
                                      </p:cBhvr>
                                      <p:tavLst>
                                        <p:tav tm="0">
                                          <p:val>
                                            <p:fltVal val="0"/>
                                          </p:val>
                                        </p:tav>
                                        <p:tav tm="100000">
                                          <p:val>
                                            <p:strVal val="#ppt_h"/>
                                          </p:val>
                                        </p:tav>
                                      </p:tavLst>
                                    </p:anim>
                                    <p:animEffect transition="in" filter="fade">
                                      <p:cBhvr>
                                        <p:cTn id="9" dur="500"/>
                                        <p:tgtEl>
                                          <p:spTgt spid="8">
                                            <p:bg/>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 calcmode="lin" valueType="num">
                                      <p:cBhvr>
                                        <p:cTn id="12" dur="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13" dur="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14"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zh-CN" altLang="en-US" dirty="0"/>
              <a:t>认知无线网络设计：信息论的方法</a:t>
            </a:r>
          </a:p>
        </p:txBody>
      </p:sp>
      <p:sp>
        <p:nvSpPr>
          <p:cNvPr id="3" name="内容占位符 2"/>
          <p:cNvSpPr>
            <a:spLocks noGrp="1"/>
          </p:cNvSpPr>
          <p:nvPr>
            <p:ph idx="1"/>
          </p:nvPr>
        </p:nvSpPr>
        <p:spPr>
          <a:xfrm>
            <a:off x="539750" y="1052513"/>
            <a:ext cx="4895850" cy="3889375"/>
          </a:xfrm>
        </p:spPr>
        <p:txBody>
          <a:bodyPr/>
          <a:lstStyle/>
          <a:p>
            <a:pPr>
              <a:defRPr/>
            </a:pPr>
            <a:r>
              <a:rPr kumimoji="1" lang="zh-CN" altLang="en-US" dirty="0" smtClean="0"/>
              <a:t>为了限制认知用户对主用户的影响，</a:t>
            </a:r>
            <a:r>
              <a:rPr kumimoji="1" lang="zh-CN" altLang="en-US" dirty="0" smtClean="0">
                <a:solidFill>
                  <a:srgbClr val="FF0000"/>
                </a:solidFill>
              </a:rPr>
              <a:t>在主用户周围设定一个距离范围</a:t>
            </a:r>
            <a:r>
              <a:rPr kumimoji="1" lang="zh-CN" altLang="en-US" dirty="0" smtClean="0"/>
              <a:t>。</a:t>
            </a:r>
            <a:r>
              <a:rPr kumimoji="1" lang="zh-CN" altLang="en-US" dirty="0" smtClean="0">
                <a:solidFill>
                  <a:srgbClr val="FF0000"/>
                </a:solidFill>
              </a:rPr>
              <a:t>在该区域内，不允许认知用户发射信号</a:t>
            </a:r>
            <a:r>
              <a:rPr kumimoji="1" lang="zh-CN" altLang="en-US" dirty="0" smtClean="0"/>
              <a:t>。</a:t>
            </a:r>
            <a:endParaRPr kumimoji="1" lang="en-US" altLang="zh-CN" dirty="0" smtClean="0"/>
          </a:p>
          <a:p>
            <a:pPr>
              <a:defRPr/>
            </a:pPr>
            <a:r>
              <a:rPr kumimoji="1" lang="zh-CN" altLang="en-US" dirty="0" smtClean="0">
                <a:solidFill>
                  <a:srgbClr val="FF0000"/>
                </a:solidFill>
              </a:rPr>
              <a:t>在主发射机周围设定一个半径为</a:t>
            </a:r>
            <a:r>
              <a:rPr kumimoji="1" lang="en-US" altLang="zh-CN" i="1" dirty="0" smtClean="0">
                <a:solidFill>
                  <a:srgbClr val="FF0000"/>
                </a:solidFill>
              </a:rPr>
              <a:t>R</a:t>
            </a:r>
            <a:r>
              <a:rPr kumimoji="1" lang="en-US" altLang="zh-CN" baseline="-25000" dirty="0" smtClean="0">
                <a:solidFill>
                  <a:srgbClr val="FF0000"/>
                </a:solidFill>
              </a:rPr>
              <a:t>0</a:t>
            </a:r>
            <a:r>
              <a:rPr kumimoji="1" lang="zh-CN" altLang="en-US" dirty="0" smtClean="0">
                <a:solidFill>
                  <a:srgbClr val="FF0000"/>
                </a:solidFill>
              </a:rPr>
              <a:t>的区域，在该区域内不允许有认知发射机存在。该区域定义为主用户独占区域（</a:t>
            </a:r>
            <a:r>
              <a:rPr kumimoji="1" lang="en-US" altLang="zh-CN" dirty="0" smtClean="0">
                <a:solidFill>
                  <a:srgbClr val="FF0000"/>
                </a:solidFill>
              </a:rPr>
              <a:t>Primary-exclusive region, PER</a:t>
            </a:r>
            <a:r>
              <a:rPr kumimoji="1" lang="zh-CN" altLang="en-US" dirty="0" smtClean="0">
                <a:solidFill>
                  <a:srgbClr val="FF0000"/>
                </a:solidFill>
              </a:rPr>
              <a:t>）</a:t>
            </a:r>
            <a:r>
              <a:rPr kumimoji="1" lang="en-US" altLang="zh-CN" dirty="0" smtClean="0"/>
              <a:t>。</a:t>
            </a:r>
          </a:p>
        </p:txBody>
      </p:sp>
      <p:sp>
        <p:nvSpPr>
          <p:cNvPr id="49156" name="幻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6304296B-C341-4A53-80E8-DB5F84866814}"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40</a:t>
            </a:fld>
            <a:endParaRPr lang="en-US" altLang="zh-CN" sz="1600" smtClean="0">
              <a:solidFill>
                <a:srgbClr val="3333CC"/>
              </a:solidFill>
              <a:latin typeface="Times New Roman" panose="02020603050405020304" pitchFamily="18" charset="0"/>
              <a:ea typeface="宋体" panose="02010600030101010101" pitchFamily="2" charset="-122"/>
            </a:endParaRPr>
          </a:p>
        </p:txBody>
      </p:sp>
      <p:pic>
        <p:nvPicPr>
          <p:cNvPr id="49157"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64163" y="908050"/>
            <a:ext cx="3608387" cy="388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p:cNvSpPr txBox="1"/>
          <p:nvPr/>
        </p:nvSpPr>
        <p:spPr>
          <a:xfrm>
            <a:off x="539750" y="4821238"/>
            <a:ext cx="8424863" cy="1200150"/>
          </a:xfrm>
          <a:prstGeom prst="rect">
            <a:avLst/>
          </a:prstGeom>
          <a:noFill/>
        </p:spPr>
        <p:txBody>
          <a:bodyPr>
            <a:spAutoFit/>
          </a:bodyPr>
          <a:lstStyle/>
          <a:p>
            <a:pPr marL="342900" indent="-342900">
              <a:spcBef>
                <a:spcPct val="20000"/>
              </a:spcBef>
              <a:buClr>
                <a:schemeClr val="folHlink"/>
              </a:buClr>
              <a:buSzPct val="60000"/>
              <a:buFont typeface="Wingdings" pitchFamily="2" charset="2"/>
              <a:buChar char="n"/>
              <a:defRPr/>
            </a:pPr>
            <a:r>
              <a:rPr kumimoji="1" lang="zh-CN" altLang="en-US" sz="2400" dirty="0">
                <a:latin typeface="+mn-lt"/>
                <a:ea typeface="+mj-ea"/>
              </a:rPr>
              <a:t>假定认知用户不知道主用户接收机的位置，为此，在</a:t>
            </a:r>
            <a:r>
              <a:rPr kumimoji="1" lang="en-US" altLang="zh-CN" sz="2400" dirty="0">
                <a:latin typeface="+mn-lt"/>
                <a:ea typeface="+mj-ea"/>
              </a:rPr>
              <a:t>PER</a:t>
            </a:r>
            <a:r>
              <a:rPr kumimoji="1" lang="zh-CN" altLang="en-US" sz="2400" dirty="0">
                <a:latin typeface="+mn-lt"/>
                <a:ea typeface="+mj-ea"/>
              </a:rPr>
              <a:t>外</a:t>
            </a:r>
            <a:r>
              <a:rPr kumimoji="1" lang="zh-CN" altLang="en-US" sz="2400" dirty="0">
                <a:solidFill>
                  <a:srgbClr val="FF0000"/>
                </a:solidFill>
                <a:latin typeface="+mn-lt"/>
                <a:ea typeface="+mj-ea"/>
              </a:rPr>
              <a:t>再设置一个宽度为ε的保护带（</a:t>
            </a:r>
            <a:r>
              <a:rPr kumimoji="1" lang="en-US" altLang="zh-CN" sz="2400" dirty="0">
                <a:solidFill>
                  <a:srgbClr val="FF0000"/>
                </a:solidFill>
                <a:latin typeface="+mn-lt"/>
                <a:ea typeface="+mj-ea"/>
              </a:rPr>
              <a:t>guard</a:t>
            </a:r>
            <a:r>
              <a:rPr kumimoji="1" lang="zh-CN" altLang="en-US" sz="2400" dirty="0">
                <a:solidFill>
                  <a:srgbClr val="FF0000"/>
                </a:solidFill>
                <a:latin typeface="+mn-lt"/>
                <a:ea typeface="+mj-ea"/>
              </a:rPr>
              <a:t> </a:t>
            </a:r>
            <a:r>
              <a:rPr kumimoji="1" lang="en-US" altLang="zh-CN" sz="2400" dirty="0">
                <a:solidFill>
                  <a:srgbClr val="FF0000"/>
                </a:solidFill>
                <a:latin typeface="+mn-lt"/>
                <a:ea typeface="+mj-ea"/>
              </a:rPr>
              <a:t>band</a:t>
            </a:r>
            <a:r>
              <a:rPr kumimoji="1" lang="zh-CN" altLang="en-US" sz="2400" dirty="0">
                <a:solidFill>
                  <a:srgbClr val="FF0000"/>
                </a:solidFill>
                <a:latin typeface="+mn-lt"/>
                <a:ea typeface="+mj-ea"/>
              </a:rPr>
              <a:t>）</a:t>
            </a:r>
            <a:r>
              <a:rPr kumimoji="1" lang="en-US" altLang="zh-CN" sz="2400" dirty="0">
                <a:latin typeface="+mn-lt"/>
                <a:ea typeface="+mj-ea"/>
              </a:rPr>
              <a:t>。</a:t>
            </a:r>
            <a:r>
              <a:rPr kumimoji="1" lang="zh-CN" altLang="en-US" sz="2400" dirty="0">
                <a:latin typeface="+mn-lt"/>
                <a:ea typeface="+mj-ea"/>
              </a:rPr>
              <a:t>在保护带内，不允许认知发射机工作。</a:t>
            </a:r>
            <a:endParaRPr kumimoji="1" lang="zh-CN" altLang="en-US" sz="2400"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zh-CN" altLang="en-US" dirty="0"/>
              <a:t>认知无线网络设计：信息论的方法</a:t>
            </a:r>
          </a:p>
        </p:txBody>
      </p:sp>
      <p:sp>
        <p:nvSpPr>
          <p:cNvPr id="3" name="内容占位符 2"/>
          <p:cNvSpPr>
            <a:spLocks noGrp="1"/>
          </p:cNvSpPr>
          <p:nvPr>
            <p:ph idx="1"/>
          </p:nvPr>
        </p:nvSpPr>
        <p:spPr>
          <a:xfrm>
            <a:off x="539750" y="981075"/>
            <a:ext cx="4895850" cy="3097213"/>
          </a:xfrm>
        </p:spPr>
        <p:txBody>
          <a:bodyPr/>
          <a:lstStyle/>
          <a:p>
            <a:pPr>
              <a:defRPr/>
            </a:pPr>
            <a:r>
              <a:rPr kumimoji="1" lang="zh-CN" altLang="en-US" dirty="0" smtClean="0"/>
              <a:t>认知发射机均匀、随机地分布在</a:t>
            </a:r>
            <a:r>
              <a:rPr kumimoji="1" lang="en-US" altLang="zh-CN" dirty="0" smtClean="0"/>
              <a:t>PER</a:t>
            </a:r>
            <a:r>
              <a:rPr kumimoji="1" lang="zh-CN" altLang="en-US" dirty="0" smtClean="0"/>
              <a:t>和保护带外、距离主发射机</a:t>
            </a:r>
            <a:r>
              <a:rPr kumimoji="1" lang="en-US" altLang="zh-CN" i="1" dirty="0" smtClean="0"/>
              <a:t>R</a:t>
            </a:r>
            <a:r>
              <a:rPr kumimoji="1" lang="zh-CN" altLang="en-US" dirty="0" smtClean="0"/>
              <a:t>的范围内。当认知用户增加时，</a:t>
            </a:r>
            <a:r>
              <a:rPr kumimoji="1" lang="en-US" altLang="zh-CN" i="1" dirty="0" smtClean="0"/>
              <a:t>R</a:t>
            </a:r>
            <a:r>
              <a:rPr kumimoji="1" lang="zh-CN" altLang="en-US" dirty="0" smtClean="0"/>
              <a:t>也随之</a:t>
            </a:r>
            <a:r>
              <a:rPr kumimoji="1" lang="zh-CN" altLang="en-US" dirty="0"/>
              <a:t>增加（</a:t>
            </a:r>
            <a:r>
              <a:rPr kumimoji="1" lang="zh-CN" altLang="en-US" dirty="0">
                <a:solidFill>
                  <a:srgbClr val="0033CC"/>
                </a:solidFill>
              </a:rPr>
              <a:t>扩展网络</a:t>
            </a:r>
            <a:r>
              <a:rPr kumimoji="1" lang="zh-CN" altLang="en-US" dirty="0"/>
              <a:t>） 。</a:t>
            </a:r>
            <a:endParaRPr kumimoji="1" lang="en-US" altLang="zh-CN" dirty="0" smtClean="0"/>
          </a:p>
          <a:p>
            <a:pPr>
              <a:defRPr/>
            </a:pPr>
            <a:r>
              <a:rPr kumimoji="1" lang="zh-CN" altLang="en-US" dirty="0" smtClean="0"/>
              <a:t>问题：在给定其它参数的情况下，如何设计独占半径</a:t>
            </a:r>
            <a:r>
              <a:rPr kumimoji="1" lang="en-US" altLang="zh-CN" i="1" dirty="0" smtClean="0"/>
              <a:t>R</a:t>
            </a:r>
            <a:r>
              <a:rPr kumimoji="1" lang="en-US" altLang="zh-CN" baseline="-25000" dirty="0" smtClean="0"/>
              <a:t>0</a:t>
            </a:r>
            <a:r>
              <a:rPr kumimoji="1" lang="zh-CN" altLang="en-US" dirty="0" smtClean="0"/>
              <a:t>，以保证认知用户具有特定的性能？</a:t>
            </a:r>
            <a:endParaRPr kumimoji="1" lang="zh-CN" altLang="en-US" dirty="0"/>
          </a:p>
        </p:txBody>
      </p:sp>
      <p:sp>
        <p:nvSpPr>
          <p:cNvPr id="50180" name="幻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819BDC34-5C33-4DD1-A28B-5FE6A090F62D}"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41</a:t>
            </a:fld>
            <a:endParaRPr lang="en-US" altLang="zh-CN" sz="1600" smtClean="0">
              <a:solidFill>
                <a:srgbClr val="3333CC"/>
              </a:solidFill>
              <a:latin typeface="Times New Roman" panose="02020603050405020304" pitchFamily="18" charset="0"/>
              <a:ea typeface="宋体" panose="02010600030101010101" pitchFamily="2" charset="-122"/>
            </a:endParaRPr>
          </a:p>
        </p:txBody>
      </p:sp>
      <p:pic>
        <p:nvPicPr>
          <p:cNvPr id="50181" name="图片 6"/>
          <p:cNvPicPr>
            <a:picLocks noChangeAspect="1"/>
          </p:cNvPicPr>
          <p:nvPr/>
        </p:nvPicPr>
        <p:blipFill>
          <a:blip r:embed="rId3">
            <a:extLst>
              <a:ext uri="{28A0092B-C50C-407E-A947-70E740481C1C}">
                <a14:useLocalDpi xmlns:a14="http://schemas.microsoft.com/office/drawing/2010/main" val="0"/>
              </a:ext>
            </a:extLst>
          </a:blip>
          <a:srcRect t="-38" b="22269"/>
          <a:stretch>
            <a:fillRect/>
          </a:stretch>
        </p:blipFill>
        <p:spPr bwMode="auto">
          <a:xfrm>
            <a:off x="5364163" y="906463"/>
            <a:ext cx="3608387"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p:cNvSpPr txBox="1"/>
          <p:nvPr/>
        </p:nvSpPr>
        <p:spPr>
          <a:xfrm>
            <a:off x="395536" y="4182179"/>
            <a:ext cx="8424936" cy="830997"/>
          </a:xfrm>
          <a:prstGeom prst="rect">
            <a:avLst/>
          </a:prstGeom>
        </p:spPr>
        <p:style>
          <a:lnRef idx="0">
            <a:schemeClr val="accent1"/>
          </a:lnRef>
          <a:fillRef idx="3">
            <a:schemeClr val="accent1"/>
          </a:fillRef>
          <a:effectRef idx="3">
            <a:schemeClr val="accent1"/>
          </a:effectRef>
          <a:fontRef idx="minor">
            <a:schemeClr val="lt1"/>
          </a:fontRef>
        </p:style>
        <p:txBody>
          <a:bodyPr>
            <a:spAutoFit/>
          </a:bodyPr>
          <a:lstStyle/>
          <a:p>
            <a:pPr>
              <a:spcBef>
                <a:spcPct val="20000"/>
              </a:spcBef>
              <a:buClr>
                <a:schemeClr val="folHlink"/>
              </a:buClr>
              <a:buSzPct val="60000"/>
              <a:buFont typeface="Wingdings" pitchFamily="2" charset="2"/>
              <a:buNone/>
              <a:defRPr/>
            </a:pPr>
            <a:r>
              <a:rPr kumimoji="1" lang="zh-CN" altLang="en-US" sz="2400" dirty="0">
                <a:ea typeface="+mj-ea"/>
              </a:rPr>
              <a:t>性能准则：主用户的中断概率。在某段时间，</a:t>
            </a:r>
            <a:r>
              <a:rPr kumimoji="1" lang="en-US" altLang="zh-CN" sz="2400" dirty="0">
                <a:ea typeface="+mj-ea"/>
              </a:rPr>
              <a:t>PER</a:t>
            </a:r>
            <a:r>
              <a:rPr kumimoji="1" lang="zh-CN" altLang="en-US" sz="2400" dirty="0">
                <a:ea typeface="+mj-ea"/>
              </a:rPr>
              <a:t>内的主用户接收机可获得的、差错概率不小于给定概率的最大数据率。</a:t>
            </a:r>
            <a:endParaRPr kumimoji="1" lang="zh-CN" altLang="en-US" sz="2400" dirty="0"/>
          </a:p>
        </p:txBody>
      </p:sp>
      <p:graphicFrame>
        <p:nvGraphicFramePr>
          <p:cNvPr id="9" name="对象 8"/>
          <p:cNvGraphicFramePr>
            <a:graphicFrameLocks noChangeAspect="1"/>
          </p:cNvGraphicFramePr>
          <p:nvPr/>
        </p:nvGraphicFramePr>
        <p:xfrm>
          <a:off x="3419475" y="5300663"/>
          <a:ext cx="1992313" cy="576262"/>
        </p:xfrm>
        <a:graphic>
          <a:graphicData uri="http://schemas.openxmlformats.org/presentationml/2006/ole">
            <mc:AlternateContent xmlns:mc="http://schemas.openxmlformats.org/markup-compatibility/2006">
              <mc:Choice xmlns:v="urn:schemas-microsoft-com:vml" Requires="v">
                <p:oleObj spid="_x0000_s50229" name="Equation" r:id="rId4" imgW="1042200" imgH="292320" progId="Equation.DSMT4">
                  <p:embed/>
                </p:oleObj>
              </mc:Choice>
              <mc:Fallback>
                <p:oleObj name="Equation" r:id="rId4" imgW="1042200" imgH="292320" progId="Equation.DSMT4">
                  <p:embed/>
                  <p:pic>
                    <p:nvPicPr>
                      <p:cNvPr id="0" name="对象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9475" y="5300663"/>
                        <a:ext cx="1992313" cy="576262"/>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zh-CN" altLang="en-US" dirty="0"/>
              <a:t>认知无线网络设计：信息论的方法</a:t>
            </a:r>
          </a:p>
        </p:txBody>
      </p:sp>
      <p:sp>
        <p:nvSpPr>
          <p:cNvPr id="3" name="内容占位符 2"/>
          <p:cNvSpPr>
            <a:spLocks noGrp="1"/>
          </p:cNvSpPr>
          <p:nvPr>
            <p:ph idx="1"/>
          </p:nvPr>
        </p:nvSpPr>
        <p:spPr>
          <a:xfrm>
            <a:off x="539750" y="908050"/>
            <a:ext cx="8424863" cy="3673475"/>
          </a:xfrm>
        </p:spPr>
        <p:txBody>
          <a:bodyPr/>
          <a:lstStyle/>
          <a:p>
            <a:pPr>
              <a:defRPr/>
            </a:pPr>
            <a:r>
              <a:rPr kumimoji="1" lang="zh-CN" altLang="en-US" dirty="0" smtClean="0"/>
              <a:t>网络参数：</a:t>
            </a:r>
            <a:endParaRPr kumimoji="1" lang="en-US" altLang="zh-CN" dirty="0" smtClean="0"/>
          </a:p>
          <a:p>
            <a:pPr>
              <a:defRPr/>
            </a:pPr>
            <a:endParaRPr kumimoji="1" lang="en-US" altLang="zh-CN" dirty="0"/>
          </a:p>
          <a:p>
            <a:pPr>
              <a:defRPr/>
            </a:pPr>
            <a:endParaRPr kumimoji="1" lang="en-US" altLang="zh-CN" dirty="0" smtClean="0"/>
          </a:p>
          <a:p>
            <a:pPr>
              <a:defRPr/>
            </a:pPr>
            <a:endParaRPr kumimoji="1" lang="en-US" altLang="zh-CN" dirty="0"/>
          </a:p>
          <a:p>
            <a:pPr>
              <a:defRPr/>
            </a:pPr>
            <a:endParaRPr kumimoji="1" lang="en-US" altLang="zh-CN" dirty="0" smtClean="0"/>
          </a:p>
          <a:p>
            <a:pPr>
              <a:defRPr/>
            </a:pPr>
            <a:endParaRPr kumimoji="1" lang="en-US" altLang="zh-CN" dirty="0"/>
          </a:p>
          <a:p>
            <a:pPr>
              <a:defRPr/>
            </a:pPr>
            <a:endParaRPr kumimoji="1" lang="en-US" altLang="zh-CN" dirty="0" smtClean="0"/>
          </a:p>
          <a:p>
            <a:pPr>
              <a:defRPr/>
            </a:pPr>
            <a:r>
              <a:rPr kumimoji="1" lang="zh-CN" altLang="en-US" dirty="0" smtClean="0"/>
              <a:t>结果</a:t>
            </a:r>
            <a:endParaRPr kumimoji="1" lang="en-US" altLang="zh-CN" dirty="0" smtClean="0"/>
          </a:p>
          <a:p>
            <a:pPr>
              <a:defRPr/>
            </a:pPr>
            <a:endParaRPr kumimoji="1" lang="zh-CN" altLang="en-US" dirty="0"/>
          </a:p>
        </p:txBody>
      </p:sp>
      <p:sp>
        <p:nvSpPr>
          <p:cNvPr id="51204" name="幻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3A051855-ADEE-4BAF-B2F2-E106F26CFF80}"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42</a:t>
            </a:fld>
            <a:endParaRPr lang="en-US" altLang="zh-CN" sz="1600" smtClean="0">
              <a:solidFill>
                <a:srgbClr val="3333CC"/>
              </a:solidFill>
              <a:latin typeface="Times New Roman" panose="02020603050405020304" pitchFamily="18" charset="0"/>
              <a:ea typeface="宋体" panose="02010600030101010101" pitchFamily="2" charset="-122"/>
            </a:endParaRPr>
          </a:p>
        </p:txBody>
      </p:sp>
      <p:graphicFrame>
        <p:nvGraphicFramePr>
          <p:cNvPr id="7" name="表格 6"/>
          <p:cNvGraphicFramePr>
            <a:graphicFrameLocks noGrp="1"/>
          </p:cNvGraphicFramePr>
          <p:nvPr/>
        </p:nvGraphicFramePr>
        <p:xfrm>
          <a:off x="1524000" y="1646238"/>
          <a:ext cx="6096000" cy="1981200"/>
        </p:xfrm>
        <a:graphic>
          <a:graphicData uri="http://schemas.openxmlformats.org/drawingml/2006/table">
            <a:tbl>
              <a:tblPr firstRow="1" bandRow="1">
                <a:tableStyleId>{5C22544A-7EE6-4342-B048-85BDC9FD1C3A}</a:tableStyleId>
              </a:tblPr>
              <a:tblGrid>
                <a:gridCol w="3048000">
                  <a:extLst>
                    <a:ext uri="{9D8B030D-6E8A-4147-A177-3AD203B41FA5}">
                      <a16:colId xmlns="" xmlns:a16="http://schemas.microsoft.com/office/drawing/2014/main" val="20000"/>
                    </a:ext>
                  </a:extLst>
                </a:gridCol>
                <a:gridCol w="3048000">
                  <a:extLst>
                    <a:ext uri="{9D8B030D-6E8A-4147-A177-3AD203B41FA5}">
                      <a16:colId xmlns="" xmlns:a16="http://schemas.microsoft.com/office/drawing/2014/main" val="20001"/>
                    </a:ext>
                  </a:extLst>
                </a:gridCol>
              </a:tblGrid>
              <a:tr h="370840">
                <a:tc>
                  <a:txBody>
                    <a:bodyPr/>
                    <a:lstStyle/>
                    <a:p>
                      <a:pPr algn="ctr"/>
                      <a:r>
                        <a:rPr lang="zh-CN" altLang="en-US" sz="2000" b="1" dirty="0" smtClean="0">
                          <a:latin typeface="+mn-lt"/>
                          <a:ea typeface="+mj-ea"/>
                        </a:rPr>
                        <a:t>参数</a:t>
                      </a:r>
                      <a:endParaRPr lang="zh-CN" altLang="en-US" sz="2000" b="1" dirty="0">
                        <a:latin typeface="+mn-lt"/>
                        <a:ea typeface="+mj-ea"/>
                      </a:endParaRPr>
                    </a:p>
                  </a:txBody>
                  <a:tcPr>
                    <a:lnL w="12700" cap="flat" cmpd="sng" algn="ctr">
                      <a:solidFill>
                        <a:scrgbClr r="0" g="0" b="0"/>
                      </a:solidFill>
                      <a:prstDash val="solid"/>
                      <a:round/>
                      <a:headEnd type="none" w="med" len="med"/>
                      <a:tailEnd type="none" w="med" len="med"/>
                    </a:lnL>
                    <a:lnT w="12700" cap="flat" cmpd="sng" algn="ctr">
                      <a:solidFill>
                        <a:scrgbClr r="0" g="0" b="0"/>
                      </a:solidFill>
                      <a:prstDash val="solid"/>
                      <a:round/>
                      <a:headEnd type="none" w="med" len="med"/>
                      <a:tailEnd type="none" w="med" len="med"/>
                    </a:lnT>
                  </a:tcPr>
                </a:tc>
                <a:tc>
                  <a:txBody>
                    <a:bodyPr/>
                    <a:lstStyle/>
                    <a:p>
                      <a:pPr algn="ctr"/>
                      <a:r>
                        <a:rPr lang="zh-CN" altLang="en-US" sz="2000" b="1" dirty="0" smtClean="0">
                          <a:latin typeface="+mn-lt"/>
                          <a:ea typeface="+mj-ea"/>
                        </a:rPr>
                        <a:t>定义</a:t>
                      </a:r>
                      <a:endParaRPr lang="zh-CN" altLang="en-US" sz="2000" b="1" dirty="0">
                        <a:latin typeface="+mn-lt"/>
                        <a:ea typeface="+mj-ea"/>
                      </a:endParaRPr>
                    </a:p>
                  </a:txBody>
                  <a:tcPr>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tcPr>
                </a:tc>
                <a:extLst>
                  <a:ext uri="{0D108BD9-81ED-4DB2-BD59-A6C34878D82A}">
                    <a16:rowId xmlns="" xmlns:a16="http://schemas.microsoft.com/office/drawing/2014/main" val="10000"/>
                  </a:ext>
                </a:extLst>
              </a:tr>
              <a:tr h="370840">
                <a:tc>
                  <a:txBody>
                    <a:bodyPr/>
                    <a:lstStyle/>
                    <a:p>
                      <a:pPr algn="ctr"/>
                      <a:r>
                        <a:rPr lang="zh-CN" altLang="en-US" sz="2000" b="1" dirty="0" smtClean="0">
                          <a:latin typeface="+mn-lt"/>
                          <a:ea typeface="+mj-ea"/>
                        </a:rPr>
                        <a:t>主用户发射功率</a:t>
                      </a:r>
                      <a:endParaRPr lang="zh-CN" altLang="en-US" sz="2000" b="1" dirty="0">
                        <a:latin typeface="+mn-lt"/>
                        <a:ea typeface="+mj-ea"/>
                      </a:endParaRPr>
                    </a:p>
                  </a:txBody>
                  <a:tcPr>
                    <a:lnL w="12700" cap="flat" cmpd="sng" algn="ctr">
                      <a:solidFill>
                        <a:scrgbClr r="0" g="0" b="0"/>
                      </a:solidFill>
                      <a:prstDash val="solid"/>
                      <a:round/>
                      <a:headEnd type="none" w="med" len="med"/>
                      <a:tailEnd type="none" w="med" len="med"/>
                    </a:lnL>
                  </a:tcPr>
                </a:tc>
                <a:tc>
                  <a:txBody>
                    <a:bodyPr/>
                    <a:lstStyle/>
                    <a:p>
                      <a:pPr algn="ctr"/>
                      <a:r>
                        <a:rPr lang="en-US" altLang="zh-CN" sz="2000" b="1" i="1" dirty="0" smtClean="0">
                          <a:latin typeface="+mn-lt"/>
                          <a:ea typeface="+mj-ea"/>
                        </a:rPr>
                        <a:t>P</a:t>
                      </a:r>
                      <a:r>
                        <a:rPr lang="en-US" altLang="zh-CN" sz="2000" b="1" baseline="-25000" dirty="0" smtClean="0">
                          <a:latin typeface="+mn-lt"/>
                          <a:ea typeface="+mj-ea"/>
                        </a:rPr>
                        <a:t>0</a:t>
                      </a:r>
                      <a:endParaRPr lang="zh-CN" altLang="en-US" sz="2000" b="1" baseline="-25000" dirty="0">
                        <a:latin typeface="+mn-lt"/>
                        <a:ea typeface="+mj-ea"/>
                      </a:endParaRPr>
                    </a:p>
                  </a:txBody>
                  <a:tcPr>
                    <a:lnR w="12700" cap="flat" cmpd="sng" algn="ctr">
                      <a:solidFill>
                        <a:scrgbClr r="0" g="0" b="0"/>
                      </a:solidFill>
                      <a:prstDash val="solid"/>
                      <a:round/>
                      <a:headEnd type="none" w="med" len="med"/>
                      <a:tailEnd type="none" w="med" len="med"/>
                    </a:lnR>
                  </a:tcPr>
                </a:tc>
                <a:extLst>
                  <a:ext uri="{0D108BD9-81ED-4DB2-BD59-A6C34878D82A}">
                    <a16:rowId xmlns="" xmlns:a16="http://schemas.microsoft.com/office/drawing/2014/main" val="10001"/>
                  </a:ext>
                </a:extLst>
              </a:tr>
              <a:tr h="370840">
                <a:tc>
                  <a:txBody>
                    <a:bodyPr/>
                    <a:lstStyle/>
                    <a:p>
                      <a:pPr algn="ctr"/>
                      <a:r>
                        <a:rPr lang="zh-CN" altLang="en-US" sz="2000" b="1" dirty="0" smtClean="0">
                          <a:latin typeface="+mn-lt"/>
                          <a:ea typeface="+mj-ea"/>
                        </a:rPr>
                        <a:t>认知用户发射功率</a:t>
                      </a:r>
                      <a:endParaRPr lang="zh-CN" altLang="en-US" sz="2000" b="1" dirty="0">
                        <a:latin typeface="+mn-lt"/>
                        <a:ea typeface="+mj-ea"/>
                      </a:endParaRPr>
                    </a:p>
                  </a:txBody>
                  <a:tcPr>
                    <a:lnL w="12700" cap="flat" cmpd="sng" algn="ctr">
                      <a:solidFill>
                        <a:scrgbClr r="0" g="0" b="0"/>
                      </a:solidFill>
                      <a:prstDash val="solid"/>
                      <a:round/>
                      <a:headEnd type="none" w="med" len="med"/>
                      <a:tailEnd type="none" w="med" len="med"/>
                    </a:lnL>
                  </a:tcPr>
                </a:tc>
                <a:tc>
                  <a:txBody>
                    <a:bodyPr/>
                    <a:lstStyle/>
                    <a:p>
                      <a:pPr algn="ctr"/>
                      <a:r>
                        <a:rPr lang="en-US" altLang="zh-CN" sz="2000" b="1" i="1" dirty="0" smtClean="0">
                          <a:latin typeface="+mn-lt"/>
                          <a:ea typeface="+mj-ea"/>
                        </a:rPr>
                        <a:t>P</a:t>
                      </a:r>
                      <a:endParaRPr lang="zh-CN" altLang="en-US" sz="2000" b="1" i="1" dirty="0">
                        <a:latin typeface="+mn-lt"/>
                        <a:ea typeface="+mj-ea"/>
                      </a:endParaRPr>
                    </a:p>
                  </a:txBody>
                  <a:tcPr>
                    <a:lnR w="12700" cap="flat" cmpd="sng" algn="ctr">
                      <a:solidFill>
                        <a:scrgbClr r="0" g="0" b="0"/>
                      </a:solidFill>
                      <a:prstDash val="solid"/>
                      <a:round/>
                      <a:headEnd type="none" w="med" len="med"/>
                      <a:tailEnd type="none" w="med" len="med"/>
                    </a:lnR>
                  </a:tcPr>
                </a:tc>
                <a:extLst>
                  <a:ext uri="{0D108BD9-81ED-4DB2-BD59-A6C34878D82A}">
                    <a16:rowId xmlns="" xmlns:a16="http://schemas.microsoft.com/office/drawing/2014/main" val="10002"/>
                  </a:ext>
                </a:extLst>
              </a:tr>
              <a:tr h="370840">
                <a:tc>
                  <a:txBody>
                    <a:bodyPr/>
                    <a:lstStyle/>
                    <a:p>
                      <a:pPr algn="ctr"/>
                      <a:r>
                        <a:rPr lang="zh-CN" altLang="en-US" sz="2000" b="1" dirty="0" smtClean="0">
                          <a:latin typeface="+mn-lt"/>
                          <a:ea typeface="+mj-ea"/>
                        </a:rPr>
                        <a:t>路径损耗因子</a:t>
                      </a:r>
                      <a:endParaRPr lang="zh-CN" altLang="en-US" sz="2000" b="1" dirty="0">
                        <a:latin typeface="+mn-lt"/>
                        <a:ea typeface="+mj-ea"/>
                      </a:endParaRPr>
                    </a:p>
                  </a:txBody>
                  <a:tcPr>
                    <a:lnL w="12700" cap="flat" cmpd="sng" algn="ctr">
                      <a:solidFill>
                        <a:scrgbClr r="0" g="0" b="0"/>
                      </a:solidFill>
                      <a:prstDash val="solid"/>
                      <a:round/>
                      <a:headEnd type="none" w="med" len="med"/>
                      <a:tailEnd type="none" w="med" len="med"/>
                    </a:lnL>
                  </a:tcPr>
                </a:tc>
                <a:tc>
                  <a:txBody>
                    <a:bodyPr/>
                    <a:lstStyle/>
                    <a:p>
                      <a:pPr algn="ctr"/>
                      <a:r>
                        <a:rPr lang="zh-CN" altLang="en-US" sz="2000" b="1" dirty="0" smtClean="0">
                          <a:latin typeface="+mn-lt"/>
                          <a:ea typeface="+mj-ea"/>
                        </a:rPr>
                        <a:t>α</a:t>
                      </a:r>
                      <a:endParaRPr lang="zh-CN" altLang="en-US" sz="2000" b="1" dirty="0">
                        <a:latin typeface="+mn-lt"/>
                        <a:ea typeface="+mj-ea"/>
                      </a:endParaRPr>
                    </a:p>
                  </a:txBody>
                  <a:tcPr>
                    <a:lnR w="12700" cap="flat" cmpd="sng" algn="ctr">
                      <a:solidFill>
                        <a:scrgbClr r="0" g="0" b="0"/>
                      </a:solidFill>
                      <a:prstDash val="solid"/>
                      <a:round/>
                      <a:headEnd type="none" w="med" len="med"/>
                      <a:tailEnd type="none" w="med" len="med"/>
                    </a:lnR>
                  </a:tcPr>
                </a:tc>
                <a:extLst>
                  <a:ext uri="{0D108BD9-81ED-4DB2-BD59-A6C34878D82A}">
                    <a16:rowId xmlns="" xmlns:a16="http://schemas.microsoft.com/office/drawing/2014/main" val="10003"/>
                  </a:ext>
                </a:extLst>
              </a:tr>
              <a:tr h="370840">
                <a:tc>
                  <a:txBody>
                    <a:bodyPr/>
                    <a:lstStyle/>
                    <a:p>
                      <a:pPr algn="ctr"/>
                      <a:r>
                        <a:rPr lang="zh-CN" altLang="en-US" sz="2000" b="1" dirty="0" smtClean="0">
                          <a:latin typeface="+mn-lt"/>
                          <a:ea typeface="+mj-ea"/>
                        </a:rPr>
                        <a:t>认知用户密度</a:t>
                      </a:r>
                      <a:endParaRPr lang="zh-CN" altLang="en-US" sz="2000" b="1" dirty="0">
                        <a:latin typeface="+mn-lt"/>
                        <a:ea typeface="+mj-ea"/>
                      </a:endParaRPr>
                    </a:p>
                  </a:txBody>
                  <a:tcPr>
                    <a:lnL w="12700" cap="flat" cmpd="sng" algn="ctr">
                      <a:solidFill>
                        <a:scrgbClr r="0" g="0" b="0"/>
                      </a:solidFill>
                      <a:prstDash val="solid"/>
                      <a:round/>
                      <a:headEnd type="none" w="med" len="med"/>
                      <a:tailEnd type="none" w="med" len="med"/>
                    </a:lnL>
                    <a:lnB w="12700" cap="flat" cmpd="sng" algn="ctr">
                      <a:solidFill>
                        <a:scrgbClr r="0" g="0" b="0"/>
                      </a:solidFill>
                      <a:prstDash val="solid"/>
                      <a:round/>
                      <a:headEnd type="none" w="med" len="med"/>
                      <a:tailEnd type="none" w="med" len="med"/>
                    </a:lnB>
                  </a:tcPr>
                </a:tc>
                <a:tc>
                  <a:txBody>
                    <a:bodyPr/>
                    <a:lstStyle/>
                    <a:p>
                      <a:pPr algn="ctr"/>
                      <a:r>
                        <a:rPr lang="zh-CN" altLang="en-US" sz="2000" b="1" dirty="0" smtClean="0">
                          <a:latin typeface="+mn-lt"/>
                          <a:ea typeface="+mj-ea"/>
                        </a:rPr>
                        <a:t>λ</a:t>
                      </a:r>
                      <a:endParaRPr lang="zh-CN" altLang="en-US" sz="2000" b="1" dirty="0">
                        <a:latin typeface="+mn-lt"/>
                        <a:ea typeface="+mj-ea"/>
                      </a:endParaRPr>
                    </a:p>
                  </a:txBody>
                  <a:tcPr>
                    <a:lnR w="12700" cap="flat" cmpd="sng" algn="ctr">
                      <a:solidFill>
                        <a:scrgbClr r="0" g="0" b="0"/>
                      </a:solidFill>
                      <a:prstDash val="solid"/>
                      <a:round/>
                      <a:headEnd type="none" w="med" len="med"/>
                      <a:tailEnd type="none" w="med" len="med"/>
                    </a:lnR>
                    <a:lnB w="12700" cap="flat" cmpd="sng" algn="ctr">
                      <a:solidFill>
                        <a:scrgbClr r="0" g="0" b="0"/>
                      </a:solidFill>
                      <a:prstDash val="solid"/>
                      <a:round/>
                      <a:headEnd type="none" w="med" len="med"/>
                      <a:tailEnd type="none" w="med" len="med"/>
                    </a:lnB>
                  </a:tcPr>
                </a:tc>
                <a:extLst>
                  <a:ext uri="{0D108BD9-81ED-4DB2-BD59-A6C34878D82A}">
                    <a16:rowId xmlns="" xmlns:a16="http://schemas.microsoft.com/office/drawing/2014/main" val="10004"/>
                  </a:ext>
                </a:extLst>
              </a:tr>
            </a:tbl>
          </a:graphicData>
        </a:graphic>
      </p:graphicFrame>
      <p:pic>
        <p:nvPicPr>
          <p:cNvPr id="51225" name="图片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63713" y="4652963"/>
            <a:ext cx="5232400"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zh-CN" altLang="en-US" dirty="0"/>
              <a:t>认知无线网络设计：信息论的方法</a:t>
            </a:r>
          </a:p>
        </p:txBody>
      </p:sp>
      <p:sp>
        <p:nvSpPr>
          <p:cNvPr id="3" name="内容占位符 2"/>
          <p:cNvSpPr>
            <a:spLocks noGrp="1"/>
          </p:cNvSpPr>
          <p:nvPr>
            <p:ph idx="1"/>
          </p:nvPr>
        </p:nvSpPr>
        <p:spPr>
          <a:xfrm>
            <a:off x="539750" y="4941888"/>
            <a:ext cx="3744913" cy="1223962"/>
          </a:xfrm>
        </p:spPr>
        <p:txBody>
          <a:bodyPr/>
          <a:lstStyle/>
          <a:p>
            <a:pPr marL="0" indent="0">
              <a:buFont typeface="Wingdings" panose="05000000000000000000" pitchFamily="2" charset="2"/>
              <a:buNone/>
              <a:defRPr/>
            </a:pPr>
            <a:r>
              <a:rPr kumimoji="1" lang="el-GR" altLang="zh-CN" dirty="0" smtClean="0"/>
              <a:t>ε</a:t>
            </a:r>
            <a:r>
              <a:rPr kumimoji="1" lang="zh-CN" altLang="en-US" dirty="0" smtClean="0"/>
              <a:t>越大，干扰越小，主用户发射机和接收机间的距离越大。</a:t>
            </a:r>
            <a:endParaRPr kumimoji="1" lang="zh-CN" altLang="en-US" dirty="0"/>
          </a:p>
        </p:txBody>
      </p:sp>
      <p:sp>
        <p:nvSpPr>
          <p:cNvPr id="52228" name="幻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9ACDA12F-1F48-405C-B28D-9860BFB364EE}"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43</a:t>
            </a:fld>
            <a:endParaRPr lang="en-US" altLang="zh-CN" sz="1600" smtClean="0">
              <a:solidFill>
                <a:srgbClr val="3333CC"/>
              </a:solidFill>
              <a:latin typeface="Times New Roman" panose="02020603050405020304" pitchFamily="18" charset="0"/>
              <a:ea typeface="宋体" panose="02010600030101010101" pitchFamily="2" charset="-122"/>
            </a:endParaRPr>
          </a:p>
        </p:txBody>
      </p:sp>
      <p:pic>
        <p:nvPicPr>
          <p:cNvPr id="52229"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9750" y="981075"/>
            <a:ext cx="3683000"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14900" y="981075"/>
            <a:ext cx="3846513" cy="388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1" name="内容占位符 2"/>
          <p:cNvSpPr txBox="1">
            <a:spLocks/>
          </p:cNvSpPr>
          <p:nvPr/>
        </p:nvSpPr>
        <p:spPr bwMode="auto">
          <a:xfrm>
            <a:off x="5003800" y="4941888"/>
            <a:ext cx="3889375"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buFont typeface="Wingdings" panose="05000000000000000000" pitchFamily="2" charset="2"/>
              <a:buNone/>
            </a:pPr>
            <a:r>
              <a:rPr kumimoji="1" lang="zh-CN" altLang="en-US" sz="2400">
                <a:latin typeface="Times New Roman" panose="02020603050405020304" pitchFamily="18" charset="0"/>
              </a:rPr>
              <a:t>给定</a:t>
            </a:r>
            <a:r>
              <a:rPr kumimoji="1" lang="en-US" altLang="zh-CN" sz="2400" i="1">
                <a:latin typeface="Times New Roman" panose="02020603050405020304" pitchFamily="18" charset="0"/>
              </a:rPr>
              <a:t>R</a:t>
            </a:r>
            <a:r>
              <a:rPr kumimoji="1" lang="en-US" altLang="zh-CN" sz="2400" baseline="-25000">
                <a:latin typeface="Times New Roman" panose="02020603050405020304" pitchFamily="18" charset="0"/>
              </a:rPr>
              <a:t>0</a:t>
            </a:r>
            <a:r>
              <a:rPr kumimoji="1" lang="zh-CN" altLang="en-US" sz="2400">
                <a:latin typeface="Times New Roman" panose="02020603050405020304" pitchFamily="18" charset="0"/>
              </a:rPr>
              <a:t>，</a:t>
            </a:r>
            <a:r>
              <a:rPr kumimoji="1" lang="el-GR" altLang="zh-CN" sz="2400">
                <a:latin typeface="Times New Roman" panose="02020603050405020304" pitchFamily="18" charset="0"/>
              </a:rPr>
              <a:t>ε</a:t>
            </a:r>
            <a:r>
              <a:rPr kumimoji="1" lang="zh-CN" altLang="en-US" sz="2400">
                <a:latin typeface="Times New Roman" panose="02020603050405020304" pitchFamily="18" charset="0"/>
              </a:rPr>
              <a:t>的较小增加导致所需主用户发射功率</a:t>
            </a:r>
            <a:r>
              <a:rPr kumimoji="1" lang="en-US" altLang="zh-CN" sz="2400" i="1">
                <a:latin typeface="Times New Roman" panose="02020603050405020304" pitchFamily="18" charset="0"/>
              </a:rPr>
              <a:t>P</a:t>
            </a:r>
            <a:r>
              <a:rPr kumimoji="1" lang="en-US" altLang="zh-CN" sz="2400" baseline="-25000">
                <a:latin typeface="Times New Roman" panose="02020603050405020304" pitchFamily="18" charset="0"/>
              </a:rPr>
              <a:t>0</a:t>
            </a:r>
            <a:r>
              <a:rPr kumimoji="1" lang="zh-CN" altLang="en-US" sz="2400">
                <a:latin typeface="Times New Roman" panose="02020603050405020304" pitchFamily="18" charset="0"/>
              </a:rPr>
              <a:t>的降低。</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5F4015B4-77D3-4BDB-80F4-076CF4EC055D}"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44</a:t>
            </a:fld>
            <a:endParaRPr lang="en-US" altLang="zh-CN" sz="1600" smtClean="0">
              <a:solidFill>
                <a:srgbClr val="3333CC"/>
              </a:solidFill>
              <a:latin typeface="Times New Roman" panose="02020603050405020304" pitchFamily="18" charset="0"/>
              <a:ea typeface="宋体" panose="02010600030101010101" pitchFamily="2" charset="-122"/>
            </a:endParaRPr>
          </a:p>
        </p:txBody>
      </p:sp>
      <p:sp>
        <p:nvSpPr>
          <p:cNvPr id="21509" name="Rectangle 2"/>
          <p:cNvSpPr>
            <a:spLocks noGrp="1" noChangeArrowheads="1"/>
          </p:cNvSpPr>
          <p:nvPr>
            <p:ph type="title"/>
          </p:nvPr>
        </p:nvSpPr>
        <p:spPr/>
        <p:txBody>
          <a:bodyPr/>
          <a:lstStyle/>
          <a:p>
            <a:pPr eaLnBrk="1" hangingPunct="1">
              <a:defRPr/>
            </a:pPr>
            <a:r>
              <a:rPr lang="zh-CN" altLang="en-US" sz="3600" dirty="0" smtClean="0"/>
              <a:t>内容</a:t>
            </a:r>
            <a:r>
              <a:rPr lang="zh-CN" altLang="en-US" sz="3600" dirty="0"/>
              <a:t>安排</a:t>
            </a:r>
            <a:endParaRPr lang="zh-CN" altLang="en-US" sz="3600" dirty="0" smtClean="0"/>
          </a:p>
        </p:txBody>
      </p:sp>
      <p:sp>
        <p:nvSpPr>
          <p:cNvPr id="21510" name="Rectangle 3"/>
          <p:cNvSpPr>
            <a:spLocks noGrp="1" noChangeArrowheads="1"/>
          </p:cNvSpPr>
          <p:nvPr>
            <p:ph type="body" idx="1"/>
          </p:nvPr>
        </p:nvSpPr>
        <p:spPr>
          <a:xfrm>
            <a:off x="611188" y="908050"/>
            <a:ext cx="7954962" cy="5184775"/>
          </a:xfrm>
        </p:spPr>
        <p:txBody>
          <a:bodyPr/>
          <a:lstStyle/>
          <a:p>
            <a:pPr eaLnBrk="1" hangingPunct="1">
              <a:lnSpc>
                <a:spcPct val="200000"/>
              </a:lnSpc>
              <a:spcBef>
                <a:spcPct val="0"/>
              </a:spcBef>
              <a:spcAft>
                <a:spcPts val="600"/>
              </a:spcAft>
              <a:defRPr/>
            </a:pPr>
            <a:r>
              <a:rPr lang="zh-CN" altLang="en-US" sz="2800" dirty="0" smtClean="0">
                <a:ea typeface="楷体_GB2312" pitchFamily="49" charset="-122"/>
              </a:rPr>
              <a:t>基本概念与原理</a:t>
            </a:r>
            <a:endParaRPr lang="en-US" altLang="zh-CN" sz="2800" dirty="0" smtClean="0">
              <a:ea typeface="楷体_GB2312" pitchFamily="49" charset="-122"/>
            </a:endParaRPr>
          </a:p>
          <a:p>
            <a:pPr eaLnBrk="1" hangingPunct="1">
              <a:lnSpc>
                <a:spcPct val="200000"/>
              </a:lnSpc>
              <a:spcBef>
                <a:spcPct val="0"/>
              </a:spcBef>
              <a:spcAft>
                <a:spcPts val="600"/>
              </a:spcAft>
              <a:defRPr/>
            </a:pPr>
            <a:r>
              <a:rPr lang="zh-CN" altLang="en-US" sz="3000" dirty="0" smtClean="0">
                <a:ea typeface="楷体_GB2312" pitchFamily="49" charset="-122"/>
              </a:rPr>
              <a:t>信息论的角度</a:t>
            </a:r>
            <a:endParaRPr lang="en-US" altLang="zh-CN" sz="3000" dirty="0" smtClean="0">
              <a:ea typeface="楷体_GB2312" pitchFamily="49" charset="-122"/>
            </a:endParaRPr>
          </a:p>
          <a:p>
            <a:pPr eaLnBrk="1" hangingPunct="1">
              <a:lnSpc>
                <a:spcPct val="200000"/>
              </a:lnSpc>
              <a:spcBef>
                <a:spcPct val="0"/>
              </a:spcBef>
              <a:spcAft>
                <a:spcPts val="600"/>
              </a:spcAft>
              <a:defRPr/>
            </a:pPr>
            <a:r>
              <a:rPr lang="zh-CN" altLang="en-US" sz="3000" dirty="0" smtClean="0">
                <a:ea typeface="楷体_GB2312" pitchFamily="49" charset="-122"/>
              </a:rPr>
              <a:t>信号处理的角度</a:t>
            </a:r>
            <a:endParaRPr lang="en-US" altLang="zh-CN" sz="3000" dirty="0" smtClean="0">
              <a:ea typeface="楷体_GB2312" pitchFamily="49" charset="-122"/>
            </a:endParaRPr>
          </a:p>
          <a:p>
            <a:pPr eaLnBrk="1" hangingPunct="1">
              <a:lnSpc>
                <a:spcPct val="200000"/>
              </a:lnSpc>
              <a:spcBef>
                <a:spcPct val="0"/>
              </a:spcBef>
              <a:spcAft>
                <a:spcPts val="600"/>
              </a:spcAft>
              <a:defRPr/>
            </a:pPr>
            <a:r>
              <a:rPr lang="zh-CN" altLang="en-US" sz="3000" dirty="0" smtClean="0">
                <a:ea typeface="楷体_GB2312" pitchFamily="49" charset="-122"/>
              </a:rPr>
              <a:t>网络的角度</a:t>
            </a:r>
            <a:endParaRPr lang="en-US" altLang="zh-CN" sz="3000" dirty="0" smtClean="0">
              <a:ea typeface="楷体_GB2312" pitchFamily="49" charset="-122"/>
            </a:endParaRPr>
          </a:p>
          <a:p>
            <a:pPr eaLnBrk="1" hangingPunct="1">
              <a:lnSpc>
                <a:spcPct val="200000"/>
              </a:lnSpc>
              <a:spcBef>
                <a:spcPct val="0"/>
              </a:spcBef>
              <a:spcAft>
                <a:spcPts val="600"/>
              </a:spcAft>
              <a:defRPr/>
            </a:pPr>
            <a:r>
              <a:rPr lang="zh-CN" altLang="en-US" sz="3000" dirty="0" smtClean="0">
                <a:ea typeface="楷体_GB2312" pitchFamily="49" charset="-122"/>
              </a:rPr>
              <a:t>应用与原型系统</a:t>
            </a:r>
            <a:endParaRPr lang="en-US" altLang="zh-CN" sz="3000" dirty="0" smtClean="0">
              <a:ea typeface="楷体_GB2312" pitchFamily="49" charset="-122"/>
            </a:endParaRPr>
          </a:p>
        </p:txBody>
      </p:sp>
      <p:sp>
        <p:nvSpPr>
          <p:cNvPr id="7" name="AutoShape 4"/>
          <p:cNvSpPr>
            <a:spLocks noChangeArrowheads="1"/>
          </p:cNvSpPr>
          <p:nvPr/>
        </p:nvSpPr>
        <p:spPr bwMode="auto">
          <a:xfrm>
            <a:off x="539750" y="3121025"/>
            <a:ext cx="8135938" cy="576263"/>
          </a:xfrm>
          <a:prstGeom prst="roundRect">
            <a:avLst>
              <a:gd name="adj" fmla="val 16667"/>
            </a:avLst>
          </a:prstGeom>
          <a:noFill/>
          <a:ln w="76200" cmpd="tri"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endParaRPr lang="zh-CN" altLang="en-US" sz="1800">
              <a:latin typeface="Tahoma" panose="020B060403050404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信号处理在认知无线通信中的应用</a:t>
            </a:r>
            <a:endParaRPr lang="zh-CN" altLang="en-US" dirty="0"/>
          </a:p>
        </p:txBody>
      </p:sp>
      <p:sp>
        <p:nvSpPr>
          <p:cNvPr id="3" name="内容占位符 2"/>
          <p:cNvSpPr>
            <a:spLocks noGrp="1"/>
          </p:cNvSpPr>
          <p:nvPr>
            <p:ph idx="1"/>
          </p:nvPr>
        </p:nvSpPr>
        <p:spPr>
          <a:xfrm>
            <a:off x="539750" y="908050"/>
            <a:ext cx="8424863" cy="720725"/>
          </a:xfrm>
        </p:spPr>
        <p:txBody>
          <a:bodyPr/>
          <a:lstStyle/>
          <a:p>
            <a:pPr marL="0" indent="0" algn="ctr">
              <a:buFont typeface="Wingdings" panose="05000000000000000000" pitchFamily="2" charset="2"/>
              <a:buNone/>
              <a:defRPr/>
            </a:pPr>
            <a:r>
              <a:rPr lang="zh-CN" altLang="en-US" sz="2800" dirty="0" smtClean="0"/>
              <a:t>认知无线通信的两个重要问题</a:t>
            </a:r>
            <a:endParaRPr lang="zh-CN" altLang="en-US" sz="2800" dirty="0"/>
          </a:p>
        </p:txBody>
      </p:sp>
      <p:sp>
        <p:nvSpPr>
          <p:cNvPr id="55300"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8EBB11A8-2DD2-4A5E-88D1-62400D49CD8E}"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45</a:t>
            </a:fld>
            <a:endParaRPr lang="en-US" altLang="zh-CN" sz="1600" smtClean="0">
              <a:solidFill>
                <a:srgbClr val="3333CC"/>
              </a:solidFill>
              <a:latin typeface="Times New Roman" panose="02020603050405020304" pitchFamily="18" charset="0"/>
              <a:ea typeface="宋体" panose="02010600030101010101" pitchFamily="2" charset="-122"/>
            </a:endParaRPr>
          </a:p>
        </p:txBody>
      </p:sp>
      <p:graphicFrame>
        <p:nvGraphicFramePr>
          <p:cNvPr id="8" name="图示 7"/>
          <p:cNvGraphicFramePr/>
          <p:nvPr/>
        </p:nvGraphicFramePr>
        <p:xfrm>
          <a:off x="683568" y="1484784"/>
          <a:ext cx="7920880" cy="30243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extBox 9"/>
          <p:cNvSpPr txBox="1"/>
          <p:nvPr/>
        </p:nvSpPr>
        <p:spPr>
          <a:xfrm>
            <a:off x="1763688" y="4653136"/>
            <a:ext cx="7272808" cy="1077218"/>
          </a:xfrm>
          <a:prstGeom prst="rect">
            <a:avLst/>
          </a:prstGeom>
          <a:gradFill flip="none" rotWithShape="1">
            <a:gsLst>
              <a:gs pos="0">
                <a:srgbClr val="0033CC">
                  <a:shade val="30000"/>
                  <a:satMod val="115000"/>
                </a:srgbClr>
              </a:gs>
              <a:gs pos="50000">
                <a:srgbClr val="0033CC">
                  <a:shade val="67500"/>
                  <a:satMod val="115000"/>
                </a:srgbClr>
              </a:gs>
              <a:gs pos="100000">
                <a:srgbClr val="0033CC">
                  <a:shade val="100000"/>
                  <a:satMod val="115000"/>
                </a:srgbClr>
              </a:gs>
            </a:gsLst>
            <a:path path="circle">
              <a:fillToRect r="100000" b="100000"/>
            </a:path>
            <a:tileRect l="-100000" t="-100000"/>
          </a:gradFill>
        </p:spPr>
        <p:txBody>
          <a:bodyPr>
            <a:spAutoFit/>
          </a:bodyPr>
          <a:lstStyle/>
          <a:p>
            <a:pPr eaLnBrk="1" hangingPunct="1">
              <a:spcBef>
                <a:spcPct val="20000"/>
              </a:spcBef>
              <a:buClr>
                <a:schemeClr val="folHlink"/>
              </a:buClr>
              <a:buSzPct val="60000"/>
              <a:buFont typeface="Wingdings" pitchFamily="2" charset="2"/>
              <a:buNone/>
              <a:defRPr/>
            </a:pPr>
            <a:r>
              <a:rPr lang="zh-CN" altLang="en-US" sz="3200" dirty="0">
                <a:solidFill>
                  <a:schemeClr val="bg1"/>
                </a:solidFill>
                <a:latin typeface="+mj-ea"/>
                <a:ea typeface="+mj-ea"/>
              </a:rPr>
              <a:t>目标：在避免干扰主用户的同时，充分利用可用频谱资源提供无线通信服务。</a:t>
            </a:r>
          </a:p>
        </p:txBody>
      </p:sp>
      <p:pic>
        <p:nvPicPr>
          <p:cNvPr id="55305" name="Picture 4" descr="C:\Users\506\AppData\Local\Microsoft\Windows\Temporary Internet Files\Content.IE5\D94PDHA1\MC900370018[1].wm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9388" y="4581525"/>
            <a:ext cx="1512887" cy="125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获取可用频谱资源的方法</a:t>
            </a:r>
            <a:endParaRPr lang="zh-CN" altLang="en-US" dirty="0"/>
          </a:p>
        </p:txBody>
      </p:sp>
      <p:sp>
        <p:nvSpPr>
          <p:cNvPr id="3" name="内容占位符 2"/>
          <p:cNvSpPr>
            <a:spLocks noGrp="1"/>
          </p:cNvSpPr>
          <p:nvPr>
            <p:ph idx="1"/>
          </p:nvPr>
        </p:nvSpPr>
        <p:spPr>
          <a:xfrm>
            <a:off x="539750" y="908050"/>
            <a:ext cx="8424863" cy="1689100"/>
          </a:xfrm>
        </p:spPr>
        <p:txBody>
          <a:bodyPr/>
          <a:lstStyle/>
          <a:p>
            <a:pPr marL="0" indent="0" algn="ctr">
              <a:buFont typeface="Wingdings" panose="05000000000000000000" pitchFamily="2" charset="2"/>
              <a:buNone/>
              <a:defRPr/>
            </a:pPr>
            <a:r>
              <a:rPr lang="zh-CN" altLang="en-US" dirty="0" smtClean="0"/>
              <a:t>三类方法</a:t>
            </a:r>
            <a:endParaRPr lang="en-US" altLang="zh-CN" dirty="0" smtClean="0"/>
          </a:p>
          <a:p>
            <a:pPr lvl="1">
              <a:defRPr/>
            </a:pPr>
            <a:r>
              <a:rPr lang="zh-CN" altLang="en-US" dirty="0" smtClean="0"/>
              <a:t>数据库</a:t>
            </a:r>
            <a:endParaRPr lang="en-US" altLang="zh-CN" dirty="0" smtClean="0"/>
          </a:p>
          <a:p>
            <a:pPr lvl="1">
              <a:defRPr/>
            </a:pPr>
            <a:r>
              <a:rPr lang="zh-CN" altLang="en-US" dirty="0"/>
              <a:t>主</a:t>
            </a:r>
            <a:r>
              <a:rPr lang="zh-CN" altLang="en-US" dirty="0" smtClean="0"/>
              <a:t>用户系统发射信标信号</a:t>
            </a:r>
            <a:endParaRPr lang="en-US" altLang="zh-CN" dirty="0" smtClean="0"/>
          </a:p>
          <a:p>
            <a:pPr lvl="1">
              <a:defRPr/>
            </a:pPr>
            <a:r>
              <a:rPr lang="zh-CN" altLang="en-US" dirty="0" smtClean="0"/>
              <a:t>频谱感知</a:t>
            </a:r>
            <a:endParaRPr lang="zh-CN" altLang="en-US" dirty="0"/>
          </a:p>
        </p:txBody>
      </p:sp>
      <p:sp>
        <p:nvSpPr>
          <p:cNvPr id="56324"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298CBD1C-33F4-4712-8FFB-F89A64D13F31}"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46</a:t>
            </a:fld>
            <a:endParaRPr lang="en-US" altLang="zh-CN" sz="1600" smtClean="0">
              <a:solidFill>
                <a:srgbClr val="3333CC"/>
              </a:solidFill>
              <a:latin typeface="Times New Roman" panose="02020603050405020304" pitchFamily="18" charset="0"/>
              <a:ea typeface="宋体" panose="02010600030101010101" pitchFamily="2" charset="-122"/>
            </a:endParaRPr>
          </a:p>
        </p:txBody>
      </p:sp>
      <p:pic>
        <p:nvPicPr>
          <p:cNvPr id="5632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2852738"/>
            <a:ext cx="7531100" cy="20240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239563" y="5703639"/>
            <a:ext cx="8712968" cy="461665"/>
          </a:xfrm>
          <a:prstGeom prst="rect">
            <a:avLst/>
          </a:prstGeom>
        </p:spPr>
        <p:style>
          <a:lnRef idx="0">
            <a:schemeClr val="accent1"/>
          </a:lnRef>
          <a:fillRef idx="3">
            <a:schemeClr val="accent1"/>
          </a:fillRef>
          <a:effectRef idx="3">
            <a:schemeClr val="accent1"/>
          </a:effectRef>
          <a:fontRef idx="minor">
            <a:schemeClr val="lt1"/>
          </a:fontRef>
        </p:style>
        <p:txBody>
          <a:bodyPr>
            <a:spAutoFit/>
          </a:bodyPr>
          <a:lstStyle/>
          <a:p>
            <a:pPr eaLnBrk="1" hangingPunct="1">
              <a:spcBef>
                <a:spcPct val="20000"/>
              </a:spcBef>
              <a:buClr>
                <a:srgbClr val="FFFF00"/>
              </a:buClr>
              <a:buSzPct val="100000"/>
              <a:buFont typeface="Wingdings" pitchFamily="2" charset="2"/>
              <a:buNone/>
              <a:defRPr/>
            </a:pPr>
            <a:r>
              <a:rPr lang="en-US" altLang="zh-CN" sz="1200" dirty="0"/>
              <a:t>A. </a:t>
            </a:r>
            <a:r>
              <a:rPr lang="en-US" altLang="zh-CN" sz="1200" dirty="0" err="1"/>
              <a:t>Ghasemi</a:t>
            </a:r>
            <a:r>
              <a:rPr lang="en-US" altLang="zh-CN" sz="1200" dirty="0"/>
              <a:t>, E. S. Sousa, “Spectrum sensing in cognitive radio networks: requirements, challenges and design tradeoff,” IEEE Communications Magazine, pp. 32-39, April 2008.</a:t>
            </a: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频谱感知：问题提出</a:t>
            </a:r>
            <a:endParaRPr lang="zh-CN" altLang="en-US" dirty="0"/>
          </a:p>
        </p:txBody>
      </p:sp>
      <p:sp>
        <p:nvSpPr>
          <p:cNvPr id="3" name="内容占位符 2"/>
          <p:cNvSpPr>
            <a:spLocks noGrp="1"/>
          </p:cNvSpPr>
          <p:nvPr>
            <p:ph idx="1"/>
          </p:nvPr>
        </p:nvSpPr>
        <p:spPr>
          <a:xfrm>
            <a:off x="395288" y="1123950"/>
            <a:ext cx="3744664" cy="2665608"/>
          </a:xfrm>
        </p:spPr>
        <p:txBody>
          <a:bodyPr/>
          <a:lstStyle/>
          <a:p>
            <a:pPr marL="0" indent="0" algn="ctr">
              <a:spcBef>
                <a:spcPts val="600"/>
              </a:spcBef>
              <a:spcAft>
                <a:spcPts val="600"/>
              </a:spcAft>
              <a:buFont typeface="Wingdings" panose="05000000000000000000" pitchFamily="2" charset="2"/>
              <a:buNone/>
              <a:defRPr/>
            </a:pPr>
            <a:r>
              <a:rPr lang="zh-CN" altLang="en-US" dirty="0" smtClean="0"/>
              <a:t>频谱感知分类</a:t>
            </a:r>
            <a:endParaRPr lang="en-US" altLang="zh-CN" dirty="0" smtClean="0"/>
          </a:p>
          <a:p>
            <a:pPr>
              <a:spcBef>
                <a:spcPts val="600"/>
              </a:spcBef>
              <a:spcAft>
                <a:spcPts val="600"/>
              </a:spcAft>
              <a:defRPr/>
            </a:pPr>
            <a:r>
              <a:rPr lang="zh-CN" altLang="en-US" sz="2000" dirty="0" smtClean="0">
                <a:solidFill>
                  <a:srgbClr val="0033CC"/>
                </a:solidFill>
              </a:rPr>
              <a:t>直接感知（</a:t>
            </a:r>
            <a:r>
              <a:rPr lang="en-US" altLang="zh-CN" sz="2000" dirty="0" smtClean="0">
                <a:solidFill>
                  <a:srgbClr val="0033CC"/>
                </a:solidFill>
              </a:rPr>
              <a:t>direct sensing</a:t>
            </a:r>
            <a:r>
              <a:rPr lang="zh-CN" altLang="en-US" sz="2000" dirty="0" smtClean="0">
                <a:solidFill>
                  <a:srgbClr val="0033CC"/>
                </a:solidFill>
              </a:rPr>
              <a:t>）</a:t>
            </a:r>
            <a:r>
              <a:rPr lang="zh-CN" altLang="en-US" sz="2000" dirty="0" smtClean="0"/>
              <a:t>：感知主用户的接收机（</a:t>
            </a:r>
            <a:r>
              <a:rPr lang="en-US" altLang="zh-CN" sz="2000" dirty="0" smtClean="0"/>
              <a:t>Rx detection</a:t>
            </a:r>
            <a:r>
              <a:rPr lang="zh-CN" altLang="en-US" sz="2000" dirty="0" smtClean="0"/>
              <a:t>）</a:t>
            </a:r>
            <a:endParaRPr lang="en-US" altLang="zh-CN" sz="2000" dirty="0" smtClean="0"/>
          </a:p>
          <a:p>
            <a:pPr>
              <a:spcBef>
                <a:spcPts val="600"/>
              </a:spcBef>
              <a:spcAft>
                <a:spcPts val="600"/>
              </a:spcAft>
              <a:defRPr/>
            </a:pPr>
            <a:r>
              <a:rPr lang="zh-CN" altLang="en-US" sz="2000" dirty="0" smtClean="0">
                <a:solidFill>
                  <a:srgbClr val="0033CC"/>
                </a:solidFill>
              </a:rPr>
              <a:t>间接感知（</a:t>
            </a:r>
            <a:r>
              <a:rPr lang="en-US" altLang="zh-CN" sz="2000" dirty="0" smtClean="0">
                <a:solidFill>
                  <a:srgbClr val="0033CC"/>
                </a:solidFill>
              </a:rPr>
              <a:t>indirect sensing</a:t>
            </a:r>
            <a:r>
              <a:rPr lang="zh-CN" altLang="en-US" sz="2000" dirty="0" smtClean="0">
                <a:solidFill>
                  <a:srgbClr val="0033CC"/>
                </a:solidFill>
              </a:rPr>
              <a:t>）</a:t>
            </a:r>
            <a:r>
              <a:rPr lang="zh-CN" altLang="en-US" sz="2000" dirty="0" smtClean="0"/>
              <a:t>：感知主用户的发射机（</a:t>
            </a:r>
            <a:r>
              <a:rPr lang="en-US" altLang="zh-CN" sz="2000" dirty="0" err="1" smtClean="0"/>
              <a:t>Tx</a:t>
            </a:r>
            <a:r>
              <a:rPr lang="en-US" altLang="zh-CN" sz="2000" dirty="0" smtClean="0"/>
              <a:t> detection</a:t>
            </a:r>
            <a:r>
              <a:rPr lang="zh-CN" altLang="en-US" sz="2000" dirty="0" smtClean="0"/>
              <a:t>）</a:t>
            </a:r>
            <a:endParaRPr lang="zh-CN" altLang="en-US" sz="2000" dirty="0"/>
          </a:p>
        </p:txBody>
      </p:sp>
      <p:sp>
        <p:nvSpPr>
          <p:cNvPr id="57348"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2B0B217E-8504-4680-9540-8C3DC96C8708}"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47</a:t>
            </a:fld>
            <a:endParaRPr lang="en-US" altLang="zh-CN" sz="1600" smtClean="0">
              <a:solidFill>
                <a:srgbClr val="3333CC"/>
              </a:solidFill>
              <a:latin typeface="Times New Roman" panose="02020603050405020304" pitchFamily="18" charset="0"/>
              <a:ea typeface="宋体" panose="02010600030101010101" pitchFamily="2" charset="-122"/>
            </a:endParaRPr>
          </a:p>
        </p:txBody>
      </p:sp>
      <p:pic>
        <p:nvPicPr>
          <p:cNvPr id="573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0272" y="1077118"/>
            <a:ext cx="5114415" cy="29999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73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3728" y="4326129"/>
            <a:ext cx="3684269" cy="945629"/>
          </a:xfrm>
          <a:prstGeom prst="rect">
            <a:avLst/>
          </a:prstGeom>
          <a:noFill/>
          <a:ln w="9525">
            <a:solidFill>
              <a:srgbClr val="FF0000"/>
            </a:solidFill>
            <a:miter lim="800000"/>
            <a:headEnd/>
            <a:tailEnd/>
          </a:ln>
          <a:extLst>
            <a:ext uri="{909E8E84-426E-40DD-AFC4-6F175D3DCCD1}">
              <a14:hiddenFill xmlns:a14="http://schemas.microsoft.com/office/drawing/2010/main">
                <a:solidFill>
                  <a:schemeClr val="accent1"/>
                </a:solidFill>
              </a14:hiddenFill>
            </a:ext>
          </a:ex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直接感知：接收机检测</a:t>
            </a:r>
            <a:endParaRPr lang="zh-CN" altLang="en-US" dirty="0"/>
          </a:p>
        </p:txBody>
      </p:sp>
      <p:sp>
        <p:nvSpPr>
          <p:cNvPr id="3" name="内容占位符 2"/>
          <p:cNvSpPr>
            <a:spLocks noGrp="1"/>
          </p:cNvSpPr>
          <p:nvPr>
            <p:ph idx="1"/>
          </p:nvPr>
        </p:nvSpPr>
        <p:spPr>
          <a:xfrm>
            <a:off x="539750" y="908050"/>
            <a:ext cx="8208963" cy="5257800"/>
          </a:xfrm>
        </p:spPr>
        <p:txBody>
          <a:bodyPr/>
          <a:lstStyle/>
          <a:p>
            <a:pPr>
              <a:defRPr/>
            </a:pPr>
            <a:r>
              <a:rPr lang="zh-CN" altLang="en-US" dirty="0" smtClean="0"/>
              <a:t>主网络为单向通信系统（</a:t>
            </a:r>
            <a:r>
              <a:rPr lang="en-US" altLang="zh-CN" dirty="0" smtClean="0"/>
              <a:t>one-way communication system</a:t>
            </a:r>
            <a:r>
              <a:rPr lang="zh-CN" altLang="en-US" dirty="0" smtClean="0"/>
              <a:t>）：</a:t>
            </a:r>
            <a:r>
              <a:rPr lang="zh-CN" altLang="en-US" dirty="0" smtClean="0">
                <a:solidFill>
                  <a:srgbClr val="0033CC"/>
                </a:solidFill>
              </a:rPr>
              <a:t>感知渗漏信号（</a:t>
            </a:r>
            <a:r>
              <a:rPr lang="en-US" altLang="zh-CN" dirty="0" smtClean="0">
                <a:solidFill>
                  <a:srgbClr val="0033CC"/>
                </a:solidFill>
              </a:rPr>
              <a:t>leakage signals</a:t>
            </a:r>
            <a:r>
              <a:rPr lang="zh-CN" altLang="en-US" dirty="0" smtClean="0"/>
              <a:t>）</a:t>
            </a:r>
            <a:endParaRPr lang="en-US" altLang="zh-CN" dirty="0" smtClean="0"/>
          </a:p>
          <a:p>
            <a:pPr lvl="1">
              <a:defRPr/>
            </a:pPr>
            <a:r>
              <a:rPr lang="zh-CN" altLang="en-US" dirty="0" smtClean="0">
                <a:solidFill>
                  <a:srgbClr val="FF0000"/>
                </a:solidFill>
              </a:rPr>
              <a:t>方法</a:t>
            </a:r>
            <a:r>
              <a:rPr lang="zh-CN" altLang="en-US" dirty="0" smtClean="0"/>
              <a:t>：利用接收机将载波信号变到中频时，本地振荡器耦合回输入端口的逆向</a:t>
            </a:r>
            <a:r>
              <a:rPr lang="zh-CN" altLang="en-US" dirty="0" smtClean="0">
                <a:solidFill>
                  <a:srgbClr val="FF0000"/>
                </a:solidFill>
              </a:rPr>
              <a:t>渗漏信号</a:t>
            </a:r>
            <a:r>
              <a:rPr lang="zh-CN" altLang="en-US" dirty="0" smtClean="0"/>
              <a:t>功率进行检测。</a:t>
            </a:r>
            <a:endParaRPr lang="en-US" altLang="zh-CN" dirty="0" smtClean="0"/>
          </a:p>
          <a:p>
            <a:pPr lvl="1">
              <a:defRPr/>
            </a:pPr>
            <a:r>
              <a:rPr lang="zh-CN" altLang="en-US" dirty="0" smtClean="0">
                <a:solidFill>
                  <a:srgbClr val="FF0000"/>
                </a:solidFill>
              </a:rPr>
              <a:t>缺点</a:t>
            </a:r>
            <a:r>
              <a:rPr lang="zh-CN" altLang="en-US" dirty="0" smtClean="0"/>
              <a:t>：距离近、检测时间长</a:t>
            </a:r>
            <a:endParaRPr lang="en-US" altLang="zh-CN" dirty="0" smtClean="0"/>
          </a:p>
          <a:p>
            <a:pPr lvl="1">
              <a:defRPr/>
            </a:pPr>
            <a:endParaRPr lang="en-US" altLang="zh-CN" dirty="0"/>
          </a:p>
          <a:p>
            <a:pPr>
              <a:defRPr/>
            </a:pPr>
            <a:r>
              <a:rPr lang="zh-CN" altLang="en-US" dirty="0"/>
              <a:t>主网络为双向通信</a:t>
            </a:r>
            <a:r>
              <a:rPr lang="zh-CN" altLang="en-US" dirty="0" smtClean="0"/>
              <a:t>系统（</a:t>
            </a:r>
            <a:r>
              <a:rPr lang="en-US" altLang="zh-CN" dirty="0" smtClean="0"/>
              <a:t>two-way communication system</a:t>
            </a:r>
            <a:r>
              <a:rPr lang="zh-CN" altLang="en-US" dirty="0" smtClean="0"/>
              <a:t>）：</a:t>
            </a:r>
            <a:r>
              <a:rPr lang="zh-CN" altLang="en-US" dirty="0" smtClean="0">
                <a:solidFill>
                  <a:srgbClr val="0033CC"/>
                </a:solidFill>
              </a:rPr>
              <a:t>主动感知（</a:t>
            </a:r>
            <a:r>
              <a:rPr lang="en-US" altLang="zh-CN" dirty="0" smtClean="0">
                <a:solidFill>
                  <a:srgbClr val="0033CC"/>
                </a:solidFill>
              </a:rPr>
              <a:t>proactive detection</a:t>
            </a:r>
            <a:r>
              <a:rPr lang="zh-CN" altLang="en-US" dirty="0" smtClean="0">
                <a:solidFill>
                  <a:srgbClr val="0033CC"/>
                </a:solidFill>
              </a:rPr>
              <a:t>）</a:t>
            </a:r>
            <a:endParaRPr lang="en-US" altLang="zh-CN" dirty="0" smtClean="0">
              <a:solidFill>
                <a:srgbClr val="0033CC"/>
              </a:solidFill>
            </a:endParaRPr>
          </a:p>
          <a:p>
            <a:pPr lvl="1">
              <a:defRPr/>
            </a:pPr>
            <a:r>
              <a:rPr lang="zh-CN" altLang="en-US" dirty="0" smtClean="0">
                <a:solidFill>
                  <a:srgbClr val="FF0000"/>
                </a:solidFill>
              </a:rPr>
              <a:t>方法</a:t>
            </a:r>
            <a:r>
              <a:rPr lang="zh-CN" altLang="en-US" dirty="0" smtClean="0"/>
              <a:t>：利用主用户系统的闭环控制功能，</a:t>
            </a:r>
            <a:r>
              <a:rPr lang="zh-CN" altLang="en-US" dirty="0" smtClean="0">
                <a:solidFill>
                  <a:srgbClr val="FF0000"/>
                </a:solidFill>
              </a:rPr>
              <a:t>发射探测信号</a:t>
            </a:r>
            <a:r>
              <a:rPr lang="zh-CN" altLang="en-US" dirty="0" smtClean="0"/>
              <a:t>（</a:t>
            </a:r>
            <a:r>
              <a:rPr lang="en-US" altLang="zh-CN" dirty="0" smtClean="0"/>
              <a:t>sounding signals</a:t>
            </a:r>
            <a:r>
              <a:rPr lang="zh-CN" altLang="en-US" dirty="0" smtClean="0"/>
              <a:t>），观察主用户信号的变化。例如：在闭环功率控制系统中，由于探测信号导致接收信噪比的降低，将会导致发射机增加发射功率。</a:t>
            </a:r>
            <a:endParaRPr lang="en-US" altLang="zh-CN" dirty="0" smtClean="0"/>
          </a:p>
          <a:p>
            <a:pPr lvl="1">
              <a:defRPr/>
            </a:pPr>
            <a:r>
              <a:rPr lang="zh-CN" altLang="en-US" dirty="0" smtClean="0">
                <a:solidFill>
                  <a:srgbClr val="FF0000"/>
                </a:solidFill>
              </a:rPr>
              <a:t>缺点</a:t>
            </a:r>
            <a:r>
              <a:rPr lang="zh-CN" altLang="en-US" dirty="0" smtClean="0"/>
              <a:t>：会对主用户系统产生干扰。</a:t>
            </a:r>
            <a:endParaRPr lang="en-US" altLang="zh-CN" dirty="0" smtClean="0"/>
          </a:p>
          <a:p>
            <a:pPr>
              <a:defRPr/>
            </a:pPr>
            <a:endParaRPr lang="zh-CN" altLang="en-US" dirty="0"/>
          </a:p>
        </p:txBody>
      </p:sp>
      <p:sp>
        <p:nvSpPr>
          <p:cNvPr id="58372"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663AA351-4B5B-4150-88A8-B8E154A160FB}"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48</a:t>
            </a:fld>
            <a:endParaRPr lang="en-US" altLang="zh-CN" sz="1600" smtClean="0">
              <a:solidFill>
                <a:srgbClr val="3333CC"/>
              </a:solidFill>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统计信号处理基础回顾：假设检验</a:t>
            </a:r>
            <a:endParaRPr lang="zh-CN" altLang="en-US" dirty="0"/>
          </a:p>
        </p:txBody>
      </p:sp>
      <p:sp>
        <p:nvSpPr>
          <p:cNvPr id="3" name="内容占位符 2"/>
          <p:cNvSpPr>
            <a:spLocks noGrp="1"/>
          </p:cNvSpPr>
          <p:nvPr>
            <p:ph idx="1"/>
          </p:nvPr>
        </p:nvSpPr>
        <p:spPr>
          <a:xfrm>
            <a:off x="468313" y="908050"/>
            <a:ext cx="8496300" cy="4752975"/>
          </a:xfrm>
        </p:spPr>
        <p:txBody>
          <a:bodyPr/>
          <a:lstStyle/>
          <a:p>
            <a:pPr>
              <a:defRPr/>
            </a:pPr>
            <a:r>
              <a:rPr lang="zh-CN" altLang="en-US" dirty="0" smtClean="0">
                <a:solidFill>
                  <a:srgbClr val="0033CC"/>
                </a:solidFill>
              </a:rPr>
              <a:t>假设检验模型</a:t>
            </a:r>
            <a:r>
              <a:rPr lang="zh-CN" altLang="en-US" dirty="0" smtClean="0"/>
              <a:t>：</a:t>
            </a:r>
            <a:endParaRPr lang="en-US" altLang="zh-CN" dirty="0" smtClean="0"/>
          </a:p>
          <a:p>
            <a:pPr>
              <a:defRPr/>
            </a:pPr>
            <a:endParaRPr lang="en-US" altLang="zh-CN" dirty="0"/>
          </a:p>
          <a:p>
            <a:pPr lvl="1">
              <a:defRPr/>
            </a:pPr>
            <a:endParaRPr lang="en-US" altLang="zh-CN" dirty="0" smtClean="0"/>
          </a:p>
          <a:p>
            <a:pPr lvl="1">
              <a:defRPr/>
            </a:pPr>
            <a:r>
              <a:rPr lang="zh-CN" altLang="en-US" dirty="0" smtClean="0"/>
              <a:t>噪声</a:t>
            </a:r>
            <a:endParaRPr lang="en-US" altLang="zh-CN" dirty="0" smtClean="0"/>
          </a:p>
          <a:p>
            <a:pPr>
              <a:defRPr/>
            </a:pPr>
            <a:r>
              <a:rPr lang="zh-CN" altLang="en-US" dirty="0" smtClean="0">
                <a:solidFill>
                  <a:srgbClr val="0033CC"/>
                </a:solidFill>
              </a:rPr>
              <a:t>基本模式</a:t>
            </a:r>
            <a:r>
              <a:rPr lang="zh-CN" altLang="en-US" dirty="0" smtClean="0"/>
              <a:t>：构造检测统计量：</a:t>
            </a:r>
            <a:endParaRPr lang="en-US" altLang="zh-CN" dirty="0" smtClean="0"/>
          </a:p>
          <a:p>
            <a:pPr>
              <a:defRPr/>
            </a:pPr>
            <a:endParaRPr lang="en-US" altLang="zh-CN" dirty="0"/>
          </a:p>
          <a:p>
            <a:pPr>
              <a:defRPr/>
            </a:pPr>
            <a:r>
              <a:rPr lang="zh-CN" altLang="en-US" dirty="0" smtClean="0">
                <a:solidFill>
                  <a:srgbClr val="0033CC"/>
                </a:solidFill>
              </a:rPr>
              <a:t>度量准则</a:t>
            </a:r>
            <a:r>
              <a:rPr lang="zh-CN" altLang="en-US" dirty="0" smtClean="0"/>
              <a:t>：</a:t>
            </a:r>
            <a:r>
              <a:rPr lang="en-US" altLang="zh-CN" dirty="0" smtClean="0"/>
              <a:t>ROC (receiver operating characteristics</a:t>
            </a:r>
            <a:r>
              <a:rPr lang="zh-CN" altLang="en-US" dirty="0" smtClean="0"/>
              <a:t>），将检测概率表示为预警概率的函数。</a:t>
            </a:r>
            <a:endParaRPr lang="en-US" altLang="zh-CN" dirty="0" smtClean="0"/>
          </a:p>
          <a:p>
            <a:pPr lvl="1">
              <a:spcBef>
                <a:spcPts val="600"/>
              </a:spcBef>
              <a:defRPr/>
            </a:pPr>
            <a:r>
              <a:rPr lang="zh-CN" altLang="en-US" dirty="0" smtClean="0"/>
              <a:t>检测概率：</a:t>
            </a:r>
            <a:endParaRPr lang="en-US" altLang="zh-CN" dirty="0" smtClean="0"/>
          </a:p>
          <a:p>
            <a:pPr lvl="1">
              <a:spcBef>
                <a:spcPts val="600"/>
              </a:spcBef>
              <a:defRPr/>
            </a:pPr>
            <a:r>
              <a:rPr lang="zh-CN" altLang="en-US" dirty="0" smtClean="0"/>
              <a:t>虚警概率：</a:t>
            </a:r>
            <a:endParaRPr lang="zh-CN" altLang="en-US" dirty="0"/>
          </a:p>
        </p:txBody>
      </p:sp>
      <p:sp>
        <p:nvSpPr>
          <p:cNvPr id="59396"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5F5E7667-9BF0-48F4-9AD5-7953C93F6008}"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49</a:t>
            </a:fld>
            <a:endParaRPr lang="en-US" altLang="zh-CN" sz="1600" smtClean="0">
              <a:solidFill>
                <a:srgbClr val="3333CC"/>
              </a:solidFill>
              <a:latin typeface="Times New Roman" panose="02020603050405020304" pitchFamily="18" charset="0"/>
              <a:ea typeface="宋体" panose="02010600030101010101" pitchFamily="2" charset="-122"/>
            </a:endParaRPr>
          </a:p>
        </p:txBody>
      </p:sp>
      <p:sp>
        <p:nvSpPr>
          <p:cNvPr id="7" name="TextBox 6"/>
          <p:cNvSpPr txBox="1"/>
          <p:nvPr/>
        </p:nvSpPr>
        <p:spPr>
          <a:xfrm>
            <a:off x="383579" y="5703639"/>
            <a:ext cx="8436893" cy="461665"/>
          </a:xfrm>
          <a:prstGeom prst="rect">
            <a:avLst/>
          </a:prstGeom>
        </p:spPr>
        <p:style>
          <a:lnRef idx="0">
            <a:schemeClr val="accent1"/>
          </a:lnRef>
          <a:fillRef idx="3">
            <a:schemeClr val="accent1"/>
          </a:fillRef>
          <a:effectRef idx="3">
            <a:schemeClr val="accent1"/>
          </a:effectRef>
          <a:fontRef idx="minor">
            <a:schemeClr val="lt1"/>
          </a:fontRef>
        </p:style>
        <p:txBody>
          <a:bodyPr>
            <a:spAutoFit/>
          </a:bodyPr>
          <a:lstStyle/>
          <a:p>
            <a:pPr eaLnBrk="1" hangingPunct="1">
              <a:spcBef>
                <a:spcPct val="20000"/>
              </a:spcBef>
              <a:buClr>
                <a:srgbClr val="FFFF00"/>
              </a:buClr>
              <a:buSzPct val="100000"/>
              <a:buFont typeface="Wingdings" pitchFamily="2" charset="2"/>
              <a:buNone/>
              <a:defRPr/>
            </a:pPr>
            <a:r>
              <a:rPr lang="en-US" altLang="zh-CN" sz="1200" dirty="0"/>
              <a:t>E. </a:t>
            </a:r>
            <a:r>
              <a:rPr lang="en-US" altLang="zh-CN" sz="1200" dirty="0" err="1"/>
              <a:t>Axell</a:t>
            </a:r>
            <a:r>
              <a:rPr lang="en-US" altLang="zh-CN" sz="1200" dirty="0"/>
              <a:t>, G. </a:t>
            </a:r>
            <a:r>
              <a:rPr lang="en-US" altLang="zh-CN" sz="1200" dirty="0" err="1"/>
              <a:t>Leus</a:t>
            </a:r>
            <a:r>
              <a:rPr lang="en-US" altLang="zh-CN" sz="1200" dirty="0"/>
              <a:t>, E. G. Larsson and H. V. Poor, “Spectrum sensing for cognitive radio,” IEEE Signal Processing Magazine, pp. 101-116, May 2012.</a:t>
            </a:r>
          </a:p>
        </p:txBody>
      </p:sp>
      <p:graphicFrame>
        <p:nvGraphicFramePr>
          <p:cNvPr id="59398" name="对象 7"/>
          <p:cNvGraphicFramePr>
            <a:graphicFrameLocks noChangeAspect="1"/>
          </p:cNvGraphicFramePr>
          <p:nvPr/>
        </p:nvGraphicFramePr>
        <p:xfrm>
          <a:off x="3348038" y="981075"/>
          <a:ext cx="1687512" cy="865188"/>
        </p:xfrm>
        <a:graphic>
          <a:graphicData uri="http://schemas.openxmlformats.org/presentationml/2006/ole">
            <mc:AlternateContent xmlns:mc="http://schemas.openxmlformats.org/markup-compatibility/2006">
              <mc:Choice xmlns:v="urn:schemas-microsoft-com:vml" Requires="v">
                <p:oleObj spid="_x0000_s59629" name="Equation" r:id="rId3" imgW="1040948" imgH="533169" progId="Equation.DSMT4">
                  <p:embed/>
                </p:oleObj>
              </mc:Choice>
              <mc:Fallback>
                <p:oleObj name="Equation" r:id="rId3" imgW="1040948" imgH="533169" progId="Equation.DSMT4">
                  <p:embed/>
                  <p:pic>
                    <p:nvPicPr>
                      <p:cNvPr id="0" name="对象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8038" y="981075"/>
                        <a:ext cx="1687512" cy="8651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9399" name="对象 8"/>
          <p:cNvGraphicFramePr>
            <a:graphicFrameLocks noChangeAspect="1"/>
          </p:cNvGraphicFramePr>
          <p:nvPr/>
        </p:nvGraphicFramePr>
        <p:xfrm>
          <a:off x="1889125" y="2133600"/>
          <a:ext cx="1458913" cy="431800"/>
        </p:xfrm>
        <a:graphic>
          <a:graphicData uri="http://schemas.openxmlformats.org/presentationml/2006/ole">
            <mc:AlternateContent xmlns:mc="http://schemas.openxmlformats.org/markup-compatibility/2006">
              <mc:Choice xmlns:v="urn:schemas-microsoft-com:vml" Requires="v">
                <p:oleObj spid="_x0000_s59630" name="Equation" r:id="rId5" imgW="1028254" imgH="304668" progId="Equation.DSMT4">
                  <p:embed/>
                </p:oleObj>
              </mc:Choice>
              <mc:Fallback>
                <p:oleObj name="Equation" r:id="rId5" imgW="1028254" imgH="304668" progId="Equation.DSMT4">
                  <p:embed/>
                  <p:pic>
                    <p:nvPicPr>
                      <p:cNvPr id="0" name="对象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89125" y="2133600"/>
                        <a:ext cx="145891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400" name="对象 9"/>
          <p:cNvGraphicFramePr>
            <a:graphicFrameLocks noChangeAspect="1"/>
          </p:cNvGraphicFramePr>
          <p:nvPr/>
        </p:nvGraphicFramePr>
        <p:xfrm>
          <a:off x="4787900" y="2211388"/>
          <a:ext cx="1079500" cy="1146175"/>
        </p:xfrm>
        <a:graphic>
          <a:graphicData uri="http://schemas.openxmlformats.org/presentationml/2006/ole">
            <mc:AlternateContent xmlns:mc="http://schemas.openxmlformats.org/markup-compatibility/2006">
              <mc:Choice xmlns:v="urn:schemas-microsoft-com:vml" Requires="v">
                <p:oleObj spid="_x0000_s59631" name="Equation" r:id="rId7" imgW="634725" imgH="672808" progId="Equation.DSMT4">
                  <p:embed/>
                </p:oleObj>
              </mc:Choice>
              <mc:Fallback>
                <p:oleObj name="Equation" r:id="rId7" imgW="634725" imgH="672808" progId="Equation.DSMT4">
                  <p:embed/>
                  <p:pic>
                    <p:nvPicPr>
                      <p:cNvPr id="0" name="对象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87900" y="2211388"/>
                        <a:ext cx="1079500" cy="114617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9401" name="对象 10"/>
          <p:cNvGraphicFramePr>
            <a:graphicFrameLocks noChangeAspect="1"/>
          </p:cNvGraphicFramePr>
          <p:nvPr/>
        </p:nvGraphicFramePr>
        <p:xfrm>
          <a:off x="2555875" y="4184650"/>
          <a:ext cx="2422525" cy="539750"/>
        </p:xfrm>
        <a:graphic>
          <a:graphicData uri="http://schemas.openxmlformats.org/presentationml/2006/ole">
            <mc:AlternateContent xmlns:mc="http://schemas.openxmlformats.org/markup-compatibility/2006">
              <mc:Choice xmlns:v="urn:schemas-microsoft-com:vml" Requires="v">
                <p:oleObj spid="_x0000_s59632" name="Equation" r:id="rId9" imgW="1485900" imgH="330200" progId="Equation.DSMT4">
                  <p:embed/>
                </p:oleObj>
              </mc:Choice>
              <mc:Fallback>
                <p:oleObj name="Equation" r:id="rId9" imgW="1485900" imgH="330200" progId="Equation.DSMT4">
                  <p:embed/>
                  <p:pic>
                    <p:nvPicPr>
                      <p:cNvPr id="0" name="对象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55875" y="4184650"/>
                        <a:ext cx="2422525"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402" name="对象 11"/>
          <p:cNvGraphicFramePr>
            <a:graphicFrameLocks noChangeAspect="1"/>
          </p:cNvGraphicFramePr>
          <p:nvPr/>
        </p:nvGraphicFramePr>
        <p:xfrm>
          <a:off x="2555875" y="4581525"/>
          <a:ext cx="2346325" cy="503238"/>
        </p:xfrm>
        <a:graphic>
          <a:graphicData uri="http://schemas.openxmlformats.org/presentationml/2006/ole">
            <mc:AlternateContent xmlns:mc="http://schemas.openxmlformats.org/markup-compatibility/2006">
              <mc:Choice xmlns:v="urn:schemas-microsoft-com:vml" Requires="v">
                <p:oleObj spid="_x0000_s59633" name="Equation" r:id="rId11" imgW="1536700" imgH="330200" progId="Equation.DSMT4">
                  <p:embed/>
                </p:oleObj>
              </mc:Choice>
              <mc:Fallback>
                <p:oleObj name="Equation" r:id="rId11" imgW="1536700" imgH="330200" progId="Equation.DSMT4">
                  <p:embed/>
                  <p:pic>
                    <p:nvPicPr>
                      <p:cNvPr id="0" name="对象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55875" y="4581525"/>
                        <a:ext cx="2346325"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TextBox 12"/>
          <p:cNvSpPr txBox="1">
            <a:spLocks noChangeArrowheads="1"/>
          </p:cNvSpPr>
          <p:nvPr/>
        </p:nvSpPr>
        <p:spPr bwMode="auto">
          <a:xfrm>
            <a:off x="1403350" y="5084763"/>
            <a:ext cx="5930900" cy="523875"/>
          </a:xfrm>
          <a:prstGeom prst="rect">
            <a:avLst/>
          </a:prstGeom>
          <a:solidFill>
            <a:srgbClr val="0033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r>
              <a:rPr lang="zh-CN" altLang="en-US" sz="2800">
                <a:solidFill>
                  <a:schemeClr val="bg1"/>
                </a:solidFill>
                <a:latin typeface="微软雅黑" panose="020B0503020204020204" pitchFamily="34" charset="-122"/>
                <a:ea typeface="微软雅黑" panose="020B0503020204020204" pitchFamily="34" charset="-122"/>
              </a:rPr>
              <a:t>问题：如何设计检测统计量和门限？</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out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问题的提出：频谱资源分配模式的困惑</a:t>
            </a:r>
            <a:endParaRPr lang="zh-CN" altLang="en-US" dirty="0"/>
          </a:p>
        </p:txBody>
      </p:sp>
      <p:sp>
        <p:nvSpPr>
          <p:cNvPr id="10243"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C54791C9-817A-473A-A107-5F1B0F8758FA}"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5</a:t>
            </a:fld>
            <a:endParaRPr lang="en-US" altLang="zh-CN" sz="1600" smtClean="0">
              <a:solidFill>
                <a:srgbClr val="3333CC"/>
              </a:solidFill>
              <a:latin typeface="Times New Roman" panose="02020603050405020304" pitchFamily="18" charset="0"/>
              <a:ea typeface="宋体" panose="02010600030101010101" pitchFamily="2" charset="-122"/>
            </a:endParaRPr>
          </a:p>
        </p:txBody>
      </p:sp>
      <p:pic>
        <p:nvPicPr>
          <p:cNvPr id="102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908050"/>
            <a:ext cx="6684962" cy="439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Picture 9" descr="C:\Users\user\AppData\Local\Microsoft\Windows\Temporary Internet Files\Content.IE5\AJQ1DH8D\MM900282747[1].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596188" y="3824288"/>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468313" y="5384800"/>
            <a:ext cx="8280400" cy="708025"/>
          </a:xfrm>
          <a:prstGeom prst="rect">
            <a:avLst/>
          </a:prstGeom>
          <a:gradFill flip="none" rotWithShape="1">
            <a:gsLst>
              <a:gs pos="0">
                <a:srgbClr val="0000FF">
                  <a:shade val="30000"/>
                  <a:satMod val="115000"/>
                </a:srgbClr>
              </a:gs>
              <a:gs pos="50000">
                <a:srgbClr val="0000FF">
                  <a:shade val="67500"/>
                  <a:satMod val="115000"/>
                </a:srgbClr>
              </a:gs>
              <a:gs pos="100000">
                <a:srgbClr val="0000FF">
                  <a:shade val="100000"/>
                  <a:satMod val="115000"/>
                </a:srgbClr>
              </a:gs>
            </a:gsLst>
            <a:lin ang="13500000" scaled="1"/>
            <a:tileRect/>
          </a:gradFill>
        </p:spPr>
        <p:txBody>
          <a:bodyPr>
            <a:spAutoFit/>
          </a:bodyPr>
          <a:lstStyle/>
          <a:p>
            <a:pPr eaLnBrk="1" hangingPunct="1">
              <a:spcBef>
                <a:spcPct val="20000"/>
              </a:spcBef>
              <a:buClr>
                <a:schemeClr val="folHlink"/>
              </a:buClr>
              <a:buSzPct val="60000"/>
              <a:buFont typeface="Wingdings" pitchFamily="2" charset="2"/>
              <a:buNone/>
              <a:defRPr/>
            </a:pPr>
            <a:r>
              <a:rPr lang="zh-CN" altLang="en-US" sz="2000" dirty="0">
                <a:solidFill>
                  <a:schemeClr val="bg1"/>
                </a:solidFill>
                <a:latin typeface="+mj-ea"/>
                <a:ea typeface="+mj-ea"/>
              </a:rPr>
              <a:t>在现有的频谱分配和使用模式下，已经没有合适的空闲频谱资源分配给新兴业务。频谱资源已经成为制约无线通信发展的新瓶颈。</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统计信号处理基础回顾：假设检验</a:t>
            </a:r>
            <a:endParaRPr lang="zh-CN" altLang="en-US" dirty="0"/>
          </a:p>
        </p:txBody>
      </p:sp>
      <p:sp>
        <p:nvSpPr>
          <p:cNvPr id="3" name="内容占位符 2"/>
          <p:cNvSpPr>
            <a:spLocks noGrp="1"/>
          </p:cNvSpPr>
          <p:nvPr>
            <p:ph idx="1"/>
          </p:nvPr>
        </p:nvSpPr>
        <p:spPr>
          <a:xfrm>
            <a:off x="539750" y="908050"/>
            <a:ext cx="8280400" cy="4752975"/>
          </a:xfrm>
        </p:spPr>
        <p:txBody>
          <a:bodyPr/>
          <a:lstStyle/>
          <a:p>
            <a:pPr>
              <a:spcBef>
                <a:spcPts val="600"/>
              </a:spcBef>
              <a:defRPr/>
            </a:pPr>
            <a:r>
              <a:rPr lang="zh-CN" altLang="en-US" dirty="0" smtClean="0">
                <a:solidFill>
                  <a:srgbClr val="0033CC"/>
                </a:solidFill>
              </a:rPr>
              <a:t>基本方法</a:t>
            </a:r>
            <a:r>
              <a:rPr lang="zh-CN" altLang="en-US" dirty="0" smtClean="0"/>
              <a:t>：</a:t>
            </a:r>
            <a:endParaRPr lang="en-US" altLang="zh-CN" dirty="0" smtClean="0"/>
          </a:p>
          <a:p>
            <a:pPr lvl="1">
              <a:spcBef>
                <a:spcPts val="600"/>
              </a:spcBef>
              <a:defRPr/>
            </a:pPr>
            <a:r>
              <a:rPr lang="zh-CN" altLang="en-US" dirty="0" smtClean="0"/>
              <a:t>经典框架：</a:t>
            </a:r>
            <a:r>
              <a:rPr lang="zh-CN" altLang="en-US" dirty="0" smtClean="0">
                <a:solidFill>
                  <a:srgbClr val="0033CC"/>
                </a:solidFill>
              </a:rPr>
              <a:t>纽曼</a:t>
            </a:r>
            <a:r>
              <a:rPr lang="en-US" altLang="zh-CN" dirty="0" smtClean="0">
                <a:solidFill>
                  <a:srgbClr val="0033CC"/>
                </a:solidFill>
              </a:rPr>
              <a:t>-</a:t>
            </a:r>
            <a:r>
              <a:rPr lang="zh-CN" altLang="en-US" dirty="0" smtClean="0">
                <a:solidFill>
                  <a:srgbClr val="0033CC"/>
                </a:solidFill>
              </a:rPr>
              <a:t>皮尔逊准则（</a:t>
            </a:r>
            <a:r>
              <a:rPr lang="en-US" altLang="zh-CN" dirty="0" err="1" smtClean="0">
                <a:solidFill>
                  <a:srgbClr val="0033CC"/>
                </a:solidFill>
              </a:rPr>
              <a:t>Neyman</a:t>
            </a:r>
            <a:r>
              <a:rPr lang="en-US" altLang="zh-CN" dirty="0" smtClean="0">
                <a:solidFill>
                  <a:srgbClr val="0033CC"/>
                </a:solidFill>
              </a:rPr>
              <a:t>-Pearson, NP</a:t>
            </a:r>
            <a:r>
              <a:rPr lang="zh-CN" altLang="en-US" dirty="0" smtClean="0">
                <a:solidFill>
                  <a:srgbClr val="0033CC"/>
                </a:solidFill>
              </a:rPr>
              <a:t>）</a:t>
            </a:r>
            <a:r>
              <a:rPr lang="zh-CN" altLang="en-US" dirty="0" smtClean="0"/>
              <a:t>。恒虚警约束下，最大化检测概率：</a:t>
            </a:r>
            <a:endParaRPr lang="en-US" altLang="zh-CN" dirty="0" smtClean="0"/>
          </a:p>
          <a:p>
            <a:pPr lvl="1">
              <a:spcBef>
                <a:spcPts val="600"/>
              </a:spcBef>
              <a:defRPr/>
            </a:pPr>
            <a:r>
              <a:rPr lang="zh-CN" altLang="en-US" dirty="0" smtClean="0">
                <a:solidFill>
                  <a:srgbClr val="0033CC"/>
                </a:solidFill>
              </a:rPr>
              <a:t>贝叶斯</a:t>
            </a:r>
            <a:r>
              <a:rPr lang="en-US" altLang="zh-CN" dirty="0" smtClean="0">
                <a:solidFill>
                  <a:srgbClr val="0033CC"/>
                </a:solidFill>
              </a:rPr>
              <a:t>(Bayesian)</a:t>
            </a:r>
            <a:r>
              <a:rPr lang="zh-CN" altLang="en-US" dirty="0" smtClean="0">
                <a:solidFill>
                  <a:srgbClr val="0033CC"/>
                </a:solidFill>
              </a:rPr>
              <a:t>框架</a:t>
            </a:r>
            <a:r>
              <a:rPr lang="zh-CN" altLang="en-US" dirty="0" smtClean="0"/>
              <a:t>：根据先验概率选择最小化贝叶斯代价的假设。</a:t>
            </a:r>
            <a:endParaRPr lang="en-US" altLang="zh-CN" dirty="0" smtClean="0"/>
          </a:p>
          <a:p>
            <a:pPr>
              <a:spcBef>
                <a:spcPts val="600"/>
              </a:spcBef>
              <a:defRPr/>
            </a:pPr>
            <a:r>
              <a:rPr lang="zh-CN" altLang="en-US" dirty="0" smtClean="0"/>
              <a:t>两种框架下的优化检测统计量均为</a:t>
            </a:r>
            <a:r>
              <a:rPr lang="zh-CN" altLang="en-US" dirty="0" smtClean="0">
                <a:solidFill>
                  <a:srgbClr val="0033CC"/>
                </a:solidFill>
              </a:rPr>
              <a:t>似然比</a:t>
            </a:r>
            <a:r>
              <a:rPr lang="en-US" altLang="zh-CN" dirty="0" smtClean="0">
                <a:solidFill>
                  <a:srgbClr val="0033CC"/>
                </a:solidFill>
              </a:rPr>
              <a:t>(</a:t>
            </a:r>
            <a:r>
              <a:rPr lang="en-US" altLang="zh-CN" dirty="0" err="1" smtClean="0">
                <a:solidFill>
                  <a:srgbClr val="0033CC"/>
                </a:solidFill>
              </a:rPr>
              <a:t>likehood</a:t>
            </a:r>
            <a:r>
              <a:rPr lang="en-US" altLang="zh-CN" dirty="0" smtClean="0">
                <a:solidFill>
                  <a:srgbClr val="0033CC"/>
                </a:solidFill>
              </a:rPr>
              <a:t>-ratio)</a:t>
            </a:r>
          </a:p>
          <a:p>
            <a:pPr>
              <a:spcBef>
                <a:spcPts val="600"/>
              </a:spcBef>
              <a:defRPr/>
            </a:pPr>
            <a:endParaRPr lang="en-US" altLang="zh-CN" dirty="0">
              <a:solidFill>
                <a:srgbClr val="0033CC"/>
              </a:solidFill>
            </a:endParaRPr>
          </a:p>
          <a:p>
            <a:pPr lvl="1">
              <a:spcBef>
                <a:spcPts val="600"/>
              </a:spcBef>
              <a:defRPr/>
            </a:pPr>
            <a:r>
              <a:rPr lang="zh-CN" altLang="en-US" dirty="0" smtClean="0"/>
              <a:t>如果知道待检测的信号</a:t>
            </a:r>
            <a:r>
              <a:rPr lang="en-US" altLang="zh-CN" dirty="0" smtClean="0"/>
              <a:t>x</a:t>
            </a:r>
            <a:r>
              <a:rPr lang="zh-CN" altLang="en-US" dirty="0" smtClean="0"/>
              <a:t>，并且噪声分布满足                        ，则                                </a:t>
            </a:r>
            <a:r>
              <a:rPr lang="en-US" altLang="zh-CN" dirty="0" smtClean="0"/>
              <a:t>                       </a:t>
            </a:r>
          </a:p>
          <a:p>
            <a:pPr marL="457200" lvl="1" indent="0">
              <a:spcBef>
                <a:spcPts val="600"/>
              </a:spcBef>
              <a:buFont typeface="Wingdings" panose="05000000000000000000" pitchFamily="2" charset="2"/>
              <a:buNone/>
              <a:defRPr/>
            </a:pPr>
            <a:r>
              <a:rPr lang="en-US" altLang="zh-CN" dirty="0" smtClean="0"/>
              <a:t>                        </a:t>
            </a:r>
            <a:r>
              <a:rPr lang="zh-CN" altLang="en-US" dirty="0" smtClean="0"/>
              <a:t>，优化的检测统计量是</a:t>
            </a:r>
            <a:r>
              <a:rPr lang="zh-CN" altLang="en-US" dirty="0" smtClean="0">
                <a:solidFill>
                  <a:srgbClr val="0033CC"/>
                </a:solidFill>
              </a:rPr>
              <a:t>匹配滤波器</a:t>
            </a:r>
            <a:r>
              <a:rPr lang="zh-CN" altLang="en-US" dirty="0" smtClean="0"/>
              <a:t>的输出：</a:t>
            </a:r>
            <a:endParaRPr lang="en-US" altLang="zh-CN" dirty="0" smtClean="0"/>
          </a:p>
          <a:p>
            <a:pPr lvl="1">
              <a:spcBef>
                <a:spcPts val="600"/>
              </a:spcBef>
              <a:defRPr/>
            </a:pPr>
            <a:endParaRPr lang="en-US" altLang="zh-CN" dirty="0" smtClean="0"/>
          </a:p>
          <a:p>
            <a:pPr lvl="1">
              <a:spcBef>
                <a:spcPts val="600"/>
              </a:spcBef>
              <a:defRPr/>
            </a:pPr>
            <a:r>
              <a:rPr lang="zh-CN" altLang="en-US" dirty="0" smtClean="0"/>
              <a:t>如果有些参数不知道，可以采用</a:t>
            </a:r>
            <a:r>
              <a:rPr lang="en-US" altLang="zh-CN" dirty="0" smtClean="0"/>
              <a:t>ML</a:t>
            </a:r>
            <a:r>
              <a:rPr lang="zh-CN" altLang="en-US" dirty="0" smtClean="0"/>
              <a:t>估计未知参数，得到</a:t>
            </a:r>
            <a:r>
              <a:rPr lang="zh-CN" altLang="en-US" dirty="0" smtClean="0">
                <a:solidFill>
                  <a:srgbClr val="0033CC"/>
                </a:solidFill>
              </a:rPr>
              <a:t>广义似然比检测（</a:t>
            </a:r>
            <a:r>
              <a:rPr lang="en-US" altLang="zh-CN" dirty="0" smtClean="0">
                <a:solidFill>
                  <a:srgbClr val="0033CC"/>
                </a:solidFill>
              </a:rPr>
              <a:t>GLRT</a:t>
            </a:r>
            <a:r>
              <a:rPr lang="zh-CN" altLang="en-US" dirty="0" smtClean="0">
                <a:solidFill>
                  <a:srgbClr val="0033CC"/>
                </a:solidFill>
              </a:rPr>
              <a:t>）</a:t>
            </a:r>
            <a:endParaRPr lang="en-US" altLang="zh-CN" dirty="0">
              <a:solidFill>
                <a:srgbClr val="0033CC"/>
              </a:solidFill>
            </a:endParaRPr>
          </a:p>
          <a:p>
            <a:pPr lvl="1">
              <a:spcBef>
                <a:spcPts val="600"/>
              </a:spcBef>
              <a:defRPr/>
            </a:pPr>
            <a:endParaRPr lang="en-US" altLang="zh-CN" dirty="0" smtClean="0"/>
          </a:p>
          <a:p>
            <a:pPr lvl="1">
              <a:spcBef>
                <a:spcPts val="600"/>
              </a:spcBef>
              <a:defRPr/>
            </a:pPr>
            <a:endParaRPr lang="en-US" altLang="zh-CN" dirty="0" smtClean="0"/>
          </a:p>
          <a:p>
            <a:pPr>
              <a:spcBef>
                <a:spcPts val="600"/>
              </a:spcBef>
              <a:defRPr/>
            </a:pPr>
            <a:endParaRPr lang="en-US" altLang="zh-CN" dirty="0"/>
          </a:p>
          <a:p>
            <a:pPr lvl="1">
              <a:spcBef>
                <a:spcPts val="600"/>
              </a:spcBef>
              <a:defRPr/>
            </a:pPr>
            <a:endParaRPr lang="en-US" altLang="zh-CN" dirty="0" smtClean="0"/>
          </a:p>
        </p:txBody>
      </p:sp>
      <p:sp>
        <p:nvSpPr>
          <p:cNvPr id="60420"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3807EE0B-3C32-45D1-98C7-1275191B0F63}"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50</a:t>
            </a:fld>
            <a:endParaRPr lang="en-US" altLang="zh-CN" sz="1600" smtClean="0">
              <a:solidFill>
                <a:srgbClr val="3333CC"/>
              </a:solidFill>
              <a:latin typeface="Times New Roman" panose="02020603050405020304" pitchFamily="18" charset="0"/>
              <a:ea typeface="宋体" panose="02010600030101010101" pitchFamily="2" charset="-122"/>
            </a:endParaRPr>
          </a:p>
        </p:txBody>
      </p:sp>
      <p:graphicFrame>
        <p:nvGraphicFramePr>
          <p:cNvPr id="60421" name="对象 11"/>
          <p:cNvGraphicFramePr>
            <a:graphicFrameLocks noChangeAspect="1"/>
          </p:cNvGraphicFramePr>
          <p:nvPr>
            <p:extLst>
              <p:ext uri="{D42A27DB-BD31-4B8C-83A1-F6EECF244321}">
                <p14:modId xmlns:p14="http://schemas.microsoft.com/office/powerpoint/2010/main" val="420185518"/>
              </p:ext>
            </p:extLst>
          </p:nvPr>
        </p:nvGraphicFramePr>
        <p:xfrm>
          <a:off x="2709863" y="3141663"/>
          <a:ext cx="2636837" cy="465137"/>
        </p:xfrm>
        <a:graphic>
          <a:graphicData uri="http://schemas.openxmlformats.org/presentationml/2006/ole">
            <mc:AlternateContent xmlns:mc="http://schemas.openxmlformats.org/markup-compatibility/2006">
              <mc:Choice xmlns:v="urn:schemas-microsoft-com:vml" Requires="v">
                <p:oleObj spid="_x0000_s60703" name="Equation" r:id="rId3" imgW="1726920" imgH="304560" progId="Equation.DSMT4">
                  <p:embed/>
                </p:oleObj>
              </mc:Choice>
              <mc:Fallback>
                <p:oleObj name="Equation" r:id="rId3" imgW="1726920" imgH="304560" progId="Equation.DSMT4">
                  <p:embed/>
                  <p:pic>
                    <p:nvPicPr>
                      <p:cNvPr id="0" name="对象 11"/>
                      <p:cNvPicPr>
                        <a:picLocks noChangeAspect="1" noChangeArrowheads="1"/>
                      </p:cNvPicPr>
                      <p:nvPr/>
                    </p:nvPicPr>
                    <p:blipFill>
                      <a:blip r:embed="rId4"/>
                      <a:srcRect/>
                      <a:stretch>
                        <a:fillRect/>
                      </a:stretch>
                    </p:blipFill>
                    <p:spPr bwMode="auto">
                      <a:xfrm>
                        <a:off x="2709863" y="3141663"/>
                        <a:ext cx="2636837" cy="465137"/>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422" name="对象 7"/>
          <p:cNvGraphicFramePr>
            <a:graphicFrameLocks noChangeAspect="1"/>
          </p:cNvGraphicFramePr>
          <p:nvPr/>
        </p:nvGraphicFramePr>
        <p:xfrm>
          <a:off x="4067175" y="1681163"/>
          <a:ext cx="2133600" cy="427037"/>
        </p:xfrm>
        <a:graphic>
          <a:graphicData uri="http://schemas.openxmlformats.org/presentationml/2006/ole">
            <mc:AlternateContent xmlns:mc="http://schemas.openxmlformats.org/markup-compatibility/2006">
              <mc:Choice xmlns:v="urn:schemas-microsoft-com:vml" Requires="v">
                <p:oleObj spid="_x0000_s60704" name="Equation" r:id="rId5" imgW="1397000" imgH="279400" progId="Equation.DSMT4">
                  <p:embed/>
                </p:oleObj>
              </mc:Choice>
              <mc:Fallback>
                <p:oleObj name="Equation" r:id="rId5" imgW="1397000" imgH="279400" progId="Equation.DSMT4">
                  <p:embed/>
                  <p:pic>
                    <p:nvPicPr>
                      <p:cNvPr id="0" name="对象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7175" y="1681163"/>
                        <a:ext cx="21336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423" name="对象 6"/>
          <p:cNvGraphicFramePr>
            <a:graphicFrameLocks noChangeAspect="1"/>
          </p:cNvGraphicFramePr>
          <p:nvPr/>
        </p:nvGraphicFramePr>
        <p:xfrm>
          <a:off x="6372225" y="3606800"/>
          <a:ext cx="1458913" cy="431800"/>
        </p:xfrm>
        <a:graphic>
          <a:graphicData uri="http://schemas.openxmlformats.org/presentationml/2006/ole">
            <mc:AlternateContent xmlns:mc="http://schemas.openxmlformats.org/markup-compatibility/2006">
              <mc:Choice xmlns:v="urn:schemas-microsoft-com:vml" Requires="v">
                <p:oleObj spid="_x0000_s60705" name="Equation" r:id="rId7" imgW="1028254" imgH="304668" progId="Equation.DSMT4">
                  <p:embed/>
                </p:oleObj>
              </mc:Choice>
              <mc:Fallback>
                <p:oleObj name="Equation" r:id="rId7" imgW="1028254" imgH="304668" progId="Equation.DSMT4">
                  <p:embed/>
                  <p:pic>
                    <p:nvPicPr>
                      <p:cNvPr id="0" name="对象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72225" y="3606800"/>
                        <a:ext cx="145891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424" name="对象 9"/>
          <p:cNvGraphicFramePr>
            <a:graphicFrameLocks noChangeAspect="1"/>
          </p:cNvGraphicFramePr>
          <p:nvPr/>
        </p:nvGraphicFramePr>
        <p:xfrm>
          <a:off x="1187450" y="4005263"/>
          <a:ext cx="1439863" cy="431800"/>
        </p:xfrm>
        <a:graphic>
          <a:graphicData uri="http://schemas.openxmlformats.org/presentationml/2006/ole">
            <mc:AlternateContent xmlns:mc="http://schemas.openxmlformats.org/markup-compatibility/2006">
              <mc:Choice xmlns:v="urn:schemas-microsoft-com:vml" Requires="v">
                <p:oleObj spid="_x0000_s60706" name="Equation" r:id="rId9" imgW="1015559" imgH="304668" progId="Equation.DSMT4">
                  <p:embed/>
                </p:oleObj>
              </mc:Choice>
              <mc:Fallback>
                <p:oleObj name="Equation" r:id="rId9" imgW="1015559" imgH="304668" progId="Equation.DSMT4">
                  <p:embed/>
                  <p:pic>
                    <p:nvPicPr>
                      <p:cNvPr id="0" name="对象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87450" y="4005263"/>
                        <a:ext cx="14398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425" name="对象 10"/>
          <p:cNvGraphicFramePr>
            <a:graphicFrameLocks noChangeAspect="1"/>
          </p:cNvGraphicFramePr>
          <p:nvPr/>
        </p:nvGraphicFramePr>
        <p:xfrm>
          <a:off x="7380288" y="3857625"/>
          <a:ext cx="1338262" cy="1027113"/>
        </p:xfrm>
        <a:graphic>
          <a:graphicData uri="http://schemas.openxmlformats.org/presentationml/2006/ole">
            <mc:AlternateContent xmlns:mc="http://schemas.openxmlformats.org/markup-compatibility/2006">
              <mc:Choice xmlns:v="urn:schemas-microsoft-com:vml" Requires="v">
                <p:oleObj spid="_x0000_s60707" name="Equation" r:id="rId11" imgW="876300" imgH="673100" progId="Equation.DSMT4">
                  <p:embed/>
                </p:oleObj>
              </mc:Choice>
              <mc:Fallback>
                <p:oleObj name="Equation" r:id="rId11" imgW="876300" imgH="673100" progId="Equation.DSMT4">
                  <p:embed/>
                  <p:pic>
                    <p:nvPicPr>
                      <p:cNvPr id="0" name="对象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80288" y="3857625"/>
                        <a:ext cx="1338262" cy="1027113"/>
                      </a:xfrm>
                      <a:prstGeom prst="rect">
                        <a:avLst/>
                      </a:prstGeom>
                      <a:noFill/>
                      <a:ln w="9525">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0426" name="对象 12"/>
          <p:cNvGraphicFramePr>
            <a:graphicFrameLocks noChangeAspect="1"/>
          </p:cNvGraphicFramePr>
          <p:nvPr/>
        </p:nvGraphicFramePr>
        <p:xfrm>
          <a:off x="3419475" y="5157788"/>
          <a:ext cx="2000250" cy="1027112"/>
        </p:xfrm>
        <a:graphic>
          <a:graphicData uri="http://schemas.openxmlformats.org/presentationml/2006/ole">
            <mc:AlternateContent xmlns:mc="http://schemas.openxmlformats.org/markup-compatibility/2006">
              <mc:Choice xmlns:v="urn:schemas-microsoft-com:vml" Requires="v">
                <p:oleObj spid="_x0000_s60708" name="Equation" r:id="rId13" imgW="1307532" imgH="672808" progId="Equation.DSMT4">
                  <p:embed/>
                </p:oleObj>
              </mc:Choice>
              <mc:Fallback>
                <p:oleObj name="Equation" r:id="rId13" imgW="1307532" imgH="672808" progId="Equation.DSMT4">
                  <p:embed/>
                  <p:pic>
                    <p:nvPicPr>
                      <p:cNvPr id="0" name="对象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419475" y="5157788"/>
                        <a:ext cx="2000250" cy="1027112"/>
                      </a:xfrm>
                      <a:prstGeom prst="rect">
                        <a:avLst/>
                      </a:prstGeom>
                      <a:noFill/>
                      <a:ln w="9525">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sz="2800" dirty="0" smtClean="0"/>
              <a:t>单节点频谱感知：能量检测（</a:t>
            </a:r>
            <a:r>
              <a:rPr lang="en-US" altLang="zh-CN" sz="2800" dirty="0" smtClean="0"/>
              <a:t>Energy Detection</a:t>
            </a:r>
            <a:r>
              <a:rPr lang="zh-CN" altLang="en-US" sz="2800" dirty="0" smtClean="0"/>
              <a:t>）</a:t>
            </a:r>
            <a:endParaRPr lang="zh-CN" altLang="en-US" sz="2800" dirty="0"/>
          </a:p>
        </p:txBody>
      </p:sp>
      <p:sp>
        <p:nvSpPr>
          <p:cNvPr id="3" name="内容占位符 2"/>
          <p:cNvSpPr>
            <a:spLocks noGrp="1"/>
          </p:cNvSpPr>
          <p:nvPr>
            <p:ph idx="1"/>
          </p:nvPr>
        </p:nvSpPr>
        <p:spPr>
          <a:xfrm>
            <a:off x="539750" y="908050"/>
            <a:ext cx="8424863" cy="865188"/>
          </a:xfrm>
        </p:spPr>
        <p:txBody>
          <a:bodyPr/>
          <a:lstStyle/>
          <a:p>
            <a:pPr marL="0" indent="0">
              <a:buFont typeface="Wingdings" panose="05000000000000000000" pitchFamily="2" charset="2"/>
              <a:buNone/>
              <a:defRPr/>
            </a:pPr>
            <a:r>
              <a:rPr lang="zh-CN" altLang="en-US" dirty="0" smtClean="0"/>
              <a:t>能量检测器（</a:t>
            </a:r>
            <a:r>
              <a:rPr lang="en-US" altLang="zh-CN" dirty="0" smtClean="0"/>
              <a:t>Energy Detection</a:t>
            </a:r>
            <a:r>
              <a:rPr lang="zh-CN" altLang="en-US" dirty="0" smtClean="0"/>
              <a:t>，</a:t>
            </a:r>
            <a:r>
              <a:rPr lang="en-US" altLang="zh-CN" dirty="0" smtClean="0"/>
              <a:t>ED</a:t>
            </a:r>
            <a:r>
              <a:rPr lang="zh-CN" altLang="en-US" dirty="0" smtClean="0"/>
              <a:t>）是假设信号                  、噪声                    时，</a:t>
            </a:r>
            <a:r>
              <a:rPr lang="en-US" altLang="zh-CN" dirty="0" smtClean="0"/>
              <a:t>NP</a:t>
            </a:r>
            <a:r>
              <a:rPr lang="zh-CN" altLang="en-US" dirty="0" smtClean="0"/>
              <a:t>准则下</a:t>
            </a:r>
            <a:r>
              <a:rPr lang="en-US" altLang="zh-CN" dirty="0" smtClean="0"/>
              <a:t>LRT</a:t>
            </a:r>
            <a:r>
              <a:rPr lang="zh-CN" altLang="en-US" dirty="0" smtClean="0"/>
              <a:t>的结果：</a:t>
            </a:r>
            <a:endParaRPr lang="zh-CN" altLang="en-US" dirty="0"/>
          </a:p>
        </p:txBody>
      </p:sp>
      <p:sp>
        <p:nvSpPr>
          <p:cNvPr id="61444"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91F73A92-28FB-4889-B1EE-2BBCFE9C8973}"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51</a:t>
            </a:fld>
            <a:endParaRPr lang="en-US" altLang="zh-CN" sz="1600" smtClean="0">
              <a:solidFill>
                <a:srgbClr val="3333CC"/>
              </a:solidFill>
              <a:latin typeface="Times New Roman" panose="02020603050405020304" pitchFamily="18" charset="0"/>
              <a:ea typeface="宋体" panose="02010600030101010101" pitchFamily="2" charset="-122"/>
            </a:endParaRPr>
          </a:p>
        </p:txBody>
      </p:sp>
      <p:graphicFrame>
        <p:nvGraphicFramePr>
          <p:cNvPr id="61445" name="对象 6"/>
          <p:cNvGraphicFramePr>
            <a:graphicFrameLocks noChangeAspect="1"/>
          </p:cNvGraphicFramePr>
          <p:nvPr/>
        </p:nvGraphicFramePr>
        <p:xfrm>
          <a:off x="1258888" y="1303338"/>
          <a:ext cx="1458912" cy="431800"/>
        </p:xfrm>
        <a:graphic>
          <a:graphicData uri="http://schemas.openxmlformats.org/presentationml/2006/ole">
            <mc:AlternateContent xmlns:mc="http://schemas.openxmlformats.org/markup-compatibility/2006">
              <mc:Choice xmlns:v="urn:schemas-microsoft-com:vml" Requires="v">
                <p:oleObj spid="_x0000_s61728" name="Equation" r:id="rId3" imgW="1028254" imgH="304668" progId="Equation.DSMT4">
                  <p:embed/>
                </p:oleObj>
              </mc:Choice>
              <mc:Fallback>
                <p:oleObj name="Equation" r:id="rId3" imgW="1028254" imgH="304668" progId="Equation.DSMT4">
                  <p:embed/>
                  <p:pic>
                    <p:nvPicPr>
                      <p:cNvPr id="0"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1303338"/>
                        <a:ext cx="145891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46" name="对象 8"/>
          <p:cNvGraphicFramePr>
            <a:graphicFrameLocks noChangeAspect="1"/>
          </p:cNvGraphicFramePr>
          <p:nvPr/>
        </p:nvGraphicFramePr>
        <p:xfrm>
          <a:off x="7146925" y="952500"/>
          <a:ext cx="1385888" cy="431800"/>
        </p:xfrm>
        <a:graphic>
          <a:graphicData uri="http://schemas.openxmlformats.org/presentationml/2006/ole">
            <mc:AlternateContent xmlns:mc="http://schemas.openxmlformats.org/markup-compatibility/2006">
              <mc:Choice xmlns:v="urn:schemas-microsoft-com:vml" Requires="v">
                <p:oleObj spid="_x0000_s61729" name="Equation" r:id="rId5" imgW="977476" imgH="304668" progId="Equation.DSMT4">
                  <p:embed/>
                </p:oleObj>
              </mc:Choice>
              <mc:Fallback>
                <p:oleObj name="Equation" r:id="rId5" imgW="977476" imgH="304668" progId="Equation.DSMT4">
                  <p:embed/>
                  <p:pic>
                    <p:nvPicPr>
                      <p:cNvPr id="0" name="对象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46925" y="952500"/>
                        <a:ext cx="13858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47" name="对象 9"/>
          <p:cNvGraphicFramePr>
            <a:graphicFrameLocks noChangeAspect="1"/>
          </p:cNvGraphicFramePr>
          <p:nvPr>
            <p:extLst>
              <p:ext uri="{D42A27DB-BD31-4B8C-83A1-F6EECF244321}">
                <p14:modId xmlns:p14="http://schemas.microsoft.com/office/powerpoint/2010/main" val="1835165918"/>
              </p:ext>
            </p:extLst>
          </p:nvPr>
        </p:nvGraphicFramePr>
        <p:xfrm>
          <a:off x="1409543" y="1808901"/>
          <a:ext cx="2797175" cy="1025525"/>
        </p:xfrm>
        <a:graphic>
          <a:graphicData uri="http://schemas.openxmlformats.org/presentationml/2006/ole">
            <mc:AlternateContent xmlns:mc="http://schemas.openxmlformats.org/markup-compatibility/2006">
              <mc:Choice xmlns:v="urn:schemas-microsoft-com:vml" Requires="v">
                <p:oleObj spid="_x0000_s61730" name="Equation" r:id="rId7" imgW="1828800" imgH="673100" progId="Equation.DSMT4">
                  <p:embed/>
                </p:oleObj>
              </mc:Choice>
              <mc:Fallback>
                <p:oleObj name="Equation" r:id="rId7" imgW="1828800" imgH="673100" progId="Equation.DSMT4">
                  <p:embed/>
                  <p:pic>
                    <p:nvPicPr>
                      <p:cNvPr id="0" name="对象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9543" y="1808901"/>
                        <a:ext cx="2797175" cy="102552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内容占位符 2"/>
          <p:cNvSpPr txBox="1">
            <a:spLocks/>
          </p:cNvSpPr>
          <p:nvPr/>
        </p:nvSpPr>
        <p:spPr bwMode="auto">
          <a:xfrm>
            <a:off x="579438" y="3573463"/>
            <a:ext cx="8424862"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2400">
                <a:solidFill>
                  <a:schemeClr val="tx1"/>
                </a:solidFill>
                <a:latin typeface="+mn-lt"/>
                <a:ea typeface="+mj-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000">
                <a:solidFill>
                  <a:schemeClr val="tx1"/>
                </a:solidFill>
                <a:latin typeface="+mn-lt"/>
                <a:ea typeface="+mj-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1800">
                <a:solidFill>
                  <a:schemeClr val="tx1"/>
                </a:solidFill>
                <a:latin typeface="+mn-lt"/>
                <a:ea typeface="+mj-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1600">
                <a:solidFill>
                  <a:schemeClr val="tx1"/>
                </a:solidFill>
                <a:latin typeface="+mn-lt"/>
                <a:ea typeface="+mj-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1600">
                <a:solidFill>
                  <a:schemeClr val="tx1"/>
                </a:solidFill>
                <a:latin typeface="+mn-lt"/>
                <a:ea typeface="+mj-ea"/>
              </a:defRPr>
            </a:lvl5pPr>
            <a:lvl6pPr marL="2514600" indent="-228600" algn="l" rtl="0" fontAlgn="base">
              <a:spcBef>
                <a:spcPct val="20000"/>
              </a:spcBef>
              <a:spcAft>
                <a:spcPct val="0"/>
              </a:spcAft>
              <a:buClr>
                <a:schemeClr val="accent1"/>
              </a:buClr>
              <a:buSzPct val="50000"/>
              <a:buFont typeface="Wingdings" pitchFamily="2" charset="2"/>
              <a:buChar char="n"/>
              <a:defRPr sz="14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14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14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1400">
                <a:solidFill>
                  <a:schemeClr val="tx1"/>
                </a:solidFill>
                <a:latin typeface="+mn-lt"/>
                <a:ea typeface="+mn-ea"/>
              </a:defRPr>
            </a:lvl9pPr>
          </a:lstStyle>
          <a:p>
            <a:pPr marL="0" indent="0">
              <a:buFont typeface="Wingdings" pitchFamily="2" charset="2"/>
              <a:buNone/>
              <a:defRPr/>
            </a:pPr>
            <a:r>
              <a:rPr lang="zh-CN" altLang="en-US" kern="0" dirty="0" smtClean="0"/>
              <a:t>性能：</a:t>
            </a:r>
            <a:endParaRPr lang="zh-CN" altLang="en-US" kern="0" dirty="0"/>
          </a:p>
        </p:txBody>
      </p:sp>
      <p:graphicFrame>
        <p:nvGraphicFramePr>
          <p:cNvPr id="61449" name="对象 12"/>
          <p:cNvGraphicFramePr>
            <a:graphicFrameLocks noChangeAspect="1"/>
          </p:cNvGraphicFramePr>
          <p:nvPr>
            <p:extLst>
              <p:ext uri="{D42A27DB-BD31-4B8C-83A1-F6EECF244321}">
                <p14:modId xmlns:p14="http://schemas.microsoft.com/office/powerpoint/2010/main" val="3406334113"/>
              </p:ext>
            </p:extLst>
          </p:nvPr>
        </p:nvGraphicFramePr>
        <p:xfrm>
          <a:off x="1336518" y="2961426"/>
          <a:ext cx="3027362" cy="576263"/>
        </p:xfrm>
        <a:graphic>
          <a:graphicData uri="http://schemas.openxmlformats.org/presentationml/2006/ole">
            <mc:AlternateContent xmlns:mc="http://schemas.openxmlformats.org/markup-compatibility/2006">
              <mc:Choice xmlns:v="urn:schemas-microsoft-com:vml" Requires="v">
                <p:oleObj spid="_x0000_s61731" name="Equation" r:id="rId9" imgW="2336800" imgH="444500" progId="Equation.DSMT4">
                  <p:embed/>
                </p:oleObj>
              </mc:Choice>
              <mc:Fallback>
                <p:oleObj name="Equation" r:id="rId9" imgW="2336800" imgH="444500" progId="Equation.DSMT4">
                  <p:embed/>
                  <p:pic>
                    <p:nvPicPr>
                      <p:cNvPr id="0" name="对象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36518" y="2961426"/>
                        <a:ext cx="3027362"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50" name="对象 13"/>
          <p:cNvGraphicFramePr>
            <a:graphicFrameLocks noChangeAspect="1"/>
          </p:cNvGraphicFramePr>
          <p:nvPr/>
        </p:nvGraphicFramePr>
        <p:xfrm>
          <a:off x="573088" y="4179888"/>
          <a:ext cx="8175625" cy="1120775"/>
        </p:xfrm>
        <a:graphic>
          <a:graphicData uri="http://schemas.openxmlformats.org/presentationml/2006/ole">
            <mc:AlternateContent xmlns:mc="http://schemas.openxmlformats.org/markup-compatibility/2006">
              <mc:Choice xmlns:v="urn:schemas-microsoft-com:vml" Requires="v">
                <p:oleObj spid="_x0000_s61732" name="Equation" r:id="rId11" imgW="6311900" imgH="863600" progId="Equation.DSMT4">
                  <p:embed/>
                </p:oleObj>
              </mc:Choice>
              <mc:Fallback>
                <p:oleObj name="Equation" r:id="rId11" imgW="6311900" imgH="863600" progId="Equation.DSMT4">
                  <p:embed/>
                  <p:pic>
                    <p:nvPicPr>
                      <p:cNvPr id="0" name="对象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3088" y="4179888"/>
                        <a:ext cx="8175625" cy="112077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51" name="对象 14"/>
          <p:cNvGraphicFramePr>
            <a:graphicFrameLocks noChangeAspect="1"/>
          </p:cNvGraphicFramePr>
          <p:nvPr/>
        </p:nvGraphicFramePr>
        <p:xfrm>
          <a:off x="1331913" y="5516563"/>
          <a:ext cx="938212" cy="576262"/>
        </p:xfrm>
        <a:graphic>
          <a:graphicData uri="http://schemas.openxmlformats.org/presentationml/2006/ole">
            <mc:AlternateContent xmlns:mc="http://schemas.openxmlformats.org/markup-compatibility/2006">
              <mc:Choice xmlns:v="urn:schemas-microsoft-com:vml" Requires="v">
                <p:oleObj spid="_x0000_s61733" name="Equation" r:id="rId13" imgW="723586" imgH="444307" progId="Equation.DSMT4">
                  <p:embed/>
                </p:oleObj>
              </mc:Choice>
              <mc:Fallback>
                <p:oleObj name="Equation" r:id="rId13" imgW="723586" imgH="444307" progId="Equation.DSMT4">
                  <p:embed/>
                  <p:pic>
                    <p:nvPicPr>
                      <p:cNvPr id="0" name="对象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31913" y="5516563"/>
                        <a:ext cx="938212"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2"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99645" y="1781896"/>
            <a:ext cx="3664744" cy="21496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sz="2800" dirty="0"/>
              <a:t>单节点频谱感知：能量检测（</a:t>
            </a:r>
            <a:r>
              <a:rPr lang="en-US" altLang="zh-CN" sz="2800" dirty="0"/>
              <a:t>Energy Detection</a:t>
            </a:r>
            <a:r>
              <a:rPr lang="zh-CN" altLang="en-US" sz="2800" dirty="0"/>
              <a:t>）</a:t>
            </a:r>
          </a:p>
        </p:txBody>
      </p:sp>
      <p:sp>
        <p:nvSpPr>
          <p:cNvPr id="62467"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742E7287-0BC4-4A9C-9077-7BC502BDB052}"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52</a:t>
            </a:fld>
            <a:endParaRPr lang="en-US" altLang="zh-CN" sz="1600" smtClean="0">
              <a:solidFill>
                <a:srgbClr val="3333CC"/>
              </a:solidFill>
              <a:latin typeface="Times New Roman" panose="02020603050405020304" pitchFamily="18" charset="0"/>
              <a:ea typeface="宋体" panose="02010600030101010101" pitchFamily="2" charset="-122"/>
            </a:endParaRPr>
          </a:p>
        </p:txBody>
      </p:sp>
      <p:pic>
        <p:nvPicPr>
          <p:cNvPr id="624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5013" y="985838"/>
            <a:ext cx="4491037" cy="336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24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163" y="1016000"/>
            <a:ext cx="4448175" cy="333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611560" y="4521777"/>
            <a:ext cx="8136904" cy="1643527"/>
          </a:xfrm>
          <a:prstGeom prst="rect">
            <a:avLst/>
          </a:prstGeom>
        </p:spPr>
        <p:style>
          <a:lnRef idx="0">
            <a:schemeClr val="accent1"/>
          </a:lnRef>
          <a:fillRef idx="3">
            <a:schemeClr val="accent1"/>
          </a:fillRef>
          <a:effectRef idx="3">
            <a:schemeClr val="accent1"/>
          </a:effectRef>
          <a:fontRef idx="minor">
            <a:schemeClr val="lt1"/>
          </a:fontRef>
        </p:style>
        <p:txBody>
          <a:bodyPr>
            <a:spAutoFit/>
          </a:bodyPr>
          <a:lstStyle/>
          <a:p>
            <a:pPr marL="342900" indent="-342900" eaLnBrk="1" hangingPunct="1">
              <a:spcBef>
                <a:spcPct val="20000"/>
              </a:spcBef>
              <a:buClr>
                <a:schemeClr val="accent2">
                  <a:lumMod val="20000"/>
                  <a:lumOff val="80000"/>
                </a:schemeClr>
              </a:buClr>
              <a:buSzPct val="60000"/>
              <a:buFont typeface="Wingdings" panose="05000000000000000000" pitchFamily="2" charset="2"/>
              <a:buChar char="p"/>
              <a:defRPr/>
            </a:pPr>
            <a:r>
              <a:rPr lang="zh-CN" altLang="en-US" sz="2400" dirty="0">
                <a:ea typeface="+mj-ea"/>
              </a:rPr>
              <a:t>理想情况下，给定虚警概率</a:t>
            </a:r>
            <a:r>
              <a:rPr lang="en-US" altLang="zh-CN" sz="2400" i="1" dirty="0" err="1">
                <a:ea typeface="+mj-ea"/>
              </a:rPr>
              <a:t>P</a:t>
            </a:r>
            <a:r>
              <a:rPr lang="en-US" altLang="zh-CN" sz="2400" i="1" baseline="-25000" dirty="0" err="1">
                <a:ea typeface="+mj-ea"/>
              </a:rPr>
              <a:t>fa</a:t>
            </a:r>
            <a:r>
              <a:rPr lang="zh-CN" altLang="en-US" sz="2400" dirty="0">
                <a:ea typeface="+mj-ea"/>
              </a:rPr>
              <a:t>，任何信噪比下，当样本数</a:t>
            </a:r>
            <a:r>
              <a:rPr lang="en-US" altLang="zh-CN" sz="2400" i="1" dirty="0">
                <a:ea typeface="+mj-ea"/>
              </a:rPr>
              <a:t>NL</a:t>
            </a:r>
            <a:r>
              <a:rPr lang="en-US" altLang="zh-CN" sz="2400" dirty="0">
                <a:ea typeface="+mj-ea"/>
              </a:rPr>
              <a:t>→∞</a:t>
            </a:r>
            <a:r>
              <a:rPr lang="zh-CN" altLang="en-US" sz="2400" dirty="0">
                <a:ea typeface="+mj-ea"/>
              </a:rPr>
              <a:t>时，</a:t>
            </a:r>
            <a:r>
              <a:rPr lang="en-US" altLang="zh-CN" sz="2400" i="1" dirty="0">
                <a:ea typeface="+mj-ea"/>
              </a:rPr>
              <a:t>P</a:t>
            </a:r>
            <a:r>
              <a:rPr lang="en-US" altLang="zh-CN" sz="2400" i="1" baseline="-25000" dirty="0">
                <a:ea typeface="+mj-ea"/>
              </a:rPr>
              <a:t>d</a:t>
            </a:r>
            <a:r>
              <a:rPr lang="en-US" altLang="zh-CN" sz="2400" dirty="0">
                <a:ea typeface="+mj-ea"/>
              </a:rPr>
              <a:t>→1</a:t>
            </a:r>
            <a:r>
              <a:rPr lang="zh-CN" altLang="en-US" sz="2400" dirty="0">
                <a:ea typeface="+mj-ea"/>
              </a:rPr>
              <a:t>；</a:t>
            </a:r>
            <a:endParaRPr lang="en-US" altLang="zh-CN" sz="2400" dirty="0">
              <a:ea typeface="+mj-ea"/>
            </a:endParaRPr>
          </a:p>
          <a:p>
            <a:pPr marL="342900" indent="-342900" eaLnBrk="1" hangingPunct="1">
              <a:spcBef>
                <a:spcPct val="20000"/>
              </a:spcBef>
              <a:buClr>
                <a:schemeClr val="accent2">
                  <a:lumMod val="20000"/>
                  <a:lumOff val="80000"/>
                </a:schemeClr>
              </a:buClr>
              <a:buSzPct val="60000"/>
              <a:buFont typeface="Wingdings" panose="05000000000000000000" pitchFamily="2" charset="2"/>
              <a:buChar char="p"/>
              <a:defRPr/>
            </a:pPr>
            <a:r>
              <a:rPr lang="zh-CN" altLang="en-US" sz="2400" dirty="0">
                <a:ea typeface="+mj-ea"/>
              </a:rPr>
              <a:t>如果理想知道两种假设下的概率密度函数，能量检测的性能逼近最优检测器。</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sz="2800" dirty="0"/>
              <a:t>单节点频谱感知：能量检测（</a:t>
            </a:r>
            <a:r>
              <a:rPr lang="en-US" altLang="zh-CN" sz="2800" dirty="0"/>
              <a:t>Energy Detection</a:t>
            </a:r>
            <a:r>
              <a:rPr lang="zh-CN" altLang="en-US" sz="2800" dirty="0"/>
              <a:t>）</a:t>
            </a:r>
          </a:p>
        </p:txBody>
      </p:sp>
      <p:sp>
        <p:nvSpPr>
          <p:cNvPr id="3" name="内容占位符 2"/>
          <p:cNvSpPr>
            <a:spLocks noGrp="1"/>
          </p:cNvSpPr>
          <p:nvPr>
            <p:ph idx="1"/>
          </p:nvPr>
        </p:nvSpPr>
        <p:spPr>
          <a:xfrm>
            <a:off x="539750" y="908050"/>
            <a:ext cx="8424863" cy="5329238"/>
          </a:xfrm>
        </p:spPr>
        <p:txBody>
          <a:bodyPr/>
          <a:lstStyle/>
          <a:p>
            <a:pPr>
              <a:spcBef>
                <a:spcPts val="600"/>
              </a:spcBef>
              <a:spcAft>
                <a:spcPts val="600"/>
              </a:spcAft>
              <a:defRPr/>
            </a:pPr>
            <a:r>
              <a:rPr lang="zh-CN" altLang="en-US" dirty="0" smtClean="0">
                <a:solidFill>
                  <a:srgbClr val="FF0000"/>
                </a:solidFill>
              </a:rPr>
              <a:t>问题</a:t>
            </a:r>
            <a:r>
              <a:rPr lang="zh-CN" altLang="en-US" dirty="0" smtClean="0"/>
              <a:t>：</a:t>
            </a:r>
            <a:endParaRPr lang="en-US" altLang="zh-CN" dirty="0" smtClean="0"/>
          </a:p>
          <a:p>
            <a:pPr lvl="1">
              <a:spcBef>
                <a:spcPts val="600"/>
              </a:spcBef>
              <a:spcAft>
                <a:spcPts val="600"/>
              </a:spcAft>
              <a:defRPr/>
            </a:pPr>
            <a:r>
              <a:rPr lang="zh-CN" altLang="en-US" dirty="0" smtClean="0"/>
              <a:t>噪声不确定性（</a:t>
            </a:r>
            <a:r>
              <a:rPr lang="en-US" altLang="zh-CN" dirty="0" smtClean="0"/>
              <a:t>noise uncertainty</a:t>
            </a:r>
            <a:r>
              <a:rPr lang="zh-CN" altLang="en-US" dirty="0" smtClean="0"/>
              <a:t>）导致的</a:t>
            </a:r>
            <a:r>
              <a:rPr lang="en-US" altLang="zh-CN" dirty="0" smtClean="0">
                <a:solidFill>
                  <a:srgbClr val="0033CC"/>
                </a:solidFill>
              </a:rPr>
              <a:t>SNR</a:t>
            </a:r>
            <a:r>
              <a:rPr lang="zh-CN" altLang="en-US" dirty="0" smtClean="0">
                <a:solidFill>
                  <a:srgbClr val="0033CC"/>
                </a:solidFill>
              </a:rPr>
              <a:t>墙（</a:t>
            </a:r>
            <a:r>
              <a:rPr lang="en-US" altLang="zh-CN" dirty="0" smtClean="0">
                <a:solidFill>
                  <a:srgbClr val="0033CC"/>
                </a:solidFill>
              </a:rPr>
              <a:t>SNR Wall</a:t>
            </a:r>
            <a:r>
              <a:rPr lang="zh-CN" altLang="en-US" dirty="0" smtClean="0">
                <a:solidFill>
                  <a:srgbClr val="0033CC"/>
                </a:solidFill>
              </a:rPr>
              <a:t>）</a:t>
            </a:r>
            <a:r>
              <a:rPr lang="zh-CN" altLang="en-US" dirty="0" smtClean="0"/>
              <a:t>。即，当</a:t>
            </a:r>
            <a:r>
              <a:rPr lang="en-US" altLang="zh-CN" dirty="0" smtClean="0"/>
              <a:t>SNR</a:t>
            </a:r>
            <a:r>
              <a:rPr lang="zh-CN" altLang="en-US" dirty="0" smtClean="0"/>
              <a:t>低于某个确定的水平时，无法精确地检测。</a:t>
            </a:r>
            <a:endParaRPr lang="en-US" altLang="zh-CN" dirty="0" smtClean="0"/>
          </a:p>
          <a:p>
            <a:pPr>
              <a:spcBef>
                <a:spcPts val="600"/>
              </a:spcBef>
              <a:spcAft>
                <a:spcPts val="600"/>
              </a:spcAft>
              <a:defRPr/>
            </a:pPr>
            <a:r>
              <a:rPr lang="zh-CN" altLang="en-US" dirty="0" smtClean="0">
                <a:solidFill>
                  <a:srgbClr val="FF0000"/>
                </a:solidFill>
              </a:rPr>
              <a:t>原因</a:t>
            </a:r>
            <a:r>
              <a:rPr lang="zh-CN" altLang="en-US" dirty="0" smtClean="0"/>
              <a:t>：</a:t>
            </a:r>
            <a:endParaRPr lang="en-US" altLang="zh-CN" dirty="0" smtClean="0"/>
          </a:p>
          <a:p>
            <a:pPr lvl="1">
              <a:spcBef>
                <a:spcPts val="600"/>
              </a:spcBef>
              <a:spcAft>
                <a:spcPts val="600"/>
              </a:spcAft>
              <a:defRPr/>
            </a:pPr>
            <a:r>
              <a:rPr lang="zh-CN" altLang="en-US" dirty="0" smtClean="0"/>
              <a:t>为了计算检测统计量</a:t>
            </a:r>
            <a:r>
              <a:rPr lang="el-GR" altLang="zh-CN" dirty="0" smtClean="0">
                <a:ea typeface="宋体"/>
              </a:rPr>
              <a:t>Λ</a:t>
            </a:r>
            <a:r>
              <a:rPr lang="en-US" altLang="zh-CN" dirty="0" smtClean="0">
                <a:ea typeface="宋体"/>
              </a:rPr>
              <a:t>(</a:t>
            </a:r>
            <a:r>
              <a:rPr lang="en-US" altLang="zh-CN" b="1" dirty="0" smtClean="0">
                <a:ea typeface="宋体"/>
              </a:rPr>
              <a:t>y</a:t>
            </a:r>
            <a:r>
              <a:rPr lang="en-US" altLang="zh-CN" dirty="0" smtClean="0">
                <a:ea typeface="宋体"/>
              </a:rPr>
              <a:t>)</a:t>
            </a:r>
            <a:r>
              <a:rPr lang="zh-CN" altLang="en-US" dirty="0" smtClean="0">
                <a:ea typeface="宋体"/>
              </a:rPr>
              <a:t>，</a:t>
            </a:r>
            <a:r>
              <a:rPr lang="zh-CN" altLang="en-US" dirty="0"/>
              <a:t>需要</a:t>
            </a:r>
            <a:r>
              <a:rPr lang="zh-CN" altLang="en-US" dirty="0" smtClean="0"/>
              <a:t>知道观测值</a:t>
            </a:r>
            <a:r>
              <a:rPr lang="en-US" altLang="zh-CN" b="1" dirty="0" smtClean="0"/>
              <a:t>y</a:t>
            </a:r>
            <a:r>
              <a:rPr lang="zh-CN" altLang="en-US" dirty="0" smtClean="0"/>
              <a:t>的分布。这在实际场景中是非常困难的。</a:t>
            </a:r>
            <a:endParaRPr lang="en-US" altLang="zh-CN" dirty="0" smtClean="0"/>
          </a:p>
          <a:p>
            <a:pPr lvl="1">
              <a:spcBef>
                <a:spcPts val="600"/>
              </a:spcBef>
              <a:spcAft>
                <a:spcPts val="600"/>
              </a:spcAft>
              <a:defRPr/>
            </a:pPr>
            <a:r>
              <a:rPr lang="zh-CN" altLang="en-US" dirty="0" smtClean="0"/>
              <a:t>即便对</a:t>
            </a:r>
            <a:r>
              <a:rPr lang="en-US" altLang="zh-CN" b="1" dirty="0" smtClean="0"/>
              <a:t>y</a:t>
            </a:r>
            <a:r>
              <a:rPr lang="zh-CN" altLang="en-US" dirty="0" smtClean="0"/>
              <a:t>进行了精确的建模，模型参数也很难精确地获得，如：噪声和信号功率、信道衰落等。实际上，门限</a:t>
            </a:r>
            <a:r>
              <a:rPr lang="el-GR" altLang="zh-CN" dirty="0" smtClean="0">
                <a:ea typeface="宋体"/>
              </a:rPr>
              <a:t>η</a:t>
            </a:r>
            <a:r>
              <a:rPr lang="zh-CN" altLang="en-US" dirty="0" smtClean="0"/>
              <a:t>的设置就需要精确知道噪声方差</a:t>
            </a:r>
            <a:r>
              <a:rPr lang="el-GR" altLang="zh-CN" dirty="0" smtClean="0">
                <a:ea typeface="宋体"/>
              </a:rPr>
              <a:t>σ</a:t>
            </a:r>
            <a:r>
              <a:rPr lang="en-US" altLang="zh-CN" baseline="30000" dirty="0" smtClean="0">
                <a:ea typeface="宋体"/>
              </a:rPr>
              <a:t>2</a:t>
            </a:r>
            <a:r>
              <a:rPr lang="zh-CN" altLang="en-US" dirty="0" smtClean="0"/>
              <a:t>。</a:t>
            </a:r>
            <a:endParaRPr lang="en-US" altLang="zh-CN" dirty="0" smtClean="0"/>
          </a:p>
          <a:p>
            <a:pPr lvl="1">
              <a:spcBef>
                <a:spcPts val="600"/>
              </a:spcBef>
              <a:spcAft>
                <a:spcPts val="600"/>
              </a:spcAft>
              <a:defRPr/>
            </a:pPr>
            <a:r>
              <a:rPr lang="zh-CN" altLang="en-US" dirty="0" smtClean="0"/>
              <a:t>实际上，分析显示：任何模型上的误差都可能带来</a:t>
            </a:r>
            <a:r>
              <a:rPr lang="en-US" altLang="zh-CN" dirty="0" smtClean="0"/>
              <a:t>SNR Walls</a:t>
            </a:r>
            <a:r>
              <a:rPr lang="zh-CN" altLang="en-US" dirty="0" smtClean="0"/>
              <a:t>的问题。例如：信道衰落模型的简化、滤波器的理想化、</a:t>
            </a:r>
            <a:r>
              <a:rPr lang="en-US" altLang="zh-CN" dirty="0" smtClean="0"/>
              <a:t>ADC</a:t>
            </a:r>
            <a:r>
              <a:rPr lang="zh-CN" altLang="en-US" dirty="0" smtClean="0"/>
              <a:t>的量化误差等。</a:t>
            </a:r>
            <a:endParaRPr lang="en-US" altLang="zh-CN" dirty="0" smtClean="0"/>
          </a:p>
          <a:p>
            <a:pPr>
              <a:spcBef>
                <a:spcPts val="600"/>
              </a:spcBef>
              <a:spcAft>
                <a:spcPts val="600"/>
              </a:spcAft>
              <a:defRPr/>
            </a:pPr>
            <a:endParaRPr lang="zh-CN" altLang="en-US" dirty="0"/>
          </a:p>
        </p:txBody>
      </p:sp>
      <p:sp>
        <p:nvSpPr>
          <p:cNvPr id="63492"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550C44B7-D7B6-4677-BF10-F3514601F6D0}"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53</a:t>
            </a:fld>
            <a:endParaRPr lang="en-US" altLang="zh-CN" sz="1600" smtClean="0">
              <a:solidFill>
                <a:srgbClr val="3333CC"/>
              </a:solidFill>
              <a:latin typeface="Times New Roman" panose="02020603050405020304" pitchFamily="18" charset="0"/>
              <a:ea typeface="宋体" panose="02010600030101010101" pitchFamily="2" charset="-122"/>
            </a:endParaRPr>
          </a:p>
        </p:txBody>
      </p:sp>
      <p:sp>
        <p:nvSpPr>
          <p:cNvPr id="11" name="TextBox 10"/>
          <p:cNvSpPr txBox="1"/>
          <p:nvPr/>
        </p:nvSpPr>
        <p:spPr>
          <a:xfrm>
            <a:off x="539552" y="5799747"/>
            <a:ext cx="8004845" cy="276999"/>
          </a:xfrm>
          <a:prstGeom prst="rect">
            <a:avLst/>
          </a:prstGeom>
        </p:spPr>
        <p:style>
          <a:lnRef idx="0">
            <a:schemeClr val="accent1"/>
          </a:lnRef>
          <a:fillRef idx="3">
            <a:schemeClr val="accent1"/>
          </a:fillRef>
          <a:effectRef idx="3">
            <a:schemeClr val="accent1"/>
          </a:effectRef>
          <a:fontRef idx="minor">
            <a:schemeClr val="lt1"/>
          </a:fontRef>
        </p:style>
        <p:txBody>
          <a:bodyPr>
            <a:spAutoFit/>
          </a:bodyPr>
          <a:lstStyle/>
          <a:p>
            <a:pPr eaLnBrk="1" hangingPunct="1">
              <a:spcBef>
                <a:spcPct val="20000"/>
              </a:spcBef>
              <a:buClr>
                <a:srgbClr val="FFFF00"/>
              </a:buClr>
              <a:buSzPct val="100000"/>
              <a:buFont typeface="Wingdings" pitchFamily="2" charset="2"/>
              <a:buNone/>
              <a:defRPr/>
            </a:pPr>
            <a:r>
              <a:rPr lang="en-US" altLang="zh-CN" sz="1200" dirty="0"/>
              <a:t>R. </a:t>
            </a:r>
            <a:r>
              <a:rPr lang="en-US" altLang="zh-CN" sz="1200" dirty="0" err="1"/>
              <a:t>Tandra</a:t>
            </a:r>
            <a:r>
              <a:rPr lang="en-US" altLang="zh-CN" sz="1200" dirty="0"/>
              <a:t>, and A. </a:t>
            </a:r>
            <a:r>
              <a:rPr lang="en-US" altLang="zh-CN" sz="1200" dirty="0" err="1"/>
              <a:t>Sahai</a:t>
            </a:r>
            <a:r>
              <a:rPr lang="en-US" altLang="zh-CN" sz="1200" dirty="0"/>
              <a:t>, “SNR walls for signal detection,” IEEE J. Select. Topics Signal Process., vol. 2, pp. 4-17, Feb. 2008.</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sz="2800" dirty="0"/>
              <a:t>单节点频谱感知：特征检测（</a:t>
            </a:r>
            <a:r>
              <a:rPr lang="en-US" altLang="zh-CN" sz="2800" dirty="0"/>
              <a:t>Feature Detection</a:t>
            </a:r>
            <a:r>
              <a:rPr lang="zh-CN" altLang="en-US" sz="2800" dirty="0"/>
              <a:t>）</a:t>
            </a:r>
            <a:endParaRPr kumimoji="1" lang="zh-CN" altLang="en-US" sz="2800" dirty="0"/>
          </a:p>
        </p:txBody>
      </p:sp>
      <p:sp>
        <p:nvSpPr>
          <p:cNvPr id="3" name="内容占位符 2"/>
          <p:cNvSpPr>
            <a:spLocks noGrp="1"/>
          </p:cNvSpPr>
          <p:nvPr>
            <p:ph idx="1"/>
          </p:nvPr>
        </p:nvSpPr>
        <p:spPr>
          <a:xfrm>
            <a:off x="539750" y="4724400"/>
            <a:ext cx="8424863" cy="1441450"/>
          </a:xfrm>
        </p:spPr>
        <p:txBody>
          <a:bodyPr/>
          <a:lstStyle/>
          <a:p>
            <a:pPr>
              <a:defRPr/>
            </a:pPr>
            <a:r>
              <a:rPr kumimoji="1" lang="zh-CN" altLang="en-US" dirty="0" smtClean="0"/>
              <a:t>基于二阶统计特性的检测</a:t>
            </a:r>
            <a:endParaRPr kumimoji="1" lang="en-US" altLang="zh-CN" dirty="0" smtClean="0"/>
          </a:p>
          <a:p>
            <a:pPr>
              <a:defRPr/>
            </a:pPr>
            <a:r>
              <a:rPr kumimoji="1" lang="zh-CN" altLang="en-US" dirty="0" smtClean="0"/>
              <a:t>基于采样协方差矩阵的检测</a:t>
            </a:r>
            <a:endParaRPr kumimoji="1" lang="zh-CN" altLang="en-US" dirty="0"/>
          </a:p>
        </p:txBody>
      </p:sp>
      <p:sp>
        <p:nvSpPr>
          <p:cNvPr id="67588" name="幻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E0A60B1D-71C7-489C-943C-694C820C297F}"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54</a:t>
            </a:fld>
            <a:endParaRPr lang="en-US" altLang="zh-CN" sz="1600" smtClean="0">
              <a:solidFill>
                <a:srgbClr val="3333CC"/>
              </a:solidFill>
              <a:latin typeface="Times New Roman" panose="02020603050405020304" pitchFamily="18" charset="0"/>
              <a:ea typeface="宋体" panose="02010600030101010101" pitchFamily="2" charset="-122"/>
            </a:endParaRPr>
          </a:p>
        </p:txBody>
      </p:sp>
      <p:graphicFrame>
        <p:nvGraphicFramePr>
          <p:cNvPr id="7" name="图表 6"/>
          <p:cNvGraphicFramePr/>
          <p:nvPr/>
        </p:nvGraphicFramePr>
        <p:xfrm>
          <a:off x="539552" y="836712"/>
          <a:ext cx="8280920" cy="37444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zh-CN" altLang="en-US" sz="3000" dirty="0" smtClean="0"/>
              <a:t>基于二阶统计特性的检测：</a:t>
            </a:r>
            <a:r>
              <a:rPr kumimoji="1" lang="en-US" altLang="zh-CN" sz="3000" dirty="0" smtClean="0"/>
              <a:t>OFDM</a:t>
            </a:r>
            <a:r>
              <a:rPr kumimoji="1" lang="zh-CN" altLang="en-US" sz="3000" dirty="0" smtClean="0"/>
              <a:t>信号检测</a:t>
            </a:r>
            <a:endParaRPr kumimoji="1" lang="zh-CN" altLang="en-US" sz="3000" dirty="0"/>
          </a:p>
        </p:txBody>
      </p:sp>
      <p:sp>
        <p:nvSpPr>
          <p:cNvPr id="3" name="内容占位符 2"/>
          <p:cNvSpPr>
            <a:spLocks noGrp="1"/>
          </p:cNvSpPr>
          <p:nvPr>
            <p:ph idx="1"/>
          </p:nvPr>
        </p:nvSpPr>
        <p:spPr>
          <a:xfrm>
            <a:off x="539750" y="908050"/>
            <a:ext cx="8424863" cy="2016125"/>
          </a:xfrm>
        </p:spPr>
        <p:txBody>
          <a:bodyPr/>
          <a:lstStyle/>
          <a:p>
            <a:pPr>
              <a:defRPr/>
            </a:pPr>
            <a:r>
              <a:rPr kumimoji="1" lang="zh-CN" altLang="en-US" dirty="0" smtClean="0"/>
              <a:t>出发点：</a:t>
            </a:r>
            <a:endParaRPr kumimoji="1" lang="en-US" altLang="zh-CN" dirty="0" smtClean="0"/>
          </a:p>
          <a:p>
            <a:pPr lvl="1">
              <a:defRPr/>
            </a:pPr>
            <a:r>
              <a:rPr kumimoji="1" lang="zh-CN" altLang="en-US" dirty="0" smtClean="0"/>
              <a:t>由于通信信号中加入的冗余，导致样本间具有一定的相关性。</a:t>
            </a:r>
            <a:endParaRPr kumimoji="1" lang="en-US" altLang="zh-CN" dirty="0" smtClean="0"/>
          </a:p>
          <a:p>
            <a:pPr lvl="1">
              <a:defRPr/>
            </a:pPr>
            <a:r>
              <a:rPr kumimoji="1" lang="zh-CN" altLang="en-US" dirty="0" smtClean="0"/>
              <a:t>如果通信信号足够接近高斯分布，并考虑到通信信号的均值通常为</a:t>
            </a:r>
            <a:r>
              <a:rPr kumimoji="1" lang="en-US" altLang="zh-CN" dirty="0" smtClean="0"/>
              <a:t>0</a:t>
            </a:r>
            <a:r>
              <a:rPr kumimoji="1" lang="zh-CN" altLang="en-US" dirty="0" smtClean="0"/>
              <a:t>，仅考察二阶统计就可以设计出接近优化的频谱感知算法。</a:t>
            </a:r>
            <a:endParaRPr kumimoji="1" lang="en-US" altLang="zh-CN" dirty="0" smtClean="0"/>
          </a:p>
          <a:p>
            <a:pPr>
              <a:defRPr/>
            </a:pPr>
            <a:r>
              <a:rPr kumimoji="1" lang="en-US" altLang="zh-CN" dirty="0" smtClean="0"/>
              <a:t>OFDM</a:t>
            </a:r>
            <a:r>
              <a:rPr kumimoji="1" lang="zh-CN" altLang="en-US" dirty="0" smtClean="0"/>
              <a:t>信号为例</a:t>
            </a:r>
            <a:endParaRPr kumimoji="1" lang="en-US" altLang="zh-CN" dirty="0" smtClean="0"/>
          </a:p>
          <a:p>
            <a:pPr>
              <a:defRPr/>
            </a:pPr>
            <a:endParaRPr kumimoji="1" lang="en-US" altLang="zh-CN" dirty="0" smtClean="0"/>
          </a:p>
          <a:p>
            <a:pPr>
              <a:defRPr/>
            </a:pPr>
            <a:endParaRPr kumimoji="1" lang="zh-CN" altLang="en-US" dirty="0"/>
          </a:p>
        </p:txBody>
      </p:sp>
      <p:sp>
        <p:nvSpPr>
          <p:cNvPr id="68612" name="幻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5262341E-83E0-4DFA-9AA9-8EA9396D9EE7}"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55</a:t>
            </a:fld>
            <a:endParaRPr lang="en-US" altLang="zh-CN" sz="1600" smtClean="0">
              <a:solidFill>
                <a:srgbClr val="3333CC"/>
              </a:solidFill>
              <a:latin typeface="Times New Roman" panose="02020603050405020304" pitchFamily="18" charset="0"/>
              <a:ea typeface="宋体" panose="02010600030101010101" pitchFamily="2" charset="-122"/>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8313" y="2852738"/>
            <a:ext cx="8388350" cy="201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p:cNvSpPr txBox="1"/>
          <p:nvPr/>
        </p:nvSpPr>
        <p:spPr>
          <a:xfrm>
            <a:off x="971550" y="4941888"/>
            <a:ext cx="3827463" cy="1138237"/>
          </a:xfrm>
          <a:prstGeom prst="rect">
            <a:avLst/>
          </a:prstGeom>
          <a:noFill/>
          <a:ln>
            <a:solidFill>
              <a:srgbClr val="FF0000"/>
            </a:solidFill>
          </a:ln>
        </p:spPr>
        <p:txBody>
          <a:bodyPr wrap="none">
            <a:spAutoFit/>
          </a:bodyPr>
          <a:lstStyle/>
          <a:p>
            <a:pPr eaLnBrk="1" hangingPunct="1">
              <a:spcBef>
                <a:spcPct val="20000"/>
              </a:spcBef>
              <a:buClr>
                <a:schemeClr val="folHlink"/>
              </a:buClr>
              <a:buSzPct val="60000"/>
              <a:buFont typeface="Wingdings" pitchFamily="2" charset="2"/>
              <a:buChar char="n"/>
              <a:defRPr/>
            </a:pPr>
            <a:r>
              <a:rPr kumimoji="1" lang="zh-CN" altLang="en-US" sz="2000" dirty="0">
                <a:latin typeface="+mn-lt"/>
              </a:rPr>
              <a:t> 数据符号数：</a:t>
            </a:r>
            <a:r>
              <a:rPr kumimoji="1" lang="en-US" altLang="zh-CN" sz="2000" i="1" dirty="0" err="1">
                <a:latin typeface="+mn-lt"/>
              </a:rPr>
              <a:t>N</a:t>
            </a:r>
            <a:r>
              <a:rPr kumimoji="1" lang="en-US" altLang="zh-CN" sz="2000" i="1" baseline="-25000" dirty="0" err="1">
                <a:latin typeface="+mn-lt"/>
              </a:rPr>
              <a:t>d</a:t>
            </a:r>
            <a:endParaRPr kumimoji="1" lang="en-US" altLang="zh-CN" sz="2000" i="1" baseline="-25000" dirty="0">
              <a:latin typeface="+mn-lt"/>
            </a:endParaRPr>
          </a:p>
          <a:p>
            <a:pPr eaLnBrk="1" hangingPunct="1">
              <a:spcBef>
                <a:spcPct val="20000"/>
              </a:spcBef>
              <a:buClr>
                <a:schemeClr val="folHlink"/>
              </a:buClr>
              <a:buSzPct val="60000"/>
              <a:buFont typeface="Wingdings" pitchFamily="2" charset="2"/>
              <a:buChar char="n"/>
              <a:defRPr/>
            </a:pPr>
            <a:r>
              <a:rPr kumimoji="1" lang="zh-CN" altLang="en-US" sz="2000" dirty="0">
                <a:latin typeface="+mn-lt"/>
              </a:rPr>
              <a:t>  </a:t>
            </a:r>
            <a:r>
              <a:rPr kumimoji="1" lang="en-US" altLang="zh-CN" sz="2000" dirty="0">
                <a:latin typeface="+mn-lt"/>
              </a:rPr>
              <a:t>CP</a:t>
            </a:r>
            <a:r>
              <a:rPr kumimoji="1" lang="zh-CN" altLang="en-US" sz="2000" dirty="0">
                <a:latin typeface="+mn-lt"/>
              </a:rPr>
              <a:t>长度：</a:t>
            </a:r>
            <a:r>
              <a:rPr kumimoji="1" lang="en-US" altLang="zh-CN" sz="2000" i="1" dirty="0" err="1">
                <a:latin typeface="+mn-lt"/>
              </a:rPr>
              <a:t>N</a:t>
            </a:r>
            <a:r>
              <a:rPr kumimoji="1" lang="en-US" altLang="zh-CN" sz="2000" i="1" baseline="-25000" dirty="0" err="1">
                <a:latin typeface="+mn-lt"/>
              </a:rPr>
              <a:t>c</a:t>
            </a:r>
            <a:endParaRPr kumimoji="1" lang="en-US" altLang="zh-CN" sz="2000" i="1" baseline="-25000" dirty="0">
              <a:latin typeface="+mn-lt"/>
            </a:endParaRPr>
          </a:p>
          <a:p>
            <a:pPr eaLnBrk="1" hangingPunct="1">
              <a:spcBef>
                <a:spcPct val="20000"/>
              </a:spcBef>
              <a:buClr>
                <a:schemeClr val="folHlink"/>
              </a:buClr>
              <a:buSzPct val="60000"/>
              <a:buFont typeface="Wingdings" pitchFamily="2" charset="2"/>
              <a:buChar char="n"/>
              <a:defRPr/>
            </a:pPr>
            <a:r>
              <a:rPr kumimoji="1" lang="zh-CN" altLang="en-US" sz="2000" dirty="0">
                <a:latin typeface="+mn-lt"/>
              </a:rPr>
              <a:t> 发射信号：零均值，方差为γ</a:t>
            </a:r>
            <a:r>
              <a:rPr kumimoji="1" lang="en-US" altLang="zh-CN" sz="2000" baseline="30000" dirty="0">
                <a:latin typeface="+mn-lt"/>
              </a:rPr>
              <a:t>2</a:t>
            </a:r>
            <a:endParaRPr kumimoji="1" lang="zh-CN" altLang="en-US" sz="2000" baseline="30000" dirty="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zh-CN" altLang="en-US" sz="3000" dirty="0"/>
              <a:t>基于二阶统计特性的检测：</a:t>
            </a:r>
            <a:r>
              <a:rPr kumimoji="1" lang="en-US" altLang="zh-CN" sz="3000" dirty="0"/>
              <a:t>OFDM</a:t>
            </a:r>
            <a:r>
              <a:rPr kumimoji="1" lang="zh-CN" altLang="en-US" sz="3000" dirty="0"/>
              <a:t>信号检测</a:t>
            </a:r>
          </a:p>
        </p:txBody>
      </p:sp>
      <p:sp>
        <p:nvSpPr>
          <p:cNvPr id="3" name="内容占位符 2"/>
          <p:cNvSpPr>
            <a:spLocks noGrp="1"/>
          </p:cNvSpPr>
          <p:nvPr>
            <p:ph idx="1"/>
          </p:nvPr>
        </p:nvSpPr>
        <p:spPr>
          <a:xfrm>
            <a:off x="539750" y="908050"/>
            <a:ext cx="8424863" cy="2160588"/>
          </a:xfrm>
        </p:spPr>
        <p:txBody>
          <a:bodyPr/>
          <a:lstStyle/>
          <a:p>
            <a:pPr marL="0" indent="0" algn="ctr">
              <a:buFont typeface="Wingdings" panose="05000000000000000000" pitchFamily="2" charset="2"/>
              <a:buNone/>
              <a:defRPr/>
            </a:pPr>
            <a:r>
              <a:rPr kumimoji="1" lang="zh-CN" altLang="en-US" dirty="0" smtClean="0"/>
              <a:t>自相关函数（</a:t>
            </a:r>
            <a:r>
              <a:rPr kumimoji="1" lang="en-US" altLang="zh-CN" dirty="0" smtClean="0"/>
              <a:t>autocorrelation function, ACF</a:t>
            </a:r>
            <a:r>
              <a:rPr kumimoji="1" lang="zh-CN" altLang="en-US" dirty="0" smtClean="0"/>
              <a:t>）</a:t>
            </a:r>
            <a:endParaRPr kumimoji="1" lang="en-US" altLang="zh-CN" dirty="0" smtClean="0"/>
          </a:p>
          <a:p>
            <a:pPr marL="0" indent="0">
              <a:buFont typeface="Wingdings" panose="05000000000000000000" pitchFamily="2" charset="2"/>
              <a:buNone/>
              <a:defRPr/>
            </a:pPr>
            <a:endParaRPr kumimoji="1" lang="en-US" altLang="zh-CN" dirty="0"/>
          </a:p>
          <a:p>
            <a:pPr marL="0" indent="0">
              <a:buFont typeface="Wingdings" panose="05000000000000000000" pitchFamily="2" charset="2"/>
              <a:buNone/>
              <a:defRPr/>
            </a:pPr>
            <a:endParaRPr kumimoji="1" lang="en-US" altLang="zh-CN" dirty="0" smtClean="0"/>
          </a:p>
          <a:p>
            <a:pPr marL="0" indent="0">
              <a:buFont typeface="Wingdings" panose="05000000000000000000" pitchFamily="2" charset="2"/>
              <a:buNone/>
              <a:defRPr/>
            </a:pPr>
            <a:r>
              <a:rPr kumimoji="1" lang="zh-CN" altLang="en-US" dirty="0" smtClean="0"/>
              <a:t>注意：由于加入了</a:t>
            </a:r>
            <a:r>
              <a:rPr kumimoji="1" lang="en-US" altLang="zh-CN" dirty="0" smtClean="0"/>
              <a:t>CP</a:t>
            </a:r>
            <a:r>
              <a:rPr kumimoji="1" lang="zh-CN" altLang="en-US" dirty="0" smtClean="0"/>
              <a:t>，</a:t>
            </a:r>
            <a:r>
              <a:rPr kumimoji="1" lang="en-US" altLang="zh-CN" dirty="0" smtClean="0"/>
              <a:t>OFDM</a:t>
            </a:r>
            <a:r>
              <a:rPr kumimoji="1" lang="zh-CN" altLang="en-US" dirty="0" smtClean="0"/>
              <a:t>信号的</a:t>
            </a:r>
            <a:r>
              <a:rPr kumimoji="1" lang="en-US" altLang="zh-CN" dirty="0" smtClean="0"/>
              <a:t>ACF</a:t>
            </a:r>
            <a:r>
              <a:rPr kumimoji="1" lang="zh-CN" altLang="en-US" dirty="0" smtClean="0"/>
              <a:t>不是平稳的，而是时变的：</a:t>
            </a:r>
            <a:endParaRPr kumimoji="1" lang="zh-CN" altLang="en-US" dirty="0"/>
          </a:p>
        </p:txBody>
      </p:sp>
      <p:sp>
        <p:nvSpPr>
          <p:cNvPr id="69636" name="幻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86FD83B8-3E91-40CE-ACFF-8F7915962B5F}"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56</a:t>
            </a:fld>
            <a:endParaRPr lang="en-US" altLang="zh-CN" sz="1600" smtClean="0">
              <a:solidFill>
                <a:srgbClr val="3333CC"/>
              </a:solidFill>
              <a:latin typeface="Times New Roman" panose="02020603050405020304" pitchFamily="18" charset="0"/>
              <a:ea typeface="宋体" panose="02010600030101010101" pitchFamily="2" charset="-122"/>
            </a:endParaRPr>
          </a:p>
        </p:txBody>
      </p:sp>
      <p:graphicFrame>
        <p:nvGraphicFramePr>
          <p:cNvPr id="69637" name="对象 6"/>
          <p:cNvGraphicFramePr>
            <a:graphicFrameLocks noChangeAspect="1"/>
          </p:cNvGraphicFramePr>
          <p:nvPr/>
        </p:nvGraphicFramePr>
        <p:xfrm>
          <a:off x="2987675" y="1557338"/>
          <a:ext cx="2847975" cy="523875"/>
        </p:xfrm>
        <a:graphic>
          <a:graphicData uri="http://schemas.openxmlformats.org/presentationml/2006/ole">
            <mc:AlternateContent xmlns:mc="http://schemas.openxmlformats.org/markup-compatibility/2006">
              <mc:Choice xmlns:v="urn:schemas-microsoft-com:vml" Requires="v">
                <p:oleObj spid="_x0000_s69685" name="Equation" r:id="rId3" imgW="1782720" imgH="319680" progId="Equation.DSMT4">
                  <p:embed/>
                </p:oleObj>
              </mc:Choice>
              <mc:Fallback>
                <p:oleObj name="Equation" r:id="rId3" imgW="1782720" imgH="319680" progId="Equation.DSMT4">
                  <p:embed/>
                  <p:pic>
                    <p:nvPicPr>
                      <p:cNvPr id="0"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557338"/>
                        <a:ext cx="2847975" cy="52387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9638" name="图片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08175" y="3141663"/>
            <a:ext cx="5815013"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框 8"/>
          <p:cNvSpPr txBox="1"/>
          <p:nvPr/>
        </p:nvSpPr>
        <p:spPr>
          <a:xfrm>
            <a:off x="395288" y="5334000"/>
            <a:ext cx="8280400" cy="831850"/>
          </a:xfrm>
          <a:prstGeom prst="rect">
            <a:avLst/>
          </a:prstGeom>
        </p:spPr>
        <p:style>
          <a:lnRef idx="1">
            <a:schemeClr val="accent1"/>
          </a:lnRef>
          <a:fillRef idx="3">
            <a:schemeClr val="accent1"/>
          </a:fillRef>
          <a:effectRef idx="2">
            <a:schemeClr val="accent1"/>
          </a:effectRef>
          <a:fontRef idx="minor">
            <a:schemeClr val="lt1"/>
          </a:fontRef>
        </p:style>
        <p:txBody>
          <a:bodyPr>
            <a:spAutoFit/>
          </a:bodyPr>
          <a:lstStyle/>
          <a:p>
            <a:pPr eaLnBrk="1" hangingPunct="1">
              <a:spcBef>
                <a:spcPct val="20000"/>
              </a:spcBef>
              <a:buClr>
                <a:schemeClr val="folHlink"/>
              </a:buClr>
              <a:buSzPct val="60000"/>
              <a:buFont typeface="Wingdings" pitchFamily="2" charset="2"/>
              <a:buNone/>
              <a:defRPr/>
            </a:pPr>
            <a:r>
              <a:rPr kumimoji="1" lang="zh-CN" altLang="en-US" sz="2400" dirty="0">
                <a:ea typeface="+mj-ea"/>
              </a:rPr>
              <a:t>可以利用这一非平稳的特性检测</a:t>
            </a:r>
            <a:r>
              <a:rPr kumimoji="1" lang="en-US" altLang="zh-CN" sz="2400" dirty="0">
                <a:ea typeface="+mj-ea"/>
              </a:rPr>
              <a:t>OFDM</a:t>
            </a:r>
            <a:r>
              <a:rPr kumimoji="1" lang="zh-CN" altLang="en-US" sz="2400" dirty="0">
                <a:ea typeface="+mj-ea"/>
              </a:rPr>
              <a:t>信号，不同的利用方法构成了不同的检测算法。</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zh-CN" altLang="en-US" dirty="0" smtClean="0"/>
              <a:t>基于采样协方差矩阵的检测</a:t>
            </a:r>
            <a:endParaRPr kumimoji="1" lang="zh-CN" altLang="en-US" dirty="0"/>
          </a:p>
        </p:txBody>
      </p:sp>
      <p:sp>
        <p:nvSpPr>
          <p:cNvPr id="3" name="内容占位符 2"/>
          <p:cNvSpPr>
            <a:spLocks noGrp="1"/>
          </p:cNvSpPr>
          <p:nvPr>
            <p:ph idx="1"/>
          </p:nvPr>
        </p:nvSpPr>
        <p:spPr>
          <a:xfrm>
            <a:off x="539750" y="908050"/>
            <a:ext cx="8424863" cy="2233613"/>
          </a:xfrm>
        </p:spPr>
        <p:txBody>
          <a:bodyPr/>
          <a:lstStyle/>
          <a:p>
            <a:pPr>
              <a:defRPr/>
            </a:pPr>
            <a:r>
              <a:rPr kumimoji="1" lang="zh-CN" altLang="en-US" dirty="0" smtClean="0">
                <a:solidFill>
                  <a:srgbClr val="0033CC"/>
                </a:solidFill>
              </a:rPr>
              <a:t>出发点</a:t>
            </a:r>
            <a:r>
              <a:rPr kumimoji="1" lang="zh-CN" altLang="en-US" dirty="0" smtClean="0"/>
              <a:t>：通常，接收到得通信信号的协方差矩阵具有特定的结构。例如，</a:t>
            </a:r>
            <a:r>
              <a:rPr kumimoji="1" lang="en-US" altLang="zh-CN" dirty="0" smtClean="0"/>
              <a:t>(Single Input Multiple Output, SIMO)</a:t>
            </a:r>
            <a:r>
              <a:rPr kumimoji="1" lang="zh-CN" altLang="en-US" dirty="0" smtClean="0"/>
              <a:t>、</a:t>
            </a:r>
            <a:r>
              <a:rPr kumimoji="1" lang="en-US" altLang="zh-CN" dirty="0" smtClean="0"/>
              <a:t>MIMO</a:t>
            </a:r>
            <a:r>
              <a:rPr kumimoji="1" lang="zh-CN" altLang="en-US" dirty="0" smtClean="0"/>
              <a:t>、</a:t>
            </a:r>
            <a:r>
              <a:rPr kumimoji="1" lang="en-US" altLang="zh-CN" dirty="0" smtClean="0"/>
              <a:t>OFDM</a:t>
            </a:r>
            <a:r>
              <a:rPr kumimoji="1" lang="zh-CN" altLang="en-US" dirty="0" smtClean="0"/>
              <a:t>信号样本的协方差矩阵都有特定的特征值结构。</a:t>
            </a:r>
            <a:endParaRPr kumimoji="1" lang="en-US" altLang="zh-CN" dirty="0" smtClean="0"/>
          </a:p>
          <a:p>
            <a:pPr>
              <a:defRPr/>
            </a:pPr>
            <a:r>
              <a:rPr kumimoji="1" lang="zh-CN" altLang="en-US" dirty="0" smtClean="0"/>
              <a:t>以</a:t>
            </a:r>
            <a:r>
              <a:rPr kumimoji="1" lang="en-US" altLang="zh-CN" dirty="0" smtClean="0"/>
              <a:t>SIMO</a:t>
            </a:r>
            <a:r>
              <a:rPr kumimoji="1" lang="zh-CN" altLang="en-US" dirty="0" smtClean="0"/>
              <a:t>信号为例</a:t>
            </a:r>
            <a:endParaRPr kumimoji="1" lang="en-US" altLang="zh-CN" dirty="0" smtClean="0"/>
          </a:p>
          <a:p>
            <a:pPr>
              <a:defRPr/>
            </a:pPr>
            <a:endParaRPr kumimoji="1" lang="zh-CN" altLang="en-US" dirty="0"/>
          </a:p>
        </p:txBody>
      </p:sp>
      <p:sp>
        <p:nvSpPr>
          <p:cNvPr id="77828" name="幻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60D55D12-8D7D-4530-A444-12CC92B41BA1}"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57</a:t>
            </a:fld>
            <a:endParaRPr lang="en-US" altLang="zh-CN" sz="1600" smtClean="0">
              <a:solidFill>
                <a:srgbClr val="3333CC"/>
              </a:solidFill>
              <a:latin typeface="Times New Roman" panose="02020603050405020304" pitchFamily="18" charset="0"/>
              <a:ea typeface="宋体" panose="02010600030101010101" pitchFamily="2" charset="-122"/>
            </a:endParaRPr>
          </a:p>
        </p:txBody>
      </p:sp>
      <p:sp>
        <p:nvSpPr>
          <p:cNvPr id="7" name="文本框 6"/>
          <p:cNvSpPr txBox="1"/>
          <p:nvPr/>
        </p:nvSpPr>
        <p:spPr>
          <a:xfrm>
            <a:off x="1042988" y="3141663"/>
            <a:ext cx="1570037" cy="460375"/>
          </a:xfrm>
          <a:prstGeom prst="rect">
            <a:avLst/>
          </a:prstGeom>
          <a:noFill/>
        </p:spPr>
        <p:txBody>
          <a:bodyPr wrap="none">
            <a:spAutoFit/>
          </a:bodyPr>
          <a:lstStyle/>
          <a:p>
            <a:pPr eaLnBrk="1" hangingPunct="1">
              <a:spcBef>
                <a:spcPct val="20000"/>
              </a:spcBef>
              <a:buClr>
                <a:schemeClr val="folHlink"/>
              </a:buClr>
              <a:buSzPct val="60000"/>
              <a:buFont typeface="Wingdings" pitchFamily="2" charset="2"/>
              <a:buNone/>
              <a:defRPr/>
            </a:pPr>
            <a:r>
              <a:rPr kumimoji="1" lang="zh-CN" altLang="en-US" sz="2400" dirty="0">
                <a:latin typeface="+mj-ea"/>
                <a:ea typeface="+mj-ea"/>
              </a:rPr>
              <a:t>信号模型</a:t>
            </a:r>
            <a:r>
              <a:rPr kumimoji="1" lang="en-US" altLang="zh-CN" sz="2400" dirty="0">
                <a:latin typeface="+mj-ea"/>
                <a:ea typeface="+mj-ea"/>
              </a:rPr>
              <a:t>:</a:t>
            </a:r>
            <a:endParaRPr kumimoji="1" lang="zh-CN" altLang="en-US" sz="2400" dirty="0">
              <a:latin typeface="+mj-ea"/>
              <a:ea typeface="+mj-ea"/>
            </a:endParaRPr>
          </a:p>
        </p:txBody>
      </p:sp>
      <p:graphicFrame>
        <p:nvGraphicFramePr>
          <p:cNvPr id="77830" name="对象 7"/>
          <p:cNvGraphicFramePr>
            <a:graphicFrameLocks noChangeAspect="1"/>
          </p:cNvGraphicFramePr>
          <p:nvPr/>
        </p:nvGraphicFramePr>
        <p:xfrm>
          <a:off x="2974975" y="3068638"/>
          <a:ext cx="4486275" cy="657225"/>
        </p:xfrm>
        <a:graphic>
          <a:graphicData uri="http://schemas.openxmlformats.org/presentationml/2006/ole">
            <mc:AlternateContent xmlns:mc="http://schemas.openxmlformats.org/markup-compatibility/2006">
              <mc:Choice xmlns:v="urn:schemas-microsoft-com:vml" Requires="v">
                <p:oleObj spid="_x0000_s78015" name="Equation" r:id="rId3" imgW="2075400" imgH="292320" progId="Equation.DSMT4">
                  <p:embed/>
                </p:oleObj>
              </mc:Choice>
              <mc:Fallback>
                <p:oleObj name="Equation" r:id="rId3" imgW="2075400" imgH="292320" progId="Equation.DSMT4">
                  <p:embed/>
                  <p:pic>
                    <p:nvPicPr>
                      <p:cNvPr id="0" name="对象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4975" y="3068638"/>
                        <a:ext cx="4486275" cy="65722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文本框 8"/>
          <p:cNvSpPr txBox="1"/>
          <p:nvPr/>
        </p:nvSpPr>
        <p:spPr>
          <a:xfrm>
            <a:off x="1200150" y="3789363"/>
            <a:ext cx="3495675" cy="461962"/>
          </a:xfrm>
          <a:prstGeom prst="rect">
            <a:avLst/>
          </a:prstGeom>
          <a:noFill/>
        </p:spPr>
        <p:txBody>
          <a:bodyPr wrap="none">
            <a:spAutoFit/>
          </a:bodyPr>
          <a:lstStyle/>
          <a:p>
            <a:pPr eaLnBrk="1" hangingPunct="1">
              <a:spcBef>
                <a:spcPct val="20000"/>
              </a:spcBef>
              <a:buClr>
                <a:schemeClr val="folHlink"/>
              </a:buClr>
              <a:buSzPct val="60000"/>
              <a:buFont typeface="Wingdings" pitchFamily="2" charset="2"/>
              <a:buNone/>
              <a:defRPr/>
            </a:pPr>
            <a:r>
              <a:rPr kumimoji="1" lang="en-US" altLang="zh-CN" sz="2400" b="1" dirty="0">
                <a:latin typeface="+mn-lt"/>
                <a:ea typeface="+mj-ea"/>
              </a:rPr>
              <a:t>h:</a:t>
            </a:r>
            <a:r>
              <a:rPr kumimoji="1" lang="zh-CN" altLang="en-US" sz="2400" b="1" dirty="0">
                <a:latin typeface="+mn-lt"/>
                <a:ea typeface="+mj-ea"/>
              </a:rPr>
              <a:t> </a:t>
            </a:r>
            <a:r>
              <a:rPr kumimoji="1" lang="en-US" altLang="zh-CN" sz="2400" i="1" dirty="0">
                <a:latin typeface="+mn-lt"/>
                <a:ea typeface="+mj-ea"/>
              </a:rPr>
              <a:t>L</a:t>
            </a:r>
            <a:r>
              <a:rPr kumimoji="1" lang="en-US" altLang="zh-CN" sz="2400" dirty="0">
                <a:latin typeface="+mn-lt"/>
                <a:ea typeface="+mj-ea"/>
              </a:rPr>
              <a:t>×</a:t>
            </a:r>
            <a:r>
              <a:rPr kumimoji="1" lang="zh-CN" altLang="en-US" sz="2400" dirty="0">
                <a:latin typeface="+mn-lt"/>
                <a:ea typeface="+mj-ea"/>
              </a:rPr>
              <a:t>1的信道系数矢量。</a:t>
            </a:r>
            <a:endParaRPr kumimoji="1" lang="en-US" altLang="zh-CN" sz="2400" dirty="0">
              <a:latin typeface="+mn-lt"/>
              <a:ea typeface="+mj-ea"/>
            </a:endParaRPr>
          </a:p>
        </p:txBody>
      </p:sp>
      <p:graphicFrame>
        <p:nvGraphicFramePr>
          <p:cNvPr id="77832" name="对象 9"/>
          <p:cNvGraphicFramePr>
            <a:graphicFrameLocks noChangeAspect="1"/>
          </p:cNvGraphicFramePr>
          <p:nvPr/>
        </p:nvGraphicFramePr>
        <p:xfrm>
          <a:off x="1331913" y="4437063"/>
          <a:ext cx="1763712" cy="504825"/>
        </p:xfrm>
        <a:graphic>
          <a:graphicData uri="http://schemas.openxmlformats.org/presentationml/2006/ole">
            <mc:AlternateContent xmlns:mc="http://schemas.openxmlformats.org/markup-compatibility/2006">
              <mc:Choice xmlns:v="urn:schemas-microsoft-com:vml" Requires="v">
                <p:oleObj spid="_x0000_s78016" name="Equation" r:id="rId5" imgW="1051200" imgH="292320" progId="Equation.DSMT4">
                  <p:embed/>
                </p:oleObj>
              </mc:Choice>
              <mc:Fallback>
                <p:oleObj name="Equation" r:id="rId5" imgW="1051200" imgH="292320" progId="Equation.DSMT4">
                  <p:embed/>
                  <p:pic>
                    <p:nvPicPr>
                      <p:cNvPr id="0" name="对象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1913" y="4437063"/>
                        <a:ext cx="1763712"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7833" name="对象 10"/>
          <p:cNvGraphicFramePr>
            <a:graphicFrameLocks noChangeAspect="1"/>
          </p:cNvGraphicFramePr>
          <p:nvPr/>
        </p:nvGraphicFramePr>
        <p:xfrm>
          <a:off x="1331913" y="5157788"/>
          <a:ext cx="1931987" cy="504825"/>
        </p:xfrm>
        <a:graphic>
          <a:graphicData uri="http://schemas.openxmlformats.org/presentationml/2006/ole">
            <mc:AlternateContent xmlns:mc="http://schemas.openxmlformats.org/markup-compatibility/2006">
              <mc:Choice xmlns:v="urn:schemas-microsoft-com:vml" Requires="v">
                <p:oleObj spid="_x0000_s78017" name="Equation" r:id="rId7" imgW="1152000" imgH="292320" progId="Equation.DSMT4">
                  <p:embed/>
                </p:oleObj>
              </mc:Choice>
              <mc:Fallback>
                <p:oleObj name="Equation" r:id="rId7" imgW="1152000" imgH="292320" progId="Equation.DSMT4">
                  <p:embed/>
                  <p:pic>
                    <p:nvPicPr>
                      <p:cNvPr id="0" name="对象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1913" y="5157788"/>
                        <a:ext cx="1931987"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7834" name="对象 12"/>
          <p:cNvGraphicFramePr>
            <a:graphicFrameLocks noChangeAspect="1"/>
          </p:cNvGraphicFramePr>
          <p:nvPr/>
        </p:nvGraphicFramePr>
        <p:xfrm>
          <a:off x="5508625" y="3935413"/>
          <a:ext cx="2354263" cy="2230437"/>
        </p:xfrm>
        <a:graphic>
          <a:graphicData uri="http://schemas.openxmlformats.org/presentationml/2006/ole">
            <mc:AlternateContent xmlns:mc="http://schemas.openxmlformats.org/markup-compatibility/2006">
              <mc:Choice xmlns:v="urn:schemas-microsoft-com:vml" Requires="v">
                <p:oleObj spid="_x0000_s78018" name="Visio" r:id="rId9" imgW="2918300" imgH="2764368" progId="Visio.Drawing.11">
                  <p:embed/>
                </p:oleObj>
              </mc:Choice>
              <mc:Fallback>
                <p:oleObj name="Visio" r:id="rId9" imgW="2918300" imgH="2764368" progId="Visio.Drawing.11">
                  <p:embed/>
                  <p:pic>
                    <p:nvPicPr>
                      <p:cNvPr id="0" name="对象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08625" y="3935413"/>
                        <a:ext cx="2354263" cy="223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zh-CN" altLang="en-US" dirty="0"/>
              <a:t>基于采样协方差矩阵</a:t>
            </a:r>
            <a:r>
              <a:rPr kumimoji="1" lang="zh-CN" altLang="en-US" dirty="0" smtClean="0"/>
              <a:t>的检测</a:t>
            </a:r>
            <a:r>
              <a:rPr kumimoji="1" lang="en-US" altLang="zh-CN" dirty="0" smtClean="0"/>
              <a:t>：SIMO</a:t>
            </a:r>
            <a:endParaRPr kumimoji="1" lang="zh-CN" altLang="en-US" dirty="0"/>
          </a:p>
        </p:txBody>
      </p:sp>
      <p:sp>
        <p:nvSpPr>
          <p:cNvPr id="3" name="内容占位符 2"/>
          <p:cNvSpPr>
            <a:spLocks noGrp="1"/>
          </p:cNvSpPr>
          <p:nvPr>
            <p:ph idx="1"/>
          </p:nvPr>
        </p:nvSpPr>
        <p:spPr>
          <a:xfrm>
            <a:off x="539750" y="908050"/>
            <a:ext cx="8424863" cy="5184775"/>
          </a:xfrm>
        </p:spPr>
        <p:txBody>
          <a:bodyPr/>
          <a:lstStyle/>
          <a:p>
            <a:pPr>
              <a:defRPr/>
            </a:pPr>
            <a:r>
              <a:rPr kumimoji="1" lang="zh-CN" altLang="en-US" dirty="0" smtClean="0"/>
              <a:t>在</a:t>
            </a:r>
            <a:r>
              <a:rPr kumimoji="1" lang="en-US" altLang="zh-CN" i="1" dirty="0" smtClean="0"/>
              <a:t>H</a:t>
            </a:r>
            <a:r>
              <a:rPr kumimoji="1" lang="en-US" altLang="zh-CN" baseline="-25000" dirty="0" smtClean="0"/>
              <a:t>1</a:t>
            </a:r>
            <a:r>
              <a:rPr kumimoji="1" lang="zh-CN" altLang="en-US" dirty="0" smtClean="0"/>
              <a:t>下，接收信号协方差矩阵</a:t>
            </a:r>
            <a:endParaRPr kumimoji="1" lang="en-US" altLang="zh-CN" dirty="0" smtClean="0"/>
          </a:p>
          <a:p>
            <a:pPr>
              <a:defRPr/>
            </a:pPr>
            <a:endParaRPr kumimoji="1" lang="en-US" altLang="zh-CN" dirty="0"/>
          </a:p>
          <a:p>
            <a:pPr>
              <a:defRPr/>
            </a:pPr>
            <a:endParaRPr kumimoji="1" lang="en-US" altLang="zh-CN" dirty="0" smtClean="0"/>
          </a:p>
          <a:p>
            <a:pPr marL="0" indent="0">
              <a:buFont typeface="Wingdings" panose="05000000000000000000" pitchFamily="2" charset="2"/>
              <a:buNone/>
              <a:defRPr/>
            </a:pPr>
            <a:r>
              <a:rPr kumimoji="1" lang="zh-CN" altLang="en-US" dirty="0" smtClean="0"/>
              <a:t>令λ</a:t>
            </a:r>
            <a:r>
              <a:rPr kumimoji="1" lang="en-US" altLang="zh-CN" baseline="-25000" dirty="0" smtClean="0"/>
              <a:t>1</a:t>
            </a:r>
            <a:r>
              <a:rPr kumimoji="1" lang="zh-CN" altLang="en-US" dirty="0" smtClean="0"/>
              <a:t>，λ</a:t>
            </a:r>
            <a:r>
              <a:rPr kumimoji="1" lang="en-US" altLang="zh-CN" baseline="-25000" dirty="0" smtClean="0"/>
              <a:t>2</a:t>
            </a:r>
            <a:r>
              <a:rPr kumimoji="1" lang="zh-CN" altLang="en-US" dirty="0" smtClean="0"/>
              <a:t>，</a:t>
            </a:r>
            <a:r>
              <a:rPr kumimoji="1" lang="en-US" altLang="zh-CN" dirty="0" smtClean="0"/>
              <a:t>…</a:t>
            </a:r>
            <a:r>
              <a:rPr kumimoji="1" lang="zh-CN" altLang="en-US" dirty="0" smtClean="0"/>
              <a:t>，λ</a:t>
            </a:r>
            <a:r>
              <a:rPr kumimoji="1" lang="en-US" altLang="zh-CN" i="1" baseline="-25000" dirty="0" smtClean="0"/>
              <a:t>L</a:t>
            </a:r>
            <a:r>
              <a:rPr kumimoji="1" lang="zh-CN" altLang="en-US" b="1" dirty="0" smtClean="0"/>
              <a:t>是以</a:t>
            </a:r>
            <a:r>
              <a:rPr kumimoji="1" lang="en-US" altLang="zh-CN" b="1" dirty="0" smtClean="0"/>
              <a:t>R</a:t>
            </a:r>
            <a:r>
              <a:rPr kumimoji="1" lang="zh-CN" altLang="en-US" dirty="0" smtClean="0"/>
              <a:t>降序排列的特征值。由于</a:t>
            </a:r>
            <a:r>
              <a:rPr kumimoji="1" lang="en-US" altLang="zh-CN" b="1" dirty="0" err="1" smtClean="0"/>
              <a:t>hh</a:t>
            </a:r>
            <a:r>
              <a:rPr kumimoji="1" lang="en-US" altLang="zh-CN" i="1" baseline="30000" dirty="0" err="1" smtClean="0"/>
              <a:t>H</a:t>
            </a:r>
            <a:r>
              <a:rPr kumimoji="1" lang="zh-CN" altLang="en-US" dirty="0" smtClean="0"/>
              <a:t>的秩为</a:t>
            </a:r>
            <a:r>
              <a:rPr kumimoji="1" lang="en-US" altLang="zh-CN" dirty="0" smtClean="0"/>
              <a:t>1</a:t>
            </a:r>
            <a:r>
              <a:rPr kumimoji="1" lang="zh-CN" altLang="en-US" dirty="0" smtClean="0"/>
              <a:t>，于是：</a:t>
            </a:r>
            <a:endParaRPr kumimoji="1" lang="en-US" altLang="zh-CN" dirty="0" smtClean="0"/>
          </a:p>
          <a:p>
            <a:pPr>
              <a:defRPr/>
            </a:pPr>
            <a:endParaRPr kumimoji="1" lang="en-US" altLang="zh-CN" dirty="0"/>
          </a:p>
          <a:p>
            <a:pPr>
              <a:defRPr/>
            </a:pPr>
            <a:endParaRPr kumimoji="1" lang="en-US" altLang="zh-CN" dirty="0" smtClean="0"/>
          </a:p>
          <a:p>
            <a:pPr>
              <a:defRPr/>
            </a:pPr>
            <a:endParaRPr kumimoji="1" lang="en-US" altLang="zh-CN" dirty="0" smtClean="0"/>
          </a:p>
          <a:p>
            <a:pPr>
              <a:defRPr/>
            </a:pPr>
            <a:r>
              <a:rPr kumimoji="1" lang="zh-CN" altLang="en-US" dirty="0" smtClean="0"/>
              <a:t>采样协方差阵</a:t>
            </a:r>
            <a:endParaRPr kumimoji="1" lang="en-US" altLang="zh-CN" dirty="0" smtClean="0"/>
          </a:p>
          <a:p>
            <a:pPr>
              <a:defRPr/>
            </a:pPr>
            <a:endParaRPr kumimoji="1" lang="en-US" altLang="zh-CN" dirty="0"/>
          </a:p>
          <a:p>
            <a:pPr>
              <a:defRPr/>
            </a:pPr>
            <a:endParaRPr kumimoji="1" lang="en-US" altLang="zh-CN" dirty="0" smtClean="0"/>
          </a:p>
          <a:p>
            <a:pPr marL="0" indent="0">
              <a:buFont typeface="Wingdings" panose="05000000000000000000" pitchFamily="2" charset="2"/>
              <a:buNone/>
              <a:defRPr/>
            </a:pPr>
            <a:r>
              <a:rPr kumimoji="1" lang="zh-CN" altLang="en-US" dirty="0" smtClean="0"/>
              <a:t>特征值为</a:t>
            </a:r>
            <a:r>
              <a:rPr kumimoji="1" lang="en-US" altLang="zh-CN" i="1" dirty="0" smtClean="0"/>
              <a:t>v</a:t>
            </a:r>
            <a:r>
              <a:rPr kumimoji="1" lang="en-US" altLang="zh-CN" baseline="-25000" dirty="0" smtClean="0"/>
              <a:t>1</a:t>
            </a:r>
            <a:r>
              <a:rPr kumimoji="1" lang="en-US" altLang="zh-CN" dirty="0" smtClean="0"/>
              <a:t>,</a:t>
            </a:r>
            <a:r>
              <a:rPr kumimoji="1" lang="en-US" altLang="zh-CN" i="1" dirty="0" smtClean="0"/>
              <a:t>v</a:t>
            </a:r>
            <a:r>
              <a:rPr kumimoji="1" lang="en-US" altLang="zh-CN" baseline="-25000" dirty="0" smtClean="0"/>
              <a:t>2</a:t>
            </a:r>
            <a:r>
              <a:rPr kumimoji="1" lang="en-US" altLang="zh-CN" dirty="0" smtClean="0"/>
              <a:t>,…,</a:t>
            </a:r>
            <a:r>
              <a:rPr kumimoji="1" lang="en-US" altLang="zh-CN" i="1" dirty="0" err="1" smtClean="0"/>
              <a:t>v</a:t>
            </a:r>
            <a:r>
              <a:rPr kumimoji="1" lang="en-US" altLang="zh-CN" i="1" baseline="-25000" dirty="0" err="1" smtClean="0"/>
              <a:t>L</a:t>
            </a:r>
            <a:r>
              <a:rPr kumimoji="1" lang="zh-CN" altLang="zh-CN" dirty="0" smtClean="0"/>
              <a:t>.</a:t>
            </a:r>
            <a:endParaRPr kumimoji="1" lang="zh-CN" altLang="en-US" dirty="0"/>
          </a:p>
        </p:txBody>
      </p:sp>
      <p:sp>
        <p:nvSpPr>
          <p:cNvPr id="78852" name="幻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5673AD57-C999-4BFE-912B-AAA80A8221AF}"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58</a:t>
            </a:fld>
            <a:endParaRPr lang="en-US" altLang="zh-CN" sz="1600" smtClean="0">
              <a:solidFill>
                <a:srgbClr val="3333CC"/>
              </a:solidFill>
              <a:latin typeface="Times New Roman" panose="02020603050405020304" pitchFamily="18" charset="0"/>
              <a:ea typeface="宋体" panose="02010600030101010101" pitchFamily="2" charset="-122"/>
            </a:endParaRPr>
          </a:p>
        </p:txBody>
      </p:sp>
      <p:graphicFrame>
        <p:nvGraphicFramePr>
          <p:cNvPr id="78853" name="对象 6"/>
          <p:cNvGraphicFramePr>
            <a:graphicFrameLocks noChangeAspect="1"/>
          </p:cNvGraphicFramePr>
          <p:nvPr/>
        </p:nvGraphicFramePr>
        <p:xfrm>
          <a:off x="2268538" y="1412875"/>
          <a:ext cx="4378325" cy="792163"/>
        </p:xfrm>
        <a:graphic>
          <a:graphicData uri="http://schemas.openxmlformats.org/presentationml/2006/ole">
            <mc:AlternateContent xmlns:mc="http://schemas.openxmlformats.org/markup-compatibility/2006">
              <mc:Choice xmlns:v="urn:schemas-microsoft-com:vml" Requires="v">
                <p:oleObj spid="_x0000_s79038" name="Equation" r:id="rId3" imgW="2377080" imgH="420480" progId="Equation.DSMT4">
                  <p:embed/>
                </p:oleObj>
              </mc:Choice>
              <mc:Fallback>
                <p:oleObj name="Equation" r:id="rId3" imgW="2377080" imgH="420480" progId="Equation.DSMT4">
                  <p:embed/>
                  <p:pic>
                    <p:nvPicPr>
                      <p:cNvPr id="0"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538" y="1412875"/>
                        <a:ext cx="4378325" cy="7921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8854" name="对象 7"/>
          <p:cNvGraphicFramePr>
            <a:graphicFrameLocks noChangeAspect="1"/>
          </p:cNvGraphicFramePr>
          <p:nvPr>
            <p:extLst>
              <p:ext uri="{D42A27DB-BD31-4B8C-83A1-F6EECF244321}">
                <p14:modId xmlns:p14="http://schemas.microsoft.com/office/powerpoint/2010/main" val="78424733"/>
              </p:ext>
            </p:extLst>
          </p:nvPr>
        </p:nvGraphicFramePr>
        <p:xfrm>
          <a:off x="2940050" y="2884488"/>
          <a:ext cx="2619375" cy="1158875"/>
        </p:xfrm>
        <a:graphic>
          <a:graphicData uri="http://schemas.openxmlformats.org/presentationml/2006/ole">
            <mc:AlternateContent xmlns:mc="http://schemas.openxmlformats.org/markup-compatibility/2006">
              <mc:Choice xmlns:v="urn:schemas-microsoft-com:vml" Requires="v">
                <p:oleObj spid="_x0000_s79039" name="Equation" r:id="rId5" imgW="1282680" imgH="558720" progId="Equation.DSMT4">
                  <p:embed/>
                </p:oleObj>
              </mc:Choice>
              <mc:Fallback>
                <p:oleObj name="Equation" r:id="rId5" imgW="1282680" imgH="558720" progId="Equation.DSMT4">
                  <p:embed/>
                  <p:pic>
                    <p:nvPicPr>
                      <p:cNvPr id="0" name="对象 7"/>
                      <p:cNvPicPr>
                        <a:picLocks noChangeAspect="1" noChangeArrowheads="1"/>
                      </p:cNvPicPr>
                      <p:nvPr/>
                    </p:nvPicPr>
                    <p:blipFill>
                      <a:blip r:embed="rId6"/>
                      <a:srcRect/>
                      <a:stretch>
                        <a:fillRect/>
                      </a:stretch>
                    </p:blipFill>
                    <p:spPr bwMode="auto">
                      <a:xfrm>
                        <a:off x="2940050" y="2884488"/>
                        <a:ext cx="2619375" cy="115887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对象 8"/>
          <p:cNvGraphicFramePr>
            <a:graphicFrameLocks noChangeAspect="1"/>
          </p:cNvGraphicFramePr>
          <p:nvPr/>
        </p:nvGraphicFramePr>
        <p:xfrm>
          <a:off x="1042988" y="4797425"/>
          <a:ext cx="2468562" cy="815975"/>
        </p:xfrm>
        <a:graphic>
          <a:graphicData uri="http://schemas.openxmlformats.org/presentationml/2006/ole">
            <mc:AlternateContent xmlns:mc="http://schemas.openxmlformats.org/markup-compatibility/2006">
              <mc:Choice xmlns:v="urn:schemas-microsoft-com:vml" Requires="v">
                <p:oleObj spid="_x0000_s79040" name="Equation" r:id="rId7" imgW="1334520" imgH="429480" progId="Equation.DSMT4">
                  <p:embed/>
                </p:oleObj>
              </mc:Choice>
              <mc:Fallback>
                <p:oleObj name="Equation" r:id="rId7" imgW="1334520" imgH="429480" progId="Equation.DSMT4">
                  <p:embed/>
                  <p:pic>
                    <p:nvPicPr>
                      <p:cNvPr id="0" name="对象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2988" y="4797425"/>
                        <a:ext cx="2468562" cy="81597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1" name="图片 10"/>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079875" y="4437063"/>
            <a:ext cx="4740275"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2" name="对象 11"/>
          <p:cNvGraphicFramePr>
            <a:graphicFrameLocks noChangeAspect="1"/>
          </p:cNvGraphicFramePr>
          <p:nvPr/>
        </p:nvGraphicFramePr>
        <p:xfrm>
          <a:off x="4140200" y="5732463"/>
          <a:ext cx="4325938" cy="504825"/>
        </p:xfrm>
        <a:graphic>
          <a:graphicData uri="http://schemas.openxmlformats.org/presentationml/2006/ole">
            <mc:AlternateContent xmlns:mc="http://schemas.openxmlformats.org/markup-compatibility/2006">
              <mc:Choice xmlns:v="urn:schemas-microsoft-com:vml" Requires="v">
                <p:oleObj spid="_x0000_s79041" name="Equation" r:id="rId10" imgW="2605680" imgH="292320" progId="Equation.DSMT4">
                  <p:embed/>
                </p:oleObj>
              </mc:Choice>
              <mc:Fallback>
                <p:oleObj name="Equation" r:id="rId10" imgW="2605680" imgH="292320" progId="Equation.DSMT4">
                  <p:embed/>
                  <p:pic>
                    <p:nvPicPr>
                      <p:cNvPr id="0" name="对象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40200" y="5732463"/>
                        <a:ext cx="432593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zh-CN" altLang="en-US" dirty="0"/>
              <a:t>基于采样协方差矩阵的检测</a:t>
            </a:r>
            <a:r>
              <a:rPr kumimoji="1" lang="en-US" altLang="zh-CN" dirty="0"/>
              <a:t>：SIMO</a:t>
            </a:r>
            <a:endParaRPr kumimoji="1" lang="zh-CN" altLang="en-US" dirty="0"/>
          </a:p>
        </p:txBody>
      </p:sp>
      <p:sp>
        <p:nvSpPr>
          <p:cNvPr id="3" name="内容占位符 2"/>
          <p:cNvSpPr>
            <a:spLocks noGrp="1"/>
          </p:cNvSpPr>
          <p:nvPr>
            <p:ph idx="1"/>
          </p:nvPr>
        </p:nvSpPr>
        <p:spPr>
          <a:xfrm>
            <a:off x="539750" y="908050"/>
            <a:ext cx="8424863" cy="3168650"/>
          </a:xfrm>
        </p:spPr>
        <p:txBody>
          <a:bodyPr/>
          <a:lstStyle/>
          <a:p>
            <a:pPr>
              <a:defRPr/>
            </a:pPr>
            <a:r>
              <a:rPr kumimoji="1" lang="en-US" altLang="zh-CN" dirty="0" smtClean="0"/>
              <a:t>GLRT</a:t>
            </a:r>
            <a:r>
              <a:rPr kumimoji="1" lang="zh-CN" altLang="en-US" dirty="0" smtClean="0"/>
              <a:t>检测</a:t>
            </a:r>
            <a:r>
              <a:rPr kumimoji="1" lang="en-US" altLang="zh-CN" dirty="0" smtClean="0"/>
              <a:t>：</a:t>
            </a:r>
            <a:r>
              <a:rPr kumimoji="1" lang="zh-CN" altLang="en-US" dirty="0" smtClean="0"/>
              <a:t>当</a:t>
            </a:r>
            <a:r>
              <a:rPr kumimoji="1" lang="en-US" altLang="zh-CN" b="1" dirty="0" smtClean="0"/>
              <a:t>h</a:t>
            </a:r>
            <a:r>
              <a:rPr kumimoji="1" lang="zh-CN" altLang="en-US" dirty="0" smtClean="0"/>
              <a:t>、γ</a:t>
            </a:r>
            <a:r>
              <a:rPr kumimoji="1" lang="en-US" altLang="zh-CN" baseline="30000" dirty="0" smtClean="0"/>
              <a:t>2</a:t>
            </a:r>
            <a:r>
              <a:rPr kumimoji="1" lang="zh-CN" altLang="en-US" dirty="0" smtClean="0"/>
              <a:t>、σ</a:t>
            </a:r>
            <a:r>
              <a:rPr kumimoji="1" lang="en-US" altLang="zh-CN" baseline="30000" dirty="0" smtClean="0"/>
              <a:t>2</a:t>
            </a:r>
            <a:r>
              <a:rPr kumimoji="1" lang="zh-CN" altLang="en-US" dirty="0" smtClean="0"/>
              <a:t>均不知道。</a:t>
            </a:r>
            <a:endParaRPr kumimoji="1" lang="en-US" altLang="zh-CN" dirty="0" smtClean="0"/>
          </a:p>
          <a:p>
            <a:pPr>
              <a:defRPr/>
            </a:pPr>
            <a:endParaRPr kumimoji="1" lang="en-US" altLang="zh-CN" dirty="0"/>
          </a:p>
          <a:p>
            <a:pPr>
              <a:defRPr/>
            </a:pPr>
            <a:endParaRPr kumimoji="1" lang="en-US" altLang="zh-CN" dirty="0" smtClean="0"/>
          </a:p>
          <a:p>
            <a:pPr>
              <a:defRPr/>
            </a:pPr>
            <a:endParaRPr kumimoji="1" lang="en-US" altLang="zh-CN" dirty="0"/>
          </a:p>
          <a:p>
            <a:pPr>
              <a:defRPr/>
            </a:pPr>
            <a:endParaRPr kumimoji="1" lang="en-US" altLang="zh-CN" dirty="0" smtClean="0"/>
          </a:p>
          <a:p>
            <a:pPr>
              <a:defRPr/>
            </a:pPr>
            <a:r>
              <a:rPr kumimoji="1" lang="zh-CN" altLang="en-US" dirty="0"/>
              <a:t>上述方法可以推广到</a:t>
            </a:r>
            <a:r>
              <a:rPr kumimoji="1" lang="en-US" altLang="zh-CN" dirty="0"/>
              <a:t>MIMO</a:t>
            </a:r>
            <a:r>
              <a:rPr kumimoji="1" lang="zh-CN" altLang="en-US" dirty="0"/>
              <a:t>和时域加窗的</a:t>
            </a:r>
            <a:r>
              <a:rPr kumimoji="1" lang="zh-CN" altLang="en-US" dirty="0" smtClean="0"/>
              <a:t>情形，得到更一般的模型：</a:t>
            </a:r>
            <a:endParaRPr kumimoji="1" lang="zh-CN" altLang="en-US" dirty="0"/>
          </a:p>
        </p:txBody>
      </p:sp>
      <p:sp>
        <p:nvSpPr>
          <p:cNvPr id="79876" name="幻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84DDD540-A105-471D-8043-38CD6C6EA6E8}"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59</a:t>
            </a:fld>
            <a:endParaRPr lang="en-US" altLang="zh-CN" sz="1600" smtClean="0">
              <a:solidFill>
                <a:srgbClr val="3333CC"/>
              </a:solidFill>
              <a:latin typeface="Times New Roman" panose="02020603050405020304" pitchFamily="18" charset="0"/>
              <a:ea typeface="宋体" panose="02010600030101010101" pitchFamily="2" charset="-122"/>
            </a:endParaRPr>
          </a:p>
        </p:txBody>
      </p:sp>
      <p:graphicFrame>
        <p:nvGraphicFramePr>
          <p:cNvPr id="79877" name="对象 6"/>
          <p:cNvGraphicFramePr>
            <a:graphicFrameLocks noChangeAspect="1"/>
          </p:cNvGraphicFramePr>
          <p:nvPr/>
        </p:nvGraphicFramePr>
        <p:xfrm>
          <a:off x="2700338" y="1484313"/>
          <a:ext cx="2806700" cy="1368425"/>
        </p:xfrm>
        <a:graphic>
          <a:graphicData uri="http://schemas.openxmlformats.org/presentationml/2006/ole">
            <mc:AlternateContent xmlns:mc="http://schemas.openxmlformats.org/markup-compatibility/2006">
              <mc:Choice xmlns:v="urn:schemas-microsoft-com:vml" Requires="v">
                <p:oleObj spid="_x0000_s80019" name="Equation" r:id="rId3" imgW="1499400" imgH="722160" progId="Equation.DSMT4">
                  <p:embed/>
                </p:oleObj>
              </mc:Choice>
              <mc:Fallback>
                <p:oleObj name="Equation" r:id="rId3" imgW="1499400" imgH="722160" progId="Equation.DSMT4">
                  <p:embed/>
                  <p:pic>
                    <p:nvPicPr>
                      <p:cNvPr id="0"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0338" y="1484313"/>
                        <a:ext cx="2806700" cy="136842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3330364951"/>
              </p:ext>
            </p:extLst>
          </p:nvPr>
        </p:nvGraphicFramePr>
        <p:xfrm>
          <a:off x="1897063" y="4040188"/>
          <a:ext cx="5029200" cy="668337"/>
        </p:xfrm>
        <a:graphic>
          <a:graphicData uri="http://schemas.openxmlformats.org/presentationml/2006/ole">
            <mc:AlternateContent xmlns:mc="http://schemas.openxmlformats.org/markup-compatibility/2006">
              <mc:Choice xmlns:v="urn:schemas-microsoft-com:vml" Requires="v">
                <p:oleObj spid="_x0000_s80020" name="Equation" r:id="rId5" imgW="2184120" imgH="279360" progId="Equation.DSMT4">
                  <p:embed/>
                </p:oleObj>
              </mc:Choice>
              <mc:Fallback>
                <p:oleObj name="Equation" r:id="rId5" imgW="2184120" imgH="279360" progId="Equation.DSMT4">
                  <p:embed/>
                  <p:pic>
                    <p:nvPicPr>
                      <p:cNvPr id="0" name="对象 10"/>
                      <p:cNvPicPr>
                        <a:picLocks noChangeAspect="1" noChangeArrowheads="1"/>
                      </p:cNvPicPr>
                      <p:nvPr/>
                    </p:nvPicPr>
                    <p:blipFill>
                      <a:blip r:embed="rId6"/>
                      <a:srcRect/>
                      <a:stretch>
                        <a:fillRect/>
                      </a:stretch>
                    </p:blipFill>
                    <p:spPr bwMode="auto">
                      <a:xfrm>
                        <a:off x="1897063" y="4040188"/>
                        <a:ext cx="5029200" cy="66833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文本框 11"/>
          <p:cNvSpPr txBox="1"/>
          <p:nvPr/>
        </p:nvSpPr>
        <p:spPr>
          <a:xfrm>
            <a:off x="539750" y="5013325"/>
            <a:ext cx="3014663" cy="461963"/>
          </a:xfrm>
          <a:prstGeom prst="rect">
            <a:avLst/>
          </a:prstGeom>
          <a:noFill/>
        </p:spPr>
        <p:txBody>
          <a:bodyPr wrap="none">
            <a:spAutoFit/>
          </a:bodyPr>
          <a:lstStyle/>
          <a:p>
            <a:pPr eaLnBrk="1" hangingPunct="1">
              <a:spcBef>
                <a:spcPct val="20000"/>
              </a:spcBef>
              <a:buClr>
                <a:schemeClr val="folHlink"/>
              </a:buClr>
              <a:buSzPct val="60000"/>
              <a:buFont typeface="Wingdings" pitchFamily="2" charset="2"/>
              <a:buNone/>
              <a:defRPr/>
            </a:pPr>
            <a:r>
              <a:rPr kumimoji="1" lang="en-US" altLang="zh-CN" sz="2400" i="1" dirty="0">
                <a:latin typeface="+mn-lt"/>
                <a:ea typeface="+mj-ea"/>
              </a:rPr>
              <a:t>H</a:t>
            </a:r>
            <a:r>
              <a:rPr kumimoji="1" lang="en-US" altLang="zh-CN" sz="2400" baseline="-25000" dirty="0">
                <a:latin typeface="+mn-lt"/>
                <a:ea typeface="+mj-ea"/>
              </a:rPr>
              <a:t>1</a:t>
            </a:r>
            <a:r>
              <a:rPr kumimoji="1" lang="zh-CN" altLang="en-US" sz="2400" dirty="0">
                <a:latin typeface="+mn-lt"/>
                <a:ea typeface="+mj-ea"/>
              </a:rPr>
              <a:t>下的协方差矩阵：</a:t>
            </a:r>
          </a:p>
        </p:txBody>
      </p:sp>
      <p:graphicFrame>
        <p:nvGraphicFramePr>
          <p:cNvPr id="13" name="对象 12"/>
          <p:cNvGraphicFramePr>
            <a:graphicFrameLocks noChangeAspect="1"/>
          </p:cNvGraphicFramePr>
          <p:nvPr>
            <p:extLst>
              <p:ext uri="{D42A27DB-BD31-4B8C-83A1-F6EECF244321}">
                <p14:modId xmlns:p14="http://schemas.microsoft.com/office/powerpoint/2010/main" val="1647446053"/>
              </p:ext>
            </p:extLst>
          </p:nvPr>
        </p:nvGraphicFramePr>
        <p:xfrm>
          <a:off x="3135313" y="5429250"/>
          <a:ext cx="3206750" cy="652463"/>
        </p:xfrm>
        <a:graphic>
          <a:graphicData uri="http://schemas.openxmlformats.org/presentationml/2006/ole">
            <mc:AlternateContent xmlns:mc="http://schemas.openxmlformats.org/markup-compatibility/2006">
              <mc:Choice xmlns:v="urn:schemas-microsoft-com:vml" Requires="v">
                <p:oleObj spid="_x0000_s80021" name="Equation" r:id="rId7" imgW="1231560" imgH="241200" progId="Equation.DSMT4">
                  <p:embed/>
                </p:oleObj>
              </mc:Choice>
              <mc:Fallback>
                <p:oleObj name="Equation" r:id="rId7" imgW="1231560" imgH="241200" progId="Equation.DSMT4">
                  <p:embed/>
                  <p:pic>
                    <p:nvPicPr>
                      <p:cNvPr id="0" name="对象 12"/>
                      <p:cNvPicPr>
                        <a:picLocks noChangeAspect="1" noChangeArrowheads="1"/>
                      </p:cNvPicPr>
                      <p:nvPr/>
                    </p:nvPicPr>
                    <p:blipFill>
                      <a:blip r:embed="rId8"/>
                      <a:srcRect/>
                      <a:stretch>
                        <a:fillRect/>
                      </a:stretch>
                    </p:blipFill>
                    <p:spPr bwMode="auto">
                      <a:xfrm>
                        <a:off x="3135313" y="5429250"/>
                        <a:ext cx="3206750" cy="65246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问题的提出：频谱资源分配模式的困惑</a:t>
            </a:r>
          </a:p>
        </p:txBody>
      </p:sp>
      <p:sp>
        <p:nvSpPr>
          <p:cNvPr id="11267"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26381379-8BEC-40E1-A569-D04858A9C35F}"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6</a:t>
            </a:fld>
            <a:endParaRPr lang="en-US" altLang="zh-CN" sz="1600" smtClean="0">
              <a:solidFill>
                <a:srgbClr val="3333CC"/>
              </a:solidFill>
              <a:latin typeface="Times New Roman" panose="02020603050405020304" pitchFamily="18" charset="0"/>
              <a:ea typeface="宋体" panose="02010600030101010101" pitchFamily="2" charset="-122"/>
            </a:endParaRPr>
          </a:p>
        </p:txBody>
      </p:sp>
      <p:pic>
        <p:nvPicPr>
          <p:cNvPr id="112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981075"/>
            <a:ext cx="3816350" cy="427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9"/>
          <p:cNvSpPr txBox="1">
            <a:spLocks noChangeArrowheads="1"/>
          </p:cNvSpPr>
          <p:nvPr/>
        </p:nvSpPr>
        <p:spPr bwMode="auto">
          <a:xfrm>
            <a:off x="173038" y="5478463"/>
            <a:ext cx="8856662" cy="768350"/>
          </a:xfrm>
          <a:prstGeom prst="rect">
            <a:avLst/>
          </a:prstGeom>
          <a:gradFill rotWithShape="1">
            <a:gsLst>
              <a:gs pos="0">
                <a:srgbClr val="0000FF"/>
              </a:gs>
              <a:gs pos="50000">
                <a:srgbClr val="000076"/>
              </a:gs>
              <a:gs pos="100000">
                <a:srgbClr val="0000FF"/>
              </a:gs>
            </a:gsLst>
            <a:lin ang="5400000" scaled="1"/>
          </a:gradFill>
          <a:ln w="9525">
            <a:noFill/>
            <a:miter lim="800000"/>
            <a:headEnd/>
            <a:tailEnd/>
          </a:ln>
          <a:effectLst>
            <a:prstShdw prst="shdw17" dist="17961" dir="2700000">
              <a:srgbClr val="000099"/>
            </a:prstShdw>
          </a:effectLst>
        </p:spPr>
        <p:txBody>
          <a:bodyPr>
            <a:spAutoFit/>
          </a:bodyPr>
          <a:lstStyle/>
          <a:p>
            <a:pPr lvl="1" indent="-457200" algn="just" eaLnBrk="1" hangingPunct="1">
              <a:spcBef>
                <a:spcPct val="20000"/>
              </a:spcBef>
              <a:buClr>
                <a:schemeClr val="bg1"/>
              </a:buClr>
              <a:buSzPct val="85000"/>
              <a:buFont typeface="+mj-lt"/>
              <a:buAutoNum type="arabicPeriod"/>
              <a:defRPr/>
            </a:pPr>
            <a:r>
              <a:rPr lang="zh-CN" altLang="en-US" sz="2000" dirty="0">
                <a:solidFill>
                  <a:schemeClr val="bg1"/>
                </a:solidFill>
                <a:latin typeface="+mn-lt"/>
                <a:ea typeface="+mj-ea"/>
              </a:rPr>
              <a:t>现有针对业务和网络的固定频谱分配政策下，频谱资源利用效率相对低下。</a:t>
            </a:r>
            <a:endParaRPr lang="en-US" altLang="zh-CN" sz="2000" dirty="0">
              <a:solidFill>
                <a:schemeClr val="bg1"/>
              </a:solidFill>
              <a:latin typeface="+mn-lt"/>
              <a:ea typeface="+mj-ea"/>
            </a:endParaRPr>
          </a:p>
          <a:p>
            <a:pPr lvl="1" indent="-457200" algn="just" eaLnBrk="1" hangingPunct="1">
              <a:spcBef>
                <a:spcPct val="20000"/>
              </a:spcBef>
              <a:buClr>
                <a:schemeClr val="bg1"/>
              </a:buClr>
              <a:buSzPct val="85000"/>
              <a:buFont typeface="+mj-lt"/>
              <a:buAutoNum type="arabicPeriod"/>
              <a:defRPr/>
            </a:pPr>
            <a:r>
              <a:rPr lang="zh-CN" altLang="en-US" sz="2000" dirty="0">
                <a:solidFill>
                  <a:schemeClr val="bg1"/>
                </a:solidFill>
                <a:latin typeface="+mn-lt"/>
                <a:ea typeface="+mj-ea"/>
              </a:rPr>
              <a:t>蕴藏着利用动态频谱资源共享进行无线通信的巨大机会。</a:t>
            </a:r>
            <a:endParaRPr lang="en-US" altLang="zh-CN" sz="2000" dirty="0">
              <a:solidFill>
                <a:schemeClr val="bg1"/>
              </a:solidFill>
              <a:latin typeface="+mn-lt"/>
              <a:ea typeface="+mj-ea"/>
            </a:endParaRPr>
          </a:p>
        </p:txBody>
      </p:sp>
      <p:pic>
        <p:nvPicPr>
          <p:cNvPr id="11270" name="图片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35500" y="1700213"/>
            <a:ext cx="3930650" cy="306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zh-CN" altLang="en-US" dirty="0"/>
              <a:t>基于采样协方差矩阵</a:t>
            </a:r>
            <a:r>
              <a:rPr kumimoji="1" lang="zh-CN" altLang="en-US" dirty="0" smtClean="0"/>
              <a:t>的检测</a:t>
            </a:r>
            <a:r>
              <a:rPr kumimoji="1" lang="en-US" altLang="zh-CN" dirty="0" smtClean="0"/>
              <a:t>：MIMO</a:t>
            </a:r>
            <a:endParaRPr kumimoji="1" lang="zh-CN" altLang="en-US" dirty="0"/>
          </a:p>
        </p:txBody>
      </p:sp>
      <p:sp>
        <p:nvSpPr>
          <p:cNvPr id="3" name="内容占位符 2"/>
          <p:cNvSpPr>
            <a:spLocks noGrp="1"/>
          </p:cNvSpPr>
          <p:nvPr>
            <p:ph idx="1"/>
          </p:nvPr>
        </p:nvSpPr>
        <p:spPr/>
        <p:txBody>
          <a:bodyPr/>
          <a:lstStyle/>
          <a:p>
            <a:pPr>
              <a:defRPr/>
            </a:pPr>
            <a:r>
              <a:rPr kumimoji="1" lang="zh-CN" altLang="en-US" dirty="0" smtClean="0"/>
              <a:t>设</a:t>
            </a:r>
            <a:r>
              <a:rPr kumimoji="1" lang="en-US" altLang="zh-CN" b="1" dirty="0" smtClean="0"/>
              <a:t>R</a:t>
            </a:r>
            <a:r>
              <a:rPr kumimoji="1" lang="zh-CN" altLang="en-US" dirty="0" smtClean="0"/>
              <a:t>有</a:t>
            </a:r>
            <a:r>
              <a:rPr kumimoji="1" lang="en-US" altLang="zh-CN" i="1" dirty="0" smtClean="0"/>
              <a:t>d</a:t>
            </a:r>
            <a:r>
              <a:rPr kumimoji="1" lang="zh-CN" altLang="en-US" dirty="0" smtClean="0"/>
              <a:t>个不同的特征值，各自的重数分别为</a:t>
            </a:r>
            <a:r>
              <a:rPr kumimoji="1" lang="en-US" altLang="zh-CN" i="1" dirty="0" smtClean="0"/>
              <a:t>q</a:t>
            </a:r>
            <a:r>
              <a:rPr kumimoji="1" lang="en-US" altLang="zh-CN" baseline="-25000" dirty="0" smtClean="0"/>
              <a:t>1</a:t>
            </a:r>
            <a:r>
              <a:rPr kumimoji="1" lang="en-US" altLang="zh-CN" dirty="0" smtClean="0"/>
              <a:t>,</a:t>
            </a:r>
            <a:r>
              <a:rPr kumimoji="1" lang="en-US" altLang="zh-CN" i="1" dirty="0" smtClean="0"/>
              <a:t>q</a:t>
            </a:r>
            <a:r>
              <a:rPr kumimoji="1" lang="en-US" altLang="zh-CN" baseline="-25000" dirty="0" smtClean="0"/>
              <a:t>2</a:t>
            </a:r>
            <a:r>
              <a:rPr kumimoji="1" lang="en-US" altLang="zh-CN" dirty="0" smtClean="0"/>
              <a:t>,…,</a:t>
            </a:r>
            <a:r>
              <a:rPr kumimoji="1" lang="en-US" altLang="zh-CN" i="1" dirty="0" err="1" smtClean="0"/>
              <a:t>q</a:t>
            </a:r>
            <a:r>
              <a:rPr kumimoji="1" lang="en-US" altLang="zh-CN" baseline="-25000" dirty="0" err="1" smtClean="0"/>
              <a:t>d</a:t>
            </a:r>
            <a:r>
              <a:rPr kumimoji="1" lang="en-US" altLang="zh-CN" dirty="0" smtClean="0"/>
              <a:t>。</a:t>
            </a:r>
          </a:p>
          <a:p>
            <a:pPr>
              <a:defRPr/>
            </a:pPr>
            <a:endParaRPr kumimoji="1" lang="en-US" altLang="zh-CN" dirty="0"/>
          </a:p>
          <a:p>
            <a:pPr>
              <a:defRPr/>
            </a:pPr>
            <a:endParaRPr kumimoji="1" lang="en-US" altLang="zh-CN" dirty="0" smtClean="0"/>
          </a:p>
          <a:p>
            <a:pPr>
              <a:defRPr/>
            </a:pPr>
            <a:endParaRPr kumimoji="1" lang="en-US" altLang="zh-CN" dirty="0"/>
          </a:p>
          <a:p>
            <a:pPr>
              <a:defRPr/>
            </a:pPr>
            <a:endParaRPr kumimoji="1" lang="en-US" altLang="zh-CN" dirty="0" smtClean="0"/>
          </a:p>
          <a:p>
            <a:pPr>
              <a:defRPr/>
            </a:pPr>
            <a:endParaRPr kumimoji="1" lang="en-US" altLang="zh-CN" dirty="0"/>
          </a:p>
          <a:p>
            <a:pPr>
              <a:defRPr/>
            </a:pPr>
            <a:endParaRPr kumimoji="1" lang="en-US" altLang="zh-CN" dirty="0" smtClean="0"/>
          </a:p>
          <a:p>
            <a:pPr>
              <a:lnSpc>
                <a:spcPct val="120000"/>
              </a:lnSpc>
              <a:defRPr/>
            </a:pPr>
            <a:endParaRPr kumimoji="1" lang="en-US" altLang="zh-CN" dirty="0" smtClean="0"/>
          </a:p>
          <a:p>
            <a:pPr>
              <a:lnSpc>
                <a:spcPct val="120000"/>
              </a:lnSpc>
              <a:defRPr/>
            </a:pPr>
            <a:r>
              <a:rPr kumimoji="1" lang="zh-CN" altLang="en-US" dirty="0" smtClean="0"/>
              <a:t>定义                                             ，                       </a:t>
            </a:r>
            <a:endParaRPr kumimoji="1" lang="en-US" altLang="zh-CN" dirty="0" smtClean="0"/>
          </a:p>
          <a:p>
            <a:pPr marL="0" indent="0">
              <a:buFont typeface="Wingdings" panose="05000000000000000000" pitchFamily="2" charset="2"/>
              <a:buNone/>
              <a:defRPr/>
            </a:pPr>
            <a:r>
              <a:rPr kumimoji="1" lang="zh-CN" altLang="en-US" dirty="0" smtClean="0"/>
              <a:t>  如果知道特征值的重数，可以</a:t>
            </a:r>
            <a:endParaRPr kumimoji="1" lang="en-US" altLang="zh-CN" dirty="0" smtClean="0"/>
          </a:p>
          <a:p>
            <a:pPr marL="0" indent="0">
              <a:buFont typeface="Wingdings" panose="05000000000000000000" pitchFamily="2" charset="2"/>
              <a:buNone/>
              <a:defRPr/>
            </a:pPr>
            <a:r>
              <a:rPr kumimoji="1" lang="zh-CN" altLang="zh-CN" dirty="0"/>
              <a:t> </a:t>
            </a:r>
            <a:r>
              <a:rPr kumimoji="1" lang="zh-CN" altLang="en-US" dirty="0" smtClean="0"/>
              <a:t>  得到</a:t>
            </a:r>
            <a:r>
              <a:rPr kumimoji="1" lang="zh-CN" altLang="en-US" dirty="0" smtClean="0">
                <a:solidFill>
                  <a:srgbClr val="FF0000"/>
                </a:solidFill>
              </a:rPr>
              <a:t>算数</a:t>
            </a:r>
            <a:r>
              <a:rPr kumimoji="1" lang="en-US" altLang="zh-CN" dirty="0" smtClean="0">
                <a:solidFill>
                  <a:srgbClr val="FF0000"/>
                </a:solidFill>
              </a:rPr>
              <a:t>-</a:t>
            </a:r>
            <a:r>
              <a:rPr kumimoji="1" lang="zh-CN" altLang="en-US" dirty="0" smtClean="0">
                <a:solidFill>
                  <a:srgbClr val="FF0000"/>
                </a:solidFill>
              </a:rPr>
              <a:t>几何平均值比</a:t>
            </a:r>
            <a:r>
              <a:rPr kumimoji="1" lang="zh-CN" altLang="en-US" dirty="0" smtClean="0"/>
              <a:t>：</a:t>
            </a:r>
            <a:endParaRPr kumimoji="1" lang="en-US" altLang="zh-CN" dirty="0"/>
          </a:p>
          <a:p>
            <a:pPr>
              <a:defRPr/>
            </a:pPr>
            <a:endParaRPr kumimoji="1" lang="en-US" altLang="zh-CN" dirty="0" smtClean="0"/>
          </a:p>
          <a:p>
            <a:pPr>
              <a:defRPr/>
            </a:pPr>
            <a:endParaRPr kumimoji="1" lang="en-US" altLang="zh-CN" dirty="0"/>
          </a:p>
          <a:p>
            <a:pPr>
              <a:defRPr/>
            </a:pPr>
            <a:endParaRPr kumimoji="1" lang="en-US" altLang="zh-CN" dirty="0" smtClean="0"/>
          </a:p>
          <a:p>
            <a:pPr marL="0" indent="0">
              <a:buFont typeface="Wingdings" panose="05000000000000000000" pitchFamily="2" charset="2"/>
              <a:buNone/>
              <a:defRPr/>
            </a:pPr>
            <a:endParaRPr kumimoji="1" lang="zh-CN" altLang="en-US" dirty="0"/>
          </a:p>
        </p:txBody>
      </p:sp>
      <p:sp>
        <p:nvSpPr>
          <p:cNvPr id="80900" name="幻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49D258C6-0800-4DE6-9CCE-A26B42D6D677}"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60</a:t>
            </a:fld>
            <a:endParaRPr lang="en-US" altLang="zh-CN" sz="1600" smtClean="0">
              <a:solidFill>
                <a:srgbClr val="3333CC"/>
              </a:solidFill>
              <a:latin typeface="Times New Roman" panose="02020603050405020304" pitchFamily="18" charset="0"/>
              <a:ea typeface="宋体" panose="02010600030101010101" pitchFamily="2" charset="-122"/>
            </a:endParaRPr>
          </a:p>
        </p:txBody>
      </p:sp>
      <p:pic>
        <p:nvPicPr>
          <p:cNvPr id="80901"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51275" y="1412875"/>
            <a:ext cx="3951288" cy="251142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0" name="文本框 9"/>
          <p:cNvSpPr txBox="1"/>
          <p:nvPr/>
        </p:nvSpPr>
        <p:spPr>
          <a:xfrm>
            <a:off x="827088" y="1557338"/>
            <a:ext cx="2089150" cy="904875"/>
          </a:xfrm>
          <a:prstGeom prst="rect">
            <a:avLst/>
          </a:prstGeom>
          <a:noFill/>
        </p:spPr>
        <p:txBody>
          <a:bodyPr>
            <a:spAutoFit/>
          </a:bodyPr>
          <a:lstStyle/>
          <a:p>
            <a:pPr eaLnBrk="1" hangingPunct="1">
              <a:spcBef>
                <a:spcPct val="20000"/>
              </a:spcBef>
              <a:buClr>
                <a:schemeClr val="folHlink"/>
              </a:buClr>
              <a:buSzPct val="60000"/>
              <a:buFont typeface="Wingdings" pitchFamily="2" charset="2"/>
              <a:buNone/>
              <a:defRPr/>
            </a:pPr>
            <a:r>
              <a:rPr kumimoji="1" lang="en-US" altLang="zh-CN" sz="2400" dirty="0">
                <a:latin typeface="+mj-ea"/>
                <a:ea typeface="+mj-ea"/>
              </a:rPr>
              <a:t>2</a:t>
            </a:r>
            <a:r>
              <a:rPr kumimoji="1" lang="zh-CN" altLang="en-US" sz="2400" dirty="0">
                <a:latin typeface="+mj-ea"/>
                <a:ea typeface="+mj-ea"/>
              </a:rPr>
              <a:t>根发射天线，</a:t>
            </a:r>
            <a:endParaRPr kumimoji="1" lang="en-US" altLang="zh-CN" sz="2400" dirty="0">
              <a:latin typeface="+mj-ea"/>
              <a:ea typeface="+mj-ea"/>
            </a:endParaRPr>
          </a:p>
          <a:p>
            <a:pPr eaLnBrk="1" hangingPunct="1">
              <a:spcBef>
                <a:spcPct val="20000"/>
              </a:spcBef>
              <a:buClr>
                <a:schemeClr val="folHlink"/>
              </a:buClr>
              <a:buSzPct val="60000"/>
              <a:buFont typeface="Wingdings" pitchFamily="2" charset="2"/>
              <a:buNone/>
              <a:defRPr/>
            </a:pPr>
            <a:r>
              <a:rPr kumimoji="1" lang="en-US" altLang="zh-CN" sz="2400" dirty="0">
                <a:latin typeface="+mj-ea"/>
                <a:ea typeface="+mj-ea"/>
              </a:rPr>
              <a:t>4</a:t>
            </a:r>
            <a:r>
              <a:rPr kumimoji="1" lang="zh-CN" altLang="en-US" sz="2400" dirty="0">
                <a:latin typeface="+mj-ea"/>
                <a:ea typeface="+mj-ea"/>
              </a:rPr>
              <a:t>根接收天线。</a:t>
            </a:r>
          </a:p>
        </p:txBody>
      </p:sp>
      <p:graphicFrame>
        <p:nvGraphicFramePr>
          <p:cNvPr id="8" name="对象 7"/>
          <p:cNvGraphicFramePr>
            <a:graphicFrameLocks noChangeAspect="1"/>
          </p:cNvGraphicFramePr>
          <p:nvPr/>
        </p:nvGraphicFramePr>
        <p:xfrm>
          <a:off x="1619250" y="4437063"/>
          <a:ext cx="3500438" cy="647700"/>
        </p:xfrm>
        <a:graphic>
          <a:graphicData uri="http://schemas.openxmlformats.org/presentationml/2006/ole">
            <mc:AlternateContent xmlns:mc="http://schemas.openxmlformats.org/markup-compatibility/2006">
              <mc:Choice xmlns:v="urn:schemas-microsoft-com:vml" Requires="v">
                <p:oleObj spid="_x0000_s80995" name="Equation" r:id="rId4" imgW="2047680" imgH="365400" progId="Equation.DSMT4">
                  <p:embed/>
                </p:oleObj>
              </mc:Choice>
              <mc:Fallback>
                <p:oleObj name="Equation" r:id="rId4" imgW="2047680" imgH="365400" progId="Equation.DSMT4">
                  <p:embed/>
                  <p:pic>
                    <p:nvPicPr>
                      <p:cNvPr id="0" name="对象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250" y="4437063"/>
                        <a:ext cx="3500438"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 name="对象 10"/>
          <p:cNvGraphicFramePr>
            <a:graphicFrameLocks noChangeAspect="1"/>
          </p:cNvGraphicFramePr>
          <p:nvPr/>
        </p:nvGraphicFramePr>
        <p:xfrm>
          <a:off x="5292725" y="4149725"/>
          <a:ext cx="3068638" cy="1958975"/>
        </p:xfrm>
        <a:graphic>
          <a:graphicData uri="http://schemas.openxmlformats.org/presentationml/2006/ole">
            <mc:AlternateContent xmlns:mc="http://schemas.openxmlformats.org/markup-compatibility/2006">
              <mc:Choice xmlns:v="urn:schemas-microsoft-com:vml" Requires="v">
                <p:oleObj spid="_x0000_s80996" name="Equation" r:id="rId6" imgW="1636560" imgH="1042200" progId="Equation.DSMT4">
                  <p:embed/>
                </p:oleObj>
              </mc:Choice>
              <mc:Fallback>
                <p:oleObj name="Equation" r:id="rId6" imgW="1636560" imgH="1042200" progId="Equation.DSMT4">
                  <p:embed/>
                  <p:pic>
                    <p:nvPicPr>
                      <p:cNvPr id="0" name="对象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92725" y="4149725"/>
                        <a:ext cx="3068638" cy="195897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zh-CN" altLang="en-US" dirty="0" smtClean="0"/>
              <a:t>基于采样协方差矩阵的检测：盲检测</a:t>
            </a:r>
            <a:endParaRPr kumimoji="1" lang="zh-CN" altLang="en-US" dirty="0"/>
          </a:p>
        </p:txBody>
      </p:sp>
      <p:sp>
        <p:nvSpPr>
          <p:cNvPr id="3" name="内容占位符 2"/>
          <p:cNvSpPr>
            <a:spLocks noGrp="1"/>
          </p:cNvSpPr>
          <p:nvPr>
            <p:ph idx="1"/>
          </p:nvPr>
        </p:nvSpPr>
        <p:spPr>
          <a:xfrm>
            <a:off x="539750" y="908050"/>
            <a:ext cx="8424863" cy="865188"/>
          </a:xfrm>
        </p:spPr>
        <p:txBody>
          <a:bodyPr/>
          <a:lstStyle/>
          <a:p>
            <a:pPr>
              <a:defRPr/>
            </a:pPr>
            <a:r>
              <a:rPr kumimoji="1" lang="zh-CN" altLang="en-US" dirty="0" smtClean="0"/>
              <a:t>如何没有任何关于发射信号结构的知识，只能求助于盲检测：</a:t>
            </a:r>
            <a:endParaRPr kumimoji="1" lang="zh-CN" altLang="en-US" dirty="0"/>
          </a:p>
        </p:txBody>
      </p:sp>
      <p:sp>
        <p:nvSpPr>
          <p:cNvPr id="81924" name="幻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6A3C8243-BF6A-48D7-B74C-C345C399563A}"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61</a:t>
            </a:fld>
            <a:endParaRPr lang="en-US" altLang="zh-CN" sz="1600" smtClean="0">
              <a:solidFill>
                <a:srgbClr val="3333CC"/>
              </a:solidFill>
              <a:latin typeface="Times New Roman" panose="02020603050405020304" pitchFamily="18" charset="0"/>
              <a:ea typeface="宋体" panose="02010600030101010101" pitchFamily="2" charset="-122"/>
            </a:endParaRPr>
          </a:p>
        </p:txBody>
      </p:sp>
      <p:graphicFrame>
        <p:nvGraphicFramePr>
          <p:cNvPr id="81925" name="对象 6"/>
          <p:cNvGraphicFramePr>
            <a:graphicFrameLocks noChangeAspect="1"/>
          </p:cNvGraphicFramePr>
          <p:nvPr/>
        </p:nvGraphicFramePr>
        <p:xfrm>
          <a:off x="5435600" y="1484313"/>
          <a:ext cx="1311275" cy="1587500"/>
        </p:xfrm>
        <a:graphic>
          <a:graphicData uri="http://schemas.openxmlformats.org/presentationml/2006/ole">
            <mc:AlternateContent xmlns:mc="http://schemas.openxmlformats.org/markup-compatibility/2006">
              <mc:Choice xmlns:v="urn:schemas-microsoft-com:vml" Requires="v">
                <p:oleObj spid="_x0000_s82020" name="Equation" r:id="rId3" imgW="594000" imgH="722160" progId="Equation.DSMT4">
                  <p:embed/>
                </p:oleObj>
              </mc:Choice>
              <mc:Fallback>
                <p:oleObj name="Equation" r:id="rId3" imgW="594000" imgH="722160" progId="Equation.DSMT4">
                  <p:embed/>
                  <p:pic>
                    <p:nvPicPr>
                      <p:cNvPr id="0"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5600" y="1484313"/>
                        <a:ext cx="1311275" cy="15875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文本框 7"/>
          <p:cNvSpPr txBox="1"/>
          <p:nvPr/>
        </p:nvSpPr>
        <p:spPr>
          <a:xfrm>
            <a:off x="1042988" y="1916113"/>
            <a:ext cx="3998912" cy="461962"/>
          </a:xfrm>
          <a:prstGeom prst="rect">
            <a:avLst/>
          </a:prstGeom>
          <a:noFill/>
        </p:spPr>
        <p:txBody>
          <a:bodyPr wrap="none">
            <a:spAutoFit/>
          </a:bodyPr>
          <a:lstStyle/>
          <a:p>
            <a:pPr eaLnBrk="1" hangingPunct="1">
              <a:spcBef>
                <a:spcPct val="20000"/>
              </a:spcBef>
              <a:buClr>
                <a:schemeClr val="folHlink"/>
              </a:buClr>
              <a:buSzPct val="60000"/>
              <a:buFont typeface="Wingdings" pitchFamily="2" charset="2"/>
              <a:buNone/>
              <a:defRPr/>
            </a:pPr>
            <a:r>
              <a:rPr kumimoji="1" lang="zh-CN" altLang="en-US" sz="2400" dirty="0">
                <a:latin typeface="+mn-lt"/>
                <a:ea typeface="+mj-ea"/>
              </a:rPr>
              <a:t>最小最大特征值（</a:t>
            </a:r>
            <a:r>
              <a:rPr kumimoji="1" lang="en-US" altLang="zh-CN" sz="2400" dirty="0">
                <a:latin typeface="+mn-lt"/>
                <a:ea typeface="+mj-ea"/>
              </a:rPr>
              <a:t>MME</a:t>
            </a:r>
            <a:r>
              <a:rPr kumimoji="1" lang="zh-CN" altLang="en-US" sz="2400" dirty="0">
                <a:latin typeface="+mn-lt"/>
                <a:ea typeface="+mj-ea"/>
              </a:rPr>
              <a:t>）：</a:t>
            </a:r>
          </a:p>
        </p:txBody>
      </p:sp>
      <p:graphicFrame>
        <p:nvGraphicFramePr>
          <p:cNvPr id="81927" name="对象 8"/>
          <p:cNvGraphicFramePr>
            <a:graphicFrameLocks noChangeAspect="1"/>
          </p:cNvGraphicFramePr>
          <p:nvPr/>
        </p:nvGraphicFramePr>
        <p:xfrm>
          <a:off x="5275263" y="3644900"/>
          <a:ext cx="1779587" cy="1584325"/>
        </p:xfrm>
        <a:graphic>
          <a:graphicData uri="http://schemas.openxmlformats.org/presentationml/2006/ole">
            <mc:AlternateContent xmlns:mc="http://schemas.openxmlformats.org/markup-compatibility/2006">
              <mc:Choice xmlns:v="urn:schemas-microsoft-com:vml" Requires="v">
                <p:oleObj spid="_x0000_s82021" name="Equation" r:id="rId5" imgW="813600" imgH="722160" progId="Equation.DSMT4">
                  <p:embed/>
                </p:oleObj>
              </mc:Choice>
              <mc:Fallback>
                <p:oleObj name="Equation" r:id="rId5" imgW="813600" imgH="722160" progId="Equation.DSMT4">
                  <p:embed/>
                  <p:pic>
                    <p:nvPicPr>
                      <p:cNvPr id="0" name="对象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5263" y="3644900"/>
                        <a:ext cx="1779587" cy="158432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文本框 9"/>
          <p:cNvSpPr txBox="1"/>
          <p:nvPr/>
        </p:nvSpPr>
        <p:spPr>
          <a:xfrm>
            <a:off x="1116013" y="4221163"/>
            <a:ext cx="4219575" cy="461962"/>
          </a:xfrm>
          <a:prstGeom prst="rect">
            <a:avLst/>
          </a:prstGeom>
          <a:noFill/>
        </p:spPr>
        <p:txBody>
          <a:bodyPr wrap="none">
            <a:spAutoFit/>
          </a:bodyPr>
          <a:lstStyle/>
          <a:p>
            <a:pPr eaLnBrk="1" hangingPunct="1">
              <a:spcBef>
                <a:spcPct val="20000"/>
              </a:spcBef>
              <a:buClr>
                <a:schemeClr val="folHlink"/>
              </a:buClr>
              <a:buSzPct val="60000"/>
              <a:buFont typeface="Wingdings" pitchFamily="2" charset="2"/>
              <a:buNone/>
              <a:defRPr/>
            </a:pPr>
            <a:r>
              <a:rPr kumimoji="1" lang="zh-CN" altLang="en-US" sz="2400" dirty="0">
                <a:latin typeface="+mn-lt"/>
                <a:ea typeface="+mj-ea"/>
              </a:rPr>
              <a:t>能量与最小特征值（</a:t>
            </a:r>
            <a:r>
              <a:rPr kumimoji="1" lang="en-US" altLang="zh-CN" sz="2400" dirty="0">
                <a:latin typeface="+mn-lt"/>
                <a:ea typeface="+mj-ea"/>
              </a:rPr>
              <a:t>EME</a:t>
            </a:r>
            <a:r>
              <a:rPr kumimoji="1" lang="zh-CN" altLang="en-US" sz="2400" dirty="0">
                <a:latin typeface="+mn-lt"/>
                <a:ea typeface="+mj-ea"/>
              </a:rPr>
              <a:t>）：</a:t>
            </a:r>
          </a:p>
        </p:txBody>
      </p:sp>
      <p:sp>
        <p:nvSpPr>
          <p:cNvPr id="11" name="文本框 10"/>
          <p:cNvSpPr txBox="1"/>
          <p:nvPr/>
        </p:nvSpPr>
        <p:spPr>
          <a:xfrm>
            <a:off x="971550" y="5661025"/>
            <a:ext cx="5613400" cy="523875"/>
          </a:xfrm>
          <a:prstGeom prst="rect">
            <a:avLst/>
          </a:prstGeom>
          <a:noFill/>
        </p:spPr>
        <p:txBody>
          <a:bodyPr wrap="none">
            <a:spAutoFit/>
          </a:bodyPr>
          <a:lstStyle/>
          <a:p>
            <a:pPr eaLnBrk="1" hangingPunct="1">
              <a:spcBef>
                <a:spcPct val="20000"/>
              </a:spcBef>
              <a:buClr>
                <a:schemeClr val="folHlink"/>
              </a:buClr>
              <a:buSzPct val="60000"/>
              <a:buFont typeface="Wingdings" pitchFamily="2" charset="2"/>
              <a:buNone/>
              <a:defRPr/>
            </a:pPr>
            <a:r>
              <a:rPr kumimoji="1" lang="en-US" altLang="zh-CN" sz="2800" i="1" dirty="0">
                <a:latin typeface="+mn-lt"/>
                <a:ea typeface="+mj-ea"/>
              </a:rPr>
              <a:t>v</a:t>
            </a:r>
            <a:r>
              <a:rPr kumimoji="1" lang="en-US" altLang="zh-CN" sz="2800" baseline="-25000" dirty="0">
                <a:latin typeface="+mn-lt"/>
                <a:ea typeface="+mj-ea"/>
              </a:rPr>
              <a:t>1</a:t>
            </a:r>
            <a:r>
              <a:rPr kumimoji="1" lang="zh-CN" altLang="en-US" sz="2800" dirty="0">
                <a:latin typeface="+mn-lt"/>
                <a:ea typeface="+mj-ea"/>
              </a:rPr>
              <a:t>：最大特征值；</a:t>
            </a:r>
            <a:r>
              <a:rPr kumimoji="1" lang="en-US" altLang="zh-CN" sz="2800" i="1" dirty="0" err="1">
                <a:latin typeface="+mn-lt"/>
                <a:ea typeface="+mj-ea"/>
              </a:rPr>
              <a:t>v</a:t>
            </a:r>
            <a:r>
              <a:rPr kumimoji="1" lang="en-US" altLang="zh-CN" sz="2800" i="1" baseline="-25000" dirty="0" err="1">
                <a:latin typeface="+mn-lt"/>
                <a:ea typeface="+mj-ea"/>
              </a:rPr>
              <a:t>L</a:t>
            </a:r>
            <a:r>
              <a:rPr kumimoji="1" lang="zh-CN" altLang="en-US" sz="2800" dirty="0">
                <a:latin typeface="+mn-lt"/>
                <a:ea typeface="+mj-ea"/>
              </a:rPr>
              <a:t>最小特征值。</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zh-CN" altLang="en-US" dirty="0"/>
              <a:t>基于采样协方差矩阵的检测</a:t>
            </a:r>
            <a:r>
              <a:rPr kumimoji="1" lang="en-US" altLang="zh-CN" dirty="0"/>
              <a:t>：SIMO</a:t>
            </a:r>
            <a:endParaRPr kumimoji="1" lang="zh-CN" altLang="en-US" dirty="0"/>
          </a:p>
        </p:txBody>
      </p:sp>
      <p:sp>
        <p:nvSpPr>
          <p:cNvPr id="3" name="内容占位符 2"/>
          <p:cNvSpPr>
            <a:spLocks noGrp="1"/>
          </p:cNvSpPr>
          <p:nvPr>
            <p:ph idx="1"/>
          </p:nvPr>
        </p:nvSpPr>
        <p:spPr>
          <a:xfrm>
            <a:off x="539750" y="908050"/>
            <a:ext cx="8424863" cy="936625"/>
          </a:xfrm>
        </p:spPr>
        <p:txBody>
          <a:bodyPr/>
          <a:lstStyle/>
          <a:p>
            <a:pPr>
              <a:defRPr/>
            </a:pPr>
            <a:r>
              <a:rPr kumimoji="1" lang="zh-CN" altLang="en-US" dirty="0" smtClean="0"/>
              <a:t>检测实例</a:t>
            </a:r>
            <a:endParaRPr kumimoji="1" lang="en-US" altLang="zh-CN" dirty="0" smtClean="0"/>
          </a:p>
          <a:p>
            <a:pPr lvl="1">
              <a:defRPr/>
            </a:pPr>
            <a:r>
              <a:rPr kumimoji="1" lang="zh-CN" altLang="en-US" dirty="0" smtClean="0"/>
              <a:t>检测器并不需要噪声的方差信息，没有</a:t>
            </a:r>
            <a:r>
              <a:rPr kumimoji="1" lang="en-US" altLang="zh-CN" dirty="0" smtClean="0"/>
              <a:t>SNR</a:t>
            </a:r>
            <a:r>
              <a:rPr kumimoji="1" lang="zh-CN" altLang="en-US" dirty="0" smtClean="0"/>
              <a:t> </a:t>
            </a:r>
            <a:r>
              <a:rPr kumimoji="1" lang="en-US" altLang="zh-CN" dirty="0" smtClean="0"/>
              <a:t>Walls</a:t>
            </a:r>
            <a:r>
              <a:rPr kumimoji="1" lang="zh-CN" altLang="en-US" dirty="0" smtClean="0"/>
              <a:t>的问题。</a:t>
            </a:r>
            <a:endParaRPr kumimoji="1" lang="zh-CN" altLang="en-US" dirty="0"/>
          </a:p>
        </p:txBody>
      </p:sp>
      <p:sp>
        <p:nvSpPr>
          <p:cNvPr id="82948" name="幻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3D214D22-5C5F-4163-9DE1-0A2A7660E6DF}"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62</a:t>
            </a:fld>
            <a:endParaRPr lang="en-US" altLang="zh-CN" sz="1600" smtClean="0">
              <a:solidFill>
                <a:srgbClr val="3333CC"/>
              </a:solidFill>
              <a:latin typeface="Times New Roman" panose="02020603050405020304" pitchFamily="18" charset="0"/>
              <a:ea typeface="宋体" panose="02010600030101010101" pitchFamily="2" charset="-122"/>
            </a:endParaRPr>
          </a:p>
        </p:txBody>
      </p:sp>
      <p:pic>
        <p:nvPicPr>
          <p:cNvPr id="82949" name="图片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24075" y="1989138"/>
            <a:ext cx="4649788" cy="394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0"/>
          <p:cNvSpPr txBox="1"/>
          <p:nvPr/>
        </p:nvSpPr>
        <p:spPr>
          <a:xfrm>
            <a:off x="539552" y="5919663"/>
            <a:ext cx="8004845" cy="461665"/>
          </a:xfrm>
          <a:prstGeom prst="rect">
            <a:avLst/>
          </a:prstGeom>
        </p:spPr>
        <p:style>
          <a:lnRef idx="0">
            <a:schemeClr val="accent1"/>
          </a:lnRef>
          <a:fillRef idx="3">
            <a:schemeClr val="accent1"/>
          </a:fillRef>
          <a:effectRef idx="3">
            <a:schemeClr val="accent1"/>
          </a:effectRef>
          <a:fontRef idx="minor">
            <a:schemeClr val="lt1"/>
          </a:fontRef>
        </p:style>
        <p:txBody>
          <a:bodyPr>
            <a:spAutoFit/>
          </a:bodyPr>
          <a:lstStyle/>
          <a:p>
            <a:pPr eaLnBrk="1" hangingPunct="1">
              <a:spcBef>
                <a:spcPct val="20000"/>
              </a:spcBef>
              <a:buClr>
                <a:srgbClr val="FFFF00"/>
              </a:buClr>
              <a:buSzPct val="100000"/>
              <a:buFont typeface="Wingdings" pitchFamily="2" charset="2"/>
              <a:buNone/>
              <a:defRPr/>
            </a:pPr>
            <a:r>
              <a:rPr lang="en-US" altLang="zh-CN" sz="1200" dirty="0"/>
              <a:t>E.</a:t>
            </a:r>
            <a:r>
              <a:rPr lang="zh-CN" altLang="en-US" sz="1200" dirty="0"/>
              <a:t> </a:t>
            </a:r>
            <a:r>
              <a:rPr lang="en-US" altLang="zh-CN" sz="1200" dirty="0" err="1"/>
              <a:t>Axell</a:t>
            </a:r>
            <a:r>
              <a:rPr lang="en-US" altLang="zh-CN" sz="1200" dirty="0"/>
              <a:t>,</a:t>
            </a:r>
            <a:r>
              <a:rPr lang="zh-CN" altLang="en-US" sz="1200" dirty="0"/>
              <a:t> </a:t>
            </a:r>
            <a:r>
              <a:rPr lang="en-US" altLang="zh-CN" sz="1200" dirty="0"/>
              <a:t>et</a:t>
            </a:r>
            <a:r>
              <a:rPr lang="zh-CN" altLang="en-US" sz="1200" dirty="0"/>
              <a:t> </a:t>
            </a:r>
            <a:r>
              <a:rPr lang="en-US" altLang="zh-CN" sz="1200" dirty="0"/>
              <a:t>at.,</a:t>
            </a:r>
            <a:r>
              <a:rPr lang="zh-CN" altLang="en-US" sz="1200" dirty="0"/>
              <a:t> </a:t>
            </a:r>
            <a:r>
              <a:rPr lang="en-US" altLang="zh-CN" sz="1200" dirty="0"/>
              <a:t>“A</a:t>
            </a:r>
            <a:r>
              <a:rPr lang="zh-CN" altLang="en-US" sz="1200" dirty="0"/>
              <a:t> </a:t>
            </a:r>
            <a:r>
              <a:rPr lang="en-US" altLang="zh-CN" sz="1200" dirty="0"/>
              <a:t>unified</a:t>
            </a:r>
            <a:r>
              <a:rPr lang="zh-CN" altLang="en-US" sz="1200" dirty="0"/>
              <a:t> </a:t>
            </a:r>
            <a:r>
              <a:rPr lang="en-US" altLang="zh-CN" sz="1200" dirty="0"/>
              <a:t>framework</a:t>
            </a:r>
            <a:r>
              <a:rPr lang="zh-CN" altLang="en-US" sz="1200" dirty="0"/>
              <a:t> </a:t>
            </a:r>
            <a:r>
              <a:rPr lang="en-US" altLang="zh-CN" sz="1200" dirty="0"/>
              <a:t>for</a:t>
            </a:r>
            <a:r>
              <a:rPr lang="zh-CN" altLang="en-US" sz="1200" dirty="0"/>
              <a:t> </a:t>
            </a:r>
            <a:r>
              <a:rPr lang="en-US" altLang="zh-CN" sz="1200" dirty="0"/>
              <a:t>GLRT-based</a:t>
            </a:r>
            <a:r>
              <a:rPr lang="zh-CN" altLang="en-US" sz="1200" dirty="0"/>
              <a:t> </a:t>
            </a:r>
            <a:r>
              <a:rPr lang="en-US" altLang="zh-CN" sz="1200" dirty="0"/>
              <a:t>spectrum</a:t>
            </a:r>
            <a:r>
              <a:rPr lang="zh-CN" altLang="en-US" sz="1200" dirty="0"/>
              <a:t> </a:t>
            </a:r>
            <a:r>
              <a:rPr lang="en-US" altLang="zh-CN" sz="1200" dirty="0"/>
              <a:t>sensing</a:t>
            </a:r>
            <a:r>
              <a:rPr lang="zh-CN" altLang="en-US" sz="1200" dirty="0"/>
              <a:t> </a:t>
            </a:r>
            <a:r>
              <a:rPr lang="en-US" altLang="zh-CN" sz="1200" dirty="0"/>
              <a:t>of</a:t>
            </a:r>
            <a:r>
              <a:rPr lang="zh-CN" altLang="en-US" sz="1200" dirty="0"/>
              <a:t> </a:t>
            </a:r>
            <a:r>
              <a:rPr lang="en-US" altLang="zh-CN" sz="1200" dirty="0"/>
              <a:t>signals</a:t>
            </a:r>
            <a:r>
              <a:rPr lang="zh-CN" altLang="en-US" sz="1200" dirty="0"/>
              <a:t> </a:t>
            </a:r>
            <a:r>
              <a:rPr lang="en-US" altLang="zh-CN" sz="1200" dirty="0"/>
              <a:t>with</a:t>
            </a:r>
            <a:r>
              <a:rPr lang="zh-CN" altLang="en-US" sz="1200" dirty="0"/>
              <a:t> </a:t>
            </a:r>
            <a:r>
              <a:rPr lang="en-US" altLang="zh-CN" sz="1200" dirty="0"/>
              <a:t>covariance</a:t>
            </a:r>
            <a:r>
              <a:rPr lang="zh-CN" altLang="en-US" sz="1200" dirty="0"/>
              <a:t> </a:t>
            </a:r>
            <a:r>
              <a:rPr lang="en-US" altLang="zh-CN" sz="1200" dirty="0"/>
              <a:t>matrices</a:t>
            </a:r>
            <a:r>
              <a:rPr lang="zh-CN" altLang="en-US" sz="1200" dirty="0"/>
              <a:t> </a:t>
            </a:r>
            <a:r>
              <a:rPr lang="en-US" altLang="zh-CN" sz="1200" dirty="0"/>
              <a:t>with</a:t>
            </a:r>
            <a:r>
              <a:rPr lang="zh-CN" altLang="en-US" sz="1200" dirty="0"/>
              <a:t> </a:t>
            </a:r>
            <a:r>
              <a:rPr lang="en-US" altLang="zh-CN" sz="1200" dirty="0"/>
              <a:t>known</a:t>
            </a:r>
            <a:r>
              <a:rPr lang="zh-CN" altLang="en-US" sz="1200" dirty="0"/>
              <a:t> </a:t>
            </a:r>
            <a:r>
              <a:rPr lang="en-US" altLang="zh-CN" sz="1200" dirty="0"/>
              <a:t>eigenvalue</a:t>
            </a:r>
            <a:r>
              <a:rPr lang="zh-CN" altLang="en-US" sz="1200" dirty="0"/>
              <a:t> </a:t>
            </a:r>
            <a:r>
              <a:rPr lang="en-US" altLang="zh-CN" sz="1200" dirty="0"/>
              <a:t>multiplicities,” in</a:t>
            </a:r>
            <a:r>
              <a:rPr lang="zh-CN" altLang="en-US" sz="1200" dirty="0"/>
              <a:t> </a:t>
            </a:r>
            <a:r>
              <a:rPr lang="en-US" altLang="zh-CN" sz="1200" dirty="0"/>
              <a:t>Proc.</a:t>
            </a:r>
            <a:r>
              <a:rPr lang="zh-CN" altLang="en-US" sz="1200" dirty="0"/>
              <a:t> </a:t>
            </a:r>
            <a:r>
              <a:rPr lang="en-US" altLang="zh-CN" sz="1200" dirty="0"/>
              <a:t>IEEE</a:t>
            </a:r>
            <a:r>
              <a:rPr lang="zh-CN" altLang="en-US" sz="1200" dirty="0"/>
              <a:t> </a:t>
            </a:r>
            <a:r>
              <a:rPr lang="en-US" altLang="zh-CN" sz="1200" dirty="0"/>
              <a:t>ICASSP,</a:t>
            </a:r>
            <a:r>
              <a:rPr lang="zh-CN" altLang="en-US" sz="1200" dirty="0"/>
              <a:t> </a:t>
            </a:r>
            <a:r>
              <a:rPr lang="en-US" altLang="zh-CN" sz="1200" dirty="0"/>
              <a:t>Prague,</a:t>
            </a:r>
            <a:r>
              <a:rPr lang="zh-CN" altLang="en-US" sz="1200" dirty="0"/>
              <a:t> </a:t>
            </a:r>
            <a:r>
              <a:rPr lang="en-US" altLang="zh-CN" sz="1200" dirty="0"/>
              <a:t>Czech</a:t>
            </a:r>
            <a:r>
              <a:rPr lang="zh-CN" altLang="en-US" sz="1200" dirty="0"/>
              <a:t> </a:t>
            </a:r>
            <a:r>
              <a:rPr lang="en-US" altLang="zh-CN" sz="1200" dirty="0"/>
              <a:t>Republic,</a:t>
            </a:r>
            <a:r>
              <a:rPr lang="zh-CN" altLang="en-US" sz="1200" dirty="0"/>
              <a:t> </a:t>
            </a:r>
            <a:r>
              <a:rPr lang="en-US" altLang="zh-CN" sz="1200" dirty="0"/>
              <a:t>2011,</a:t>
            </a:r>
            <a:r>
              <a:rPr lang="zh-CN" altLang="en-US" sz="1200" dirty="0"/>
              <a:t> </a:t>
            </a:r>
            <a:r>
              <a:rPr lang="en-US" altLang="zh-CN" sz="1200" dirty="0"/>
              <a:t>pp. 2956-</a:t>
            </a:r>
            <a:r>
              <a:rPr lang="zh-CN" altLang="en-US" sz="1200" dirty="0"/>
              <a:t> </a:t>
            </a:r>
            <a:r>
              <a:rPr lang="en-US" altLang="zh-CN" sz="1200" dirty="0"/>
              <a:t>2989.</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zh-CN" altLang="en-US" dirty="0" smtClean="0"/>
              <a:t>其它单节点感知问题</a:t>
            </a:r>
            <a:endParaRPr kumimoji="1" lang="zh-CN" altLang="en-US" dirty="0"/>
          </a:p>
        </p:txBody>
      </p:sp>
      <p:sp>
        <p:nvSpPr>
          <p:cNvPr id="3" name="内容占位符 2"/>
          <p:cNvSpPr>
            <a:spLocks noGrp="1"/>
          </p:cNvSpPr>
          <p:nvPr>
            <p:ph idx="1"/>
          </p:nvPr>
        </p:nvSpPr>
        <p:spPr/>
        <p:txBody>
          <a:bodyPr/>
          <a:lstStyle/>
          <a:p>
            <a:pPr>
              <a:defRPr/>
            </a:pPr>
            <a:r>
              <a:rPr kumimoji="1" lang="zh-CN" altLang="en-US" dirty="0" smtClean="0"/>
              <a:t>宽带感知问题</a:t>
            </a:r>
            <a:endParaRPr kumimoji="1" lang="en-US" altLang="zh-CN" dirty="0" smtClean="0"/>
          </a:p>
          <a:p>
            <a:pPr lvl="1">
              <a:defRPr/>
            </a:pPr>
            <a:r>
              <a:rPr kumimoji="1" lang="zh-CN" altLang="en-US" dirty="0" smtClean="0"/>
              <a:t>一个简单地处理方法是将宽带信道划分为多个窄带，并假设每个窄带独立，对每个窄带进行单独感知。</a:t>
            </a:r>
            <a:endParaRPr kumimoji="1" lang="en-US" altLang="zh-CN" dirty="0" smtClean="0"/>
          </a:p>
          <a:p>
            <a:pPr lvl="1">
              <a:defRPr/>
            </a:pPr>
            <a:endParaRPr kumimoji="1" lang="en-US" altLang="zh-CN" dirty="0"/>
          </a:p>
          <a:p>
            <a:pPr lvl="1">
              <a:defRPr/>
            </a:pPr>
            <a:endParaRPr kumimoji="1" lang="en-US" altLang="zh-CN" dirty="0" smtClean="0"/>
          </a:p>
          <a:p>
            <a:pPr lvl="1">
              <a:defRPr/>
            </a:pPr>
            <a:endParaRPr kumimoji="1" lang="en-US" altLang="zh-CN" dirty="0"/>
          </a:p>
          <a:p>
            <a:pPr lvl="1">
              <a:defRPr/>
            </a:pPr>
            <a:endParaRPr kumimoji="1" lang="en-US" altLang="zh-CN" dirty="0" smtClean="0"/>
          </a:p>
          <a:p>
            <a:pPr lvl="1">
              <a:defRPr/>
            </a:pPr>
            <a:endParaRPr kumimoji="1" lang="en-US" altLang="zh-CN" dirty="0"/>
          </a:p>
          <a:p>
            <a:pPr lvl="1">
              <a:defRPr/>
            </a:pPr>
            <a:endParaRPr kumimoji="1" lang="en-US" altLang="zh-CN" dirty="0" smtClean="0"/>
          </a:p>
          <a:p>
            <a:pPr lvl="1">
              <a:defRPr/>
            </a:pPr>
            <a:endParaRPr kumimoji="1" lang="en-US" altLang="zh-CN" dirty="0"/>
          </a:p>
          <a:p>
            <a:pPr lvl="1">
              <a:defRPr/>
            </a:pPr>
            <a:r>
              <a:rPr kumimoji="1" lang="zh-CN" altLang="en-US" dirty="0" smtClean="0"/>
              <a:t>压缩感知（</a:t>
            </a:r>
            <a:r>
              <a:rPr kumimoji="1" lang="en-US" altLang="zh-CN" dirty="0" smtClean="0"/>
              <a:t>Compressive</a:t>
            </a:r>
            <a:r>
              <a:rPr kumimoji="1" lang="zh-CN" altLang="en-US" dirty="0" smtClean="0"/>
              <a:t> </a:t>
            </a:r>
            <a:r>
              <a:rPr kumimoji="1" lang="en-US" altLang="zh-CN" dirty="0" err="1" smtClean="0"/>
              <a:t>Sengsing</a:t>
            </a:r>
            <a:r>
              <a:rPr kumimoji="1" lang="zh-CN" altLang="en-US" dirty="0" smtClean="0"/>
              <a:t>）</a:t>
            </a:r>
            <a:endParaRPr kumimoji="1" lang="en-US" altLang="zh-CN" dirty="0" smtClean="0"/>
          </a:p>
          <a:p>
            <a:pPr lvl="1">
              <a:defRPr/>
            </a:pPr>
            <a:r>
              <a:rPr kumimoji="1" lang="zh-CN" altLang="en-US" dirty="0" smtClean="0"/>
              <a:t>基于滤波器组的感知（</a:t>
            </a:r>
            <a:r>
              <a:rPr kumimoji="1" lang="en-US" altLang="zh-CN" dirty="0" smtClean="0"/>
              <a:t>Filter-Bank</a:t>
            </a:r>
            <a:r>
              <a:rPr kumimoji="1" lang="zh-CN" altLang="en-US" dirty="0" smtClean="0"/>
              <a:t> </a:t>
            </a:r>
            <a:r>
              <a:rPr kumimoji="1" lang="en-US" altLang="zh-CN" dirty="0" smtClean="0"/>
              <a:t>based</a:t>
            </a:r>
            <a:r>
              <a:rPr kumimoji="1" lang="zh-CN" altLang="en-US" dirty="0" smtClean="0"/>
              <a:t>）</a:t>
            </a:r>
            <a:endParaRPr kumimoji="1" lang="en-US" altLang="zh-CN" dirty="0" smtClean="0"/>
          </a:p>
          <a:p>
            <a:pPr lvl="1">
              <a:defRPr/>
            </a:pPr>
            <a:r>
              <a:rPr kumimoji="1" lang="zh-CN" altLang="zh-CN" dirty="0"/>
              <a:t>……</a:t>
            </a:r>
            <a:endParaRPr kumimoji="1" lang="en-US" altLang="zh-CN" dirty="0" smtClean="0"/>
          </a:p>
          <a:p>
            <a:pPr lvl="1">
              <a:defRPr/>
            </a:pPr>
            <a:endParaRPr kumimoji="1" lang="en-US" altLang="zh-CN" dirty="0"/>
          </a:p>
          <a:p>
            <a:pPr lvl="1">
              <a:defRPr/>
            </a:pPr>
            <a:endParaRPr kumimoji="1" lang="en-US" altLang="zh-CN" dirty="0" smtClean="0"/>
          </a:p>
          <a:p>
            <a:pPr lvl="1">
              <a:defRPr/>
            </a:pPr>
            <a:endParaRPr kumimoji="1" lang="en-US" altLang="zh-CN" dirty="0"/>
          </a:p>
          <a:p>
            <a:pPr lvl="1">
              <a:defRPr/>
            </a:pPr>
            <a:endParaRPr kumimoji="1" lang="en-US" altLang="zh-CN" dirty="0" smtClean="0"/>
          </a:p>
          <a:p>
            <a:pPr lvl="1">
              <a:defRPr/>
            </a:pPr>
            <a:endParaRPr kumimoji="1" lang="en-US" altLang="zh-CN" dirty="0"/>
          </a:p>
          <a:p>
            <a:pPr marL="457200" lvl="1" indent="0">
              <a:buFont typeface="Wingdings" panose="05000000000000000000" pitchFamily="2" charset="2"/>
              <a:buNone/>
              <a:defRPr/>
            </a:pPr>
            <a:endParaRPr kumimoji="1" lang="zh-CN" altLang="en-US" dirty="0"/>
          </a:p>
        </p:txBody>
      </p:sp>
      <p:sp>
        <p:nvSpPr>
          <p:cNvPr id="83972" name="幻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EE0422EC-8DF8-465C-BAFE-BAA79BB2668F}"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63</a:t>
            </a:fld>
            <a:endParaRPr lang="en-US" altLang="zh-CN" sz="1600" smtClean="0">
              <a:solidFill>
                <a:srgbClr val="3333CC"/>
              </a:solidFill>
              <a:latin typeface="Times New Roman" panose="02020603050405020304" pitchFamily="18" charset="0"/>
              <a:ea typeface="宋体" panose="02010600030101010101" pitchFamily="2" charset="-122"/>
            </a:endParaRPr>
          </a:p>
        </p:txBody>
      </p:sp>
      <p:pic>
        <p:nvPicPr>
          <p:cNvPr id="83973"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11413" y="1989138"/>
            <a:ext cx="4427537" cy="225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多节点协同频谱感知</a:t>
            </a:r>
            <a:endParaRPr lang="zh-CN" altLang="en-US" dirty="0"/>
          </a:p>
        </p:txBody>
      </p:sp>
      <p:sp>
        <p:nvSpPr>
          <p:cNvPr id="3" name="内容占位符 2"/>
          <p:cNvSpPr>
            <a:spLocks noGrp="1"/>
          </p:cNvSpPr>
          <p:nvPr>
            <p:ph idx="1"/>
          </p:nvPr>
        </p:nvSpPr>
        <p:spPr>
          <a:xfrm>
            <a:off x="539750" y="908050"/>
            <a:ext cx="4824413" cy="5184775"/>
          </a:xfrm>
        </p:spPr>
        <p:txBody>
          <a:bodyPr/>
          <a:lstStyle/>
          <a:p>
            <a:pPr>
              <a:defRPr/>
            </a:pPr>
            <a:r>
              <a:rPr lang="zh-CN" altLang="en-US" dirty="0" smtClean="0"/>
              <a:t>动机与出发点：</a:t>
            </a:r>
            <a:endParaRPr lang="en-US" altLang="zh-CN" dirty="0" smtClean="0"/>
          </a:p>
          <a:p>
            <a:pPr lvl="1">
              <a:defRPr/>
            </a:pPr>
            <a:r>
              <a:rPr lang="zh-CN" altLang="en-US" dirty="0" smtClean="0"/>
              <a:t>由于功耗等约束，单个感知设备的灵敏度可能有限；</a:t>
            </a:r>
            <a:endParaRPr lang="en-US" altLang="zh-CN" dirty="0" smtClean="0"/>
          </a:p>
          <a:p>
            <a:pPr lvl="1">
              <a:defRPr/>
            </a:pPr>
            <a:r>
              <a:rPr lang="zh-CN" altLang="en-US" dirty="0" smtClean="0"/>
              <a:t>单个认知用户可能位于主用户信号的深衰落区域，导致无法检测到主用户信号；</a:t>
            </a:r>
            <a:endParaRPr lang="en-US" altLang="zh-CN" dirty="0" smtClean="0"/>
          </a:p>
          <a:p>
            <a:pPr lvl="1">
              <a:defRPr/>
            </a:pPr>
            <a:r>
              <a:rPr lang="zh-CN" altLang="en-US" dirty="0" smtClean="0"/>
              <a:t>单个认知用户可能检测不到主用户发射机，但可能会影响到主用户接收机，导致</a:t>
            </a:r>
            <a:r>
              <a:rPr lang="zh-CN" altLang="en-US" dirty="0" smtClean="0">
                <a:solidFill>
                  <a:srgbClr val="FF0000"/>
                </a:solidFill>
              </a:rPr>
              <a:t>隐藏终端</a:t>
            </a:r>
            <a:r>
              <a:rPr lang="zh-CN" altLang="en-US" dirty="0">
                <a:solidFill>
                  <a:srgbClr val="FF0000"/>
                </a:solidFill>
              </a:rPr>
              <a:t>问题</a:t>
            </a:r>
            <a:r>
              <a:rPr lang="zh-CN" altLang="en-US" dirty="0" smtClean="0">
                <a:solidFill>
                  <a:srgbClr val="FF0000"/>
                </a:solidFill>
              </a:rPr>
              <a:t>（</a:t>
            </a:r>
            <a:r>
              <a:rPr lang="en-US" altLang="zh-CN" dirty="0" smtClean="0">
                <a:solidFill>
                  <a:srgbClr val="FF0000"/>
                </a:solidFill>
              </a:rPr>
              <a:t>hidden terminal problem</a:t>
            </a:r>
            <a:r>
              <a:rPr lang="zh-CN" altLang="en-US" dirty="0" smtClean="0">
                <a:solidFill>
                  <a:srgbClr val="FF0000"/>
                </a:solidFill>
              </a:rPr>
              <a:t>）</a:t>
            </a:r>
            <a:r>
              <a:rPr lang="zh-CN" altLang="en-US" dirty="0" smtClean="0"/>
              <a:t>。</a:t>
            </a:r>
            <a:endParaRPr lang="en-US" altLang="zh-CN" dirty="0" smtClean="0"/>
          </a:p>
          <a:p>
            <a:pPr>
              <a:defRPr/>
            </a:pPr>
            <a:r>
              <a:rPr lang="zh-CN" altLang="en-US" dirty="0" smtClean="0"/>
              <a:t>解决思路：</a:t>
            </a:r>
            <a:endParaRPr lang="en-US" altLang="zh-CN" dirty="0" smtClean="0"/>
          </a:p>
          <a:p>
            <a:pPr lvl="1">
              <a:defRPr/>
            </a:pPr>
            <a:r>
              <a:rPr lang="zh-CN" altLang="en-US" dirty="0" smtClean="0"/>
              <a:t>利用</a:t>
            </a:r>
            <a:r>
              <a:rPr lang="zh-CN" altLang="en-US" dirty="0" smtClean="0">
                <a:solidFill>
                  <a:srgbClr val="0033CC"/>
                </a:solidFill>
              </a:rPr>
              <a:t>协同频谱感知</a:t>
            </a:r>
            <a:r>
              <a:rPr lang="en-US" altLang="zh-CN" dirty="0" smtClean="0">
                <a:solidFill>
                  <a:srgbClr val="0033CC"/>
                </a:solidFill>
              </a:rPr>
              <a:t>(cooperative</a:t>
            </a:r>
            <a:r>
              <a:rPr lang="zh-CN" altLang="en-US" dirty="0" smtClean="0">
                <a:solidFill>
                  <a:srgbClr val="0033CC"/>
                </a:solidFill>
              </a:rPr>
              <a:t> </a:t>
            </a:r>
            <a:r>
              <a:rPr lang="en-US" altLang="zh-CN" dirty="0" smtClean="0">
                <a:solidFill>
                  <a:srgbClr val="0033CC"/>
                </a:solidFill>
              </a:rPr>
              <a:t>sensing)</a:t>
            </a:r>
            <a:r>
              <a:rPr lang="zh-CN" altLang="en-US" dirty="0" smtClean="0"/>
              <a:t>提高频谱感知的灵敏度。</a:t>
            </a:r>
            <a:endParaRPr lang="en-US" altLang="zh-CN" dirty="0" smtClean="0"/>
          </a:p>
          <a:p>
            <a:pPr>
              <a:defRPr/>
            </a:pPr>
            <a:r>
              <a:rPr lang="zh-CN" altLang="en-US" dirty="0" smtClean="0"/>
              <a:t>基本问题：</a:t>
            </a:r>
            <a:r>
              <a:rPr lang="zh-CN" altLang="en-US" dirty="0" smtClean="0">
                <a:solidFill>
                  <a:srgbClr val="0033CC"/>
                </a:solidFill>
              </a:rPr>
              <a:t>数据如何融合</a:t>
            </a:r>
            <a:r>
              <a:rPr lang="zh-CN" altLang="en-US" dirty="0" smtClean="0"/>
              <a:t>？</a:t>
            </a:r>
            <a:endParaRPr lang="zh-CN" altLang="en-US" dirty="0"/>
          </a:p>
        </p:txBody>
      </p:sp>
      <p:sp>
        <p:nvSpPr>
          <p:cNvPr id="84996"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32B211F2-572B-4B21-AE59-8C055445205C}"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64</a:t>
            </a:fld>
            <a:endParaRPr lang="en-US" altLang="zh-CN" sz="1600" smtClean="0">
              <a:solidFill>
                <a:srgbClr val="3333CC"/>
              </a:solidFill>
              <a:latin typeface="Times New Roman" panose="02020603050405020304" pitchFamily="18" charset="0"/>
              <a:ea typeface="宋体" panose="02010600030101010101" pitchFamily="2" charset="-122"/>
            </a:endParaRPr>
          </a:p>
        </p:txBody>
      </p:sp>
      <p:pic>
        <p:nvPicPr>
          <p:cNvPr id="84997"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19700" y="1300163"/>
            <a:ext cx="3298825" cy="220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03800" y="3917950"/>
            <a:ext cx="3775075"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zh-CN" altLang="en-US" dirty="0" smtClean="0"/>
              <a:t>多节点协同频谱感知：</a:t>
            </a:r>
            <a:endParaRPr kumimoji="1" lang="zh-CN" altLang="en-US" dirty="0"/>
          </a:p>
        </p:txBody>
      </p:sp>
      <p:sp>
        <p:nvSpPr>
          <p:cNvPr id="3" name="内容占位符 2"/>
          <p:cNvSpPr>
            <a:spLocks noGrp="1"/>
          </p:cNvSpPr>
          <p:nvPr>
            <p:ph idx="1"/>
          </p:nvPr>
        </p:nvSpPr>
        <p:spPr>
          <a:xfrm>
            <a:off x="539750" y="908050"/>
            <a:ext cx="8353425" cy="5113338"/>
          </a:xfrm>
        </p:spPr>
        <p:txBody>
          <a:bodyPr/>
          <a:lstStyle/>
          <a:p>
            <a:pPr>
              <a:defRPr/>
            </a:pPr>
            <a:r>
              <a:rPr kumimoji="1" lang="zh-CN" altLang="en-US" dirty="0" smtClean="0"/>
              <a:t>协同频谱感知可以分为两类</a:t>
            </a:r>
            <a:endParaRPr kumimoji="1" lang="en-US" altLang="zh-CN" dirty="0" smtClean="0"/>
          </a:p>
          <a:p>
            <a:pPr>
              <a:defRPr/>
            </a:pPr>
            <a:endParaRPr kumimoji="1" lang="en-US" altLang="zh-CN" dirty="0"/>
          </a:p>
          <a:p>
            <a:pPr>
              <a:defRPr/>
            </a:pPr>
            <a:endParaRPr kumimoji="1" lang="en-US" altLang="zh-CN" dirty="0" smtClean="0"/>
          </a:p>
          <a:p>
            <a:pPr>
              <a:defRPr/>
            </a:pPr>
            <a:endParaRPr kumimoji="1" lang="en-US" altLang="zh-CN" dirty="0"/>
          </a:p>
          <a:p>
            <a:pPr>
              <a:defRPr/>
            </a:pPr>
            <a:endParaRPr kumimoji="1" lang="en-US" altLang="zh-CN" dirty="0" smtClean="0"/>
          </a:p>
          <a:p>
            <a:pPr>
              <a:defRPr/>
            </a:pPr>
            <a:endParaRPr kumimoji="1" lang="en-US" altLang="zh-CN" dirty="0"/>
          </a:p>
          <a:p>
            <a:pPr>
              <a:defRPr/>
            </a:pPr>
            <a:endParaRPr kumimoji="1" lang="en-US" altLang="zh-CN" dirty="0" smtClean="0"/>
          </a:p>
          <a:p>
            <a:pPr>
              <a:defRPr/>
            </a:pPr>
            <a:r>
              <a:rPr kumimoji="1" lang="zh-CN" altLang="en-US" dirty="0" smtClean="0"/>
              <a:t>基本模型</a:t>
            </a:r>
            <a:endParaRPr kumimoji="1" lang="en-US" altLang="zh-CN" dirty="0" smtClean="0"/>
          </a:p>
          <a:p>
            <a:pPr>
              <a:defRPr/>
            </a:pPr>
            <a:endParaRPr kumimoji="1" lang="en-US" altLang="zh-CN" dirty="0"/>
          </a:p>
          <a:p>
            <a:pPr>
              <a:defRPr/>
            </a:pPr>
            <a:endParaRPr kumimoji="1" lang="en-US" altLang="zh-CN" dirty="0" smtClean="0"/>
          </a:p>
          <a:p>
            <a:pPr marL="0" indent="0">
              <a:buFont typeface="Wingdings" panose="05000000000000000000" pitchFamily="2" charset="2"/>
              <a:buNone/>
              <a:defRPr/>
            </a:pPr>
            <a:r>
              <a:rPr kumimoji="1" lang="zh-CN" altLang="en-US" dirty="0" smtClean="0"/>
              <a:t>   定义：</a:t>
            </a:r>
            <a:endParaRPr kumimoji="1" lang="zh-CN" altLang="en-US" dirty="0"/>
          </a:p>
        </p:txBody>
      </p:sp>
      <p:sp>
        <p:nvSpPr>
          <p:cNvPr id="86020" name="幻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1838FF3D-32E8-49BC-9045-F0F739CA36DB}"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65</a:t>
            </a:fld>
            <a:endParaRPr lang="en-US" altLang="zh-CN" sz="1600" smtClean="0">
              <a:solidFill>
                <a:srgbClr val="3333CC"/>
              </a:solidFill>
              <a:latin typeface="Times New Roman" panose="02020603050405020304" pitchFamily="18" charset="0"/>
              <a:ea typeface="宋体" panose="02010600030101010101" pitchFamily="2" charset="-122"/>
            </a:endParaRPr>
          </a:p>
        </p:txBody>
      </p:sp>
      <p:graphicFrame>
        <p:nvGraphicFramePr>
          <p:cNvPr id="7" name="图表 6"/>
          <p:cNvGraphicFramePr/>
          <p:nvPr/>
        </p:nvGraphicFramePr>
        <p:xfrm>
          <a:off x="755576" y="1484784"/>
          <a:ext cx="7416824" cy="24482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对象 7"/>
          <p:cNvGraphicFramePr>
            <a:graphicFrameLocks noChangeAspect="1"/>
          </p:cNvGraphicFramePr>
          <p:nvPr/>
        </p:nvGraphicFramePr>
        <p:xfrm>
          <a:off x="2411413" y="4149725"/>
          <a:ext cx="3790950" cy="935038"/>
        </p:xfrm>
        <a:graphic>
          <a:graphicData uri="http://schemas.openxmlformats.org/presentationml/2006/ole">
            <mc:AlternateContent xmlns:mc="http://schemas.openxmlformats.org/markup-compatibility/2006">
              <mc:Choice xmlns:v="urn:schemas-microsoft-com:vml" Requires="v">
                <p:oleObj spid="_x0000_s86114" name="Equation" r:id="rId8" imgW="2047680" imgH="493560" progId="Equation.DSMT4">
                  <p:embed/>
                </p:oleObj>
              </mc:Choice>
              <mc:Fallback>
                <p:oleObj name="Equation" r:id="rId8" imgW="2047680" imgH="493560" progId="Equation.DSMT4">
                  <p:embed/>
                  <p:pic>
                    <p:nvPicPr>
                      <p:cNvPr id="0" name="对象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11413" y="4149725"/>
                        <a:ext cx="3790950" cy="93503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对象 8"/>
          <p:cNvGraphicFramePr>
            <a:graphicFrameLocks noChangeAspect="1"/>
          </p:cNvGraphicFramePr>
          <p:nvPr/>
        </p:nvGraphicFramePr>
        <p:xfrm>
          <a:off x="2484438" y="5508625"/>
          <a:ext cx="2087562" cy="584200"/>
        </p:xfrm>
        <a:graphic>
          <a:graphicData uri="http://schemas.openxmlformats.org/presentationml/2006/ole">
            <mc:AlternateContent xmlns:mc="http://schemas.openxmlformats.org/markup-compatibility/2006">
              <mc:Choice xmlns:v="urn:schemas-microsoft-com:vml" Requires="v">
                <p:oleObj spid="_x0000_s86115" name="Equation" r:id="rId10" imgW="1261440" imgH="347400" progId="Equation.DSMT4">
                  <p:embed/>
                </p:oleObj>
              </mc:Choice>
              <mc:Fallback>
                <p:oleObj name="Equation" r:id="rId10" imgW="1261440" imgH="347400" progId="Equation.DSMT4">
                  <p:embed/>
                  <p:pic>
                    <p:nvPicPr>
                      <p:cNvPr id="0" name="对象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84438" y="5508625"/>
                        <a:ext cx="2087562"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0" name="图片 9"/>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349341" y="80020"/>
            <a:ext cx="2781152" cy="1656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34926" y="3751902"/>
            <a:ext cx="2781152" cy="1656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pPr>
              <a:defRPr/>
            </a:pPr>
            <a:r>
              <a:rPr lang="zh-CN" altLang="en-US" dirty="0" smtClean="0"/>
              <a:t>多节点协同频谱感知：软合并</a:t>
            </a:r>
            <a:endParaRPr lang="zh-CN" altLang="en-US" dirty="0"/>
          </a:p>
        </p:txBody>
      </p:sp>
      <p:sp>
        <p:nvSpPr>
          <p:cNvPr id="3" name="内容占位符 2"/>
          <p:cNvSpPr>
            <a:spLocks noGrp="1"/>
          </p:cNvSpPr>
          <p:nvPr>
            <p:ph idx="1"/>
          </p:nvPr>
        </p:nvSpPr>
        <p:spPr/>
        <p:txBody>
          <a:bodyPr/>
          <a:lstStyle/>
          <a:p>
            <a:pPr>
              <a:defRPr/>
            </a:pPr>
            <a:r>
              <a:rPr lang="zh-CN" altLang="en-US" dirty="0" smtClean="0"/>
              <a:t>如果所有感知节点接收的信号相互独立，优化的融合准则是本地</a:t>
            </a:r>
            <a:r>
              <a:rPr lang="en-US" altLang="zh-CN" dirty="0" err="1" smtClean="0"/>
              <a:t>LLR</a:t>
            </a:r>
            <a:r>
              <a:rPr lang="en-US" altLang="en-US" dirty="0" err="1" smtClean="0"/>
              <a:t>的和</a:t>
            </a:r>
            <a:r>
              <a:rPr lang="en-US" altLang="en-US" dirty="0" smtClean="0"/>
              <a:t>：</a:t>
            </a:r>
          </a:p>
          <a:p>
            <a:pPr>
              <a:defRPr/>
            </a:pPr>
            <a:endParaRPr lang="en-US" altLang="zh-CN" dirty="0"/>
          </a:p>
          <a:p>
            <a:pPr>
              <a:defRPr/>
            </a:pPr>
            <a:endParaRPr lang="en-US" altLang="zh-CN" dirty="0" smtClean="0"/>
          </a:p>
          <a:p>
            <a:pPr>
              <a:defRPr/>
            </a:pPr>
            <a:endParaRPr lang="en-US" altLang="zh-CN" dirty="0"/>
          </a:p>
          <a:p>
            <a:pPr>
              <a:defRPr/>
            </a:pPr>
            <a:endParaRPr lang="en-US" altLang="zh-CN" dirty="0" smtClean="0"/>
          </a:p>
          <a:p>
            <a:pPr marL="0" indent="0">
              <a:buFont typeface="Wingdings" panose="05000000000000000000" pitchFamily="2" charset="2"/>
              <a:buNone/>
              <a:defRPr/>
            </a:pPr>
            <a:r>
              <a:rPr lang="zh-CN" altLang="en-US" dirty="0" smtClean="0"/>
              <a:t>   如果：                      </a:t>
            </a:r>
            <a:r>
              <a:rPr lang="en-US" altLang="zh-CN" dirty="0" smtClean="0"/>
              <a:t>,</a:t>
            </a:r>
            <a:r>
              <a:rPr lang="zh-CN" altLang="en-US" dirty="0" smtClean="0"/>
              <a:t>                           </a:t>
            </a:r>
            <a:r>
              <a:rPr lang="en-US" altLang="zh-CN" dirty="0" smtClean="0"/>
              <a:t>,</a:t>
            </a:r>
            <a:r>
              <a:rPr lang="zh-CN" altLang="en-US" dirty="0" smtClean="0"/>
              <a:t>可以进一步得到：</a:t>
            </a:r>
            <a:endParaRPr lang="zh-CN" altLang="en-US" dirty="0"/>
          </a:p>
        </p:txBody>
      </p:sp>
      <p:sp>
        <p:nvSpPr>
          <p:cNvPr id="87044"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E0698206-1484-41BB-B3E9-066F4A65B377}"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66</a:t>
            </a:fld>
            <a:endParaRPr lang="en-US" altLang="zh-CN" sz="1600" smtClean="0">
              <a:solidFill>
                <a:srgbClr val="3333CC"/>
              </a:solidFill>
              <a:latin typeface="Times New Roman" panose="02020603050405020304" pitchFamily="18" charset="0"/>
              <a:ea typeface="宋体" panose="02010600030101010101" pitchFamily="2" charset="-122"/>
            </a:endParaRPr>
          </a:p>
        </p:txBody>
      </p:sp>
      <p:graphicFrame>
        <p:nvGraphicFramePr>
          <p:cNvPr id="87045" name="对象 6"/>
          <p:cNvGraphicFramePr>
            <a:graphicFrameLocks noChangeAspect="1"/>
          </p:cNvGraphicFramePr>
          <p:nvPr/>
        </p:nvGraphicFramePr>
        <p:xfrm>
          <a:off x="1331913" y="1844675"/>
          <a:ext cx="6713537" cy="1311275"/>
        </p:xfrm>
        <a:graphic>
          <a:graphicData uri="http://schemas.openxmlformats.org/presentationml/2006/ole">
            <mc:AlternateContent xmlns:mc="http://schemas.openxmlformats.org/markup-compatibility/2006">
              <mc:Choice xmlns:v="urn:schemas-microsoft-com:vml" Requires="v">
                <p:oleObj spid="_x0000_s87230" name="Equation" r:id="rId4" imgW="4214520" imgH="813600" progId="Equation.DSMT4">
                  <p:embed/>
                </p:oleObj>
              </mc:Choice>
              <mc:Fallback>
                <p:oleObj name="Equation" r:id="rId4" imgW="4214520" imgH="813600" progId="Equation.DSMT4">
                  <p:embed/>
                  <p:pic>
                    <p:nvPicPr>
                      <p:cNvPr id="0" name="对象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913" y="1844675"/>
                        <a:ext cx="6713537" cy="131127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7046" name="对象 7"/>
          <p:cNvGraphicFramePr>
            <a:graphicFrameLocks noChangeAspect="1"/>
          </p:cNvGraphicFramePr>
          <p:nvPr/>
        </p:nvGraphicFramePr>
        <p:xfrm>
          <a:off x="1692275" y="3429000"/>
          <a:ext cx="1741488" cy="504825"/>
        </p:xfrm>
        <a:graphic>
          <a:graphicData uri="http://schemas.openxmlformats.org/presentationml/2006/ole">
            <mc:AlternateContent xmlns:mc="http://schemas.openxmlformats.org/markup-compatibility/2006">
              <mc:Choice xmlns:v="urn:schemas-microsoft-com:vml" Requires="v">
                <p:oleObj spid="_x0000_s87231" name="Equation" r:id="rId6" imgW="1042200" imgH="292320" progId="Equation.DSMT4">
                  <p:embed/>
                </p:oleObj>
              </mc:Choice>
              <mc:Fallback>
                <p:oleObj name="Equation" r:id="rId6" imgW="1042200" imgH="292320" progId="Equation.DSMT4">
                  <p:embed/>
                  <p:pic>
                    <p:nvPicPr>
                      <p:cNvPr id="0" name="对象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92275" y="3429000"/>
                        <a:ext cx="1741488"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7047" name="对象 8"/>
          <p:cNvGraphicFramePr>
            <a:graphicFrameLocks noChangeAspect="1"/>
          </p:cNvGraphicFramePr>
          <p:nvPr/>
        </p:nvGraphicFramePr>
        <p:xfrm>
          <a:off x="3563938" y="3429000"/>
          <a:ext cx="1784350" cy="504825"/>
        </p:xfrm>
        <a:graphic>
          <a:graphicData uri="http://schemas.openxmlformats.org/presentationml/2006/ole">
            <mc:AlternateContent xmlns:mc="http://schemas.openxmlformats.org/markup-compatibility/2006">
              <mc:Choice xmlns:v="urn:schemas-microsoft-com:vml" Requires="v">
                <p:oleObj spid="_x0000_s87232" name="Equation" r:id="rId8" imgW="1069560" imgH="292320" progId="Equation.DSMT4">
                  <p:embed/>
                </p:oleObj>
              </mc:Choice>
              <mc:Fallback>
                <p:oleObj name="Equation" r:id="rId8" imgW="1069560" imgH="292320" progId="Equation.DSMT4">
                  <p:embed/>
                  <p:pic>
                    <p:nvPicPr>
                      <p:cNvPr id="0" name="对象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63938" y="3429000"/>
                        <a:ext cx="17843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7048" name="对象 9"/>
          <p:cNvGraphicFramePr>
            <a:graphicFrameLocks noChangeAspect="1"/>
          </p:cNvGraphicFramePr>
          <p:nvPr>
            <p:extLst>
              <p:ext uri="{D42A27DB-BD31-4B8C-83A1-F6EECF244321}">
                <p14:modId xmlns:p14="http://schemas.microsoft.com/office/powerpoint/2010/main" val="544747494"/>
              </p:ext>
            </p:extLst>
          </p:nvPr>
        </p:nvGraphicFramePr>
        <p:xfrm>
          <a:off x="1331913" y="4092575"/>
          <a:ext cx="4535488" cy="1152525"/>
        </p:xfrm>
        <a:graphic>
          <a:graphicData uri="http://schemas.openxmlformats.org/presentationml/2006/ole">
            <mc:AlternateContent xmlns:mc="http://schemas.openxmlformats.org/markup-compatibility/2006">
              <mc:Choice xmlns:v="urn:schemas-microsoft-com:vml" Requires="v">
                <p:oleObj spid="_x0000_s87233" name="Equation" r:id="rId10" imgW="3190680" imgH="804240" progId="Equation.DSMT4">
                  <p:embed/>
                </p:oleObj>
              </mc:Choice>
              <mc:Fallback>
                <p:oleObj name="Equation" r:id="rId10" imgW="3190680" imgH="804240" progId="Equation.DSMT4">
                  <p:embed/>
                  <p:pic>
                    <p:nvPicPr>
                      <p:cNvPr id="0" name="对象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31913" y="4092575"/>
                        <a:ext cx="4535488" cy="115252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文本框 10"/>
          <p:cNvSpPr txBox="1"/>
          <p:nvPr/>
        </p:nvSpPr>
        <p:spPr>
          <a:xfrm>
            <a:off x="468313" y="5334000"/>
            <a:ext cx="8135937" cy="831850"/>
          </a:xfrm>
          <a:prstGeom prst="rect">
            <a:avLst/>
          </a:prstGeom>
          <a:solidFill>
            <a:srgbClr val="0033CC"/>
          </a:solidFill>
        </p:spPr>
        <p:style>
          <a:lnRef idx="1">
            <a:schemeClr val="accent1"/>
          </a:lnRef>
          <a:fillRef idx="3">
            <a:schemeClr val="accent1"/>
          </a:fillRef>
          <a:effectRef idx="2">
            <a:schemeClr val="accent1"/>
          </a:effectRef>
          <a:fontRef idx="minor">
            <a:schemeClr val="lt1"/>
          </a:fontRef>
        </p:style>
        <p:txBody>
          <a:bodyPr>
            <a:spAutoFit/>
          </a:bodyPr>
          <a:lstStyle/>
          <a:p>
            <a:pPr eaLnBrk="1" hangingPunct="1">
              <a:spcBef>
                <a:spcPct val="20000"/>
              </a:spcBef>
              <a:buClr>
                <a:schemeClr val="folHlink"/>
              </a:buClr>
              <a:buSzPct val="60000"/>
              <a:buFont typeface="Wingdings" pitchFamily="2" charset="2"/>
              <a:buNone/>
              <a:defRPr/>
            </a:pPr>
            <a:r>
              <a:rPr kumimoji="1" lang="zh-CN" altLang="en-US" sz="2400" dirty="0">
                <a:latin typeface="+mj-ea"/>
                <a:ea typeface="+mj-ea"/>
              </a:rPr>
              <a:t>优化的协同频谱感知方案是每个感知节点采用能量检测，加权合并因子与信噪比有关。</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3751263"/>
            <a:ext cx="4339059" cy="2583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pPr>
              <a:defRPr/>
            </a:pPr>
            <a:r>
              <a:rPr lang="zh-CN" altLang="en-US" dirty="0"/>
              <a:t>多节点协同频谱感知</a:t>
            </a:r>
            <a:r>
              <a:rPr lang="zh-CN" altLang="en-US" dirty="0" smtClean="0"/>
              <a:t>：硬合并</a:t>
            </a:r>
            <a:endParaRPr kumimoji="1" lang="zh-CN" altLang="en-US" dirty="0"/>
          </a:p>
        </p:txBody>
      </p:sp>
      <p:sp>
        <p:nvSpPr>
          <p:cNvPr id="3" name="内容占位符 2"/>
          <p:cNvSpPr>
            <a:spLocks noGrp="1"/>
          </p:cNvSpPr>
          <p:nvPr>
            <p:ph idx="1"/>
          </p:nvPr>
        </p:nvSpPr>
        <p:spPr>
          <a:xfrm>
            <a:off x="539750" y="908050"/>
            <a:ext cx="8424863" cy="4752975"/>
          </a:xfrm>
        </p:spPr>
        <p:txBody>
          <a:bodyPr/>
          <a:lstStyle/>
          <a:p>
            <a:pPr>
              <a:defRPr/>
            </a:pPr>
            <a:r>
              <a:rPr kumimoji="1" lang="zh-CN" altLang="en-US" dirty="0" smtClean="0"/>
              <a:t>软合并需要非常大的数据传输。在实际应用中，每个感知节点可以在本地先做判决，仅将判决结果发送到</a:t>
            </a:r>
            <a:r>
              <a:rPr kumimoji="1" lang="en-US" altLang="zh-CN" dirty="0" smtClean="0"/>
              <a:t>FC</a:t>
            </a:r>
            <a:r>
              <a:rPr kumimoji="1" lang="zh-CN" altLang="en-US" dirty="0" smtClean="0"/>
              <a:t>。</a:t>
            </a:r>
            <a:endParaRPr kumimoji="1" lang="en-US" altLang="zh-CN" dirty="0" smtClean="0"/>
          </a:p>
          <a:p>
            <a:pPr>
              <a:defRPr/>
            </a:pPr>
            <a:r>
              <a:rPr kumimoji="1" lang="zh-CN" altLang="en-US" dirty="0" smtClean="0"/>
              <a:t>硬合并算法</a:t>
            </a:r>
            <a:endParaRPr kumimoji="1" lang="en-US" altLang="zh-CN" dirty="0" smtClean="0"/>
          </a:p>
          <a:p>
            <a:pPr lvl="1">
              <a:defRPr/>
            </a:pPr>
            <a:r>
              <a:rPr kumimoji="1" lang="zh-CN" altLang="en-US" dirty="0" smtClean="0"/>
              <a:t>本地判决：</a:t>
            </a:r>
            <a:endParaRPr kumimoji="1" lang="en-US" altLang="zh-CN" dirty="0" smtClean="0"/>
          </a:p>
          <a:p>
            <a:pPr lvl="1">
              <a:defRPr/>
            </a:pPr>
            <a:endParaRPr kumimoji="1" lang="en-US" altLang="zh-CN" dirty="0" smtClean="0"/>
          </a:p>
          <a:p>
            <a:pPr lvl="1">
              <a:defRPr/>
            </a:pPr>
            <a:r>
              <a:rPr kumimoji="1" lang="zh-CN" altLang="en-US" dirty="0" smtClean="0"/>
              <a:t>满足                      </a:t>
            </a:r>
            <a:r>
              <a:rPr kumimoji="1" lang="en-US" altLang="zh-CN" dirty="0" smtClean="0"/>
              <a:t>            </a:t>
            </a:r>
            <a:r>
              <a:rPr kumimoji="1" lang="zh-CN" altLang="en-US" dirty="0" smtClean="0"/>
              <a:t>           时，</a:t>
            </a:r>
            <a:r>
              <a:rPr kumimoji="1" lang="en-US" altLang="zh-CN" dirty="0" smtClean="0"/>
              <a:t>FC</a:t>
            </a:r>
            <a:r>
              <a:rPr kumimoji="1" lang="zh-CN" altLang="en-US" dirty="0" smtClean="0"/>
              <a:t>判决为</a:t>
            </a:r>
            <a:r>
              <a:rPr kumimoji="1" lang="en-US" altLang="zh-CN" i="1" dirty="0" smtClean="0"/>
              <a:t>H</a:t>
            </a:r>
            <a:r>
              <a:rPr kumimoji="1" lang="en-US" altLang="zh-CN" baseline="-25000" dirty="0" smtClean="0"/>
              <a:t>1</a:t>
            </a:r>
            <a:r>
              <a:rPr kumimoji="1" lang="zh-CN" altLang="en-US" dirty="0" smtClean="0"/>
              <a:t>。</a:t>
            </a:r>
            <a:endParaRPr kumimoji="1" lang="en-US" altLang="zh-CN" dirty="0" smtClean="0"/>
          </a:p>
          <a:p>
            <a:pPr lvl="1">
              <a:defRPr/>
            </a:pPr>
            <a:endParaRPr kumimoji="1" lang="en-US" altLang="zh-CN" dirty="0"/>
          </a:p>
        </p:txBody>
      </p:sp>
      <p:sp>
        <p:nvSpPr>
          <p:cNvPr id="88068" name="幻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74ED7FCA-6860-4A6C-9B3A-CD56F58B1478}"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67</a:t>
            </a:fld>
            <a:endParaRPr lang="en-US" altLang="zh-CN" sz="1600" smtClean="0">
              <a:solidFill>
                <a:srgbClr val="3333CC"/>
              </a:solidFill>
              <a:latin typeface="Times New Roman" panose="02020603050405020304" pitchFamily="18" charset="0"/>
              <a:ea typeface="宋体" panose="02010600030101010101" pitchFamily="2" charset="-122"/>
            </a:endParaRPr>
          </a:p>
        </p:txBody>
      </p:sp>
      <p:graphicFrame>
        <p:nvGraphicFramePr>
          <p:cNvPr id="7" name="对象 6"/>
          <p:cNvGraphicFramePr>
            <a:graphicFrameLocks noChangeAspect="1"/>
          </p:cNvGraphicFramePr>
          <p:nvPr/>
        </p:nvGraphicFramePr>
        <p:xfrm>
          <a:off x="2643188" y="2030413"/>
          <a:ext cx="1423987" cy="598487"/>
        </p:xfrm>
        <a:graphic>
          <a:graphicData uri="http://schemas.openxmlformats.org/presentationml/2006/ole">
            <mc:AlternateContent xmlns:mc="http://schemas.openxmlformats.org/markup-compatibility/2006">
              <mc:Choice xmlns:v="urn:schemas-microsoft-com:vml" Requires="v">
                <p:oleObj spid="_x0000_s88287" name="Equation" r:id="rId4" imgW="776880" imgH="319680" progId="Equation.DSMT4">
                  <p:embed/>
                </p:oleObj>
              </mc:Choice>
              <mc:Fallback>
                <p:oleObj name="Equation" r:id="rId4" imgW="776880" imgH="319680" progId="Equation.DSMT4">
                  <p:embed/>
                  <p:pic>
                    <p:nvPicPr>
                      <p:cNvPr id="0" name="对象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3188" y="2030413"/>
                        <a:ext cx="1423987" cy="59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nvGraphicFramePr>
        <p:xfrm>
          <a:off x="1889125" y="2667000"/>
          <a:ext cx="2841625" cy="822325"/>
        </p:xfrm>
        <a:graphic>
          <a:graphicData uri="http://schemas.openxmlformats.org/presentationml/2006/ole">
            <mc:AlternateContent xmlns:mc="http://schemas.openxmlformats.org/markup-compatibility/2006">
              <mc:Choice xmlns:v="urn:schemas-microsoft-com:vml" Requires="v">
                <p:oleObj spid="_x0000_s88288" name="Equation" r:id="rId6" imgW="1526760" imgH="429480" progId="Equation.DSMT4">
                  <p:embed/>
                </p:oleObj>
              </mc:Choice>
              <mc:Fallback>
                <p:oleObj name="Equation" r:id="rId6" imgW="1526760" imgH="429480" progId="Equation.DSMT4">
                  <p:embed/>
                  <p:pic>
                    <p:nvPicPr>
                      <p:cNvPr id="0" name="对象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89125" y="2667000"/>
                        <a:ext cx="2841625" cy="82232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认知无线传输的方法</a:t>
            </a:r>
            <a:r>
              <a:rPr lang="zh-CN" altLang="en-US" dirty="0"/>
              <a:t>与挑战</a:t>
            </a:r>
          </a:p>
        </p:txBody>
      </p:sp>
      <p:sp>
        <p:nvSpPr>
          <p:cNvPr id="91139"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95E4EEED-B18D-4E0D-AC1C-A397A56CD457}"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68</a:t>
            </a:fld>
            <a:endParaRPr lang="en-US" altLang="zh-CN" sz="1600" smtClean="0">
              <a:solidFill>
                <a:srgbClr val="3333CC"/>
              </a:solidFill>
              <a:latin typeface="Times New Roman" panose="02020603050405020304" pitchFamily="18" charset="0"/>
              <a:ea typeface="宋体" panose="02010600030101010101" pitchFamily="2" charset="-122"/>
            </a:endParaRPr>
          </a:p>
        </p:txBody>
      </p:sp>
      <p:grpSp>
        <p:nvGrpSpPr>
          <p:cNvPr id="91140" name="Group 19"/>
          <p:cNvGrpSpPr>
            <a:grpSpLocks/>
          </p:cNvGrpSpPr>
          <p:nvPr/>
        </p:nvGrpSpPr>
        <p:grpSpPr bwMode="auto">
          <a:xfrm>
            <a:off x="1476375" y="2016125"/>
            <a:ext cx="1952625" cy="908050"/>
            <a:chOff x="720" y="2112"/>
            <a:chExt cx="1440" cy="1680"/>
          </a:xfrm>
        </p:grpSpPr>
        <p:sp>
          <p:nvSpPr>
            <p:cNvPr id="91162" name="AutoShape 4"/>
            <p:cNvSpPr>
              <a:spLocks noChangeArrowheads="1"/>
            </p:cNvSpPr>
            <p:nvPr/>
          </p:nvSpPr>
          <p:spPr bwMode="auto">
            <a:xfrm>
              <a:off x="720" y="2112"/>
              <a:ext cx="1440" cy="1680"/>
            </a:xfrm>
            <a:prstGeom prst="roundRect">
              <a:avLst>
                <a:gd name="adj" fmla="val 16667"/>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a:buFont typeface="Wingdings" panose="05000000000000000000" pitchFamily="2" charset="2"/>
                <a:buNone/>
              </a:pPr>
              <a:endParaRPr lang="zh-CN" altLang="zh-CN" sz="3200">
                <a:latin typeface="Verdana" panose="020B0604030504040204" pitchFamily="34" charset="0"/>
                <a:ea typeface="宋体" panose="02010600030101010101" pitchFamily="2" charset="-122"/>
              </a:endParaRPr>
            </a:p>
          </p:txBody>
        </p:sp>
        <p:sp>
          <p:nvSpPr>
            <p:cNvPr id="9" name="Text Box 5"/>
            <p:cNvSpPr txBox="1">
              <a:spLocks noChangeArrowheads="1"/>
            </p:cNvSpPr>
            <p:nvPr/>
          </p:nvSpPr>
          <p:spPr bwMode="auto">
            <a:xfrm>
              <a:off x="780" y="2238"/>
              <a:ext cx="1377" cy="1298"/>
            </a:xfrm>
            <a:prstGeom prst="rect">
              <a:avLst/>
            </a:prstGeom>
            <a:noFill/>
            <a:ln w="9525">
              <a:noFill/>
              <a:miter lim="800000"/>
              <a:headEnd/>
              <a:tailEnd/>
            </a:ln>
          </p:spPr>
          <p:txBody>
            <a:bodyPr>
              <a:spAutoFit/>
            </a:bodyPr>
            <a:lstStyle/>
            <a:p>
              <a:pPr>
                <a:spcBef>
                  <a:spcPct val="20000"/>
                </a:spcBef>
                <a:buClr>
                  <a:schemeClr val="folHlink"/>
                </a:buClr>
                <a:buSzPct val="60000"/>
                <a:buFont typeface="Wingdings" pitchFamily="2" charset="2"/>
                <a:buNone/>
                <a:defRPr/>
              </a:pPr>
              <a:r>
                <a:rPr lang="zh-CN" altLang="en-US" sz="1800" dirty="0">
                  <a:solidFill>
                    <a:srgbClr val="000000"/>
                  </a:solidFill>
                  <a:latin typeface="+mn-lt"/>
                  <a:ea typeface="+mj-ea"/>
                </a:rPr>
                <a:t>基于频谱空洞</a:t>
              </a:r>
              <a:endParaRPr lang="en-US" altLang="zh-CN" sz="1800" dirty="0">
                <a:solidFill>
                  <a:srgbClr val="000000"/>
                </a:solidFill>
                <a:latin typeface="+mn-lt"/>
                <a:ea typeface="+mj-ea"/>
              </a:endParaRPr>
            </a:p>
            <a:p>
              <a:pPr>
                <a:spcBef>
                  <a:spcPct val="20000"/>
                </a:spcBef>
                <a:buClr>
                  <a:schemeClr val="folHlink"/>
                </a:buClr>
                <a:buSzPct val="60000"/>
                <a:buFont typeface="Wingdings" pitchFamily="2" charset="2"/>
                <a:buNone/>
                <a:defRPr/>
              </a:pPr>
              <a:r>
                <a:rPr lang="zh-CN" altLang="en-US" sz="1800" dirty="0">
                  <a:solidFill>
                    <a:srgbClr val="000000"/>
                  </a:solidFill>
                  <a:latin typeface="+mn-lt"/>
                  <a:ea typeface="+mj-ea"/>
                </a:rPr>
                <a:t>（</a:t>
              </a:r>
              <a:r>
                <a:rPr lang="en-US" altLang="zh-CN" sz="1800" dirty="0">
                  <a:solidFill>
                    <a:srgbClr val="000000"/>
                  </a:solidFill>
                  <a:latin typeface="+mn-lt"/>
                  <a:ea typeface="+mj-ea"/>
                </a:rPr>
                <a:t>overlay</a:t>
              </a:r>
              <a:r>
                <a:rPr lang="zh-CN" altLang="en-US" sz="1800" dirty="0">
                  <a:solidFill>
                    <a:srgbClr val="000000"/>
                  </a:solidFill>
                  <a:latin typeface="+mn-lt"/>
                  <a:ea typeface="+mj-ea"/>
                </a:rPr>
                <a:t>）</a:t>
              </a:r>
              <a:endParaRPr lang="en-US" altLang="zh-CN" sz="1800" dirty="0">
                <a:solidFill>
                  <a:srgbClr val="000000"/>
                </a:solidFill>
                <a:latin typeface="+mn-lt"/>
                <a:ea typeface="+mj-ea"/>
              </a:endParaRPr>
            </a:p>
          </p:txBody>
        </p:sp>
      </p:grpSp>
      <p:sp>
        <p:nvSpPr>
          <p:cNvPr id="10" name="Freeform 6"/>
          <p:cNvSpPr>
            <a:spLocks/>
          </p:cNvSpPr>
          <p:nvPr/>
        </p:nvSpPr>
        <p:spPr bwMode="gray">
          <a:xfrm>
            <a:off x="3429000" y="1733550"/>
            <a:ext cx="903288" cy="1241425"/>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2"/>
              </a:gs>
              <a:gs pos="100000">
                <a:schemeClr val="accent2">
                  <a:gamma/>
                  <a:tint val="63529"/>
                  <a:invGamma/>
                </a:schemeClr>
              </a:gs>
            </a:gsLst>
            <a:lin ang="0" scaled="1"/>
          </a:gradFill>
          <a:ln w="0">
            <a:noFill/>
            <a:prstDash val="solid"/>
            <a:round/>
            <a:headEnd/>
            <a:tailEnd/>
          </a:ln>
        </p:spPr>
        <p:txBody>
          <a:bodyPr/>
          <a:lstStyle/>
          <a:p>
            <a:pPr eaLnBrk="1" hangingPunct="1">
              <a:spcBef>
                <a:spcPct val="20000"/>
              </a:spcBef>
              <a:buClr>
                <a:schemeClr val="folHlink"/>
              </a:buClr>
              <a:buSzPct val="60000"/>
              <a:buFont typeface="Wingdings" pitchFamily="2" charset="2"/>
              <a:buNone/>
              <a:defRPr/>
            </a:pPr>
            <a:endParaRPr lang="zh-CN" altLang="en-US" sz="3600">
              <a:latin typeface="Arial" charset="0"/>
              <a:ea typeface="宋体" charset="-122"/>
            </a:endParaRPr>
          </a:p>
        </p:txBody>
      </p:sp>
      <p:sp>
        <p:nvSpPr>
          <p:cNvPr id="91142" name="AutoShape 7"/>
          <p:cNvSpPr>
            <a:spLocks noChangeAspect="1" noChangeArrowheads="1" noTextEdit="1"/>
          </p:cNvSpPr>
          <p:nvPr/>
        </p:nvSpPr>
        <p:spPr bwMode="gray">
          <a:xfrm flipH="1">
            <a:off x="4868863" y="1700213"/>
            <a:ext cx="909637"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grpSp>
        <p:nvGrpSpPr>
          <p:cNvPr id="91143" name="Group 21"/>
          <p:cNvGrpSpPr>
            <a:grpSpLocks/>
          </p:cNvGrpSpPr>
          <p:nvPr/>
        </p:nvGrpSpPr>
        <p:grpSpPr bwMode="auto">
          <a:xfrm>
            <a:off x="3157538" y="908050"/>
            <a:ext cx="2998787" cy="792163"/>
            <a:chOff x="1920" y="1026"/>
            <a:chExt cx="1889" cy="1009"/>
          </a:xfrm>
        </p:grpSpPr>
        <p:grpSp>
          <p:nvGrpSpPr>
            <p:cNvPr id="91153" name="Group 9"/>
            <p:cNvGrpSpPr>
              <a:grpSpLocks/>
            </p:cNvGrpSpPr>
            <p:nvPr/>
          </p:nvGrpSpPr>
          <p:grpSpPr bwMode="auto">
            <a:xfrm>
              <a:off x="1920" y="1026"/>
              <a:ext cx="1889" cy="1009"/>
              <a:chOff x="1997" y="1314"/>
              <a:chExt cx="1889" cy="1009"/>
            </a:xfrm>
          </p:grpSpPr>
          <p:grpSp>
            <p:nvGrpSpPr>
              <p:cNvPr id="91155" name="Group 10"/>
              <p:cNvGrpSpPr>
                <a:grpSpLocks/>
              </p:cNvGrpSpPr>
              <p:nvPr/>
            </p:nvGrpSpPr>
            <p:grpSpPr bwMode="auto">
              <a:xfrm>
                <a:off x="1997" y="1404"/>
                <a:ext cx="1889" cy="919"/>
                <a:chOff x="1973" y="1027"/>
                <a:chExt cx="1926" cy="937"/>
              </a:xfrm>
            </p:grpSpPr>
            <p:sp>
              <p:nvSpPr>
                <p:cNvPr id="20" name="Oval 11"/>
                <p:cNvSpPr>
                  <a:spLocks noChangeArrowheads="1"/>
                </p:cNvSpPr>
                <p:nvPr/>
              </p:nvSpPr>
              <p:spPr bwMode="gray">
                <a:xfrm>
                  <a:off x="1994" y="1061"/>
                  <a:ext cx="1905" cy="903"/>
                </a:xfrm>
                <a:prstGeom prst="ellipse">
                  <a:avLst/>
                </a:prstGeom>
                <a:gradFill rotWithShape="1">
                  <a:gsLst>
                    <a:gs pos="0">
                      <a:schemeClr val="hlink"/>
                    </a:gs>
                    <a:gs pos="100000">
                      <a:schemeClr val="hlink">
                        <a:gamma/>
                        <a:shade val="48627"/>
                        <a:invGamma/>
                      </a:schemeClr>
                    </a:gs>
                  </a:gsLst>
                  <a:lin ang="2700000" scaled="1"/>
                </a:gradFill>
                <a:ln w="9525">
                  <a:noFill/>
                  <a:round/>
                  <a:headEnd/>
                  <a:tailEnd/>
                </a:ln>
                <a:effectLst/>
              </p:spPr>
              <p:txBody>
                <a:bodyPr wrap="none" anchor="ctr"/>
                <a:lstStyle/>
                <a:p>
                  <a:pPr eaLnBrk="1" hangingPunct="1">
                    <a:spcBef>
                      <a:spcPct val="20000"/>
                    </a:spcBef>
                    <a:buClr>
                      <a:schemeClr val="folHlink"/>
                    </a:buClr>
                    <a:buSzPct val="60000"/>
                    <a:buFont typeface="Wingdings" pitchFamily="2" charset="2"/>
                    <a:buNone/>
                    <a:defRPr/>
                  </a:pPr>
                  <a:endParaRPr lang="zh-CN" altLang="en-US" sz="2800">
                    <a:latin typeface="Arial" charset="0"/>
                    <a:ea typeface="宋体" charset="-122"/>
                  </a:endParaRPr>
                </a:p>
              </p:txBody>
            </p:sp>
            <p:sp>
              <p:nvSpPr>
                <p:cNvPr id="21" name="Oval 12"/>
                <p:cNvSpPr>
                  <a:spLocks noChangeArrowheads="1"/>
                </p:cNvSpPr>
                <p:nvPr/>
              </p:nvSpPr>
              <p:spPr bwMode="gray">
                <a:xfrm>
                  <a:off x="1973" y="1028"/>
                  <a:ext cx="1905" cy="905"/>
                </a:xfrm>
                <a:prstGeom prst="ellipse">
                  <a:avLst/>
                </a:prstGeom>
                <a:gradFill rotWithShape="1">
                  <a:gsLst>
                    <a:gs pos="0">
                      <a:schemeClr val="hlink">
                        <a:gamma/>
                        <a:tint val="44314"/>
                        <a:invGamma/>
                      </a:schemeClr>
                    </a:gs>
                    <a:gs pos="100000">
                      <a:schemeClr val="hlink"/>
                    </a:gs>
                  </a:gsLst>
                  <a:lin ang="2700000" scaled="1"/>
                </a:gradFill>
                <a:ln w="9525">
                  <a:noFill/>
                  <a:round/>
                  <a:headEnd/>
                  <a:tailEnd/>
                </a:ln>
                <a:effectLst/>
              </p:spPr>
              <p:txBody>
                <a:bodyPr wrap="none" anchor="ctr"/>
                <a:lstStyle/>
                <a:p>
                  <a:pPr eaLnBrk="1" hangingPunct="1">
                    <a:spcBef>
                      <a:spcPct val="20000"/>
                    </a:spcBef>
                    <a:buClr>
                      <a:schemeClr val="folHlink"/>
                    </a:buClr>
                    <a:buSzPct val="60000"/>
                    <a:buFont typeface="Wingdings" pitchFamily="2" charset="2"/>
                    <a:buNone/>
                    <a:defRPr/>
                  </a:pPr>
                  <a:endParaRPr lang="zh-CN" altLang="en-US" sz="2800">
                    <a:latin typeface="Arial" charset="0"/>
                    <a:ea typeface="宋体" charset="-122"/>
                  </a:endParaRPr>
                </a:p>
              </p:txBody>
            </p:sp>
          </p:grpSp>
          <p:sp>
            <p:nvSpPr>
              <p:cNvPr id="16" name="Oval 13"/>
              <p:cNvSpPr>
                <a:spLocks noChangeArrowheads="1"/>
              </p:cNvSpPr>
              <p:nvPr/>
            </p:nvSpPr>
            <p:spPr bwMode="gray">
              <a:xfrm>
                <a:off x="2086" y="1314"/>
                <a:ext cx="1691" cy="845"/>
              </a:xfrm>
              <a:prstGeom prst="ellipse">
                <a:avLst/>
              </a:prstGeom>
              <a:gradFill rotWithShape="1">
                <a:gsLst>
                  <a:gs pos="0">
                    <a:schemeClr val="accent1">
                      <a:gamma/>
                      <a:shade val="46275"/>
                      <a:invGamma/>
                    </a:schemeClr>
                  </a:gs>
                  <a:gs pos="100000">
                    <a:schemeClr val="accent1"/>
                  </a:gs>
                </a:gsLst>
                <a:lin ang="2700000" scaled="1"/>
              </a:gradFill>
              <a:ln w="9525" algn="ctr">
                <a:noFill/>
                <a:round/>
                <a:headEnd/>
                <a:tailEnd/>
              </a:ln>
              <a:effectLst/>
            </p:spPr>
            <p:txBody>
              <a:bodyPr vert="eaVert" wrap="none" anchor="ctr"/>
              <a:lstStyle/>
              <a:p>
                <a:pPr eaLnBrk="1" hangingPunct="1">
                  <a:spcBef>
                    <a:spcPct val="20000"/>
                  </a:spcBef>
                  <a:buClr>
                    <a:schemeClr val="folHlink"/>
                  </a:buClr>
                  <a:buSzPct val="60000"/>
                  <a:buFont typeface="Wingdings" pitchFamily="2" charset="2"/>
                  <a:buNone/>
                  <a:defRPr/>
                </a:pPr>
                <a:endParaRPr lang="zh-CN" altLang="en-US" sz="2800">
                  <a:latin typeface="Arial" charset="0"/>
                  <a:ea typeface="宋体" charset="-122"/>
                </a:endParaRPr>
              </a:p>
            </p:txBody>
          </p:sp>
          <p:sp>
            <p:nvSpPr>
              <p:cNvPr id="17" name="Oval 14"/>
              <p:cNvSpPr>
                <a:spLocks noChangeArrowheads="1"/>
              </p:cNvSpPr>
              <p:nvPr/>
            </p:nvSpPr>
            <p:spPr bwMode="gray">
              <a:xfrm>
                <a:off x="2108" y="1318"/>
                <a:ext cx="1650" cy="825"/>
              </a:xfrm>
              <a:prstGeom prst="ellipse">
                <a:avLst/>
              </a:prstGeom>
              <a:gradFill rotWithShape="1">
                <a:gsLst>
                  <a:gs pos="0">
                    <a:schemeClr val="accent1">
                      <a:alpha val="0"/>
                    </a:schemeClr>
                  </a:gs>
                  <a:gs pos="100000">
                    <a:schemeClr val="accent1">
                      <a:gamma/>
                      <a:tint val="34902"/>
                      <a:invGamma/>
                    </a:schemeClr>
                  </a:gs>
                </a:gsLst>
                <a:lin ang="2700000" scaled="1"/>
              </a:gradFill>
              <a:ln w="9525" algn="ctr">
                <a:noFill/>
                <a:round/>
                <a:headEnd/>
                <a:tailEnd/>
              </a:ln>
              <a:effectLst/>
            </p:spPr>
            <p:txBody>
              <a:bodyPr vert="eaVert" wrap="none" anchor="ctr"/>
              <a:lstStyle/>
              <a:p>
                <a:pPr eaLnBrk="1" hangingPunct="1">
                  <a:spcBef>
                    <a:spcPct val="20000"/>
                  </a:spcBef>
                  <a:buClr>
                    <a:schemeClr val="folHlink"/>
                  </a:buClr>
                  <a:buSzPct val="60000"/>
                  <a:buFont typeface="Wingdings" pitchFamily="2" charset="2"/>
                  <a:buNone/>
                  <a:defRPr/>
                </a:pPr>
                <a:endParaRPr lang="zh-CN" altLang="en-US" sz="2800">
                  <a:latin typeface="Arial" charset="0"/>
                  <a:ea typeface="宋体" charset="-122"/>
                </a:endParaRPr>
              </a:p>
            </p:txBody>
          </p:sp>
          <p:sp>
            <p:nvSpPr>
              <p:cNvPr id="18" name="Oval 15"/>
              <p:cNvSpPr>
                <a:spLocks noChangeArrowheads="1"/>
              </p:cNvSpPr>
              <p:nvPr/>
            </p:nvSpPr>
            <p:spPr bwMode="gray">
              <a:xfrm>
                <a:off x="2125" y="1326"/>
                <a:ext cx="1570" cy="770"/>
              </a:xfrm>
              <a:prstGeom prst="ellipse">
                <a:avLst/>
              </a:prstGeom>
              <a:gradFill rotWithShape="1">
                <a:gsLst>
                  <a:gs pos="0">
                    <a:schemeClr val="accent1">
                      <a:gamma/>
                      <a:shade val="79216"/>
                      <a:invGamma/>
                    </a:schemeClr>
                  </a:gs>
                  <a:gs pos="100000">
                    <a:schemeClr val="accent1">
                      <a:alpha val="48000"/>
                    </a:schemeClr>
                  </a:gs>
                </a:gsLst>
                <a:lin ang="2700000" scaled="1"/>
              </a:gradFill>
              <a:ln w="9525" algn="ctr">
                <a:noFill/>
                <a:round/>
                <a:headEnd/>
                <a:tailEnd/>
              </a:ln>
              <a:effectLst/>
            </p:spPr>
            <p:txBody>
              <a:bodyPr vert="eaVert" wrap="none" anchor="ctr"/>
              <a:lstStyle/>
              <a:p>
                <a:pPr eaLnBrk="1" hangingPunct="1">
                  <a:spcBef>
                    <a:spcPct val="20000"/>
                  </a:spcBef>
                  <a:buClr>
                    <a:schemeClr val="folHlink"/>
                  </a:buClr>
                  <a:buSzPct val="60000"/>
                  <a:buFont typeface="Wingdings" pitchFamily="2" charset="2"/>
                  <a:buNone/>
                  <a:defRPr/>
                </a:pPr>
                <a:endParaRPr lang="zh-CN" altLang="en-US" sz="2800">
                  <a:latin typeface="Arial" charset="0"/>
                  <a:ea typeface="宋体" charset="-122"/>
                </a:endParaRPr>
              </a:p>
            </p:txBody>
          </p:sp>
          <p:sp>
            <p:nvSpPr>
              <p:cNvPr id="19" name="Oval 16"/>
              <p:cNvSpPr>
                <a:spLocks noChangeArrowheads="1"/>
              </p:cNvSpPr>
              <p:nvPr/>
            </p:nvSpPr>
            <p:spPr bwMode="gray">
              <a:xfrm>
                <a:off x="2208" y="1344"/>
                <a:ext cx="1382" cy="623"/>
              </a:xfrm>
              <a:prstGeom prst="ellipse">
                <a:avLst/>
              </a:prstGeom>
              <a:gradFill rotWithShape="1">
                <a:gsLst>
                  <a:gs pos="0">
                    <a:schemeClr val="accent1">
                      <a:gamma/>
                      <a:tint val="0"/>
                      <a:invGamma/>
                    </a:schemeClr>
                  </a:gs>
                  <a:gs pos="100000">
                    <a:schemeClr val="accent1">
                      <a:alpha val="38000"/>
                    </a:schemeClr>
                  </a:gs>
                </a:gsLst>
                <a:lin ang="2700000" scaled="1"/>
              </a:gradFill>
              <a:ln w="9525" algn="ctr">
                <a:noFill/>
                <a:round/>
                <a:headEnd/>
                <a:tailEnd/>
              </a:ln>
              <a:effectLst/>
            </p:spPr>
            <p:txBody>
              <a:bodyPr vert="eaVert" wrap="none" anchor="ctr"/>
              <a:lstStyle/>
              <a:p>
                <a:pPr eaLnBrk="1" hangingPunct="1">
                  <a:spcBef>
                    <a:spcPct val="20000"/>
                  </a:spcBef>
                  <a:buClr>
                    <a:schemeClr val="folHlink"/>
                  </a:buClr>
                  <a:buSzPct val="60000"/>
                  <a:buFont typeface="Wingdings" pitchFamily="2" charset="2"/>
                  <a:buNone/>
                  <a:defRPr/>
                </a:pPr>
                <a:endParaRPr lang="zh-CN" altLang="en-US" sz="2800">
                  <a:latin typeface="Arial" charset="0"/>
                  <a:ea typeface="宋体" charset="-122"/>
                </a:endParaRPr>
              </a:p>
            </p:txBody>
          </p:sp>
        </p:grpSp>
        <p:sp>
          <p:nvSpPr>
            <p:cNvPr id="14" name="Text Box 17"/>
            <p:cNvSpPr txBox="1">
              <a:spLocks noChangeArrowheads="1"/>
            </p:cNvSpPr>
            <p:nvPr/>
          </p:nvSpPr>
          <p:spPr bwMode="auto">
            <a:xfrm>
              <a:off x="2473" y="1170"/>
              <a:ext cx="763" cy="374"/>
            </a:xfrm>
            <a:prstGeom prst="rect">
              <a:avLst/>
            </a:prstGeom>
            <a:noFill/>
            <a:ln w="9525" algn="ctr">
              <a:noFill/>
              <a:miter lim="800000"/>
              <a:headEnd/>
              <a:tailEnd/>
            </a:ln>
          </p:spPr>
          <p:txBody>
            <a:bodyPr wrap="none">
              <a:spAutoFit/>
            </a:bodyPr>
            <a:lstStyle/>
            <a:p>
              <a:pPr algn="ctr">
                <a:spcBef>
                  <a:spcPct val="20000"/>
                </a:spcBef>
                <a:buClr>
                  <a:schemeClr val="folHlink"/>
                </a:buClr>
                <a:buSzPct val="60000"/>
                <a:buFont typeface="Wingdings" pitchFamily="2" charset="2"/>
                <a:buNone/>
                <a:defRPr/>
              </a:pPr>
              <a:r>
                <a:rPr lang="zh-CN" altLang="en-US" sz="2000" dirty="0">
                  <a:solidFill>
                    <a:srgbClr val="000000"/>
                  </a:solidFill>
                  <a:latin typeface="+mj-ea"/>
                  <a:ea typeface="+mj-ea"/>
                </a:rPr>
                <a:t>应用模式</a:t>
              </a:r>
              <a:endParaRPr lang="en-US" altLang="zh-CN" sz="2000" dirty="0">
                <a:solidFill>
                  <a:srgbClr val="000000"/>
                </a:solidFill>
                <a:latin typeface="+mj-ea"/>
                <a:ea typeface="+mj-ea"/>
              </a:endParaRPr>
            </a:p>
          </p:txBody>
        </p:sp>
      </p:grpSp>
      <p:sp>
        <p:nvSpPr>
          <p:cNvPr id="22" name="Freeform 8"/>
          <p:cNvSpPr>
            <a:spLocks/>
          </p:cNvSpPr>
          <p:nvPr/>
        </p:nvSpPr>
        <p:spPr bwMode="gray">
          <a:xfrm flipH="1">
            <a:off x="4875213" y="1703388"/>
            <a:ext cx="903287" cy="1241425"/>
          </a:xfrm>
          <a:custGeom>
            <a:avLst/>
            <a:gdLst/>
            <a:ahLst/>
            <a:cxnLst>
              <a:cxn ang="0">
                <a:pos x="580" y="0"/>
              </a:cxn>
              <a:cxn ang="0">
                <a:pos x="578" y="90"/>
              </a:cxn>
              <a:cxn ang="0">
                <a:pos x="568" y="174"/>
              </a:cxn>
              <a:cxn ang="0">
                <a:pos x="552" y="252"/>
              </a:cxn>
              <a:cxn ang="0">
                <a:pos x="526" y="324"/>
              </a:cxn>
              <a:cxn ang="0">
                <a:pos x="494" y="390"/>
              </a:cxn>
              <a:cxn ang="0">
                <a:pos x="452" y="450"/>
              </a:cxn>
              <a:cxn ang="0">
                <a:pos x="402" y="508"/>
              </a:cxn>
              <a:cxn ang="0">
                <a:pos x="342" y="560"/>
              </a:cxn>
              <a:cxn ang="0">
                <a:pos x="270" y="610"/>
              </a:cxn>
              <a:cxn ang="0">
                <a:pos x="188" y="656"/>
              </a:cxn>
              <a:cxn ang="0">
                <a:pos x="188" y="798"/>
              </a:cxn>
              <a:cxn ang="0">
                <a:pos x="0" y="514"/>
              </a:cxn>
              <a:cxn ang="0">
                <a:pos x="188" y="230"/>
              </a:cxn>
              <a:cxn ang="0">
                <a:pos x="188" y="372"/>
              </a:cxn>
              <a:cxn ang="0">
                <a:pos x="224" y="368"/>
              </a:cxn>
              <a:cxn ang="0">
                <a:pos x="264" y="356"/>
              </a:cxn>
              <a:cxn ang="0">
                <a:pos x="306" y="336"/>
              </a:cxn>
              <a:cxn ang="0">
                <a:pos x="348" y="310"/>
              </a:cxn>
              <a:cxn ang="0">
                <a:pos x="392" y="280"/>
              </a:cxn>
              <a:cxn ang="0">
                <a:pos x="432" y="246"/>
              </a:cxn>
              <a:cxn ang="0">
                <a:pos x="472" y="208"/>
              </a:cxn>
              <a:cxn ang="0">
                <a:pos x="506" y="166"/>
              </a:cxn>
              <a:cxn ang="0">
                <a:pos x="536" y="124"/>
              </a:cxn>
              <a:cxn ang="0">
                <a:pos x="558" y="82"/>
              </a:cxn>
              <a:cxn ang="0">
                <a:pos x="574" y="40"/>
              </a:cxn>
              <a:cxn ang="0">
                <a:pos x="578" y="0"/>
              </a:cxn>
              <a:cxn ang="0">
                <a:pos x="580" y="0"/>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hlink"/>
              </a:gs>
              <a:gs pos="100000">
                <a:schemeClr val="hlink">
                  <a:gamma/>
                  <a:tint val="31765"/>
                  <a:invGamma/>
                </a:schemeClr>
              </a:gs>
            </a:gsLst>
            <a:lin ang="0" scaled="1"/>
          </a:gradFill>
          <a:ln w="0">
            <a:noFill/>
            <a:prstDash val="solid"/>
            <a:round/>
            <a:headEnd/>
            <a:tailEnd/>
          </a:ln>
        </p:spPr>
        <p:txBody>
          <a:bodyPr/>
          <a:lstStyle/>
          <a:p>
            <a:pPr eaLnBrk="1" hangingPunct="1">
              <a:spcBef>
                <a:spcPct val="20000"/>
              </a:spcBef>
              <a:buClr>
                <a:schemeClr val="folHlink"/>
              </a:buClr>
              <a:buSzPct val="60000"/>
              <a:buFont typeface="Wingdings" pitchFamily="2" charset="2"/>
              <a:buNone/>
              <a:defRPr/>
            </a:pPr>
            <a:endParaRPr lang="zh-CN" altLang="en-US" sz="3600">
              <a:latin typeface="Arial" charset="0"/>
              <a:ea typeface="宋体" charset="-122"/>
            </a:endParaRPr>
          </a:p>
        </p:txBody>
      </p:sp>
      <p:grpSp>
        <p:nvGrpSpPr>
          <p:cNvPr id="91145" name="Group 19"/>
          <p:cNvGrpSpPr>
            <a:grpSpLocks/>
          </p:cNvGrpSpPr>
          <p:nvPr/>
        </p:nvGrpSpPr>
        <p:grpSpPr bwMode="auto">
          <a:xfrm>
            <a:off x="5867400" y="2016125"/>
            <a:ext cx="1944688" cy="981075"/>
            <a:chOff x="720" y="2112"/>
            <a:chExt cx="1440" cy="1680"/>
          </a:xfrm>
        </p:grpSpPr>
        <p:sp>
          <p:nvSpPr>
            <p:cNvPr id="91151" name="AutoShape 4"/>
            <p:cNvSpPr>
              <a:spLocks noChangeArrowheads="1"/>
            </p:cNvSpPr>
            <p:nvPr/>
          </p:nvSpPr>
          <p:spPr bwMode="auto">
            <a:xfrm>
              <a:off x="720" y="2112"/>
              <a:ext cx="1440" cy="1680"/>
            </a:xfrm>
            <a:prstGeom prst="roundRect">
              <a:avLst>
                <a:gd name="adj" fmla="val 16667"/>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a:buFont typeface="Wingdings" panose="05000000000000000000" pitchFamily="2" charset="2"/>
                <a:buNone/>
              </a:pPr>
              <a:endParaRPr lang="zh-CN" altLang="zh-CN" sz="3200">
                <a:latin typeface="Verdana" panose="020B0604030504040204" pitchFamily="34" charset="0"/>
                <a:ea typeface="宋体" panose="02010600030101010101" pitchFamily="2" charset="-122"/>
              </a:endParaRPr>
            </a:p>
          </p:txBody>
        </p:sp>
        <p:sp>
          <p:nvSpPr>
            <p:cNvPr id="25" name="Text Box 5"/>
            <p:cNvSpPr txBox="1">
              <a:spLocks noChangeArrowheads="1"/>
            </p:cNvSpPr>
            <p:nvPr/>
          </p:nvSpPr>
          <p:spPr bwMode="auto">
            <a:xfrm>
              <a:off x="780" y="2237"/>
              <a:ext cx="1375" cy="1193"/>
            </a:xfrm>
            <a:prstGeom prst="rect">
              <a:avLst/>
            </a:prstGeom>
            <a:noFill/>
            <a:ln w="9525">
              <a:noFill/>
              <a:miter lim="800000"/>
              <a:headEnd/>
              <a:tailEnd/>
            </a:ln>
          </p:spPr>
          <p:txBody>
            <a:bodyPr>
              <a:spAutoFit/>
            </a:bodyPr>
            <a:lstStyle/>
            <a:p>
              <a:pPr>
                <a:spcBef>
                  <a:spcPct val="20000"/>
                </a:spcBef>
                <a:buClr>
                  <a:schemeClr val="folHlink"/>
                </a:buClr>
                <a:buSzPct val="60000"/>
                <a:buFont typeface="Wingdings" pitchFamily="2" charset="2"/>
                <a:buNone/>
                <a:defRPr/>
              </a:pPr>
              <a:r>
                <a:rPr lang="zh-CN" altLang="en-US" sz="1800" dirty="0">
                  <a:solidFill>
                    <a:srgbClr val="000000"/>
                  </a:solidFill>
                  <a:latin typeface="+mn-lt"/>
                  <a:ea typeface="+mj-ea"/>
                </a:rPr>
                <a:t>基于干扰门限</a:t>
              </a:r>
              <a:endParaRPr lang="en-US" altLang="zh-CN" sz="1800" dirty="0">
                <a:solidFill>
                  <a:srgbClr val="000000"/>
                </a:solidFill>
                <a:latin typeface="+mn-lt"/>
                <a:ea typeface="+mj-ea"/>
              </a:endParaRPr>
            </a:p>
            <a:p>
              <a:pPr>
                <a:spcBef>
                  <a:spcPct val="20000"/>
                </a:spcBef>
                <a:buClr>
                  <a:schemeClr val="folHlink"/>
                </a:buClr>
                <a:buSzPct val="60000"/>
                <a:buFont typeface="Wingdings" pitchFamily="2" charset="2"/>
                <a:buNone/>
                <a:defRPr/>
              </a:pPr>
              <a:r>
                <a:rPr lang="zh-CN" altLang="en-US" sz="1800" dirty="0">
                  <a:solidFill>
                    <a:srgbClr val="000000"/>
                  </a:solidFill>
                  <a:latin typeface="+mn-lt"/>
                  <a:ea typeface="+mj-ea"/>
                </a:rPr>
                <a:t>（</a:t>
              </a:r>
              <a:r>
                <a:rPr lang="en-US" altLang="zh-CN" sz="1800" dirty="0">
                  <a:solidFill>
                    <a:srgbClr val="000000"/>
                  </a:solidFill>
                  <a:latin typeface="+mn-lt"/>
                  <a:ea typeface="+mj-ea"/>
                </a:rPr>
                <a:t>underlay</a:t>
              </a:r>
              <a:r>
                <a:rPr lang="zh-CN" altLang="en-US" sz="1800" dirty="0">
                  <a:solidFill>
                    <a:srgbClr val="000000"/>
                  </a:solidFill>
                  <a:latin typeface="+mn-lt"/>
                  <a:ea typeface="+mj-ea"/>
                </a:rPr>
                <a:t>）</a:t>
              </a:r>
              <a:endParaRPr lang="en-US" altLang="zh-CN" sz="1800" dirty="0">
                <a:solidFill>
                  <a:srgbClr val="000000"/>
                </a:solidFill>
                <a:latin typeface="+mn-lt"/>
                <a:ea typeface="+mj-ea"/>
              </a:endParaRPr>
            </a:p>
          </p:txBody>
        </p:sp>
      </p:grpSp>
      <p:pic>
        <p:nvPicPr>
          <p:cNvPr id="9114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3925" y="2997200"/>
            <a:ext cx="3216275"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14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2997200"/>
            <a:ext cx="3402013"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p:cNvSpPr txBox="1"/>
          <p:nvPr/>
        </p:nvSpPr>
        <p:spPr>
          <a:xfrm>
            <a:off x="1620838" y="5405438"/>
            <a:ext cx="1511300" cy="400050"/>
          </a:xfrm>
          <a:prstGeom prst="rect">
            <a:avLst/>
          </a:prstGeom>
          <a:gradFill flip="none" rotWithShape="1">
            <a:gsLst>
              <a:gs pos="0">
                <a:srgbClr val="0033CC">
                  <a:shade val="30000"/>
                  <a:satMod val="115000"/>
                </a:srgbClr>
              </a:gs>
              <a:gs pos="50000">
                <a:srgbClr val="0033CC">
                  <a:shade val="67500"/>
                  <a:satMod val="115000"/>
                </a:srgbClr>
              </a:gs>
              <a:gs pos="100000">
                <a:srgbClr val="0033CC">
                  <a:shade val="100000"/>
                  <a:satMod val="115000"/>
                </a:srgbClr>
              </a:gs>
            </a:gsLst>
            <a:lin ang="13500000" scaled="1"/>
            <a:tileRect/>
          </a:gradFill>
        </p:spPr>
        <p:txBody>
          <a:bodyPr>
            <a:spAutoFit/>
          </a:bodyPr>
          <a:lstStyle/>
          <a:p>
            <a:pPr eaLnBrk="1" hangingPunct="1">
              <a:spcBef>
                <a:spcPct val="20000"/>
              </a:spcBef>
              <a:buClr>
                <a:schemeClr val="folHlink"/>
              </a:buClr>
              <a:buSzPct val="60000"/>
              <a:buFont typeface="Wingdings" pitchFamily="2" charset="2"/>
              <a:buNone/>
              <a:defRPr/>
            </a:pPr>
            <a:r>
              <a:rPr lang="zh-CN" altLang="en-US" sz="2000" dirty="0">
                <a:solidFill>
                  <a:schemeClr val="bg1"/>
                </a:solidFill>
                <a:latin typeface="+mj-ea"/>
                <a:ea typeface="+mj-ea"/>
              </a:rPr>
              <a:t>多载波传输</a:t>
            </a:r>
          </a:p>
        </p:txBody>
      </p:sp>
      <p:sp>
        <p:nvSpPr>
          <p:cNvPr id="29" name="TextBox 28"/>
          <p:cNvSpPr txBox="1"/>
          <p:nvPr/>
        </p:nvSpPr>
        <p:spPr>
          <a:xfrm>
            <a:off x="6227763" y="5405438"/>
            <a:ext cx="1584325" cy="400050"/>
          </a:xfrm>
          <a:prstGeom prst="rect">
            <a:avLst/>
          </a:prstGeom>
          <a:gradFill flip="none" rotWithShape="1">
            <a:gsLst>
              <a:gs pos="0">
                <a:srgbClr val="0033CC">
                  <a:shade val="30000"/>
                  <a:satMod val="115000"/>
                </a:srgbClr>
              </a:gs>
              <a:gs pos="50000">
                <a:srgbClr val="0033CC">
                  <a:shade val="67500"/>
                  <a:satMod val="115000"/>
                </a:srgbClr>
              </a:gs>
              <a:gs pos="100000">
                <a:srgbClr val="0033CC">
                  <a:shade val="100000"/>
                  <a:satMod val="115000"/>
                </a:srgbClr>
              </a:gs>
            </a:gsLst>
            <a:lin ang="13500000" scaled="1"/>
            <a:tileRect/>
          </a:gradFill>
        </p:spPr>
        <p:txBody>
          <a:bodyPr>
            <a:spAutoFit/>
          </a:bodyPr>
          <a:lstStyle/>
          <a:p>
            <a:pPr eaLnBrk="1" hangingPunct="1">
              <a:spcBef>
                <a:spcPct val="20000"/>
              </a:spcBef>
              <a:buClr>
                <a:schemeClr val="folHlink"/>
              </a:buClr>
              <a:buSzPct val="60000"/>
              <a:buFont typeface="Wingdings" pitchFamily="2" charset="2"/>
              <a:buNone/>
              <a:defRPr/>
            </a:pPr>
            <a:r>
              <a:rPr lang="zh-CN" altLang="en-US" sz="2000" dirty="0">
                <a:solidFill>
                  <a:schemeClr val="bg1"/>
                </a:solidFill>
                <a:latin typeface="+mj-ea"/>
                <a:ea typeface="+mj-ea"/>
              </a:rPr>
              <a:t>多天线传输</a:t>
            </a:r>
          </a:p>
        </p:txBody>
      </p:sp>
      <p:graphicFrame>
        <p:nvGraphicFramePr>
          <p:cNvPr id="30" name="图示 29"/>
          <p:cNvGraphicFramePr/>
          <p:nvPr/>
        </p:nvGraphicFramePr>
        <p:xfrm>
          <a:off x="3563888" y="4797152"/>
          <a:ext cx="2207738" cy="14224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认知无线传输：多载波传输</a:t>
            </a:r>
            <a:endParaRPr lang="zh-CN" altLang="en-US" dirty="0"/>
          </a:p>
        </p:txBody>
      </p:sp>
      <p:sp>
        <p:nvSpPr>
          <p:cNvPr id="3" name="内容占位符 2"/>
          <p:cNvSpPr>
            <a:spLocks noGrp="1"/>
          </p:cNvSpPr>
          <p:nvPr>
            <p:ph idx="1"/>
          </p:nvPr>
        </p:nvSpPr>
        <p:spPr>
          <a:xfrm>
            <a:off x="539750" y="908050"/>
            <a:ext cx="8424863" cy="1008063"/>
          </a:xfrm>
        </p:spPr>
        <p:txBody>
          <a:bodyPr/>
          <a:lstStyle/>
          <a:p>
            <a:pPr marL="0" indent="0">
              <a:buFont typeface="Wingdings" panose="05000000000000000000" pitchFamily="2" charset="2"/>
              <a:buNone/>
              <a:defRPr/>
            </a:pPr>
            <a:r>
              <a:rPr lang="en-US" altLang="zh-CN" dirty="0" smtClean="0"/>
              <a:t>OFDM</a:t>
            </a:r>
            <a:r>
              <a:rPr lang="zh-CN" altLang="en-US" dirty="0" smtClean="0"/>
              <a:t>具有众多优异的特性，广泛应用于高速无线通信系统，是主要研究的认知无线传输方法。</a:t>
            </a:r>
            <a:endParaRPr lang="zh-CN" altLang="en-US" dirty="0"/>
          </a:p>
        </p:txBody>
      </p:sp>
      <p:sp>
        <p:nvSpPr>
          <p:cNvPr id="92164"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70BA653E-D5E7-48C2-B43B-868F9605FBC4}"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69</a:t>
            </a:fld>
            <a:endParaRPr lang="en-US" altLang="zh-CN" sz="1600" smtClean="0">
              <a:solidFill>
                <a:srgbClr val="3333CC"/>
              </a:solidFill>
              <a:latin typeface="Times New Roman" panose="02020603050405020304" pitchFamily="18" charset="0"/>
              <a:ea typeface="宋体" panose="02010600030101010101" pitchFamily="2" charset="-122"/>
            </a:endParaRPr>
          </a:p>
        </p:txBody>
      </p:sp>
      <p:graphicFrame>
        <p:nvGraphicFramePr>
          <p:cNvPr id="8" name="图表 7"/>
          <p:cNvGraphicFramePr/>
          <p:nvPr/>
        </p:nvGraphicFramePr>
        <p:xfrm>
          <a:off x="395536" y="1838388"/>
          <a:ext cx="8352927" cy="33188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认知无线电（</a:t>
            </a:r>
            <a:r>
              <a:rPr lang="en-US" altLang="zh-CN" dirty="0" smtClean="0"/>
              <a:t>Cognitive Radio</a:t>
            </a:r>
            <a:r>
              <a:rPr lang="zh-CN" altLang="en-US" dirty="0" smtClean="0"/>
              <a:t>，</a:t>
            </a:r>
            <a:r>
              <a:rPr lang="en-US" altLang="zh-CN" dirty="0" smtClean="0"/>
              <a:t>CR</a:t>
            </a:r>
            <a:r>
              <a:rPr lang="zh-CN" altLang="en-US" dirty="0" smtClean="0"/>
              <a:t>）</a:t>
            </a:r>
            <a:endParaRPr lang="zh-CN" altLang="en-US" dirty="0"/>
          </a:p>
        </p:txBody>
      </p:sp>
      <p:sp>
        <p:nvSpPr>
          <p:cNvPr id="3" name="内容占位符 2"/>
          <p:cNvSpPr>
            <a:spLocks noGrp="1"/>
          </p:cNvSpPr>
          <p:nvPr>
            <p:ph idx="1"/>
          </p:nvPr>
        </p:nvSpPr>
        <p:spPr>
          <a:xfrm>
            <a:off x="539750" y="979488"/>
            <a:ext cx="6480175" cy="1154112"/>
          </a:xfrm>
          <a:solidFill>
            <a:schemeClr val="accent6">
              <a:lumMod val="20000"/>
              <a:lumOff val="80000"/>
            </a:schemeClr>
          </a:solidFill>
        </p:spPr>
        <p:txBody>
          <a:bodyPr/>
          <a:lstStyle/>
          <a:p>
            <a:pPr marL="0" indent="0" algn="just">
              <a:buFont typeface="Wingdings" panose="05000000000000000000" pitchFamily="2" charset="2"/>
              <a:buNone/>
              <a:defRPr/>
            </a:pPr>
            <a:r>
              <a:rPr lang="en-US" altLang="zh-CN" b="1" dirty="0" smtClean="0"/>
              <a:t>J. </a:t>
            </a:r>
            <a:r>
              <a:rPr lang="en-US" altLang="zh-CN" b="1" dirty="0" err="1" smtClean="0"/>
              <a:t>Mitola</a:t>
            </a:r>
            <a:r>
              <a:rPr lang="en-US" altLang="zh-CN" b="1" dirty="0" smtClean="0"/>
              <a:t> III</a:t>
            </a:r>
            <a:r>
              <a:rPr lang="zh-CN" altLang="en-US" b="1" dirty="0" smtClean="0"/>
              <a:t>博士在上世纪末提出了认知无线电（</a:t>
            </a:r>
            <a:r>
              <a:rPr lang="en-US" altLang="zh-CN" b="1" dirty="0" smtClean="0"/>
              <a:t>Cognitive Radio</a:t>
            </a:r>
            <a:r>
              <a:rPr lang="zh-CN" altLang="en-US" b="1" dirty="0" smtClean="0"/>
              <a:t>，</a:t>
            </a:r>
            <a:r>
              <a:rPr lang="en-US" altLang="zh-CN" b="1" dirty="0" smtClean="0"/>
              <a:t>CR</a:t>
            </a:r>
            <a:r>
              <a:rPr lang="zh-CN" altLang="en-US" b="1" dirty="0" smtClean="0"/>
              <a:t>）的概念，为解决上述问题给出了系统级的解决思路。</a:t>
            </a:r>
            <a:endParaRPr lang="zh-CN" altLang="en-US" b="1" dirty="0"/>
          </a:p>
        </p:txBody>
      </p:sp>
      <p:sp>
        <p:nvSpPr>
          <p:cNvPr id="12292"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6567DDD7-2EF9-4255-B040-12A804D2371F}"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7</a:t>
            </a:fld>
            <a:endParaRPr lang="en-US" altLang="zh-CN" sz="1600" smtClean="0">
              <a:solidFill>
                <a:srgbClr val="3333CC"/>
              </a:solidFill>
              <a:latin typeface="Times New Roman" panose="02020603050405020304" pitchFamily="18" charset="0"/>
              <a:ea typeface="宋体" panose="02010600030101010101" pitchFamily="2" charset="-122"/>
            </a:endParaRPr>
          </a:p>
        </p:txBody>
      </p:sp>
      <p:sp>
        <p:nvSpPr>
          <p:cNvPr id="7" name="TextBox 6"/>
          <p:cNvSpPr txBox="1"/>
          <p:nvPr/>
        </p:nvSpPr>
        <p:spPr>
          <a:xfrm>
            <a:off x="467544" y="5703639"/>
            <a:ext cx="8280920" cy="461665"/>
          </a:xfrm>
          <a:prstGeom prst="rect">
            <a:avLst/>
          </a:prstGeom>
        </p:spPr>
        <p:style>
          <a:lnRef idx="0">
            <a:schemeClr val="accent1"/>
          </a:lnRef>
          <a:fillRef idx="3">
            <a:schemeClr val="accent1"/>
          </a:fillRef>
          <a:effectRef idx="3">
            <a:schemeClr val="accent1"/>
          </a:effectRef>
          <a:fontRef idx="minor">
            <a:schemeClr val="lt1"/>
          </a:fontRef>
        </p:style>
        <p:txBody>
          <a:bodyPr>
            <a:spAutoFit/>
          </a:bodyPr>
          <a:lstStyle/>
          <a:p>
            <a:pPr eaLnBrk="1" hangingPunct="1">
              <a:spcBef>
                <a:spcPct val="20000"/>
              </a:spcBef>
              <a:buClr>
                <a:schemeClr val="folHlink"/>
              </a:buClr>
              <a:buSzPct val="60000"/>
              <a:buFont typeface="Wingdings" pitchFamily="2" charset="2"/>
              <a:buNone/>
              <a:defRPr/>
            </a:pPr>
            <a:r>
              <a:rPr kumimoji="1" lang="en-US" altLang="zh-CN" sz="1200" dirty="0"/>
              <a:t>J. </a:t>
            </a:r>
            <a:r>
              <a:rPr kumimoji="1" lang="en-US" altLang="zh-CN" sz="1200" dirty="0" err="1"/>
              <a:t>Mitola</a:t>
            </a:r>
            <a:r>
              <a:rPr kumimoji="1" lang="en-US" altLang="zh-CN" sz="1200" dirty="0"/>
              <a:t> III an G. Maguire Jr, “Cognitive radio: making software radios more personal,” IEEE Personal Communications, vol. 6, no. 4, pp. 13-18, 1999.</a:t>
            </a:r>
          </a:p>
        </p:txBody>
      </p:sp>
      <p:pic>
        <p:nvPicPr>
          <p:cNvPr id="122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1638" y="2432050"/>
            <a:ext cx="4608512" cy="2941638"/>
          </a:xfrm>
          <a:prstGeom prst="rect">
            <a:avLst/>
          </a:prstGeom>
          <a:noFill/>
          <a:ln w="9525">
            <a:solidFill>
              <a:srgbClr val="FF0000"/>
            </a:solidFill>
            <a:prstDash val="sysDash"/>
            <a:miter lim="800000"/>
            <a:headEnd/>
            <a:tailEnd/>
          </a:ln>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39750" y="2420938"/>
            <a:ext cx="3600450" cy="2973387"/>
          </a:xfrm>
          <a:prstGeom prst="rect">
            <a:avLst/>
          </a:prstGeom>
          <a:solidFill>
            <a:srgbClr val="0033CC"/>
          </a:solidFill>
          <a:ln>
            <a:solidFill>
              <a:srgbClr val="0033CC"/>
            </a:solidFill>
          </a:ln>
        </p:spPr>
        <p:style>
          <a:lnRef idx="1">
            <a:schemeClr val="accent6"/>
          </a:lnRef>
          <a:fillRef idx="2">
            <a:schemeClr val="accent6"/>
          </a:fillRef>
          <a:effectRef idx="1">
            <a:schemeClr val="accent6"/>
          </a:effectRef>
          <a:fontRef idx="minor">
            <a:schemeClr val="dk1"/>
          </a:fontRef>
        </p:style>
        <p:txBody>
          <a:bodyPr>
            <a:spAutoFit/>
          </a:bodyPr>
          <a:lstStyle/>
          <a:p>
            <a:pPr eaLnBrk="1" hangingPunct="1">
              <a:spcBef>
                <a:spcPct val="20000"/>
              </a:spcBef>
              <a:buClr>
                <a:schemeClr val="folHlink"/>
              </a:buClr>
              <a:buSzPct val="60000"/>
              <a:buFont typeface="Wingdings" pitchFamily="2" charset="2"/>
              <a:buNone/>
              <a:defRPr/>
            </a:pPr>
            <a:r>
              <a:rPr lang="zh-CN" altLang="zh-CN" sz="1800" b="1" dirty="0">
                <a:solidFill>
                  <a:schemeClr val="bg1"/>
                </a:solidFill>
                <a:ea typeface="+mj-ea"/>
              </a:rPr>
              <a:t>“认知无线电这个术语确定了这样一个观点，即无线个人数字助理</a:t>
            </a:r>
            <a:r>
              <a:rPr lang="en-US" altLang="zh-CN" sz="1800" b="1" dirty="0">
                <a:solidFill>
                  <a:schemeClr val="bg1"/>
                </a:solidFill>
                <a:ea typeface="+mj-ea"/>
              </a:rPr>
              <a:t>(Personal Digital Assistant, PDA)</a:t>
            </a:r>
            <a:r>
              <a:rPr lang="zh-CN" altLang="zh-CN" sz="1800" b="1" dirty="0">
                <a:solidFill>
                  <a:schemeClr val="bg1"/>
                </a:solidFill>
                <a:ea typeface="+mj-ea"/>
              </a:rPr>
              <a:t>和相关的网络具有对于无线资源和相关的计算机与计算机之间通信足够的计算智能，包括：</a:t>
            </a:r>
          </a:p>
          <a:p>
            <a:pPr marL="285750" indent="-285750" eaLnBrk="1" hangingPunct="1">
              <a:spcBef>
                <a:spcPct val="20000"/>
              </a:spcBef>
              <a:buClr>
                <a:schemeClr val="bg1"/>
              </a:buClr>
              <a:buSzPct val="60000"/>
              <a:buFont typeface="Wingdings" pitchFamily="2" charset="2"/>
              <a:buChar char="n"/>
              <a:defRPr/>
            </a:pPr>
            <a:r>
              <a:rPr lang="zh-CN" altLang="zh-CN" sz="1800" b="1" dirty="0">
                <a:solidFill>
                  <a:schemeClr val="bg1"/>
                </a:solidFill>
                <a:ea typeface="+mj-ea"/>
              </a:rPr>
              <a:t>作为用户环境的函数，检测用户的通信需求，并且</a:t>
            </a:r>
          </a:p>
          <a:p>
            <a:pPr marL="285750" indent="-285750" eaLnBrk="1" hangingPunct="1">
              <a:spcBef>
                <a:spcPct val="20000"/>
              </a:spcBef>
              <a:buClr>
                <a:schemeClr val="bg1"/>
              </a:buClr>
              <a:buSzPct val="60000"/>
              <a:buFont typeface="Wingdings" pitchFamily="2" charset="2"/>
              <a:buChar char="n"/>
              <a:defRPr/>
            </a:pPr>
            <a:r>
              <a:rPr lang="zh-CN" altLang="zh-CN" sz="1800" b="1" dirty="0">
                <a:solidFill>
                  <a:schemeClr val="bg1"/>
                </a:solidFill>
                <a:ea typeface="+mj-ea"/>
              </a:rPr>
              <a:t>提供满足这些需求的最适当的无线资源和服务。”</a:t>
            </a:r>
          </a:p>
        </p:txBody>
      </p:sp>
      <p:pic>
        <p:nvPicPr>
          <p:cNvPr id="12296"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16775" y="977900"/>
            <a:ext cx="1216025" cy="122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zh-CN" altLang="en-US" dirty="0" smtClean="0"/>
              <a:t>认知无线传输：</a:t>
            </a:r>
            <a:r>
              <a:rPr kumimoji="1" lang="en-US" altLang="zh-CN" dirty="0" smtClean="0"/>
              <a:t>OFDM</a:t>
            </a:r>
            <a:endParaRPr kumimoji="1" lang="zh-CN" altLang="en-US" dirty="0"/>
          </a:p>
        </p:txBody>
      </p:sp>
      <p:sp>
        <p:nvSpPr>
          <p:cNvPr id="93187" name="幻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E3007CF1-5C60-4877-AB34-6F93A1A395F9}"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70</a:t>
            </a:fld>
            <a:endParaRPr lang="en-US" altLang="zh-CN" sz="1600" smtClean="0">
              <a:solidFill>
                <a:srgbClr val="3333CC"/>
              </a:solidFill>
              <a:latin typeface="Times New Roman" panose="02020603050405020304" pitchFamily="18" charset="0"/>
              <a:ea typeface="宋体" panose="02010600030101010101" pitchFamily="2" charset="-122"/>
            </a:endParaRPr>
          </a:p>
        </p:txBody>
      </p:sp>
      <p:pic>
        <p:nvPicPr>
          <p:cNvPr id="93188" name="图片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16238" y="842963"/>
            <a:ext cx="4932362" cy="294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内容占位符 9"/>
          <p:cNvSpPr>
            <a:spLocks noGrp="1"/>
          </p:cNvSpPr>
          <p:nvPr>
            <p:ph idx="1"/>
          </p:nvPr>
        </p:nvSpPr>
        <p:spPr>
          <a:xfrm>
            <a:off x="539750" y="908050"/>
            <a:ext cx="2519363" cy="1152525"/>
          </a:xfrm>
        </p:spPr>
        <p:txBody>
          <a:bodyPr/>
          <a:lstStyle/>
          <a:p>
            <a:pPr marL="0" indent="0">
              <a:buFont typeface="Wingdings" panose="05000000000000000000" pitchFamily="2" charset="2"/>
              <a:buNone/>
              <a:defRPr/>
            </a:pPr>
            <a:r>
              <a:rPr kumimoji="1" lang="zh-CN" altLang="en-US" dirty="0" smtClean="0"/>
              <a:t>系统结构与原理</a:t>
            </a:r>
            <a:endParaRPr kumimoji="1" lang="zh-CN" altLang="en-US" dirty="0"/>
          </a:p>
        </p:txBody>
      </p:sp>
      <p:pic>
        <p:nvPicPr>
          <p:cNvPr id="931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0200" y="3789363"/>
            <a:ext cx="4968875" cy="2686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zh-CN" altLang="en-US" dirty="0" smtClean="0"/>
              <a:t>认知无线传输：</a:t>
            </a:r>
            <a:r>
              <a:rPr kumimoji="1" lang="en-US" altLang="zh-CN" dirty="0" smtClean="0"/>
              <a:t>OFDM</a:t>
            </a:r>
            <a:endParaRPr kumimoji="1" lang="zh-CN" altLang="en-US" dirty="0"/>
          </a:p>
        </p:txBody>
      </p:sp>
      <p:sp>
        <p:nvSpPr>
          <p:cNvPr id="94211" name="幻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C26C3355-ED21-4D13-8802-DA75280213C7}"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71</a:t>
            </a:fld>
            <a:endParaRPr lang="en-US" altLang="zh-CN" sz="1600" smtClean="0">
              <a:solidFill>
                <a:srgbClr val="3333CC"/>
              </a:solidFill>
              <a:latin typeface="Times New Roman" panose="02020603050405020304" pitchFamily="18" charset="0"/>
              <a:ea typeface="宋体" panose="02010600030101010101" pitchFamily="2" charset="-122"/>
            </a:endParaRPr>
          </a:p>
        </p:txBody>
      </p:sp>
      <p:sp>
        <p:nvSpPr>
          <p:cNvPr id="94212" name="内容占位符 2"/>
          <p:cNvSpPr txBox="1">
            <a:spLocks/>
          </p:cNvSpPr>
          <p:nvPr/>
        </p:nvSpPr>
        <p:spPr bwMode="auto">
          <a:xfrm>
            <a:off x="539750" y="981075"/>
            <a:ext cx="3311525" cy="194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r>
              <a:rPr kumimoji="1" lang="zh-CN" altLang="en-US" sz="2400">
                <a:solidFill>
                  <a:srgbClr val="FF0000"/>
                </a:solidFill>
                <a:latin typeface="Times New Roman" panose="02020603050405020304" pitchFamily="18" charset="0"/>
              </a:rPr>
              <a:t>问题</a:t>
            </a:r>
            <a:r>
              <a:rPr kumimoji="1" lang="zh-CN" altLang="en-US" sz="2400">
                <a:latin typeface="Times New Roman" panose="02020603050405020304" pitchFamily="18" charset="0"/>
              </a:rPr>
              <a:t>：较大的</a:t>
            </a:r>
            <a:r>
              <a:rPr kumimoji="1" lang="en-US" altLang="en-US" sz="2400">
                <a:latin typeface="Times New Roman" panose="02020603050405020304" pitchFamily="18" charset="0"/>
              </a:rPr>
              <a:t>带外辐射</a:t>
            </a:r>
            <a:r>
              <a:rPr kumimoji="1" lang="zh-CN" altLang="en-US" sz="2400">
                <a:latin typeface="Times New Roman" panose="02020603050405020304" pitchFamily="18" charset="0"/>
              </a:rPr>
              <a:t>将对主用户系统带来有害干扰。需要抑制带外辐射。</a:t>
            </a:r>
          </a:p>
        </p:txBody>
      </p:sp>
      <p:pic>
        <p:nvPicPr>
          <p:cNvPr id="94213" name="图片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98888" y="1052513"/>
            <a:ext cx="5165725" cy="25923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
        <p:nvSpPr>
          <p:cNvPr id="13" name="内容占位符 9"/>
          <p:cNvSpPr txBox="1">
            <a:spLocks/>
          </p:cNvSpPr>
          <p:nvPr/>
        </p:nvSpPr>
        <p:spPr bwMode="auto">
          <a:xfrm>
            <a:off x="539750" y="4221163"/>
            <a:ext cx="8424863" cy="194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r>
              <a:rPr kumimoji="1" lang="zh-CN" altLang="en-US" sz="2400">
                <a:latin typeface="Times New Roman" panose="02020603050405020304" pitchFamily="18" charset="0"/>
              </a:rPr>
              <a:t>带外辐射抑制技术</a:t>
            </a:r>
            <a:endParaRPr kumimoji="1" lang="en-US" altLang="zh-CN" sz="2400">
              <a:latin typeface="Times New Roman" panose="02020603050405020304" pitchFamily="18" charset="0"/>
            </a:endParaRPr>
          </a:p>
          <a:p>
            <a:pPr lvl="1"/>
            <a:r>
              <a:rPr kumimoji="1" lang="zh-CN" altLang="en-US" sz="2000">
                <a:latin typeface="Times New Roman" panose="02020603050405020304" pitchFamily="18" charset="0"/>
              </a:rPr>
              <a:t>加窗（</a:t>
            </a:r>
            <a:r>
              <a:rPr kumimoji="1" lang="en-US" altLang="zh-CN" sz="2000">
                <a:latin typeface="Times New Roman" panose="02020603050405020304" pitchFamily="18" charset="0"/>
              </a:rPr>
              <a:t>Windowing</a:t>
            </a:r>
            <a:r>
              <a:rPr kumimoji="1" lang="zh-CN" altLang="en-US" sz="2000">
                <a:latin typeface="Times New Roman" panose="02020603050405020304" pitchFamily="18" charset="0"/>
              </a:rPr>
              <a:t>）</a:t>
            </a:r>
            <a:endParaRPr kumimoji="1" lang="en-US" altLang="zh-CN" sz="2000">
              <a:latin typeface="Times New Roman" panose="02020603050405020304" pitchFamily="18" charset="0"/>
            </a:endParaRPr>
          </a:p>
          <a:p>
            <a:pPr lvl="1"/>
            <a:r>
              <a:rPr kumimoji="1" lang="zh-CN" altLang="en-US" sz="2000">
                <a:latin typeface="Times New Roman" panose="02020603050405020304" pitchFamily="18" charset="0"/>
              </a:rPr>
              <a:t>子载波加权（</a:t>
            </a:r>
            <a:r>
              <a:rPr kumimoji="1" lang="en-US" altLang="zh-CN" sz="2000">
                <a:latin typeface="Times New Roman" panose="02020603050405020304" pitchFamily="18" charset="0"/>
              </a:rPr>
              <a:t>Subcarrier Weighting, SW</a:t>
            </a:r>
            <a:r>
              <a:rPr kumimoji="1" lang="zh-CN" altLang="en-US" sz="2000">
                <a:latin typeface="Times New Roman" panose="02020603050405020304" pitchFamily="18" charset="0"/>
              </a:rPr>
              <a:t>）</a:t>
            </a:r>
            <a:endParaRPr kumimoji="1" lang="en-US" altLang="zh-CN" sz="2000">
              <a:latin typeface="Times New Roman" panose="02020603050405020304" pitchFamily="18" charset="0"/>
            </a:endParaRPr>
          </a:p>
          <a:p>
            <a:pPr lvl="1"/>
            <a:r>
              <a:rPr kumimoji="1" lang="zh-CN" altLang="en-US" sz="2000">
                <a:latin typeface="Times New Roman" panose="02020603050405020304" pitchFamily="18" charset="0"/>
              </a:rPr>
              <a:t>干扰抵消子载波（</a:t>
            </a:r>
            <a:r>
              <a:rPr kumimoji="1" lang="en-US" altLang="zh-CN" sz="2000">
                <a:latin typeface="Times New Roman" panose="02020603050405020304" pitchFamily="18" charset="0"/>
              </a:rPr>
              <a:t>Insertion of Cancellation Carriers, CC</a:t>
            </a:r>
            <a:r>
              <a:rPr kumimoji="1" lang="zh-CN" altLang="en-US" sz="2000">
                <a:latin typeface="Times New Roman" panose="02020603050405020304" pitchFamily="18" charset="0"/>
              </a:rPr>
              <a:t>）</a:t>
            </a:r>
            <a:endParaRPr kumimoji="1" lang="en-US" altLang="zh-CN" sz="2000">
              <a:latin typeface="Times New Roman" panose="02020603050405020304" pitchFamily="18" charset="0"/>
            </a:endParaRPr>
          </a:p>
          <a:p>
            <a:pPr lvl="1"/>
            <a:r>
              <a:rPr kumimoji="1" lang="zh-CN" altLang="zh-CN" sz="2000">
                <a:latin typeface="Times New Roman" panose="02020603050405020304" pitchFamily="18" charset="0"/>
              </a:rPr>
              <a:t>……</a:t>
            </a:r>
            <a:endParaRPr kumimoji="1" lang="en-US" altLang="zh-CN" sz="2000">
              <a:latin typeface="Times New Roman" panose="02020603050405020304" pitchFamily="18" charset="0"/>
            </a:endParaRPr>
          </a:p>
          <a:p>
            <a:pPr lvl="1"/>
            <a:endParaRPr kumimoji="1" lang="zh-CN" altLang="en-US" sz="2000">
              <a:latin typeface="Times New Roman" panose="02020603050405020304" pitchFamily="18" charset="0"/>
            </a:endParaRPr>
          </a:p>
        </p:txBody>
      </p:sp>
      <p:graphicFrame>
        <p:nvGraphicFramePr>
          <p:cNvPr id="94215" name="对象 13"/>
          <p:cNvGraphicFramePr>
            <a:graphicFrameLocks noChangeAspect="1"/>
          </p:cNvGraphicFramePr>
          <p:nvPr/>
        </p:nvGraphicFramePr>
        <p:xfrm>
          <a:off x="684213" y="2781300"/>
          <a:ext cx="2873375" cy="863600"/>
        </p:xfrm>
        <a:graphic>
          <a:graphicData uri="http://schemas.openxmlformats.org/presentationml/2006/ole">
            <mc:AlternateContent xmlns:mc="http://schemas.openxmlformats.org/markup-compatibility/2006">
              <mc:Choice xmlns:v="urn:schemas-microsoft-com:vml" Requires="v">
                <p:oleObj spid="_x0000_s94262" name="Equation" r:id="rId4" imgW="1928880" imgH="576000" progId="Equation.DSMT4">
                  <p:embed/>
                </p:oleObj>
              </mc:Choice>
              <mc:Fallback>
                <p:oleObj name="Equation" r:id="rId4" imgW="1928880" imgH="576000" progId="Equation.DSMT4">
                  <p:embed/>
                  <p:pic>
                    <p:nvPicPr>
                      <p:cNvPr id="0" name="对象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213" y="2781300"/>
                        <a:ext cx="2873375" cy="8636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94216" name="直接连接符 6"/>
          <p:cNvCxnSpPr>
            <a:cxnSpLocks noChangeShapeType="1"/>
          </p:cNvCxnSpPr>
          <p:nvPr/>
        </p:nvCxnSpPr>
        <p:spPr bwMode="auto">
          <a:xfrm>
            <a:off x="4392613" y="1952625"/>
            <a:ext cx="4643437" cy="0"/>
          </a:xfrm>
          <a:prstGeom prst="line">
            <a:avLst/>
          </a:prstGeom>
          <a:noFill/>
          <a:ln w="28575" algn="ctr">
            <a:solidFill>
              <a:srgbClr val="FF0000"/>
            </a:solidFill>
            <a:prstDash val="dash"/>
            <a:round/>
            <a:headEnd/>
            <a:tailEn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zh-CN" altLang="en-US" dirty="0" smtClean="0"/>
              <a:t>理论基础：凸优化理论回顾</a:t>
            </a:r>
            <a:endParaRPr kumimoji="1" lang="zh-CN" altLang="en-US" dirty="0"/>
          </a:p>
        </p:txBody>
      </p:sp>
      <p:sp>
        <p:nvSpPr>
          <p:cNvPr id="3" name="内容占位符 2"/>
          <p:cNvSpPr>
            <a:spLocks noGrp="1"/>
          </p:cNvSpPr>
          <p:nvPr>
            <p:ph idx="1"/>
          </p:nvPr>
        </p:nvSpPr>
        <p:spPr>
          <a:xfrm>
            <a:off x="539750" y="908050"/>
            <a:ext cx="8424863" cy="936625"/>
          </a:xfrm>
        </p:spPr>
        <p:txBody>
          <a:bodyPr/>
          <a:lstStyle/>
          <a:p>
            <a:pPr marL="0" indent="0">
              <a:buFont typeface="Wingdings" panose="05000000000000000000" pitchFamily="2" charset="2"/>
              <a:buNone/>
              <a:defRPr/>
            </a:pPr>
            <a:r>
              <a:rPr kumimoji="1" lang="zh-CN" altLang="en-US" dirty="0" smtClean="0"/>
              <a:t>凸优化理论使得工程问题中复杂的分析、建模与求解变得标准化，简化了工程师们的设计流程。</a:t>
            </a:r>
            <a:endParaRPr kumimoji="1" lang="en-US" altLang="zh-CN" dirty="0" smtClean="0"/>
          </a:p>
          <a:p>
            <a:pPr marL="0" indent="0">
              <a:buFont typeface="Wingdings" panose="05000000000000000000" pitchFamily="2" charset="2"/>
              <a:buNone/>
              <a:defRPr/>
            </a:pPr>
            <a:endParaRPr kumimoji="1" lang="zh-CN" altLang="en-US" dirty="0"/>
          </a:p>
        </p:txBody>
      </p:sp>
      <p:sp>
        <p:nvSpPr>
          <p:cNvPr id="95236" name="幻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3C482351-2DD5-44A5-8E67-F47EDD61A402}"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72</a:t>
            </a:fld>
            <a:endParaRPr lang="en-US" altLang="zh-CN" sz="1600" smtClean="0">
              <a:solidFill>
                <a:srgbClr val="3333CC"/>
              </a:solidFill>
              <a:latin typeface="Times New Roman" panose="02020603050405020304" pitchFamily="18" charset="0"/>
              <a:ea typeface="宋体" panose="02010600030101010101" pitchFamily="2" charset="-122"/>
            </a:endParaRPr>
          </a:p>
        </p:txBody>
      </p:sp>
      <p:sp>
        <p:nvSpPr>
          <p:cNvPr id="8" name="AutoShape 3"/>
          <p:cNvSpPr>
            <a:spLocks noChangeArrowheads="1"/>
          </p:cNvSpPr>
          <p:nvPr/>
        </p:nvSpPr>
        <p:spPr bwMode="ltGray">
          <a:xfrm>
            <a:off x="323850" y="1812925"/>
            <a:ext cx="5880100" cy="4495800"/>
          </a:xfrm>
          <a:prstGeom prst="rightArrow">
            <a:avLst>
              <a:gd name="adj1" fmla="val 79306"/>
              <a:gd name="adj2" fmla="val 32395"/>
            </a:avLst>
          </a:prstGeom>
          <a:gradFill rotWithShape="1">
            <a:gsLst>
              <a:gs pos="0">
                <a:schemeClr val="accent1">
                  <a:gamma/>
                  <a:tint val="0"/>
                  <a:invGamma/>
                </a:schemeClr>
              </a:gs>
              <a:gs pos="100000">
                <a:schemeClr val="accent1"/>
              </a:gs>
            </a:gsLst>
            <a:lin ang="0" scaled="1"/>
          </a:gradFill>
          <a:ln w="9525">
            <a:noFill/>
            <a:miter lim="800000"/>
            <a:headEnd/>
            <a:tailEnd/>
          </a:ln>
          <a:effectLst/>
        </p:spPr>
        <p:txBody>
          <a:bodyPr wrap="none" anchor="ctr"/>
          <a:lstStyle/>
          <a:p>
            <a:pPr eaLnBrk="1" hangingPunct="1">
              <a:spcBef>
                <a:spcPct val="20000"/>
              </a:spcBef>
              <a:buClr>
                <a:schemeClr val="folHlink"/>
              </a:buClr>
              <a:buSzPct val="60000"/>
              <a:buFont typeface="Wingdings" pitchFamily="2" charset="2"/>
              <a:buNone/>
              <a:defRPr/>
            </a:pPr>
            <a:endParaRPr lang="zh-CN" altLang="en-US">
              <a:ea typeface="宋体" charset="-122"/>
            </a:endParaRPr>
          </a:p>
        </p:txBody>
      </p:sp>
      <p:sp>
        <p:nvSpPr>
          <p:cNvPr id="9" name="AutoShape 4"/>
          <p:cNvSpPr>
            <a:spLocks noChangeArrowheads="1"/>
          </p:cNvSpPr>
          <p:nvPr/>
        </p:nvSpPr>
        <p:spPr bwMode="blackWhite">
          <a:xfrm>
            <a:off x="704850" y="2422525"/>
            <a:ext cx="4038600" cy="990600"/>
          </a:xfrm>
          <a:prstGeom prst="roundRect">
            <a:avLst>
              <a:gd name="adj" fmla="val 9106"/>
            </a:avLst>
          </a:prstGeom>
          <a:gradFill rotWithShape="1">
            <a:gsLst>
              <a:gs pos="0">
                <a:schemeClr val="accent2"/>
              </a:gs>
              <a:gs pos="100000">
                <a:schemeClr val="accent2">
                  <a:gamma/>
                  <a:tint val="69804"/>
                  <a:invGamma/>
                </a:schemeClr>
              </a:gs>
            </a:gsLst>
            <a:lin ang="5400000" scaled="1"/>
          </a:gradFill>
          <a:ln w="25400">
            <a:solidFill>
              <a:schemeClr val="bg1"/>
            </a:solidFill>
            <a:round/>
            <a:headEnd/>
            <a:tailEnd/>
          </a:ln>
          <a:effectLst/>
        </p:spPr>
        <p:txBody>
          <a:bodyPr wrap="none" anchor="ctr"/>
          <a:lstStyle/>
          <a:p>
            <a:pPr algn="ctr">
              <a:spcBef>
                <a:spcPct val="20000"/>
              </a:spcBef>
              <a:buClr>
                <a:schemeClr val="folHlink"/>
              </a:buClr>
              <a:buSzPct val="60000"/>
              <a:buFont typeface="Wingdings" pitchFamily="2" charset="2"/>
              <a:buNone/>
              <a:defRPr/>
            </a:pPr>
            <a:r>
              <a:rPr lang="zh-CN" altLang="en-US" sz="2800" dirty="0">
                <a:solidFill>
                  <a:srgbClr val="0033CC"/>
                </a:solidFill>
                <a:latin typeface="+mj-ea"/>
                <a:ea typeface="+mj-ea"/>
              </a:rPr>
              <a:t>约束为凸集（仿射集）</a:t>
            </a:r>
            <a:endParaRPr lang="en-US" altLang="zh-CN" sz="2800" dirty="0">
              <a:solidFill>
                <a:srgbClr val="0033CC"/>
              </a:solidFill>
              <a:latin typeface="+mj-ea"/>
              <a:ea typeface="+mj-ea"/>
            </a:endParaRPr>
          </a:p>
        </p:txBody>
      </p:sp>
      <p:sp>
        <p:nvSpPr>
          <p:cNvPr id="10" name="AutoShape 5"/>
          <p:cNvSpPr>
            <a:spLocks noChangeArrowheads="1"/>
          </p:cNvSpPr>
          <p:nvPr/>
        </p:nvSpPr>
        <p:spPr bwMode="blackWhite">
          <a:xfrm>
            <a:off x="704850" y="3565525"/>
            <a:ext cx="4038600" cy="990600"/>
          </a:xfrm>
          <a:prstGeom prst="roundRect">
            <a:avLst>
              <a:gd name="adj" fmla="val 9106"/>
            </a:avLst>
          </a:prstGeom>
          <a:gradFill rotWithShape="1">
            <a:gsLst>
              <a:gs pos="0">
                <a:srgbClr val="699D5F"/>
              </a:gs>
              <a:gs pos="100000">
                <a:srgbClr val="96BB8F"/>
              </a:gs>
            </a:gsLst>
            <a:lin ang="5400000" scaled="1"/>
          </a:gradFill>
          <a:ln w="25400">
            <a:solidFill>
              <a:schemeClr val="bg1"/>
            </a:solidFill>
            <a:round/>
            <a:headEnd/>
            <a:tailEnd/>
          </a:ln>
        </p:spPr>
        <p:txBody>
          <a:bodyPr wrap="none" anchor="ctr"/>
          <a:lstStyle/>
          <a:p>
            <a:pPr algn="ctr">
              <a:spcBef>
                <a:spcPct val="20000"/>
              </a:spcBef>
              <a:buClr>
                <a:schemeClr val="folHlink"/>
              </a:buClr>
              <a:buSzPct val="60000"/>
              <a:buFont typeface="Wingdings" pitchFamily="2" charset="2"/>
              <a:buNone/>
              <a:defRPr/>
            </a:pPr>
            <a:r>
              <a:rPr lang="zh-CN" altLang="en-US" sz="2800">
                <a:solidFill>
                  <a:schemeClr val="bg2"/>
                </a:solidFill>
                <a:latin typeface="+mj-ea"/>
                <a:ea typeface="+mj-ea"/>
              </a:rPr>
              <a:t>目标函数为凸函数</a:t>
            </a:r>
            <a:endParaRPr lang="en-US" altLang="zh-CN" sz="2800">
              <a:solidFill>
                <a:schemeClr val="bg2"/>
              </a:solidFill>
              <a:latin typeface="+mj-ea"/>
              <a:ea typeface="+mj-ea"/>
            </a:endParaRPr>
          </a:p>
        </p:txBody>
      </p:sp>
      <p:sp>
        <p:nvSpPr>
          <p:cNvPr id="11" name="AutoShape 6"/>
          <p:cNvSpPr>
            <a:spLocks noChangeArrowheads="1"/>
          </p:cNvSpPr>
          <p:nvPr/>
        </p:nvSpPr>
        <p:spPr bwMode="blackWhite">
          <a:xfrm>
            <a:off x="704850" y="4708525"/>
            <a:ext cx="4038600" cy="990600"/>
          </a:xfrm>
          <a:prstGeom prst="roundRect">
            <a:avLst>
              <a:gd name="adj" fmla="val 9106"/>
            </a:avLst>
          </a:prstGeom>
          <a:gradFill rotWithShape="1">
            <a:gsLst>
              <a:gs pos="0">
                <a:schemeClr val="hlink"/>
              </a:gs>
              <a:gs pos="100000">
                <a:schemeClr val="hlink">
                  <a:gamma/>
                  <a:tint val="69804"/>
                  <a:invGamma/>
                </a:schemeClr>
              </a:gs>
            </a:gsLst>
            <a:lin ang="5400000" scaled="1"/>
          </a:gradFill>
          <a:ln w="25400">
            <a:solidFill>
              <a:schemeClr val="bg1"/>
            </a:solidFill>
            <a:round/>
            <a:headEnd/>
            <a:tailEnd/>
          </a:ln>
          <a:effectLst/>
        </p:spPr>
        <p:txBody>
          <a:bodyPr wrap="none" anchor="ctr"/>
          <a:lstStyle/>
          <a:p>
            <a:pPr algn="ctr">
              <a:spcBef>
                <a:spcPct val="20000"/>
              </a:spcBef>
              <a:buClr>
                <a:schemeClr val="folHlink"/>
              </a:buClr>
              <a:buSzPct val="60000"/>
              <a:buFont typeface="Wingdings" pitchFamily="2" charset="2"/>
              <a:buNone/>
              <a:defRPr/>
            </a:pPr>
            <a:r>
              <a:rPr lang="zh-CN" altLang="en-US" sz="2800">
                <a:solidFill>
                  <a:schemeClr val="bg1"/>
                </a:solidFill>
                <a:latin typeface="+mj-ea"/>
                <a:ea typeface="+mj-ea"/>
              </a:rPr>
              <a:t>数值迭代解法为内点法</a:t>
            </a:r>
            <a:endParaRPr lang="en-US" altLang="zh-CN" sz="2800">
              <a:solidFill>
                <a:schemeClr val="bg1"/>
              </a:solidFill>
              <a:latin typeface="+mj-ea"/>
              <a:ea typeface="+mj-ea"/>
            </a:endParaRPr>
          </a:p>
        </p:txBody>
      </p:sp>
      <p:sp>
        <p:nvSpPr>
          <p:cNvPr id="12" name="AutoShape 7"/>
          <p:cNvSpPr>
            <a:spLocks noChangeArrowheads="1"/>
          </p:cNvSpPr>
          <p:nvPr/>
        </p:nvSpPr>
        <p:spPr bwMode="auto">
          <a:xfrm>
            <a:off x="6011863" y="2133600"/>
            <a:ext cx="2952750" cy="1295400"/>
          </a:xfrm>
          <a:prstGeom prst="roundRect">
            <a:avLst>
              <a:gd name="adj" fmla="val 9106"/>
            </a:avLst>
          </a:prstGeom>
          <a:noFill/>
          <a:ln w="25400">
            <a:noFill/>
            <a:round/>
            <a:headEnd/>
            <a:tailEnd/>
          </a:ln>
          <a:effectLst/>
        </p:spPr>
        <p:txBody>
          <a:bodyPr anchor="ctr"/>
          <a:lstStyle/>
          <a:p>
            <a:pPr algn="ctr" eaLnBrk="1" hangingPunct="1">
              <a:spcBef>
                <a:spcPct val="20000"/>
              </a:spcBef>
              <a:buClr>
                <a:schemeClr val="folHlink"/>
              </a:buClr>
              <a:buSzPct val="60000"/>
              <a:buFont typeface="Wingdings" pitchFamily="2" charset="2"/>
              <a:buNone/>
              <a:defRPr/>
            </a:pPr>
            <a:r>
              <a:rPr lang="zh-CN" altLang="en-US" sz="2400" dirty="0">
                <a:effectLst>
                  <a:outerShdw blurRad="38100" dist="38100" dir="2700000" algn="tl">
                    <a:srgbClr val="DDDDDD"/>
                  </a:outerShdw>
                </a:effectLst>
                <a:latin typeface="+mj-ea"/>
                <a:ea typeface="+mj-ea"/>
              </a:rPr>
              <a:t>这一类优化问题可以归为凸优化问题</a:t>
            </a:r>
            <a:endParaRPr lang="en-US" altLang="zh-CN" sz="2400" dirty="0">
              <a:effectLst>
                <a:outerShdw blurRad="38100" dist="38100" dir="2700000" algn="tl">
                  <a:srgbClr val="DDDDDD"/>
                </a:outerShdw>
              </a:effectLst>
              <a:latin typeface="+mj-ea"/>
              <a:ea typeface="+mj-ea"/>
            </a:endParaRPr>
          </a:p>
        </p:txBody>
      </p:sp>
      <p:graphicFrame>
        <p:nvGraphicFramePr>
          <p:cNvPr id="95242" name="Object 1"/>
          <p:cNvGraphicFramePr>
            <a:graphicFrameLocks noChangeAspect="1"/>
          </p:cNvGraphicFramePr>
          <p:nvPr/>
        </p:nvGraphicFramePr>
        <p:xfrm>
          <a:off x="6300788" y="3500438"/>
          <a:ext cx="2652712" cy="1584325"/>
        </p:xfrm>
        <a:graphic>
          <a:graphicData uri="http://schemas.openxmlformats.org/presentationml/2006/ole">
            <mc:AlternateContent xmlns:mc="http://schemas.openxmlformats.org/markup-compatibility/2006">
              <mc:Choice xmlns:v="urn:schemas-microsoft-com:vml" Requires="v">
                <p:oleObj spid="_x0000_s95289" name="Equation" r:id="rId3" imgW="1618200" imgH="950760" progId="Equation.DSMT4">
                  <p:embed/>
                </p:oleObj>
              </mc:Choice>
              <mc:Fallback>
                <p:oleObj name="Equation" r:id="rId3" imgW="1618200" imgH="95076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0788" y="3500438"/>
                        <a:ext cx="2652712" cy="1584325"/>
                      </a:xfrm>
                      <a:prstGeom prst="rect">
                        <a:avLst/>
                      </a:prstGeom>
                      <a:noFill/>
                      <a:ln w="9525">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TextBox 6"/>
          <p:cNvSpPr txBox="1"/>
          <p:nvPr/>
        </p:nvSpPr>
        <p:spPr>
          <a:xfrm>
            <a:off x="971600" y="6289575"/>
            <a:ext cx="7704856" cy="307777"/>
          </a:xfrm>
          <a:prstGeom prst="rect">
            <a:avLst/>
          </a:prstGeom>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spcBef>
                <a:spcPct val="20000"/>
              </a:spcBef>
              <a:buClr>
                <a:srgbClr val="FFFF00"/>
              </a:buClr>
              <a:buSzPct val="100000"/>
              <a:buFont typeface="Wingdings" pitchFamily="2" charset="2"/>
              <a:buNone/>
              <a:defRPr/>
            </a:pPr>
            <a:r>
              <a:rPr lang="en-US" altLang="zh-CN" sz="1400" dirty="0"/>
              <a:t>S.</a:t>
            </a:r>
            <a:r>
              <a:rPr lang="zh-CN" altLang="en-US" sz="1400" dirty="0"/>
              <a:t> </a:t>
            </a:r>
            <a:r>
              <a:rPr lang="en-US" altLang="zh-CN" sz="1400" dirty="0"/>
              <a:t>Boyd,</a:t>
            </a:r>
            <a:r>
              <a:rPr lang="zh-CN" altLang="en-US" sz="1400" dirty="0"/>
              <a:t> </a:t>
            </a:r>
            <a:r>
              <a:rPr lang="en-US" altLang="zh-CN" sz="1400" dirty="0"/>
              <a:t>L.</a:t>
            </a:r>
            <a:r>
              <a:rPr lang="zh-CN" altLang="en-US" sz="1400" dirty="0"/>
              <a:t> </a:t>
            </a:r>
            <a:r>
              <a:rPr lang="en-US" altLang="zh-CN" sz="1400" dirty="0" err="1"/>
              <a:t>Vandenberghe</a:t>
            </a:r>
            <a:r>
              <a:rPr lang="en-US" altLang="zh-CN" sz="1400" dirty="0"/>
              <a:t>,</a:t>
            </a:r>
            <a:r>
              <a:rPr lang="zh-CN" altLang="en-US" sz="1400" dirty="0"/>
              <a:t> </a:t>
            </a:r>
            <a:r>
              <a:rPr lang="en-US" altLang="zh-CN" sz="1400" dirty="0"/>
              <a:t>Convex</a:t>
            </a:r>
            <a:r>
              <a:rPr lang="zh-CN" altLang="en-US" sz="1400" dirty="0"/>
              <a:t> </a:t>
            </a:r>
            <a:r>
              <a:rPr lang="en-US" altLang="zh-CN" sz="1400" dirty="0"/>
              <a:t>Optimization,</a:t>
            </a:r>
            <a:r>
              <a:rPr lang="zh-CN" altLang="en-US" sz="1400" dirty="0"/>
              <a:t> </a:t>
            </a:r>
            <a:r>
              <a:rPr lang="en-US" altLang="zh-CN" sz="1400" dirty="0"/>
              <a:t>Cambridge</a:t>
            </a:r>
            <a:r>
              <a:rPr lang="zh-CN" altLang="en-US" sz="1400" dirty="0"/>
              <a:t> </a:t>
            </a:r>
            <a:r>
              <a:rPr lang="en-US" altLang="zh-CN" sz="1400" dirty="0"/>
              <a:t>University</a:t>
            </a:r>
            <a:r>
              <a:rPr lang="zh-CN" altLang="en-US" sz="1400" dirty="0"/>
              <a:t> </a:t>
            </a:r>
            <a:r>
              <a:rPr lang="en-US" altLang="zh-CN" sz="1400" dirty="0"/>
              <a:t>Press,</a:t>
            </a:r>
            <a:r>
              <a:rPr lang="zh-CN" altLang="en-US" sz="1400" dirty="0"/>
              <a:t> </a:t>
            </a:r>
            <a:r>
              <a:rPr lang="en-US" altLang="zh-CN" sz="1400" dirty="0"/>
              <a:t>2004.</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zh-CN" altLang="en-US" dirty="0" smtClean="0"/>
              <a:t>理论基础：凸优化理论回顾</a:t>
            </a:r>
            <a:endParaRPr kumimoji="1" lang="zh-CN" altLang="en-US" dirty="0"/>
          </a:p>
        </p:txBody>
      </p:sp>
      <p:sp>
        <p:nvSpPr>
          <p:cNvPr id="3" name="内容占位符 2"/>
          <p:cNvSpPr>
            <a:spLocks noGrp="1"/>
          </p:cNvSpPr>
          <p:nvPr>
            <p:ph idx="1"/>
          </p:nvPr>
        </p:nvSpPr>
        <p:spPr>
          <a:xfrm>
            <a:off x="539750" y="908050"/>
            <a:ext cx="8424863" cy="576263"/>
          </a:xfrm>
        </p:spPr>
        <p:txBody>
          <a:bodyPr/>
          <a:lstStyle/>
          <a:p>
            <a:pPr>
              <a:defRPr/>
            </a:pPr>
            <a:r>
              <a:rPr kumimoji="1" lang="zh-CN" altLang="en-US" dirty="0" smtClean="0"/>
              <a:t>凸集</a:t>
            </a:r>
            <a:endParaRPr kumimoji="1" lang="zh-CN" altLang="en-US" dirty="0"/>
          </a:p>
        </p:txBody>
      </p:sp>
      <p:sp>
        <p:nvSpPr>
          <p:cNvPr id="96260" name="幻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75B5CBBD-6A20-437A-95FA-BC9310E6CBCB}"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73</a:t>
            </a:fld>
            <a:endParaRPr lang="en-US" altLang="zh-CN" sz="1600" smtClean="0">
              <a:solidFill>
                <a:srgbClr val="3333CC"/>
              </a:solidFill>
              <a:latin typeface="Times New Roman" panose="02020603050405020304" pitchFamily="18" charset="0"/>
              <a:ea typeface="宋体" panose="02010600030101010101" pitchFamily="2" charset="-122"/>
            </a:endParaRPr>
          </a:p>
        </p:txBody>
      </p:sp>
      <p:graphicFrame>
        <p:nvGraphicFramePr>
          <p:cNvPr id="96261" name="Object 1"/>
          <p:cNvGraphicFramePr>
            <a:graphicFrameLocks noChangeAspect="1"/>
          </p:cNvGraphicFramePr>
          <p:nvPr/>
        </p:nvGraphicFramePr>
        <p:xfrm>
          <a:off x="2627313" y="2924175"/>
          <a:ext cx="4043362" cy="428625"/>
        </p:xfrm>
        <a:graphic>
          <a:graphicData uri="http://schemas.openxmlformats.org/presentationml/2006/ole">
            <mc:AlternateContent xmlns:mc="http://schemas.openxmlformats.org/markup-compatibility/2006">
              <mc:Choice xmlns:v="urn:schemas-microsoft-com:vml" Requires="v">
                <p:oleObj spid="_x0000_s96446" name="Equation" r:id="rId3" imgW="2146300" imgH="228600" progId="Equation.DSMT4">
                  <p:embed/>
                </p:oleObj>
              </mc:Choice>
              <mc:Fallback>
                <p:oleObj name="Equation" r:id="rId3" imgW="2146300" imgH="2286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313" y="2924175"/>
                        <a:ext cx="4043362" cy="42862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6262" name="Object 3"/>
          <p:cNvGraphicFramePr>
            <a:graphicFrameLocks noChangeAspect="1"/>
          </p:cNvGraphicFramePr>
          <p:nvPr/>
        </p:nvGraphicFramePr>
        <p:xfrm>
          <a:off x="2268538" y="1052513"/>
          <a:ext cx="4772025" cy="1790700"/>
        </p:xfrm>
        <a:graphic>
          <a:graphicData uri="http://schemas.openxmlformats.org/presentationml/2006/ole">
            <mc:AlternateContent xmlns:mc="http://schemas.openxmlformats.org/markup-compatibility/2006">
              <mc:Choice xmlns:v="urn:schemas-microsoft-com:vml" Requires="v">
                <p:oleObj spid="_x0000_s96447" name="Visio" r:id="rId5" imgW="4768882" imgH="1804940" progId="Visio.Drawing.11">
                  <p:embed/>
                </p:oleObj>
              </mc:Choice>
              <mc:Fallback>
                <p:oleObj name="Visio" r:id="rId5" imgW="4768882" imgH="1804940" progId="Visio.Drawing.11">
                  <p:embed/>
                  <p:pic>
                    <p:nvPicPr>
                      <p:cNvPr id="0" name="Object 3"/>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auto">
                      <a:xfrm>
                        <a:off x="2268538" y="1052513"/>
                        <a:ext cx="4772025"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6263" name="内容占位符 2"/>
          <p:cNvSpPr txBox="1">
            <a:spLocks/>
          </p:cNvSpPr>
          <p:nvPr/>
        </p:nvSpPr>
        <p:spPr bwMode="auto">
          <a:xfrm>
            <a:off x="539750" y="3644900"/>
            <a:ext cx="842486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r>
              <a:rPr kumimoji="1" lang="zh-CN" altLang="en-US" sz="2400">
                <a:latin typeface="Times New Roman" panose="02020603050405020304" pitchFamily="18" charset="0"/>
              </a:rPr>
              <a:t>凸函数</a:t>
            </a:r>
          </a:p>
        </p:txBody>
      </p:sp>
      <p:graphicFrame>
        <p:nvGraphicFramePr>
          <p:cNvPr id="96264" name="Object 1"/>
          <p:cNvGraphicFramePr>
            <a:graphicFrameLocks noChangeAspect="1"/>
          </p:cNvGraphicFramePr>
          <p:nvPr/>
        </p:nvGraphicFramePr>
        <p:xfrm>
          <a:off x="1982788" y="5732463"/>
          <a:ext cx="5757862" cy="454025"/>
        </p:xfrm>
        <a:graphic>
          <a:graphicData uri="http://schemas.openxmlformats.org/presentationml/2006/ole">
            <mc:AlternateContent xmlns:mc="http://schemas.openxmlformats.org/markup-compatibility/2006">
              <mc:Choice xmlns:v="urn:schemas-microsoft-com:vml" Requires="v">
                <p:oleObj spid="_x0000_s96448" name="Equation" r:id="rId7" imgW="2882900" imgH="228600" progId="Equation.DSMT4">
                  <p:embed/>
                </p:oleObj>
              </mc:Choice>
              <mc:Fallback>
                <p:oleObj name="Equation" r:id="rId7" imgW="2882900" imgH="228600" progId="Equation.DSMT4">
                  <p:embed/>
                  <p:pic>
                    <p:nvPicPr>
                      <p:cNvPr id="0" name="Object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82788" y="5732463"/>
                        <a:ext cx="5757862" cy="454025"/>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6265" name="Object 3"/>
          <p:cNvGraphicFramePr>
            <a:graphicFrameLocks noChangeAspect="1"/>
          </p:cNvGraphicFramePr>
          <p:nvPr/>
        </p:nvGraphicFramePr>
        <p:xfrm>
          <a:off x="2484438" y="3429000"/>
          <a:ext cx="4092575" cy="2201863"/>
        </p:xfrm>
        <a:graphic>
          <a:graphicData uri="http://schemas.openxmlformats.org/presentationml/2006/ole">
            <mc:AlternateContent xmlns:mc="http://schemas.openxmlformats.org/markup-compatibility/2006">
              <mc:Choice xmlns:v="urn:schemas-microsoft-com:vml" Requires="v">
                <p:oleObj spid="_x0000_s96449" name="Visio" r:id="rId9" imgW="5007197" imgH="2707195" progId="Visio.Drawing.11">
                  <p:embed/>
                </p:oleObj>
              </mc:Choice>
              <mc:Fallback>
                <p:oleObj name="Visio" r:id="rId9" imgW="5007197" imgH="2707195" progId="Visio.Drawing.11">
                  <p:embed/>
                  <p:pic>
                    <p:nvPicPr>
                      <p:cNvPr id="0" name="Object 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84438" y="3429000"/>
                        <a:ext cx="4092575" cy="220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zh-CN" altLang="en-US" dirty="0" smtClean="0"/>
              <a:t>理论基础：凸优化理论回顾</a:t>
            </a:r>
            <a:endParaRPr kumimoji="1" lang="zh-CN" altLang="en-US" dirty="0"/>
          </a:p>
        </p:txBody>
      </p:sp>
      <p:sp>
        <p:nvSpPr>
          <p:cNvPr id="3" name="内容占位符 2"/>
          <p:cNvSpPr>
            <a:spLocks noGrp="1"/>
          </p:cNvSpPr>
          <p:nvPr>
            <p:ph idx="1"/>
          </p:nvPr>
        </p:nvSpPr>
        <p:spPr>
          <a:xfrm>
            <a:off x="539750" y="908050"/>
            <a:ext cx="8424863" cy="576263"/>
          </a:xfrm>
        </p:spPr>
        <p:txBody>
          <a:bodyPr/>
          <a:lstStyle/>
          <a:p>
            <a:pPr>
              <a:defRPr/>
            </a:pPr>
            <a:r>
              <a:rPr kumimoji="1" lang="zh-CN" altLang="en-US" dirty="0" smtClean="0"/>
              <a:t>拉格朗日对偶</a:t>
            </a:r>
            <a:endParaRPr kumimoji="1" lang="zh-CN" altLang="en-US" dirty="0"/>
          </a:p>
        </p:txBody>
      </p:sp>
      <p:sp>
        <p:nvSpPr>
          <p:cNvPr id="97284" name="幻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54992116-630B-483C-AF73-518D15D38C40}"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74</a:t>
            </a:fld>
            <a:endParaRPr lang="en-US" altLang="zh-CN" sz="1600" smtClean="0">
              <a:solidFill>
                <a:srgbClr val="3333CC"/>
              </a:solidFill>
              <a:latin typeface="Times New Roman" panose="02020603050405020304" pitchFamily="18" charset="0"/>
              <a:ea typeface="宋体" panose="02010600030101010101" pitchFamily="2" charset="-122"/>
            </a:endParaRPr>
          </a:p>
        </p:txBody>
      </p:sp>
      <p:grpSp>
        <p:nvGrpSpPr>
          <p:cNvPr id="97285" name="Group 41"/>
          <p:cNvGrpSpPr>
            <a:grpSpLocks/>
          </p:cNvGrpSpPr>
          <p:nvPr/>
        </p:nvGrpSpPr>
        <p:grpSpPr bwMode="auto">
          <a:xfrm>
            <a:off x="1187450" y="1628775"/>
            <a:ext cx="6781800" cy="3671888"/>
            <a:chOff x="768" y="1152"/>
            <a:chExt cx="4272" cy="2313"/>
          </a:xfrm>
        </p:grpSpPr>
        <p:sp>
          <p:nvSpPr>
            <p:cNvPr id="97290" name="AutoShape 2"/>
            <p:cNvSpPr>
              <a:spLocks noChangeArrowheads="1"/>
            </p:cNvSpPr>
            <p:nvPr/>
          </p:nvSpPr>
          <p:spPr bwMode="auto">
            <a:xfrm>
              <a:off x="2345" y="2304"/>
              <a:ext cx="1159" cy="1116"/>
            </a:xfrm>
            <a:prstGeom prst="roundRect">
              <a:avLst>
                <a:gd name="adj" fmla="val 13745"/>
              </a:avLst>
            </a:prstGeom>
            <a:noFill/>
            <a:ln w="38100">
              <a:solidFill>
                <a:schemeClr val="bg2"/>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endParaRPr lang="en-US" altLang="zh-CN" sz="1400">
                <a:latin typeface="Verdana" panose="020B0604030504040204" pitchFamily="34" charset="0"/>
                <a:ea typeface="宋体" panose="02010600030101010101" pitchFamily="2" charset="-122"/>
              </a:endParaRPr>
            </a:p>
          </p:txBody>
        </p:sp>
        <p:sp>
          <p:nvSpPr>
            <p:cNvPr id="97291" name="AutoShape 3"/>
            <p:cNvSpPr>
              <a:spLocks noChangeArrowheads="1"/>
            </p:cNvSpPr>
            <p:nvPr/>
          </p:nvSpPr>
          <p:spPr bwMode="auto">
            <a:xfrm>
              <a:off x="768" y="2304"/>
              <a:ext cx="1152" cy="1161"/>
            </a:xfrm>
            <a:prstGeom prst="roundRect">
              <a:avLst>
                <a:gd name="adj" fmla="val 13745"/>
              </a:avLst>
            </a:prstGeom>
            <a:noFill/>
            <a:ln w="38100">
              <a:solidFill>
                <a:schemeClr val="bg2"/>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endParaRPr lang="en-US" altLang="zh-CN" sz="1400">
                <a:latin typeface="Verdana" panose="020B0604030504040204" pitchFamily="34" charset="0"/>
                <a:ea typeface="宋体" panose="02010600030101010101" pitchFamily="2" charset="-122"/>
              </a:endParaRPr>
            </a:p>
          </p:txBody>
        </p:sp>
        <p:sp>
          <p:nvSpPr>
            <p:cNvPr id="97292" name="AutoShape 4"/>
            <p:cNvSpPr>
              <a:spLocks noChangeArrowheads="1"/>
            </p:cNvSpPr>
            <p:nvPr/>
          </p:nvSpPr>
          <p:spPr bwMode="auto">
            <a:xfrm>
              <a:off x="3936" y="2304"/>
              <a:ext cx="1104" cy="1161"/>
            </a:xfrm>
            <a:prstGeom prst="roundRect">
              <a:avLst>
                <a:gd name="adj" fmla="val 13745"/>
              </a:avLst>
            </a:prstGeom>
            <a:noFill/>
            <a:ln w="38100">
              <a:solidFill>
                <a:schemeClr val="bg2"/>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endParaRPr lang="en-US" altLang="zh-CN" sz="1400">
                <a:latin typeface="Verdana" panose="020B0604030504040204" pitchFamily="34" charset="0"/>
                <a:ea typeface="宋体" panose="02010600030101010101" pitchFamily="2" charset="-122"/>
              </a:endParaRPr>
            </a:p>
          </p:txBody>
        </p:sp>
        <p:sp>
          <p:nvSpPr>
            <p:cNvPr id="97293" name="AutoShape 6"/>
            <p:cNvSpPr>
              <a:spLocks noChangeArrowheads="1"/>
            </p:cNvSpPr>
            <p:nvPr/>
          </p:nvSpPr>
          <p:spPr bwMode="gray">
            <a:xfrm>
              <a:off x="1985" y="1545"/>
              <a:ext cx="252" cy="283"/>
            </a:xfrm>
            <a:prstGeom prst="chevron">
              <a:avLst>
                <a:gd name="adj" fmla="val 52514"/>
              </a:avLst>
            </a:prstGeom>
            <a:solidFill>
              <a:schemeClr val="accent1"/>
            </a:solidFill>
            <a:ln>
              <a:noFill/>
            </a:ln>
            <a:extLst>
              <a:ext uri="{91240B29-F687-4F45-9708-019B960494DF}">
                <a14:hiddenLine xmlns:a14="http://schemas.microsoft.com/office/drawing/2010/main" w="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endParaRPr lang="zh-CN" altLang="en-US" sz="4000">
                <a:latin typeface="Tahoma" panose="020B0604030504040204" pitchFamily="34" charset="0"/>
                <a:ea typeface="宋体" panose="02010600030101010101" pitchFamily="2" charset="-122"/>
              </a:endParaRPr>
            </a:p>
          </p:txBody>
        </p:sp>
        <p:sp>
          <p:nvSpPr>
            <p:cNvPr id="97294" name="AutoShape 7"/>
            <p:cNvSpPr>
              <a:spLocks noChangeArrowheads="1"/>
            </p:cNvSpPr>
            <p:nvPr/>
          </p:nvSpPr>
          <p:spPr bwMode="gray">
            <a:xfrm>
              <a:off x="3536" y="1545"/>
              <a:ext cx="251" cy="283"/>
            </a:xfrm>
            <a:prstGeom prst="chevron">
              <a:avLst>
                <a:gd name="adj" fmla="val 52514"/>
              </a:avLst>
            </a:prstGeom>
            <a:solidFill>
              <a:schemeClr val="hlink"/>
            </a:solidFill>
            <a:ln>
              <a:noFill/>
            </a:ln>
            <a:extLst>
              <a:ext uri="{91240B29-F687-4F45-9708-019B960494DF}">
                <a14:hiddenLine xmlns:a14="http://schemas.microsoft.com/office/drawing/2010/main" w="0">
                  <a:solidFill>
                    <a:srgbClr val="000000"/>
                  </a:solidFill>
                  <a:miter lim="800000"/>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endParaRPr lang="zh-CN" altLang="en-US" sz="4000">
                <a:latin typeface="Tahoma" panose="020B0604030504040204" pitchFamily="34" charset="0"/>
                <a:ea typeface="宋体" panose="02010600030101010101" pitchFamily="2" charset="-122"/>
              </a:endParaRPr>
            </a:p>
          </p:txBody>
        </p:sp>
        <p:sp>
          <p:nvSpPr>
            <p:cNvPr id="13" name="Oval 8"/>
            <p:cNvSpPr>
              <a:spLocks noChangeArrowheads="1"/>
            </p:cNvSpPr>
            <p:nvPr/>
          </p:nvSpPr>
          <p:spPr bwMode="gray">
            <a:xfrm>
              <a:off x="3919" y="1155"/>
              <a:ext cx="1073" cy="1063"/>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eaLnBrk="1" hangingPunct="1">
                <a:spcBef>
                  <a:spcPct val="20000"/>
                </a:spcBef>
                <a:buClr>
                  <a:schemeClr val="folHlink"/>
                </a:buClr>
                <a:buSzPct val="60000"/>
                <a:buFont typeface="Wingdings" pitchFamily="2" charset="2"/>
                <a:buChar char="n"/>
                <a:defRPr/>
              </a:pPr>
              <a:endParaRPr lang="zh-CN" altLang="en-US">
                <a:ea typeface="宋体" charset="-122"/>
              </a:endParaRPr>
            </a:p>
          </p:txBody>
        </p:sp>
        <p:sp>
          <p:nvSpPr>
            <p:cNvPr id="14" name="Oval 9"/>
            <p:cNvSpPr>
              <a:spLocks noChangeArrowheads="1"/>
            </p:cNvSpPr>
            <p:nvPr/>
          </p:nvSpPr>
          <p:spPr bwMode="gray">
            <a:xfrm>
              <a:off x="3919" y="1155"/>
              <a:ext cx="1073" cy="1063"/>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anchor="ctr">
              <a:spAutoFit/>
            </a:bodyPr>
            <a:lstStyle/>
            <a:p>
              <a:pPr eaLnBrk="1" hangingPunct="1">
                <a:spcBef>
                  <a:spcPct val="20000"/>
                </a:spcBef>
                <a:buClr>
                  <a:schemeClr val="folHlink"/>
                </a:buClr>
                <a:buSzPct val="60000"/>
                <a:buFont typeface="Wingdings" pitchFamily="2" charset="2"/>
                <a:buChar char="n"/>
                <a:defRPr/>
              </a:pPr>
              <a:endParaRPr lang="zh-CN" altLang="en-US">
                <a:ea typeface="宋体" charset="-122"/>
              </a:endParaRPr>
            </a:p>
          </p:txBody>
        </p:sp>
        <p:sp>
          <p:nvSpPr>
            <p:cNvPr id="15" name="Oval 10"/>
            <p:cNvSpPr>
              <a:spLocks noChangeArrowheads="1"/>
            </p:cNvSpPr>
            <p:nvPr/>
          </p:nvSpPr>
          <p:spPr bwMode="gray">
            <a:xfrm>
              <a:off x="3989" y="1225"/>
              <a:ext cx="933" cy="92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eaLnBrk="1" hangingPunct="1">
                <a:spcBef>
                  <a:spcPct val="20000"/>
                </a:spcBef>
                <a:buClr>
                  <a:schemeClr val="folHlink"/>
                </a:buClr>
                <a:buSzPct val="60000"/>
                <a:buFont typeface="Wingdings" pitchFamily="2" charset="2"/>
                <a:buChar char="n"/>
                <a:defRPr/>
              </a:pPr>
              <a:endParaRPr lang="zh-CN" altLang="en-US">
                <a:ea typeface="宋体" charset="-122"/>
              </a:endParaRPr>
            </a:p>
          </p:txBody>
        </p:sp>
        <p:sp>
          <p:nvSpPr>
            <p:cNvPr id="16" name="Oval 11"/>
            <p:cNvSpPr>
              <a:spLocks noChangeArrowheads="1"/>
            </p:cNvSpPr>
            <p:nvPr/>
          </p:nvSpPr>
          <p:spPr bwMode="gray">
            <a:xfrm>
              <a:off x="4005" y="1230"/>
              <a:ext cx="933" cy="924"/>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eaLnBrk="1" hangingPunct="1">
                <a:spcBef>
                  <a:spcPct val="20000"/>
                </a:spcBef>
                <a:buClr>
                  <a:schemeClr val="folHlink"/>
                </a:buClr>
                <a:buSzPct val="60000"/>
                <a:buFont typeface="Wingdings" pitchFamily="2" charset="2"/>
                <a:buChar char="n"/>
                <a:defRPr/>
              </a:pPr>
              <a:endParaRPr lang="zh-CN" altLang="en-US">
                <a:ea typeface="宋体" charset="-122"/>
              </a:endParaRPr>
            </a:p>
          </p:txBody>
        </p:sp>
        <p:sp>
          <p:nvSpPr>
            <p:cNvPr id="97299" name="Oval 12"/>
            <p:cNvSpPr>
              <a:spLocks noChangeArrowheads="1"/>
            </p:cNvSpPr>
            <p:nvPr/>
          </p:nvSpPr>
          <p:spPr bwMode="gray">
            <a:xfrm>
              <a:off x="4039" y="1270"/>
              <a:ext cx="841" cy="832"/>
            </a:xfrm>
            <a:prstGeom prst="ellipse">
              <a:avLst/>
            </a:prstGeom>
            <a:solidFill>
              <a:srgbClr val="333333"/>
            </a:solidFill>
            <a:ln>
              <a:noFill/>
            </a:ln>
            <a:extLst>
              <a:ext uri="{91240B29-F687-4F45-9708-019B960494DF}">
                <a14:hiddenLine xmlns:a14="http://schemas.microsoft.com/office/drawing/2010/main" w="38100">
                  <a:solidFill>
                    <a:srgbClr val="000000"/>
                  </a:solidFill>
                  <a:round/>
                  <a:headEnd/>
                  <a:tailEnd/>
                </a14:hiddenLine>
              </a:ext>
            </a:extLst>
          </p:spPr>
          <p:txBody>
            <a:bodyPr anchor="ctr">
              <a:spAutoFit/>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endParaRPr lang="zh-CN" altLang="en-US" sz="4000">
                <a:latin typeface="Tahoma" panose="020B0604030504040204" pitchFamily="34" charset="0"/>
                <a:ea typeface="宋体" panose="02010600030101010101" pitchFamily="2" charset="-122"/>
              </a:endParaRPr>
            </a:p>
          </p:txBody>
        </p:sp>
        <p:sp>
          <p:nvSpPr>
            <p:cNvPr id="18" name="Oval 13"/>
            <p:cNvSpPr>
              <a:spLocks noChangeArrowheads="1"/>
            </p:cNvSpPr>
            <p:nvPr/>
          </p:nvSpPr>
          <p:spPr bwMode="gray">
            <a:xfrm>
              <a:off x="816" y="1152"/>
              <a:ext cx="1073" cy="1063"/>
            </a:xfrm>
            <a:prstGeom prst="ellipse">
              <a:avLst/>
            </a:prstGeom>
            <a:gradFill rotWithShape="1">
              <a:gsLst>
                <a:gs pos="0">
                  <a:schemeClr val="folHlink">
                    <a:gamma/>
                    <a:tint val="0"/>
                    <a:invGamma/>
                  </a:schemeClr>
                </a:gs>
                <a:gs pos="50000">
                  <a:schemeClr val="folHlink"/>
                </a:gs>
                <a:gs pos="100000">
                  <a:schemeClr val="folHlink">
                    <a:gamma/>
                    <a:tint val="0"/>
                    <a:invGamma/>
                  </a:schemeClr>
                </a:gs>
              </a:gsLst>
              <a:lin ang="2700000" scaled="1"/>
            </a:gradFill>
            <a:ln w="38100" algn="ctr">
              <a:noFill/>
              <a:round/>
              <a:headEnd/>
              <a:tailEnd/>
            </a:ln>
            <a:effectLst/>
          </p:spPr>
          <p:txBody>
            <a:bodyPr wrap="none" anchor="ctr">
              <a:spAutoFit/>
            </a:bodyPr>
            <a:lstStyle/>
            <a:p>
              <a:pPr eaLnBrk="1" hangingPunct="1">
                <a:spcBef>
                  <a:spcPct val="20000"/>
                </a:spcBef>
                <a:buClr>
                  <a:schemeClr val="folHlink"/>
                </a:buClr>
                <a:buSzPct val="60000"/>
                <a:buFont typeface="Wingdings" pitchFamily="2" charset="2"/>
                <a:buChar char="n"/>
                <a:defRPr/>
              </a:pPr>
              <a:endParaRPr lang="zh-CN" altLang="en-US">
                <a:ea typeface="宋体" charset="-122"/>
              </a:endParaRPr>
            </a:p>
          </p:txBody>
        </p:sp>
        <p:sp>
          <p:nvSpPr>
            <p:cNvPr id="19" name="Oval 14"/>
            <p:cNvSpPr>
              <a:spLocks noChangeArrowheads="1"/>
            </p:cNvSpPr>
            <p:nvPr/>
          </p:nvSpPr>
          <p:spPr bwMode="gray">
            <a:xfrm>
              <a:off x="816" y="1152"/>
              <a:ext cx="1073" cy="1063"/>
            </a:xfrm>
            <a:prstGeom prst="ellipse">
              <a:avLst/>
            </a:prstGeom>
            <a:gradFill rotWithShape="1">
              <a:gsLst>
                <a:gs pos="0">
                  <a:schemeClr val="folHlink">
                    <a:alpha val="32001"/>
                  </a:schemeClr>
                </a:gs>
                <a:gs pos="100000">
                  <a:schemeClr val="folHlink">
                    <a:gamma/>
                    <a:shade val="0"/>
                    <a:invGamma/>
                    <a:alpha val="89999"/>
                  </a:schemeClr>
                </a:gs>
              </a:gsLst>
              <a:lin ang="2700000" scaled="1"/>
            </a:gradFill>
            <a:ln w="38100" algn="ctr">
              <a:noFill/>
              <a:round/>
              <a:headEnd/>
              <a:tailEnd/>
            </a:ln>
            <a:effectLst/>
          </p:spPr>
          <p:txBody>
            <a:bodyPr wrap="none" anchor="ctr">
              <a:spAutoFit/>
            </a:bodyPr>
            <a:lstStyle/>
            <a:p>
              <a:pPr eaLnBrk="1" hangingPunct="1">
                <a:spcBef>
                  <a:spcPct val="20000"/>
                </a:spcBef>
                <a:buClr>
                  <a:schemeClr val="folHlink"/>
                </a:buClr>
                <a:buSzPct val="60000"/>
                <a:buFont typeface="Wingdings" pitchFamily="2" charset="2"/>
                <a:buChar char="n"/>
                <a:defRPr/>
              </a:pPr>
              <a:endParaRPr lang="zh-CN" altLang="en-US">
                <a:ea typeface="宋体" charset="-122"/>
              </a:endParaRPr>
            </a:p>
          </p:txBody>
        </p:sp>
        <p:sp>
          <p:nvSpPr>
            <p:cNvPr id="20" name="Oval 15"/>
            <p:cNvSpPr>
              <a:spLocks noChangeArrowheads="1"/>
            </p:cNvSpPr>
            <p:nvPr/>
          </p:nvSpPr>
          <p:spPr bwMode="gray">
            <a:xfrm>
              <a:off x="886" y="1221"/>
              <a:ext cx="933" cy="924"/>
            </a:xfrm>
            <a:prstGeom prst="ellipse">
              <a:avLst/>
            </a:prstGeom>
            <a:gradFill rotWithShape="1">
              <a:gsLst>
                <a:gs pos="0">
                  <a:schemeClr val="folHlink">
                    <a:gamma/>
                    <a:shade val="54118"/>
                    <a:invGamma/>
                  </a:schemeClr>
                </a:gs>
                <a:gs pos="50000">
                  <a:schemeClr val="folHlink"/>
                </a:gs>
                <a:gs pos="100000">
                  <a:schemeClr val="folHlink">
                    <a:gamma/>
                    <a:shade val="54118"/>
                    <a:invGamma/>
                  </a:schemeClr>
                </a:gs>
              </a:gsLst>
              <a:lin ang="18900000" scaled="1"/>
            </a:gradFill>
            <a:ln w="38100" algn="ctr">
              <a:noFill/>
              <a:round/>
              <a:headEnd/>
              <a:tailEnd/>
            </a:ln>
            <a:effectLst/>
          </p:spPr>
          <p:txBody>
            <a:bodyPr anchor="ctr">
              <a:spAutoFit/>
            </a:bodyPr>
            <a:lstStyle/>
            <a:p>
              <a:pPr eaLnBrk="1" hangingPunct="1">
                <a:spcBef>
                  <a:spcPct val="20000"/>
                </a:spcBef>
                <a:buClr>
                  <a:schemeClr val="folHlink"/>
                </a:buClr>
                <a:buSzPct val="60000"/>
                <a:buFont typeface="Wingdings" pitchFamily="2" charset="2"/>
                <a:buChar char="n"/>
                <a:defRPr/>
              </a:pPr>
              <a:endParaRPr lang="zh-CN" altLang="en-US">
                <a:ea typeface="宋体" charset="-122"/>
              </a:endParaRPr>
            </a:p>
          </p:txBody>
        </p:sp>
        <p:sp>
          <p:nvSpPr>
            <p:cNvPr id="21" name="Oval 16"/>
            <p:cNvSpPr>
              <a:spLocks noChangeArrowheads="1"/>
            </p:cNvSpPr>
            <p:nvPr/>
          </p:nvSpPr>
          <p:spPr bwMode="gray">
            <a:xfrm>
              <a:off x="887" y="1223"/>
              <a:ext cx="933" cy="924"/>
            </a:xfrm>
            <a:prstGeom prst="ellipse">
              <a:avLst/>
            </a:prstGeom>
            <a:gradFill rotWithShape="1">
              <a:gsLst>
                <a:gs pos="0">
                  <a:schemeClr val="folHlink">
                    <a:gamma/>
                    <a:shade val="63529"/>
                    <a:invGamma/>
                  </a:schemeClr>
                </a:gs>
                <a:gs pos="100000">
                  <a:schemeClr val="folHlink">
                    <a:alpha val="0"/>
                  </a:schemeClr>
                </a:gs>
              </a:gsLst>
              <a:lin ang="2700000" scaled="1"/>
            </a:gradFill>
            <a:ln w="38100" algn="ctr">
              <a:noFill/>
              <a:round/>
              <a:headEnd/>
              <a:tailEnd/>
            </a:ln>
            <a:effectLst/>
          </p:spPr>
          <p:txBody>
            <a:bodyPr anchor="ctr">
              <a:spAutoFit/>
            </a:bodyPr>
            <a:lstStyle/>
            <a:p>
              <a:pPr eaLnBrk="1" hangingPunct="1">
                <a:spcBef>
                  <a:spcPct val="20000"/>
                </a:spcBef>
                <a:buClr>
                  <a:schemeClr val="folHlink"/>
                </a:buClr>
                <a:buSzPct val="60000"/>
                <a:buFont typeface="Wingdings" pitchFamily="2" charset="2"/>
                <a:buChar char="n"/>
                <a:defRPr/>
              </a:pPr>
              <a:endParaRPr lang="zh-CN" altLang="en-US">
                <a:ea typeface="宋体" charset="-122"/>
              </a:endParaRPr>
            </a:p>
          </p:txBody>
        </p:sp>
        <p:sp>
          <p:nvSpPr>
            <p:cNvPr id="97304" name="Oval 17"/>
            <p:cNvSpPr>
              <a:spLocks noChangeArrowheads="1"/>
            </p:cNvSpPr>
            <p:nvPr/>
          </p:nvSpPr>
          <p:spPr bwMode="gray">
            <a:xfrm>
              <a:off x="933" y="1268"/>
              <a:ext cx="840" cy="832"/>
            </a:xfrm>
            <a:prstGeom prst="ellipse">
              <a:avLst/>
            </a:prstGeom>
            <a:solidFill>
              <a:srgbClr val="333333"/>
            </a:solidFill>
            <a:ln>
              <a:noFill/>
            </a:ln>
            <a:extLst>
              <a:ext uri="{91240B29-F687-4F45-9708-019B960494DF}">
                <a14:hiddenLine xmlns:a14="http://schemas.microsoft.com/office/drawing/2010/main" w="38100">
                  <a:solidFill>
                    <a:srgbClr val="000000"/>
                  </a:solidFill>
                  <a:round/>
                  <a:headEnd/>
                  <a:tailEnd/>
                </a14:hiddenLine>
              </a:ext>
            </a:extLst>
          </p:spPr>
          <p:txBody>
            <a:bodyPr anchor="ctr">
              <a:spAutoFit/>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endParaRPr lang="zh-CN" altLang="en-US" sz="4000">
                <a:latin typeface="Tahoma" panose="020B0604030504040204" pitchFamily="34" charset="0"/>
                <a:ea typeface="宋体" panose="02010600030101010101" pitchFamily="2" charset="-122"/>
              </a:endParaRPr>
            </a:p>
          </p:txBody>
        </p:sp>
        <p:grpSp>
          <p:nvGrpSpPr>
            <p:cNvPr id="97305" name="Group 18"/>
            <p:cNvGrpSpPr>
              <a:grpSpLocks/>
            </p:cNvGrpSpPr>
            <p:nvPr/>
          </p:nvGrpSpPr>
          <p:grpSpPr bwMode="auto">
            <a:xfrm>
              <a:off x="946" y="1280"/>
              <a:ext cx="813" cy="805"/>
              <a:chOff x="4166" y="1706"/>
              <a:chExt cx="1252" cy="1252"/>
            </a:xfrm>
          </p:grpSpPr>
          <p:sp>
            <p:nvSpPr>
              <p:cNvPr id="97324" name="Oval 19"/>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endParaRPr lang="zh-CN" altLang="en-US" sz="4000">
                  <a:latin typeface="Tahoma" panose="020B0604030504040204" pitchFamily="34" charset="0"/>
                  <a:ea typeface="宋体" panose="02010600030101010101" pitchFamily="2" charset="-122"/>
                </a:endParaRPr>
              </a:p>
            </p:txBody>
          </p:sp>
          <p:sp>
            <p:nvSpPr>
              <p:cNvPr id="97325" name="Oval 20"/>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endParaRPr lang="zh-CN" altLang="en-US" sz="4000">
                  <a:latin typeface="Tahoma" panose="020B0604030504040204" pitchFamily="34" charset="0"/>
                  <a:ea typeface="宋体" panose="02010600030101010101" pitchFamily="2" charset="-122"/>
                </a:endParaRPr>
              </a:p>
            </p:txBody>
          </p:sp>
          <p:sp>
            <p:nvSpPr>
              <p:cNvPr id="97326" name="Oval 21"/>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endParaRPr lang="zh-CN" altLang="en-US" sz="4000">
                  <a:latin typeface="Tahoma" panose="020B0604030504040204" pitchFamily="34" charset="0"/>
                  <a:ea typeface="宋体" panose="02010600030101010101" pitchFamily="2" charset="-122"/>
                </a:endParaRPr>
              </a:p>
            </p:txBody>
          </p:sp>
          <p:sp>
            <p:nvSpPr>
              <p:cNvPr id="97327" name="Oval 22"/>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endParaRPr lang="zh-CN" altLang="en-US" sz="4000">
                  <a:latin typeface="Tahoma" panose="020B0604030504040204" pitchFamily="34" charset="0"/>
                  <a:ea typeface="宋体" panose="02010600030101010101" pitchFamily="2" charset="-122"/>
                </a:endParaRPr>
              </a:p>
            </p:txBody>
          </p:sp>
        </p:grpSp>
        <p:sp>
          <p:nvSpPr>
            <p:cNvPr id="24" name="Oval 23"/>
            <p:cNvSpPr>
              <a:spLocks noChangeArrowheads="1"/>
            </p:cNvSpPr>
            <p:nvPr/>
          </p:nvSpPr>
          <p:spPr bwMode="gray">
            <a:xfrm>
              <a:off x="2368" y="1155"/>
              <a:ext cx="1073" cy="1063"/>
            </a:xfrm>
            <a:prstGeom prst="ellipse">
              <a:avLst/>
            </a:prstGeom>
            <a:gradFill rotWithShape="1">
              <a:gsLst>
                <a:gs pos="0">
                  <a:schemeClr val="accent1">
                    <a:gamma/>
                    <a:tint val="0"/>
                    <a:invGamma/>
                  </a:schemeClr>
                </a:gs>
                <a:gs pos="50000">
                  <a:schemeClr val="accent1"/>
                </a:gs>
                <a:gs pos="100000">
                  <a:schemeClr val="accent1">
                    <a:gamma/>
                    <a:tint val="0"/>
                    <a:invGamma/>
                  </a:schemeClr>
                </a:gs>
              </a:gsLst>
              <a:lin ang="2700000" scaled="1"/>
            </a:gradFill>
            <a:ln w="38100" algn="ctr">
              <a:noFill/>
              <a:round/>
              <a:headEnd/>
              <a:tailEnd/>
            </a:ln>
            <a:effectLst/>
          </p:spPr>
          <p:txBody>
            <a:bodyPr wrap="none" anchor="ctr">
              <a:spAutoFit/>
            </a:bodyPr>
            <a:lstStyle/>
            <a:p>
              <a:pPr eaLnBrk="1" hangingPunct="1">
                <a:spcBef>
                  <a:spcPct val="20000"/>
                </a:spcBef>
                <a:buClr>
                  <a:schemeClr val="folHlink"/>
                </a:buClr>
                <a:buSzPct val="60000"/>
                <a:buFont typeface="Wingdings" pitchFamily="2" charset="2"/>
                <a:buChar char="n"/>
                <a:defRPr/>
              </a:pPr>
              <a:endParaRPr lang="zh-CN" altLang="en-US">
                <a:ea typeface="宋体" charset="-122"/>
              </a:endParaRPr>
            </a:p>
          </p:txBody>
        </p:sp>
        <p:sp>
          <p:nvSpPr>
            <p:cNvPr id="25" name="Oval 24"/>
            <p:cNvSpPr>
              <a:spLocks noChangeArrowheads="1"/>
            </p:cNvSpPr>
            <p:nvPr/>
          </p:nvSpPr>
          <p:spPr bwMode="gray">
            <a:xfrm>
              <a:off x="2368" y="1155"/>
              <a:ext cx="1073" cy="1063"/>
            </a:xfrm>
            <a:prstGeom prst="ellipse">
              <a:avLst/>
            </a:prstGeom>
            <a:gradFill rotWithShape="1">
              <a:gsLst>
                <a:gs pos="0">
                  <a:schemeClr val="accent1">
                    <a:alpha val="32001"/>
                  </a:schemeClr>
                </a:gs>
                <a:gs pos="100000">
                  <a:schemeClr val="accent1">
                    <a:gamma/>
                    <a:shade val="46275"/>
                    <a:invGamma/>
                  </a:schemeClr>
                </a:gs>
              </a:gsLst>
              <a:lin ang="2700000" scaled="1"/>
            </a:gradFill>
            <a:ln w="38100" algn="ctr">
              <a:noFill/>
              <a:round/>
              <a:headEnd/>
              <a:tailEnd/>
            </a:ln>
            <a:effectLst/>
          </p:spPr>
          <p:txBody>
            <a:bodyPr wrap="none" anchor="ctr">
              <a:spAutoFit/>
            </a:bodyPr>
            <a:lstStyle/>
            <a:p>
              <a:pPr eaLnBrk="1" hangingPunct="1">
                <a:spcBef>
                  <a:spcPct val="20000"/>
                </a:spcBef>
                <a:buClr>
                  <a:schemeClr val="folHlink"/>
                </a:buClr>
                <a:buSzPct val="60000"/>
                <a:buFont typeface="Wingdings" pitchFamily="2" charset="2"/>
                <a:buChar char="n"/>
                <a:defRPr/>
              </a:pPr>
              <a:endParaRPr lang="zh-CN" altLang="en-US">
                <a:ea typeface="宋体" charset="-122"/>
              </a:endParaRPr>
            </a:p>
          </p:txBody>
        </p:sp>
        <p:sp>
          <p:nvSpPr>
            <p:cNvPr id="26" name="Oval 25"/>
            <p:cNvSpPr>
              <a:spLocks noChangeArrowheads="1"/>
            </p:cNvSpPr>
            <p:nvPr/>
          </p:nvSpPr>
          <p:spPr bwMode="gray">
            <a:xfrm>
              <a:off x="2438" y="1225"/>
              <a:ext cx="933" cy="924"/>
            </a:xfrm>
            <a:prstGeom prst="ellipse">
              <a:avLst/>
            </a:prstGeom>
            <a:gradFill rotWithShape="1">
              <a:gsLst>
                <a:gs pos="0">
                  <a:schemeClr val="accent1">
                    <a:gamma/>
                    <a:shade val="54118"/>
                    <a:invGamma/>
                  </a:schemeClr>
                </a:gs>
                <a:gs pos="50000">
                  <a:schemeClr val="accent1"/>
                </a:gs>
                <a:gs pos="100000">
                  <a:schemeClr val="accent1">
                    <a:gamma/>
                    <a:shade val="54118"/>
                    <a:invGamma/>
                  </a:schemeClr>
                </a:gs>
              </a:gsLst>
              <a:lin ang="18900000" scaled="1"/>
            </a:gradFill>
            <a:ln w="38100" algn="ctr">
              <a:noFill/>
              <a:round/>
              <a:headEnd/>
              <a:tailEnd/>
            </a:ln>
            <a:effectLst/>
          </p:spPr>
          <p:txBody>
            <a:bodyPr anchor="ctr">
              <a:spAutoFit/>
            </a:bodyPr>
            <a:lstStyle/>
            <a:p>
              <a:pPr eaLnBrk="1" hangingPunct="1">
                <a:spcBef>
                  <a:spcPct val="20000"/>
                </a:spcBef>
                <a:buClr>
                  <a:schemeClr val="folHlink"/>
                </a:buClr>
                <a:buSzPct val="60000"/>
                <a:buFont typeface="Wingdings" pitchFamily="2" charset="2"/>
                <a:buChar char="n"/>
                <a:defRPr/>
              </a:pPr>
              <a:endParaRPr lang="zh-CN" altLang="en-US">
                <a:ea typeface="宋体" charset="-122"/>
              </a:endParaRPr>
            </a:p>
          </p:txBody>
        </p:sp>
        <p:sp>
          <p:nvSpPr>
            <p:cNvPr id="27" name="Oval 26"/>
            <p:cNvSpPr>
              <a:spLocks noChangeArrowheads="1"/>
            </p:cNvSpPr>
            <p:nvPr/>
          </p:nvSpPr>
          <p:spPr bwMode="gray">
            <a:xfrm>
              <a:off x="2439" y="1226"/>
              <a:ext cx="933" cy="924"/>
            </a:xfrm>
            <a:prstGeom prst="ellipse">
              <a:avLst/>
            </a:prstGeom>
            <a:gradFill rotWithShape="1">
              <a:gsLst>
                <a:gs pos="0">
                  <a:schemeClr val="accent1">
                    <a:gamma/>
                    <a:shade val="63529"/>
                    <a:invGamma/>
                  </a:schemeClr>
                </a:gs>
                <a:gs pos="100000">
                  <a:schemeClr val="accent1">
                    <a:alpha val="0"/>
                  </a:schemeClr>
                </a:gs>
              </a:gsLst>
              <a:lin ang="2700000" scaled="1"/>
            </a:gradFill>
            <a:ln w="38100" algn="ctr">
              <a:noFill/>
              <a:round/>
              <a:headEnd/>
              <a:tailEnd/>
            </a:ln>
            <a:effectLst/>
          </p:spPr>
          <p:txBody>
            <a:bodyPr anchor="ctr">
              <a:spAutoFit/>
            </a:bodyPr>
            <a:lstStyle/>
            <a:p>
              <a:pPr eaLnBrk="1" hangingPunct="1">
                <a:spcBef>
                  <a:spcPct val="20000"/>
                </a:spcBef>
                <a:buClr>
                  <a:schemeClr val="folHlink"/>
                </a:buClr>
                <a:buSzPct val="60000"/>
                <a:buFont typeface="Wingdings" pitchFamily="2" charset="2"/>
                <a:buChar char="n"/>
                <a:defRPr/>
              </a:pPr>
              <a:endParaRPr lang="zh-CN" altLang="en-US">
                <a:ea typeface="宋体" charset="-122"/>
              </a:endParaRPr>
            </a:p>
          </p:txBody>
        </p:sp>
        <p:sp>
          <p:nvSpPr>
            <p:cNvPr id="97310" name="Oval 27"/>
            <p:cNvSpPr>
              <a:spLocks noChangeArrowheads="1"/>
            </p:cNvSpPr>
            <p:nvPr/>
          </p:nvSpPr>
          <p:spPr bwMode="gray">
            <a:xfrm>
              <a:off x="2484" y="1270"/>
              <a:ext cx="840" cy="832"/>
            </a:xfrm>
            <a:prstGeom prst="ellipse">
              <a:avLst/>
            </a:prstGeom>
            <a:solidFill>
              <a:srgbClr val="333333"/>
            </a:solidFill>
            <a:ln>
              <a:noFill/>
            </a:ln>
            <a:extLst>
              <a:ext uri="{91240B29-F687-4F45-9708-019B960494DF}">
                <a14:hiddenLine xmlns:a14="http://schemas.microsoft.com/office/drawing/2010/main" w="38100">
                  <a:solidFill>
                    <a:srgbClr val="000000"/>
                  </a:solidFill>
                  <a:round/>
                  <a:headEnd/>
                  <a:tailEnd/>
                </a14:hiddenLine>
              </a:ext>
            </a:extLst>
          </p:spPr>
          <p:txBody>
            <a:bodyPr anchor="ctr">
              <a:spAutoFit/>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endParaRPr lang="zh-CN" altLang="en-US" sz="4000">
                <a:latin typeface="Tahoma" panose="020B0604030504040204" pitchFamily="34" charset="0"/>
                <a:ea typeface="宋体" panose="02010600030101010101" pitchFamily="2" charset="-122"/>
              </a:endParaRPr>
            </a:p>
          </p:txBody>
        </p:sp>
        <p:grpSp>
          <p:nvGrpSpPr>
            <p:cNvPr id="97311" name="Group 28"/>
            <p:cNvGrpSpPr>
              <a:grpSpLocks/>
            </p:cNvGrpSpPr>
            <p:nvPr/>
          </p:nvGrpSpPr>
          <p:grpSpPr bwMode="auto">
            <a:xfrm>
              <a:off x="2498" y="1280"/>
              <a:ext cx="813" cy="805"/>
              <a:chOff x="4166" y="1706"/>
              <a:chExt cx="1252" cy="1252"/>
            </a:xfrm>
          </p:grpSpPr>
          <p:sp>
            <p:nvSpPr>
              <p:cNvPr id="97320" name="Oval 29"/>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endParaRPr lang="zh-CN" altLang="en-US" sz="4000">
                  <a:latin typeface="Tahoma" panose="020B0604030504040204" pitchFamily="34" charset="0"/>
                  <a:ea typeface="宋体" panose="02010600030101010101" pitchFamily="2" charset="-122"/>
                </a:endParaRPr>
              </a:p>
            </p:txBody>
          </p:sp>
          <p:sp>
            <p:nvSpPr>
              <p:cNvPr id="97321" name="Oval 30"/>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endParaRPr lang="zh-CN" altLang="en-US" sz="4000">
                  <a:latin typeface="Tahoma" panose="020B0604030504040204" pitchFamily="34" charset="0"/>
                  <a:ea typeface="宋体" panose="02010600030101010101" pitchFamily="2" charset="-122"/>
                </a:endParaRPr>
              </a:p>
            </p:txBody>
          </p:sp>
          <p:sp>
            <p:nvSpPr>
              <p:cNvPr id="97322" name="Oval 31"/>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endParaRPr lang="zh-CN" altLang="en-US" sz="4000">
                  <a:latin typeface="Tahoma" panose="020B0604030504040204" pitchFamily="34" charset="0"/>
                  <a:ea typeface="宋体" panose="02010600030101010101" pitchFamily="2" charset="-122"/>
                </a:endParaRPr>
              </a:p>
            </p:txBody>
          </p:sp>
          <p:sp>
            <p:nvSpPr>
              <p:cNvPr id="97323" name="Oval 32"/>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endParaRPr lang="zh-CN" altLang="en-US" sz="4000">
                  <a:latin typeface="Tahoma" panose="020B0604030504040204" pitchFamily="34" charset="0"/>
                  <a:ea typeface="宋体" panose="02010600030101010101" pitchFamily="2" charset="-122"/>
                </a:endParaRPr>
              </a:p>
            </p:txBody>
          </p:sp>
        </p:grpSp>
        <p:grpSp>
          <p:nvGrpSpPr>
            <p:cNvPr id="97312" name="Group 33"/>
            <p:cNvGrpSpPr>
              <a:grpSpLocks/>
            </p:cNvGrpSpPr>
            <p:nvPr/>
          </p:nvGrpSpPr>
          <p:grpSpPr bwMode="auto">
            <a:xfrm>
              <a:off x="4054" y="1280"/>
              <a:ext cx="814" cy="805"/>
              <a:chOff x="4166" y="1706"/>
              <a:chExt cx="1252" cy="1252"/>
            </a:xfrm>
          </p:grpSpPr>
          <p:sp>
            <p:nvSpPr>
              <p:cNvPr id="97316" name="Oval 34"/>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endParaRPr lang="zh-CN" altLang="en-US" sz="4000">
                  <a:latin typeface="Tahoma" panose="020B0604030504040204" pitchFamily="34" charset="0"/>
                  <a:ea typeface="宋体" panose="02010600030101010101" pitchFamily="2" charset="-122"/>
                </a:endParaRPr>
              </a:p>
            </p:txBody>
          </p:sp>
          <p:sp>
            <p:nvSpPr>
              <p:cNvPr id="97317" name="Oval 35"/>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endParaRPr lang="zh-CN" altLang="en-US" sz="4000">
                  <a:latin typeface="Tahoma" panose="020B0604030504040204" pitchFamily="34" charset="0"/>
                  <a:ea typeface="宋体" panose="02010600030101010101" pitchFamily="2" charset="-122"/>
                </a:endParaRPr>
              </a:p>
            </p:txBody>
          </p:sp>
          <p:sp>
            <p:nvSpPr>
              <p:cNvPr id="97318" name="Oval 36"/>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endParaRPr lang="zh-CN" altLang="en-US" sz="4000">
                  <a:latin typeface="Tahoma" panose="020B0604030504040204" pitchFamily="34" charset="0"/>
                  <a:ea typeface="宋体" panose="02010600030101010101" pitchFamily="2" charset="-122"/>
                </a:endParaRPr>
              </a:p>
            </p:txBody>
          </p:sp>
          <p:sp>
            <p:nvSpPr>
              <p:cNvPr id="97319" name="Oval 37"/>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vert="eaVert"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endParaRPr lang="zh-CN" altLang="en-US" sz="4000">
                  <a:latin typeface="Tahoma" panose="020B0604030504040204" pitchFamily="34" charset="0"/>
                  <a:ea typeface="宋体" panose="02010600030101010101" pitchFamily="2" charset="-122"/>
                </a:endParaRPr>
              </a:p>
            </p:txBody>
          </p:sp>
        </p:grpSp>
        <p:sp>
          <p:nvSpPr>
            <p:cNvPr id="97313" name="Text Box 38"/>
            <p:cNvSpPr txBox="1">
              <a:spLocks noChangeArrowheads="1"/>
            </p:cNvSpPr>
            <p:nvPr/>
          </p:nvSpPr>
          <p:spPr bwMode="gray">
            <a:xfrm>
              <a:off x="990" y="1575"/>
              <a:ext cx="69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a:buFont typeface="Wingdings" panose="05000000000000000000" pitchFamily="2" charset="2"/>
                <a:buNone/>
              </a:pPr>
              <a:r>
                <a:rPr lang="zh-CN" altLang="en-US" sz="2400">
                  <a:solidFill>
                    <a:srgbClr val="000000"/>
                  </a:solidFill>
                  <a:ea typeface="宋体" panose="02010600030101010101" pitchFamily="2" charset="-122"/>
                </a:rPr>
                <a:t>原问题</a:t>
              </a:r>
              <a:endParaRPr lang="en-US" altLang="zh-CN" sz="2400">
                <a:solidFill>
                  <a:srgbClr val="000000"/>
                </a:solidFill>
                <a:ea typeface="宋体" panose="02010600030101010101" pitchFamily="2" charset="-122"/>
              </a:endParaRPr>
            </a:p>
          </p:txBody>
        </p:sp>
        <p:sp>
          <p:nvSpPr>
            <p:cNvPr id="97314" name="Text Box 39"/>
            <p:cNvSpPr txBox="1">
              <a:spLocks noChangeArrowheads="1"/>
            </p:cNvSpPr>
            <p:nvPr/>
          </p:nvSpPr>
          <p:spPr bwMode="gray">
            <a:xfrm>
              <a:off x="2475" y="1485"/>
              <a:ext cx="892" cy="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a:buFont typeface="Wingdings" panose="05000000000000000000" pitchFamily="2" charset="2"/>
                <a:buNone/>
              </a:pPr>
              <a:r>
                <a:rPr lang="zh-CN" altLang="en-US" sz="2400">
                  <a:solidFill>
                    <a:srgbClr val="000000"/>
                  </a:solidFill>
                  <a:ea typeface="宋体" panose="02010600030101010101" pitchFamily="2" charset="-122"/>
                </a:rPr>
                <a:t>做拉格朗</a:t>
              </a:r>
              <a:endParaRPr lang="en-US" altLang="zh-CN" sz="2400">
                <a:solidFill>
                  <a:srgbClr val="000000"/>
                </a:solidFill>
                <a:ea typeface="宋体" panose="02010600030101010101" pitchFamily="2" charset="-122"/>
              </a:endParaRPr>
            </a:p>
            <a:p>
              <a:pPr algn="ctr">
                <a:buFont typeface="Wingdings" panose="05000000000000000000" pitchFamily="2" charset="2"/>
                <a:buNone/>
              </a:pPr>
              <a:r>
                <a:rPr lang="zh-CN" altLang="en-US" sz="2400">
                  <a:solidFill>
                    <a:srgbClr val="000000"/>
                  </a:solidFill>
                  <a:ea typeface="宋体" panose="02010600030101010101" pitchFamily="2" charset="-122"/>
                </a:rPr>
                <a:t>日算子</a:t>
              </a:r>
              <a:endParaRPr lang="en-US" altLang="zh-CN" sz="2400">
                <a:solidFill>
                  <a:srgbClr val="000000"/>
                </a:solidFill>
                <a:ea typeface="宋体" panose="02010600030101010101" pitchFamily="2" charset="-122"/>
              </a:endParaRPr>
            </a:p>
          </p:txBody>
        </p:sp>
        <p:sp>
          <p:nvSpPr>
            <p:cNvPr id="97315" name="Text Box 40"/>
            <p:cNvSpPr txBox="1">
              <a:spLocks noChangeArrowheads="1"/>
            </p:cNvSpPr>
            <p:nvPr/>
          </p:nvSpPr>
          <p:spPr bwMode="gray">
            <a:xfrm>
              <a:off x="4005" y="1575"/>
              <a:ext cx="892"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a:buFont typeface="Wingdings" panose="05000000000000000000" pitchFamily="2" charset="2"/>
                <a:buNone/>
              </a:pPr>
              <a:r>
                <a:rPr lang="zh-CN" altLang="en-US" sz="2400">
                  <a:solidFill>
                    <a:srgbClr val="000000"/>
                  </a:solidFill>
                  <a:ea typeface="宋体" panose="02010600030101010101" pitchFamily="2" charset="-122"/>
                </a:rPr>
                <a:t>对偶问题</a:t>
              </a:r>
              <a:endParaRPr lang="en-US" altLang="zh-CN" sz="2400">
                <a:solidFill>
                  <a:srgbClr val="000000"/>
                </a:solidFill>
                <a:ea typeface="宋体" panose="02010600030101010101" pitchFamily="2" charset="-122"/>
              </a:endParaRPr>
            </a:p>
          </p:txBody>
        </p:sp>
      </p:grpSp>
      <p:graphicFrame>
        <p:nvGraphicFramePr>
          <p:cNvPr id="97286" name="Object 2"/>
          <p:cNvGraphicFramePr>
            <a:graphicFrameLocks noChangeAspect="1"/>
          </p:cNvGraphicFramePr>
          <p:nvPr/>
        </p:nvGraphicFramePr>
        <p:xfrm>
          <a:off x="1254125" y="3789363"/>
          <a:ext cx="1628775" cy="914400"/>
        </p:xfrm>
        <a:graphic>
          <a:graphicData uri="http://schemas.openxmlformats.org/presentationml/2006/ole">
            <mc:AlternateContent xmlns:mc="http://schemas.openxmlformats.org/markup-compatibility/2006">
              <mc:Choice xmlns:v="urn:schemas-microsoft-com:vml" Requires="v">
                <p:oleObj spid="_x0000_s97463" name="Equation" r:id="rId3" imgW="1638300" imgH="914400" progId="Equation.DSMT4">
                  <p:embed/>
                </p:oleObj>
              </mc:Choice>
              <mc:Fallback>
                <p:oleObj name="Equation" r:id="rId3" imgW="1638300" imgH="9144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4125" y="3789363"/>
                        <a:ext cx="162877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7287" name="Object 3"/>
          <p:cNvGraphicFramePr>
            <a:graphicFrameLocks noChangeAspect="1"/>
          </p:cNvGraphicFramePr>
          <p:nvPr/>
        </p:nvGraphicFramePr>
        <p:xfrm>
          <a:off x="3825875" y="3860800"/>
          <a:ext cx="1579563" cy="655638"/>
        </p:xfrm>
        <a:graphic>
          <a:graphicData uri="http://schemas.openxmlformats.org/presentationml/2006/ole">
            <mc:AlternateContent xmlns:mc="http://schemas.openxmlformats.org/markup-compatibility/2006">
              <mc:Choice xmlns:v="urn:schemas-microsoft-com:vml" Requires="v">
                <p:oleObj spid="_x0000_s97464" name="Equation" r:id="rId5" imgW="1574800" imgH="660400" progId="Equation.DSMT4">
                  <p:embed/>
                </p:oleObj>
              </mc:Choice>
              <mc:Fallback>
                <p:oleObj name="Equation" r:id="rId5" imgW="1574800" imgH="6604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25875" y="3860800"/>
                        <a:ext cx="1579563" cy="65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7288" name="Object 4"/>
          <p:cNvGraphicFramePr>
            <a:graphicFrameLocks noChangeAspect="1"/>
          </p:cNvGraphicFramePr>
          <p:nvPr/>
        </p:nvGraphicFramePr>
        <p:xfrm>
          <a:off x="6308725" y="4149725"/>
          <a:ext cx="1576388" cy="431800"/>
        </p:xfrm>
        <a:graphic>
          <a:graphicData uri="http://schemas.openxmlformats.org/presentationml/2006/ole">
            <mc:AlternateContent xmlns:mc="http://schemas.openxmlformats.org/markup-compatibility/2006">
              <mc:Choice xmlns:v="urn:schemas-microsoft-com:vml" Requires="v">
                <p:oleObj spid="_x0000_s97465" name="Equation" r:id="rId7" imgW="1091726" imgH="291973" progId="Equation.DSMT4">
                  <p:embed/>
                </p:oleObj>
              </mc:Choice>
              <mc:Fallback>
                <p:oleObj name="Equation" r:id="rId7" imgW="1091726" imgH="291973"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08725" y="4149725"/>
                        <a:ext cx="15763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 name="文本框 48"/>
          <p:cNvSpPr txBox="1"/>
          <p:nvPr/>
        </p:nvSpPr>
        <p:spPr>
          <a:xfrm>
            <a:off x="539750" y="5334000"/>
            <a:ext cx="8208963" cy="831850"/>
          </a:xfrm>
          <a:prstGeom prst="rect">
            <a:avLst/>
          </a:prstGeom>
          <a:solidFill>
            <a:srgbClr val="0033CC"/>
          </a:solidFill>
          <a:ln>
            <a:noFill/>
          </a:ln>
        </p:spPr>
        <p:style>
          <a:lnRef idx="2">
            <a:schemeClr val="accent1">
              <a:shade val="50000"/>
            </a:schemeClr>
          </a:lnRef>
          <a:fillRef idx="1">
            <a:schemeClr val="accent1"/>
          </a:fillRef>
          <a:effectRef idx="0">
            <a:schemeClr val="accent1"/>
          </a:effectRef>
          <a:fontRef idx="minor">
            <a:schemeClr val="lt1"/>
          </a:fontRef>
        </p:style>
        <p:txBody>
          <a:bodyPr>
            <a:spAutoFit/>
          </a:bodyPr>
          <a:lstStyle/>
          <a:p>
            <a:pPr eaLnBrk="1" hangingPunct="1">
              <a:spcBef>
                <a:spcPct val="20000"/>
              </a:spcBef>
              <a:buClr>
                <a:schemeClr val="folHlink"/>
              </a:buClr>
              <a:buSzPct val="60000"/>
              <a:buFont typeface="Wingdings" pitchFamily="2" charset="2"/>
              <a:buNone/>
              <a:defRPr/>
            </a:pPr>
            <a:r>
              <a:rPr kumimoji="1" lang="zh-CN" altLang="en-US" sz="2400" dirty="0">
                <a:solidFill>
                  <a:schemeClr val="bg1"/>
                </a:solidFill>
                <a:latin typeface="+mj-ea"/>
                <a:ea typeface="+mj-ea"/>
              </a:rPr>
              <a:t>将最优化问题转化为其对偶形式，可以得到凹性的无约束问题，便于求解。</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1550" y="115888"/>
            <a:ext cx="8172450" cy="649287"/>
          </a:xfrm>
        </p:spPr>
        <p:txBody>
          <a:bodyPr/>
          <a:lstStyle/>
          <a:p>
            <a:pPr>
              <a:defRPr/>
            </a:pPr>
            <a:r>
              <a:rPr kumimoji="1" lang="en-US" altLang="zh-CN" sz="2600" dirty="0" smtClean="0"/>
              <a:t>OFDM</a:t>
            </a:r>
            <a:r>
              <a:rPr kumimoji="1" lang="zh-CN" altLang="en-US" sz="2600" dirty="0" smtClean="0"/>
              <a:t>干扰抑制：子载波加权</a:t>
            </a:r>
            <a:r>
              <a:rPr kumimoji="1" lang="en-US" altLang="zh-CN" sz="2600" dirty="0" smtClean="0"/>
              <a:t>(Subcarrier Weighting, SW)</a:t>
            </a:r>
            <a:endParaRPr kumimoji="1" lang="zh-CN" altLang="en-US" sz="2600" dirty="0"/>
          </a:p>
        </p:txBody>
      </p:sp>
      <p:sp>
        <p:nvSpPr>
          <p:cNvPr id="3" name="内容占位符 2"/>
          <p:cNvSpPr>
            <a:spLocks noGrp="1"/>
          </p:cNvSpPr>
          <p:nvPr>
            <p:ph idx="1"/>
          </p:nvPr>
        </p:nvSpPr>
        <p:spPr>
          <a:xfrm>
            <a:off x="539750" y="908050"/>
            <a:ext cx="4679950" cy="4752975"/>
          </a:xfrm>
        </p:spPr>
        <p:txBody>
          <a:bodyPr/>
          <a:lstStyle/>
          <a:p>
            <a:pPr>
              <a:defRPr/>
            </a:pPr>
            <a:r>
              <a:rPr kumimoji="1" lang="zh-CN" altLang="en-US" dirty="0" smtClean="0">
                <a:solidFill>
                  <a:srgbClr val="FF0000"/>
                </a:solidFill>
              </a:rPr>
              <a:t>基本思想</a:t>
            </a:r>
            <a:r>
              <a:rPr kumimoji="1" lang="zh-CN" altLang="en-US" dirty="0" smtClean="0"/>
              <a:t>：对可用子载波上的发射符号进行加权。</a:t>
            </a:r>
            <a:endParaRPr kumimoji="1" lang="en-US" altLang="zh-CN" dirty="0" smtClean="0"/>
          </a:p>
          <a:p>
            <a:pPr>
              <a:defRPr/>
            </a:pPr>
            <a:r>
              <a:rPr kumimoji="1" lang="zh-CN" altLang="en-US" dirty="0" smtClean="0">
                <a:solidFill>
                  <a:srgbClr val="FF0000"/>
                </a:solidFill>
              </a:rPr>
              <a:t>基本方法</a:t>
            </a:r>
            <a:r>
              <a:rPr kumimoji="1" lang="zh-CN" altLang="en-US" dirty="0" smtClean="0"/>
              <a:t>：在满足功率约束的条件下，选择使得发射符号带外辐射最小化的权重因子。</a:t>
            </a:r>
            <a:endParaRPr kumimoji="1" lang="en-US" altLang="zh-CN" dirty="0" smtClean="0"/>
          </a:p>
          <a:p>
            <a:pPr>
              <a:defRPr/>
            </a:pPr>
            <a:endParaRPr kumimoji="1" lang="zh-CN" altLang="en-US" dirty="0"/>
          </a:p>
        </p:txBody>
      </p:sp>
      <p:sp>
        <p:nvSpPr>
          <p:cNvPr id="100356" name="幻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B74BC3F7-A79D-4DED-B5E9-035124C6C208}"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75</a:t>
            </a:fld>
            <a:endParaRPr lang="en-US" altLang="zh-CN" sz="1600" smtClean="0">
              <a:solidFill>
                <a:srgbClr val="3333CC"/>
              </a:solidFill>
              <a:latin typeface="Times New Roman" panose="02020603050405020304" pitchFamily="18" charset="0"/>
              <a:ea typeface="宋体" panose="02010600030101010101" pitchFamily="2" charset="-122"/>
            </a:endParaRPr>
          </a:p>
        </p:txBody>
      </p:sp>
      <p:sp>
        <p:nvSpPr>
          <p:cNvPr id="7" name="TextBox 6"/>
          <p:cNvSpPr txBox="1"/>
          <p:nvPr/>
        </p:nvSpPr>
        <p:spPr>
          <a:xfrm>
            <a:off x="179512" y="5661248"/>
            <a:ext cx="8856984" cy="523220"/>
          </a:xfrm>
          <a:prstGeom prst="rect">
            <a:avLst/>
          </a:prstGeom>
        </p:spPr>
        <p:style>
          <a:lnRef idx="0">
            <a:schemeClr val="accent1"/>
          </a:lnRef>
          <a:fillRef idx="3">
            <a:schemeClr val="accent1"/>
          </a:fillRef>
          <a:effectRef idx="3">
            <a:schemeClr val="accent1"/>
          </a:effectRef>
          <a:fontRef idx="minor">
            <a:schemeClr val="lt1"/>
          </a:fontRef>
        </p:style>
        <p:txBody>
          <a:bodyPr>
            <a:spAutoFit/>
          </a:bodyPr>
          <a:lstStyle/>
          <a:p>
            <a:pPr eaLnBrk="1" hangingPunct="1">
              <a:spcBef>
                <a:spcPct val="20000"/>
              </a:spcBef>
              <a:buClr>
                <a:srgbClr val="FFFF00"/>
              </a:buClr>
              <a:buSzPct val="100000"/>
              <a:buFont typeface="Wingdings" pitchFamily="2" charset="2"/>
              <a:buNone/>
              <a:defRPr/>
            </a:pPr>
            <a:r>
              <a:rPr lang="en-US" altLang="zh-CN" sz="1400" dirty="0"/>
              <a:t>I.  </a:t>
            </a:r>
            <a:r>
              <a:rPr lang="en-US" altLang="zh-CN" sz="1400" dirty="0" err="1"/>
              <a:t>Cosovic</a:t>
            </a:r>
            <a:r>
              <a:rPr lang="en-US" altLang="zh-CN" sz="1400" dirty="0"/>
              <a:t>, S. </a:t>
            </a:r>
            <a:r>
              <a:rPr lang="en-US" altLang="zh-CN" sz="1400" dirty="0" err="1"/>
              <a:t>Brandes</a:t>
            </a:r>
            <a:r>
              <a:rPr lang="en-US" altLang="zh-CN" sz="1400" dirty="0"/>
              <a:t>, and M. Schnell, “Subcarrier weighting: a method for </a:t>
            </a:r>
            <a:r>
              <a:rPr lang="en-US" altLang="zh-CN" sz="1400" dirty="0" err="1"/>
              <a:t>sidelobe</a:t>
            </a:r>
            <a:r>
              <a:rPr lang="en-US" altLang="zh-CN" sz="1400" dirty="0"/>
              <a:t> </a:t>
            </a:r>
            <a:r>
              <a:rPr lang="en-US" altLang="zh-CN" sz="1400" dirty="0" err="1"/>
              <a:t>supression</a:t>
            </a:r>
            <a:r>
              <a:rPr lang="en-US" altLang="zh-CN" sz="1400" dirty="0"/>
              <a:t> in OFDM systems,” IEEE Communications Letters, vol. 10, no. 6, pp. 444-446, June 2006.</a:t>
            </a:r>
          </a:p>
        </p:txBody>
      </p:sp>
      <p:pic>
        <p:nvPicPr>
          <p:cNvPr id="10035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3429000"/>
            <a:ext cx="4845050" cy="192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35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825" y="862013"/>
            <a:ext cx="3643313" cy="472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en-US" altLang="zh-CN" dirty="0"/>
              <a:t>OFDM</a:t>
            </a:r>
            <a:r>
              <a:rPr kumimoji="1" lang="zh-CN" altLang="en-US" dirty="0"/>
              <a:t>干扰抑制：子载波加权</a:t>
            </a:r>
          </a:p>
        </p:txBody>
      </p:sp>
      <p:sp>
        <p:nvSpPr>
          <p:cNvPr id="3" name="内容占位符 2"/>
          <p:cNvSpPr>
            <a:spLocks noGrp="1"/>
          </p:cNvSpPr>
          <p:nvPr>
            <p:ph idx="1"/>
          </p:nvPr>
        </p:nvSpPr>
        <p:spPr>
          <a:xfrm>
            <a:off x="539750" y="908050"/>
            <a:ext cx="8424863" cy="504825"/>
          </a:xfrm>
        </p:spPr>
        <p:txBody>
          <a:bodyPr/>
          <a:lstStyle/>
          <a:p>
            <a:pPr>
              <a:defRPr/>
            </a:pPr>
            <a:r>
              <a:rPr kumimoji="1" lang="zh-CN" altLang="en-US" dirty="0" smtClean="0"/>
              <a:t>优化问题：</a:t>
            </a:r>
            <a:endParaRPr kumimoji="1" lang="zh-CN" altLang="en-US" dirty="0"/>
          </a:p>
        </p:txBody>
      </p:sp>
      <p:sp>
        <p:nvSpPr>
          <p:cNvPr id="101380" name="幻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916EC8A3-EEA1-450F-A72F-3A9E362569D0}"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76</a:t>
            </a:fld>
            <a:endParaRPr lang="en-US" altLang="zh-CN" sz="1600" smtClean="0">
              <a:solidFill>
                <a:srgbClr val="3333CC"/>
              </a:solidFill>
              <a:latin typeface="Times New Roman" panose="02020603050405020304" pitchFamily="18" charset="0"/>
              <a:ea typeface="宋体" panose="02010600030101010101" pitchFamily="2" charset="-122"/>
            </a:endParaRPr>
          </a:p>
        </p:txBody>
      </p:sp>
      <p:pic>
        <p:nvPicPr>
          <p:cNvPr id="10138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8" y="1484313"/>
            <a:ext cx="4410075" cy="15430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10138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3" y="2636838"/>
            <a:ext cx="1762125"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83" name="图片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40250" y="836613"/>
            <a:ext cx="4424363" cy="345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42988" y="4292600"/>
            <a:ext cx="6502400" cy="186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内容占位符 2"/>
          <p:cNvSpPr txBox="1">
            <a:spLocks/>
          </p:cNvSpPr>
          <p:nvPr/>
        </p:nvSpPr>
        <p:spPr bwMode="auto">
          <a:xfrm>
            <a:off x="611188" y="3787775"/>
            <a:ext cx="38163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r>
              <a:rPr kumimoji="1" lang="zh-CN" altLang="en-US" sz="2400">
                <a:latin typeface="Times New Roman" panose="02020603050405020304" pitchFamily="18" charset="0"/>
              </a:rPr>
              <a:t>问题：影响误码率。</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1550" y="115888"/>
            <a:ext cx="8172450" cy="649287"/>
          </a:xfrm>
        </p:spPr>
        <p:txBody>
          <a:bodyPr/>
          <a:lstStyle/>
          <a:p>
            <a:pPr>
              <a:defRPr/>
            </a:pPr>
            <a:r>
              <a:rPr kumimoji="1" lang="en-US" altLang="zh-CN" sz="2600" dirty="0" smtClean="0"/>
              <a:t>OFDM</a:t>
            </a:r>
            <a:r>
              <a:rPr kumimoji="1" lang="zh-CN" altLang="en-US" sz="2600" dirty="0" smtClean="0"/>
              <a:t>干扰控制：干扰子载波</a:t>
            </a:r>
            <a:r>
              <a:rPr kumimoji="1" lang="en-US" altLang="zh-CN" sz="2600" dirty="0" smtClean="0"/>
              <a:t>(Cancellation Carriers, CC</a:t>
            </a:r>
            <a:r>
              <a:rPr kumimoji="1" lang="en-US" altLang="zh-CN" sz="2600" dirty="0"/>
              <a:t>)</a:t>
            </a:r>
            <a:endParaRPr kumimoji="1" lang="zh-CN" altLang="en-US" sz="2600" dirty="0"/>
          </a:p>
        </p:txBody>
      </p:sp>
      <p:sp>
        <p:nvSpPr>
          <p:cNvPr id="3" name="内容占位符 2"/>
          <p:cNvSpPr>
            <a:spLocks noGrp="1"/>
          </p:cNvSpPr>
          <p:nvPr>
            <p:ph idx="1"/>
          </p:nvPr>
        </p:nvSpPr>
        <p:spPr>
          <a:xfrm>
            <a:off x="539750" y="908050"/>
            <a:ext cx="3744913" cy="4537075"/>
          </a:xfrm>
        </p:spPr>
        <p:txBody>
          <a:bodyPr/>
          <a:lstStyle/>
          <a:p>
            <a:pPr>
              <a:defRPr/>
            </a:pPr>
            <a:r>
              <a:rPr kumimoji="1" lang="zh-CN" altLang="en-US" dirty="0" smtClean="0">
                <a:solidFill>
                  <a:srgbClr val="FF0000"/>
                </a:solidFill>
              </a:rPr>
              <a:t>基本思想</a:t>
            </a:r>
            <a:r>
              <a:rPr kumimoji="1" lang="zh-CN" altLang="en-US" dirty="0" smtClean="0"/>
              <a:t>：在</a:t>
            </a:r>
            <a:r>
              <a:rPr kumimoji="1" lang="en-US" altLang="zh-CN" dirty="0" smtClean="0"/>
              <a:t>OFDM</a:t>
            </a:r>
            <a:r>
              <a:rPr kumimoji="1" lang="zh-CN" altLang="en-US" dirty="0" smtClean="0"/>
              <a:t>的频谱两端插入一些子载波，用以抵消</a:t>
            </a:r>
            <a:r>
              <a:rPr kumimoji="1" lang="en-US" altLang="zh-CN" dirty="0" smtClean="0"/>
              <a:t>OFDM</a:t>
            </a:r>
            <a:r>
              <a:rPr kumimoji="1" lang="zh-CN" altLang="en-US" dirty="0" smtClean="0"/>
              <a:t>符号导致的干扰。</a:t>
            </a:r>
            <a:endParaRPr kumimoji="1" lang="en-US" altLang="zh-CN" dirty="0" smtClean="0"/>
          </a:p>
          <a:p>
            <a:pPr>
              <a:defRPr/>
            </a:pPr>
            <a:endParaRPr kumimoji="1" lang="en-US" altLang="zh-CN" dirty="0" smtClean="0"/>
          </a:p>
          <a:p>
            <a:pPr>
              <a:defRPr/>
            </a:pPr>
            <a:r>
              <a:rPr kumimoji="1" lang="zh-CN" altLang="en-US" dirty="0" smtClean="0">
                <a:solidFill>
                  <a:srgbClr val="FF0000"/>
                </a:solidFill>
              </a:rPr>
              <a:t>基本方法</a:t>
            </a:r>
            <a:r>
              <a:rPr kumimoji="1" lang="zh-CN" altLang="en-US" dirty="0" smtClean="0"/>
              <a:t>：干扰子载波上的权重因子通过求解最小化发射数据的带外辐射得到。</a:t>
            </a:r>
            <a:endParaRPr kumimoji="1" lang="zh-CN" altLang="en-US" dirty="0"/>
          </a:p>
        </p:txBody>
      </p:sp>
      <p:sp>
        <p:nvSpPr>
          <p:cNvPr id="102404" name="幻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47EC4089-CD35-42A1-B869-C3E43888611E}"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77</a:t>
            </a:fld>
            <a:endParaRPr lang="en-US" altLang="zh-CN" sz="1600" smtClean="0">
              <a:solidFill>
                <a:srgbClr val="3333CC"/>
              </a:solidFill>
              <a:latin typeface="Times New Roman" panose="02020603050405020304" pitchFamily="18" charset="0"/>
              <a:ea typeface="宋体" panose="02010600030101010101" pitchFamily="2" charset="-122"/>
            </a:endParaRPr>
          </a:p>
        </p:txBody>
      </p:sp>
      <p:pic>
        <p:nvPicPr>
          <p:cNvPr id="102405" name="图片 7"/>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11638" y="836613"/>
            <a:ext cx="4732337" cy="165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6" name="图片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81463" y="2420938"/>
            <a:ext cx="4883150" cy="350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6"/>
          <p:cNvSpPr txBox="1"/>
          <p:nvPr/>
        </p:nvSpPr>
        <p:spPr>
          <a:xfrm>
            <a:off x="179512" y="5930116"/>
            <a:ext cx="8856984" cy="523220"/>
          </a:xfrm>
          <a:prstGeom prst="rect">
            <a:avLst/>
          </a:prstGeom>
        </p:spPr>
        <p:style>
          <a:lnRef idx="0">
            <a:schemeClr val="accent1"/>
          </a:lnRef>
          <a:fillRef idx="3">
            <a:schemeClr val="accent1"/>
          </a:fillRef>
          <a:effectRef idx="3">
            <a:schemeClr val="accent1"/>
          </a:effectRef>
          <a:fontRef idx="minor">
            <a:schemeClr val="lt1"/>
          </a:fontRef>
        </p:style>
        <p:txBody>
          <a:bodyPr>
            <a:spAutoFit/>
          </a:bodyPr>
          <a:lstStyle/>
          <a:p>
            <a:pPr eaLnBrk="1" hangingPunct="1">
              <a:spcBef>
                <a:spcPct val="20000"/>
              </a:spcBef>
              <a:buClr>
                <a:srgbClr val="FFFF00"/>
              </a:buClr>
              <a:buSzPct val="100000"/>
              <a:buFont typeface="Wingdings" pitchFamily="2" charset="2"/>
              <a:buNone/>
              <a:defRPr/>
            </a:pPr>
            <a:r>
              <a:rPr lang="en-US" altLang="zh-CN" sz="1400" dirty="0"/>
              <a:t>S. </a:t>
            </a:r>
            <a:r>
              <a:rPr lang="en-US" altLang="zh-CN" sz="1400" dirty="0" err="1"/>
              <a:t>Brandes</a:t>
            </a:r>
            <a:r>
              <a:rPr lang="en-US" altLang="zh-CN" sz="1400" dirty="0"/>
              <a:t>, I.</a:t>
            </a:r>
            <a:r>
              <a:rPr lang="zh-CN" altLang="en-US" sz="1400" dirty="0"/>
              <a:t> </a:t>
            </a:r>
            <a:r>
              <a:rPr lang="en-US" altLang="zh-CN" sz="1400" dirty="0" err="1"/>
              <a:t>Cosovic</a:t>
            </a:r>
            <a:r>
              <a:rPr lang="en-US" altLang="zh-CN" sz="1400" dirty="0"/>
              <a:t>,</a:t>
            </a:r>
            <a:r>
              <a:rPr lang="zh-CN" altLang="en-US" sz="1400" dirty="0"/>
              <a:t> </a:t>
            </a:r>
            <a:r>
              <a:rPr lang="en-US" altLang="zh-CN" sz="1400" dirty="0"/>
              <a:t>and M. Schnell, “Reduction</a:t>
            </a:r>
            <a:r>
              <a:rPr lang="zh-CN" altLang="en-US" sz="1400" dirty="0"/>
              <a:t> </a:t>
            </a:r>
            <a:r>
              <a:rPr lang="en-US" altLang="zh-CN" sz="1400" dirty="0"/>
              <a:t>of</a:t>
            </a:r>
            <a:r>
              <a:rPr lang="zh-CN" altLang="en-US" sz="1400" dirty="0"/>
              <a:t> </a:t>
            </a:r>
            <a:r>
              <a:rPr lang="en-US" altLang="zh-CN" sz="1400" dirty="0"/>
              <a:t>out-of-band</a:t>
            </a:r>
            <a:r>
              <a:rPr lang="zh-CN" altLang="en-US" sz="1400" dirty="0"/>
              <a:t> </a:t>
            </a:r>
            <a:r>
              <a:rPr lang="en-US" altLang="zh-CN" sz="1400" dirty="0"/>
              <a:t>radiation</a:t>
            </a:r>
            <a:r>
              <a:rPr lang="zh-CN" altLang="en-US" sz="1400" dirty="0"/>
              <a:t> </a:t>
            </a:r>
            <a:r>
              <a:rPr lang="en-US" altLang="zh-CN" sz="1400" dirty="0"/>
              <a:t>in OFDM systems</a:t>
            </a:r>
            <a:r>
              <a:rPr lang="zh-CN" altLang="en-US" sz="1400" dirty="0"/>
              <a:t> </a:t>
            </a:r>
            <a:r>
              <a:rPr lang="en-US" altLang="zh-CN" sz="1400" dirty="0"/>
              <a:t>by</a:t>
            </a:r>
            <a:r>
              <a:rPr lang="zh-CN" altLang="en-US" sz="1400" dirty="0"/>
              <a:t> </a:t>
            </a:r>
            <a:r>
              <a:rPr lang="en-US" altLang="zh-CN" sz="1400" dirty="0"/>
              <a:t>insertion</a:t>
            </a:r>
            <a:r>
              <a:rPr lang="zh-CN" altLang="en-US" sz="1400" dirty="0"/>
              <a:t> </a:t>
            </a:r>
            <a:r>
              <a:rPr lang="en-US" altLang="zh-CN" sz="1400" dirty="0"/>
              <a:t>of</a:t>
            </a:r>
            <a:r>
              <a:rPr lang="zh-CN" altLang="en-US" sz="1400" dirty="0"/>
              <a:t> </a:t>
            </a:r>
            <a:r>
              <a:rPr lang="en-US" altLang="zh-CN" sz="1400" dirty="0"/>
              <a:t>cancellation</a:t>
            </a:r>
            <a:r>
              <a:rPr lang="zh-CN" altLang="en-US" sz="1400" dirty="0"/>
              <a:t> </a:t>
            </a:r>
            <a:r>
              <a:rPr lang="en-US" altLang="zh-CN" sz="1400" dirty="0"/>
              <a:t>carriers,” IEEE Communications Letters, vol. 10, no. 6, pp. 420-421, June 2006.</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en-US" altLang="zh-CN" dirty="0" smtClean="0"/>
              <a:t>OFDM</a:t>
            </a:r>
            <a:r>
              <a:rPr kumimoji="1" lang="zh-CN" altLang="en-US" dirty="0" smtClean="0"/>
              <a:t>干扰控制：干扰子载波</a:t>
            </a:r>
            <a:endParaRPr kumimoji="1" lang="zh-CN" altLang="en-US" dirty="0"/>
          </a:p>
        </p:txBody>
      </p:sp>
      <p:sp>
        <p:nvSpPr>
          <p:cNvPr id="3" name="内容占位符 2"/>
          <p:cNvSpPr>
            <a:spLocks noGrp="1"/>
          </p:cNvSpPr>
          <p:nvPr>
            <p:ph idx="1"/>
          </p:nvPr>
        </p:nvSpPr>
        <p:spPr/>
        <p:txBody>
          <a:bodyPr/>
          <a:lstStyle/>
          <a:p>
            <a:pPr>
              <a:defRPr/>
            </a:pPr>
            <a:r>
              <a:rPr kumimoji="1" lang="zh-CN" altLang="en-US" dirty="0" smtClean="0"/>
              <a:t>优化问题：</a:t>
            </a:r>
            <a:endParaRPr kumimoji="1" lang="zh-CN" altLang="en-US" dirty="0"/>
          </a:p>
        </p:txBody>
      </p:sp>
      <p:sp>
        <p:nvSpPr>
          <p:cNvPr id="103428" name="幻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5B49FECA-CDB0-4BC3-8B5E-63EF17D9A02C}"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78</a:t>
            </a:fld>
            <a:endParaRPr lang="en-US" altLang="zh-CN" sz="1600" smtClean="0">
              <a:solidFill>
                <a:srgbClr val="3333CC"/>
              </a:solidFill>
              <a:latin typeface="Times New Roman" panose="02020603050405020304" pitchFamily="18" charset="0"/>
              <a:ea typeface="宋体" panose="02010600030101010101" pitchFamily="2" charset="-122"/>
            </a:endParaRPr>
          </a:p>
        </p:txBody>
      </p:sp>
      <p:pic>
        <p:nvPicPr>
          <p:cNvPr id="103429"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 y="1628775"/>
            <a:ext cx="3562350" cy="8953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103430"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21113" y="836613"/>
            <a:ext cx="5214937" cy="211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431"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23850" y="2997200"/>
            <a:ext cx="4176713"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p:cNvSpPr txBox="1"/>
          <p:nvPr/>
        </p:nvSpPr>
        <p:spPr>
          <a:xfrm>
            <a:off x="107950" y="5949950"/>
            <a:ext cx="8729663" cy="522288"/>
          </a:xfrm>
          <a:prstGeom prst="rect">
            <a:avLst/>
          </a:prstGeom>
          <a:solidFill>
            <a:srgbClr val="0033CC"/>
          </a:solidFill>
        </p:spPr>
        <p:txBody>
          <a:bodyPr wrap="none">
            <a:spAutoFit/>
          </a:bodyPr>
          <a:lstStyle/>
          <a:p>
            <a:pPr eaLnBrk="1" hangingPunct="1">
              <a:spcBef>
                <a:spcPct val="20000"/>
              </a:spcBef>
              <a:buClr>
                <a:schemeClr val="folHlink"/>
              </a:buClr>
              <a:buSzPct val="60000"/>
              <a:buFont typeface="Wingdings" pitchFamily="2" charset="2"/>
              <a:buNone/>
              <a:defRPr/>
            </a:pPr>
            <a:r>
              <a:rPr kumimoji="1" lang="zh-CN" altLang="en-US" sz="2800" dirty="0">
                <a:solidFill>
                  <a:schemeClr val="bg1"/>
                </a:solidFill>
                <a:latin typeface="+mj-ea"/>
                <a:ea typeface="+mj-ea"/>
              </a:rPr>
              <a:t>问题：不能保证干扰抑制的程度，约束条件需要预设。</a:t>
            </a:r>
          </a:p>
        </p:txBody>
      </p:sp>
      <p:pic>
        <p:nvPicPr>
          <p:cNvPr id="103433" name="图片 1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43438" y="2997200"/>
            <a:ext cx="3914775" cy="295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en-US" altLang="zh-CN" dirty="0" smtClean="0"/>
              <a:t>OFDM</a:t>
            </a:r>
            <a:r>
              <a:rPr kumimoji="1" lang="zh-CN" altLang="en-US" dirty="0" smtClean="0"/>
              <a:t>干扰抑制：从容量的角度出发</a:t>
            </a:r>
            <a:endParaRPr kumimoji="1" lang="zh-CN" altLang="en-US" dirty="0"/>
          </a:p>
        </p:txBody>
      </p:sp>
      <p:sp>
        <p:nvSpPr>
          <p:cNvPr id="3" name="内容占位符 2"/>
          <p:cNvSpPr>
            <a:spLocks noGrp="1"/>
          </p:cNvSpPr>
          <p:nvPr>
            <p:ph idx="1"/>
          </p:nvPr>
        </p:nvSpPr>
        <p:spPr>
          <a:xfrm>
            <a:off x="539750" y="908050"/>
            <a:ext cx="8424863" cy="649288"/>
          </a:xfrm>
        </p:spPr>
        <p:txBody>
          <a:bodyPr/>
          <a:lstStyle/>
          <a:p>
            <a:pPr>
              <a:defRPr/>
            </a:pPr>
            <a:r>
              <a:rPr kumimoji="1" lang="zh-CN" altLang="en-US" dirty="0" smtClean="0"/>
              <a:t>优化问题</a:t>
            </a:r>
            <a:endParaRPr kumimoji="1" lang="zh-CN" altLang="en-US" dirty="0"/>
          </a:p>
        </p:txBody>
      </p:sp>
      <p:sp>
        <p:nvSpPr>
          <p:cNvPr id="104452" name="幻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C6D066FB-723B-4D36-A282-6863B17D1CC0}"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79</a:t>
            </a:fld>
            <a:endParaRPr lang="en-US" altLang="zh-CN" sz="1600" smtClean="0">
              <a:solidFill>
                <a:srgbClr val="3333CC"/>
              </a:solidFill>
              <a:latin typeface="Times New Roman" panose="02020603050405020304" pitchFamily="18" charset="0"/>
              <a:ea typeface="宋体" panose="02010600030101010101" pitchFamily="2" charset="-122"/>
            </a:endParaRPr>
          </a:p>
        </p:txBody>
      </p:sp>
      <p:pic>
        <p:nvPicPr>
          <p:cNvPr id="10445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760538"/>
            <a:ext cx="501015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圆角矩形标注 7"/>
          <p:cNvSpPr>
            <a:spLocks noChangeArrowheads="1"/>
          </p:cNvSpPr>
          <p:nvPr/>
        </p:nvSpPr>
        <p:spPr bwMode="auto">
          <a:xfrm>
            <a:off x="6072188" y="1214438"/>
            <a:ext cx="2214562" cy="928687"/>
          </a:xfrm>
          <a:prstGeom prst="wedgeRoundRectCallout">
            <a:avLst>
              <a:gd name="adj1" fmla="val -102907"/>
              <a:gd name="adj2" fmla="val 52894"/>
              <a:gd name="adj3" fmla="val 16667"/>
            </a:avLst>
          </a:prstGeom>
          <a:solidFill>
            <a:schemeClr val="accent2"/>
          </a:solidFill>
          <a:ln w="38100">
            <a:solidFill>
              <a:schemeClr val="bg1"/>
            </a:solidFill>
            <a:miter lim="800000"/>
            <a:headEnd/>
            <a:tailEnd/>
          </a:ln>
          <a:effectLst>
            <a:outerShdw blurRad="63500" dist="20000" dir="5400000" rotWithShape="0">
              <a:srgbClr val="000000">
                <a:alpha val="37999"/>
              </a:srgbClr>
            </a:outerShdw>
          </a:effectLst>
        </p:spPr>
        <p:txBody>
          <a:bodyPr anchor="ctr"/>
          <a:lstStyle/>
          <a:p>
            <a:pPr algn="ctr" eaLnBrk="1" hangingPunct="1">
              <a:spcBef>
                <a:spcPct val="20000"/>
              </a:spcBef>
              <a:buClr>
                <a:schemeClr val="folHlink"/>
              </a:buClr>
              <a:buSzPct val="60000"/>
              <a:buFont typeface="Wingdings" pitchFamily="2" charset="2"/>
              <a:buNone/>
              <a:defRPr/>
            </a:pPr>
            <a:r>
              <a:rPr lang="zh-CN" altLang="en-US" sz="2400" b="1">
                <a:solidFill>
                  <a:srgbClr val="333399"/>
                </a:solidFill>
                <a:latin typeface="+mn-lt"/>
                <a:ea typeface="+mj-ea"/>
              </a:rPr>
              <a:t>目标</a:t>
            </a:r>
            <a:r>
              <a:rPr lang="en-US" altLang="zh-CN" sz="2400" b="1">
                <a:solidFill>
                  <a:srgbClr val="333399"/>
                </a:solidFill>
                <a:latin typeface="+mn-lt"/>
                <a:ea typeface="+mj-ea"/>
              </a:rPr>
              <a:t>: </a:t>
            </a:r>
            <a:r>
              <a:rPr lang="zh-CN" altLang="en-US" sz="2400" b="1">
                <a:solidFill>
                  <a:srgbClr val="333399"/>
                </a:solidFill>
                <a:latin typeface="+mn-lt"/>
                <a:ea typeface="+mj-ea"/>
              </a:rPr>
              <a:t>最大化</a:t>
            </a:r>
            <a:r>
              <a:rPr lang="en-US" altLang="zh-CN" sz="2400" b="1">
                <a:solidFill>
                  <a:srgbClr val="333399"/>
                </a:solidFill>
                <a:latin typeface="+mn-lt"/>
                <a:ea typeface="+mj-ea"/>
              </a:rPr>
              <a:t>CRU</a:t>
            </a:r>
            <a:r>
              <a:rPr lang="zh-CN" altLang="en-US" sz="2400" b="1">
                <a:solidFill>
                  <a:srgbClr val="333399"/>
                </a:solidFill>
                <a:latin typeface="+mn-lt"/>
                <a:ea typeface="+mj-ea"/>
              </a:rPr>
              <a:t>传输容量</a:t>
            </a:r>
          </a:p>
        </p:txBody>
      </p:sp>
      <p:sp>
        <p:nvSpPr>
          <p:cNvPr id="9" name="圆角矩形标注 8"/>
          <p:cNvSpPr>
            <a:spLocks noChangeArrowheads="1"/>
          </p:cNvSpPr>
          <p:nvPr/>
        </p:nvSpPr>
        <p:spPr bwMode="auto">
          <a:xfrm>
            <a:off x="5786438" y="2286000"/>
            <a:ext cx="2214562" cy="928688"/>
          </a:xfrm>
          <a:prstGeom prst="wedgeRoundRectCallout">
            <a:avLst>
              <a:gd name="adj1" fmla="val -148227"/>
              <a:gd name="adj2" fmla="val -2338"/>
              <a:gd name="adj3" fmla="val 16667"/>
            </a:avLst>
          </a:prstGeom>
          <a:solidFill>
            <a:schemeClr val="accent2"/>
          </a:solidFill>
          <a:ln w="38100">
            <a:solidFill>
              <a:schemeClr val="bg1"/>
            </a:solidFill>
            <a:miter lim="800000"/>
            <a:headEnd/>
            <a:tailEnd/>
          </a:ln>
          <a:effectLst>
            <a:outerShdw blurRad="63500" dist="20000" dir="5400000" rotWithShape="0">
              <a:srgbClr val="000000">
                <a:alpha val="37999"/>
              </a:srgbClr>
            </a:outerShdw>
          </a:effectLst>
        </p:spPr>
        <p:txBody>
          <a:bodyPr anchor="ctr"/>
          <a:lstStyle/>
          <a:p>
            <a:pPr algn="ctr" eaLnBrk="1" hangingPunct="1">
              <a:spcBef>
                <a:spcPct val="20000"/>
              </a:spcBef>
              <a:buClr>
                <a:schemeClr val="folHlink"/>
              </a:buClr>
              <a:buSzPct val="60000"/>
              <a:buFont typeface="Wingdings" pitchFamily="2" charset="2"/>
              <a:buNone/>
              <a:defRPr/>
            </a:pPr>
            <a:r>
              <a:rPr lang="zh-CN" altLang="en-US" sz="2400" b="1">
                <a:solidFill>
                  <a:srgbClr val="333399"/>
                </a:solidFill>
                <a:latin typeface="+mn-lt"/>
                <a:ea typeface="+mj-ea"/>
              </a:rPr>
              <a:t>对</a:t>
            </a:r>
            <a:r>
              <a:rPr lang="en-US" altLang="zh-CN" sz="2400" b="1">
                <a:solidFill>
                  <a:srgbClr val="333399"/>
                </a:solidFill>
                <a:latin typeface="+mn-lt"/>
                <a:ea typeface="+mj-ea"/>
              </a:rPr>
              <a:t>PU</a:t>
            </a:r>
            <a:r>
              <a:rPr lang="zh-CN" altLang="en-US" sz="2400" b="1">
                <a:solidFill>
                  <a:srgbClr val="333399"/>
                </a:solidFill>
                <a:latin typeface="+mn-lt"/>
                <a:ea typeface="+mj-ea"/>
              </a:rPr>
              <a:t>干扰抑制的具体需求</a:t>
            </a:r>
          </a:p>
        </p:txBody>
      </p:sp>
      <p:sp>
        <p:nvSpPr>
          <p:cNvPr id="10" name="圆角矩形标注 9"/>
          <p:cNvSpPr>
            <a:spLocks noChangeArrowheads="1"/>
          </p:cNvSpPr>
          <p:nvPr/>
        </p:nvSpPr>
        <p:spPr bwMode="auto">
          <a:xfrm>
            <a:off x="5929313" y="3429000"/>
            <a:ext cx="2214562" cy="928688"/>
          </a:xfrm>
          <a:prstGeom prst="wedgeRoundRectCallout">
            <a:avLst>
              <a:gd name="adj1" fmla="val -155778"/>
              <a:gd name="adj2" fmla="val -70782"/>
              <a:gd name="adj3" fmla="val 16667"/>
            </a:avLst>
          </a:prstGeom>
          <a:solidFill>
            <a:schemeClr val="accent2"/>
          </a:solidFill>
          <a:ln w="38100">
            <a:solidFill>
              <a:schemeClr val="bg1"/>
            </a:solidFill>
            <a:miter lim="800000"/>
            <a:headEnd/>
            <a:tailEnd/>
          </a:ln>
          <a:effectLst>
            <a:outerShdw blurRad="63500" dist="20000" dir="5400000" rotWithShape="0">
              <a:srgbClr val="000000">
                <a:alpha val="37999"/>
              </a:srgbClr>
            </a:outerShdw>
          </a:effectLst>
        </p:spPr>
        <p:txBody>
          <a:bodyPr anchor="ctr"/>
          <a:lstStyle/>
          <a:p>
            <a:pPr algn="ctr" eaLnBrk="1" hangingPunct="1">
              <a:spcBef>
                <a:spcPct val="20000"/>
              </a:spcBef>
              <a:buClr>
                <a:schemeClr val="folHlink"/>
              </a:buClr>
              <a:buSzPct val="60000"/>
              <a:buFont typeface="Wingdings" pitchFamily="2" charset="2"/>
              <a:buNone/>
              <a:defRPr/>
            </a:pPr>
            <a:r>
              <a:rPr lang="zh-CN" altLang="en-US" sz="2000" b="1">
                <a:solidFill>
                  <a:srgbClr val="333399"/>
                </a:solidFill>
                <a:latin typeface="+mn-lt"/>
                <a:ea typeface="+mj-ea"/>
              </a:rPr>
              <a:t>在</a:t>
            </a:r>
            <a:r>
              <a:rPr lang="en-US" altLang="zh-CN" sz="2000" b="1">
                <a:solidFill>
                  <a:srgbClr val="333399"/>
                </a:solidFill>
                <a:latin typeface="+mn-lt"/>
                <a:ea typeface="+mj-ea"/>
              </a:rPr>
              <a:t>CCs</a:t>
            </a:r>
            <a:r>
              <a:rPr lang="zh-CN" altLang="en-US" sz="2000" b="1">
                <a:solidFill>
                  <a:srgbClr val="333399"/>
                </a:solidFill>
                <a:latin typeface="+mn-lt"/>
                <a:ea typeface="+mj-ea"/>
              </a:rPr>
              <a:t>与传输子载波上自适应分配能量</a:t>
            </a:r>
          </a:p>
        </p:txBody>
      </p:sp>
      <p:sp>
        <p:nvSpPr>
          <p:cNvPr id="11" name="流程图: 过程 9"/>
          <p:cNvSpPr/>
          <p:nvPr/>
        </p:nvSpPr>
        <p:spPr>
          <a:xfrm>
            <a:off x="539552" y="5085184"/>
            <a:ext cx="8136904" cy="1090950"/>
          </a:xfrm>
          <a:prstGeom prst="flowChartProcess">
            <a:avLst/>
          </a:prstGeom>
        </p:spPr>
        <p:style>
          <a:lnRef idx="3">
            <a:schemeClr val="lt1"/>
          </a:lnRef>
          <a:fillRef idx="1003">
            <a:schemeClr val="dk2"/>
          </a:fillRef>
          <a:effectRef idx="1">
            <a:schemeClr val="accent2"/>
          </a:effectRef>
          <a:fontRef idx="minor">
            <a:schemeClr val="lt1"/>
          </a:fontRef>
        </p:style>
        <p:txBody>
          <a:bodyPr anchor="ct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spcBef>
                <a:spcPct val="20000"/>
              </a:spcBef>
              <a:buClr>
                <a:schemeClr val="folHlink"/>
              </a:buClr>
              <a:buSzPct val="60000"/>
              <a:buFont typeface="Wingdings" pitchFamily="2" charset="2"/>
              <a:buNone/>
              <a:defRPr/>
            </a:pPr>
            <a:r>
              <a:rPr lang="zh-CN" altLang="en-US" sz="2400" dirty="0" smtClean="0">
                <a:solidFill>
                  <a:srgbClr val="FFFFFF"/>
                </a:solidFill>
                <a:latin typeface="+mn-lt"/>
                <a:ea typeface="+mj-ea"/>
              </a:rPr>
              <a:t>模型结合了</a:t>
            </a:r>
            <a:r>
              <a:rPr lang="en-US" altLang="zh-CN" sz="2400" dirty="0" smtClean="0">
                <a:solidFill>
                  <a:srgbClr val="FFFFFF"/>
                </a:solidFill>
                <a:latin typeface="+mn-lt"/>
                <a:ea typeface="+mj-ea"/>
              </a:rPr>
              <a:t>CCs</a:t>
            </a:r>
            <a:r>
              <a:rPr lang="zh-CN" altLang="en-US" sz="2400" dirty="0" smtClean="0">
                <a:solidFill>
                  <a:srgbClr val="FFFFFF"/>
                </a:solidFill>
                <a:latin typeface="+mn-lt"/>
                <a:ea typeface="+mj-ea"/>
              </a:rPr>
              <a:t>与</a:t>
            </a:r>
            <a:r>
              <a:rPr lang="en-US" altLang="zh-CN" sz="2400" dirty="0" smtClean="0">
                <a:solidFill>
                  <a:srgbClr val="FFFFFF"/>
                </a:solidFill>
                <a:latin typeface="+mn-lt"/>
                <a:ea typeface="+mj-ea"/>
              </a:rPr>
              <a:t>SW</a:t>
            </a:r>
            <a:r>
              <a:rPr lang="zh-CN" altLang="en-US" sz="2400" dirty="0" smtClean="0">
                <a:solidFill>
                  <a:srgbClr val="FFFFFF"/>
                </a:solidFill>
                <a:latin typeface="+mn-lt"/>
                <a:ea typeface="+mj-ea"/>
              </a:rPr>
              <a:t>，然而，这不是一个能够直接求解的凸优化问题；传统方法的优点则在于其建模方式是凸的。</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认知无线电（</a:t>
            </a:r>
            <a:r>
              <a:rPr lang="en-US" altLang="zh-CN" dirty="0"/>
              <a:t>Cognitive </a:t>
            </a:r>
            <a:r>
              <a:rPr lang="en-US" altLang="zh-CN" dirty="0" smtClean="0"/>
              <a:t>Radio</a:t>
            </a:r>
            <a:r>
              <a:rPr lang="zh-CN" altLang="en-US" dirty="0" smtClean="0"/>
              <a:t>，</a:t>
            </a:r>
            <a:r>
              <a:rPr lang="en-US" altLang="zh-CN" dirty="0" smtClean="0"/>
              <a:t>CR</a:t>
            </a:r>
            <a:r>
              <a:rPr lang="zh-CN" altLang="en-US" dirty="0" smtClean="0"/>
              <a:t>）</a:t>
            </a:r>
            <a:endParaRPr lang="zh-CN" altLang="en-US" dirty="0"/>
          </a:p>
        </p:txBody>
      </p:sp>
      <p:sp>
        <p:nvSpPr>
          <p:cNvPr id="3" name="内容占位符 2"/>
          <p:cNvSpPr>
            <a:spLocks noGrp="1"/>
          </p:cNvSpPr>
          <p:nvPr>
            <p:ph idx="1"/>
          </p:nvPr>
        </p:nvSpPr>
        <p:spPr>
          <a:xfrm>
            <a:off x="539750" y="908050"/>
            <a:ext cx="5903913" cy="576263"/>
          </a:xfrm>
        </p:spPr>
        <p:txBody>
          <a:bodyPr/>
          <a:lstStyle/>
          <a:p>
            <a:pPr marL="0" indent="0">
              <a:buFont typeface="Wingdings" panose="05000000000000000000" pitchFamily="2" charset="2"/>
              <a:buNone/>
              <a:defRPr/>
            </a:pPr>
            <a:r>
              <a:rPr lang="en-US" altLang="zh-CN" dirty="0" smtClean="0"/>
              <a:t>FCC</a:t>
            </a:r>
            <a:r>
              <a:rPr lang="zh-CN" altLang="en-US" dirty="0" smtClean="0"/>
              <a:t>的定义</a:t>
            </a:r>
            <a:r>
              <a:rPr lang="en-US" altLang="zh-CN" baseline="30000" dirty="0" smtClean="0"/>
              <a:t>1</a:t>
            </a:r>
            <a:endParaRPr lang="zh-CN" altLang="en-US" baseline="30000" dirty="0"/>
          </a:p>
        </p:txBody>
      </p:sp>
      <p:sp>
        <p:nvSpPr>
          <p:cNvPr id="13316"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58894126-67F7-4EE6-8936-67E63B195459}"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8</a:t>
            </a:fld>
            <a:endParaRPr lang="en-US" altLang="zh-CN" sz="1600" smtClean="0">
              <a:solidFill>
                <a:srgbClr val="3333CC"/>
              </a:solidFill>
              <a:latin typeface="Times New Roman" panose="02020603050405020304" pitchFamily="18" charset="0"/>
              <a:ea typeface="宋体" panose="02010600030101010101" pitchFamily="2" charset="-122"/>
            </a:endParaRPr>
          </a:p>
        </p:txBody>
      </p:sp>
      <p:sp>
        <p:nvSpPr>
          <p:cNvPr id="8" name="TextBox 7"/>
          <p:cNvSpPr txBox="1"/>
          <p:nvPr/>
        </p:nvSpPr>
        <p:spPr>
          <a:xfrm>
            <a:off x="179512" y="6058104"/>
            <a:ext cx="8856984" cy="683264"/>
          </a:xfrm>
          <a:prstGeom prst="rect">
            <a:avLst/>
          </a:prstGeom>
        </p:spPr>
        <p:style>
          <a:lnRef idx="0">
            <a:schemeClr val="accent1"/>
          </a:lnRef>
          <a:fillRef idx="3">
            <a:schemeClr val="accent1"/>
          </a:fillRef>
          <a:effectRef idx="3">
            <a:schemeClr val="accent1"/>
          </a:effectRef>
          <a:fontRef idx="minor">
            <a:schemeClr val="lt1"/>
          </a:fontRef>
        </p:style>
        <p:txBody>
          <a:bodyPr>
            <a:spAutoFit/>
          </a:bodyPr>
          <a:lstStyle/>
          <a:p>
            <a:pPr marL="228600" indent="-228600" eaLnBrk="1" hangingPunct="1">
              <a:spcBef>
                <a:spcPct val="20000"/>
              </a:spcBef>
              <a:buClr>
                <a:schemeClr val="bg1"/>
              </a:buClr>
              <a:buSzPct val="90000"/>
              <a:buFont typeface="+mj-lt"/>
              <a:buAutoNum type="arabicPeriod"/>
              <a:defRPr/>
            </a:pPr>
            <a:r>
              <a:rPr lang="en-US" altLang="zh-CN" sz="1200" dirty="0"/>
              <a:t>FCC. Et Docket no. 03-322. Notice of Proposed Rule Making and Order. December 2003</a:t>
            </a:r>
            <a:r>
              <a:rPr kumimoji="1" lang="en-US" altLang="zh-CN" sz="1200" dirty="0"/>
              <a:t>.</a:t>
            </a:r>
          </a:p>
          <a:p>
            <a:pPr marL="228600" indent="-228600" eaLnBrk="1" hangingPunct="1">
              <a:spcBef>
                <a:spcPct val="20000"/>
              </a:spcBef>
              <a:buClr>
                <a:schemeClr val="bg1"/>
              </a:buClr>
              <a:buSzPct val="90000"/>
              <a:buFont typeface="+mj-lt"/>
              <a:buAutoNum type="arabicPeriod"/>
              <a:defRPr/>
            </a:pPr>
            <a:r>
              <a:rPr lang="en-US" altLang="zh-CN" sz="1200" dirty="0"/>
              <a:t>S. </a:t>
            </a:r>
            <a:r>
              <a:rPr lang="en-US" altLang="zh-CN" sz="1200" dirty="0" err="1"/>
              <a:t>Filin</a:t>
            </a:r>
            <a:r>
              <a:rPr lang="en-US" altLang="zh-CN" sz="1200" dirty="0"/>
              <a:t>, H. Harada, H. Murakami, and K. </a:t>
            </a:r>
            <a:r>
              <a:rPr lang="en-US" altLang="zh-CN" sz="1200" dirty="0" err="1"/>
              <a:t>Ishizu</a:t>
            </a:r>
            <a:r>
              <a:rPr lang="en-US" altLang="zh-CN" sz="1200" dirty="0"/>
              <a:t>, “International </a:t>
            </a:r>
            <a:r>
              <a:rPr lang="en-US" altLang="zh-CN" sz="1200" dirty="0" err="1"/>
              <a:t>standarzation</a:t>
            </a:r>
            <a:r>
              <a:rPr lang="en-US" altLang="zh-CN" sz="1200" dirty="0"/>
              <a:t> of cognitive radio systems,” IEEE Communications Magazine, pp. 82-89, March 2011.</a:t>
            </a:r>
            <a:endParaRPr kumimoji="1" lang="en-US" altLang="zh-CN" sz="1200" dirty="0"/>
          </a:p>
        </p:txBody>
      </p:sp>
      <p:sp>
        <p:nvSpPr>
          <p:cNvPr id="10" name="TextBox 9"/>
          <p:cNvSpPr txBox="1"/>
          <p:nvPr/>
        </p:nvSpPr>
        <p:spPr>
          <a:xfrm>
            <a:off x="539552" y="1340768"/>
            <a:ext cx="8280920" cy="1754326"/>
          </a:xfrm>
          <a:prstGeom prst="rect">
            <a:avLst/>
          </a:prstGeom>
          <a:gradFill flip="none" rotWithShape="1">
            <a:gsLst>
              <a:gs pos="0">
                <a:srgbClr val="0033CC">
                  <a:shade val="30000"/>
                  <a:satMod val="115000"/>
                </a:srgbClr>
              </a:gs>
              <a:gs pos="50000">
                <a:srgbClr val="0033CC">
                  <a:shade val="67500"/>
                  <a:satMod val="115000"/>
                </a:srgbClr>
              </a:gs>
              <a:gs pos="100000">
                <a:srgbClr val="0033CC">
                  <a:shade val="100000"/>
                  <a:satMod val="115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a:spAutoFit/>
          </a:bodyPr>
          <a:lstStyle/>
          <a:p>
            <a:pPr indent="-182880" algn="just" eaLnBrk="1" hangingPunct="1">
              <a:spcBef>
                <a:spcPts val="0"/>
              </a:spcBef>
              <a:buClr>
                <a:schemeClr val="folHlink"/>
              </a:buClr>
              <a:buSzPct val="60000"/>
              <a:buFont typeface="Wingdings" pitchFamily="2" charset="2"/>
              <a:buNone/>
              <a:defRPr/>
            </a:pPr>
            <a:r>
              <a:rPr kumimoji="1" lang="en-US" altLang="zh-CN" sz="1800" b="1" dirty="0"/>
              <a:t>“A cognitive radio (CR) </a:t>
            </a:r>
            <a:r>
              <a:rPr kumimoji="1" lang="en-US" altLang="zh-CN" sz="1800" b="1" dirty="0">
                <a:solidFill>
                  <a:srgbClr val="FF0000"/>
                </a:solidFill>
              </a:rPr>
              <a:t>is a radio that can change its transmitter parameters based on its interaction with the environment in which it operates.</a:t>
            </a:r>
            <a:r>
              <a:rPr kumimoji="1" lang="en-US" altLang="zh-CN" sz="1800" b="1" dirty="0"/>
              <a:t> This interaction may involve active negotiation or communication with other spectrum users and/or passive sensing and decision making within the radio.</a:t>
            </a:r>
          </a:p>
          <a:p>
            <a:pPr indent="-182880" algn="just" eaLnBrk="1" hangingPunct="1">
              <a:spcBef>
                <a:spcPts val="0"/>
              </a:spcBef>
              <a:buClr>
                <a:schemeClr val="folHlink"/>
              </a:buClr>
              <a:buSzPct val="60000"/>
              <a:buFont typeface="Wingdings" pitchFamily="2" charset="2"/>
              <a:buNone/>
              <a:defRPr/>
            </a:pPr>
            <a:r>
              <a:rPr kumimoji="1" lang="en-US" altLang="zh-CN" sz="1800" b="1" dirty="0"/>
              <a:t>The majority of cognitive radios will probably be SDRs, but neither having software nor being field reprogrammable are requirements of cognitive radio.” </a:t>
            </a:r>
            <a:endParaRPr lang="zh-CN" altLang="en-US" sz="1800" b="1" dirty="0"/>
          </a:p>
        </p:txBody>
      </p:sp>
      <p:pic>
        <p:nvPicPr>
          <p:cNvPr id="13321"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938" y="954088"/>
            <a:ext cx="5667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内容占位符 2"/>
          <p:cNvSpPr txBox="1">
            <a:spLocks/>
          </p:cNvSpPr>
          <p:nvPr/>
        </p:nvSpPr>
        <p:spPr bwMode="auto">
          <a:xfrm>
            <a:off x="538163" y="3108325"/>
            <a:ext cx="280828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2400">
                <a:solidFill>
                  <a:schemeClr val="tx1"/>
                </a:solidFill>
                <a:latin typeface="+mj-ea"/>
                <a:ea typeface="+mj-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000">
                <a:solidFill>
                  <a:schemeClr val="tx1"/>
                </a:solidFill>
                <a:latin typeface="+mj-ea"/>
                <a:ea typeface="+mj-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1800">
                <a:solidFill>
                  <a:schemeClr val="tx1"/>
                </a:solidFill>
                <a:latin typeface="+mj-ea"/>
                <a:ea typeface="+mj-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1600">
                <a:solidFill>
                  <a:schemeClr val="tx1"/>
                </a:solidFill>
                <a:latin typeface="+mj-ea"/>
                <a:ea typeface="+mj-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1600">
                <a:solidFill>
                  <a:schemeClr val="tx1"/>
                </a:solidFill>
                <a:latin typeface="+mj-ea"/>
                <a:ea typeface="+mj-ea"/>
              </a:defRPr>
            </a:lvl5pPr>
            <a:lvl6pPr marL="2514600" indent="-228600" algn="l" rtl="0" fontAlgn="base">
              <a:spcBef>
                <a:spcPct val="20000"/>
              </a:spcBef>
              <a:spcAft>
                <a:spcPct val="0"/>
              </a:spcAft>
              <a:buClr>
                <a:schemeClr val="accent1"/>
              </a:buClr>
              <a:buSzPct val="50000"/>
              <a:buFont typeface="Wingdings" pitchFamily="2" charset="2"/>
              <a:buChar char="n"/>
              <a:defRPr sz="14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14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14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1400">
                <a:solidFill>
                  <a:schemeClr val="tx1"/>
                </a:solidFill>
                <a:latin typeface="+mn-lt"/>
                <a:ea typeface="+mn-ea"/>
              </a:defRPr>
            </a:lvl9pPr>
          </a:lstStyle>
          <a:p>
            <a:pPr marL="0" indent="0">
              <a:buFont typeface="Wingdings" pitchFamily="2" charset="2"/>
              <a:buNone/>
              <a:defRPr/>
            </a:pPr>
            <a:r>
              <a:rPr lang="en-US" altLang="zh-CN" kern="0" dirty="0" smtClean="0"/>
              <a:t>ITU</a:t>
            </a:r>
            <a:r>
              <a:rPr lang="zh-CN" altLang="en-US" kern="0" dirty="0" smtClean="0"/>
              <a:t>的定义</a:t>
            </a:r>
            <a:r>
              <a:rPr lang="en-US" altLang="zh-CN" kern="0" baseline="30000" dirty="0" smtClean="0"/>
              <a:t>2</a:t>
            </a:r>
            <a:endParaRPr lang="zh-CN" altLang="en-US" kern="0" baseline="30000" dirty="0"/>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3095625"/>
            <a:ext cx="58420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99213" y="3205163"/>
            <a:ext cx="2493962" cy="281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538163" y="3573463"/>
            <a:ext cx="5762625" cy="2473325"/>
          </a:xfrm>
          <a:prstGeom prst="rect">
            <a:avLst/>
          </a:prstGeom>
          <a:solidFill>
            <a:srgbClr val="0033CC"/>
          </a:solidFill>
          <a:ln>
            <a:solidFill>
              <a:srgbClr val="0033CC"/>
            </a:solidFill>
          </a:ln>
        </p:spPr>
        <p:style>
          <a:lnRef idx="1">
            <a:schemeClr val="accent6"/>
          </a:lnRef>
          <a:fillRef idx="2">
            <a:schemeClr val="accent6"/>
          </a:fillRef>
          <a:effectRef idx="1">
            <a:schemeClr val="accent6"/>
          </a:effectRef>
          <a:fontRef idx="minor">
            <a:schemeClr val="dk1"/>
          </a:fontRef>
        </p:style>
        <p:txBody>
          <a:bodyPr>
            <a:spAutoFit/>
          </a:bodyPr>
          <a:lstStyle/>
          <a:p>
            <a:pPr eaLnBrk="1" hangingPunct="1">
              <a:spcBef>
                <a:spcPct val="20000"/>
              </a:spcBef>
              <a:buClr>
                <a:schemeClr val="folHlink"/>
              </a:buClr>
              <a:buSzPct val="60000"/>
              <a:buFont typeface="Wingdings" pitchFamily="2" charset="2"/>
              <a:buNone/>
              <a:defRPr/>
            </a:pPr>
            <a:r>
              <a:rPr lang="en-US" altLang="zh-CN" sz="1800" dirty="0">
                <a:solidFill>
                  <a:schemeClr val="bg1"/>
                </a:solidFill>
                <a:latin typeface="+mj-ea"/>
                <a:ea typeface="+mj-ea"/>
              </a:rPr>
              <a:t>“</a:t>
            </a:r>
            <a:r>
              <a:rPr lang="zh-CN" altLang="zh-CN" sz="1800" dirty="0">
                <a:solidFill>
                  <a:schemeClr val="bg1"/>
                </a:solidFill>
                <a:latin typeface="+mj-ea"/>
                <a:ea typeface="+mj-ea"/>
              </a:rPr>
              <a:t>一类无线电系统，能够通过采用一些技术实现以下能力：能够获取工作地理环境、建立的政策和内部状态的知识；为了实现预定的目标，能够根据获得的知识动态、自主地调整工作参数和协议；能够从环境中学习”。关键技术特性包括三个方面：</a:t>
            </a:r>
          </a:p>
          <a:p>
            <a:pPr marL="342900" indent="-342900" eaLnBrk="1" hangingPunct="1">
              <a:spcBef>
                <a:spcPct val="20000"/>
              </a:spcBef>
              <a:buClr>
                <a:schemeClr val="bg1"/>
              </a:buClr>
              <a:buSzPct val="80000"/>
              <a:buFont typeface="+mj-lt"/>
              <a:buAutoNum type="arabicPeriod"/>
              <a:defRPr/>
            </a:pPr>
            <a:r>
              <a:rPr lang="zh-CN" altLang="zh-CN" sz="1800" dirty="0">
                <a:solidFill>
                  <a:schemeClr val="bg1"/>
                </a:solidFill>
                <a:latin typeface="+mj-ea"/>
                <a:ea typeface="+mj-ea"/>
              </a:rPr>
              <a:t>获取知识的能力；</a:t>
            </a:r>
          </a:p>
          <a:p>
            <a:pPr marL="342900" indent="-342900" eaLnBrk="1" hangingPunct="1">
              <a:spcBef>
                <a:spcPct val="20000"/>
              </a:spcBef>
              <a:buClr>
                <a:schemeClr val="bg1"/>
              </a:buClr>
              <a:buSzPct val="80000"/>
              <a:buFont typeface="+mj-lt"/>
              <a:buAutoNum type="arabicPeriod"/>
              <a:defRPr/>
            </a:pPr>
            <a:r>
              <a:rPr lang="zh-CN" altLang="zh-CN" sz="1800" dirty="0">
                <a:solidFill>
                  <a:schemeClr val="bg1"/>
                </a:solidFill>
                <a:latin typeface="+mj-ea"/>
                <a:ea typeface="+mj-ea"/>
              </a:rPr>
              <a:t>动态和自主调整工作参数和协议的能力；</a:t>
            </a:r>
          </a:p>
          <a:p>
            <a:pPr marL="342900" indent="-342900" eaLnBrk="1" hangingPunct="1">
              <a:spcBef>
                <a:spcPct val="20000"/>
              </a:spcBef>
              <a:buClr>
                <a:schemeClr val="bg1"/>
              </a:buClr>
              <a:buSzPct val="80000"/>
              <a:buFont typeface="+mj-lt"/>
              <a:buAutoNum type="arabicPeriod"/>
              <a:defRPr/>
            </a:pPr>
            <a:r>
              <a:rPr lang="zh-CN" altLang="zh-CN" sz="1800" dirty="0">
                <a:solidFill>
                  <a:schemeClr val="bg1"/>
                </a:solidFill>
                <a:latin typeface="+mj-ea"/>
                <a:ea typeface="+mj-ea"/>
              </a:rPr>
              <a:t>学习的能力。</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par>
                                <p:cTn id="14" presetID="22" presetClass="entr" presetSubtype="8" fill="hold" nodeType="withEffect">
                                  <p:stCondLst>
                                    <p:cond delay="0"/>
                                  </p:stCondLst>
                                  <p:childTnLst>
                                    <p:set>
                                      <p:cBhvr>
                                        <p:cTn id="15" dur="1" fill="hold">
                                          <p:stCondLst>
                                            <p:cond delay="0"/>
                                          </p:stCondLst>
                                        </p:cTn>
                                        <p:tgtEl>
                                          <p:spTgt spid="2050"/>
                                        </p:tgtEl>
                                        <p:attrNameLst>
                                          <p:attrName>style.visibility</p:attrName>
                                        </p:attrNameLst>
                                      </p:cBhvr>
                                      <p:to>
                                        <p:strVal val="visible"/>
                                      </p:to>
                                    </p:set>
                                    <p:animEffect transition="in" filter="wipe(left)">
                                      <p:cBhvr>
                                        <p:cTn id="16"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en-US" altLang="zh-CN" dirty="0" smtClean="0"/>
              <a:t>OFDM</a:t>
            </a:r>
            <a:r>
              <a:rPr kumimoji="1" lang="zh-CN" altLang="en-US" dirty="0" smtClean="0"/>
              <a:t>干扰抑制：结果</a:t>
            </a:r>
            <a:endParaRPr kumimoji="1" lang="zh-CN" altLang="en-US" dirty="0"/>
          </a:p>
        </p:txBody>
      </p:sp>
      <p:sp>
        <p:nvSpPr>
          <p:cNvPr id="106499" name="幻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673EFD17-D8AA-423D-884A-2F152AC1DDEF}"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80</a:t>
            </a:fld>
            <a:endParaRPr lang="en-US" altLang="zh-CN" sz="1600" smtClean="0">
              <a:solidFill>
                <a:srgbClr val="3333CC"/>
              </a:solidFill>
              <a:latin typeface="Times New Roman" panose="02020603050405020304" pitchFamily="18" charset="0"/>
              <a:ea typeface="宋体" panose="02010600030101010101" pitchFamily="2" charset="-122"/>
            </a:endParaRPr>
          </a:p>
        </p:txBody>
      </p:sp>
      <p:sp>
        <p:nvSpPr>
          <p:cNvPr id="106500" name="内容占位符 2"/>
          <p:cNvSpPr>
            <a:spLocks noGrp="1"/>
          </p:cNvSpPr>
          <p:nvPr>
            <p:ph idx="1"/>
          </p:nvPr>
        </p:nvSpPr>
        <p:spPr>
          <a:xfrm>
            <a:off x="457200" y="1125538"/>
            <a:ext cx="8229600" cy="574675"/>
          </a:xfrm>
        </p:spPr>
        <p:txBody>
          <a:bodyPr/>
          <a:lstStyle/>
          <a:p>
            <a:pPr marL="0" indent="0" algn="ctr" eaLnBrk="1" hangingPunct="1">
              <a:buFont typeface="Wingdings" panose="05000000000000000000" pitchFamily="2" charset="2"/>
              <a:buNone/>
            </a:pPr>
            <a:r>
              <a:rPr lang="en-US" altLang="zh-CN" b="1" smtClean="0">
                <a:latin typeface="Arial" panose="020B0604020202020204" pitchFamily="34" charset="0"/>
              </a:rPr>
              <a:t>SNR=10dB            </a:t>
            </a:r>
            <a:r>
              <a:rPr lang="zh-CN" altLang="en-US" b="1" smtClean="0">
                <a:latin typeface="Arial" panose="020B0604020202020204" pitchFamily="34" charset="0"/>
              </a:rPr>
              <a:t>抑制要求</a:t>
            </a:r>
            <a:r>
              <a:rPr lang="en-US" altLang="zh-CN" b="1" smtClean="0">
                <a:latin typeface="Arial" panose="020B0604020202020204" pitchFamily="34" charset="0"/>
              </a:rPr>
              <a:t>=35dB</a:t>
            </a:r>
            <a:endParaRPr lang="zh-CN" altLang="en-US" b="1" smtClean="0">
              <a:latin typeface="Arial" panose="020B0604020202020204" pitchFamily="34" charset="0"/>
            </a:endParaRPr>
          </a:p>
        </p:txBody>
      </p:sp>
      <p:pic>
        <p:nvPicPr>
          <p:cNvPr id="10650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8" y="1687513"/>
            <a:ext cx="3900487" cy="292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6313" y="1758950"/>
            <a:ext cx="3643312" cy="293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圆角矩形 9"/>
          <p:cNvSpPr>
            <a:spLocks noChangeArrowheads="1"/>
          </p:cNvSpPr>
          <p:nvPr/>
        </p:nvSpPr>
        <p:spPr bwMode="auto">
          <a:xfrm>
            <a:off x="1187450" y="4902200"/>
            <a:ext cx="2566988" cy="571500"/>
          </a:xfrm>
          <a:prstGeom prst="roundRect">
            <a:avLst>
              <a:gd name="adj" fmla="val 16667"/>
            </a:avLst>
          </a:prstGeom>
          <a:solidFill>
            <a:srgbClr val="16337C"/>
          </a:solidFill>
          <a:ln w="38100">
            <a:solidFill>
              <a:schemeClr val="bg1"/>
            </a:solidFill>
            <a:round/>
            <a:headEnd/>
            <a:tailEnd/>
          </a:ln>
          <a:effectLst>
            <a:outerShdw blurRad="63500" dist="20000" dir="5400000" rotWithShape="0">
              <a:srgbClr val="000000">
                <a:alpha val="37999"/>
              </a:srgbClr>
            </a:outerShdw>
          </a:effectLst>
        </p:spPr>
        <p:txBody>
          <a:bodyPr anchor="ctr"/>
          <a:lstStyle/>
          <a:p>
            <a:pPr eaLnBrk="1" hangingPunct="1">
              <a:spcBef>
                <a:spcPct val="20000"/>
              </a:spcBef>
              <a:buClr>
                <a:schemeClr val="folHlink"/>
              </a:buClr>
              <a:buSzPct val="60000"/>
              <a:buFont typeface="Wingdings" pitchFamily="2" charset="2"/>
              <a:buNone/>
              <a:defRPr/>
            </a:pPr>
            <a:r>
              <a:rPr lang="zh-CN" altLang="en-US" sz="2400">
                <a:solidFill>
                  <a:srgbClr val="FFFFFF"/>
                </a:solidFill>
                <a:latin typeface="+mn-lt"/>
                <a:ea typeface="+mj-ea"/>
              </a:rPr>
              <a:t>采用</a:t>
            </a:r>
            <a:r>
              <a:rPr lang="en-US" altLang="zh-CN" sz="2400">
                <a:solidFill>
                  <a:srgbClr val="FFFFFF"/>
                </a:solidFill>
                <a:latin typeface="+mn-lt"/>
                <a:ea typeface="+mj-ea"/>
              </a:rPr>
              <a:t>CCs</a:t>
            </a:r>
            <a:r>
              <a:rPr lang="zh-CN" altLang="en-US" sz="2400">
                <a:solidFill>
                  <a:srgbClr val="FFFFFF"/>
                </a:solidFill>
                <a:latin typeface="+mn-lt"/>
                <a:ea typeface="+mj-ea"/>
              </a:rPr>
              <a:t>的方法</a:t>
            </a:r>
            <a:endParaRPr lang="en-US" altLang="zh-CN" sz="2400">
              <a:solidFill>
                <a:srgbClr val="FFFFFF"/>
              </a:solidFill>
              <a:latin typeface="+mn-lt"/>
              <a:ea typeface="+mj-ea"/>
            </a:endParaRPr>
          </a:p>
        </p:txBody>
      </p:sp>
      <p:sp>
        <p:nvSpPr>
          <p:cNvPr id="11" name="圆角矩形 10"/>
          <p:cNvSpPr>
            <a:spLocks noChangeArrowheads="1"/>
          </p:cNvSpPr>
          <p:nvPr/>
        </p:nvSpPr>
        <p:spPr bwMode="auto">
          <a:xfrm>
            <a:off x="5651500" y="4902200"/>
            <a:ext cx="2063750" cy="571500"/>
          </a:xfrm>
          <a:prstGeom prst="roundRect">
            <a:avLst>
              <a:gd name="adj" fmla="val 16667"/>
            </a:avLst>
          </a:prstGeom>
          <a:solidFill>
            <a:srgbClr val="16337C"/>
          </a:solidFill>
          <a:ln w="38100">
            <a:solidFill>
              <a:schemeClr val="bg1"/>
            </a:solidFill>
            <a:round/>
            <a:headEnd/>
            <a:tailEnd/>
          </a:ln>
          <a:effectLst>
            <a:outerShdw blurRad="63500" dist="20000" dir="5400000" rotWithShape="0">
              <a:srgbClr val="000000">
                <a:alpha val="37999"/>
              </a:srgbClr>
            </a:outerShdw>
          </a:effectLst>
        </p:spPr>
        <p:txBody>
          <a:bodyPr anchor="ctr"/>
          <a:lstStyle/>
          <a:p>
            <a:pPr eaLnBrk="1" hangingPunct="1">
              <a:spcBef>
                <a:spcPct val="20000"/>
              </a:spcBef>
              <a:buClr>
                <a:schemeClr val="folHlink"/>
              </a:buClr>
              <a:buSzPct val="60000"/>
              <a:buFont typeface="Wingdings" pitchFamily="2" charset="2"/>
              <a:buNone/>
              <a:defRPr/>
            </a:pPr>
            <a:r>
              <a:rPr lang="zh-CN" altLang="en-US" sz="2000">
                <a:solidFill>
                  <a:srgbClr val="FFFFFF"/>
                </a:solidFill>
                <a:latin typeface="+mn-lt"/>
                <a:ea typeface="+mj-ea"/>
              </a:rPr>
              <a:t>采用</a:t>
            </a:r>
            <a:r>
              <a:rPr lang="en-US" altLang="zh-CN" sz="2000">
                <a:solidFill>
                  <a:srgbClr val="FFFFFF"/>
                </a:solidFill>
                <a:latin typeface="+mn-lt"/>
                <a:ea typeface="+mj-ea"/>
              </a:rPr>
              <a:t>SW</a:t>
            </a:r>
            <a:r>
              <a:rPr lang="zh-CN" altLang="en-US" sz="2000">
                <a:solidFill>
                  <a:srgbClr val="FFFFFF"/>
                </a:solidFill>
                <a:latin typeface="+mn-lt"/>
                <a:ea typeface="+mj-ea"/>
              </a:rPr>
              <a:t>的方法</a:t>
            </a:r>
            <a:endParaRPr lang="en-US" altLang="zh-CN" sz="2000">
              <a:solidFill>
                <a:srgbClr val="FFFFFF"/>
              </a:solidFill>
              <a:latin typeface="+mn-lt"/>
              <a:ea typeface="+mj-ea"/>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kumimoji="1" lang="en-US" altLang="zh-CN" dirty="0" smtClean="0"/>
              <a:t>OFDM</a:t>
            </a:r>
            <a:r>
              <a:rPr kumimoji="1" lang="zh-CN" altLang="en-US" dirty="0" smtClean="0"/>
              <a:t>干扰抑制：结果</a:t>
            </a:r>
            <a:endParaRPr kumimoji="1" lang="zh-CN" altLang="en-US" dirty="0"/>
          </a:p>
        </p:txBody>
      </p:sp>
      <p:sp>
        <p:nvSpPr>
          <p:cNvPr id="107523" name="幻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253677FD-0341-4EDD-9C23-38585627DC96}"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81</a:t>
            </a:fld>
            <a:endParaRPr lang="en-US" altLang="zh-CN" sz="1600" smtClean="0">
              <a:solidFill>
                <a:srgbClr val="3333CC"/>
              </a:solidFill>
              <a:latin typeface="Times New Roman" panose="02020603050405020304" pitchFamily="18" charset="0"/>
              <a:ea typeface="宋体" panose="02010600030101010101" pitchFamily="2" charset="-122"/>
            </a:endParaRPr>
          </a:p>
        </p:txBody>
      </p:sp>
      <p:sp>
        <p:nvSpPr>
          <p:cNvPr id="107524" name="内容占位符 2"/>
          <p:cNvSpPr>
            <a:spLocks noGrp="1"/>
          </p:cNvSpPr>
          <p:nvPr>
            <p:ph idx="1"/>
          </p:nvPr>
        </p:nvSpPr>
        <p:spPr>
          <a:xfrm>
            <a:off x="528638" y="1052513"/>
            <a:ext cx="7859712" cy="477837"/>
          </a:xfrm>
        </p:spPr>
        <p:txBody>
          <a:bodyPr/>
          <a:lstStyle/>
          <a:p>
            <a:pPr marL="0" indent="0" algn="ctr" eaLnBrk="1" hangingPunct="1">
              <a:buFont typeface="Wingdings" panose="05000000000000000000" pitchFamily="2" charset="2"/>
              <a:buNone/>
            </a:pPr>
            <a:r>
              <a:rPr lang="en-US" altLang="zh-CN" b="1" smtClean="0">
                <a:latin typeface="Arial" panose="020B0604020202020204" pitchFamily="34" charset="0"/>
              </a:rPr>
              <a:t>SNR=10dB                            </a:t>
            </a:r>
            <a:r>
              <a:rPr lang="zh-CN" altLang="en-US" b="1" smtClean="0">
                <a:latin typeface="Arial" panose="020B0604020202020204" pitchFamily="34" charset="0"/>
              </a:rPr>
              <a:t>抑制要求</a:t>
            </a:r>
            <a:r>
              <a:rPr lang="en-US" altLang="zh-CN" b="1" smtClean="0">
                <a:latin typeface="Arial" panose="020B0604020202020204" pitchFamily="34" charset="0"/>
              </a:rPr>
              <a:t>=65dB</a:t>
            </a:r>
          </a:p>
          <a:p>
            <a:pPr marL="0" indent="0" algn="ctr" eaLnBrk="1" hangingPunct="1">
              <a:buFont typeface="Wingdings" panose="05000000000000000000" pitchFamily="2" charset="2"/>
              <a:buNone/>
            </a:pPr>
            <a:endParaRPr lang="en-US" altLang="zh-CN" smtClean="0">
              <a:latin typeface="Arial" panose="020B0604020202020204" pitchFamily="34" charset="0"/>
            </a:endParaRPr>
          </a:p>
          <a:p>
            <a:pPr marL="0" indent="0" algn="ctr" eaLnBrk="1" hangingPunct="1">
              <a:buFont typeface="Wingdings" panose="05000000000000000000" pitchFamily="2" charset="2"/>
              <a:buNone/>
            </a:pPr>
            <a:endParaRPr lang="en-US" altLang="zh-CN" smtClean="0">
              <a:latin typeface="Arial" panose="020B0604020202020204" pitchFamily="34" charset="0"/>
            </a:endParaRPr>
          </a:p>
          <a:p>
            <a:pPr marL="0" indent="0" algn="ctr" eaLnBrk="1" hangingPunct="1">
              <a:buFont typeface="Wingdings" panose="05000000000000000000" pitchFamily="2" charset="2"/>
              <a:buNone/>
            </a:pPr>
            <a:endParaRPr lang="en-US" altLang="zh-CN" smtClean="0">
              <a:latin typeface="Arial" panose="020B0604020202020204" pitchFamily="34" charset="0"/>
            </a:endParaRPr>
          </a:p>
          <a:p>
            <a:pPr marL="0" indent="0" algn="ctr" eaLnBrk="1" hangingPunct="1">
              <a:buFont typeface="Wingdings" panose="05000000000000000000" pitchFamily="2" charset="2"/>
              <a:buNone/>
            </a:pPr>
            <a:endParaRPr lang="en-US" altLang="zh-CN" smtClean="0">
              <a:latin typeface="Arial" panose="020B0604020202020204" pitchFamily="34" charset="0"/>
            </a:endParaRPr>
          </a:p>
          <a:p>
            <a:pPr marL="0" indent="0" algn="ctr" eaLnBrk="1" hangingPunct="1">
              <a:buFont typeface="Wingdings" panose="05000000000000000000" pitchFamily="2" charset="2"/>
              <a:buNone/>
            </a:pPr>
            <a:endParaRPr lang="en-US" altLang="zh-CN" smtClean="0">
              <a:latin typeface="Arial" panose="020B0604020202020204" pitchFamily="34" charset="0"/>
            </a:endParaRPr>
          </a:p>
          <a:p>
            <a:pPr marL="0" indent="0" algn="ctr" eaLnBrk="1" hangingPunct="1">
              <a:buFont typeface="Wingdings" panose="05000000000000000000" pitchFamily="2" charset="2"/>
              <a:buNone/>
            </a:pPr>
            <a:endParaRPr lang="en-US" altLang="zh-CN" smtClean="0">
              <a:latin typeface="Arial" panose="020B0604020202020204" pitchFamily="34" charset="0"/>
            </a:endParaRPr>
          </a:p>
          <a:p>
            <a:pPr marL="0" indent="0" algn="ctr" eaLnBrk="1" hangingPunct="1">
              <a:buFont typeface="Wingdings" panose="05000000000000000000" pitchFamily="2" charset="2"/>
              <a:buNone/>
            </a:pPr>
            <a:endParaRPr lang="en-US" altLang="zh-CN" smtClean="0">
              <a:latin typeface="Arial" panose="020B0604020202020204" pitchFamily="34" charset="0"/>
            </a:endParaRPr>
          </a:p>
          <a:p>
            <a:pPr marL="0" indent="0" algn="ctr" eaLnBrk="1" hangingPunct="1">
              <a:buFont typeface="Wingdings" panose="05000000000000000000" pitchFamily="2" charset="2"/>
              <a:buNone/>
            </a:pPr>
            <a:endParaRPr lang="en-US" altLang="zh-CN" smtClean="0">
              <a:latin typeface="Arial" panose="020B0604020202020204" pitchFamily="34" charset="0"/>
            </a:endParaRPr>
          </a:p>
          <a:p>
            <a:pPr marL="0" indent="0" algn="ctr" eaLnBrk="1" hangingPunct="1">
              <a:buFont typeface="Wingdings" panose="05000000000000000000" pitchFamily="2" charset="2"/>
              <a:buNone/>
            </a:pPr>
            <a:endParaRPr lang="en-US" altLang="zh-CN" smtClean="0">
              <a:latin typeface="Arial" panose="020B0604020202020204" pitchFamily="34" charset="0"/>
            </a:endParaRPr>
          </a:p>
          <a:p>
            <a:pPr marL="0" indent="0" algn="ctr" eaLnBrk="1" hangingPunct="1">
              <a:buFont typeface="Wingdings" panose="05000000000000000000" pitchFamily="2" charset="2"/>
              <a:buNone/>
            </a:pPr>
            <a:endParaRPr lang="zh-CN" altLang="en-US" smtClean="0">
              <a:latin typeface="Arial" panose="020B0604020202020204" pitchFamily="34" charset="0"/>
            </a:endParaRPr>
          </a:p>
        </p:txBody>
      </p:sp>
      <p:pic>
        <p:nvPicPr>
          <p:cNvPr id="10752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188" y="1557338"/>
            <a:ext cx="3990975" cy="307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0" y="4581525"/>
            <a:ext cx="2638425"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线形标注 1 9"/>
          <p:cNvSpPr/>
          <p:nvPr/>
        </p:nvSpPr>
        <p:spPr>
          <a:xfrm>
            <a:off x="1952625" y="4867275"/>
            <a:ext cx="1785938" cy="428625"/>
          </a:xfrm>
          <a:prstGeom prst="borderCallout1">
            <a:avLst>
              <a:gd name="adj1" fmla="val 44766"/>
              <a:gd name="adj2" fmla="val 102183"/>
              <a:gd name="adj3" fmla="val 141118"/>
              <a:gd name="adj4" fmla="val 175742"/>
            </a:avLst>
          </a:prstGeom>
          <a:solidFill>
            <a:schemeClr val="accent3">
              <a:alpha val="0"/>
            </a:schemeClr>
          </a:solidFill>
          <a:ln>
            <a:solidFill>
              <a:srgbClr val="C00000"/>
            </a:solid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eaLnBrk="1" hangingPunct="1">
              <a:spcBef>
                <a:spcPct val="20000"/>
              </a:spcBef>
              <a:buClr>
                <a:schemeClr val="folHlink"/>
              </a:buClr>
              <a:buSzPct val="60000"/>
              <a:buFont typeface="Wingdings" pitchFamily="2" charset="2"/>
              <a:buNone/>
              <a:defRPr/>
            </a:pPr>
            <a:endParaRPr lang="zh-CN" altLang="en-US">
              <a:solidFill>
                <a:srgbClr val="FFFFFF"/>
              </a:solidFill>
            </a:endParaRPr>
          </a:p>
        </p:txBody>
      </p:sp>
      <p:sp>
        <p:nvSpPr>
          <p:cNvPr id="11" name="圆角矩形 10"/>
          <p:cNvSpPr>
            <a:spLocks noChangeArrowheads="1"/>
          </p:cNvSpPr>
          <p:nvPr/>
        </p:nvSpPr>
        <p:spPr bwMode="auto">
          <a:xfrm>
            <a:off x="4167188" y="4724400"/>
            <a:ext cx="3500437" cy="1428750"/>
          </a:xfrm>
          <a:prstGeom prst="roundRect">
            <a:avLst>
              <a:gd name="adj" fmla="val 16667"/>
            </a:avLst>
          </a:prstGeom>
          <a:solidFill>
            <a:srgbClr val="16337C"/>
          </a:solidFill>
          <a:ln w="38100">
            <a:solidFill>
              <a:schemeClr val="bg1"/>
            </a:solidFill>
            <a:round/>
            <a:headEnd/>
            <a:tailEnd/>
          </a:ln>
          <a:effectLst>
            <a:outerShdw blurRad="63500" dist="20000" dir="5400000" rotWithShape="0">
              <a:srgbClr val="000000">
                <a:alpha val="37999"/>
              </a:srgbClr>
            </a:outerShdw>
          </a:effectLst>
        </p:spPr>
        <p:txBody>
          <a:bodyPr anchor="ctr"/>
          <a:lstStyle/>
          <a:p>
            <a:pPr eaLnBrk="1" hangingPunct="1">
              <a:spcBef>
                <a:spcPct val="20000"/>
              </a:spcBef>
              <a:buClr>
                <a:schemeClr val="folHlink"/>
              </a:buClr>
              <a:buSzPct val="60000"/>
              <a:buFont typeface="Wingdings" pitchFamily="2" charset="2"/>
              <a:buNone/>
              <a:defRPr/>
            </a:pPr>
            <a:r>
              <a:rPr lang="zh-CN" altLang="en-US" sz="1800" dirty="0">
                <a:solidFill>
                  <a:srgbClr val="FFFFFF"/>
                </a:solidFill>
                <a:latin typeface="+mn-lt"/>
                <a:ea typeface="+mj-ea"/>
              </a:rPr>
              <a:t>在高抑制要求下，会产生这样的情况：算法总会用更多的能量到</a:t>
            </a:r>
            <a:r>
              <a:rPr lang="en-US" altLang="zh-CN" sz="1800" dirty="0">
                <a:solidFill>
                  <a:srgbClr val="FFFFFF"/>
                </a:solidFill>
                <a:latin typeface="+mn-lt"/>
                <a:ea typeface="+mj-ea"/>
              </a:rPr>
              <a:t>CC</a:t>
            </a:r>
            <a:r>
              <a:rPr lang="zh-CN" altLang="en-US" sz="1800" dirty="0">
                <a:solidFill>
                  <a:srgbClr val="FFFFFF"/>
                </a:solidFill>
                <a:latin typeface="+mn-lt"/>
                <a:ea typeface="+mj-ea"/>
              </a:rPr>
              <a:t>上，以至于用于传输的功率不够多，影响容量</a:t>
            </a:r>
            <a:endParaRPr lang="en-US" altLang="zh-CN" sz="1800" dirty="0">
              <a:solidFill>
                <a:srgbClr val="FFFFFF"/>
              </a:solidFill>
              <a:latin typeface="+mn-lt"/>
              <a:ea typeface="+mj-ea"/>
            </a:endParaRPr>
          </a:p>
        </p:txBody>
      </p:sp>
      <p:pic>
        <p:nvPicPr>
          <p:cNvPr id="10752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557338"/>
            <a:ext cx="3881438"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认知多</a:t>
            </a:r>
            <a:r>
              <a:rPr lang="zh-CN" altLang="en-US" dirty="0" smtClean="0"/>
              <a:t>天线传输</a:t>
            </a:r>
            <a:endParaRPr lang="zh-CN" altLang="en-US" dirty="0"/>
          </a:p>
        </p:txBody>
      </p:sp>
      <p:sp>
        <p:nvSpPr>
          <p:cNvPr id="3" name="内容占位符 2"/>
          <p:cNvSpPr>
            <a:spLocks noGrp="1"/>
          </p:cNvSpPr>
          <p:nvPr>
            <p:ph idx="1"/>
          </p:nvPr>
        </p:nvSpPr>
        <p:spPr>
          <a:xfrm>
            <a:off x="395288" y="979488"/>
            <a:ext cx="4176712" cy="2017712"/>
          </a:xfrm>
        </p:spPr>
        <p:txBody>
          <a:bodyPr/>
          <a:lstStyle/>
          <a:p>
            <a:pPr marL="0" indent="0">
              <a:buFont typeface="Wingdings" panose="05000000000000000000" pitchFamily="2" charset="2"/>
              <a:buNone/>
              <a:defRPr/>
            </a:pPr>
            <a:r>
              <a:rPr lang="zh-CN" altLang="en-US" dirty="0" smtClean="0">
                <a:solidFill>
                  <a:srgbClr val="FF0000"/>
                </a:solidFill>
              </a:rPr>
              <a:t>动机</a:t>
            </a:r>
            <a:r>
              <a:rPr lang="zh-CN" altLang="en-US" dirty="0" smtClean="0"/>
              <a:t>：多天线技术提供了空间的自由度，可以提高空间资源的利用效率。信息论的结果表明：</a:t>
            </a:r>
            <a:r>
              <a:rPr lang="zh-CN" altLang="en-US" dirty="0" smtClean="0">
                <a:solidFill>
                  <a:srgbClr val="FF0000"/>
                </a:solidFill>
              </a:rPr>
              <a:t>认知</a:t>
            </a:r>
            <a:r>
              <a:rPr lang="en-US" altLang="zh-CN" dirty="0" smtClean="0">
                <a:solidFill>
                  <a:srgbClr val="FF0000"/>
                </a:solidFill>
              </a:rPr>
              <a:t>MIMO</a:t>
            </a:r>
            <a:r>
              <a:rPr lang="zh-CN" altLang="en-US" dirty="0" smtClean="0">
                <a:solidFill>
                  <a:srgbClr val="FF0000"/>
                </a:solidFill>
              </a:rPr>
              <a:t>信道可以获得最大的容量域</a:t>
            </a:r>
            <a:r>
              <a:rPr lang="zh-CN" altLang="en-US" dirty="0" smtClean="0"/>
              <a:t>。</a:t>
            </a:r>
            <a:endParaRPr lang="zh-CN" altLang="en-US" dirty="0"/>
          </a:p>
        </p:txBody>
      </p:sp>
      <p:sp>
        <p:nvSpPr>
          <p:cNvPr id="110596"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59D49B08-3BA9-4A15-9335-ECEDC8A8BF52}"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82</a:t>
            </a:fld>
            <a:endParaRPr lang="en-US" altLang="zh-CN" sz="1600" smtClean="0">
              <a:solidFill>
                <a:srgbClr val="3333CC"/>
              </a:solidFill>
              <a:latin typeface="Times New Roman" panose="02020603050405020304" pitchFamily="18" charset="0"/>
              <a:ea typeface="宋体" panose="02010600030101010101" pitchFamily="2" charset="-122"/>
            </a:endParaRPr>
          </a:p>
        </p:txBody>
      </p:sp>
      <p:pic>
        <p:nvPicPr>
          <p:cNvPr id="1105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988" y="1052513"/>
            <a:ext cx="4365625" cy="180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内容占位符 2"/>
          <p:cNvSpPr txBox="1">
            <a:spLocks/>
          </p:cNvSpPr>
          <p:nvPr/>
        </p:nvSpPr>
        <p:spPr bwMode="auto">
          <a:xfrm>
            <a:off x="419100" y="3141663"/>
            <a:ext cx="417671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buFont typeface="Wingdings" panose="05000000000000000000" pitchFamily="2" charset="2"/>
              <a:buNone/>
            </a:pPr>
            <a:r>
              <a:rPr lang="zh-CN" altLang="en-US" sz="2400">
                <a:solidFill>
                  <a:srgbClr val="FF0000"/>
                </a:solidFill>
                <a:latin typeface="Times New Roman" panose="02020603050405020304" pitchFamily="18" charset="0"/>
              </a:rPr>
              <a:t>系统模型</a:t>
            </a:r>
            <a:r>
              <a:rPr lang="zh-CN" altLang="en-US" sz="2400">
                <a:latin typeface="Times New Roman" panose="02020603050405020304" pitchFamily="18" charset="0"/>
              </a:rPr>
              <a:t>：</a:t>
            </a:r>
          </a:p>
        </p:txBody>
      </p:sp>
      <p:pic>
        <p:nvPicPr>
          <p:cNvPr id="727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8513" y="2943225"/>
            <a:ext cx="4356100" cy="2573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8" name="对象 7"/>
          <p:cNvGraphicFramePr>
            <a:graphicFrameLocks noChangeAspect="1"/>
          </p:cNvGraphicFramePr>
          <p:nvPr/>
        </p:nvGraphicFramePr>
        <p:xfrm>
          <a:off x="1258888" y="3716338"/>
          <a:ext cx="2122487" cy="547687"/>
        </p:xfrm>
        <a:graphic>
          <a:graphicData uri="http://schemas.openxmlformats.org/presentationml/2006/ole">
            <mc:AlternateContent xmlns:mc="http://schemas.openxmlformats.org/markup-compatibility/2006">
              <mc:Choice xmlns:v="urn:schemas-microsoft-com:vml" Requires="v">
                <p:oleObj spid="_x0000_s110694" name="Equation" r:id="rId5" imgW="776880" imgH="191880" progId="Equation.DSMT4">
                  <p:embed/>
                </p:oleObj>
              </mc:Choice>
              <mc:Fallback>
                <p:oleObj name="Equation" r:id="rId5" imgW="776880" imgH="191880" progId="Equation.DSMT4">
                  <p:embed/>
                  <p:pic>
                    <p:nvPicPr>
                      <p:cNvPr id="0" name="对象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8888" y="3716338"/>
                        <a:ext cx="2122487" cy="547687"/>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内容占位符 2"/>
          <p:cNvSpPr txBox="1">
            <a:spLocks/>
          </p:cNvSpPr>
          <p:nvPr/>
        </p:nvSpPr>
        <p:spPr bwMode="auto">
          <a:xfrm>
            <a:off x="539750" y="4437063"/>
            <a:ext cx="4176713"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buFont typeface="Wingdings" panose="05000000000000000000" pitchFamily="2" charset="2"/>
              <a:buNone/>
            </a:pPr>
            <a:r>
              <a:rPr lang="zh-CN" altLang="en-US" sz="2400">
                <a:solidFill>
                  <a:srgbClr val="FF0000"/>
                </a:solidFill>
                <a:latin typeface="Times New Roman" panose="02020603050405020304" pitchFamily="18" charset="0"/>
              </a:rPr>
              <a:t>优化目标</a:t>
            </a:r>
            <a:r>
              <a:rPr lang="zh-CN" altLang="en-US" sz="2400">
                <a:latin typeface="Times New Roman" panose="02020603050405020304" pitchFamily="18" charset="0"/>
              </a:rPr>
              <a:t>：</a:t>
            </a:r>
          </a:p>
        </p:txBody>
      </p:sp>
      <p:graphicFrame>
        <p:nvGraphicFramePr>
          <p:cNvPr id="14" name="对象 13"/>
          <p:cNvGraphicFramePr>
            <a:graphicFrameLocks noChangeAspect="1"/>
          </p:cNvGraphicFramePr>
          <p:nvPr/>
        </p:nvGraphicFramePr>
        <p:xfrm>
          <a:off x="755650" y="4892675"/>
          <a:ext cx="3395663" cy="762000"/>
        </p:xfrm>
        <a:graphic>
          <a:graphicData uri="http://schemas.openxmlformats.org/presentationml/2006/ole">
            <mc:AlternateContent xmlns:mc="http://schemas.openxmlformats.org/markup-compatibility/2006">
              <mc:Choice xmlns:v="urn:schemas-microsoft-com:vml" Requires="v">
                <p:oleObj spid="_x0000_s110695" name="Equation" r:id="rId7" imgW="1343880" imgH="292320" progId="Equation.DSMT4">
                  <p:embed/>
                </p:oleObj>
              </mc:Choice>
              <mc:Fallback>
                <p:oleObj name="Equation" r:id="rId7" imgW="1343880" imgH="292320" progId="Equation.DSMT4">
                  <p:embed/>
                  <p:pic>
                    <p:nvPicPr>
                      <p:cNvPr id="0" name="对象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5650" y="4892675"/>
                        <a:ext cx="3395663" cy="7620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27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认知多</a:t>
            </a:r>
            <a:r>
              <a:rPr lang="zh-CN" altLang="en-US" dirty="0" smtClean="0"/>
              <a:t>天线传输：常用的约束条件</a:t>
            </a:r>
            <a:endParaRPr lang="zh-CN" altLang="en-US" dirty="0"/>
          </a:p>
        </p:txBody>
      </p:sp>
      <p:sp>
        <p:nvSpPr>
          <p:cNvPr id="3" name="内容占位符 2"/>
          <p:cNvSpPr>
            <a:spLocks noGrp="1"/>
          </p:cNvSpPr>
          <p:nvPr>
            <p:ph idx="1"/>
          </p:nvPr>
        </p:nvSpPr>
        <p:spPr>
          <a:xfrm>
            <a:off x="539750" y="908050"/>
            <a:ext cx="6119813" cy="5257800"/>
          </a:xfrm>
        </p:spPr>
        <p:txBody>
          <a:bodyPr/>
          <a:lstStyle/>
          <a:p>
            <a:pPr>
              <a:defRPr/>
            </a:pPr>
            <a:r>
              <a:rPr lang="zh-CN" altLang="en-US" dirty="0" smtClean="0">
                <a:solidFill>
                  <a:srgbClr val="FF0000"/>
                </a:solidFill>
              </a:rPr>
              <a:t>最大发射功率约束</a:t>
            </a:r>
            <a:r>
              <a:rPr lang="en-US" altLang="zh-CN" dirty="0" smtClean="0"/>
              <a:t>:</a:t>
            </a:r>
          </a:p>
          <a:p>
            <a:pPr lvl="1">
              <a:defRPr/>
            </a:pPr>
            <a:r>
              <a:rPr lang="en-US" altLang="zh-CN" b="1" dirty="0" smtClean="0"/>
              <a:t>Q</a:t>
            </a:r>
            <a:r>
              <a:rPr lang="zh-CN" altLang="en-US" dirty="0" smtClean="0"/>
              <a:t>：</a:t>
            </a:r>
            <a:r>
              <a:rPr lang="en-US" altLang="zh-CN" dirty="0" smtClean="0"/>
              <a:t>CR</a:t>
            </a:r>
            <a:r>
              <a:rPr lang="zh-CN" altLang="en-US" dirty="0" smtClean="0"/>
              <a:t>发射协方差矩阵。</a:t>
            </a:r>
            <a:endParaRPr lang="en-US" altLang="zh-CN" dirty="0" smtClean="0"/>
          </a:p>
          <a:p>
            <a:pPr lvl="1">
              <a:defRPr/>
            </a:pPr>
            <a:r>
              <a:rPr lang="en-US" altLang="zh-CN" i="1" dirty="0" err="1" smtClean="0"/>
              <a:t>P</a:t>
            </a:r>
            <a:r>
              <a:rPr lang="en-US" altLang="zh-CN" i="1" baseline="-25000" dirty="0" err="1" smtClean="0"/>
              <a:t>t</a:t>
            </a:r>
            <a:r>
              <a:rPr lang="zh-CN" altLang="zh-CN" dirty="0" smtClean="0"/>
              <a:t>：</a:t>
            </a:r>
            <a:r>
              <a:rPr lang="zh-CN" altLang="en-US" dirty="0" smtClean="0"/>
              <a:t>发射功率</a:t>
            </a:r>
            <a:endParaRPr lang="en-US" altLang="zh-CN" dirty="0" smtClean="0"/>
          </a:p>
          <a:p>
            <a:pPr lvl="1">
              <a:defRPr/>
            </a:pPr>
            <a:endParaRPr lang="en-US" altLang="zh-CN" dirty="0" smtClean="0"/>
          </a:p>
          <a:p>
            <a:pPr>
              <a:defRPr/>
            </a:pPr>
            <a:r>
              <a:rPr lang="zh-CN" altLang="en-US" dirty="0" smtClean="0">
                <a:solidFill>
                  <a:srgbClr val="FF0000"/>
                </a:solidFill>
              </a:rPr>
              <a:t>零</a:t>
            </a:r>
            <a:r>
              <a:rPr lang="zh-CN" altLang="en-US" dirty="0">
                <a:solidFill>
                  <a:srgbClr val="FF0000"/>
                </a:solidFill>
              </a:rPr>
              <a:t>干扰（</a:t>
            </a:r>
            <a:r>
              <a:rPr lang="en-US" altLang="zh-CN" dirty="0">
                <a:solidFill>
                  <a:srgbClr val="FF0000"/>
                </a:solidFill>
              </a:rPr>
              <a:t>Null Constraint</a:t>
            </a:r>
            <a:r>
              <a:rPr lang="zh-CN" altLang="en-US" dirty="0">
                <a:solidFill>
                  <a:srgbClr val="FF0000"/>
                </a:solidFill>
              </a:rPr>
              <a:t>）约束</a:t>
            </a:r>
            <a:r>
              <a:rPr lang="zh-CN" altLang="en-US" dirty="0"/>
              <a:t>：</a:t>
            </a:r>
            <a:endParaRPr lang="en-US" altLang="zh-CN" dirty="0" smtClean="0"/>
          </a:p>
          <a:p>
            <a:pPr lvl="1">
              <a:defRPr/>
            </a:pPr>
            <a:r>
              <a:rPr lang="en-US" altLang="zh-CN" b="1" dirty="0" smtClean="0"/>
              <a:t>U</a:t>
            </a:r>
            <a:r>
              <a:rPr lang="zh-CN" altLang="en-US" dirty="0" smtClean="0"/>
              <a:t>：其列表示</a:t>
            </a:r>
            <a:r>
              <a:rPr lang="en-US" altLang="zh-CN" dirty="0" smtClean="0"/>
              <a:t>CR</a:t>
            </a:r>
            <a:r>
              <a:rPr lang="zh-CN" altLang="en-US" dirty="0" smtClean="0"/>
              <a:t>发射机不能发射的空间方向。</a:t>
            </a:r>
            <a:endParaRPr lang="en-US" altLang="zh-CN" dirty="0" smtClean="0"/>
          </a:p>
          <a:p>
            <a:pPr>
              <a:defRPr/>
            </a:pPr>
            <a:r>
              <a:rPr lang="zh-CN" altLang="en-US" dirty="0" smtClean="0">
                <a:solidFill>
                  <a:srgbClr val="FF0000"/>
                </a:solidFill>
              </a:rPr>
              <a:t>平均</a:t>
            </a:r>
            <a:r>
              <a:rPr lang="zh-CN" altLang="en-US" dirty="0">
                <a:solidFill>
                  <a:srgbClr val="FF0000"/>
                </a:solidFill>
              </a:rPr>
              <a:t>干扰（</a:t>
            </a:r>
            <a:r>
              <a:rPr lang="en-US" altLang="zh-CN" dirty="0">
                <a:solidFill>
                  <a:srgbClr val="FF0000"/>
                </a:solidFill>
              </a:rPr>
              <a:t>Soft-Shaping</a:t>
            </a:r>
            <a:r>
              <a:rPr lang="zh-CN" altLang="en-US" dirty="0">
                <a:solidFill>
                  <a:srgbClr val="FF0000"/>
                </a:solidFill>
              </a:rPr>
              <a:t>）约束</a:t>
            </a:r>
            <a:r>
              <a:rPr lang="zh-CN" altLang="en-US" dirty="0"/>
              <a:t>：</a:t>
            </a:r>
            <a:endParaRPr lang="en-US" altLang="zh-CN" dirty="0" smtClean="0"/>
          </a:p>
          <a:p>
            <a:pPr lvl="1">
              <a:defRPr/>
            </a:pPr>
            <a:endParaRPr lang="en-US" altLang="zh-CN" dirty="0" smtClean="0"/>
          </a:p>
          <a:p>
            <a:pPr lvl="1">
              <a:defRPr/>
            </a:pPr>
            <a:r>
              <a:rPr lang="en-US" altLang="zh-CN" dirty="0" smtClean="0"/>
              <a:t>G</a:t>
            </a:r>
            <a:r>
              <a:rPr lang="zh-CN" altLang="en-US" dirty="0" smtClean="0"/>
              <a:t>：干扰应当低于功率门限</a:t>
            </a:r>
            <a:r>
              <a:rPr lang="en-US" altLang="zh-CN" i="1" dirty="0" smtClean="0"/>
              <a:t>P</a:t>
            </a:r>
            <a:r>
              <a:rPr lang="en-US" altLang="zh-CN" baseline="30000" dirty="0" smtClean="0"/>
              <a:t>ave</a:t>
            </a:r>
            <a:r>
              <a:rPr lang="zh-CN" altLang="en-US" dirty="0" smtClean="0"/>
              <a:t>的子空间</a:t>
            </a:r>
            <a:endParaRPr lang="en-US" altLang="zh-CN" dirty="0" smtClean="0"/>
          </a:p>
          <a:p>
            <a:pPr>
              <a:defRPr/>
            </a:pPr>
            <a:r>
              <a:rPr lang="zh-CN" altLang="en-US" dirty="0" smtClean="0">
                <a:solidFill>
                  <a:srgbClr val="FF0000"/>
                </a:solidFill>
              </a:rPr>
              <a:t>峰值干扰功率约束</a:t>
            </a:r>
            <a:r>
              <a:rPr lang="zh-CN" altLang="en-US" dirty="0" smtClean="0"/>
              <a:t>：</a:t>
            </a:r>
            <a:endParaRPr lang="en-US" altLang="zh-CN" dirty="0" smtClean="0"/>
          </a:p>
          <a:p>
            <a:pPr>
              <a:defRPr/>
            </a:pPr>
            <a:endParaRPr lang="en-US" altLang="zh-CN" dirty="0"/>
          </a:p>
          <a:p>
            <a:pPr lvl="1">
              <a:defRPr/>
            </a:pPr>
            <a:r>
              <a:rPr lang="en-US" altLang="zh-CN" dirty="0" err="1" smtClean="0"/>
              <a:t>λ</a:t>
            </a:r>
            <a:r>
              <a:rPr lang="en-US" altLang="zh-CN" baseline="-25000" dirty="0" err="1" smtClean="0"/>
              <a:t>max</a:t>
            </a:r>
            <a:r>
              <a:rPr lang="en-US" altLang="zh-CN" dirty="0" smtClean="0"/>
              <a:t>(.)</a:t>
            </a:r>
            <a:r>
              <a:rPr lang="zh-CN" altLang="en-US" dirty="0" smtClean="0"/>
              <a:t>：矩阵的最大特征值</a:t>
            </a:r>
            <a:endParaRPr lang="en-US" altLang="zh-CN" dirty="0" smtClean="0"/>
          </a:p>
          <a:p>
            <a:pPr lvl="1">
              <a:defRPr/>
            </a:pPr>
            <a:r>
              <a:rPr lang="en-US" altLang="zh-CN" i="1" dirty="0" err="1" smtClean="0"/>
              <a:t>P</a:t>
            </a:r>
            <a:r>
              <a:rPr lang="en-US" altLang="zh-CN" baseline="30000" dirty="0" err="1" smtClean="0"/>
              <a:t>peak</a:t>
            </a:r>
            <a:r>
              <a:rPr lang="en-US" altLang="zh-CN" dirty="0" smtClean="0"/>
              <a:t>：</a:t>
            </a:r>
            <a:r>
              <a:rPr lang="zh-CN" altLang="en-US" dirty="0" smtClean="0"/>
              <a:t>最大峰值干扰功率</a:t>
            </a:r>
            <a:endParaRPr lang="zh-CN" altLang="en-US" dirty="0"/>
          </a:p>
        </p:txBody>
      </p:sp>
      <p:sp>
        <p:nvSpPr>
          <p:cNvPr id="111620"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2AF97DAB-13F0-4E0E-BCA7-869528D1FBFC}"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83</a:t>
            </a:fld>
            <a:endParaRPr lang="en-US" altLang="zh-CN" sz="1600" smtClean="0">
              <a:solidFill>
                <a:srgbClr val="3333CC"/>
              </a:solidFill>
              <a:latin typeface="Times New Roman" panose="02020603050405020304" pitchFamily="18" charset="0"/>
              <a:ea typeface="宋体" panose="02010600030101010101" pitchFamily="2" charset="-122"/>
            </a:endParaRPr>
          </a:p>
        </p:txBody>
      </p:sp>
      <p:graphicFrame>
        <p:nvGraphicFramePr>
          <p:cNvPr id="111621" name="对象 6"/>
          <p:cNvGraphicFramePr>
            <a:graphicFrameLocks noChangeAspect="1"/>
          </p:cNvGraphicFramePr>
          <p:nvPr/>
        </p:nvGraphicFramePr>
        <p:xfrm>
          <a:off x="4572000" y="1052513"/>
          <a:ext cx="1436688" cy="584200"/>
        </p:xfrm>
        <a:graphic>
          <a:graphicData uri="http://schemas.openxmlformats.org/presentationml/2006/ole">
            <mc:AlternateContent xmlns:mc="http://schemas.openxmlformats.org/markup-compatibility/2006">
              <mc:Choice xmlns:v="urn:schemas-microsoft-com:vml" Requires="v">
                <p:oleObj spid="_x0000_s111805" name="Equation" r:id="rId3" imgW="740520" imgH="292320" progId="Equation.DSMT4">
                  <p:embed/>
                </p:oleObj>
              </mc:Choice>
              <mc:Fallback>
                <p:oleObj name="Equation" r:id="rId3" imgW="740520" imgH="292320" progId="Equation.DSMT4">
                  <p:embed/>
                  <p:pic>
                    <p:nvPicPr>
                      <p:cNvPr id="0"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052513"/>
                        <a:ext cx="1436688" cy="5842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1622" name="对象 7"/>
          <p:cNvGraphicFramePr>
            <a:graphicFrameLocks noChangeAspect="1"/>
          </p:cNvGraphicFramePr>
          <p:nvPr/>
        </p:nvGraphicFramePr>
        <p:xfrm>
          <a:off x="5322888" y="2420938"/>
          <a:ext cx="1193800" cy="463550"/>
        </p:xfrm>
        <a:graphic>
          <a:graphicData uri="http://schemas.openxmlformats.org/presentationml/2006/ole">
            <mc:AlternateContent xmlns:mc="http://schemas.openxmlformats.org/markup-compatibility/2006">
              <mc:Choice xmlns:v="urn:schemas-microsoft-com:vml" Requires="v">
                <p:oleObj spid="_x0000_s111806" name="Equation" r:id="rId5" imgW="612360" imgH="228240" progId="Equation.DSMT4">
                  <p:embed/>
                </p:oleObj>
              </mc:Choice>
              <mc:Fallback>
                <p:oleObj name="Equation" r:id="rId5" imgW="612360" imgH="228240" progId="Equation.DSMT4">
                  <p:embed/>
                  <p:pic>
                    <p:nvPicPr>
                      <p:cNvPr id="0" name="对象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22888" y="2420938"/>
                        <a:ext cx="1193800" cy="4635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1623" name="对象 8"/>
          <p:cNvGraphicFramePr>
            <a:graphicFrameLocks noChangeAspect="1"/>
          </p:cNvGraphicFramePr>
          <p:nvPr/>
        </p:nvGraphicFramePr>
        <p:xfrm>
          <a:off x="5292725" y="3419475"/>
          <a:ext cx="2265363" cy="585788"/>
        </p:xfrm>
        <a:graphic>
          <a:graphicData uri="http://schemas.openxmlformats.org/presentationml/2006/ole">
            <mc:AlternateContent xmlns:mc="http://schemas.openxmlformats.org/markup-compatibility/2006">
              <mc:Choice xmlns:v="urn:schemas-microsoft-com:vml" Requires="v">
                <p:oleObj spid="_x0000_s111807" name="Equation" r:id="rId7" imgW="1170000" imgH="292320" progId="Equation.DSMT4">
                  <p:embed/>
                </p:oleObj>
              </mc:Choice>
              <mc:Fallback>
                <p:oleObj name="Equation" r:id="rId7" imgW="1170000" imgH="292320" progId="Equation.DSMT4">
                  <p:embed/>
                  <p:pic>
                    <p:nvPicPr>
                      <p:cNvPr id="0" name="对象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92725" y="3419475"/>
                        <a:ext cx="2265363" cy="5857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1624" name="对象 9"/>
          <p:cNvGraphicFramePr>
            <a:graphicFrameLocks noChangeAspect="1"/>
          </p:cNvGraphicFramePr>
          <p:nvPr/>
        </p:nvGraphicFramePr>
        <p:xfrm>
          <a:off x="3995738" y="4581525"/>
          <a:ext cx="2533650" cy="585788"/>
        </p:xfrm>
        <a:graphic>
          <a:graphicData uri="http://schemas.openxmlformats.org/presentationml/2006/ole">
            <mc:AlternateContent xmlns:mc="http://schemas.openxmlformats.org/markup-compatibility/2006">
              <mc:Choice xmlns:v="urn:schemas-microsoft-com:vml" Requires="v">
                <p:oleObj spid="_x0000_s111808" name="Equation" r:id="rId9" imgW="1307160" imgH="292320" progId="Equation.DSMT4">
                  <p:embed/>
                </p:oleObj>
              </mc:Choice>
              <mc:Fallback>
                <p:oleObj name="Equation" r:id="rId9" imgW="1307160" imgH="292320" progId="Equation.DSMT4">
                  <p:embed/>
                  <p:pic>
                    <p:nvPicPr>
                      <p:cNvPr id="0" name="对象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95738" y="4581525"/>
                        <a:ext cx="2533650" cy="585788"/>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认知多天线传输</a:t>
            </a:r>
          </a:p>
        </p:txBody>
      </p:sp>
      <p:sp>
        <p:nvSpPr>
          <p:cNvPr id="3" name="内容占位符 2"/>
          <p:cNvSpPr>
            <a:spLocks noGrp="1"/>
          </p:cNvSpPr>
          <p:nvPr>
            <p:ph idx="1"/>
          </p:nvPr>
        </p:nvSpPr>
        <p:spPr>
          <a:xfrm>
            <a:off x="539750" y="1123950"/>
            <a:ext cx="8424863" cy="576263"/>
          </a:xfrm>
        </p:spPr>
        <p:txBody>
          <a:bodyPr/>
          <a:lstStyle/>
          <a:p>
            <a:pPr marL="0" indent="0" algn="ctr">
              <a:buFont typeface="Wingdings" panose="05000000000000000000" pitchFamily="2" charset="2"/>
              <a:buNone/>
              <a:defRPr/>
            </a:pPr>
            <a:r>
              <a:rPr lang="zh-CN" altLang="en-US" sz="2000" dirty="0" smtClean="0"/>
              <a:t>零干扰（</a:t>
            </a:r>
            <a:r>
              <a:rPr lang="en-US" altLang="zh-CN" sz="2000" dirty="0" smtClean="0"/>
              <a:t>White Space</a:t>
            </a:r>
            <a:r>
              <a:rPr lang="zh-CN" altLang="en-US" sz="2000" dirty="0" smtClean="0"/>
              <a:t>）</a:t>
            </a:r>
            <a:r>
              <a:rPr lang="en-US" altLang="zh-CN" sz="2000" dirty="0" smtClean="0"/>
              <a:t>Vs</a:t>
            </a:r>
            <a:r>
              <a:rPr lang="en-US" altLang="zh-CN" sz="2000" dirty="0"/>
              <a:t>.</a:t>
            </a:r>
            <a:r>
              <a:rPr lang="en-US" altLang="zh-CN" sz="2000" dirty="0" smtClean="0"/>
              <a:t> </a:t>
            </a:r>
            <a:r>
              <a:rPr lang="zh-CN" altLang="en-US" sz="2000" dirty="0" smtClean="0"/>
              <a:t>平均干扰（</a:t>
            </a:r>
            <a:r>
              <a:rPr lang="en-US" altLang="zh-CN" sz="2000" dirty="0" smtClean="0"/>
              <a:t>Soft-Shaping</a:t>
            </a:r>
            <a:r>
              <a:rPr lang="zh-CN" altLang="en-US" sz="2000" dirty="0" smtClean="0"/>
              <a:t>）</a:t>
            </a:r>
            <a:r>
              <a:rPr lang="en-US" altLang="zh-CN" sz="2000" dirty="0" smtClean="0"/>
              <a:t>(Black/Gray Space)</a:t>
            </a:r>
            <a:endParaRPr lang="zh-CN" altLang="en-US" sz="2000" dirty="0"/>
          </a:p>
        </p:txBody>
      </p:sp>
      <p:sp>
        <p:nvSpPr>
          <p:cNvPr id="112644"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EBEB9067-40AD-4DBF-8A5F-AE1670182ACC}"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84</a:t>
            </a:fld>
            <a:endParaRPr lang="en-US" altLang="zh-CN" sz="1600" smtClean="0">
              <a:solidFill>
                <a:srgbClr val="3333CC"/>
              </a:solidFill>
              <a:latin typeface="Times New Roman" panose="02020603050405020304" pitchFamily="18" charset="0"/>
              <a:ea typeface="宋体" panose="02010600030101010101" pitchFamily="2" charset="-122"/>
            </a:endParaRPr>
          </a:p>
        </p:txBody>
      </p:sp>
      <p:pic>
        <p:nvPicPr>
          <p:cNvPr id="11264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1916113"/>
            <a:ext cx="7169150" cy="354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认知多天线传输：下行</a:t>
            </a:r>
            <a:r>
              <a:rPr lang="en-US" altLang="zh-CN" dirty="0" smtClean="0"/>
              <a:t>MISO</a:t>
            </a:r>
            <a:endParaRPr lang="zh-CN" altLang="en-US" dirty="0"/>
          </a:p>
        </p:txBody>
      </p:sp>
      <p:sp>
        <p:nvSpPr>
          <p:cNvPr id="3" name="内容占位符 2"/>
          <p:cNvSpPr>
            <a:spLocks noGrp="1"/>
          </p:cNvSpPr>
          <p:nvPr>
            <p:ph idx="1"/>
          </p:nvPr>
        </p:nvSpPr>
        <p:spPr>
          <a:xfrm>
            <a:off x="395288" y="908050"/>
            <a:ext cx="4105275" cy="1924050"/>
          </a:xfrm>
        </p:spPr>
        <p:txBody>
          <a:bodyPr/>
          <a:lstStyle/>
          <a:p>
            <a:pPr>
              <a:defRPr/>
            </a:pPr>
            <a:r>
              <a:rPr lang="zh-CN" altLang="en-US" dirty="0" smtClean="0"/>
              <a:t>假设：</a:t>
            </a:r>
            <a:endParaRPr lang="en-US" altLang="zh-CN" dirty="0" smtClean="0"/>
          </a:p>
          <a:p>
            <a:pPr lvl="1">
              <a:defRPr/>
            </a:pPr>
            <a:r>
              <a:rPr lang="zh-CN" altLang="en-US" dirty="0" smtClean="0"/>
              <a:t>平均干扰约束（干扰温度：</a:t>
            </a:r>
            <a:r>
              <a:rPr lang="en-US" altLang="zh-CN" dirty="0" smtClean="0"/>
              <a:t>Interference Temperature</a:t>
            </a:r>
            <a:r>
              <a:rPr lang="zh-CN" altLang="en-US" dirty="0" smtClean="0"/>
              <a:t>）</a:t>
            </a:r>
            <a:endParaRPr lang="en-US" altLang="zh-CN" dirty="0" smtClean="0"/>
          </a:p>
          <a:p>
            <a:pPr lvl="1">
              <a:defRPr/>
            </a:pPr>
            <a:r>
              <a:rPr lang="zh-CN" altLang="en-US" dirty="0" smtClean="0"/>
              <a:t>窄带系统</a:t>
            </a:r>
            <a:endParaRPr lang="en-US" altLang="zh-CN" dirty="0" smtClean="0"/>
          </a:p>
          <a:p>
            <a:pPr lvl="1">
              <a:defRPr/>
            </a:pPr>
            <a:r>
              <a:rPr lang="zh-CN" altLang="en-US" dirty="0" smtClean="0"/>
              <a:t>信道完全已知</a:t>
            </a:r>
            <a:endParaRPr lang="zh-CN" altLang="en-US" dirty="0"/>
          </a:p>
        </p:txBody>
      </p:sp>
      <p:sp>
        <p:nvSpPr>
          <p:cNvPr id="113668"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1BBA7987-B920-4CFE-9041-2E030C88E39C}"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85</a:t>
            </a:fld>
            <a:endParaRPr lang="en-US" altLang="zh-CN" sz="1600" smtClean="0">
              <a:solidFill>
                <a:srgbClr val="3333CC"/>
              </a:solidFill>
              <a:latin typeface="Times New Roman" panose="02020603050405020304" pitchFamily="18" charset="0"/>
              <a:ea typeface="宋体" panose="02010600030101010101" pitchFamily="2" charset="-122"/>
            </a:endParaRPr>
          </a:p>
        </p:txBody>
      </p:sp>
      <p:pic>
        <p:nvPicPr>
          <p:cNvPr id="11366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4350" y="908050"/>
            <a:ext cx="4786313" cy="192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内容占位符 2"/>
          <p:cNvSpPr txBox="1">
            <a:spLocks/>
          </p:cNvSpPr>
          <p:nvPr/>
        </p:nvSpPr>
        <p:spPr bwMode="auto">
          <a:xfrm>
            <a:off x="539750" y="2832100"/>
            <a:ext cx="7416800" cy="290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2400">
                <a:solidFill>
                  <a:schemeClr val="tx1"/>
                </a:solidFill>
                <a:latin typeface="+mn-lt"/>
                <a:ea typeface="+mj-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000">
                <a:solidFill>
                  <a:schemeClr val="tx1"/>
                </a:solidFill>
                <a:latin typeface="+mn-lt"/>
                <a:ea typeface="+mj-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1800">
                <a:solidFill>
                  <a:schemeClr val="tx1"/>
                </a:solidFill>
                <a:latin typeface="+mn-lt"/>
                <a:ea typeface="+mj-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1600">
                <a:solidFill>
                  <a:schemeClr val="tx1"/>
                </a:solidFill>
                <a:latin typeface="+mn-lt"/>
                <a:ea typeface="+mj-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1600">
                <a:solidFill>
                  <a:schemeClr val="tx1"/>
                </a:solidFill>
                <a:latin typeface="+mn-lt"/>
                <a:ea typeface="+mj-ea"/>
              </a:defRPr>
            </a:lvl5pPr>
            <a:lvl6pPr marL="2514600" indent="-228600" algn="l" rtl="0" fontAlgn="base">
              <a:spcBef>
                <a:spcPct val="20000"/>
              </a:spcBef>
              <a:spcAft>
                <a:spcPct val="0"/>
              </a:spcAft>
              <a:buClr>
                <a:schemeClr val="accent1"/>
              </a:buClr>
              <a:buSzPct val="50000"/>
              <a:buFont typeface="Wingdings" pitchFamily="2" charset="2"/>
              <a:buChar char="n"/>
              <a:defRPr sz="14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14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14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1400">
                <a:solidFill>
                  <a:schemeClr val="tx1"/>
                </a:solidFill>
                <a:latin typeface="+mn-lt"/>
                <a:ea typeface="+mn-ea"/>
              </a:defRPr>
            </a:lvl9pPr>
          </a:lstStyle>
          <a:p>
            <a:pPr>
              <a:defRPr/>
            </a:pPr>
            <a:r>
              <a:rPr lang="zh-CN" altLang="en-US" kern="0" dirty="0" smtClean="0"/>
              <a:t>信号模型</a:t>
            </a:r>
            <a:endParaRPr lang="en-US" altLang="zh-CN" kern="0" dirty="0" smtClean="0"/>
          </a:p>
          <a:p>
            <a:pPr lvl="1">
              <a:defRPr/>
            </a:pPr>
            <a:r>
              <a:rPr lang="zh-CN" altLang="en-US" kern="0" dirty="0" smtClean="0"/>
              <a:t>接收信号：</a:t>
            </a:r>
            <a:endParaRPr lang="en-US" altLang="zh-CN" kern="0" dirty="0" smtClean="0"/>
          </a:p>
          <a:p>
            <a:pPr>
              <a:defRPr/>
            </a:pPr>
            <a:endParaRPr lang="en-US" altLang="zh-CN" kern="0" dirty="0"/>
          </a:p>
          <a:p>
            <a:pPr>
              <a:defRPr/>
            </a:pPr>
            <a:endParaRPr lang="en-US" altLang="zh-CN" kern="0" dirty="0" smtClean="0"/>
          </a:p>
          <a:p>
            <a:pPr lvl="1">
              <a:defRPr/>
            </a:pPr>
            <a:r>
              <a:rPr lang="zh-CN" altLang="en-US" kern="0" dirty="0" smtClean="0"/>
              <a:t>干扰：</a:t>
            </a:r>
            <a:endParaRPr lang="en-US" altLang="zh-CN" kern="0" dirty="0" smtClean="0"/>
          </a:p>
          <a:p>
            <a:pPr>
              <a:defRPr/>
            </a:pPr>
            <a:endParaRPr lang="en-US" altLang="zh-CN" kern="0" dirty="0"/>
          </a:p>
          <a:p>
            <a:pPr lvl="1">
              <a:defRPr/>
            </a:pPr>
            <a:r>
              <a:rPr lang="zh-CN" altLang="en-US" kern="0" dirty="0" smtClean="0"/>
              <a:t>接收</a:t>
            </a:r>
            <a:r>
              <a:rPr lang="en-US" altLang="zh-CN" kern="0" dirty="0" smtClean="0"/>
              <a:t>SINR</a:t>
            </a:r>
            <a:r>
              <a:rPr lang="zh-CN" altLang="en-US" kern="0" dirty="0" smtClean="0"/>
              <a:t>：</a:t>
            </a:r>
            <a:endParaRPr lang="en-US" altLang="zh-CN" kern="0" dirty="0" smtClean="0"/>
          </a:p>
        </p:txBody>
      </p:sp>
      <p:graphicFrame>
        <p:nvGraphicFramePr>
          <p:cNvPr id="113671" name="对象 9"/>
          <p:cNvGraphicFramePr>
            <a:graphicFrameLocks noChangeAspect="1"/>
          </p:cNvGraphicFramePr>
          <p:nvPr/>
        </p:nvGraphicFramePr>
        <p:xfrm>
          <a:off x="2700338" y="3141663"/>
          <a:ext cx="2857500" cy="952500"/>
        </p:xfrm>
        <a:graphic>
          <a:graphicData uri="http://schemas.openxmlformats.org/presentationml/2006/ole">
            <mc:AlternateContent xmlns:mc="http://schemas.openxmlformats.org/markup-compatibility/2006">
              <mc:Choice xmlns:v="urn:schemas-microsoft-com:vml" Requires="v">
                <p:oleObj spid="_x0000_s113809" name="Equation" r:id="rId4" imgW="1143000" imgH="381000" progId="Equation.DSMT4">
                  <p:embed/>
                </p:oleObj>
              </mc:Choice>
              <mc:Fallback>
                <p:oleObj name="Equation" r:id="rId4" imgW="1143000" imgH="381000" progId="Equation.DSMT4">
                  <p:embed/>
                  <p:pic>
                    <p:nvPicPr>
                      <p:cNvPr id="0" name="对象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0338" y="3141663"/>
                        <a:ext cx="2857500" cy="9525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3672" name="对象 10"/>
          <p:cNvGraphicFramePr>
            <a:graphicFrameLocks noChangeAspect="1"/>
          </p:cNvGraphicFramePr>
          <p:nvPr/>
        </p:nvGraphicFramePr>
        <p:xfrm>
          <a:off x="2687638" y="4400550"/>
          <a:ext cx="3324225" cy="785813"/>
        </p:xfrm>
        <a:graphic>
          <a:graphicData uri="http://schemas.openxmlformats.org/presentationml/2006/ole">
            <mc:AlternateContent xmlns:mc="http://schemas.openxmlformats.org/markup-compatibility/2006">
              <mc:Choice xmlns:v="urn:schemas-microsoft-com:vml" Requires="v">
                <p:oleObj spid="_x0000_s113810" name="Equation" r:id="rId6" imgW="1574800" imgH="368300" progId="Equation.DSMT4">
                  <p:embed/>
                </p:oleObj>
              </mc:Choice>
              <mc:Fallback>
                <p:oleObj name="Equation" r:id="rId6" imgW="1574800" imgH="368300" progId="Equation.DSMT4">
                  <p:embed/>
                  <p:pic>
                    <p:nvPicPr>
                      <p:cNvPr id="0" name="对象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87638" y="4400550"/>
                        <a:ext cx="3324225" cy="7858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3673" name="对象 11"/>
          <p:cNvGraphicFramePr>
            <a:graphicFrameLocks noChangeAspect="1"/>
          </p:cNvGraphicFramePr>
          <p:nvPr/>
        </p:nvGraphicFramePr>
        <p:xfrm>
          <a:off x="2700338" y="5300663"/>
          <a:ext cx="2786062" cy="857250"/>
        </p:xfrm>
        <a:graphic>
          <a:graphicData uri="http://schemas.openxmlformats.org/presentationml/2006/ole">
            <mc:AlternateContent xmlns:mc="http://schemas.openxmlformats.org/markup-compatibility/2006">
              <mc:Choice xmlns:v="urn:schemas-microsoft-com:vml" Requires="v">
                <p:oleObj spid="_x0000_s113811" name="Equation" r:id="rId8" imgW="1739900" imgH="533400" progId="Equation.DSMT4">
                  <p:embed/>
                </p:oleObj>
              </mc:Choice>
              <mc:Fallback>
                <p:oleObj name="Equation" r:id="rId8" imgW="1739900" imgH="533400" progId="Equation.DSMT4">
                  <p:embed/>
                  <p:pic>
                    <p:nvPicPr>
                      <p:cNvPr id="0" name="对象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00338" y="5300663"/>
                        <a:ext cx="2786062" cy="8572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认知多天线传输：下行</a:t>
            </a:r>
            <a:r>
              <a:rPr lang="en-US" altLang="zh-CN" dirty="0"/>
              <a:t>MISO</a:t>
            </a:r>
            <a:endParaRPr lang="zh-CN" altLang="en-US" dirty="0"/>
          </a:p>
        </p:txBody>
      </p:sp>
      <p:sp>
        <p:nvSpPr>
          <p:cNvPr id="114691"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5980BE36-62EF-45FB-82D4-D527E2251506}"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86</a:t>
            </a:fld>
            <a:endParaRPr lang="en-US" altLang="zh-CN" sz="1600" smtClean="0">
              <a:solidFill>
                <a:srgbClr val="3333CC"/>
              </a:solidFill>
              <a:latin typeface="Times New Roman" panose="02020603050405020304" pitchFamily="18" charset="0"/>
              <a:ea typeface="宋体" panose="02010600030101010101" pitchFamily="2" charset="-122"/>
            </a:endParaRPr>
          </a:p>
        </p:txBody>
      </p:sp>
      <p:graphicFrame>
        <p:nvGraphicFramePr>
          <p:cNvPr id="114692" name="Object 2"/>
          <p:cNvGraphicFramePr>
            <a:graphicFrameLocks noChangeAspect="1"/>
          </p:cNvGraphicFramePr>
          <p:nvPr/>
        </p:nvGraphicFramePr>
        <p:xfrm>
          <a:off x="1428750" y="1195388"/>
          <a:ext cx="3287713" cy="1928812"/>
        </p:xfrm>
        <a:graphic>
          <a:graphicData uri="http://schemas.openxmlformats.org/presentationml/2006/ole">
            <mc:AlternateContent xmlns:mc="http://schemas.openxmlformats.org/markup-compatibility/2006">
              <mc:Choice xmlns:v="urn:schemas-microsoft-com:vml" Requires="v">
                <p:oleObj spid="_x0000_s114977" name="Equation" r:id="rId3" imgW="2146300" imgH="1257300" progId="Equation.DSMT4">
                  <p:embed/>
                </p:oleObj>
              </mc:Choice>
              <mc:Fallback>
                <p:oleObj name="Equation" r:id="rId3" imgW="2146300" imgH="12573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8750" y="1195388"/>
                        <a:ext cx="3287713" cy="1928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圆角矩形 7"/>
          <p:cNvSpPr/>
          <p:nvPr/>
        </p:nvSpPr>
        <p:spPr>
          <a:xfrm>
            <a:off x="4859338" y="1200150"/>
            <a:ext cx="3998912" cy="428625"/>
          </a:xfrm>
          <a:prstGeom prst="roundRect">
            <a:avLst/>
          </a:prstGeom>
          <a:solidFill>
            <a:schemeClr val="tx2">
              <a:lumMod val="75000"/>
            </a:schemeClr>
          </a:solidFill>
        </p:spPr>
        <p:style>
          <a:lnRef idx="3">
            <a:schemeClr val="lt1"/>
          </a:lnRef>
          <a:fillRef idx="1">
            <a:schemeClr val="dk1"/>
          </a:fillRef>
          <a:effectRef idx="1">
            <a:schemeClr val="dk1"/>
          </a:effectRef>
          <a:fontRef idx="minor">
            <a:schemeClr val="lt1"/>
          </a:fontRef>
        </p:style>
        <p:txBody>
          <a:bodyPr anchor="ctr"/>
          <a:lstStyle/>
          <a:p>
            <a:pPr algn="ctr" eaLnBrk="1" hangingPunct="1">
              <a:spcBef>
                <a:spcPct val="20000"/>
              </a:spcBef>
              <a:buClr>
                <a:schemeClr val="folHlink"/>
              </a:buClr>
              <a:buSzPct val="60000"/>
              <a:buFont typeface="Wingdings" pitchFamily="2" charset="2"/>
              <a:buNone/>
              <a:defRPr/>
            </a:pPr>
            <a:r>
              <a:rPr lang="zh-CN" altLang="en-US" sz="1800">
                <a:solidFill>
                  <a:srgbClr val="FFFFFF"/>
                </a:solidFill>
                <a:latin typeface="+mj-ea"/>
                <a:ea typeface="+mj-ea"/>
              </a:rPr>
              <a:t>发射波束成形因子设计结合功率控制</a:t>
            </a:r>
            <a:endParaRPr lang="en-US" altLang="zh-CN" sz="1800">
              <a:solidFill>
                <a:srgbClr val="FFFFFF"/>
              </a:solidFill>
              <a:latin typeface="+mj-ea"/>
              <a:ea typeface="+mj-ea"/>
            </a:endParaRPr>
          </a:p>
        </p:txBody>
      </p:sp>
      <p:sp>
        <p:nvSpPr>
          <p:cNvPr id="9" name="圆角矩形 8"/>
          <p:cNvSpPr/>
          <p:nvPr/>
        </p:nvSpPr>
        <p:spPr>
          <a:xfrm>
            <a:off x="4859338" y="1766888"/>
            <a:ext cx="3998912" cy="500062"/>
          </a:xfrm>
          <a:prstGeom prst="roundRect">
            <a:avLst/>
          </a:prstGeom>
          <a:solidFill>
            <a:schemeClr val="tx2">
              <a:lumMod val="75000"/>
            </a:schemeClr>
          </a:solidFill>
        </p:spPr>
        <p:style>
          <a:lnRef idx="3">
            <a:schemeClr val="lt1"/>
          </a:lnRef>
          <a:fillRef idx="1">
            <a:schemeClr val="dk1"/>
          </a:fillRef>
          <a:effectRef idx="1">
            <a:schemeClr val="dk1"/>
          </a:effectRef>
          <a:fontRef idx="minor">
            <a:schemeClr val="lt1"/>
          </a:fontRef>
        </p:style>
        <p:txBody>
          <a:bodyPr anchor="ctr"/>
          <a:lstStyle/>
          <a:p>
            <a:pPr algn="ctr" eaLnBrk="1" hangingPunct="1">
              <a:spcBef>
                <a:spcPct val="20000"/>
              </a:spcBef>
              <a:buClr>
                <a:schemeClr val="folHlink"/>
              </a:buClr>
              <a:buSzPct val="60000"/>
              <a:buFont typeface="Wingdings" pitchFamily="2" charset="2"/>
              <a:buNone/>
              <a:defRPr/>
            </a:pPr>
            <a:r>
              <a:rPr lang="zh-CN" altLang="en-US" sz="1800" dirty="0">
                <a:solidFill>
                  <a:srgbClr val="FFFFFF"/>
                </a:solidFill>
                <a:latin typeface="+mj-ea"/>
                <a:ea typeface="+mj-ea"/>
              </a:rPr>
              <a:t>认知系统中对主用户的干扰控制</a:t>
            </a:r>
            <a:endParaRPr lang="en-US" altLang="zh-CN" sz="1800" dirty="0">
              <a:solidFill>
                <a:srgbClr val="FFFFFF"/>
              </a:solidFill>
              <a:latin typeface="+mj-ea"/>
              <a:ea typeface="+mj-ea"/>
            </a:endParaRPr>
          </a:p>
        </p:txBody>
      </p:sp>
      <p:sp>
        <p:nvSpPr>
          <p:cNvPr id="10" name="圆角矩形 9"/>
          <p:cNvSpPr/>
          <p:nvPr/>
        </p:nvSpPr>
        <p:spPr>
          <a:xfrm>
            <a:off x="4859338" y="2481263"/>
            <a:ext cx="3998912" cy="500062"/>
          </a:xfrm>
          <a:prstGeom prst="roundRect">
            <a:avLst/>
          </a:prstGeom>
          <a:solidFill>
            <a:schemeClr val="tx2">
              <a:lumMod val="75000"/>
            </a:schemeClr>
          </a:solidFill>
        </p:spPr>
        <p:style>
          <a:lnRef idx="3">
            <a:schemeClr val="lt1"/>
          </a:lnRef>
          <a:fillRef idx="1">
            <a:schemeClr val="dk1"/>
          </a:fillRef>
          <a:effectRef idx="1">
            <a:schemeClr val="dk1"/>
          </a:effectRef>
          <a:fontRef idx="minor">
            <a:schemeClr val="lt1"/>
          </a:fontRef>
        </p:style>
        <p:txBody>
          <a:bodyPr anchor="ctr"/>
          <a:lstStyle/>
          <a:p>
            <a:pPr algn="ctr" eaLnBrk="1" hangingPunct="1">
              <a:spcBef>
                <a:spcPct val="20000"/>
              </a:spcBef>
              <a:buClr>
                <a:schemeClr val="folHlink"/>
              </a:buClr>
              <a:buSzPct val="60000"/>
              <a:buFont typeface="Wingdings" pitchFamily="2" charset="2"/>
              <a:buNone/>
              <a:defRPr/>
            </a:pPr>
            <a:r>
              <a:rPr lang="zh-CN" altLang="en-US" sz="1800">
                <a:solidFill>
                  <a:srgbClr val="FFFFFF"/>
                </a:solidFill>
                <a:latin typeface="+mj-ea"/>
                <a:ea typeface="+mj-ea"/>
              </a:rPr>
              <a:t>认知接收机误码率控制</a:t>
            </a:r>
            <a:endParaRPr lang="en-US" altLang="zh-CN" sz="1800">
              <a:solidFill>
                <a:srgbClr val="FFFFFF"/>
              </a:solidFill>
              <a:latin typeface="+mj-ea"/>
              <a:ea typeface="+mj-ea"/>
            </a:endParaRPr>
          </a:p>
        </p:txBody>
      </p:sp>
      <p:graphicFrame>
        <p:nvGraphicFramePr>
          <p:cNvPr id="114696" name="Object 3"/>
          <p:cNvGraphicFramePr>
            <a:graphicFrameLocks noChangeAspect="1"/>
          </p:cNvGraphicFramePr>
          <p:nvPr/>
        </p:nvGraphicFramePr>
        <p:xfrm>
          <a:off x="1500188" y="3338513"/>
          <a:ext cx="2624137" cy="2143125"/>
        </p:xfrm>
        <a:graphic>
          <a:graphicData uri="http://schemas.openxmlformats.org/presentationml/2006/ole">
            <mc:AlternateContent xmlns:mc="http://schemas.openxmlformats.org/markup-compatibility/2006">
              <mc:Choice xmlns:v="urn:schemas-microsoft-com:vml" Requires="v">
                <p:oleObj spid="_x0000_s114978" name="Equation" r:id="rId5" imgW="1816100" imgH="1485900" progId="Equation.DSMT4">
                  <p:embed/>
                </p:oleObj>
              </mc:Choice>
              <mc:Fallback>
                <p:oleObj name="Equation" r:id="rId5" imgW="1816100" imgH="1485900"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00188" y="3338513"/>
                        <a:ext cx="2624137"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697" name="Object 4"/>
          <p:cNvGraphicFramePr>
            <a:graphicFrameLocks noChangeAspect="1"/>
          </p:cNvGraphicFramePr>
          <p:nvPr/>
        </p:nvGraphicFramePr>
        <p:xfrm>
          <a:off x="5000625" y="3552825"/>
          <a:ext cx="1701800" cy="585788"/>
        </p:xfrm>
        <a:graphic>
          <a:graphicData uri="http://schemas.openxmlformats.org/presentationml/2006/ole">
            <mc:AlternateContent xmlns:mc="http://schemas.openxmlformats.org/markup-compatibility/2006">
              <mc:Choice xmlns:v="urn:schemas-microsoft-com:vml" Requires="v">
                <p:oleObj spid="_x0000_s114979" name="Equation" r:id="rId7" imgW="1219200" imgH="419100" progId="Equation.DSMT4">
                  <p:embed/>
                </p:oleObj>
              </mc:Choice>
              <mc:Fallback>
                <p:oleObj name="Equation" r:id="rId7" imgW="1219200" imgH="419100" progId="Equation.DSMT4">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0625" y="3552825"/>
                        <a:ext cx="17018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4698" name="Object 4"/>
          <p:cNvGraphicFramePr>
            <a:graphicFrameLocks noChangeAspect="1"/>
          </p:cNvGraphicFramePr>
          <p:nvPr/>
        </p:nvGraphicFramePr>
        <p:xfrm>
          <a:off x="5000625" y="4338638"/>
          <a:ext cx="1265238" cy="585787"/>
        </p:xfrm>
        <a:graphic>
          <a:graphicData uri="http://schemas.openxmlformats.org/presentationml/2006/ole">
            <mc:AlternateContent xmlns:mc="http://schemas.openxmlformats.org/markup-compatibility/2006">
              <mc:Choice xmlns:v="urn:schemas-microsoft-com:vml" Requires="v">
                <p:oleObj spid="_x0000_s114980" name="Equation" r:id="rId9" imgW="1016000" imgH="469900" progId="Equation.DSMT4">
                  <p:embed/>
                </p:oleObj>
              </mc:Choice>
              <mc:Fallback>
                <p:oleObj name="Equation" r:id="rId9" imgW="1016000" imgH="469900" progId="Equation.DSMT4">
                  <p:embed/>
                  <p:pic>
                    <p:nvPicPr>
                      <p:cNvPr id="0"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00625" y="4338638"/>
                        <a:ext cx="1265238"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4699" name="Object 5"/>
          <p:cNvGraphicFramePr>
            <a:graphicFrameLocks noChangeAspect="1"/>
          </p:cNvGraphicFramePr>
          <p:nvPr/>
        </p:nvGraphicFramePr>
        <p:xfrm>
          <a:off x="5072063" y="4981575"/>
          <a:ext cx="857250" cy="638175"/>
        </p:xfrm>
        <a:graphic>
          <a:graphicData uri="http://schemas.openxmlformats.org/presentationml/2006/ole">
            <mc:AlternateContent xmlns:mc="http://schemas.openxmlformats.org/markup-compatibility/2006">
              <mc:Choice xmlns:v="urn:schemas-microsoft-com:vml" Requires="v">
                <p:oleObj spid="_x0000_s114981" name="Equation" r:id="rId11" imgW="596641" imgH="444307" progId="Equation.DSMT4">
                  <p:embed/>
                </p:oleObj>
              </mc:Choice>
              <mc:Fallback>
                <p:oleObj name="Equation" r:id="rId11" imgW="596641" imgH="444307" progId="Equation.DSMT4">
                  <p:embed/>
                  <p:pic>
                    <p:nvPicPr>
                      <p:cNvPr id="0" name="Object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72063" y="4981575"/>
                        <a:ext cx="857250"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左右箭头 14"/>
          <p:cNvSpPr/>
          <p:nvPr/>
        </p:nvSpPr>
        <p:spPr>
          <a:xfrm>
            <a:off x="4214813" y="3836988"/>
            <a:ext cx="717550" cy="280987"/>
          </a:xfrm>
          <a:prstGeom prst="leftRightArrow">
            <a:avLst/>
          </a:prstGeom>
          <a:solidFill>
            <a:srgbClr val="0033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buClr>
                <a:schemeClr val="folHlink"/>
              </a:buClr>
              <a:buSzPct val="60000"/>
              <a:buFont typeface="Wingdings" pitchFamily="2" charset="2"/>
              <a:buNone/>
              <a:defRPr/>
            </a:pPr>
            <a:endParaRPr lang="zh-CN" altLang="en-US" sz="1800">
              <a:solidFill>
                <a:srgbClr val="FFFFFF"/>
              </a:solidFill>
            </a:endParaRPr>
          </a:p>
        </p:txBody>
      </p:sp>
      <p:graphicFrame>
        <p:nvGraphicFramePr>
          <p:cNvPr id="114701" name="Object 6"/>
          <p:cNvGraphicFramePr>
            <a:graphicFrameLocks noChangeAspect="1"/>
          </p:cNvGraphicFramePr>
          <p:nvPr/>
        </p:nvGraphicFramePr>
        <p:xfrm>
          <a:off x="6516688" y="5157788"/>
          <a:ext cx="2454275" cy="857250"/>
        </p:xfrm>
        <a:graphic>
          <a:graphicData uri="http://schemas.openxmlformats.org/presentationml/2006/ole">
            <mc:AlternateContent xmlns:mc="http://schemas.openxmlformats.org/markup-compatibility/2006">
              <mc:Choice xmlns:v="urn:schemas-microsoft-com:vml" Requires="v">
                <p:oleObj spid="_x0000_s114982" name="Equation" r:id="rId13" imgW="1206500" imgH="419100" progId="Equation.DSMT4">
                  <p:embed/>
                </p:oleObj>
              </mc:Choice>
              <mc:Fallback>
                <p:oleObj name="Equation" r:id="rId13" imgW="1206500" imgH="419100" progId="Equation.DSMT4">
                  <p:embed/>
                  <p:pic>
                    <p:nvPicPr>
                      <p:cNvPr id="0" name="Object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16688" y="5157788"/>
                        <a:ext cx="245427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 name="圆角矩形 18"/>
          <p:cNvSpPr/>
          <p:nvPr/>
        </p:nvSpPr>
        <p:spPr>
          <a:xfrm>
            <a:off x="6659563" y="4513263"/>
            <a:ext cx="2071687" cy="500062"/>
          </a:xfrm>
          <a:prstGeom prst="roundRect">
            <a:avLst/>
          </a:prstGeom>
          <a:solidFill>
            <a:srgbClr val="C00000"/>
          </a:solidFill>
        </p:spPr>
        <p:style>
          <a:lnRef idx="3">
            <a:schemeClr val="lt1"/>
          </a:lnRef>
          <a:fillRef idx="1">
            <a:schemeClr val="dk1"/>
          </a:fillRef>
          <a:effectRef idx="1">
            <a:schemeClr val="dk1"/>
          </a:effectRef>
          <a:fontRef idx="minor">
            <a:schemeClr val="lt1"/>
          </a:fontRef>
        </p:style>
        <p:txBody>
          <a:bodyPr anchor="ctr"/>
          <a:lstStyle/>
          <a:p>
            <a:pPr eaLnBrk="1" hangingPunct="1">
              <a:spcBef>
                <a:spcPct val="20000"/>
              </a:spcBef>
              <a:buClr>
                <a:schemeClr val="folHlink"/>
              </a:buClr>
              <a:buSzPct val="60000"/>
              <a:buFont typeface="Wingdings" pitchFamily="2" charset="2"/>
              <a:buNone/>
              <a:defRPr/>
            </a:pPr>
            <a:r>
              <a:rPr lang="zh-CN" altLang="en-US" sz="1800">
                <a:solidFill>
                  <a:srgbClr val="FFFFFF"/>
                </a:solidFill>
              </a:rPr>
              <a:t>标准的</a:t>
            </a:r>
            <a:r>
              <a:rPr lang="en-US" altLang="zh-CN" sz="1800">
                <a:solidFill>
                  <a:srgbClr val="FFFFFF"/>
                </a:solidFill>
              </a:rPr>
              <a:t>SOCP</a:t>
            </a:r>
            <a:r>
              <a:rPr lang="zh-CN" altLang="en-US" sz="1800">
                <a:solidFill>
                  <a:srgbClr val="FFFFFF"/>
                </a:solidFill>
              </a:rPr>
              <a:t>问题</a:t>
            </a:r>
            <a:endParaRPr lang="en-US" altLang="zh-CN" sz="1800">
              <a:solidFill>
                <a:srgbClr val="FFFFFF"/>
              </a:solidFill>
            </a:endParaRPr>
          </a:p>
        </p:txBody>
      </p:sp>
      <p:sp>
        <p:nvSpPr>
          <p:cNvPr id="20" name="TextBox 19"/>
          <p:cNvSpPr txBox="1"/>
          <p:nvPr/>
        </p:nvSpPr>
        <p:spPr>
          <a:xfrm>
            <a:off x="642938" y="1838325"/>
            <a:ext cx="461962" cy="928688"/>
          </a:xfrm>
          <a:prstGeom prst="rect">
            <a:avLst/>
          </a:prstGeom>
          <a:solidFill>
            <a:schemeClr val="tx2">
              <a:lumMod val="75000"/>
            </a:schemeClr>
          </a:solidFill>
        </p:spPr>
        <p:style>
          <a:lnRef idx="3">
            <a:schemeClr val="lt1"/>
          </a:lnRef>
          <a:fillRef idx="1">
            <a:schemeClr val="accent2"/>
          </a:fillRef>
          <a:effectRef idx="1">
            <a:schemeClr val="accent2"/>
          </a:effectRef>
          <a:fontRef idx="minor">
            <a:schemeClr val="lt1"/>
          </a:fontRef>
        </p:style>
        <p:txBody>
          <a:bodyPr vert="eaVert">
            <a:spAutoFit/>
          </a:bodyPr>
          <a:lstStyle/>
          <a:p>
            <a:pPr eaLnBrk="1" hangingPunct="1">
              <a:spcBef>
                <a:spcPct val="20000"/>
              </a:spcBef>
              <a:buClr>
                <a:schemeClr val="folHlink"/>
              </a:buClr>
              <a:buSzPct val="60000"/>
              <a:buFont typeface="Wingdings" pitchFamily="2" charset="2"/>
              <a:buNone/>
              <a:defRPr/>
            </a:pPr>
            <a:r>
              <a:rPr lang="zh-CN" altLang="en-US" sz="1800">
                <a:solidFill>
                  <a:srgbClr val="FFFFFF"/>
                </a:solidFill>
                <a:latin typeface="+mj-ea"/>
                <a:ea typeface="+mj-ea"/>
              </a:rPr>
              <a:t>原问题</a:t>
            </a:r>
          </a:p>
        </p:txBody>
      </p:sp>
      <p:sp>
        <p:nvSpPr>
          <p:cNvPr id="21" name="TextBox 20"/>
          <p:cNvSpPr txBox="1"/>
          <p:nvPr/>
        </p:nvSpPr>
        <p:spPr>
          <a:xfrm>
            <a:off x="642938" y="3695700"/>
            <a:ext cx="461962" cy="1285875"/>
          </a:xfrm>
          <a:prstGeom prst="rect">
            <a:avLst/>
          </a:prstGeom>
          <a:solidFill>
            <a:schemeClr val="tx2">
              <a:lumMod val="75000"/>
            </a:schemeClr>
          </a:solidFill>
        </p:spPr>
        <p:style>
          <a:lnRef idx="3">
            <a:schemeClr val="lt1"/>
          </a:lnRef>
          <a:fillRef idx="1">
            <a:schemeClr val="accent2"/>
          </a:fillRef>
          <a:effectRef idx="1">
            <a:schemeClr val="accent2"/>
          </a:effectRef>
          <a:fontRef idx="minor">
            <a:schemeClr val="lt1"/>
          </a:fontRef>
        </p:style>
        <p:txBody>
          <a:bodyPr vert="eaVert">
            <a:spAutoFit/>
          </a:bodyPr>
          <a:lstStyle/>
          <a:p>
            <a:pPr algn="ctr" eaLnBrk="1" hangingPunct="1">
              <a:spcBef>
                <a:spcPct val="20000"/>
              </a:spcBef>
              <a:buClr>
                <a:schemeClr val="folHlink"/>
              </a:buClr>
              <a:buSzPct val="60000"/>
              <a:buFont typeface="Wingdings" pitchFamily="2" charset="2"/>
              <a:buNone/>
              <a:defRPr/>
            </a:pPr>
            <a:r>
              <a:rPr lang="en-US" altLang="zh-CN" sz="1800">
                <a:solidFill>
                  <a:srgbClr val="FFFFFF"/>
                </a:solidFill>
                <a:latin typeface="+mj-ea"/>
                <a:ea typeface="+mj-ea"/>
              </a:rPr>
              <a:t>SOCP</a:t>
            </a:r>
            <a:r>
              <a:rPr lang="zh-CN" altLang="en-US" sz="1800">
                <a:solidFill>
                  <a:srgbClr val="FFFFFF"/>
                </a:solidFill>
                <a:latin typeface="+mj-ea"/>
                <a:ea typeface="+mj-ea"/>
              </a:rPr>
              <a:t>改写</a:t>
            </a:r>
          </a:p>
        </p:txBody>
      </p:sp>
      <p:sp>
        <p:nvSpPr>
          <p:cNvPr id="22" name="左右箭头 21"/>
          <p:cNvSpPr/>
          <p:nvPr/>
        </p:nvSpPr>
        <p:spPr>
          <a:xfrm>
            <a:off x="4240213" y="4481513"/>
            <a:ext cx="717550" cy="280987"/>
          </a:xfrm>
          <a:prstGeom prst="leftRightArrow">
            <a:avLst/>
          </a:prstGeom>
          <a:solidFill>
            <a:srgbClr val="0033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buClr>
                <a:schemeClr val="folHlink"/>
              </a:buClr>
              <a:buSzPct val="60000"/>
              <a:buFont typeface="Wingdings" pitchFamily="2" charset="2"/>
              <a:buNone/>
              <a:defRPr/>
            </a:pPr>
            <a:endParaRPr lang="zh-CN" altLang="en-US" sz="1800">
              <a:solidFill>
                <a:srgbClr val="FFFFFF"/>
              </a:solidFill>
            </a:endParaRPr>
          </a:p>
        </p:txBody>
      </p:sp>
      <p:sp>
        <p:nvSpPr>
          <p:cNvPr id="23" name="左右箭头 22"/>
          <p:cNvSpPr/>
          <p:nvPr/>
        </p:nvSpPr>
        <p:spPr>
          <a:xfrm>
            <a:off x="4244975" y="5157788"/>
            <a:ext cx="717550" cy="280987"/>
          </a:xfrm>
          <a:prstGeom prst="leftRightArrow">
            <a:avLst/>
          </a:prstGeom>
          <a:solidFill>
            <a:srgbClr val="0033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ct val="20000"/>
              </a:spcBef>
              <a:buClr>
                <a:schemeClr val="folHlink"/>
              </a:buClr>
              <a:buSzPct val="60000"/>
              <a:buFont typeface="Wingdings" pitchFamily="2" charset="2"/>
              <a:buNone/>
              <a:defRPr/>
            </a:pPr>
            <a:endParaRPr lang="zh-CN" altLang="en-US" sz="1800">
              <a:solidFill>
                <a:srgbClr val="FFFFFF"/>
              </a:solidFill>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认知多天线传输</a:t>
            </a:r>
            <a:r>
              <a:rPr lang="zh-CN" altLang="en-US" dirty="0" smtClean="0"/>
              <a:t>：上行</a:t>
            </a:r>
            <a:r>
              <a:rPr lang="en-US" altLang="zh-CN" dirty="0" smtClean="0"/>
              <a:t>MIMO</a:t>
            </a:r>
            <a:endParaRPr lang="zh-CN" altLang="en-US" dirty="0"/>
          </a:p>
        </p:txBody>
      </p:sp>
      <p:sp>
        <p:nvSpPr>
          <p:cNvPr id="3" name="内容占位符 2"/>
          <p:cNvSpPr>
            <a:spLocks noGrp="1"/>
          </p:cNvSpPr>
          <p:nvPr>
            <p:ph idx="1"/>
          </p:nvPr>
        </p:nvSpPr>
        <p:spPr>
          <a:xfrm>
            <a:off x="539750" y="908050"/>
            <a:ext cx="3671888" cy="2016125"/>
          </a:xfrm>
        </p:spPr>
        <p:txBody>
          <a:bodyPr/>
          <a:lstStyle/>
          <a:p>
            <a:pPr>
              <a:defRPr/>
            </a:pPr>
            <a:r>
              <a:rPr lang="zh-CN" altLang="en-US" dirty="0" smtClean="0"/>
              <a:t>假设：</a:t>
            </a:r>
            <a:endParaRPr lang="en-US" altLang="zh-CN" dirty="0" smtClean="0"/>
          </a:p>
          <a:p>
            <a:pPr lvl="1">
              <a:defRPr/>
            </a:pPr>
            <a:r>
              <a:rPr lang="zh-CN" altLang="en-US" dirty="0" smtClean="0"/>
              <a:t>采用</a:t>
            </a:r>
            <a:r>
              <a:rPr lang="en-US" altLang="zh-CN" dirty="0" smtClean="0"/>
              <a:t>OFDMA</a:t>
            </a:r>
            <a:r>
              <a:rPr lang="zh-CN" altLang="en-US" dirty="0" smtClean="0"/>
              <a:t>接入的宽带</a:t>
            </a:r>
            <a:r>
              <a:rPr lang="en-US" altLang="zh-CN" dirty="0" smtClean="0"/>
              <a:t>MIMO-OFDM</a:t>
            </a:r>
            <a:r>
              <a:rPr lang="zh-CN" altLang="en-US" dirty="0" smtClean="0"/>
              <a:t>系统</a:t>
            </a:r>
            <a:endParaRPr lang="en-US" altLang="zh-CN" dirty="0" smtClean="0"/>
          </a:p>
          <a:p>
            <a:pPr>
              <a:defRPr/>
            </a:pPr>
            <a:r>
              <a:rPr lang="zh-CN" altLang="en-US" dirty="0" smtClean="0"/>
              <a:t>信号模型：</a:t>
            </a:r>
            <a:endParaRPr lang="en-US" altLang="zh-CN" dirty="0" smtClean="0"/>
          </a:p>
          <a:p>
            <a:pPr lvl="1">
              <a:defRPr/>
            </a:pPr>
            <a:r>
              <a:rPr lang="zh-CN" altLang="en-US" dirty="0" smtClean="0"/>
              <a:t>干扰温度：</a:t>
            </a:r>
            <a:endParaRPr lang="zh-CN" altLang="en-US" dirty="0"/>
          </a:p>
        </p:txBody>
      </p:sp>
      <p:sp>
        <p:nvSpPr>
          <p:cNvPr id="115716"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CAA37AE2-4E5B-4047-8776-172879FD0786}"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87</a:t>
            </a:fld>
            <a:endParaRPr lang="en-US" altLang="zh-CN" sz="1600" smtClean="0">
              <a:solidFill>
                <a:srgbClr val="3333CC"/>
              </a:solidFill>
              <a:latin typeface="Times New Roman" panose="02020603050405020304" pitchFamily="18" charset="0"/>
              <a:ea typeface="宋体" panose="02010600030101010101" pitchFamily="2" charset="-122"/>
            </a:endParaRPr>
          </a:p>
        </p:txBody>
      </p:sp>
      <p:graphicFrame>
        <p:nvGraphicFramePr>
          <p:cNvPr id="115717" name="对象 6"/>
          <p:cNvGraphicFramePr>
            <a:graphicFrameLocks noChangeAspect="1"/>
          </p:cNvGraphicFramePr>
          <p:nvPr/>
        </p:nvGraphicFramePr>
        <p:xfrm>
          <a:off x="4284663" y="981075"/>
          <a:ext cx="4781550" cy="1600200"/>
        </p:xfrm>
        <a:graphic>
          <a:graphicData uri="http://schemas.openxmlformats.org/presentationml/2006/ole">
            <mc:AlternateContent xmlns:mc="http://schemas.openxmlformats.org/markup-compatibility/2006">
              <mc:Choice xmlns:v="urn:schemas-microsoft-com:vml" Requires="v">
                <p:oleObj spid="_x0000_s115859" name="Visio" r:id="rId3" imgW="7606808" imgH="2559748" progId="Visio.Drawing.11">
                  <p:embed/>
                </p:oleObj>
              </mc:Choice>
              <mc:Fallback>
                <p:oleObj name="Visio" r:id="rId3" imgW="7606808" imgH="2559748" progId="Visio.Drawing.11">
                  <p:embed/>
                  <p:pic>
                    <p:nvPicPr>
                      <p:cNvPr id="0"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4663" y="981075"/>
                        <a:ext cx="478155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5718" name="对象 7"/>
          <p:cNvGraphicFramePr>
            <a:graphicFrameLocks noChangeAspect="1"/>
          </p:cNvGraphicFramePr>
          <p:nvPr/>
        </p:nvGraphicFramePr>
        <p:xfrm>
          <a:off x="1547813" y="2924175"/>
          <a:ext cx="2143125" cy="785813"/>
        </p:xfrm>
        <a:graphic>
          <a:graphicData uri="http://schemas.openxmlformats.org/presentationml/2006/ole">
            <mc:AlternateContent xmlns:mc="http://schemas.openxmlformats.org/markup-compatibility/2006">
              <mc:Choice xmlns:v="urn:schemas-microsoft-com:vml" Requires="v">
                <p:oleObj spid="_x0000_s115860" name="Equation" r:id="rId5" imgW="1612900" imgH="647700" progId="Equation.DSMT4">
                  <p:embed/>
                </p:oleObj>
              </mc:Choice>
              <mc:Fallback>
                <p:oleObj name="Equation" r:id="rId5" imgW="1612900" imgH="647700" progId="Equation.DSMT4">
                  <p:embed/>
                  <p:pic>
                    <p:nvPicPr>
                      <p:cNvPr id="0" name="对象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7813" y="2924175"/>
                        <a:ext cx="2143125" cy="785813"/>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9"/>
          <p:cNvSpPr txBox="1"/>
          <p:nvPr/>
        </p:nvSpPr>
        <p:spPr>
          <a:xfrm>
            <a:off x="3995738" y="2924175"/>
            <a:ext cx="5040312" cy="703263"/>
          </a:xfrm>
          <a:prstGeom prst="rect">
            <a:avLst/>
          </a:prstGeom>
          <a:noFill/>
        </p:spPr>
        <p:txBody>
          <a:bodyPr>
            <a:spAutoFit/>
          </a:bodyPr>
          <a:lstStyle/>
          <a:p>
            <a:pPr eaLnBrk="1" hangingPunct="1">
              <a:spcBef>
                <a:spcPct val="20000"/>
              </a:spcBef>
              <a:buClr>
                <a:schemeClr val="folHlink"/>
              </a:buClr>
              <a:buSzPct val="60000"/>
              <a:buFont typeface="Wingdings" pitchFamily="2" charset="2"/>
              <a:buNone/>
              <a:defRPr/>
            </a:pPr>
            <a:r>
              <a:rPr lang="en-US" altLang="zh-CN" sz="1800" i="1" dirty="0" err="1">
                <a:latin typeface="+mn-lt"/>
              </a:rPr>
              <a:t>b</a:t>
            </a:r>
            <a:r>
              <a:rPr lang="en-US" altLang="zh-CN" sz="1800" i="1" baseline="-25000" dirty="0" err="1">
                <a:latin typeface="+mn-lt"/>
              </a:rPr>
              <a:t>m</a:t>
            </a:r>
            <a:r>
              <a:rPr lang="en-US" altLang="zh-CN" sz="1800" baseline="-25000" dirty="0" err="1">
                <a:latin typeface="+mn-lt"/>
              </a:rPr>
              <a:t>,</a:t>
            </a:r>
            <a:r>
              <a:rPr lang="en-US" altLang="zh-CN" sz="1800" i="1" baseline="-25000" dirty="0" err="1">
                <a:latin typeface="+mn-lt"/>
              </a:rPr>
              <a:t>n</a:t>
            </a:r>
            <a:r>
              <a:rPr lang="en-US" altLang="zh-CN" sz="1800" dirty="0">
                <a:latin typeface="+mn-lt"/>
              </a:rPr>
              <a:t>=1</a:t>
            </a:r>
            <a:r>
              <a:rPr lang="zh-CN" altLang="en-US" sz="1800" dirty="0">
                <a:latin typeface="+mn-lt"/>
              </a:rPr>
              <a:t>：主用户</a:t>
            </a:r>
            <a:r>
              <a:rPr lang="en-US" altLang="zh-CN" sz="1800" i="1" dirty="0">
                <a:latin typeface="+mn-lt"/>
              </a:rPr>
              <a:t>m</a:t>
            </a:r>
            <a:r>
              <a:rPr lang="zh-CN" altLang="en-US" sz="1800" dirty="0">
                <a:latin typeface="+mn-lt"/>
              </a:rPr>
              <a:t>占用第</a:t>
            </a:r>
            <a:r>
              <a:rPr lang="en-US" altLang="zh-CN" sz="1800" i="1" dirty="0">
                <a:latin typeface="+mn-lt"/>
              </a:rPr>
              <a:t>n</a:t>
            </a:r>
            <a:r>
              <a:rPr lang="zh-CN" altLang="en-US" sz="1800" dirty="0">
                <a:latin typeface="+mn-lt"/>
              </a:rPr>
              <a:t>个子载波，反之则否。</a:t>
            </a:r>
            <a:endParaRPr lang="en-US" altLang="zh-CN" sz="1800" dirty="0">
              <a:latin typeface="+mn-lt"/>
            </a:endParaRPr>
          </a:p>
          <a:p>
            <a:pPr eaLnBrk="1" hangingPunct="1">
              <a:spcBef>
                <a:spcPct val="20000"/>
              </a:spcBef>
              <a:buClr>
                <a:schemeClr val="folHlink"/>
              </a:buClr>
              <a:buSzPct val="60000"/>
              <a:buFont typeface="Wingdings" pitchFamily="2" charset="2"/>
              <a:buNone/>
              <a:defRPr/>
            </a:pPr>
            <a:r>
              <a:rPr lang="en-US" altLang="zh-CN" sz="1800" i="1" dirty="0" err="1">
                <a:latin typeface="+mn-lt"/>
              </a:rPr>
              <a:t>a</a:t>
            </a:r>
            <a:r>
              <a:rPr lang="en-US" altLang="zh-CN" sz="1800" i="1" baseline="-25000" dirty="0" err="1">
                <a:latin typeface="+mn-lt"/>
              </a:rPr>
              <a:t>m</a:t>
            </a:r>
            <a:r>
              <a:rPr lang="en-US" altLang="zh-CN" sz="1800" baseline="-25000" dirty="0" err="1">
                <a:latin typeface="+mn-lt"/>
              </a:rPr>
              <a:t>,</a:t>
            </a:r>
            <a:r>
              <a:rPr lang="en-US" altLang="zh-CN" sz="1800" i="1" baseline="-25000" dirty="0" err="1">
                <a:latin typeface="+mn-lt"/>
              </a:rPr>
              <a:t>n</a:t>
            </a:r>
            <a:r>
              <a:rPr lang="en-US" altLang="zh-CN" sz="1800" dirty="0">
                <a:latin typeface="+mn-lt"/>
              </a:rPr>
              <a:t>=1</a:t>
            </a:r>
            <a:r>
              <a:rPr lang="zh-CN" altLang="en-US" sz="1800" dirty="0">
                <a:latin typeface="+mn-lt"/>
              </a:rPr>
              <a:t>：认知用户</a:t>
            </a:r>
            <a:r>
              <a:rPr lang="en-US" altLang="zh-CN" sz="1800" i="1" dirty="0">
                <a:latin typeface="+mn-lt"/>
              </a:rPr>
              <a:t>m</a:t>
            </a:r>
            <a:r>
              <a:rPr lang="zh-CN" altLang="en-US" sz="1800" dirty="0">
                <a:latin typeface="+mn-lt"/>
              </a:rPr>
              <a:t>占用第</a:t>
            </a:r>
            <a:r>
              <a:rPr lang="en-US" altLang="zh-CN" sz="1800" i="1" dirty="0">
                <a:latin typeface="+mn-lt"/>
              </a:rPr>
              <a:t>n</a:t>
            </a:r>
            <a:r>
              <a:rPr lang="zh-CN" altLang="en-US" sz="1800" dirty="0">
                <a:latin typeface="+mn-lt"/>
              </a:rPr>
              <a:t>个子载波，反之则否</a:t>
            </a:r>
          </a:p>
        </p:txBody>
      </p:sp>
      <p:sp>
        <p:nvSpPr>
          <p:cNvPr id="11" name="内容占位符 2"/>
          <p:cNvSpPr txBox="1">
            <a:spLocks/>
          </p:cNvSpPr>
          <p:nvPr/>
        </p:nvSpPr>
        <p:spPr bwMode="auto">
          <a:xfrm>
            <a:off x="539750" y="3789363"/>
            <a:ext cx="367188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2400">
                <a:solidFill>
                  <a:schemeClr val="tx1"/>
                </a:solidFill>
                <a:latin typeface="+mn-lt"/>
                <a:ea typeface="+mj-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000">
                <a:solidFill>
                  <a:schemeClr val="tx1"/>
                </a:solidFill>
                <a:latin typeface="+mn-lt"/>
                <a:ea typeface="+mj-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1800">
                <a:solidFill>
                  <a:schemeClr val="tx1"/>
                </a:solidFill>
                <a:latin typeface="+mn-lt"/>
                <a:ea typeface="+mj-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1600">
                <a:solidFill>
                  <a:schemeClr val="tx1"/>
                </a:solidFill>
                <a:latin typeface="+mn-lt"/>
                <a:ea typeface="+mj-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1600">
                <a:solidFill>
                  <a:schemeClr val="tx1"/>
                </a:solidFill>
                <a:latin typeface="+mn-lt"/>
                <a:ea typeface="+mj-ea"/>
              </a:defRPr>
            </a:lvl5pPr>
            <a:lvl6pPr marL="2514600" indent="-228600" algn="l" rtl="0" fontAlgn="base">
              <a:spcBef>
                <a:spcPct val="20000"/>
              </a:spcBef>
              <a:spcAft>
                <a:spcPct val="0"/>
              </a:spcAft>
              <a:buClr>
                <a:schemeClr val="accent1"/>
              </a:buClr>
              <a:buSzPct val="50000"/>
              <a:buFont typeface="Wingdings" pitchFamily="2" charset="2"/>
              <a:buChar char="n"/>
              <a:defRPr sz="14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14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14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1400">
                <a:solidFill>
                  <a:schemeClr val="tx1"/>
                </a:solidFill>
                <a:latin typeface="+mn-lt"/>
                <a:ea typeface="+mn-ea"/>
              </a:defRPr>
            </a:lvl9pPr>
          </a:lstStyle>
          <a:p>
            <a:pPr>
              <a:defRPr/>
            </a:pPr>
            <a:r>
              <a:rPr lang="zh-CN" altLang="en-US" kern="0" dirty="0" smtClean="0"/>
              <a:t>问题模型</a:t>
            </a:r>
            <a:endParaRPr lang="en-US" altLang="zh-CN" kern="0" dirty="0" smtClean="0"/>
          </a:p>
        </p:txBody>
      </p:sp>
      <p:graphicFrame>
        <p:nvGraphicFramePr>
          <p:cNvPr id="12" name="对象 11"/>
          <p:cNvGraphicFramePr>
            <a:graphicFrameLocks noChangeAspect="1"/>
          </p:cNvGraphicFramePr>
          <p:nvPr/>
        </p:nvGraphicFramePr>
        <p:xfrm>
          <a:off x="620713" y="4508500"/>
          <a:ext cx="4000500" cy="1285875"/>
        </p:xfrm>
        <a:graphic>
          <a:graphicData uri="http://schemas.openxmlformats.org/presentationml/2006/ole">
            <mc:AlternateContent xmlns:mc="http://schemas.openxmlformats.org/markup-compatibility/2006">
              <mc:Choice xmlns:v="urn:schemas-microsoft-com:vml" Requires="v">
                <p:oleObj spid="_x0000_s115861" name="Equation" r:id="rId7" imgW="2679700" imgH="863600" progId="Equation.DSMT4">
                  <p:embed/>
                </p:oleObj>
              </mc:Choice>
              <mc:Fallback>
                <p:oleObj name="Equation" r:id="rId7" imgW="2679700" imgH="863600" progId="Equation.DSMT4">
                  <p:embed/>
                  <p:pic>
                    <p:nvPicPr>
                      <p:cNvPr id="0" name="对象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0713" y="4508500"/>
                        <a:ext cx="4000500"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圆角矩形 12"/>
          <p:cNvSpPr/>
          <p:nvPr/>
        </p:nvSpPr>
        <p:spPr>
          <a:xfrm>
            <a:off x="4606925" y="4508500"/>
            <a:ext cx="4429125" cy="571500"/>
          </a:xfrm>
          <a:prstGeom prst="roundRect">
            <a:avLst/>
          </a:prstGeom>
          <a:solidFill>
            <a:srgbClr val="0033CC"/>
          </a:solidFill>
          <a:ln>
            <a:noFill/>
          </a:ln>
        </p:spPr>
        <p:style>
          <a:lnRef idx="3">
            <a:schemeClr val="lt1"/>
          </a:lnRef>
          <a:fillRef idx="1">
            <a:schemeClr val="dk1"/>
          </a:fillRef>
          <a:effectRef idx="1">
            <a:schemeClr val="dk1"/>
          </a:effectRef>
          <a:fontRef idx="minor">
            <a:schemeClr val="lt1"/>
          </a:fontRef>
        </p:style>
        <p:txBody>
          <a:bodyPr anchor="ctr"/>
          <a:lstStyle/>
          <a:p>
            <a:pPr eaLnBrk="1" hangingPunct="1">
              <a:spcBef>
                <a:spcPct val="20000"/>
              </a:spcBef>
              <a:buClr>
                <a:schemeClr val="folHlink"/>
              </a:buClr>
              <a:buSzPct val="60000"/>
              <a:buFont typeface="Wingdings" pitchFamily="2" charset="2"/>
              <a:buNone/>
              <a:defRPr/>
            </a:pPr>
            <a:r>
              <a:rPr lang="zh-CN" altLang="en-US" sz="1600" dirty="0">
                <a:solidFill>
                  <a:srgbClr val="FFFFFF"/>
                </a:solidFill>
                <a:ea typeface="+mj-ea"/>
              </a:rPr>
              <a:t>与</a:t>
            </a:r>
            <a:r>
              <a:rPr lang="en-US" altLang="zh-CN" sz="1600" dirty="0">
                <a:solidFill>
                  <a:srgbClr val="FFFFFF"/>
                </a:solidFill>
                <a:ea typeface="+mj-ea"/>
              </a:rPr>
              <a:t>CR</a:t>
            </a:r>
            <a:r>
              <a:rPr lang="zh-CN" altLang="en-US" sz="1600" dirty="0">
                <a:solidFill>
                  <a:srgbClr val="FFFFFF"/>
                </a:solidFill>
                <a:ea typeface="+mj-ea"/>
              </a:rPr>
              <a:t>用户的子载波选择系数</a:t>
            </a:r>
            <a:r>
              <a:rPr lang="en-US" altLang="zh-CN" sz="1600" i="1" dirty="0">
                <a:solidFill>
                  <a:srgbClr val="FFFFFF"/>
                </a:solidFill>
                <a:ea typeface="+mj-ea"/>
              </a:rPr>
              <a:t>a</a:t>
            </a:r>
            <a:r>
              <a:rPr lang="zh-CN" altLang="en-US" sz="1600" dirty="0">
                <a:solidFill>
                  <a:srgbClr val="FFFFFF"/>
                </a:solidFill>
                <a:ea typeface="+mj-ea"/>
              </a:rPr>
              <a:t>以及功率有关的总容量，</a:t>
            </a:r>
            <a:r>
              <a:rPr lang="en-US" altLang="zh-CN" sz="1600" i="1" dirty="0">
                <a:solidFill>
                  <a:srgbClr val="FFFFFF"/>
                </a:solidFill>
                <a:ea typeface="+mj-ea"/>
              </a:rPr>
              <a:t>w</a:t>
            </a:r>
            <a:r>
              <a:rPr lang="zh-CN" altLang="en-US" sz="1600" dirty="0">
                <a:solidFill>
                  <a:srgbClr val="FFFFFF"/>
                </a:solidFill>
                <a:ea typeface="+mj-ea"/>
              </a:rPr>
              <a:t>为用户权重</a:t>
            </a:r>
            <a:endParaRPr lang="en-US" altLang="zh-CN" sz="1600" dirty="0">
              <a:solidFill>
                <a:srgbClr val="FFFFFF"/>
              </a:solidFill>
              <a:ea typeface="+mj-ea"/>
            </a:endParaRPr>
          </a:p>
        </p:txBody>
      </p:sp>
      <p:sp>
        <p:nvSpPr>
          <p:cNvPr id="14" name="圆角矩形 13"/>
          <p:cNvSpPr/>
          <p:nvPr/>
        </p:nvSpPr>
        <p:spPr>
          <a:xfrm>
            <a:off x="4616450" y="5300663"/>
            <a:ext cx="4419600" cy="571500"/>
          </a:xfrm>
          <a:prstGeom prst="roundRect">
            <a:avLst/>
          </a:prstGeom>
          <a:solidFill>
            <a:srgbClr val="0033CC"/>
          </a:solidFill>
          <a:ln>
            <a:noFill/>
          </a:ln>
        </p:spPr>
        <p:style>
          <a:lnRef idx="3">
            <a:schemeClr val="lt1"/>
          </a:lnRef>
          <a:fillRef idx="1">
            <a:schemeClr val="dk1"/>
          </a:fillRef>
          <a:effectRef idx="1">
            <a:schemeClr val="dk1"/>
          </a:effectRef>
          <a:fontRef idx="minor">
            <a:schemeClr val="lt1"/>
          </a:fontRef>
        </p:style>
        <p:txBody>
          <a:bodyPr anchor="ctr"/>
          <a:lstStyle/>
          <a:p>
            <a:pPr eaLnBrk="1" hangingPunct="1">
              <a:spcBef>
                <a:spcPct val="20000"/>
              </a:spcBef>
              <a:buClr>
                <a:schemeClr val="folHlink"/>
              </a:buClr>
              <a:buSzPct val="60000"/>
              <a:buFont typeface="Wingdings" pitchFamily="2" charset="2"/>
              <a:buNone/>
              <a:defRPr/>
            </a:pPr>
            <a:r>
              <a:rPr lang="zh-CN" altLang="en-US" sz="1600" dirty="0">
                <a:solidFill>
                  <a:srgbClr val="FFFFFF"/>
                </a:solidFill>
                <a:latin typeface="+mj-ea"/>
                <a:ea typeface="+mj-ea"/>
              </a:rPr>
              <a:t>约束条件为线性约束。干扰温度不超过主用户门限</a:t>
            </a:r>
            <a:endParaRPr lang="en-US" altLang="zh-CN" sz="1600" dirty="0">
              <a:solidFill>
                <a:srgbClr val="FFFFFF"/>
              </a:solidFill>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animBg="1"/>
      <p:bldP spid="14"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认知多天线传输：上行</a:t>
            </a:r>
            <a:r>
              <a:rPr lang="en-US" altLang="zh-CN" dirty="0"/>
              <a:t>MIMO</a:t>
            </a:r>
            <a:endParaRPr lang="zh-CN" altLang="en-US" dirty="0"/>
          </a:p>
        </p:txBody>
      </p:sp>
      <p:sp>
        <p:nvSpPr>
          <p:cNvPr id="3" name="内容占位符 2"/>
          <p:cNvSpPr>
            <a:spLocks noGrp="1"/>
          </p:cNvSpPr>
          <p:nvPr>
            <p:ph idx="1"/>
          </p:nvPr>
        </p:nvSpPr>
        <p:spPr>
          <a:xfrm>
            <a:off x="539750" y="908050"/>
            <a:ext cx="8280400" cy="1728788"/>
          </a:xfrm>
        </p:spPr>
        <p:txBody>
          <a:bodyPr/>
          <a:lstStyle/>
          <a:p>
            <a:pPr>
              <a:defRPr/>
            </a:pPr>
            <a:r>
              <a:rPr lang="zh-CN" altLang="en-US" dirty="0" smtClean="0"/>
              <a:t>对偶问题：</a:t>
            </a:r>
            <a:endParaRPr lang="en-US" altLang="zh-CN" dirty="0" smtClean="0"/>
          </a:p>
          <a:p>
            <a:pPr>
              <a:defRPr/>
            </a:pPr>
            <a:endParaRPr lang="en-US" altLang="zh-CN" dirty="0"/>
          </a:p>
          <a:p>
            <a:pPr>
              <a:defRPr/>
            </a:pPr>
            <a:endParaRPr lang="en-US" altLang="zh-CN" dirty="0" smtClean="0"/>
          </a:p>
          <a:p>
            <a:pPr>
              <a:defRPr/>
            </a:pPr>
            <a:r>
              <a:rPr lang="zh-CN" altLang="en-US" dirty="0" smtClean="0"/>
              <a:t>解法：</a:t>
            </a:r>
            <a:endParaRPr lang="zh-CN" altLang="en-US" dirty="0"/>
          </a:p>
        </p:txBody>
      </p:sp>
      <p:sp>
        <p:nvSpPr>
          <p:cNvPr id="116740"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42A0B2B4-2543-4B09-8DC8-2E935EB54E2A}"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88</a:t>
            </a:fld>
            <a:endParaRPr lang="en-US" altLang="zh-CN" sz="1600" smtClean="0">
              <a:solidFill>
                <a:srgbClr val="3333CC"/>
              </a:solidFill>
              <a:latin typeface="Times New Roman" panose="02020603050405020304" pitchFamily="18" charset="0"/>
              <a:ea typeface="宋体" panose="02010600030101010101" pitchFamily="2" charset="-122"/>
            </a:endParaRPr>
          </a:p>
        </p:txBody>
      </p:sp>
      <p:graphicFrame>
        <p:nvGraphicFramePr>
          <p:cNvPr id="116741" name="对象 6"/>
          <p:cNvGraphicFramePr>
            <a:graphicFrameLocks noChangeAspect="1"/>
          </p:cNvGraphicFramePr>
          <p:nvPr/>
        </p:nvGraphicFramePr>
        <p:xfrm>
          <a:off x="2555875" y="981075"/>
          <a:ext cx="4564063" cy="1428750"/>
        </p:xfrm>
        <a:graphic>
          <a:graphicData uri="http://schemas.openxmlformats.org/presentationml/2006/ole">
            <mc:AlternateContent xmlns:mc="http://schemas.openxmlformats.org/markup-compatibility/2006">
              <mc:Choice xmlns:v="urn:schemas-microsoft-com:vml" Requires="v">
                <p:oleObj spid="_x0000_s116833" name="Equation" r:id="rId3" imgW="3441700" imgH="1092200" progId="Equation.DSMT4">
                  <p:embed/>
                </p:oleObj>
              </mc:Choice>
              <mc:Fallback>
                <p:oleObj name="Equation" r:id="rId3" imgW="3441700" imgH="1092200" progId="Equation.DSMT4">
                  <p:embed/>
                  <p:pic>
                    <p:nvPicPr>
                      <p:cNvPr id="0"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875" y="981075"/>
                        <a:ext cx="4564063" cy="14287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6742" name="对象 7"/>
          <p:cNvGraphicFramePr>
            <a:graphicFrameLocks noChangeAspect="1"/>
          </p:cNvGraphicFramePr>
          <p:nvPr/>
        </p:nvGraphicFramePr>
        <p:xfrm>
          <a:off x="2700338" y="2565400"/>
          <a:ext cx="3952875" cy="3600450"/>
        </p:xfrm>
        <a:graphic>
          <a:graphicData uri="http://schemas.openxmlformats.org/presentationml/2006/ole">
            <mc:AlternateContent xmlns:mc="http://schemas.openxmlformats.org/markup-compatibility/2006">
              <mc:Choice xmlns:v="urn:schemas-microsoft-com:vml" Requires="v">
                <p:oleObj spid="_x0000_s116834" name="Visio" r:id="rId5" imgW="3542157" imgH="3202686" progId="Visio.Drawing.11">
                  <p:embed/>
                </p:oleObj>
              </mc:Choice>
              <mc:Fallback>
                <p:oleObj name="Visio" r:id="rId5" imgW="3542157" imgH="3202686" progId="Visio.Drawing.11">
                  <p:embed/>
                  <p:pic>
                    <p:nvPicPr>
                      <p:cNvPr id="0" name="对象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0338" y="2565400"/>
                        <a:ext cx="3952875" cy="360045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认知多天线传输：上行</a:t>
            </a:r>
            <a:r>
              <a:rPr lang="en-US" altLang="zh-CN" dirty="0"/>
              <a:t>MIMO</a:t>
            </a:r>
            <a:endParaRPr lang="zh-CN" altLang="en-US" dirty="0"/>
          </a:p>
        </p:txBody>
      </p:sp>
      <p:sp>
        <p:nvSpPr>
          <p:cNvPr id="117763"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FA78B05C-19CA-49C5-91A1-C5257781D000}"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89</a:t>
            </a:fld>
            <a:endParaRPr lang="en-US" altLang="zh-CN" sz="1600" smtClean="0">
              <a:solidFill>
                <a:srgbClr val="3333CC"/>
              </a:solidFill>
              <a:latin typeface="Times New Roman" panose="02020603050405020304" pitchFamily="18" charset="0"/>
              <a:ea typeface="宋体" panose="02010600030101010101" pitchFamily="2" charset="-122"/>
            </a:endParaRPr>
          </a:p>
        </p:txBody>
      </p:sp>
      <p:graphicFrame>
        <p:nvGraphicFramePr>
          <p:cNvPr id="117764" name="Object 1"/>
          <p:cNvGraphicFramePr>
            <a:graphicFrameLocks noChangeAspect="1"/>
          </p:cNvGraphicFramePr>
          <p:nvPr/>
        </p:nvGraphicFramePr>
        <p:xfrm>
          <a:off x="323850" y="2997200"/>
          <a:ext cx="3929063" cy="2952750"/>
        </p:xfrm>
        <a:graphic>
          <a:graphicData uri="http://schemas.openxmlformats.org/presentationml/2006/ole">
            <mc:AlternateContent xmlns:mc="http://schemas.openxmlformats.org/markup-compatibility/2006">
              <mc:Choice xmlns:v="urn:schemas-microsoft-com:vml" Requires="v">
                <p:oleObj spid="_x0000_s117857" name="Visio" r:id="rId3" imgW="5380958" imgH="4047506" progId="Visio.Drawing.11">
                  <p:embed/>
                </p:oleObj>
              </mc:Choice>
              <mc:Fallback>
                <p:oleObj name="Visio" r:id="rId3" imgW="5380958" imgH="4047506" progId="Visio.Drawing.11">
                  <p:embed/>
                  <p:pic>
                    <p:nvPicPr>
                      <p:cNvPr id="0" name="Object 1"/>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323850" y="2997200"/>
                        <a:ext cx="3929063"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17765" name="对象 9"/>
          <p:cNvGraphicFramePr>
            <a:graphicFrameLocks noChangeAspect="1"/>
          </p:cNvGraphicFramePr>
          <p:nvPr/>
        </p:nvGraphicFramePr>
        <p:xfrm>
          <a:off x="4500563" y="2852738"/>
          <a:ext cx="4079875" cy="3071812"/>
        </p:xfrm>
        <a:graphic>
          <a:graphicData uri="http://schemas.openxmlformats.org/presentationml/2006/ole">
            <mc:AlternateContent xmlns:mc="http://schemas.openxmlformats.org/markup-compatibility/2006">
              <mc:Choice xmlns:v="urn:schemas-microsoft-com:vml" Requires="v">
                <p:oleObj spid="_x0000_s117858" name="Visio" r:id="rId5" imgW="5733288" imgH="4314111" progId="Visio.Drawing.11">
                  <p:embed/>
                </p:oleObj>
              </mc:Choice>
              <mc:Fallback>
                <p:oleObj name="Visio" r:id="rId5" imgW="5733288" imgH="4314111" progId="Visio.Drawing.11">
                  <p:embed/>
                  <p:pic>
                    <p:nvPicPr>
                      <p:cNvPr id="0" name="对象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0563" y="2852738"/>
                        <a:ext cx="4079875" cy="307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内容占位符 2"/>
          <p:cNvSpPr txBox="1">
            <a:spLocks/>
          </p:cNvSpPr>
          <p:nvPr/>
        </p:nvSpPr>
        <p:spPr bwMode="auto">
          <a:xfrm>
            <a:off x="468313" y="981075"/>
            <a:ext cx="7272337"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2400">
                <a:solidFill>
                  <a:schemeClr val="tx1"/>
                </a:solidFill>
                <a:latin typeface="+mn-lt"/>
                <a:ea typeface="+mj-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000">
                <a:solidFill>
                  <a:schemeClr val="tx1"/>
                </a:solidFill>
                <a:latin typeface="+mn-lt"/>
                <a:ea typeface="+mj-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1800">
                <a:solidFill>
                  <a:schemeClr val="tx1"/>
                </a:solidFill>
                <a:latin typeface="+mn-lt"/>
                <a:ea typeface="+mj-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1600">
                <a:solidFill>
                  <a:schemeClr val="tx1"/>
                </a:solidFill>
                <a:latin typeface="+mn-lt"/>
                <a:ea typeface="+mj-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1600">
                <a:solidFill>
                  <a:schemeClr val="tx1"/>
                </a:solidFill>
                <a:latin typeface="+mn-lt"/>
                <a:ea typeface="+mj-ea"/>
              </a:defRPr>
            </a:lvl5pPr>
            <a:lvl6pPr marL="2514600" indent="-228600" algn="l" rtl="0" fontAlgn="base">
              <a:spcBef>
                <a:spcPct val="20000"/>
              </a:spcBef>
              <a:spcAft>
                <a:spcPct val="0"/>
              </a:spcAft>
              <a:buClr>
                <a:schemeClr val="accent1"/>
              </a:buClr>
              <a:buSzPct val="50000"/>
              <a:buFont typeface="Wingdings" pitchFamily="2" charset="2"/>
              <a:buChar char="n"/>
              <a:defRPr sz="14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14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14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1400">
                <a:solidFill>
                  <a:schemeClr val="tx1"/>
                </a:solidFill>
                <a:latin typeface="+mn-lt"/>
                <a:ea typeface="+mn-ea"/>
              </a:defRPr>
            </a:lvl9pPr>
          </a:lstStyle>
          <a:p>
            <a:pPr>
              <a:defRPr/>
            </a:pPr>
            <a:r>
              <a:rPr lang="zh-CN" altLang="en-US" sz="2000" dirty="0"/>
              <a:t>仿真参数</a:t>
            </a:r>
            <a:r>
              <a:rPr lang="zh-CN" altLang="en-US" sz="2000" dirty="0" smtClean="0"/>
              <a:t>设置</a:t>
            </a:r>
            <a:endParaRPr lang="en-US" altLang="zh-CN" sz="2000" dirty="0" smtClean="0"/>
          </a:p>
          <a:p>
            <a:pPr lvl="1">
              <a:defRPr/>
            </a:pPr>
            <a:r>
              <a:rPr lang="zh-CN" altLang="en-US" sz="1800" kern="0" dirty="0" smtClean="0"/>
              <a:t>系统</a:t>
            </a:r>
            <a:r>
              <a:rPr lang="zh-CN" altLang="en-US" sz="1800" kern="0" dirty="0"/>
              <a:t>带宽</a:t>
            </a:r>
            <a:r>
              <a:rPr lang="en-US" altLang="zh-CN" sz="1800" kern="0" dirty="0"/>
              <a:t>20MHz</a:t>
            </a:r>
            <a:r>
              <a:rPr lang="zh-CN" altLang="en-US" sz="1800" kern="0" dirty="0"/>
              <a:t>；</a:t>
            </a:r>
            <a:endParaRPr lang="en-US" altLang="zh-CN" sz="1800" kern="0" dirty="0"/>
          </a:p>
          <a:p>
            <a:pPr lvl="1">
              <a:defRPr/>
            </a:pPr>
            <a:r>
              <a:rPr lang="zh-CN" altLang="en-US" sz="1800" kern="0" dirty="0"/>
              <a:t>子载波数</a:t>
            </a:r>
            <a:r>
              <a:rPr lang="en-US" altLang="zh-CN" sz="1800" kern="0" dirty="0"/>
              <a:t>64</a:t>
            </a:r>
            <a:r>
              <a:rPr lang="zh-CN" altLang="en-US" sz="1800" kern="0" dirty="0"/>
              <a:t>；</a:t>
            </a:r>
            <a:endParaRPr lang="en-US" altLang="zh-CN" sz="1800" kern="0" dirty="0"/>
          </a:p>
          <a:p>
            <a:pPr lvl="1">
              <a:defRPr/>
            </a:pPr>
            <a:r>
              <a:rPr lang="en-US" altLang="zh-CN" sz="1800" kern="0" dirty="0"/>
              <a:t>CRBS</a:t>
            </a:r>
            <a:r>
              <a:rPr lang="zh-CN" altLang="en-US" sz="1800" kern="0" dirty="0"/>
              <a:t>与</a:t>
            </a:r>
            <a:r>
              <a:rPr lang="en-US" altLang="zh-CN" sz="1800" kern="0" dirty="0"/>
              <a:t>CRU</a:t>
            </a:r>
            <a:r>
              <a:rPr lang="zh-CN" altLang="en-US" sz="1800" kern="0" dirty="0"/>
              <a:t>各配备</a:t>
            </a:r>
            <a:r>
              <a:rPr lang="en-US" altLang="zh-CN" sz="1800" kern="0" dirty="0"/>
              <a:t>4</a:t>
            </a:r>
            <a:r>
              <a:rPr lang="zh-CN" altLang="en-US" sz="1800" kern="0" dirty="0"/>
              <a:t>根天线；</a:t>
            </a:r>
            <a:endParaRPr lang="en-US" altLang="zh-CN" sz="1800" kern="0" dirty="0"/>
          </a:p>
          <a:p>
            <a:pPr lvl="1">
              <a:defRPr/>
            </a:pPr>
            <a:r>
              <a:rPr lang="en-US" altLang="zh-CN" sz="1800" kern="0" dirty="0"/>
              <a:t>3</a:t>
            </a:r>
            <a:r>
              <a:rPr lang="zh-CN" altLang="en-US" sz="1800" kern="0" dirty="0"/>
              <a:t>个认知用户；</a:t>
            </a:r>
            <a:endParaRPr lang="en-US" altLang="zh-CN" sz="1800" kern="0" dirty="0"/>
          </a:p>
          <a:p>
            <a:pPr lvl="1">
              <a:defRPr/>
            </a:pPr>
            <a:r>
              <a:rPr lang="en-US" altLang="zh-CN" sz="1800" kern="0" dirty="0"/>
              <a:t>8</a:t>
            </a:r>
            <a:r>
              <a:rPr lang="zh-CN" altLang="en-US" sz="1800" kern="0" dirty="0"/>
              <a:t>个主用户</a:t>
            </a:r>
            <a:endParaRPr lang="en-US" altLang="zh-CN" sz="1800" kern="0" dirty="0"/>
          </a:p>
          <a:p>
            <a:pPr lvl="1">
              <a:defRPr/>
            </a:pPr>
            <a:endParaRPr lang="en-US" altLang="zh-CN" sz="1800" kern="0" dirty="0"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1500" y="2106613"/>
            <a:ext cx="3279775" cy="2617787"/>
          </a:xfrm>
          <a:prstGeom prst="rect">
            <a:avLst/>
          </a:prstGeom>
          <a:noFill/>
          <a:ln w="9525">
            <a:solidFill>
              <a:srgbClr val="FF0000"/>
            </a:solidFill>
            <a:prstDash val="dash"/>
            <a:miter lim="800000"/>
            <a:headEnd/>
            <a:tailEnd/>
          </a:ln>
          <a:extLst>
            <a:ext uri="{909E8E84-426E-40DD-AFC4-6F175D3DCCD1}">
              <a14:hiddenFill xmlns:a14="http://schemas.microsoft.com/office/drawing/2010/main">
                <a:solidFill>
                  <a:schemeClr val="accent1"/>
                </a:solidFill>
              </a14:hiddenFill>
            </a:ext>
          </a:extLst>
        </p:spPr>
      </p:pic>
      <p:sp>
        <p:nvSpPr>
          <p:cNvPr id="2" name="标题 1"/>
          <p:cNvSpPr>
            <a:spLocks noGrp="1"/>
          </p:cNvSpPr>
          <p:nvPr>
            <p:ph type="title"/>
          </p:nvPr>
        </p:nvSpPr>
        <p:spPr/>
        <p:txBody>
          <a:bodyPr/>
          <a:lstStyle/>
          <a:p>
            <a:pPr>
              <a:defRPr/>
            </a:pPr>
            <a:r>
              <a:rPr lang="zh-CN" altLang="en-US" dirty="0"/>
              <a:t>认知无线电（</a:t>
            </a:r>
            <a:r>
              <a:rPr lang="en-US" altLang="zh-CN" dirty="0"/>
              <a:t>Cognitive Radio</a:t>
            </a:r>
            <a:r>
              <a:rPr lang="zh-CN" altLang="en-US" dirty="0"/>
              <a:t>，</a:t>
            </a:r>
            <a:r>
              <a:rPr lang="en-US" altLang="zh-CN" dirty="0"/>
              <a:t>CR</a:t>
            </a:r>
            <a:r>
              <a:rPr lang="zh-CN" altLang="en-US" dirty="0"/>
              <a:t>）</a:t>
            </a:r>
          </a:p>
        </p:txBody>
      </p:sp>
      <p:sp>
        <p:nvSpPr>
          <p:cNvPr id="3" name="内容占位符 2"/>
          <p:cNvSpPr>
            <a:spLocks noGrp="1"/>
          </p:cNvSpPr>
          <p:nvPr>
            <p:ph idx="1"/>
          </p:nvPr>
        </p:nvSpPr>
        <p:spPr>
          <a:xfrm>
            <a:off x="539750" y="957263"/>
            <a:ext cx="7472363" cy="576262"/>
          </a:xfrm>
        </p:spPr>
        <p:txBody>
          <a:bodyPr/>
          <a:lstStyle/>
          <a:p>
            <a:pPr marL="0" indent="0">
              <a:buNone/>
              <a:defRPr/>
            </a:pPr>
            <a:r>
              <a:rPr lang="en-US" altLang="zh-CN" dirty="0" smtClean="0"/>
              <a:t>Simon </a:t>
            </a:r>
            <a:r>
              <a:rPr lang="en-US" altLang="zh-CN" dirty="0" err="1" smtClean="0"/>
              <a:t>Haykin</a:t>
            </a:r>
            <a:r>
              <a:rPr lang="en-US" altLang="zh-CN" dirty="0" smtClean="0"/>
              <a:t> (</a:t>
            </a:r>
            <a:r>
              <a:rPr lang="zh-CN" altLang="en-US" dirty="0"/>
              <a:t>西蒙</a:t>
            </a:r>
            <a:r>
              <a:rPr lang="en-US" altLang="zh-CN" dirty="0"/>
              <a:t>.</a:t>
            </a:r>
            <a:r>
              <a:rPr lang="zh-CN" altLang="en-US" dirty="0"/>
              <a:t>赫金</a:t>
            </a:r>
            <a:r>
              <a:rPr lang="en-US" altLang="zh-CN" dirty="0" smtClean="0"/>
              <a:t>)</a:t>
            </a:r>
            <a:r>
              <a:rPr lang="zh-CN" altLang="en-US" dirty="0" smtClean="0"/>
              <a:t>的定义</a:t>
            </a:r>
            <a:endParaRPr lang="zh-CN" altLang="en-US" dirty="0"/>
          </a:p>
        </p:txBody>
      </p:sp>
      <p:sp>
        <p:nvSpPr>
          <p:cNvPr id="14341"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5B6F6B26-5274-400A-9C1F-E940BD41513D}"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9</a:t>
            </a:fld>
            <a:endParaRPr lang="en-US" altLang="zh-CN" sz="1600" smtClean="0">
              <a:solidFill>
                <a:srgbClr val="3333CC"/>
              </a:solidFill>
              <a:latin typeface="Times New Roman" panose="02020603050405020304" pitchFamily="18" charset="0"/>
              <a:ea typeface="宋体" panose="02010600030101010101" pitchFamily="2" charset="-122"/>
            </a:endParaRPr>
          </a:p>
        </p:txBody>
      </p:sp>
      <p:pic>
        <p:nvPicPr>
          <p:cNvPr id="14342" name="图片 6"/>
          <p:cNvPicPr>
            <a:picLocks noChangeAspect="1"/>
          </p:cNvPicPr>
          <p:nvPr/>
        </p:nvPicPr>
        <p:blipFill>
          <a:blip r:embed="rId3">
            <a:extLst>
              <a:ext uri="{28A0092B-C50C-407E-A947-70E740481C1C}">
                <a14:useLocalDpi xmlns:a14="http://schemas.microsoft.com/office/drawing/2010/main" val="0"/>
              </a:ext>
            </a:extLst>
          </a:blip>
          <a:srcRect t="128" b="22423"/>
          <a:stretch>
            <a:fillRect/>
          </a:stretch>
        </p:blipFill>
        <p:spPr bwMode="auto">
          <a:xfrm>
            <a:off x="7600950" y="871538"/>
            <a:ext cx="998538"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250825" y="2089150"/>
            <a:ext cx="5400675" cy="2708275"/>
          </a:xfrm>
          <a:prstGeom prst="rect">
            <a:avLst/>
          </a:prstGeom>
          <a:solidFill>
            <a:srgbClr val="0033CC"/>
          </a:solidFill>
        </p:spPr>
        <p:txBody>
          <a:bodyPr>
            <a:spAutoFit/>
          </a:bodyPr>
          <a:lstStyle/>
          <a:p>
            <a:pPr eaLnBrk="1" hangingPunct="1">
              <a:spcBef>
                <a:spcPts val="600"/>
              </a:spcBef>
              <a:buClr>
                <a:schemeClr val="folHlink"/>
              </a:buClr>
              <a:buSzPct val="60000"/>
              <a:buFont typeface="Wingdings" pitchFamily="2" charset="2"/>
              <a:buNone/>
              <a:defRPr/>
            </a:pPr>
            <a:r>
              <a:rPr lang="zh-CN" altLang="zh-CN" sz="2000" b="1" dirty="0">
                <a:solidFill>
                  <a:schemeClr val="bg1"/>
                </a:solidFill>
                <a:latin typeface="+mj-ea"/>
                <a:ea typeface="+mj-ea"/>
              </a:rPr>
              <a:t>“认知无线电是一个智能无线通信系统。它能够感知外界环境，并使用人工智能技术从环境中学习，通过实时改变某些操作参数（比如传输功率、载波频率和调制技术等），使其内部状态适应接收到的无线信号的统计性变化，以达到以下目的：</a:t>
            </a:r>
          </a:p>
          <a:p>
            <a:pPr marL="342900" indent="-342900" eaLnBrk="1" hangingPunct="1">
              <a:spcBef>
                <a:spcPts val="600"/>
              </a:spcBef>
              <a:buClr>
                <a:schemeClr val="bg1"/>
              </a:buClr>
              <a:buSzPct val="75000"/>
              <a:buFont typeface="Wingdings" pitchFamily="2" charset="2"/>
              <a:buChar char="n"/>
              <a:defRPr/>
            </a:pPr>
            <a:r>
              <a:rPr lang="zh-CN" altLang="zh-CN" sz="2000" b="1" dirty="0">
                <a:solidFill>
                  <a:schemeClr val="bg1"/>
                </a:solidFill>
                <a:latin typeface="+mj-ea"/>
                <a:ea typeface="+mj-ea"/>
              </a:rPr>
              <a:t>任何时间任何地点的高度可靠通信；</a:t>
            </a:r>
          </a:p>
          <a:p>
            <a:pPr marL="342900" indent="-342900" eaLnBrk="1" hangingPunct="1">
              <a:spcBef>
                <a:spcPts val="600"/>
              </a:spcBef>
              <a:buClr>
                <a:schemeClr val="bg1"/>
              </a:buClr>
              <a:buSzPct val="75000"/>
              <a:buFont typeface="Wingdings" pitchFamily="2" charset="2"/>
              <a:buChar char="n"/>
              <a:defRPr/>
            </a:pPr>
            <a:r>
              <a:rPr lang="zh-CN" altLang="zh-CN" sz="2000" b="1" dirty="0">
                <a:solidFill>
                  <a:schemeClr val="bg1"/>
                </a:solidFill>
                <a:latin typeface="+mj-ea"/>
                <a:ea typeface="+mj-ea"/>
              </a:rPr>
              <a:t>对频谱资源的有效利用。”</a:t>
            </a:r>
            <a:endParaRPr lang="zh-CN" altLang="en-US" sz="2000" b="1" dirty="0">
              <a:solidFill>
                <a:schemeClr val="bg1"/>
              </a:solidFill>
              <a:latin typeface="+mj-ea"/>
              <a:ea typeface="+mj-ea"/>
            </a:endParaRPr>
          </a:p>
        </p:txBody>
      </p:sp>
      <p:sp>
        <p:nvSpPr>
          <p:cNvPr id="10" name="TextBox 9"/>
          <p:cNvSpPr txBox="1"/>
          <p:nvPr/>
        </p:nvSpPr>
        <p:spPr>
          <a:xfrm>
            <a:off x="611560" y="5877272"/>
            <a:ext cx="7488832" cy="276999"/>
          </a:xfrm>
          <a:prstGeom prst="rect">
            <a:avLst/>
          </a:prstGeom>
        </p:spPr>
        <p:style>
          <a:lnRef idx="0">
            <a:schemeClr val="accent1"/>
          </a:lnRef>
          <a:fillRef idx="3">
            <a:schemeClr val="accent1"/>
          </a:fillRef>
          <a:effectRef idx="3">
            <a:schemeClr val="accent1"/>
          </a:effectRef>
          <a:fontRef idx="minor">
            <a:schemeClr val="lt1"/>
          </a:fontRef>
        </p:style>
        <p:txBody>
          <a:bodyPr>
            <a:spAutoFit/>
          </a:bodyPr>
          <a:lstStyle/>
          <a:p>
            <a:pPr algn="ctr" eaLnBrk="1" hangingPunct="1">
              <a:spcBef>
                <a:spcPct val="20000"/>
              </a:spcBef>
              <a:buClr>
                <a:schemeClr val="bg1"/>
              </a:buClr>
              <a:buSzPct val="90000"/>
              <a:buFont typeface="Wingdings" pitchFamily="2" charset="2"/>
              <a:buNone/>
              <a:defRPr/>
            </a:pPr>
            <a:r>
              <a:rPr lang="en-US" altLang="zh-CN" sz="1200" dirty="0"/>
              <a:t>S. </a:t>
            </a:r>
            <a:r>
              <a:rPr lang="en-US" altLang="zh-CN" sz="1200" dirty="0" err="1"/>
              <a:t>Haykin</a:t>
            </a:r>
            <a:r>
              <a:rPr lang="en-US" altLang="zh-CN" sz="1200" dirty="0"/>
              <a:t>. Cognitive radio: brain-empowered wireless communications. IEEE JSAC, Feb. 2005, 23(2): 201-220.</a:t>
            </a:r>
            <a:endParaRPr lang="zh-CN" altLang="zh-CN" sz="1200"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认知多天线传输</a:t>
            </a:r>
            <a:r>
              <a:rPr lang="zh-CN" altLang="en-US" dirty="0" smtClean="0"/>
              <a:t>：其他问题</a:t>
            </a:r>
            <a:endParaRPr lang="zh-CN" altLang="en-US" dirty="0"/>
          </a:p>
        </p:txBody>
      </p:sp>
      <p:sp>
        <p:nvSpPr>
          <p:cNvPr id="3" name="内容占位符 2"/>
          <p:cNvSpPr>
            <a:spLocks noGrp="1"/>
          </p:cNvSpPr>
          <p:nvPr>
            <p:ph idx="1"/>
          </p:nvPr>
        </p:nvSpPr>
        <p:spPr>
          <a:xfrm>
            <a:off x="539750" y="908050"/>
            <a:ext cx="8424863" cy="1512888"/>
          </a:xfrm>
        </p:spPr>
        <p:txBody>
          <a:bodyPr/>
          <a:lstStyle/>
          <a:p>
            <a:pPr>
              <a:defRPr/>
            </a:pPr>
            <a:r>
              <a:rPr lang="zh-CN" altLang="en-US" dirty="0" smtClean="0"/>
              <a:t>信道状态未知的情况：盲信道估计和学习</a:t>
            </a:r>
            <a:endParaRPr lang="en-US" altLang="zh-CN" dirty="0" smtClean="0"/>
          </a:p>
          <a:p>
            <a:pPr>
              <a:defRPr/>
            </a:pPr>
            <a:endParaRPr lang="en-US" altLang="zh-CN" dirty="0" smtClean="0"/>
          </a:p>
          <a:p>
            <a:pPr>
              <a:defRPr/>
            </a:pPr>
            <a:r>
              <a:rPr lang="zh-CN" altLang="en-US" dirty="0" smtClean="0"/>
              <a:t>多</a:t>
            </a:r>
            <a:r>
              <a:rPr lang="en-US" altLang="zh-CN" dirty="0" smtClean="0"/>
              <a:t>CR</a:t>
            </a:r>
            <a:r>
              <a:rPr lang="zh-CN" altLang="en-US" dirty="0" smtClean="0"/>
              <a:t>用户分布式接入：博弈理论（</a:t>
            </a:r>
            <a:r>
              <a:rPr lang="en-US" altLang="zh-CN" dirty="0" smtClean="0"/>
              <a:t>Game Theory</a:t>
            </a:r>
            <a:r>
              <a:rPr lang="zh-CN" altLang="en-US" dirty="0" smtClean="0"/>
              <a:t>）</a:t>
            </a:r>
            <a:endParaRPr lang="zh-CN" altLang="en-US" dirty="0"/>
          </a:p>
        </p:txBody>
      </p:sp>
      <p:sp>
        <p:nvSpPr>
          <p:cNvPr id="118788"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550C2033-A073-4275-BD8C-C1E3E5C7E751}"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90</a:t>
            </a:fld>
            <a:endParaRPr lang="en-US" altLang="zh-CN" sz="1600" smtClean="0">
              <a:solidFill>
                <a:srgbClr val="3333CC"/>
              </a:solidFill>
              <a:latin typeface="Times New Roman" panose="02020603050405020304" pitchFamily="18" charset="0"/>
              <a:ea typeface="宋体" panose="02010600030101010101" pitchFamily="2" charset="-122"/>
            </a:endParaRPr>
          </a:p>
        </p:txBody>
      </p:sp>
      <p:pic>
        <p:nvPicPr>
          <p:cNvPr id="11878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2898775"/>
            <a:ext cx="4246563" cy="1435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879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463" y="2420938"/>
            <a:ext cx="3946525" cy="273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179512" y="5642084"/>
            <a:ext cx="8856984" cy="523220"/>
          </a:xfrm>
          <a:prstGeom prst="rect">
            <a:avLst/>
          </a:prstGeom>
        </p:spPr>
        <p:style>
          <a:lnRef idx="0">
            <a:schemeClr val="accent1"/>
          </a:lnRef>
          <a:fillRef idx="3">
            <a:schemeClr val="accent1"/>
          </a:fillRef>
          <a:effectRef idx="3">
            <a:schemeClr val="accent1"/>
          </a:effectRef>
          <a:fontRef idx="minor">
            <a:schemeClr val="lt1"/>
          </a:fontRef>
        </p:style>
        <p:txBody>
          <a:bodyPr>
            <a:spAutoFit/>
          </a:bodyPr>
          <a:lstStyle/>
          <a:p>
            <a:pPr eaLnBrk="1" hangingPunct="1">
              <a:spcBef>
                <a:spcPct val="20000"/>
              </a:spcBef>
              <a:buClr>
                <a:srgbClr val="FFFF00"/>
              </a:buClr>
              <a:buSzPct val="100000"/>
              <a:buFont typeface="Wingdings" pitchFamily="2" charset="2"/>
              <a:buNone/>
              <a:defRPr/>
            </a:pPr>
            <a:r>
              <a:rPr lang="it-IT" altLang="zh-CN" sz="1400" dirty="0"/>
              <a:t>G. Scutari, D. P. Palomar, and S. Barbarossa</a:t>
            </a:r>
            <a:r>
              <a:rPr lang="en-US" altLang="zh-CN" sz="1400" dirty="0"/>
              <a:t>“Cognitive MIMO radio</a:t>
            </a:r>
            <a:r>
              <a:rPr lang="zh-CN" altLang="en-US" sz="1400" dirty="0"/>
              <a:t>，</a:t>
            </a:r>
            <a:r>
              <a:rPr lang="en-US" altLang="zh-CN" sz="1400" dirty="0"/>
              <a:t>” IEEE Signal Processing Magazine,  pp. 46-59, Nov. 2008.</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5BFD9634-63DF-450E-B782-65F039F73F77}"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91</a:t>
            </a:fld>
            <a:endParaRPr lang="en-US" altLang="zh-CN" sz="1600" smtClean="0">
              <a:solidFill>
                <a:srgbClr val="3333CC"/>
              </a:solidFill>
              <a:latin typeface="Times New Roman" panose="02020603050405020304" pitchFamily="18" charset="0"/>
              <a:ea typeface="宋体" panose="02010600030101010101" pitchFamily="2" charset="-122"/>
            </a:endParaRPr>
          </a:p>
        </p:txBody>
      </p:sp>
      <p:sp>
        <p:nvSpPr>
          <p:cNvPr id="21509" name="Rectangle 2"/>
          <p:cNvSpPr>
            <a:spLocks noGrp="1" noChangeArrowheads="1"/>
          </p:cNvSpPr>
          <p:nvPr>
            <p:ph type="title"/>
          </p:nvPr>
        </p:nvSpPr>
        <p:spPr/>
        <p:txBody>
          <a:bodyPr/>
          <a:lstStyle/>
          <a:p>
            <a:pPr eaLnBrk="1" hangingPunct="1">
              <a:defRPr/>
            </a:pPr>
            <a:r>
              <a:rPr lang="zh-CN" altLang="en-US" sz="3600" dirty="0" smtClean="0"/>
              <a:t>内容</a:t>
            </a:r>
            <a:r>
              <a:rPr lang="zh-CN" altLang="en-US" sz="3600" dirty="0"/>
              <a:t>安排</a:t>
            </a:r>
            <a:endParaRPr lang="zh-CN" altLang="en-US" sz="3600" dirty="0" smtClean="0"/>
          </a:p>
        </p:txBody>
      </p:sp>
      <p:sp>
        <p:nvSpPr>
          <p:cNvPr id="21510" name="Rectangle 3"/>
          <p:cNvSpPr>
            <a:spLocks noGrp="1" noChangeArrowheads="1"/>
          </p:cNvSpPr>
          <p:nvPr>
            <p:ph type="body" idx="1"/>
          </p:nvPr>
        </p:nvSpPr>
        <p:spPr>
          <a:xfrm>
            <a:off x="611188" y="908050"/>
            <a:ext cx="7954962" cy="5184775"/>
          </a:xfrm>
        </p:spPr>
        <p:txBody>
          <a:bodyPr/>
          <a:lstStyle/>
          <a:p>
            <a:pPr eaLnBrk="1" hangingPunct="1">
              <a:lnSpc>
                <a:spcPct val="200000"/>
              </a:lnSpc>
              <a:spcBef>
                <a:spcPct val="0"/>
              </a:spcBef>
              <a:spcAft>
                <a:spcPts val="600"/>
              </a:spcAft>
              <a:defRPr/>
            </a:pPr>
            <a:r>
              <a:rPr lang="zh-CN" altLang="en-US" sz="2800" dirty="0" smtClean="0">
                <a:ea typeface="楷体_GB2312" pitchFamily="49" charset="-122"/>
              </a:rPr>
              <a:t>基本概念与原理</a:t>
            </a:r>
            <a:endParaRPr lang="en-US" altLang="zh-CN" sz="2800" dirty="0" smtClean="0">
              <a:ea typeface="楷体_GB2312" pitchFamily="49" charset="-122"/>
            </a:endParaRPr>
          </a:p>
          <a:p>
            <a:pPr eaLnBrk="1" hangingPunct="1">
              <a:lnSpc>
                <a:spcPct val="200000"/>
              </a:lnSpc>
              <a:spcBef>
                <a:spcPct val="0"/>
              </a:spcBef>
              <a:spcAft>
                <a:spcPts val="600"/>
              </a:spcAft>
              <a:defRPr/>
            </a:pPr>
            <a:r>
              <a:rPr lang="zh-CN" altLang="en-US" sz="3000" dirty="0" smtClean="0">
                <a:ea typeface="楷体_GB2312" pitchFamily="49" charset="-122"/>
              </a:rPr>
              <a:t>信息论的角度</a:t>
            </a:r>
            <a:endParaRPr lang="en-US" altLang="zh-CN" sz="3000" dirty="0" smtClean="0">
              <a:ea typeface="楷体_GB2312" pitchFamily="49" charset="-122"/>
            </a:endParaRPr>
          </a:p>
          <a:p>
            <a:pPr eaLnBrk="1" hangingPunct="1">
              <a:lnSpc>
                <a:spcPct val="200000"/>
              </a:lnSpc>
              <a:spcBef>
                <a:spcPct val="0"/>
              </a:spcBef>
              <a:spcAft>
                <a:spcPts val="600"/>
              </a:spcAft>
              <a:defRPr/>
            </a:pPr>
            <a:r>
              <a:rPr lang="zh-CN" altLang="en-US" sz="3000" dirty="0" smtClean="0">
                <a:ea typeface="楷体_GB2312" pitchFamily="49" charset="-122"/>
              </a:rPr>
              <a:t>信号处理的角度</a:t>
            </a:r>
            <a:endParaRPr lang="en-US" altLang="zh-CN" sz="3000" dirty="0" smtClean="0">
              <a:ea typeface="楷体_GB2312" pitchFamily="49" charset="-122"/>
            </a:endParaRPr>
          </a:p>
          <a:p>
            <a:pPr eaLnBrk="1" hangingPunct="1">
              <a:lnSpc>
                <a:spcPct val="200000"/>
              </a:lnSpc>
              <a:spcBef>
                <a:spcPct val="0"/>
              </a:spcBef>
              <a:spcAft>
                <a:spcPts val="600"/>
              </a:spcAft>
              <a:defRPr/>
            </a:pPr>
            <a:r>
              <a:rPr lang="zh-CN" altLang="en-US" sz="3000" dirty="0" smtClean="0">
                <a:ea typeface="楷体_GB2312" pitchFamily="49" charset="-122"/>
              </a:rPr>
              <a:t>网络的角度</a:t>
            </a:r>
            <a:endParaRPr lang="en-US" altLang="zh-CN" sz="3000" dirty="0" smtClean="0">
              <a:ea typeface="楷体_GB2312" pitchFamily="49" charset="-122"/>
            </a:endParaRPr>
          </a:p>
          <a:p>
            <a:pPr eaLnBrk="1" hangingPunct="1">
              <a:lnSpc>
                <a:spcPct val="200000"/>
              </a:lnSpc>
              <a:spcBef>
                <a:spcPct val="0"/>
              </a:spcBef>
              <a:spcAft>
                <a:spcPts val="600"/>
              </a:spcAft>
              <a:defRPr/>
            </a:pPr>
            <a:r>
              <a:rPr lang="zh-CN" altLang="en-US" sz="3000" dirty="0" smtClean="0">
                <a:ea typeface="楷体_GB2312" pitchFamily="49" charset="-122"/>
              </a:rPr>
              <a:t>应用与原型系统</a:t>
            </a:r>
            <a:endParaRPr lang="en-US" altLang="zh-CN" sz="3000" dirty="0" smtClean="0">
              <a:ea typeface="楷体_GB2312" pitchFamily="49" charset="-122"/>
            </a:endParaRPr>
          </a:p>
        </p:txBody>
      </p:sp>
      <p:sp>
        <p:nvSpPr>
          <p:cNvPr id="7" name="AutoShape 4"/>
          <p:cNvSpPr>
            <a:spLocks noChangeArrowheads="1"/>
          </p:cNvSpPr>
          <p:nvPr/>
        </p:nvSpPr>
        <p:spPr bwMode="auto">
          <a:xfrm>
            <a:off x="539750" y="4129088"/>
            <a:ext cx="8135938" cy="576262"/>
          </a:xfrm>
          <a:prstGeom prst="roundRect">
            <a:avLst>
              <a:gd name="adj" fmla="val 16667"/>
            </a:avLst>
          </a:prstGeom>
          <a:noFill/>
          <a:ln w="76200" cmpd="tri" algn="ctr">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endParaRPr lang="zh-CN" altLang="en-US" sz="1800">
              <a:latin typeface="Tahoma" panose="020B060403050404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问题提出：网络架构</a:t>
            </a:r>
            <a:endParaRPr lang="zh-CN" altLang="en-US" dirty="0"/>
          </a:p>
        </p:txBody>
      </p:sp>
      <p:sp>
        <p:nvSpPr>
          <p:cNvPr id="3" name="内容占位符 2"/>
          <p:cNvSpPr>
            <a:spLocks noGrp="1"/>
          </p:cNvSpPr>
          <p:nvPr>
            <p:ph idx="1"/>
          </p:nvPr>
        </p:nvSpPr>
        <p:spPr>
          <a:xfrm>
            <a:off x="539750" y="908050"/>
            <a:ext cx="8424863" cy="504825"/>
          </a:xfrm>
        </p:spPr>
        <p:txBody>
          <a:bodyPr/>
          <a:lstStyle/>
          <a:p>
            <a:pPr>
              <a:defRPr/>
            </a:pPr>
            <a:r>
              <a:rPr lang="zh-CN" altLang="en-US" dirty="0" smtClean="0"/>
              <a:t>认知无线网络架构</a:t>
            </a:r>
            <a:endParaRPr lang="zh-CN" altLang="en-US" dirty="0"/>
          </a:p>
        </p:txBody>
      </p:sp>
      <p:sp>
        <p:nvSpPr>
          <p:cNvPr id="120836"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009948A0-1525-4BBA-9E56-F8E4DE8D5190}"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92</a:t>
            </a:fld>
            <a:endParaRPr lang="en-US" altLang="zh-CN" sz="1600" smtClean="0">
              <a:solidFill>
                <a:srgbClr val="3333CC"/>
              </a:solidFill>
              <a:latin typeface="Times New Roman" panose="02020603050405020304" pitchFamily="18" charset="0"/>
              <a:ea typeface="宋体" panose="02010600030101010101" pitchFamily="2" charset="-122"/>
            </a:endParaRPr>
          </a:p>
        </p:txBody>
      </p:sp>
      <p:pic>
        <p:nvPicPr>
          <p:cNvPr id="12083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088" y="1360488"/>
            <a:ext cx="3668712" cy="29289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083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4663" y="1393825"/>
            <a:ext cx="4351337" cy="2863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内容占位符 2"/>
          <p:cNvSpPr txBox="1">
            <a:spLocks/>
          </p:cNvSpPr>
          <p:nvPr/>
        </p:nvSpPr>
        <p:spPr bwMode="auto">
          <a:xfrm>
            <a:off x="468313" y="4365625"/>
            <a:ext cx="8424862"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2400">
                <a:solidFill>
                  <a:schemeClr val="tx1"/>
                </a:solidFill>
                <a:latin typeface="+mn-lt"/>
                <a:ea typeface="+mj-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sz="2000">
                <a:solidFill>
                  <a:schemeClr val="tx1"/>
                </a:solidFill>
                <a:latin typeface="+mn-lt"/>
                <a:ea typeface="+mj-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1800">
                <a:solidFill>
                  <a:schemeClr val="tx1"/>
                </a:solidFill>
                <a:latin typeface="+mn-lt"/>
                <a:ea typeface="+mj-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1600">
                <a:solidFill>
                  <a:schemeClr val="tx1"/>
                </a:solidFill>
                <a:latin typeface="+mn-lt"/>
                <a:ea typeface="+mj-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1600">
                <a:solidFill>
                  <a:schemeClr val="tx1"/>
                </a:solidFill>
                <a:latin typeface="+mn-lt"/>
                <a:ea typeface="+mj-ea"/>
              </a:defRPr>
            </a:lvl5pPr>
            <a:lvl6pPr marL="2514600" indent="-228600" algn="l" rtl="0" fontAlgn="base">
              <a:spcBef>
                <a:spcPct val="20000"/>
              </a:spcBef>
              <a:spcAft>
                <a:spcPct val="0"/>
              </a:spcAft>
              <a:buClr>
                <a:schemeClr val="accent1"/>
              </a:buClr>
              <a:buSzPct val="50000"/>
              <a:buFont typeface="Wingdings" pitchFamily="2" charset="2"/>
              <a:buChar char="n"/>
              <a:defRPr sz="14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14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14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1400">
                <a:solidFill>
                  <a:schemeClr val="tx1"/>
                </a:solidFill>
                <a:latin typeface="+mn-lt"/>
                <a:ea typeface="+mn-ea"/>
              </a:defRPr>
            </a:lvl9pPr>
          </a:lstStyle>
          <a:p>
            <a:pPr>
              <a:defRPr/>
            </a:pPr>
            <a:r>
              <a:rPr lang="zh-CN" altLang="en-US" kern="0" dirty="0" smtClean="0"/>
              <a:t>问题：</a:t>
            </a:r>
            <a:endParaRPr lang="en-US" altLang="zh-CN" kern="0" dirty="0" smtClean="0"/>
          </a:p>
          <a:p>
            <a:pPr lvl="1">
              <a:defRPr/>
            </a:pPr>
            <a:r>
              <a:rPr lang="zh-CN" altLang="en-US" kern="0" dirty="0" smtClean="0"/>
              <a:t>认知网路架构、认知</a:t>
            </a:r>
            <a:r>
              <a:rPr lang="en-US" altLang="zh-CN" kern="0" dirty="0" smtClean="0"/>
              <a:t>MAC</a:t>
            </a:r>
            <a:r>
              <a:rPr lang="zh-CN" altLang="en-US" kern="0" dirty="0" smtClean="0"/>
              <a:t>、认知路由（</a:t>
            </a:r>
            <a:r>
              <a:rPr lang="en-US" altLang="zh-CN" kern="0" dirty="0" smtClean="0"/>
              <a:t>routing</a:t>
            </a:r>
            <a:r>
              <a:rPr lang="zh-CN" altLang="en-US" kern="0" dirty="0" smtClean="0"/>
              <a:t>）、认知资源管理</a:t>
            </a:r>
            <a:endParaRPr lang="en-US" altLang="zh-CN" kern="0" dirty="0" smtClean="0"/>
          </a:p>
          <a:p>
            <a:pPr lvl="1">
              <a:defRPr/>
            </a:pPr>
            <a:r>
              <a:rPr lang="zh-CN" altLang="en-US" kern="0" dirty="0"/>
              <a:t>跨</a:t>
            </a:r>
            <a:r>
              <a:rPr lang="zh-CN" altLang="en-US" kern="0" dirty="0" smtClean="0"/>
              <a:t>层优化</a:t>
            </a:r>
            <a:endParaRPr lang="zh-CN" altLang="en-US" kern="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资源管理：基于图论的频谱分配</a:t>
            </a:r>
            <a:endParaRPr lang="zh-CN" altLang="en-US" dirty="0"/>
          </a:p>
        </p:txBody>
      </p:sp>
      <p:sp>
        <p:nvSpPr>
          <p:cNvPr id="3" name="内容占位符 2"/>
          <p:cNvSpPr>
            <a:spLocks noGrp="1"/>
          </p:cNvSpPr>
          <p:nvPr>
            <p:ph idx="1"/>
          </p:nvPr>
        </p:nvSpPr>
        <p:spPr>
          <a:xfrm>
            <a:off x="539750" y="908050"/>
            <a:ext cx="8208963" cy="2520950"/>
          </a:xfrm>
        </p:spPr>
        <p:txBody>
          <a:bodyPr/>
          <a:lstStyle/>
          <a:p>
            <a:pPr>
              <a:defRPr/>
            </a:pPr>
            <a:r>
              <a:rPr lang="zh-CN" altLang="en-US" dirty="0" smtClean="0">
                <a:solidFill>
                  <a:srgbClr val="FF0000"/>
                </a:solidFill>
              </a:rPr>
              <a:t>基本思想</a:t>
            </a:r>
            <a:r>
              <a:rPr lang="zh-CN" altLang="en-US" dirty="0" smtClean="0"/>
              <a:t>：将认知用户组成的网络抽象成图。</a:t>
            </a:r>
            <a:endParaRPr lang="en-US" altLang="zh-CN" dirty="0" smtClean="0"/>
          </a:p>
          <a:p>
            <a:pPr lvl="1">
              <a:defRPr/>
            </a:pPr>
            <a:r>
              <a:rPr lang="zh-CN" altLang="en-US" dirty="0" smtClean="0"/>
              <a:t>图中每一个顶点代表认知用户，每一条边表示一对顶点间的冲突或者干扰。</a:t>
            </a:r>
            <a:endParaRPr lang="en-US" altLang="zh-CN" dirty="0" smtClean="0"/>
          </a:p>
          <a:p>
            <a:pPr lvl="1">
              <a:defRPr/>
            </a:pPr>
            <a:r>
              <a:rPr lang="zh-CN" altLang="en-US" dirty="0" smtClean="0"/>
              <a:t>如果图中的某两个顶点由一条边连接，则假定这两个节点不能同时使用相同的频谱。</a:t>
            </a:r>
            <a:endParaRPr lang="en-US" altLang="zh-CN" dirty="0" smtClean="0"/>
          </a:p>
          <a:p>
            <a:pPr lvl="1">
              <a:defRPr/>
            </a:pPr>
            <a:r>
              <a:rPr lang="zh-CN" altLang="en-US" dirty="0" smtClean="0"/>
              <a:t>每个顶点与一个集合关联，这个集合代表该顶点所在区域位置可以使用的频谱资源。</a:t>
            </a:r>
            <a:endParaRPr lang="zh-CN" altLang="en-US" dirty="0"/>
          </a:p>
        </p:txBody>
      </p:sp>
      <p:sp>
        <p:nvSpPr>
          <p:cNvPr id="121860"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D5D27383-FE04-49D4-A63D-6268390D417C}"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93</a:t>
            </a:fld>
            <a:endParaRPr lang="en-US" altLang="zh-CN" sz="1600" smtClean="0">
              <a:solidFill>
                <a:srgbClr val="3333CC"/>
              </a:solidFill>
              <a:latin typeface="Times New Roman" panose="02020603050405020304" pitchFamily="18" charset="0"/>
              <a:ea typeface="宋体" panose="02010600030101010101" pitchFamily="2" charset="-122"/>
            </a:endParaRPr>
          </a:p>
        </p:txBody>
      </p:sp>
      <p:graphicFrame>
        <p:nvGraphicFramePr>
          <p:cNvPr id="121861" name="Object 4"/>
          <p:cNvGraphicFramePr>
            <a:graphicFrameLocks noChangeAspect="1"/>
          </p:cNvGraphicFramePr>
          <p:nvPr/>
        </p:nvGraphicFramePr>
        <p:xfrm>
          <a:off x="5076825" y="3068638"/>
          <a:ext cx="3887788" cy="3048000"/>
        </p:xfrm>
        <a:graphic>
          <a:graphicData uri="http://schemas.openxmlformats.org/presentationml/2006/ole">
            <mc:AlternateContent xmlns:mc="http://schemas.openxmlformats.org/markup-compatibility/2006">
              <mc:Choice xmlns:v="urn:schemas-microsoft-com:vml" Requires="v">
                <p:oleObj spid="_x0000_s122095" name="Visio" r:id="rId3" imgW="4630826" imgH="3634740" progId="Visio.Drawing.11">
                  <p:embed/>
                </p:oleObj>
              </mc:Choice>
              <mc:Fallback>
                <p:oleObj name="Visio" r:id="rId3" imgW="4630826" imgH="3634740" progId="Visio.Drawing.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825" y="3068638"/>
                        <a:ext cx="3887788"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文本框 10"/>
          <p:cNvSpPr txBox="1"/>
          <p:nvPr/>
        </p:nvSpPr>
        <p:spPr>
          <a:xfrm>
            <a:off x="323850" y="3789363"/>
            <a:ext cx="2338388" cy="461962"/>
          </a:xfrm>
          <a:prstGeom prst="rect">
            <a:avLst/>
          </a:prstGeom>
          <a:noFill/>
        </p:spPr>
        <p:txBody>
          <a:bodyPr wrap="none">
            <a:spAutoFit/>
          </a:bodyPr>
          <a:lstStyle/>
          <a:p>
            <a:pPr eaLnBrk="1" hangingPunct="1">
              <a:spcBef>
                <a:spcPct val="20000"/>
              </a:spcBef>
              <a:buClr>
                <a:schemeClr val="folHlink"/>
              </a:buClr>
              <a:buSzPct val="60000"/>
              <a:buFont typeface="Wingdings" pitchFamily="2" charset="2"/>
              <a:buNone/>
              <a:defRPr/>
            </a:pPr>
            <a:r>
              <a:rPr kumimoji="1" lang="zh-CN" altLang="en-US" sz="2400" dirty="0">
                <a:latin typeface="+mj-ea"/>
                <a:ea typeface="+mj-ea"/>
              </a:rPr>
              <a:t>可用频谱矩阵：</a:t>
            </a:r>
          </a:p>
        </p:txBody>
      </p:sp>
      <p:graphicFrame>
        <p:nvGraphicFramePr>
          <p:cNvPr id="121863" name="对象 12"/>
          <p:cNvGraphicFramePr>
            <a:graphicFrameLocks noChangeAspect="1"/>
          </p:cNvGraphicFramePr>
          <p:nvPr/>
        </p:nvGraphicFramePr>
        <p:xfrm>
          <a:off x="2627313" y="3789363"/>
          <a:ext cx="2405062" cy="503237"/>
        </p:xfrm>
        <a:graphic>
          <a:graphicData uri="http://schemas.openxmlformats.org/presentationml/2006/ole">
            <mc:AlternateContent xmlns:mc="http://schemas.openxmlformats.org/markup-compatibility/2006">
              <mc:Choice xmlns:v="urn:schemas-microsoft-com:vml" Requires="v">
                <p:oleObj spid="_x0000_s122096" name="Equation" r:id="rId5" imgW="1563120" imgH="319680" progId="Equation.DSMT4">
                  <p:embed/>
                </p:oleObj>
              </mc:Choice>
              <mc:Fallback>
                <p:oleObj name="Equation" r:id="rId5" imgW="1563120" imgH="319680" progId="Equation.DSMT4">
                  <p:embed/>
                  <p:pic>
                    <p:nvPicPr>
                      <p:cNvPr id="0" name="对象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7313" y="3789363"/>
                        <a:ext cx="2405062"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文本框 13"/>
          <p:cNvSpPr txBox="1"/>
          <p:nvPr/>
        </p:nvSpPr>
        <p:spPr>
          <a:xfrm>
            <a:off x="468313" y="4335463"/>
            <a:ext cx="1876425" cy="461962"/>
          </a:xfrm>
          <a:prstGeom prst="rect">
            <a:avLst/>
          </a:prstGeom>
          <a:noFill/>
        </p:spPr>
        <p:txBody>
          <a:bodyPr wrap="none">
            <a:spAutoFit/>
          </a:bodyPr>
          <a:lstStyle/>
          <a:p>
            <a:pPr eaLnBrk="1" hangingPunct="1">
              <a:spcBef>
                <a:spcPct val="20000"/>
              </a:spcBef>
              <a:buClr>
                <a:schemeClr val="folHlink"/>
              </a:buClr>
              <a:buSzPct val="60000"/>
              <a:buFont typeface="Wingdings" pitchFamily="2" charset="2"/>
              <a:buNone/>
              <a:defRPr/>
            </a:pPr>
            <a:r>
              <a:rPr kumimoji="1" lang="zh-CN" altLang="zh-CN" sz="2400" dirty="0">
                <a:latin typeface="+mj-ea"/>
                <a:ea typeface="+mj-ea"/>
              </a:rPr>
              <a:t> </a:t>
            </a:r>
            <a:r>
              <a:rPr kumimoji="1" lang="zh-CN" altLang="en-US" sz="2400" dirty="0">
                <a:latin typeface="+mj-ea"/>
                <a:ea typeface="+mj-ea"/>
              </a:rPr>
              <a:t>效益矩阵：</a:t>
            </a:r>
          </a:p>
        </p:txBody>
      </p:sp>
      <p:graphicFrame>
        <p:nvGraphicFramePr>
          <p:cNvPr id="121865" name="对象 14"/>
          <p:cNvGraphicFramePr>
            <a:graphicFrameLocks noChangeAspect="1"/>
          </p:cNvGraphicFramePr>
          <p:nvPr/>
        </p:nvGraphicFramePr>
        <p:xfrm>
          <a:off x="2651125" y="4375150"/>
          <a:ext cx="1416050" cy="484188"/>
        </p:xfrm>
        <a:graphic>
          <a:graphicData uri="http://schemas.openxmlformats.org/presentationml/2006/ole">
            <mc:AlternateContent xmlns:mc="http://schemas.openxmlformats.org/markup-compatibility/2006">
              <mc:Choice xmlns:v="urn:schemas-microsoft-com:vml" Requires="v">
                <p:oleObj spid="_x0000_s122097" name="Equation" r:id="rId7" imgW="914040" imgH="301680" progId="Equation.DSMT4">
                  <p:embed/>
                </p:oleObj>
              </mc:Choice>
              <mc:Fallback>
                <p:oleObj name="Equation" r:id="rId7" imgW="914040" imgH="301680" progId="Equation.DSMT4">
                  <p:embed/>
                  <p:pic>
                    <p:nvPicPr>
                      <p:cNvPr id="0" name="对象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51125" y="4375150"/>
                        <a:ext cx="1416050" cy="48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 name="文本框 15"/>
          <p:cNvSpPr txBox="1"/>
          <p:nvPr/>
        </p:nvSpPr>
        <p:spPr>
          <a:xfrm>
            <a:off x="250825" y="4983163"/>
            <a:ext cx="1878013" cy="461962"/>
          </a:xfrm>
          <a:prstGeom prst="rect">
            <a:avLst/>
          </a:prstGeom>
          <a:noFill/>
        </p:spPr>
        <p:txBody>
          <a:bodyPr wrap="none">
            <a:spAutoFit/>
          </a:bodyPr>
          <a:lstStyle/>
          <a:p>
            <a:pPr eaLnBrk="1" hangingPunct="1">
              <a:spcBef>
                <a:spcPct val="20000"/>
              </a:spcBef>
              <a:buClr>
                <a:schemeClr val="folHlink"/>
              </a:buClr>
              <a:buSzPct val="60000"/>
              <a:buFont typeface="Wingdings" pitchFamily="2" charset="2"/>
              <a:buNone/>
              <a:defRPr/>
            </a:pPr>
            <a:r>
              <a:rPr kumimoji="1" lang="zh-CN" altLang="zh-CN" sz="2400" dirty="0">
                <a:latin typeface="+mj-ea"/>
                <a:ea typeface="+mj-ea"/>
              </a:rPr>
              <a:t> </a:t>
            </a:r>
            <a:r>
              <a:rPr kumimoji="1" lang="zh-CN" altLang="en-US" sz="2400" dirty="0">
                <a:latin typeface="+mj-ea"/>
                <a:ea typeface="+mj-ea"/>
              </a:rPr>
              <a:t>干扰矩阵：</a:t>
            </a:r>
          </a:p>
        </p:txBody>
      </p:sp>
      <p:graphicFrame>
        <p:nvGraphicFramePr>
          <p:cNvPr id="121867" name="对象 17"/>
          <p:cNvGraphicFramePr>
            <a:graphicFrameLocks noChangeAspect="1"/>
          </p:cNvGraphicFramePr>
          <p:nvPr/>
        </p:nvGraphicFramePr>
        <p:xfrm>
          <a:off x="2419350" y="4941888"/>
          <a:ext cx="2909888" cy="503237"/>
        </p:xfrm>
        <a:graphic>
          <a:graphicData uri="http://schemas.openxmlformats.org/presentationml/2006/ole">
            <mc:AlternateContent xmlns:mc="http://schemas.openxmlformats.org/markup-compatibility/2006">
              <mc:Choice xmlns:v="urn:schemas-microsoft-com:vml" Requires="v">
                <p:oleObj spid="_x0000_s122098" name="Equation" r:id="rId9" imgW="1892520" imgH="319680" progId="Equation.DSMT4">
                  <p:embed/>
                </p:oleObj>
              </mc:Choice>
              <mc:Fallback>
                <p:oleObj name="Equation" r:id="rId9" imgW="1892520" imgH="319680" progId="Equation.DSMT4">
                  <p:embed/>
                  <p:pic>
                    <p:nvPicPr>
                      <p:cNvPr id="0" name="对象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19350" y="4941888"/>
                        <a:ext cx="2909888"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1868" name="对象 18"/>
          <p:cNvGraphicFramePr>
            <a:graphicFrameLocks noChangeAspect="1"/>
          </p:cNvGraphicFramePr>
          <p:nvPr/>
        </p:nvGraphicFramePr>
        <p:xfrm>
          <a:off x="2484438" y="5446713"/>
          <a:ext cx="2560637" cy="503237"/>
        </p:xfrm>
        <a:graphic>
          <a:graphicData uri="http://schemas.openxmlformats.org/presentationml/2006/ole">
            <mc:AlternateContent xmlns:mc="http://schemas.openxmlformats.org/markup-compatibility/2006">
              <mc:Choice xmlns:v="urn:schemas-microsoft-com:vml" Requires="v">
                <p:oleObj spid="_x0000_s122099" name="Equation" r:id="rId11" imgW="1663920" imgH="319680" progId="Equation.DSMT4">
                  <p:embed/>
                </p:oleObj>
              </mc:Choice>
              <mc:Fallback>
                <p:oleObj name="Equation" r:id="rId11" imgW="1663920" imgH="319680" progId="Equation.DSMT4">
                  <p:embed/>
                  <p:pic>
                    <p:nvPicPr>
                      <p:cNvPr id="0" name="对象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84438" y="5446713"/>
                        <a:ext cx="2560637"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 name="文本框 19"/>
          <p:cNvSpPr txBox="1"/>
          <p:nvPr/>
        </p:nvSpPr>
        <p:spPr>
          <a:xfrm>
            <a:off x="250825" y="5445125"/>
            <a:ext cx="2493963" cy="461963"/>
          </a:xfrm>
          <a:prstGeom prst="rect">
            <a:avLst/>
          </a:prstGeom>
          <a:noFill/>
        </p:spPr>
        <p:txBody>
          <a:bodyPr wrap="none">
            <a:spAutoFit/>
          </a:bodyPr>
          <a:lstStyle/>
          <a:p>
            <a:pPr eaLnBrk="1" hangingPunct="1">
              <a:spcBef>
                <a:spcPct val="20000"/>
              </a:spcBef>
              <a:buClr>
                <a:schemeClr val="folHlink"/>
              </a:buClr>
              <a:buSzPct val="60000"/>
              <a:buFont typeface="Wingdings" pitchFamily="2" charset="2"/>
              <a:buNone/>
              <a:defRPr/>
            </a:pPr>
            <a:r>
              <a:rPr kumimoji="1" lang="zh-CN" altLang="zh-CN" sz="2400" dirty="0">
                <a:latin typeface="+mj-ea"/>
                <a:ea typeface="+mj-ea"/>
              </a:rPr>
              <a:t> </a:t>
            </a:r>
            <a:r>
              <a:rPr kumimoji="1" lang="zh-CN" altLang="en-US" sz="2400" dirty="0">
                <a:latin typeface="+mj-ea"/>
                <a:ea typeface="+mj-ea"/>
              </a:rPr>
              <a:t>频谱分配矩阵：</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资源管理：基于图论的频谱分配</a:t>
            </a:r>
            <a:endParaRPr kumimoji="1" lang="zh-CN" altLang="en-US" dirty="0"/>
          </a:p>
        </p:txBody>
      </p:sp>
      <p:sp>
        <p:nvSpPr>
          <p:cNvPr id="3" name="内容占位符 2"/>
          <p:cNvSpPr>
            <a:spLocks noGrp="1"/>
          </p:cNvSpPr>
          <p:nvPr>
            <p:ph idx="1"/>
          </p:nvPr>
        </p:nvSpPr>
        <p:spPr>
          <a:xfrm>
            <a:off x="539750" y="908050"/>
            <a:ext cx="8424863" cy="3241675"/>
          </a:xfrm>
        </p:spPr>
        <p:txBody>
          <a:bodyPr/>
          <a:lstStyle/>
          <a:p>
            <a:pPr lvl="1">
              <a:defRPr/>
            </a:pPr>
            <a:r>
              <a:rPr kumimoji="1" lang="zh-CN" altLang="en-US" dirty="0" smtClean="0"/>
              <a:t>频谱分配矩阵</a:t>
            </a:r>
            <a:r>
              <a:rPr kumimoji="1" lang="en-US" altLang="zh-CN" b="1" dirty="0" smtClean="0"/>
              <a:t>A</a:t>
            </a:r>
            <a:r>
              <a:rPr kumimoji="1" lang="zh-CN" altLang="en-US" dirty="0" smtClean="0"/>
              <a:t>必须满足无干扰条件：</a:t>
            </a:r>
            <a:endParaRPr kumimoji="1" lang="en-US" altLang="zh-CN" dirty="0" smtClean="0"/>
          </a:p>
          <a:p>
            <a:pPr>
              <a:defRPr/>
            </a:pPr>
            <a:endParaRPr kumimoji="1" lang="en-US" altLang="zh-CN" dirty="0"/>
          </a:p>
          <a:p>
            <a:pPr>
              <a:defRPr/>
            </a:pPr>
            <a:endParaRPr kumimoji="1" lang="en-US" altLang="zh-CN" dirty="0" smtClean="0"/>
          </a:p>
          <a:p>
            <a:pPr>
              <a:defRPr/>
            </a:pPr>
            <a:r>
              <a:rPr kumimoji="1" lang="zh-CN" altLang="en-US" dirty="0" smtClean="0">
                <a:solidFill>
                  <a:srgbClr val="FF0000"/>
                </a:solidFill>
              </a:rPr>
              <a:t>基本方法</a:t>
            </a:r>
            <a:r>
              <a:rPr kumimoji="1" lang="zh-CN" altLang="en-US" dirty="0" smtClean="0"/>
              <a:t>：</a:t>
            </a:r>
            <a:r>
              <a:rPr kumimoji="1" lang="zh-CN" altLang="en-US" dirty="0" smtClean="0">
                <a:solidFill>
                  <a:srgbClr val="0033CC"/>
                </a:solidFill>
              </a:rPr>
              <a:t>将频谱问题抽象为一个图</a:t>
            </a:r>
            <a:r>
              <a:rPr kumimoji="1" lang="en-US" altLang="zh-CN" i="1" dirty="0" smtClean="0">
                <a:solidFill>
                  <a:srgbClr val="0033CC"/>
                </a:solidFill>
              </a:rPr>
              <a:t>G</a:t>
            </a:r>
            <a:r>
              <a:rPr kumimoji="1" lang="en-US" altLang="zh-CN" dirty="0" smtClean="0">
                <a:solidFill>
                  <a:srgbClr val="0033CC"/>
                </a:solidFill>
              </a:rPr>
              <a:t>=(</a:t>
            </a:r>
            <a:r>
              <a:rPr kumimoji="1" lang="en-US" altLang="zh-CN" i="1" dirty="0" smtClean="0">
                <a:solidFill>
                  <a:srgbClr val="0033CC"/>
                </a:solidFill>
              </a:rPr>
              <a:t>U</a:t>
            </a:r>
            <a:r>
              <a:rPr kumimoji="1" lang="en-US" altLang="zh-CN" dirty="0" smtClean="0">
                <a:solidFill>
                  <a:srgbClr val="0033CC"/>
                </a:solidFill>
              </a:rPr>
              <a:t>, </a:t>
            </a:r>
            <a:r>
              <a:rPr kumimoji="1" lang="en-US" altLang="zh-CN" i="1" dirty="0" err="1" smtClean="0">
                <a:solidFill>
                  <a:srgbClr val="0033CC"/>
                </a:solidFill>
              </a:rPr>
              <a:t>E</a:t>
            </a:r>
            <a:r>
              <a:rPr kumimoji="1" lang="en-US" altLang="zh-CN" i="1" baseline="-25000" dirty="0" err="1" smtClean="0">
                <a:solidFill>
                  <a:srgbClr val="0033CC"/>
                </a:solidFill>
              </a:rPr>
              <a:t>c</a:t>
            </a:r>
            <a:r>
              <a:rPr kumimoji="1" lang="en-US" altLang="zh-CN" dirty="0" smtClean="0">
                <a:solidFill>
                  <a:srgbClr val="0033CC"/>
                </a:solidFill>
              </a:rPr>
              <a:t>, </a:t>
            </a:r>
            <a:r>
              <a:rPr kumimoji="1" lang="en-US" altLang="zh-CN" i="1" dirty="0" smtClean="0">
                <a:solidFill>
                  <a:srgbClr val="0033CC"/>
                </a:solidFill>
              </a:rPr>
              <a:t>L</a:t>
            </a:r>
            <a:r>
              <a:rPr kumimoji="1" lang="en-US" altLang="zh-CN" i="1" baseline="-25000" dirty="0" smtClean="0">
                <a:solidFill>
                  <a:srgbClr val="0033CC"/>
                </a:solidFill>
              </a:rPr>
              <a:t>B</a:t>
            </a:r>
            <a:r>
              <a:rPr kumimoji="1" lang="en-US" altLang="zh-CN" dirty="0" smtClean="0">
                <a:solidFill>
                  <a:srgbClr val="0033CC"/>
                </a:solidFill>
              </a:rPr>
              <a:t>)</a:t>
            </a:r>
            <a:r>
              <a:rPr kumimoji="1" lang="zh-CN" altLang="en-US" dirty="0" smtClean="0">
                <a:solidFill>
                  <a:srgbClr val="0033CC"/>
                </a:solidFill>
              </a:rPr>
              <a:t>着色</a:t>
            </a:r>
            <a:r>
              <a:rPr kumimoji="1" lang="zh-CN" altLang="en-US" dirty="0" smtClean="0"/>
              <a:t>。</a:t>
            </a:r>
            <a:endParaRPr kumimoji="1" lang="en-US" altLang="zh-CN" dirty="0" smtClean="0"/>
          </a:p>
          <a:p>
            <a:pPr lvl="1">
              <a:defRPr/>
            </a:pPr>
            <a:r>
              <a:rPr kumimoji="1" lang="en-US" altLang="zh-CN" i="1" dirty="0" smtClean="0"/>
              <a:t>U</a:t>
            </a:r>
            <a:r>
              <a:rPr kumimoji="1" lang="zh-CN" altLang="en-US" dirty="0" smtClean="0"/>
              <a:t>是图</a:t>
            </a:r>
            <a:r>
              <a:rPr kumimoji="1" lang="en-US" altLang="zh-CN" i="1" dirty="0" smtClean="0"/>
              <a:t>G</a:t>
            </a:r>
            <a:r>
              <a:rPr kumimoji="1" lang="zh-CN" altLang="en-US" dirty="0" smtClean="0"/>
              <a:t>的顶点集合，表示频谱共享用户；</a:t>
            </a:r>
            <a:endParaRPr kumimoji="1" lang="en-US" altLang="zh-CN" dirty="0" smtClean="0"/>
          </a:p>
          <a:p>
            <a:pPr lvl="1">
              <a:defRPr/>
            </a:pPr>
            <a:r>
              <a:rPr kumimoji="1" lang="en-US" altLang="zh-CN" i="1" dirty="0" smtClean="0"/>
              <a:t>L</a:t>
            </a:r>
            <a:r>
              <a:rPr kumimoji="1" lang="en-US" altLang="zh-CN" i="1" baseline="-25000" dirty="0" smtClean="0"/>
              <a:t>B</a:t>
            </a:r>
            <a:r>
              <a:rPr kumimoji="1" lang="zh-CN" altLang="en-US" dirty="0" smtClean="0"/>
              <a:t>表示顶点可选频谱集合和权重；</a:t>
            </a:r>
            <a:endParaRPr kumimoji="1" lang="en-US" altLang="zh-CN" dirty="0" smtClean="0"/>
          </a:p>
          <a:p>
            <a:pPr lvl="1">
              <a:defRPr/>
            </a:pPr>
            <a:r>
              <a:rPr kumimoji="1" lang="en-US" altLang="zh-CN" i="1" dirty="0" err="1" smtClean="0"/>
              <a:t>E</a:t>
            </a:r>
            <a:r>
              <a:rPr kumimoji="1" lang="en-US" altLang="zh-CN" i="1" baseline="-25000" dirty="0" err="1" smtClean="0"/>
              <a:t>c</a:t>
            </a:r>
            <a:r>
              <a:rPr kumimoji="1" lang="zh-CN" altLang="en-US" dirty="0" smtClean="0"/>
              <a:t>是边集，由干扰矩阵</a:t>
            </a:r>
            <a:r>
              <a:rPr kumimoji="1" lang="en-US" altLang="zh-CN" b="1" dirty="0" smtClean="0"/>
              <a:t>C</a:t>
            </a:r>
            <a:r>
              <a:rPr kumimoji="1" lang="zh-CN" altLang="en-US" dirty="0" smtClean="0"/>
              <a:t>决定，仅当</a:t>
            </a:r>
            <a:r>
              <a:rPr kumimoji="1" lang="en-US" altLang="zh-CN" i="1" dirty="0" err="1" smtClean="0"/>
              <a:t>c</a:t>
            </a:r>
            <a:r>
              <a:rPr kumimoji="1" lang="en-US" altLang="zh-CN" i="1" baseline="-25000" dirty="0" err="1" smtClean="0"/>
              <a:t>n</a:t>
            </a:r>
            <a:r>
              <a:rPr kumimoji="1" lang="en-US" altLang="zh-CN" baseline="-25000" dirty="0" err="1" smtClean="0"/>
              <a:t>,</a:t>
            </a:r>
            <a:r>
              <a:rPr kumimoji="1" lang="en-US" altLang="zh-CN" i="1" baseline="-25000" dirty="0" err="1" smtClean="0"/>
              <a:t>k</a:t>
            </a:r>
            <a:r>
              <a:rPr kumimoji="1" lang="en-US" altLang="zh-CN" baseline="-25000" dirty="0" err="1" smtClean="0"/>
              <a:t>,</a:t>
            </a:r>
            <a:r>
              <a:rPr kumimoji="1" lang="en-US" altLang="zh-CN" i="1" baseline="-25000" dirty="0" err="1" smtClean="0"/>
              <a:t>m</a:t>
            </a:r>
            <a:r>
              <a:rPr kumimoji="1" lang="en-US" altLang="zh-CN" dirty="0" smtClean="0"/>
              <a:t>=1</a:t>
            </a:r>
            <a:r>
              <a:rPr kumimoji="1" lang="zh-CN" altLang="en-US" dirty="0" smtClean="0"/>
              <a:t>时，两个不同顶点用户之间有一条颜色为</a:t>
            </a:r>
            <a:r>
              <a:rPr kumimoji="1" lang="en-US" altLang="zh-CN" i="1" dirty="0" smtClean="0"/>
              <a:t>m</a:t>
            </a:r>
            <a:r>
              <a:rPr kumimoji="1" lang="zh-CN" altLang="en-US" dirty="0" smtClean="0"/>
              <a:t>的边。</a:t>
            </a:r>
            <a:endParaRPr kumimoji="1" lang="zh-CN" altLang="en-US" dirty="0"/>
          </a:p>
        </p:txBody>
      </p:sp>
      <p:sp>
        <p:nvSpPr>
          <p:cNvPr id="122884" name="幻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3298A859-F845-486D-9B45-657B112AD01C}"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94</a:t>
            </a:fld>
            <a:endParaRPr lang="en-US" altLang="zh-CN" sz="1600" smtClean="0">
              <a:solidFill>
                <a:srgbClr val="3333CC"/>
              </a:solidFill>
              <a:latin typeface="Times New Roman" panose="02020603050405020304" pitchFamily="18" charset="0"/>
              <a:ea typeface="宋体" panose="02010600030101010101" pitchFamily="2" charset="-122"/>
            </a:endParaRPr>
          </a:p>
        </p:txBody>
      </p:sp>
      <p:graphicFrame>
        <p:nvGraphicFramePr>
          <p:cNvPr id="122885" name="对象 6"/>
          <p:cNvGraphicFramePr>
            <a:graphicFrameLocks noChangeAspect="1"/>
          </p:cNvGraphicFramePr>
          <p:nvPr/>
        </p:nvGraphicFramePr>
        <p:xfrm>
          <a:off x="2124075" y="1484313"/>
          <a:ext cx="5405438" cy="571500"/>
        </p:xfrm>
        <a:graphic>
          <a:graphicData uri="http://schemas.openxmlformats.org/presentationml/2006/ole">
            <mc:AlternateContent xmlns:mc="http://schemas.openxmlformats.org/markup-compatibility/2006">
              <mc:Choice xmlns:v="urn:schemas-microsoft-com:vml" Requires="v">
                <p:oleObj spid="_x0000_s122933" name="Equation" r:id="rId3" imgW="2633040" imgH="264960" progId="Equation.DSMT4">
                  <p:embed/>
                </p:oleObj>
              </mc:Choice>
              <mc:Fallback>
                <p:oleObj name="Equation" r:id="rId3" imgW="2633040" imgH="264960" progId="Equation.DSMT4">
                  <p:embed/>
                  <p:pic>
                    <p:nvPicPr>
                      <p:cNvPr id="0"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484313"/>
                        <a:ext cx="5405438" cy="5715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文本框 8"/>
          <p:cNvSpPr txBox="1"/>
          <p:nvPr/>
        </p:nvSpPr>
        <p:spPr>
          <a:xfrm>
            <a:off x="539750" y="4292600"/>
            <a:ext cx="7993063" cy="831850"/>
          </a:xfrm>
          <a:prstGeom prst="rect">
            <a:avLst/>
          </a:prstGeom>
          <a:solidFill>
            <a:srgbClr val="0033CC"/>
          </a:solidFill>
        </p:spPr>
        <p:txBody>
          <a:bodyPr>
            <a:spAutoFit/>
          </a:bodyPr>
          <a:lstStyle/>
          <a:p>
            <a:pPr eaLnBrk="1" hangingPunct="1">
              <a:spcBef>
                <a:spcPct val="20000"/>
              </a:spcBef>
              <a:buClr>
                <a:schemeClr val="folHlink"/>
              </a:buClr>
              <a:buSzPct val="60000"/>
              <a:buFont typeface="Wingdings" pitchFamily="2" charset="2"/>
              <a:buNone/>
              <a:defRPr/>
            </a:pPr>
            <a:r>
              <a:rPr kumimoji="1" lang="zh-CN" altLang="en-US" sz="2400" dirty="0">
                <a:solidFill>
                  <a:schemeClr val="bg1"/>
                </a:solidFill>
                <a:latin typeface="+mn-lt"/>
                <a:ea typeface="+mj-ea"/>
              </a:rPr>
              <a:t>基本的约束：当两个不同顶点间存在</a:t>
            </a:r>
            <a:r>
              <a:rPr kumimoji="1" lang="en-US" altLang="zh-CN" sz="2400" i="1" dirty="0">
                <a:solidFill>
                  <a:schemeClr val="bg1"/>
                </a:solidFill>
                <a:latin typeface="+mn-lt"/>
                <a:ea typeface="+mj-ea"/>
              </a:rPr>
              <a:t>m</a:t>
            </a:r>
            <a:r>
              <a:rPr kumimoji="1" lang="zh-CN" altLang="en-US" sz="2400" dirty="0">
                <a:solidFill>
                  <a:schemeClr val="bg1"/>
                </a:solidFill>
                <a:latin typeface="+mn-lt"/>
                <a:ea typeface="+mj-ea"/>
              </a:rPr>
              <a:t>色边的时候，这两个顶点不能同时着</a:t>
            </a:r>
            <a:r>
              <a:rPr kumimoji="1" lang="en-US" altLang="zh-CN" sz="2400" i="1" dirty="0">
                <a:solidFill>
                  <a:schemeClr val="bg1"/>
                </a:solidFill>
                <a:latin typeface="+mn-lt"/>
                <a:ea typeface="+mj-ea"/>
              </a:rPr>
              <a:t>m</a:t>
            </a:r>
            <a:r>
              <a:rPr kumimoji="1" lang="zh-CN" altLang="en-US" sz="2400" dirty="0">
                <a:solidFill>
                  <a:schemeClr val="bg1"/>
                </a:solidFill>
                <a:latin typeface="+mn-lt"/>
                <a:ea typeface="+mj-ea"/>
              </a:rPr>
              <a:t>色。</a:t>
            </a:r>
          </a:p>
        </p:txBody>
      </p:sp>
      <p:sp>
        <p:nvSpPr>
          <p:cNvPr id="10" name="TextBox 9"/>
          <p:cNvSpPr txBox="1"/>
          <p:nvPr/>
        </p:nvSpPr>
        <p:spPr>
          <a:xfrm>
            <a:off x="107504" y="5733256"/>
            <a:ext cx="8856984" cy="415498"/>
          </a:xfrm>
          <a:prstGeom prst="rect">
            <a:avLst/>
          </a:prstGeom>
        </p:spPr>
        <p:style>
          <a:lnRef idx="0">
            <a:schemeClr val="accent1"/>
          </a:lnRef>
          <a:fillRef idx="3">
            <a:schemeClr val="accent1"/>
          </a:fillRef>
          <a:effectRef idx="3">
            <a:schemeClr val="accent1"/>
          </a:effectRef>
          <a:fontRef idx="minor">
            <a:schemeClr val="lt1"/>
          </a:fontRef>
        </p:style>
        <p:txBody>
          <a:bodyPr>
            <a:spAutoFit/>
          </a:bodyPr>
          <a:lstStyle/>
          <a:p>
            <a:pPr eaLnBrk="1" hangingPunct="1">
              <a:spcBef>
                <a:spcPct val="20000"/>
              </a:spcBef>
              <a:buClr>
                <a:schemeClr val="folHlink"/>
              </a:buClr>
              <a:buSzPct val="60000"/>
              <a:buFont typeface="Wingdings" pitchFamily="2" charset="2"/>
              <a:buNone/>
              <a:defRPr/>
            </a:pPr>
            <a:r>
              <a:rPr lang="en-US" altLang="zh-CN" sz="1050" dirty="0"/>
              <a:t>H. </a:t>
            </a:r>
            <a:r>
              <a:rPr lang="en-US" altLang="zh-CN" sz="1050" dirty="0" err="1"/>
              <a:t>Zheng</a:t>
            </a:r>
            <a:r>
              <a:rPr lang="en-US" altLang="zh-CN" sz="1050" dirty="0"/>
              <a:t>, C. </a:t>
            </a:r>
            <a:r>
              <a:rPr lang="en-US" altLang="zh-CN" sz="1050" dirty="0" err="1"/>
              <a:t>Peng</a:t>
            </a:r>
            <a:r>
              <a:rPr lang="en-US" altLang="zh-CN" sz="1050" dirty="0"/>
              <a:t>. Collaboration and Fairness in Opportunistic Spectrum Access. IEEE International Conference on Communication (ICC’05), 2005, 5: 3132-3136.</a:t>
            </a:r>
            <a:endParaRPr lang="zh-CN" altLang="zh-CN" sz="105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资源管理：基于图论的频谱分配</a:t>
            </a:r>
            <a:endParaRPr kumimoji="1" lang="zh-CN" altLang="en-US" dirty="0"/>
          </a:p>
        </p:txBody>
      </p:sp>
      <p:sp>
        <p:nvSpPr>
          <p:cNvPr id="3" name="内容占位符 2"/>
          <p:cNvSpPr>
            <a:spLocks noGrp="1"/>
          </p:cNvSpPr>
          <p:nvPr>
            <p:ph idx="1"/>
          </p:nvPr>
        </p:nvSpPr>
        <p:spPr>
          <a:xfrm>
            <a:off x="539750" y="908050"/>
            <a:ext cx="8424863" cy="5184775"/>
          </a:xfrm>
        </p:spPr>
        <p:txBody>
          <a:bodyPr/>
          <a:lstStyle/>
          <a:p>
            <a:pPr>
              <a:defRPr/>
            </a:pPr>
            <a:r>
              <a:rPr kumimoji="1" lang="zh-CN" altLang="en-US" dirty="0" smtClean="0">
                <a:solidFill>
                  <a:srgbClr val="FF0000"/>
                </a:solidFill>
              </a:rPr>
              <a:t>颜色敏感着色算法（</a:t>
            </a:r>
            <a:r>
              <a:rPr kumimoji="1" lang="en-US" altLang="zh-CN" dirty="0" smtClean="0">
                <a:solidFill>
                  <a:srgbClr val="FF0000"/>
                </a:solidFill>
              </a:rPr>
              <a:t>Color</a:t>
            </a:r>
            <a:r>
              <a:rPr kumimoji="1" lang="zh-CN" altLang="en-US" dirty="0" smtClean="0">
                <a:solidFill>
                  <a:srgbClr val="FF0000"/>
                </a:solidFill>
              </a:rPr>
              <a:t> </a:t>
            </a:r>
            <a:r>
              <a:rPr kumimoji="1" lang="en-US" altLang="zh-CN" dirty="0" smtClean="0">
                <a:solidFill>
                  <a:srgbClr val="FF0000"/>
                </a:solidFill>
              </a:rPr>
              <a:t>Sensitive</a:t>
            </a:r>
            <a:r>
              <a:rPr kumimoji="1" lang="zh-CN" altLang="en-US" dirty="0" smtClean="0">
                <a:solidFill>
                  <a:srgbClr val="FF0000"/>
                </a:solidFill>
              </a:rPr>
              <a:t> </a:t>
            </a:r>
            <a:r>
              <a:rPr kumimoji="1" lang="en-US" altLang="zh-CN" dirty="0" smtClean="0">
                <a:solidFill>
                  <a:srgbClr val="FF0000"/>
                </a:solidFill>
              </a:rPr>
              <a:t>Graph</a:t>
            </a:r>
            <a:r>
              <a:rPr kumimoji="1" lang="zh-CN" altLang="en-US" dirty="0" smtClean="0">
                <a:solidFill>
                  <a:srgbClr val="FF0000"/>
                </a:solidFill>
              </a:rPr>
              <a:t> </a:t>
            </a:r>
            <a:r>
              <a:rPr kumimoji="1" lang="en-US" altLang="zh-CN" dirty="0" smtClean="0">
                <a:solidFill>
                  <a:srgbClr val="FF0000"/>
                </a:solidFill>
              </a:rPr>
              <a:t>Coloring,</a:t>
            </a:r>
            <a:r>
              <a:rPr kumimoji="1" lang="zh-CN" altLang="en-US" dirty="0" smtClean="0">
                <a:solidFill>
                  <a:srgbClr val="FF0000"/>
                </a:solidFill>
              </a:rPr>
              <a:t> </a:t>
            </a:r>
            <a:r>
              <a:rPr kumimoji="1" lang="en-US" altLang="zh-CN" dirty="0" smtClean="0">
                <a:solidFill>
                  <a:srgbClr val="FF0000"/>
                </a:solidFill>
              </a:rPr>
              <a:t>CSGC</a:t>
            </a:r>
            <a:r>
              <a:rPr kumimoji="1" lang="zh-CN" altLang="en-US" dirty="0" smtClean="0">
                <a:solidFill>
                  <a:srgbClr val="FF0000"/>
                </a:solidFill>
              </a:rPr>
              <a:t>）</a:t>
            </a:r>
            <a:endParaRPr kumimoji="1" lang="en-US" altLang="zh-CN" dirty="0" smtClean="0">
              <a:solidFill>
                <a:srgbClr val="FF0000"/>
              </a:solidFill>
            </a:endParaRPr>
          </a:p>
          <a:p>
            <a:pPr lvl="1">
              <a:defRPr/>
            </a:pPr>
            <a:r>
              <a:rPr kumimoji="1" lang="zh-CN" altLang="en-US" dirty="0" smtClean="0"/>
              <a:t>准则：协作最大和带宽准则</a:t>
            </a:r>
            <a:r>
              <a:rPr kumimoji="1" lang="en-US" altLang="zh-CN" dirty="0" smtClean="0"/>
              <a:t>(Collaborative-Max-Sum-Bandwidth, CMSB)</a:t>
            </a:r>
          </a:p>
          <a:p>
            <a:pPr lvl="1">
              <a:defRPr/>
            </a:pPr>
            <a:endParaRPr kumimoji="1" lang="en-US" altLang="zh-CN" dirty="0"/>
          </a:p>
          <a:p>
            <a:pPr lvl="1">
              <a:defRPr/>
            </a:pPr>
            <a:endParaRPr kumimoji="1" lang="en-US" altLang="zh-CN" dirty="0" smtClean="0"/>
          </a:p>
          <a:p>
            <a:pPr lvl="1">
              <a:defRPr/>
            </a:pPr>
            <a:endParaRPr kumimoji="1" lang="en-US" altLang="zh-CN" dirty="0"/>
          </a:p>
          <a:p>
            <a:pPr lvl="1">
              <a:defRPr/>
            </a:pPr>
            <a:endParaRPr kumimoji="1" lang="en-US" altLang="zh-CN" dirty="0" smtClean="0"/>
          </a:p>
          <a:p>
            <a:pPr lvl="1">
              <a:defRPr/>
            </a:pPr>
            <a:r>
              <a:rPr kumimoji="1" lang="zh-CN" altLang="en-US" dirty="0" smtClean="0"/>
              <a:t>算法：</a:t>
            </a:r>
            <a:endParaRPr kumimoji="1" lang="en-US" altLang="zh-CN" dirty="0" smtClean="0"/>
          </a:p>
          <a:p>
            <a:pPr marL="914400" lvl="1" indent="-457200">
              <a:buClr>
                <a:schemeClr val="tx2"/>
              </a:buClr>
              <a:buSzPct val="80000"/>
              <a:buFont typeface="+mj-lt"/>
              <a:buAutoNum type="arabicPeriod"/>
              <a:defRPr/>
            </a:pPr>
            <a:r>
              <a:rPr kumimoji="1" lang="zh-CN" altLang="en-US" dirty="0" smtClean="0"/>
              <a:t>每次分配时将节点标上标记，每个标记都与一个频段对应；</a:t>
            </a:r>
            <a:endParaRPr kumimoji="1" lang="en-US" altLang="zh-CN" dirty="0" smtClean="0"/>
          </a:p>
          <a:p>
            <a:pPr marL="914400" lvl="1" indent="-457200">
              <a:buClr>
                <a:schemeClr val="tx2"/>
              </a:buClr>
              <a:buSzPct val="80000"/>
              <a:buFont typeface="+mj-lt"/>
              <a:buAutoNum type="arabicPeriod"/>
              <a:defRPr/>
            </a:pPr>
            <a:r>
              <a:rPr kumimoji="1" lang="zh-CN" altLang="en-US" dirty="0" smtClean="0"/>
              <a:t>选取拥有最高标号值的节点并将相关的频谱分配给节点，更新拓扑；</a:t>
            </a:r>
            <a:endParaRPr kumimoji="1" lang="en-US" altLang="zh-CN" dirty="0" smtClean="0"/>
          </a:p>
          <a:p>
            <a:pPr marL="914400" lvl="1" indent="-457200">
              <a:buClr>
                <a:schemeClr val="tx2"/>
              </a:buClr>
              <a:buSzPct val="80000"/>
              <a:buFont typeface="+mj-lt"/>
              <a:buAutoNum type="arabicPeriod"/>
              <a:defRPr/>
            </a:pPr>
            <a:r>
              <a:rPr kumimoji="1" lang="zh-CN" altLang="en-US" dirty="0" smtClean="0"/>
              <a:t>从分配频谱的节点和该节点所有冲突受限相邻节点的频谱列表中删除已经分配的频谱，以及这些节点以该频谱相连的边；</a:t>
            </a:r>
            <a:endParaRPr kumimoji="1" lang="en-US" altLang="zh-CN" dirty="0" smtClean="0"/>
          </a:p>
          <a:p>
            <a:pPr marL="914400" lvl="1" indent="-457200">
              <a:buClr>
                <a:schemeClr val="tx2"/>
              </a:buClr>
              <a:buSzPct val="80000"/>
              <a:buFont typeface="+mj-lt"/>
              <a:buAutoNum type="arabicPeriod"/>
              <a:defRPr/>
            </a:pPr>
            <a:r>
              <a:rPr kumimoji="1" lang="zh-CN" altLang="en-US" dirty="0" smtClean="0"/>
              <a:t>若某个顶点的频谱列表为空，则将该节点从图中删除，当所有顶点的关联频谱列表为空集时，算法结束。</a:t>
            </a:r>
            <a:endParaRPr kumimoji="1" lang="en-US" altLang="zh-CN" dirty="0" smtClean="0"/>
          </a:p>
          <a:p>
            <a:pPr marL="914400" lvl="1" indent="-457200">
              <a:buClr>
                <a:schemeClr val="tx2"/>
              </a:buClr>
              <a:buSzPct val="80000"/>
              <a:buFont typeface="+mj-lt"/>
              <a:buAutoNum type="arabicPeriod"/>
              <a:defRPr/>
            </a:pPr>
            <a:endParaRPr kumimoji="1" lang="en-US" altLang="zh-CN" dirty="0" smtClean="0"/>
          </a:p>
        </p:txBody>
      </p:sp>
      <p:sp>
        <p:nvSpPr>
          <p:cNvPr id="123908" name="幻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4237E47D-7793-465E-BD5B-C90F2BF8FFF4}"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95</a:t>
            </a:fld>
            <a:endParaRPr lang="en-US" altLang="zh-CN" sz="1600" smtClean="0">
              <a:solidFill>
                <a:srgbClr val="3333CC"/>
              </a:solidFill>
              <a:latin typeface="Times New Roman" panose="02020603050405020304" pitchFamily="18" charset="0"/>
              <a:ea typeface="宋体" panose="02010600030101010101" pitchFamily="2" charset="-122"/>
            </a:endParaRPr>
          </a:p>
        </p:txBody>
      </p:sp>
      <p:graphicFrame>
        <p:nvGraphicFramePr>
          <p:cNvPr id="123909" name="对象 6"/>
          <p:cNvGraphicFramePr>
            <a:graphicFrameLocks noChangeAspect="1"/>
          </p:cNvGraphicFramePr>
          <p:nvPr/>
        </p:nvGraphicFramePr>
        <p:xfrm>
          <a:off x="1116013" y="1773238"/>
          <a:ext cx="2803525" cy="1079500"/>
        </p:xfrm>
        <a:graphic>
          <a:graphicData uri="http://schemas.openxmlformats.org/presentationml/2006/ole">
            <mc:AlternateContent xmlns:mc="http://schemas.openxmlformats.org/markup-compatibility/2006">
              <mc:Choice xmlns:v="urn:schemas-microsoft-com:vml" Requires="v">
                <p:oleObj spid="_x0000_s124002" name="Equation" r:id="rId3" imgW="1371240" imgH="520920" progId="Equation.DSMT4">
                  <p:embed/>
                </p:oleObj>
              </mc:Choice>
              <mc:Fallback>
                <p:oleObj name="Equation" r:id="rId3" imgW="1371240" imgH="520920" progId="Equation.DSMT4">
                  <p:embed/>
                  <p:pic>
                    <p:nvPicPr>
                      <p:cNvPr id="0" name="对象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1773238"/>
                        <a:ext cx="2803525"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 name="文本框 7"/>
          <p:cNvSpPr txBox="1"/>
          <p:nvPr/>
        </p:nvSpPr>
        <p:spPr>
          <a:xfrm>
            <a:off x="1116013" y="2924175"/>
            <a:ext cx="6069012" cy="461963"/>
          </a:xfrm>
          <a:prstGeom prst="rect">
            <a:avLst/>
          </a:prstGeom>
          <a:noFill/>
        </p:spPr>
        <p:txBody>
          <a:bodyPr wrap="none">
            <a:spAutoFit/>
          </a:bodyPr>
          <a:lstStyle/>
          <a:p>
            <a:pPr eaLnBrk="1" hangingPunct="1">
              <a:spcBef>
                <a:spcPct val="20000"/>
              </a:spcBef>
              <a:buClr>
                <a:schemeClr val="folHlink"/>
              </a:buClr>
              <a:buSzPct val="60000"/>
              <a:buFont typeface="Wingdings" pitchFamily="2" charset="2"/>
              <a:buNone/>
              <a:defRPr/>
            </a:pPr>
            <a:r>
              <a:rPr kumimoji="1" lang="en-US" altLang="zh-CN" sz="2400" i="1" dirty="0" err="1">
                <a:latin typeface="+mn-lt"/>
              </a:rPr>
              <a:t>D</a:t>
            </a:r>
            <a:r>
              <a:rPr kumimoji="1" lang="en-US" altLang="zh-CN" sz="2400" i="1" baseline="-25000" dirty="0" err="1">
                <a:latin typeface="+mn-lt"/>
              </a:rPr>
              <a:t>i</a:t>
            </a:r>
            <a:r>
              <a:rPr kumimoji="1" lang="en-US" altLang="zh-CN" sz="2400" baseline="-25000" dirty="0" err="1">
                <a:latin typeface="+mn-lt"/>
              </a:rPr>
              <a:t>,</a:t>
            </a:r>
            <a:r>
              <a:rPr kumimoji="1" lang="en-US" altLang="zh-CN" sz="2400" i="1" baseline="-25000" dirty="0" err="1">
                <a:latin typeface="+mn-lt"/>
              </a:rPr>
              <a:t>m</a:t>
            </a:r>
            <a:r>
              <a:rPr kumimoji="1" lang="en-US" altLang="zh-CN" sz="2400" dirty="0">
                <a:latin typeface="+mn-lt"/>
              </a:rPr>
              <a:t>：</a:t>
            </a:r>
            <a:r>
              <a:rPr kumimoji="1" lang="zh-CN" altLang="en-US" sz="2400" dirty="0">
                <a:latin typeface="+mn-lt"/>
              </a:rPr>
              <a:t>频带</a:t>
            </a:r>
            <a:r>
              <a:rPr kumimoji="1" lang="en-US" altLang="zh-CN" sz="2400" i="1" dirty="0">
                <a:latin typeface="+mn-lt"/>
              </a:rPr>
              <a:t>m</a:t>
            </a:r>
            <a:r>
              <a:rPr kumimoji="1" lang="zh-CN" altLang="en-US" sz="2400" dirty="0">
                <a:latin typeface="+mn-lt"/>
              </a:rPr>
              <a:t>上与用户</a:t>
            </a:r>
            <a:r>
              <a:rPr kumimoji="1" lang="en-US" altLang="zh-CN" sz="2400" i="1" dirty="0" err="1">
                <a:latin typeface="+mn-lt"/>
              </a:rPr>
              <a:t>i</a:t>
            </a:r>
            <a:r>
              <a:rPr kumimoji="1" lang="zh-CN" altLang="en-US" sz="2400" dirty="0">
                <a:latin typeface="+mn-lt"/>
              </a:rPr>
              <a:t>有干扰的用户个数。</a:t>
            </a:r>
          </a:p>
        </p:txBody>
      </p:sp>
      <p:graphicFrame>
        <p:nvGraphicFramePr>
          <p:cNvPr id="123911" name="对象 8"/>
          <p:cNvGraphicFramePr>
            <a:graphicFrameLocks noChangeAspect="1"/>
          </p:cNvGraphicFramePr>
          <p:nvPr/>
        </p:nvGraphicFramePr>
        <p:xfrm>
          <a:off x="4500563" y="1844675"/>
          <a:ext cx="3292475" cy="1079500"/>
        </p:xfrm>
        <a:graphic>
          <a:graphicData uri="http://schemas.openxmlformats.org/presentationml/2006/ole">
            <mc:AlternateContent xmlns:mc="http://schemas.openxmlformats.org/markup-compatibility/2006">
              <mc:Choice xmlns:v="urn:schemas-microsoft-com:vml" Requires="v">
                <p:oleObj spid="_x0000_s124003" name="Equation" r:id="rId5" imgW="1618200" imgH="520920" progId="Equation.DSMT4">
                  <p:embed/>
                </p:oleObj>
              </mc:Choice>
              <mc:Fallback>
                <p:oleObj name="Equation" r:id="rId5" imgW="1618200" imgH="520920" progId="Equation.DSMT4">
                  <p:embed/>
                  <p:pic>
                    <p:nvPicPr>
                      <p:cNvPr id="0" name="对象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0563" y="1844675"/>
                        <a:ext cx="3292475"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性能分析：基于排队论的性能分析</a:t>
            </a:r>
            <a:endParaRPr lang="zh-CN" altLang="en-US" dirty="0"/>
          </a:p>
        </p:txBody>
      </p:sp>
      <p:sp>
        <p:nvSpPr>
          <p:cNvPr id="3" name="内容占位符 2"/>
          <p:cNvSpPr>
            <a:spLocks noGrp="1"/>
          </p:cNvSpPr>
          <p:nvPr>
            <p:ph idx="1"/>
          </p:nvPr>
        </p:nvSpPr>
        <p:spPr>
          <a:xfrm>
            <a:off x="539750" y="908050"/>
            <a:ext cx="8208963" cy="5257800"/>
          </a:xfrm>
        </p:spPr>
        <p:txBody>
          <a:bodyPr/>
          <a:lstStyle/>
          <a:p>
            <a:pPr>
              <a:defRPr/>
            </a:pPr>
            <a:r>
              <a:rPr lang="zh-CN" altLang="en-US" dirty="0" smtClean="0">
                <a:solidFill>
                  <a:srgbClr val="FF0000"/>
                </a:solidFill>
              </a:rPr>
              <a:t>问题的特殊性</a:t>
            </a:r>
            <a:r>
              <a:rPr lang="zh-CN" altLang="en-US" dirty="0" smtClean="0"/>
              <a:t>：性能分析需要同时考虑主用户和认知系统两者的影响，前者具有更高的优先级。</a:t>
            </a:r>
            <a:endParaRPr lang="en-US" altLang="zh-CN" dirty="0" smtClean="0"/>
          </a:p>
          <a:p>
            <a:pPr>
              <a:defRPr/>
            </a:pPr>
            <a:r>
              <a:rPr lang="zh-CN" altLang="en-US" dirty="0">
                <a:solidFill>
                  <a:srgbClr val="FF0000"/>
                </a:solidFill>
              </a:rPr>
              <a:t>基本</a:t>
            </a:r>
            <a:r>
              <a:rPr lang="zh-CN" altLang="en-US" dirty="0" smtClean="0">
                <a:solidFill>
                  <a:srgbClr val="FF0000"/>
                </a:solidFill>
              </a:rPr>
              <a:t>的方法</a:t>
            </a:r>
            <a:r>
              <a:rPr lang="zh-CN" altLang="en-US" dirty="0" smtClean="0"/>
              <a:t>：</a:t>
            </a:r>
            <a:endParaRPr lang="en-US" altLang="zh-CN" dirty="0" smtClean="0"/>
          </a:p>
          <a:p>
            <a:pPr lvl="1">
              <a:defRPr/>
            </a:pPr>
            <a:r>
              <a:rPr lang="zh-CN" altLang="zh-CN" dirty="0"/>
              <a:t>主用户系统和</a:t>
            </a:r>
            <a:r>
              <a:rPr lang="en-US" altLang="zh-CN" dirty="0" smtClean="0"/>
              <a:t>CR</a:t>
            </a:r>
            <a:r>
              <a:rPr lang="zh-CN" altLang="zh-CN" dirty="0" smtClean="0"/>
              <a:t>系统</a:t>
            </a:r>
            <a:r>
              <a:rPr lang="zh-CN" altLang="zh-CN" dirty="0"/>
              <a:t>各自被建模为</a:t>
            </a:r>
            <a:r>
              <a:rPr lang="en-US" altLang="zh-CN" dirty="0"/>
              <a:t>M/G/1</a:t>
            </a:r>
            <a:r>
              <a:rPr lang="zh-CN" altLang="zh-CN" dirty="0" smtClean="0"/>
              <a:t>排队模型</a:t>
            </a:r>
            <a:r>
              <a:rPr lang="zh-CN" altLang="en-US" dirty="0" smtClean="0"/>
              <a:t>，</a:t>
            </a:r>
            <a:r>
              <a:rPr lang="zh-CN" altLang="zh-CN" dirty="0"/>
              <a:t>相应数据包的</a:t>
            </a:r>
            <a:r>
              <a:rPr lang="zh-CN" altLang="zh-CN" dirty="0">
                <a:solidFill>
                  <a:srgbClr val="0033CC"/>
                </a:solidFill>
              </a:rPr>
              <a:t>到达服从泊松过程，服务时间服从</a:t>
            </a:r>
            <a:r>
              <a:rPr lang="zh-CN" altLang="zh-CN" dirty="0" smtClean="0">
                <a:solidFill>
                  <a:srgbClr val="0033CC"/>
                </a:solidFill>
              </a:rPr>
              <a:t>指数分布</a:t>
            </a:r>
            <a:r>
              <a:rPr lang="zh-CN" altLang="en-US" dirty="0" smtClean="0"/>
              <a:t>；</a:t>
            </a:r>
            <a:endParaRPr lang="en-US" altLang="zh-CN" dirty="0" smtClean="0"/>
          </a:p>
          <a:p>
            <a:pPr lvl="1">
              <a:defRPr/>
            </a:pPr>
            <a:r>
              <a:rPr lang="zh-CN" altLang="zh-CN" dirty="0" smtClean="0"/>
              <a:t>主</a:t>
            </a:r>
            <a:r>
              <a:rPr lang="zh-CN" altLang="zh-CN" dirty="0"/>
              <a:t>用户数据包和</a:t>
            </a:r>
            <a:r>
              <a:rPr lang="en-US" altLang="zh-CN" dirty="0"/>
              <a:t>CR</a:t>
            </a:r>
            <a:r>
              <a:rPr lang="zh-CN" altLang="zh-CN" dirty="0"/>
              <a:t>用户数据包分别被等效为排队队列中的高优先级顾客和低优先级</a:t>
            </a:r>
            <a:r>
              <a:rPr lang="zh-CN" altLang="zh-CN" dirty="0" smtClean="0"/>
              <a:t>顾客</a:t>
            </a:r>
            <a:r>
              <a:rPr lang="zh-CN" altLang="en-US" dirty="0" smtClean="0"/>
              <a:t>，</a:t>
            </a:r>
            <a:r>
              <a:rPr lang="zh-CN" altLang="zh-CN" dirty="0" smtClean="0">
                <a:solidFill>
                  <a:srgbClr val="0033CC"/>
                </a:solidFill>
              </a:rPr>
              <a:t>基于</a:t>
            </a:r>
            <a:r>
              <a:rPr lang="en-US" altLang="zh-CN" dirty="0">
                <a:solidFill>
                  <a:srgbClr val="0033CC"/>
                </a:solidFill>
              </a:rPr>
              <a:t>M/G/1</a:t>
            </a:r>
            <a:r>
              <a:rPr lang="zh-CN" altLang="zh-CN" dirty="0">
                <a:solidFill>
                  <a:srgbClr val="0033CC"/>
                </a:solidFill>
              </a:rPr>
              <a:t>抢占重传优先级排队理论对</a:t>
            </a:r>
            <a:r>
              <a:rPr lang="en-US" altLang="zh-CN" dirty="0">
                <a:solidFill>
                  <a:srgbClr val="0033CC"/>
                </a:solidFill>
              </a:rPr>
              <a:t>CR</a:t>
            </a:r>
            <a:r>
              <a:rPr lang="zh-CN" altLang="zh-CN" dirty="0">
                <a:solidFill>
                  <a:srgbClr val="0033CC"/>
                </a:solidFill>
              </a:rPr>
              <a:t>用户传输的系统时延进行</a:t>
            </a:r>
            <a:r>
              <a:rPr lang="zh-CN" altLang="zh-CN" dirty="0" smtClean="0">
                <a:solidFill>
                  <a:srgbClr val="0033CC"/>
                </a:solidFill>
              </a:rPr>
              <a:t>分析</a:t>
            </a:r>
            <a:r>
              <a:rPr lang="zh-CN" altLang="en-US" dirty="0" smtClean="0"/>
              <a:t>。</a:t>
            </a:r>
            <a:endParaRPr lang="en-US" altLang="zh-CN" dirty="0" smtClean="0"/>
          </a:p>
        </p:txBody>
      </p:sp>
      <p:sp>
        <p:nvSpPr>
          <p:cNvPr id="124932"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AE28F3B7-BF62-41EA-B914-55A060FEB05B}"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96</a:t>
            </a:fld>
            <a:endParaRPr lang="en-US" altLang="zh-CN" sz="1600" smtClean="0">
              <a:solidFill>
                <a:srgbClr val="3333CC"/>
              </a:solidFill>
              <a:latin typeface="Times New Roman" panose="02020603050405020304" pitchFamily="18" charset="0"/>
              <a:ea typeface="宋体" panose="02010600030101010101" pitchFamily="2" charset="-122"/>
            </a:endParaRPr>
          </a:p>
        </p:txBody>
      </p:sp>
      <p:sp>
        <p:nvSpPr>
          <p:cNvPr id="12493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endParaRPr lang="zh-CN" altLang="en-US" sz="4000">
              <a:latin typeface="Tahoma" panose="020B0604030504040204" pitchFamily="34" charset="0"/>
              <a:ea typeface="宋体" panose="02010600030101010101" pitchFamily="2" charset="-122"/>
            </a:endParaRPr>
          </a:p>
        </p:txBody>
      </p:sp>
      <p:graphicFrame>
        <p:nvGraphicFramePr>
          <p:cNvPr id="8" name="对象 7"/>
          <p:cNvGraphicFramePr>
            <a:graphicFrameLocks noChangeAspect="1"/>
          </p:cNvGraphicFramePr>
          <p:nvPr/>
        </p:nvGraphicFramePr>
        <p:xfrm>
          <a:off x="2484438" y="3789363"/>
          <a:ext cx="4381500" cy="2316162"/>
        </p:xfrm>
        <a:graphic>
          <a:graphicData uri="http://schemas.openxmlformats.org/presentationml/2006/ole">
            <mc:AlternateContent xmlns:mc="http://schemas.openxmlformats.org/markup-compatibility/2006">
              <mc:Choice xmlns:v="urn:schemas-microsoft-com:vml" Requires="v">
                <p:oleObj spid="_x0000_s124980" name="Visio" r:id="rId3" imgW="6558991" imgH="3478035" progId="Visio.Drawing.11">
                  <p:embed/>
                </p:oleObj>
              </mc:Choice>
              <mc:Fallback>
                <p:oleObj name="Visio" r:id="rId3" imgW="6558991" imgH="3478035" progId="Visio.Drawing.11">
                  <p:embed/>
                  <p:pic>
                    <p:nvPicPr>
                      <p:cNvPr id="0" name="对象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4438" y="3789363"/>
                        <a:ext cx="4381500" cy="2316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smtClean="0"/>
              <a:t>性能分析：基于排队论的性能分析</a:t>
            </a:r>
            <a:endParaRPr lang="zh-CN" altLang="en-US" dirty="0"/>
          </a:p>
        </p:txBody>
      </p:sp>
      <p:sp>
        <p:nvSpPr>
          <p:cNvPr id="3" name="内容占位符 2"/>
          <p:cNvSpPr>
            <a:spLocks noGrp="1"/>
          </p:cNvSpPr>
          <p:nvPr>
            <p:ph idx="1"/>
          </p:nvPr>
        </p:nvSpPr>
        <p:spPr>
          <a:xfrm>
            <a:off x="539750" y="908050"/>
            <a:ext cx="8424863" cy="504825"/>
          </a:xfrm>
        </p:spPr>
        <p:txBody>
          <a:bodyPr/>
          <a:lstStyle/>
          <a:p>
            <a:pPr>
              <a:defRPr/>
            </a:pPr>
            <a:r>
              <a:rPr lang="zh-CN" altLang="en-US" dirty="0" smtClean="0"/>
              <a:t>系统假设：</a:t>
            </a:r>
            <a:endParaRPr lang="zh-CN" altLang="en-US" dirty="0"/>
          </a:p>
        </p:txBody>
      </p:sp>
      <p:sp>
        <p:nvSpPr>
          <p:cNvPr id="125956"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EB5CF0B0-829D-4D9D-810D-E7323F9944D2}"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97</a:t>
            </a:fld>
            <a:endParaRPr lang="en-US" altLang="zh-CN" sz="1600" smtClean="0">
              <a:solidFill>
                <a:srgbClr val="3333CC"/>
              </a:solidFill>
              <a:latin typeface="Times New Roman" panose="02020603050405020304" pitchFamily="18" charset="0"/>
              <a:ea typeface="宋体" panose="02010600030101010101" pitchFamily="2" charset="-122"/>
            </a:endParaRPr>
          </a:p>
        </p:txBody>
      </p:sp>
      <p:grpSp>
        <p:nvGrpSpPr>
          <p:cNvPr id="7" name="Group 22"/>
          <p:cNvGrpSpPr>
            <a:grpSpLocks/>
          </p:cNvGrpSpPr>
          <p:nvPr/>
        </p:nvGrpSpPr>
        <p:grpSpPr bwMode="auto">
          <a:xfrm>
            <a:off x="800100" y="1557338"/>
            <a:ext cx="7488238" cy="773112"/>
            <a:chOff x="431" y="845"/>
            <a:chExt cx="4717" cy="862"/>
          </a:xfrm>
        </p:grpSpPr>
        <p:sp>
          <p:nvSpPr>
            <p:cNvPr id="125971" name="Rectangle 4"/>
            <p:cNvSpPr>
              <a:spLocks noChangeArrowheads="1"/>
            </p:cNvSpPr>
            <p:nvPr/>
          </p:nvSpPr>
          <p:spPr bwMode="auto">
            <a:xfrm>
              <a:off x="431" y="1535"/>
              <a:ext cx="4717" cy="172"/>
            </a:xfrm>
            <a:prstGeom prst="rect">
              <a:avLst/>
            </a:prstGeom>
            <a:gradFill rotWithShape="1">
              <a:gsLst>
                <a:gs pos="0">
                  <a:srgbClr val="080808">
                    <a:alpha val="79999"/>
                  </a:srgbClr>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eaLnBrk="1" hangingPunct="1">
                <a:buFont typeface="Wingdings" panose="05000000000000000000" pitchFamily="2" charset="2"/>
                <a:buNone/>
              </a:pPr>
              <a:endParaRPr lang="zh-CN" altLang="zh-CN" sz="1800">
                <a:latin typeface="Arial" panose="020B0604020202020204" pitchFamily="34" charset="0"/>
                <a:ea typeface="华文黑体"/>
                <a:cs typeface="华文黑体"/>
              </a:endParaRPr>
            </a:p>
          </p:txBody>
        </p:sp>
        <p:sp>
          <p:nvSpPr>
            <p:cNvPr id="125972" name="AutoShape 5"/>
            <p:cNvSpPr>
              <a:spLocks noChangeArrowheads="1"/>
            </p:cNvSpPr>
            <p:nvPr/>
          </p:nvSpPr>
          <p:spPr bwMode="auto">
            <a:xfrm>
              <a:off x="521" y="845"/>
              <a:ext cx="4604" cy="800"/>
            </a:xfrm>
            <a:prstGeom prst="roundRect">
              <a:avLst>
                <a:gd name="adj" fmla="val 5444"/>
              </a:avLst>
            </a:prstGeom>
            <a:gradFill rotWithShape="1">
              <a:gsLst>
                <a:gs pos="0">
                  <a:srgbClr val="FFFFFF"/>
                </a:gs>
                <a:gs pos="100000">
                  <a:srgbClr val="D8D8D8"/>
                </a:gs>
              </a:gsLst>
              <a:lin ang="0" scaled="1"/>
            </a:gradFill>
            <a:ln w="6350" algn="ctr">
              <a:solidFill>
                <a:srgbClr val="808080"/>
              </a:solidFill>
              <a:round/>
              <a:headEnd/>
              <a:tailEnd/>
            </a:ln>
            <a:effectLst/>
            <a:extLst>
              <a:ext uri="{AF507438-7753-43E0-B8FC-AC1667EBCBE1}">
                <a14:hiddenEffects xmlns:a14="http://schemas.microsoft.com/office/drawing/2010/main">
                  <a:effectLst>
                    <a:outerShdw dist="17961" dir="13500000" algn="ctr" rotWithShape="0">
                      <a:srgbClr val="4D4D4D"/>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eaLnBrk="1" hangingPunct="1">
                <a:buClr>
                  <a:srgbClr val="E1B40C"/>
                </a:buClr>
                <a:buFont typeface="Wingdings" panose="05000000000000000000" pitchFamily="2" charset="2"/>
                <a:buNone/>
              </a:pPr>
              <a:r>
                <a:rPr lang="en-US" altLang="zh-CN">
                  <a:solidFill>
                    <a:srgbClr val="000000"/>
                  </a:solidFill>
                  <a:latin typeface="华文楷体" panose="02010600040101010101" pitchFamily="2" charset="-122"/>
                  <a:ea typeface="华文楷体" panose="02010600040101010101" pitchFamily="2" charset="-122"/>
                </a:rPr>
                <a:t>               </a:t>
              </a:r>
              <a:r>
                <a:rPr lang="zh-CN" altLang="en-US" b="1">
                  <a:solidFill>
                    <a:srgbClr val="000000"/>
                  </a:solidFill>
                  <a:latin typeface="华文楷体" panose="02010600040101010101" pitchFamily="2" charset="-122"/>
                  <a:ea typeface="华文楷体" panose="02010600040101010101" pitchFamily="2" charset="-122"/>
                </a:rPr>
                <a:t>不存在虚警和漏检错误</a:t>
              </a:r>
            </a:p>
          </p:txBody>
        </p:sp>
        <p:sp>
          <p:nvSpPr>
            <p:cNvPr id="125973" name="AutoShape 6"/>
            <p:cNvSpPr>
              <a:spLocks noChangeArrowheads="1"/>
            </p:cNvSpPr>
            <p:nvPr/>
          </p:nvSpPr>
          <p:spPr bwMode="auto">
            <a:xfrm>
              <a:off x="582" y="925"/>
              <a:ext cx="1119" cy="653"/>
            </a:xfrm>
            <a:prstGeom prst="roundRect">
              <a:avLst>
                <a:gd name="adj" fmla="val 5444"/>
              </a:avLst>
            </a:prstGeom>
            <a:solidFill>
              <a:schemeClr val="hlink"/>
            </a:solidFill>
            <a:ln w="6350" algn="ctr">
              <a:solidFill>
                <a:srgbClr val="808080"/>
              </a:solidFill>
              <a:round/>
              <a:headEnd/>
              <a:tailEnd/>
            </a:ln>
            <a:effectLst/>
            <a:extLst>
              <a:ext uri="{AF507438-7753-43E0-B8FC-AC1667EBCBE1}">
                <a14:hiddenEffects xmlns:a14="http://schemas.microsoft.com/office/drawing/2010/main">
                  <a:effectLst>
                    <a:outerShdw dist="17961" dir="13500000" algn="ctr" rotWithShape="0">
                      <a:srgbClr val="4D4D4D"/>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eaLnBrk="1" hangingPunct="1">
                <a:buClr>
                  <a:srgbClr val="E1B40C"/>
                </a:buClr>
                <a:buFont typeface="Wingdings" panose="05000000000000000000" pitchFamily="2" charset="2"/>
                <a:buNone/>
              </a:pPr>
              <a:r>
                <a:rPr lang="zh-CN" altLang="en-US" b="1">
                  <a:solidFill>
                    <a:srgbClr val="FFFFFF"/>
                  </a:solidFill>
                  <a:latin typeface="华文楷体" panose="02010600040101010101" pitchFamily="2" charset="-122"/>
                  <a:ea typeface="华文楷体" panose="02010600040101010101" pitchFamily="2" charset="-122"/>
                </a:rPr>
                <a:t>完美感知</a:t>
              </a:r>
            </a:p>
          </p:txBody>
        </p:sp>
      </p:grpSp>
      <p:grpSp>
        <p:nvGrpSpPr>
          <p:cNvPr id="11" name="Group 22"/>
          <p:cNvGrpSpPr>
            <a:grpSpLocks/>
          </p:cNvGrpSpPr>
          <p:nvPr/>
        </p:nvGrpSpPr>
        <p:grpSpPr bwMode="auto">
          <a:xfrm>
            <a:off x="790575" y="2411413"/>
            <a:ext cx="7488238" cy="1235075"/>
            <a:chOff x="431" y="744"/>
            <a:chExt cx="4717" cy="1092"/>
          </a:xfrm>
        </p:grpSpPr>
        <p:sp>
          <p:nvSpPr>
            <p:cNvPr id="125968" name="Rectangle 4"/>
            <p:cNvSpPr>
              <a:spLocks noChangeArrowheads="1"/>
            </p:cNvSpPr>
            <p:nvPr/>
          </p:nvSpPr>
          <p:spPr bwMode="auto">
            <a:xfrm>
              <a:off x="431" y="1535"/>
              <a:ext cx="4717" cy="172"/>
            </a:xfrm>
            <a:prstGeom prst="rect">
              <a:avLst/>
            </a:prstGeom>
            <a:gradFill rotWithShape="1">
              <a:gsLst>
                <a:gs pos="0">
                  <a:srgbClr val="080808">
                    <a:alpha val="79999"/>
                  </a:srgbClr>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eaLnBrk="1" hangingPunct="1">
                <a:buFont typeface="Wingdings" panose="05000000000000000000" pitchFamily="2" charset="2"/>
                <a:buNone/>
              </a:pPr>
              <a:endParaRPr lang="zh-CN" altLang="zh-CN" sz="1800">
                <a:latin typeface="Arial" panose="020B0604020202020204" pitchFamily="34" charset="0"/>
                <a:ea typeface="华文黑体"/>
                <a:cs typeface="华文黑体"/>
              </a:endParaRPr>
            </a:p>
          </p:txBody>
        </p:sp>
        <p:sp>
          <p:nvSpPr>
            <p:cNvPr id="125969" name="AutoShape 5"/>
            <p:cNvSpPr>
              <a:spLocks noChangeArrowheads="1"/>
            </p:cNvSpPr>
            <p:nvPr/>
          </p:nvSpPr>
          <p:spPr bwMode="auto">
            <a:xfrm>
              <a:off x="521" y="744"/>
              <a:ext cx="4604" cy="1092"/>
            </a:xfrm>
            <a:prstGeom prst="roundRect">
              <a:avLst>
                <a:gd name="adj" fmla="val 5444"/>
              </a:avLst>
            </a:prstGeom>
            <a:gradFill rotWithShape="1">
              <a:gsLst>
                <a:gs pos="0">
                  <a:srgbClr val="FFFFFF"/>
                </a:gs>
                <a:gs pos="100000">
                  <a:srgbClr val="D8D8D8"/>
                </a:gs>
              </a:gsLst>
              <a:lin ang="0" scaled="1"/>
            </a:gradFill>
            <a:ln w="6350" algn="ctr">
              <a:solidFill>
                <a:srgbClr val="808080"/>
              </a:solidFill>
              <a:round/>
              <a:headEnd/>
              <a:tailEnd/>
            </a:ln>
            <a:effectLst/>
            <a:extLst>
              <a:ext uri="{AF507438-7753-43E0-B8FC-AC1667EBCBE1}">
                <a14:hiddenEffects xmlns:a14="http://schemas.microsoft.com/office/drawing/2010/main">
                  <a:effectLst>
                    <a:outerShdw dist="17961" dir="13500000" algn="ctr" rotWithShape="0">
                      <a:srgbClr val="4D4D4D"/>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Clr>
                  <a:srgbClr val="E1B40C"/>
                </a:buClr>
                <a:buFont typeface="Wingdings" panose="05000000000000000000" pitchFamily="2" charset="2"/>
                <a:buNone/>
              </a:pPr>
              <a:r>
                <a:rPr lang="en-US" altLang="zh-CN">
                  <a:solidFill>
                    <a:srgbClr val="000000"/>
                  </a:solidFill>
                  <a:latin typeface="华文楷体" panose="02010600040101010101" pitchFamily="2" charset="-122"/>
                  <a:ea typeface="华文楷体" panose="02010600040101010101" pitchFamily="2" charset="-122"/>
                </a:rPr>
                <a:t>                                  </a:t>
              </a:r>
              <a:r>
                <a:rPr lang="zh-CN" altLang="en-US" b="1">
                  <a:solidFill>
                    <a:srgbClr val="000000"/>
                  </a:solidFill>
                  <a:latin typeface="华文楷体" panose="02010600040101010101" pitchFamily="2" charset="-122"/>
                  <a:ea typeface="华文楷体" panose="02010600040101010101" pitchFamily="2" charset="-122"/>
                </a:rPr>
                <a:t>主用户业务出现后，</a:t>
              </a:r>
              <a:r>
                <a:rPr lang="en-US" altLang="zh-CN" b="1">
                  <a:solidFill>
                    <a:srgbClr val="000000"/>
                  </a:solidFill>
                  <a:latin typeface="华文楷体" panose="02010600040101010101" pitchFamily="2" charset="-122"/>
                  <a:ea typeface="华文楷体" panose="02010600040101010101" pitchFamily="2" charset="-122"/>
                </a:rPr>
                <a:t>CR</a:t>
              </a:r>
              <a:r>
                <a:rPr lang="zh-CN" altLang="en-US" b="1">
                  <a:solidFill>
                    <a:srgbClr val="000000"/>
                  </a:solidFill>
                  <a:latin typeface="华文楷体" panose="02010600040101010101" pitchFamily="2" charset="-122"/>
                  <a:ea typeface="华文楷体" panose="02010600040101010101" pitchFamily="2" charset="-122"/>
                </a:rPr>
                <a:t>用户立即中断当前</a:t>
              </a:r>
            </a:p>
            <a:p>
              <a:pPr eaLnBrk="1" hangingPunct="1">
                <a:buClr>
                  <a:srgbClr val="E1B40C"/>
                </a:buClr>
                <a:buFont typeface="Wingdings" panose="05000000000000000000" pitchFamily="2" charset="2"/>
                <a:buNone/>
              </a:pPr>
              <a:r>
                <a:rPr lang="zh-CN" altLang="en-US" b="1">
                  <a:solidFill>
                    <a:srgbClr val="000000"/>
                  </a:solidFill>
                  <a:latin typeface="华文楷体" panose="02010600040101010101" pitchFamily="2" charset="-122"/>
                  <a:ea typeface="华文楷体" panose="02010600040101010101" pitchFamily="2" charset="-122"/>
                </a:rPr>
                <a:t>                                  业务；直到主用户传输完成，</a:t>
              </a:r>
              <a:r>
                <a:rPr lang="en-US" altLang="zh-CN" b="1">
                  <a:solidFill>
                    <a:srgbClr val="000000"/>
                  </a:solidFill>
                  <a:latin typeface="华文楷体" panose="02010600040101010101" pitchFamily="2" charset="-122"/>
                  <a:ea typeface="华文楷体" panose="02010600040101010101" pitchFamily="2" charset="-122"/>
                </a:rPr>
                <a:t>CR</a:t>
              </a:r>
              <a:r>
                <a:rPr lang="zh-CN" altLang="en-US" b="1">
                  <a:solidFill>
                    <a:srgbClr val="000000"/>
                  </a:solidFill>
                  <a:latin typeface="华文楷体" panose="02010600040101010101" pitchFamily="2" charset="-122"/>
                  <a:ea typeface="华文楷体" panose="02010600040101010101" pitchFamily="2" charset="-122"/>
                </a:rPr>
                <a:t>用户才能</a:t>
              </a:r>
              <a:endParaRPr lang="en-US" altLang="zh-CN" b="1">
                <a:solidFill>
                  <a:srgbClr val="000000"/>
                </a:solidFill>
                <a:latin typeface="华文楷体" panose="02010600040101010101" pitchFamily="2" charset="-122"/>
                <a:ea typeface="华文楷体" panose="02010600040101010101" pitchFamily="2" charset="-122"/>
              </a:endParaRPr>
            </a:p>
            <a:p>
              <a:pPr eaLnBrk="1" hangingPunct="1">
                <a:buClr>
                  <a:srgbClr val="E1B40C"/>
                </a:buClr>
                <a:buFont typeface="Wingdings" panose="05000000000000000000" pitchFamily="2" charset="2"/>
                <a:buNone/>
              </a:pPr>
              <a:r>
                <a:rPr lang="en-US" altLang="zh-CN" b="1">
                  <a:solidFill>
                    <a:srgbClr val="000000"/>
                  </a:solidFill>
                  <a:latin typeface="华文楷体" panose="02010600040101010101" pitchFamily="2" charset="-122"/>
                  <a:ea typeface="华文楷体" panose="02010600040101010101" pitchFamily="2" charset="-122"/>
                </a:rPr>
                <a:t>                                  </a:t>
              </a:r>
              <a:r>
                <a:rPr lang="zh-CN" altLang="en-US" b="1">
                  <a:solidFill>
                    <a:srgbClr val="000000"/>
                  </a:solidFill>
                  <a:latin typeface="华文楷体" panose="02010600040101010101" pitchFamily="2" charset="-122"/>
                  <a:ea typeface="华文楷体" panose="02010600040101010101" pitchFamily="2" charset="-122"/>
                </a:rPr>
                <a:t>重新传输当前被中断的业务</a:t>
              </a:r>
            </a:p>
          </p:txBody>
        </p:sp>
        <p:sp>
          <p:nvSpPr>
            <p:cNvPr id="14" name="AutoShape 6"/>
            <p:cNvSpPr>
              <a:spLocks noChangeArrowheads="1"/>
            </p:cNvSpPr>
            <p:nvPr/>
          </p:nvSpPr>
          <p:spPr bwMode="auto">
            <a:xfrm>
              <a:off x="582" y="811"/>
              <a:ext cx="1119" cy="967"/>
            </a:xfrm>
            <a:prstGeom prst="roundRect">
              <a:avLst>
                <a:gd name="adj" fmla="val 5444"/>
              </a:avLst>
            </a:prstGeom>
            <a:solidFill>
              <a:schemeClr val="hlink"/>
            </a:solidFill>
            <a:ln w="6350" algn="ctr">
              <a:solidFill>
                <a:srgbClr val="808080"/>
              </a:solidFill>
              <a:round/>
              <a:headEnd/>
              <a:tailEnd/>
            </a:ln>
            <a:effectLst/>
            <a:extLst>
              <a:ext uri="{AF507438-7753-43E0-B8FC-AC1667EBCBE1}">
                <a14:hiddenEffects xmlns:a14="http://schemas.microsoft.com/office/drawing/2010/main">
                  <a:effectLst>
                    <a:outerShdw dist="17961" dir="13500000" algn="ctr" rotWithShape="0">
                      <a:srgbClr val="808080">
                        <a:gamma/>
                        <a:shade val="60000"/>
                        <a:invGamma/>
                      </a:srgbClr>
                    </a:outerShdw>
                  </a:effectLst>
                </a14:hiddenEffects>
              </a:ext>
            </a:extLst>
          </p:spPr>
          <p:txBody>
            <a:bodyPr wrap="none" anchor="ctr"/>
            <a:lstStyle/>
            <a:p>
              <a:pPr algn="ctr" eaLnBrk="1" hangingPunct="1">
                <a:spcBef>
                  <a:spcPct val="20000"/>
                </a:spcBef>
                <a:buClr>
                  <a:srgbClr val="E1B40C"/>
                </a:buClr>
                <a:buSzPct val="60000"/>
                <a:buFont typeface="Wingdings" pitchFamily="2" charset="2"/>
                <a:buNone/>
                <a:defRPr/>
              </a:pPr>
              <a:r>
                <a:rPr lang="zh-CN" altLang="en-US" sz="2000" b="1">
                  <a:solidFill>
                    <a:srgbClr val="FFFFFF"/>
                  </a:solidFill>
                  <a:latin typeface="华文楷体" pitchFamily="2" charset="-122"/>
                </a:rPr>
                <a:t>理想</a:t>
              </a:r>
            </a:p>
            <a:p>
              <a:pPr algn="ctr" eaLnBrk="1" hangingPunct="1">
                <a:spcBef>
                  <a:spcPct val="20000"/>
                </a:spcBef>
                <a:buClr>
                  <a:srgbClr val="E1B40C"/>
                </a:buClr>
                <a:buSzPct val="60000"/>
                <a:buFont typeface="Wingdings" pitchFamily="2" charset="2"/>
                <a:buNone/>
                <a:defRPr/>
              </a:pPr>
              <a:r>
                <a:rPr lang="zh-CN" altLang="en-US" sz="2000" b="1">
                  <a:solidFill>
                    <a:srgbClr val="FFFFFF"/>
                  </a:solidFill>
                  <a:latin typeface="华文楷体" pitchFamily="2" charset="-122"/>
                </a:rPr>
                <a:t>冲突检测</a:t>
              </a:r>
              <a:endParaRPr lang="zh-CN" altLang="en-US" sz="2000" b="1">
                <a:solidFill>
                  <a:srgbClr val="FFFFFF"/>
                </a:solidFill>
                <a:effectLst>
                  <a:outerShdw blurRad="38100" dist="38100" dir="2700000" algn="tl">
                    <a:srgbClr val="808080"/>
                  </a:outerShdw>
                </a:effectLst>
                <a:latin typeface="华文楷体" pitchFamily="2" charset="-122"/>
              </a:endParaRPr>
            </a:p>
          </p:txBody>
        </p:sp>
      </p:grpSp>
      <p:grpSp>
        <p:nvGrpSpPr>
          <p:cNvPr id="15" name="Group 22"/>
          <p:cNvGrpSpPr>
            <a:grpSpLocks/>
          </p:cNvGrpSpPr>
          <p:nvPr/>
        </p:nvGrpSpPr>
        <p:grpSpPr bwMode="auto">
          <a:xfrm>
            <a:off x="754063" y="3775075"/>
            <a:ext cx="7488237" cy="1095375"/>
            <a:chOff x="431" y="845"/>
            <a:chExt cx="4717" cy="862"/>
          </a:xfrm>
        </p:grpSpPr>
        <p:sp>
          <p:nvSpPr>
            <p:cNvPr id="125965" name="Rectangle 4"/>
            <p:cNvSpPr>
              <a:spLocks noChangeArrowheads="1"/>
            </p:cNvSpPr>
            <p:nvPr/>
          </p:nvSpPr>
          <p:spPr bwMode="auto">
            <a:xfrm>
              <a:off x="431" y="1535"/>
              <a:ext cx="4717" cy="172"/>
            </a:xfrm>
            <a:prstGeom prst="rect">
              <a:avLst/>
            </a:prstGeom>
            <a:gradFill rotWithShape="1">
              <a:gsLst>
                <a:gs pos="0">
                  <a:srgbClr val="080808">
                    <a:alpha val="79999"/>
                  </a:srgbClr>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eaLnBrk="1" hangingPunct="1">
                <a:buFont typeface="Wingdings" panose="05000000000000000000" pitchFamily="2" charset="2"/>
                <a:buNone/>
              </a:pPr>
              <a:endParaRPr lang="zh-CN" altLang="zh-CN" sz="1800">
                <a:latin typeface="Arial" panose="020B0604020202020204" pitchFamily="34" charset="0"/>
                <a:ea typeface="华文黑体"/>
                <a:cs typeface="华文黑体"/>
              </a:endParaRPr>
            </a:p>
          </p:txBody>
        </p:sp>
        <p:sp>
          <p:nvSpPr>
            <p:cNvPr id="125966" name="AutoShape 5"/>
            <p:cNvSpPr>
              <a:spLocks noChangeArrowheads="1"/>
            </p:cNvSpPr>
            <p:nvPr/>
          </p:nvSpPr>
          <p:spPr bwMode="auto">
            <a:xfrm>
              <a:off x="521" y="845"/>
              <a:ext cx="4604" cy="800"/>
            </a:xfrm>
            <a:prstGeom prst="roundRect">
              <a:avLst>
                <a:gd name="adj" fmla="val 5444"/>
              </a:avLst>
            </a:prstGeom>
            <a:gradFill rotWithShape="1">
              <a:gsLst>
                <a:gs pos="0">
                  <a:srgbClr val="FFFFFF"/>
                </a:gs>
                <a:gs pos="100000">
                  <a:srgbClr val="D8D8D8"/>
                </a:gs>
              </a:gsLst>
              <a:lin ang="0" scaled="1"/>
            </a:gradFill>
            <a:ln w="6350" algn="ctr">
              <a:solidFill>
                <a:srgbClr val="808080"/>
              </a:solidFill>
              <a:round/>
              <a:headEnd/>
              <a:tailEnd/>
            </a:ln>
            <a:effectLst/>
            <a:extLst>
              <a:ext uri="{AF507438-7753-43E0-B8FC-AC1667EBCBE1}">
                <a14:hiddenEffects xmlns:a14="http://schemas.microsoft.com/office/drawing/2010/main">
                  <a:effectLst>
                    <a:outerShdw dist="17961" dir="13500000" algn="ctr" rotWithShape="0">
                      <a:srgbClr val="4D4D4D"/>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Clr>
                  <a:srgbClr val="E1B40C"/>
                </a:buClr>
                <a:buFont typeface="Wingdings" panose="05000000000000000000" pitchFamily="2" charset="2"/>
                <a:buNone/>
              </a:pPr>
              <a:r>
                <a:rPr lang="en-US" altLang="zh-CN">
                  <a:solidFill>
                    <a:srgbClr val="000000"/>
                  </a:solidFill>
                  <a:latin typeface="华文楷体" panose="02010600040101010101" pitchFamily="2" charset="-122"/>
                  <a:ea typeface="华文楷体" panose="02010600040101010101" pitchFamily="2" charset="-122"/>
                </a:rPr>
                <a:t>                                   </a:t>
              </a:r>
              <a:r>
                <a:rPr lang="zh-CN" altLang="en-US" b="1">
                  <a:solidFill>
                    <a:srgbClr val="000000"/>
                  </a:solidFill>
                  <a:latin typeface="华文楷体" panose="02010600040101010101" pitchFamily="2" charset="-122"/>
                  <a:ea typeface="华文楷体" panose="02010600040101010101" pitchFamily="2" charset="-122"/>
                </a:rPr>
                <a:t>所有</a:t>
              </a:r>
              <a:r>
                <a:rPr lang="en-US" altLang="zh-CN" b="1">
                  <a:solidFill>
                    <a:srgbClr val="000000"/>
                  </a:solidFill>
                  <a:latin typeface="华文楷体" panose="02010600040101010101" pitchFamily="2" charset="-122"/>
                  <a:ea typeface="华文楷体" panose="02010600040101010101" pitchFamily="2" charset="-122"/>
                </a:rPr>
                <a:t>CR</a:t>
              </a:r>
              <a:r>
                <a:rPr lang="zh-CN" altLang="en-US" b="1">
                  <a:solidFill>
                    <a:srgbClr val="000000"/>
                  </a:solidFill>
                  <a:latin typeface="华文楷体" panose="02010600040101010101" pitchFamily="2" charset="-122"/>
                  <a:ea typeface="华文楷体" panose="02010600040101010101" pitchFamily="2" charset="-122"/>
                </a:rPr>
                <a:t>用户业务采用集中控制的方式，相</a:t>
              </a:r>
            </a:p>
            <a:p>
              <a:pPr eaLnBrk="1" hangingPunct="1">
                <a:buClr>
                  <a:srgbClr val="E1B40C"/>
                </a:buClr>
                <a:buFont typeface="Wingdings" panose="05000000000000000000" pitchFamily="2" charset="2"/>
                <a:buNone/>
              </a:pPr>
              <a:r>
                <a:rPr lang="zh-CN" altLang="en-US" b="1">
                  <a:solidFill>
                    <a:srgbClr val="000000"/>
                  </a:solidFill>
                  <a:latin typeface="华文楷体" panose="02010600040101010101" pitchFamily="2" charset="-122"/>
                  <a:ea typeface="华文楷体" panose="02010600040101010101" pitchFamily="2" charset="-122"/>
                </a:rPr>
                <a:t>                                   互间不存在干扰</a:t>
              </a:r>
            </a:p>
          </p:txBody>
        </p:sp>
        <p:sp>
          <p:nvSpPr>
            <p:cNvPr id="18" name="AutoShape 6"/>
            <p:cNvSpPr>
              <a:spLocks noChangeArrowheads="1"/>
            </p:cNvSpPr>
            <p:nvPr/>
          </p:nvSpPr>
          <p:spPr bwMode="auto">
            <a:xfrm>
              <a:off x="582" y="876"/>
              <a:ext cx="1119" cy="728"/>
            </a:xfrm>
            <a:prstGeom prst="roundRect">
              <a:avLst>
                <a:gd name="adj" fmla="val 5444"/>
              </a:avLst>
            </a:prstGeom>
            <a:solidFill>
              <a:schemeClr val="hlink"/>
            </a:solidFill>
            <a:ln w="6350" algn="ctr">
              <a:solidFill>
                <a:srgbClr val="808080"/>
              </a:solidFill>
              <a:round/>
              <a:headEnd/>
              <a:tailEnd/>
            </a:ln>
            <a:effectLst/>
            <a:extLst>
              <a:ext uri="{AF507438-7753-43E0-B8FC-AC1667EBCBE1}">
                <a14:hiddenEffects xmlns:a14="http://schemas.microsoft.com/office/drawing/2010/main">
                  <a:effectLst>
                    <a:outerShdw dist="17961" dir="13500000" algn="ctr" rotWithShape="0">
                      <a:srgbClr val="808080">
                        <a:gamma/>
                        <a:shade val="60000"/>
                        <a:invGamma/>
                      </a:srgbClr>
                    </a:outerShdw>
                  </a:effectLst>
                </a14:hiddenEffects>
              </a:ext>
            </a:extLst>
          </p:spPr>
          <p:txBody>
            <a:bodyPr wrap="none" anchor="ctr"/>
            <a:lstStyle/>
            <a:p>
              <a:pPr algn="ctr" eaLnBrk="1" hangingPunct="1">
                <a:spcBef>
                  <a:spcPct val="20000"/>
                </a:spcBef>
                <a:buClr>
                  <a:srgbClr val="E1B40C"/>
                </a:buClr>
                <a:buSzPct val="60000"/>
                <a:buFont typeface="Wingdings" pitchFamily="2" charset="2"/>
                <a:buNone/>
                <a:defRPr/>
              </a:pPr>
              <a:r>
                <a:rPr lang="zh-CN" altLang="en-US" sz="2000" b="1">
                  <a:solidFill>
                    <a:srgbClr val="FFFFFF"/>
                  </a:solidFill>
                  <a:latin typeface="华文楷体" pitchFamily="2" charset="-122"/>
                </a:rPr>
                <a:t>集中式调度</a:t>
              </a:r>
              <a:endParaRPr lang="zh-CN" altLang="en-US" sz="2000" b="1">
                <a:solidFill>
                  <a:srgbClr val="FFFFFF"/>
                </a:solidFill>
                <a:effectLst>
                  <a:outerShdw blurRad="38100" dist="38100" dir="2700000" algn="tl">
                    <a:srgbClr val="808080"/>
                  </a:outerShdw>
                </a:effectLst>
                <a:latin typeface="华文楷体" pitchFamily="2" charset="-122"/>
              </a:endParaRPr>
            </a:p>
          </p:txBody>
        </p:sp>
      </p:grpSp>
      <p:grpSp>
        <p:nvGrpSpPr>
          <p:cNvPr id="19" name="Group 22"/>
          <p:cNvGrpSpPr>
            <a:grpSpLocks/>
          </p:cNvGrpSpPr>
          <p:nvPr/>
        </p:nvGrpSpPr>
        <p:grpSpPr bwMode="auto">
          <a:xfrm>
            <a:off x="763588" y="4926013"/>
            <a:ext cx="7488237" cy="1095375"/>
            <a:chOff x="431" y="845"/>
            <a:chExt cx="4717" cy="862"/>
          </a:xfrm>
        </p:grpSpPr>
        <p:sp>
          <p:nvSpPr>
            <p:cNvPr id="125962" name="Rectangle 4"/>
            <p:cNvSpPr>
              <a:spLocks noChangeArrowheads="1"/>
            </p:cNvSpPr>
            <p:nvPr/>
          </p:nvSpPr>
          <p:spPr bwMode="auto">
            <a:xfrm>
              <a:off x="431" y="1535"/>
              <a:ext cx="4717" cy="172"/>
            </a:xfrm>
            <a:prstGeom prst="rect">
              <a:avLst/>
            </a:prstGeom>
            <a:gradFill rotWithShape="1">
              <a:gsLst>
                <a:gs pos="0">
                  <a:srgbClr val="080808">
                    <a:alpha val="79999"/>
                  </a:srgbClr>
                </a:gs>
                <a:gs pos="100000">
                  <a:schemeClr val="bg1">
                    <a:alpha val="0"/>
                  </a:schemeClr>
                </a:gs>
              </a:gsLst>
              <a:path path="shape">
                <a:fillToRect l="50000" t="50000" r="50000" b="50000"/>
              </a:path>
            </a:gradFill>
            <a:ln>
              <a:noFill/>
            </a:ln>
            <a:effectLst/>
            <a:extLst>
              <a:ext uri="{91240B29-F687-4F45-9708-019B960494DF}">
                <a14:hiddenLine xmlns:a14="http://schemas.microsoft.com/office/drawing/2010/main" w="9525"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eaLnBrk="1" hangingPunct="1">
                <a:buFont typeface="Wingdings" panose="05000000000000000000" pitchFamily="2" charset="2"/>
                <a:buNone/>
              </a:pPr>
              <a:endParaRPr lang="zh-CN" altLang="zh-CN" sz="1800">
                <a:latin typeface="Arial" panose="020B0604020202020204" pitchFamily="34" charset="0"/>
                <a:ea typeface="华文黑体"/>
                <a:cs typeface="华文黑体"/>
              </a:endParaRPr>
            </a:p>
          </p:txBody>
        </p:sp>
        <p:sp>
          <p:nvSpPr>
            <p:cNvPr id="125963" name="AutoShape 5"/>
            <p:cNvSpPr>
              <a:spLocks noChangeArrowheads="1"/>
            </p:cNvSpPr>
            <p:nvPr/>
          </p:nvSpPr>
          <p:spPr bwMode="auto">
            <a:xfrm>
              <a:off x="521" y="845"/>
              <a:ext cx="4604" cy="800"/>
            </a:xfrm>
            <a:prstGeom prst="roundRect">
              <a:avLst>
                <a:gd name="adj" fmla="val 5444"/>
              </a:avLst>
            </a:prstGeom>
            <a:gradFill rotWithShape="1">
              <a:gsLst>
                <a:gs pos="0">
                  <a:srgbClr val="FFFFFF"/>
                </a:gs>
                <a:gs pos="100000">
                  <a:srgbClr val="D8D8D8"/>
                </a:gs>
              </a:gsLst>
              <a:lin ang="0" scaled="1"/>
            </a:gradFill>
            <a:ln w="6350" algn="ctr">
              <a:solidFill>
                <a:srgbClr val="808080"/>
              </a:solidFill>
              <a:round/>
              <a:headEnd/>
              <a:tailEnd/>
            </a:ln>
            <a:effectLst/>
            <a:extLst>
              <a:ext uri="{AF507438-7753-43E0-B8FC-AC1667EBCBE1}">
                <a14:hiddenEffects xmlns:a14="http://schemas.microsoft.com/office/drawing/2010/main">
                  <a:effectLst>
                    <a:outerShdw dist="17961" dir="13500000" algn="ctr" rotWithShape="0">
                      <a:srgbClr val="4D4D4D"/>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eaLnBrk="1" hangingPunct="1">
                <a:buClr>
                  <a:srgbClr val="E1B40C"/>
                </a:buClr>
                <a:buFont typeface="Wingdings" panose="05000000000000000000" pitchFamily="2" charset="2"/>
                <a:buNone/>
              </a:pPr>
              <a:r>
                <a:rPr lang="en-US" altLang="zh-CN">
                  <a:solidFill>
                    <a:srgbClr val="000000"/>
                  </a:solidFill>
                  <a:latin typeface="华文楷体" panose="02010600040101010101" pitchFamily="2" charset="-122"/>
                  <a:ea typeface="华文楷体" panose="02010600040101010101" pitchFamily="2" charset="-122"/>
                </a:rPr>
                <a:t>                                     </a:t>
              </a:r>
              <a:r>
                <a:rPr lang="en-US" altLang="zh-CN" b="1">
                  <a:solidFill>
                    <a:srgbClr val="000000"/>
                  </a:solidFill>
                  <a:latin typeface="华文楷体" panose="02010600040101010101" pitchFamily="2" charset="-122"/>
                  <a:ea typeface="华文楷体" panose="02010600040101010101" pitchFamily="2" charset="-122"/>
                </a:rPr>
                <a:t>M/G/1</a:t>
              </a:r>
              <a:r>
                <a:rPr lang="zh-CN" altLang="en-US" b="1">
                  <a:solidFill>
                    <a:srgbClr val="000000"/>
                  </a:solidFill>
                  <a:latin typeface="华文楷体" panose="02010600040101010101" pitchFamily="2" charset="-122"/>
                  <a:ea typeface="华文楷体" panose="02010600040101010101" pitchFamily="2" charset="-122"/>
                </a:rPr>
                <a:t>模型，数据包的到达服从泊松过程，</a:t>
              </a:r>
            </a:p>
            <a:p>
              <a:pPr algn="ctr" eaLnBrk="1" hangingPunct="1">
                <a:buClr>
                  <a:srgbClr val="E1B40C"/>
                </a:buClr>
                <a:buFont typeface="Wingdings" panose="05000000000000000000" pitchFamily="2" charset="2"/>
                <a:buNone/>
              </a:pPr>
              <a:r>
                <a:rPr lang="zh-CN" altLang="en-US" b="1">
                  <a:solidFill>
                    <a:srgbClr val="000000"/>
                  </a:solidFill>
                  <a:latin typeface="华文楷体" panose="02010600040101010101" pitchFamily="2" charset="-122"/>
                  <a:ea typeface="华文楷体" panose="02010600040101010101" pitchFamily="2" charset="-122"/>
                </a:rPr>
                <a:t>服务时间服从指数分布</a:t>
              </a:r>
            </a:p>
          </p:txBody>
        </p:sp>
        <p:sp>
          <p:nvSpPr>
            <p:cNvPr id="22" name="AutoShape 6"/>
            <p:cNvSpPr>
              <a:spLocks noChangeArrowheads="1"/>
            </p:cNvSpPr>
            <p:nvPr/>
          </p:nvSpPr>
          <p:spPr bwMode="auto">
            <a:xfrm>
              <a:off x="582" y="876"/>
              <a:ext cx="1119" cy="728"/>
            </a:xfrm>
            <a:prstGeom prst="roundRect">
              <a:avLst>
                <a:gd name="adj" fmla="val 5444"/>
              </a:avLst>
            </a:prstGeom>
            <a:solidFill>
              <a:schemeClr val="hlink"/>
            </a:solidFill>
            <a:ln w="6350" algn="ctr">
              <a:solidFill>
                <a:srgbClr val="808080"/>
              </a:solidFill>
              <a:round/>
              <a:headEnd/>
              <a:tailEnd/>
            </a:ln>
            <a:effectLst/>
            <a:extLst>
              <a:ext uri="{AF507438-7753-43E0-B8FC-AC1667EBCBE1}">
                <a14:hiddenEffects xmlns:a14="http://schemas.microsoft.com/office/drawing/2010/main">
                  <a:effectLst>
                    <a:outerShdw dist="17961" dir="13500000" algn="ctr" rotWithShape="0">
                      <a:srgbClr val="808080">
                        <a:gamma/>
                        <a:shade val="60000"/>
                        <a:invGamma/>
                      </a:srgbClr>
                    </a:outerShdw>
                  </a:effectLst>
                </a14:hiddenEffects>
              </a:ext>
            </a:extLst>
          </p:spPr>
          <p:txBody>
            <a:bodyPr wrap="none" anchor="ctr"/>
            <a:lstStyle/>
            <a:p>
              <a:pPr algn="ctr" eaLnBrk="1" hangingPunct="1">
                <a:spcBef>
                  <a:spcPct val="20000"/>
                </a:spcBef>
                <a:buClr>
                  <a:srgbClr val="E1B40C"/>
                </a:buClr>
                <a:buSzPct val="60000"/>
                <a:buFont typeface="Wingdings" pitchFamily="2" charset="2"/>
                <a:buNone/>
                <a:defRPr/>
              </a:pPr>
              <a:r>
                <a:rPr lang="zh-CN" altLang="en-US" sz="2000" b="1">
                  <a:solidFill>
                    <a:srgbClr val="FFFFFF"/>
                  </a:solidFill>
                  <a:latin typeface="华文楷体" pitchFamily="2" charset="-122"/>
                </a:rPr>
                <a:t>数据包</a:t>
              </a:r>
            </a:p>
            <a:p>
              <a:pPr algn="ctr" eaLnBrk="1" hangingPunct="1">
                <a:spcBef>
                  <a:spcPct val="20000"/>
                </a:spcBef>
                <a:buClr>
                  <a:srgbClr val="E1B40C"/>
                </a:buClr>
                <a:buSzPct val="60000"/>
                <a:buFont typeface="Wingdings" pitchFamily="2" charset="2"/>
                <a:buNone/>
                <a:defRPr/>
              </a:pPr>
              <a:r>
                <a:rPr lang="zh-CN" altLang="en-US" sz="2000" b="1">
                  <a:solidFill>
                    <a:srgbClr val="FFFFFF"/>
                  </a:solidFill>
                  <a:latin typeface="华文楷体" pitchFamily="2" charset="-122"/>
                </a:rPr>
                <a:t>活动特性</a:t>
              </a:r>
              <a:endParaRPr lang="zh-CN" altLang="en-US" sz="2000" b="1">
                <a:solidFill>
                  <a:srgbClr val="FFFFFF"/>
                </a:solidFill>
                <a:effectLst>
                  <a:outerShdw blurRad="38100" dist="38100" dir="2700000" algn="tl">
                    <a:srgbClr val="808080"/>
                  </a:outerShdw>
                </a:effectLst>
                <a:latin typeface="华文楷体" pitchFamily="2" charset="-122"/>
              </a:endParaRPr>
            </a:p>
          </p:txBody>
        </p:sp>
      </p:grpSp>
      <p:sp>
        <p:nvSpPr>
          <p:cNvPr id="23" name="AutoShape 6"/>
          <p:cNvSpPr>
            <a:spLocks noChangeArrowheads="1"/>
          </p:cNvSpPr>
          <p:nvPr/>
        </p:nvSpPr>
        <p:spPr bwMode="auto">
          <a:xfrm>
            <a:off x="5651500" y="906463"/>
            <a:ext cx="3024188" cy="2017712"/>
          </a:xfrm>
          <a:prstGeom prst="cloudCallout">
            <a:avLst>
              <a:gd name="adj1" fmla="val -21444"/>
              <a:gd name="adj2" fmla="val 73838"/>
            </a:avLst>
          </a:prstGeom>
          <a:solidFill>
            <a:srgbClr val="006666">
              <a:alpha val="89803"/>
            </a:srgbClr>
          </a:solidFill>
          <a:ln w="9525">
            <a:solidFill>
              <a:schemeClr val="tx1"/>
            </a:solidFill>
            <a:round/>
            <a:headEnd/>
            <a:tailEnd/>
          </a:ln>
        </p:spPr>
        <p:txBody>
          <a:bodyPr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r>
              <a:rPr lang="zh-CN" altLang="en-US" sz="1600">
                <a:solidFill>
                  <a:schemeClr val="bg1"/>
                </a:solidFill>
                <a:latin typeface="华文楷体" panose="02010600040101010101" pitchFamily="2" charset="-122"/>
                <a:ea typeface="华文楷体" panose="02010600040101010101" pitchFamily="2" charset="-122"/>
              </a:rPr>
              <a:t>这里</a:t>
            </a:r>
            <a:r>
              <a:rPr lang="en-US" altLang="zh-CN" sz="1600">
                <a:solidFill>
                  <a:schemeClr val="bg1"/>
                </a:solidFill>
                <a:latin typeface="华文楷体" panose="02010600040101010101" pitchFamily="2" charset="-122"/>
                <a:ea typeface="华文楷体" panose="02010600040101010101" pitchFamily="2" charset="-122"/>
              </a:rPr>
              <a:t>CR</a:t>
            </a:r>
            <a:r>
              <a:rPr lang="zh-CN" altLang="en-US" sz="1600">
                <a:solidFill>
                  <a:schemeClr val="bg1"/>
                </a:solidFill>
                <a:latin typeface="华文楷体" panose="02010600040101010101" pitchFamily="2" charset="-122"/>
                <a:ea typeface="华文楷体" panose="02010600040101010101" pitchFamily="2" charset="-122"/>
              </a:rPr>
              <a:t>用户必须重传中断发生前已经传输的那部分数据，即中断重传模式</a:t>
            </a:r>
            <a:r>
              <a:rPr lang="zh-CN" altLang="en-US" sz="1600" b="1">
                <a:solidFill>
                  <a:schemeClr val="bg1"/>
                </a:solidFill>
                <a:latin typeface="华文楷体" panose="02010600040101010101" pitchFamily="2" charset="-122"/>
                <a:ea typeface="华文楷体" panose="02010600040101010101"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0-#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down)">
                                      <p:cBhvr>
                                        <p:cTn id="19" dur="500"/>
                                        <p:tgtEl>
                                          <p:spTgt spid="23"/>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3" presetClass="exit" presetSubtype="10" fill="hold" grpId="1" nodeType="clickEffect">
                                  <p:stCondLst>
                                    <p:cond delay="0"/>
                                  </p:stCondLst>
                                  <p:childTnLst>
                                    <p:animEffect transition="out" filter="blinds(horizontal)">
                                      <p:cBhvr>
                                        <p:cTn id="23" dur="500"/>
                                        <p:tgtEl>
                                          <p:spTgt spid="23"/>
                                        </p:tgtEl>
                                      </p:cBhvr>
                                    </p:animEffect>
                                    <p:set>
                                      <p:cBhvr>
                                        <p:cTn id="24" dur="1" fill="hold">
                                          <p:stCondLst>
                                            <p:cond delay="499"/>
                                          </p:stCondLst>
                                        </p:cTn>
                                        <p:tgtEl>
                                          <p:spTgt spid="23"/>
                                        </p:tgtEl>
                                        <p:attrNameLst>
                                          <p:attrName>style.visibility</p:attrName>
                                        </p:attrNameLst>
                                      </p:cBhvr>
                                      <p:to>
                                        <p:strVal val="hidden"/>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8"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0-#ppt_w/2"/>
                                          </p:val>
                                        </p:tav>
                                        <p:tav tm="100000">
                                          <p:val>
                                            <p:strVal val="#ppt_x"/>
                                          </p:val>
                                        </p:tav>
                                      </p:tavLst>
                                    </p:anim>
                                    <p:anim calcmode="lin" valueType="num">
                                      <p:cBhvr additive="base">
                                        <p:cTn id="30"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8"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0-#ppt_w/2"/>
                                          </p:val>
                                        </p:tav>
                                        <p:tav tm="100000">
                                          <p:val>
                                            <p:strVal val="#ppt_x"/>
                                          </p:val>
                                        </p:tav>
                                      </p:tavLst>
                                    </p:anim>
                                    <p:anim calcmode="lin" valueType="num">
                                      <p:cBhvr additive="base">
                                        <p:cTn id="36"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性能分析：基于排队论的性能分析</a:t>
            </a:r>
          </a:p>
        </p:txBody>
      </p:sp>
      <p:sp>
        <p:nvSpPr>
          <p:cNvPr id="3" name="内容占位符 2"/>
          <p:cNvSpPr>
            <a:spLocks noGrp="1"/>
          </p:cNvSpPr>
          <p:nvPr>
            <p:ph idx="1"/>
          </p:nvPr>
        </p:nvSpPr>
        <p:spPr>
          <a:xfrm>
            <a:off x="2124075" y="908050"/>
            <a:ext cx="6840538" cy="504825"/>
          </a:xfrm>
        </p:spPr>
        <p:txBody>
          <a:bodyPr/>
          <a:lstStyle/>
          <a:p>
            <a:pPr marL="0" indent="0" algn="ctr">
              <a:buFont typeface="Wingdings" panose="05000000000000000000" pitchFamily="2" charset="2"/>
              <a:buNone/>
              <a:defRPr/>
            </a:pPr>
            <a:r>
              <a:rPr lang="zh-CN" altLang="en-US" dirty="0" smtClean="0"/>
              <a:t>虚拟优先级队列模型</a:t>
            </a:r>
            <a:endParaRPr lang="zh-CN" altLang="en-US" dirty="0"/>
          </a:p>
        </p:txBody>
      </p:sp>
      <p:sp>
        <p:nvSpPr>
          <p:cNvPr id="126980"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26203235-2B30-4AAC-8F33-278A4665682B}"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98</a:t>
            </a:fld>
            <a:endParaRPr lang="en-US" altLang="zh-CN" sz="1600" smtClean="0">
              <a:solidFill>
                <a:srgbClr val="3333CC"/>
              </a:solidFill>
              <a:latin typeface="Times New Roman" panose="02020603050405020304" pitchFamily="18" charset="0"/>
              <a:ea typeface="宋体" panose="02010600030101010101" pitchFamily="2" charset="-122"/>
            </a:endParaRPr>
          </a:p>
        </p:txBody>
      </p:sp>
      <p:graphicFrame>
        <p:nvGraphicFramePr>
          <p:cNvPr id="8" name="对象 4"/>
          <p:cNvGraphicFramePr>
            <a:graphicFrameLocks noChangeAspect="1"/>
          </p:cNvGraphicFramePr>
          <p:nvPr/>
        </p:nvGraphicFramePr>
        <p:xfrm>
          <a:off x="323850" y="1412875"/>
          <a:ext cx="8064500" cy="4792663"/>
        </p:xfrm>
        <a:graphic>
          <a:graphicData uri="http://schemas.openxmlformats.org/presentationml/2006/ole">
            <mc:AlternateContent xmlns:mc="http://schemas.openxmlformats.org/markup-compatibility/2006">
              <mc:Choice xmlns:v="urn:schemas-microsoft-com:vml" Requires="v">
                <p:oleObj spid="_x0000_s127178" name="Visio" r:id="rId3" imgW="7005236" imgH="4161296" progId="Visio.Drawing.11">
                  <p:embed/>
                </p:oleObj>
              </mc:Choice>
              <mc:Fallback>
                <p:oleObj name="Visio" r:id="rId3" imgW="7005236" imgH="4161296" progId="Visio.Drawing.11">
                  <p:embed/>
                  <p:pic>
                    <p:nvPicPr>
                      <p:cNvPr id="0" name="对象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1412875"/>
                        <a:ext cx="8064500" cy="479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Oval 10"/>
          <p:cNvSpPr>
            <a:spLocks noChangeArrowheads="1"/>
          </p:cNvSpPr>
          <p:nvPr/>
        </p:nvSpPr>
        <p:spPr bwMode="auto">
          <a:xfrm>
            <a:off x="4284663" y="2409825"/>
            <a:ext cx="935037" cy="1296988"/>
          </a:xfrm>
          <a:prstGeom prst="ellipse">
            <a:avLst/>
          </a:prstGeom>
          <a:noFill/>
          <a:ln w="15875" algn="ctr">
            <a:solidFill>
              <a:srgbClr val="FF66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eaLnBrk="1" hangingPunct="1">
              <a:buFont typeface="Wingdings" panose="05000000000000000000" pitchFamily="2" charset="2"/>
              <a:buNone/>
            </a:pPr>
            <a:endParaRPr lang="zh-CN" altLang="zh-CN" sz="1800">
              <a:latin typeface="Arial" panose="020B0604020202020204" pitchFamily="34" charset="0"/>
              <a:ea typeface="华文黑体"/>
              <a:cs typeface="华文黑体"/>
            </a:endParaRPr>
          </a:p>
        </p:txBody>
      </p:sp>
      <p:sp>
        <p:nvSpPr>
          <p:cNvPr id="10" name="AutoShape 6"/>
          <p:cNvSpPr>
            <a:spLocks noChangeArrowheads="1"/>
          </p:cNvSpPr>
          <p:nvPr/>
        </p:nvSpPr>
        <p:spPr bwMode="auto">
          <a:xfrm>
            <a:off x="1258888" y="333375"/>
            <a:ext cx="2879725" cy="2017713"/>
          </a:xfrm>
          <a:prstGeom prst="cloudCallout">
            <a:avLst>
              <a:gd name="adj1" fmla="val -20009"/>
              <a:gd name="adj2" fmla="val 73838"/>
            </a:avLst>
          </a:prstGeom>
          <a:solidFill>
            <a:srgbClr val="006666">
              <a:alpha val="89803"/>
            </a:srgbClr>
          </a:solidFill>
          <a:ln w="9525">
            <a:solidFill>
              <a:schemeClr val="tx1"/>
            </a:solidFill>
            <a:round/>
            <a:headEnd/>
            <a:tailEnd/>
          </a:ln>
        </p:spPr>
        <p:txBody>
          <a:bodyPr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r>
              <a:rPr lang="zh-CN" altLang="en-US" sz="1600">
                <a:solidFill>
                  <a:schemeClr val="bg1"/>
                </a:solidFill>
                <a:latin typeface="华文楷体" panose="02010600040101010101" pitchFamily="2" charset="-122"/>
                <a:ea typeface="华文楷体" panose="02010600040101010101" pitchFamily="2" charset="-122"/>
              </a:rPr>
              <a:t>定义</a:t>
            </a:r>
          </a:p>
          <a:p>
            <a:pPr eaLnBrk="1" hangingPunct="1">
              <a:buFont typeface="Wingdings" panose="05000000000000000000" pitchFamily="2" charset="2"/>
              <a:buNone/>
            </a:pPr>
            <a:r>
              <a:rPr lang="en-US" altLang="zh-CN" sz="1600">
                <a:solidFill>
                  <a:schemeClr val="bg1"/>
                </a:solidFill>
                <a:latin typeface="华文楷体" panose="02010600040101010101" pitchFamily="2" charset="-122"/>
                <a:ea typeface="华文楷体" panose="02010600040101010101" pitchFamily="2" charset="-122"/>
              </a:rPr>
              <a:t>CR</a:t>
            </a:r>
            <a:r>
              <a:rPr lang="zh-CN" altLang="en-US" sz="1600">
                <a:solidFill>
                  <a:schemeClr val="bg1"/>
                </a:solidFill>
                <a:latin typeface="华文楷体" panose="02010600040101010101" pitchFamily="2" charset="-122"/>
                <a:ea typeface="华文楷体" panose="02010600040101010101" pitchFamily="2" charset="-122"/>
              </a:rPr>
              <a:t>用户行为</a:t>
            </a:r>
          </a:p>
          <a:p>
            <a:pPr eaLnBrk="1" hangingPunct="1">
              <a:buFont typeface="Wingdings" panose="05000000000000000000" pitchFamily="2" charset="2"/>
              <a:buNone/>
            </a:pPr>
            <a:endParaRPr lang="zh-CN" altLang="en-US" sz="1600">
              <a:solidFill>
                <a:schemeClr val="bg1"/>
              </a:solidFill>
              <a:latin typeface="华文楷体" panose="02010600040101010101" pitchFamily="2" charset="-122"/>
              <a:ea typeface="华文楷体" panose="02010600040101010101" pitchFamily="2" charset="-122"/>
            </a:endParaRPr>
          </a:p>
          <a:p>
            <a:pPr eaLnBrk="1" hangingPunct="1">
              <a:buFont typeface="Wingdings" panose="05000000000000000000" pitchFamily="2" charset="2"/>
              <a:buNone/>
            </a:pPr>
            <a:r>
              <a:rPr lang="zh-CN" altLang="en-US" sz="1600">
                <a:solidFill>
                  <a:schemeClr val="bg1"/>
                </a:solidFill>
                <a:latin typeface="华文楷体" panose="02010600040101010101" pitchFamily="2" charset="-122"/>
                <a:ea typeface="华文楷体" panose="02010600040101010101" pitchFamily="2" charset="-122"/>
              </a:rPr>
              <a:t>信道接入策略</a:t>
            </a:r>
          </a:p>
          <a:p>
            <a:pPr eaLnBrk="1" hangingPunct="1">
              <a:buFont typeface="Wingdings" panose="05000000000000000000" pitchFamily="2" charset="2"/>
              <a:buNone/>
            </a:pPr>
            <a:endParaRPr lang="en-US" altLang="zh-CN" sz="1600">
              <a:solidFill>
                <a:schemeClr val="bg1"/>
              </a:solidFill>
              <a:latin typeface="华文楷体" panose="02010600040101010101" pitchFamily="2" charset="-122"/>
              <a:ea typeface="华文楷体" panose="02010600040101010101" pitchFamily="2" charset="-122"/>
            </a:endParaRPr>
          </a:p>
        </p:txBody>
      </p:sp>
      <p:graphicFrame>
        <p:nvGraphicFramePr>
          <p:cNvPr id="11" name="对象 10"/>
          <p:cNvGraphicFramePr>
            <a:graphicFrameLocks noChangeAspect="1"/>
          </p:cNvGraphicFramePr>
          <p:nvPr/>
        </p:nvGraphicFramePr>
        <p:xfrm>
          <a:off x="2065338" y="1149350"/>
          <a:ext cx="1560512" cy="296863"/>
        </p:xfrm>
        <a:graphic>
          <a:graphicData uri="http://schemas.openxmlformats.org/presentationml/2006/ole">
            <mc:AlternateContent xmlns:mc="http://schemas.openxmlformats.org/markup-compatibility/2006">
              <mc:Choice xmlns:v="urn:schemas-microsoft-com:vml" Requires="v">
                <p:oleObj spid="_x0000_s127179" name="Equation" r:id="rId5" imgW="1016000" imgH="190500" progId="Equation.DSMT4">
                  <p:embed/>
                </p:oleObj>
              </mc:Choice>
              <mc:Fallback>
                <p:oleObj name="Equation" r:id="rId5" imgW="1016000" imgH="190500" progId="Equation.DSMT4">
                  <p:embed/>
                  <p:pic>
                    <p:nvPicPr>
                      <p:cNvPr id="0" name="对象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65338" y="1149350"/>
                        <a:ext cx="1560512" cy="29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对象 11"/>
          <p:cNvGraphicFramePr>
            <a:graphicFrameLocks noChangeAspect="1"/>
          </p:cNvGraphicFramePr>
          <p:nvPr/>
        </p:nvGraphicFramePr>
        <p:xfrm>
          <a:off x="1990725" y="1689100"/>
          <a:ext cx="1617663" cy="320675"/>
        </p:xfrm>
        <a:graphic>
          <a:graphicData uri="http://schemas.openxmlformats.org/presentationml/2006/ole">
            <mc:AlternateContent xmlns:mc="http://schemas.openxmlformats.org/markup-compatibility/2006">
              <mc:Choice xmlns:v="urn:schemas-microsoft-com:vml" Requires="v">
                <p:oleObj spid="_x0000_s127180" name="Equation" r:id="rId7" imgW="965200" imgH="190500" progId="Equation.DSMT4">
                  <p:embed/>
                </p:oleObj>
              </mc:Choice>
              <mc:Fallback>
                <p:oleObj name="Equation" r:id="rId7" imgW="965200" imgH="190500" progId="Equation.DSMT4">
                  <p:embed/>
                  <p:pic>
                    <p:nvPicPr>
                      <p:cNvPr id="0" name="对象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90725" y="1689100"/>
                        <a:ext cx="161766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对象 13"/>
          <p:cNvGraphicFramePr>
            <a:graphicFrameLocks noChangeAspect="1"/>
          </p:cNvGraphicFramePr>
          <p:nvPr/>
        </p:nvGraphicFramePr>
        <p:xfrm>
          <a:off x="217488" y="5878513"/>
          <a:ext cx="1833562" cy="574675"/>
        </p:xfrm>
        <a:graphic>
          <a:graphicData uri="http://schemas.openxmlformats.org/presentationml/2006/ole">
            <mc:AlternateContent xmlns:mc="http://schemas.openxmlformats.org/markup-compatibility/2006">
              <mc:Choice xmlns:v="urn:schemas-microsoft-com:vml" Requires="v">
                <p:oleObj spid="_x0000_s127181" name="Equation" r:id="rId9" imgW="1181100" imgH="368300" progId="Equation.DSMT4">
                  <p:embed/>
                </p:oleObj>
              </mc:Choice>
              <mc:Fallback>
                <p:oleObj name="Equation" r:id="rId9" imgW="1181100" imgH="368300" progId="Equation.DSMT4">
                  <p:embed/>
                  <p:pic>
                    <p:nvPicPr>
                      <p:cNvPr id="0" name="对象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7488" y="5878513"/>
                        <a:ext cx="1833562"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 name="Oval 10"/>
          <p:cNvSpPr>
            <a:spLocks noChangeArrowheads="1"/>
          </p:cNvSpPr>
          <p:nvPr/>
        </p:nvSpPr>
        <p:spPr bwMode="auto">
          <a:xfrm>
            <a:off x="5578475" y="1773238"/>
            <a:ext cx="1873250" cy="276225"/>
          </a:xfrm>
          <a:prstGeom prst="ellipse">
            <a:avLst/>
          </a:prstGeom>
          <a:noFill/>
          <a:ln w="15875" algn="ctr">
            <a:solidFill>
              <a:srgbClr val="FF66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eaLnBrk="1" hangingPunct="1">
              <a:buFont typeface="Wingdings" panose="05000000000000000000" pitchFamily="2" charset="2"/>
              <a:buNone/>
            </a:pPr>
            <a:endParaRPr lang="zh-CN" altLang="zh-CN" sz="1800">
              <a:latin typeface="Arial" panose="020B0604020202020204" pitchFamily="34" charset="0"/>
              <a:ea typeface="华文黑体"/>
              <a:cs typeface="华文黑体"/>
            </a:endParaRPr>
          </a:p>
        </p:txBody>
      </p:sp>
      <p:sp>
        <p:nvSpPr>
          <p:cNvPr id="15" name="Text Box 16"/>
          <p:cNvSpPr txBox="1">
            <a:spLocks noChangeArrowheads="1"/>
          </p:cNvSpPr>
          <p:nvPr/>
        </p:nvSpPr>
        <p:spPr bwMode="auto">
          <a:xfrm>
            <a:off x="3348038" y="2444750"/>
            <a:ext cx="137001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spcBef>
                <a:spcPct val="50000"/>
              </a:spcBef>
              <a:buFont typeface="Wingdings" panose="05000000000000000000" pitchFamily="2" charset="2"/>
              <a:buNone/>
            </a:pPr>
            <a:r>
              <a:rPr lang="zh-CN" altLang="en-US" sz="1600">
                <a:latin typeface="Arial" panose="020B0604020202020204" pitchFamily="34" charset="0"/>
                <a:ea typeface="华文楷体" panose="02010600040101010101" pitchFamily="2" charset="-122"/>
              </a:rPr>
              <a:t>低优先级</a:t>
            </a:r>
          </a:p>
        </p:txBody>
      </p:sp>
      <p:sp>
        <p:nvSpPr>
          <p:cNvPr id="16" name="Text Box 17"/>
          <p:cNvSpPr txBox="1">
            <a:spLocks noChangeArrowheads="1"/>
          </p:cNvSpPr>
          <p:nvPr/>
        </p:nvSpPr>
        <p:spPr bwMode="auto">
          <a:xfrm>
            <a:off x="4572000" y="1700213"/>
            <a:ext cx="12239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spcBef>
                <a:spcPct val="50000"/>
              </a:spcBef>
              <a:buFont typeface="Wingdings" panose="05000000000000000000" pitchFamily="2" charset="2"/>
              <a:buNone/>
            </a:pPr>
            <a:r>
              <a:rPr lang="zh-CN" altLang="en-US" sz="1600">
                <a:latin typeface="Arial" panose="020B0604020202020204" pitchFamily="34" charset="0"/>
                <a:ea typeface="华文楷体" panose="02010600040101010101" pitchFamily="2" charset="-122"/>
              </a:rPr>
              <a:t>高优先级</a:t>
            </a:r>
          </a:p>
        </p:txBody>
      </p:sp>
      <p:sp>
        <p:nvSpPr>
          <p:cNvPr id="17" name="Oval 10"/>
          <p:cNvSpPr>
            <a:spLocks noChangeArrowheads="1"/>
          </p:cNvSpPr>
          <p:nvPr/>
        </p:nvSpPr>
        <p:spPr bwMode="auto">
          <a:xfrm>
            <a:off x="250825" y="3789363"/>
            <a:ext cx="431800" cy="1152525"/>
          </a:xfrm>
          <a:prstGeom prst="ellipse">
            <a:avLst/>
          </a:prstGeom>
          <a:noFill/>
          <a:ln w="15875" algn="ctr">
            <a:solidFill>
              <a:srgbClr val="FF66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eaLnBrk="1" hangingPunct="1">
              <a:buFont typeface="Wingdings" panose="05000000000000000000" pitchFamily="2" charset="2"/>
              <a:buNone/>
            </a:pPr>
            <a:endParaRPr lang="zh-CN" altLang="zh-CN" sz="1800">
              <a:latin typeface="Arial" panose="020B0604020202020204" pitchFamily="34" charset="0"/>
              <a:ea typeface="华文黑体"/>
              <a:cs typeface="华文黑体"/>
            </a:endParaRPr>
          </a:p>
        </p:txBody>
      </p:sp>
      <p:sp>
        <p:nvSpPr>
          <p:cNvPr id="18" name="Oval 10"/>
          <p:cNvSpPr>
            <a:spLocks noChangeArrowheads="1"/>
          </p:cNvSpPr>
          <p:nvPr/>
        </p:nvSpPr>
        <p:spPr bwMode="auto">
          <a:xfrm>
            <a:off x="1692275" y="3644900"/>
            <a:ext cx="576263" cy="1584325"/>
          </a:xfrm>
          <a:prstGeom prst="ellipse">
            <a:avLst/>
          </a:prstGeom>
          <a:noFill/>
          <a:ln w="15875" algn="ctr">
            <a:solidFill>
              <a:srgbClr val="FF66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eaLnBrk="1" hangingPunct="1">
              <a:buFont typeface="Wingdings" panose="05000000000000000000" pitchFamily="2" charset="2"/>
              <a:buNone/>
            </a:pPr>
            <a:endParaRPr lang="zh-CN" altLang="zh-CN" sz="1800">
              <a:latin typeface="Arial" panose="020B0604020202020204" pitchFamily="34" charset="0"/>
              <a:ea typeface="华文黑体"/>
              <a:cs typeface="华文黑体"/>
            </a:endParaRPr>
          </a:p>
        </p:txBody>
      </p:sp>
      <p:sp>
        <p:nvSpPr>
          <p:cNvPr id="19" name="AutoShape 20"/>
          <p:cNvSpPr>
            <a:spLocks noChangeArrowheads="1"/>
          </p:cNvSpPr>
          <p:nvPr/>
        </p:nvSpPr>
        <p:spPr bwMode="auto">
          <a:xfrm>
            <a:off x="8172450" y="2492375"/>
            <a:ext cx="792163" cy="3313113"/>
          </a:xfrm>
          <a:prstGeom prst="wedgeRectCallout">
            <a:avLst>
              <a:gd name="adj1" fmla="val -319741"/>
              <a:gd name="adj2" fmla="val -6301"/>
            </a:avLst>
          </a:prstGeom>
          <a:noFill/>
          <a:ln w="15875">
            <a:solidFill>
              <a:srgbClr val="FF66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eaLnBrk="1" hangingPunct="1">
              <a:buFont typeface="Wingdings" panose="05000000000000000000" pitchFamily="2" charset="2"/>
              <a:buNone/>
            </a:pPr>
            <a:r>
              <a:rPr lang="zh-CN" altLang="en-US" sz="1400">
                <a:latin typeface="华文楷体" panose="02010600040101010101" pitchFamily="2" charset="-122"/>
                <a:ea typeface="华文楷体" panose="02010600040101010101" pitchFamily="2" charset="-122"/>
              </a:rPr>
              <a:t>当</a:t>
            </a:r>
            <a:r>
              <a:rPr lang="en-US" altLang="zh-CN" sz="1400">
                <a:latin typeface="华文楷体" panose="02010600040101010101" pitchFamily="2" charset="-122"/>
                <a:ea typeface="华文楷体" panose="02010600040101010101" pitchFamily="2" charset="-122"/>
              </a:rPr>
              <a:t>CR</a:t>
            </a:r>
            <a:r>
              <a:rPr lang="zh-CN" altLang="en-US" sz="1400">
                <a:latin typeface="华文楷体" panose="02010600040101010101" pitchFamily="2" charset="-122"/>
                <a:ea typeface="华文楷体" panose="02010600040101010101" pitchFamily="2" charset="-122"/>
              </a:rPr>
              <a:t>用户数据包进入相应的虚拟优先级队列后，其将一直呆在该队列中，直到整个数据包被传输完成 </a:t>
            </a:r>
          </a:p>
        </p:txBody>
      </p:sp>
      <p:sp>
        <p:nvSpPr>
          <p:cNvPr id="20" name="Oval 10"/>
          <p:cNvSpPr>
            <a:spLocks noChangeArrowheads="1"/>
          </p:cNvSpPr>
          <p:nvPr/>
        </p:nvSpPr>
        <p:spPr bwMode="auto">
          <a:xfrm>
            <a:off x="5722938" y="1412875"/>
            <a:ext cx="1873250" cy="276225"/>
          </a:xfrm>
          <a:prstGeom prst="ellipse">
            <a:avLst/>
          </a:prstGeom>
          <a:noFill/>
          <a:ln w="15875" algn="ctr">
            <a:solidFill>
              <a:srgbClr val="FF66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eaLnBrk="1" hangingPunct="1">
              <a:buFont typeface="Wingdings" panose="05000000000000000000" pitchFamily="2" charset="2"/>
              <a:buNone/>
            </a:pPr>
            <a:endParaRPr lang="zh-CN" altLang="zh-CN" sz="1800">
              <a:latin typeface="Arial" panose="020B0604020202020204" pitchFamily="34" charset="0"/>
              <a:ea typeface="华文黑体"/>
              <a:cs typeface="华文黑体"/>
            </a:endParaRPr>
          </a:p>
        </p:txBody>
      </p:sp>
      <p:sp>
        <p:nvSpPr>
          <p:cNvPr id="21" name="AutoShape 22"/>
          <p:cNvSpPr>
            <a:spLocks noChangeArrowheads="1"/>
          </p:cNvSpPr>
          <p:nvPr/>
        </p:nvSpPr>
        <p:spPr bwMode="auto">
          <a:xfrm>
            <a:off x="8027988" y="1268413"/>
            <a:ext cx="936625" cy="720725"/>
          </a:xfrm>
          <a:prstGeom prst="wedgeRectCallout">
            <a:avLst>
              <a:gd name="adj1" fmla="val -97968"/>
              <a:gd name="adj2" fmla="val -10352"/>
            </a:avLst>
          </a:prstGeom>
          <a:noFill/>
          <a:ln w="15875">
            <a:solidFill>
              <a:srgbClr val="FF66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eaLnBrk="1" hangingPunct="1">
              <a:buFont typeface="Wingdings" panose="05000000000000000000" pitchFamily="2" charset="2"/>
              <a:buNone/>
            </a:pPr>
            <a:r>
              <a:rPr lang="zh-CN" altLang="en-US" sz="1400">
                <a:latin typeface="华文楷体" panose="02010600040101010101" pitchFamily="2" charset="-122"/>
                <a:ea typeface="华文楷体" panose="02010600040101010101" pitchFamily="2" charset="-122"/>
              </a:rPr>
              <a:t>主用户数据到达速率</a:t>
            </a:r>
          </a:p>
        </p:txBody>
      </p:sp>
      <p:sp>
        <p:nvSpPr>
          <p:cNvPr id="22" name="AutoShape 23"/>
          <p:cNvSpPr>
            <a:spLocks noChangeArrowheads="1"/>
          </p:cNvSpPr>
          <p:nvPr/>
        </p:nvSpPr>
        <p:spPr bwMode="auto">
          <a:xfrm>
            <a:off x="179388" y="2420938"/>
            <a:ext cx="1152525" cy="504825"/>
          </a:xfrm>
          <a:prstGeom prst="wedgeRectCallout">
            <a:avLst>
              <a:gd name="adj1" fmla="val -24241"/>
              <a:gd name="adj2" fmla="val 224213"/>
            </a:avLst>
          </a:prstGeom>
          <a:noFill/>
          <a:ln w="15875">
            <a:solidFill>
              <a:srgbClr val="FF66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r>
              <a:rPr lang="en-US" altLang="zh-CN" sz="1400">
                <a:solidFill>
                  <a:srgbClr val="000000"/>
                </a:solidFill>
                <a:latin typeface="华文楷体" panose="02010600040101010101" pitchFamily="2" charset="-122"/>
                <a:ea typeface="华文楷体" panose="02010600040101010101" pitchFamily="2" charset="-122"/>
              </a:rPr>
              <a:t>CR</a:t>
            </a:r>
            <a:r>
              <a:rPr lang="zh-CN" altLang="en-US" sz="1400">
                <a:solidFill>
                  <a:srgbClr val="000000"/>
                </a:solidFill>
                <a:latin typeface="华文楷体" panose="02010600040101010101" pitchFamily="2" charset="-122"/>
                <a:ea typeface="华文楷体" panose="02010600040101010101" pitchFamily="2" charset="-122"/>
              </a:rPr>
              <a:t>用户数据到达速率</a:t>
            </a:r>
          </a:p>
        </p:txBody>
      </p:sp>
      <p:sp>
        <p:nvSpPr>
          <p:cNvPr id="23" name="AutoShape 24"/>
          <p:cNvSpPr>
            <a:spLocks noChangeArrowheads="1"/>
          </p:cNvSpPr>
          <p:nvPr/>
        </p:nvSpPr>
        <p:spPr bwMode="auto">
          <a:xfrm>
            <a:off x="179388" y="5445125"/>
            <a:ext cx="1871662" cy="1008063"/>
          </a:xfrm>
          <a:prstGeom prst="wedgeRectCallout">
            <a:avLst>
              <a:gd name="adj1" fmla="val 37532"/>
              <a:gd name="adj2" fmla="val -87481"/>
            </a:avLst>
          </a:prstGeom>
          <a:noFill/>
          <a:ln w="15875">
            <a:solidFill>
              <a:srgbClr val="FF66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r>
              <a:rPr lang="zh-CN" altLang="en-US" sz="1400">
                <a:solidFill>
                  <a:srgbClr val="000000"/>
                </a:solidFill>
                <a:latin typeface="华文楷体" panose="02010600040101010101" pitchFamily="2" charset="-122"/>
                <a:ea typeface="华文楷体" panose="02010600040101010101" pitchFamily="2" charset="-122"/>
              </a:rPr>
              <a:t>某信道上</a:t>
            </a:r>
            <a:r>
              <a:rPr lang="en-US" altLang="zh-CN" sz="1400">
                <a:solidFill>
                  <a:srgbClr val="000000"/>
                </a:solidFill>
                <a:latin typeface="华文楷体" panose="02010600040101010101" pitchFamily="2" charset="-122"/>
                <a:ea typeface="华文楷体" panose="02010600040101010101" pitchFamily="2" charset="-122"/>
              </a:rPr>
              <a:t>CR</a:t>
            </a:r>
            <a:r>
              <a:rPr lang="zh-CN" altLang="en-US" sz="1400">
                <a:solidFill>
                  <a:srgbClr val="000000"/>
                </a:solidFill>
                <a:latin typeface="华文楷体" panose="02010600040101010101" pitchFamily="2" charset="-122"/>
                <a:ea typeface="华文楷体" panose="02010600040101010101" pitchFamily="2" charset="-122"/>
              </a:rPr>
              <a:t>用户数据到达速率</a:t>
            </a:r>
          </a:p>
        </p:txBody>
      </p:sp>
      <p:sp>
        <p:nvSpPr>
          <p:cNvPr id="24" name="Oval 10"/>
          <p:cNvSpPr>
            <a:spLocks noChangeArrowheads="1"/>
          </p:cNvSpPr>
          <p:nvPr/>
        </p:nvSpPr>
        <p:spPr bwMode="auto">
          <a:xfrm>
            <a:off x="5653088" y="3716338"/>
            <a:ext cx="431800" cy="2376487"/>
          </a:xfrm>
          <a:prstGeom prst="ellipse">
            <a:avLst/>
          </a:prstGeom>
          <a:noFill/>
          <a:ln w="15875" algn="ctr">
            <a:solidFill>
              <a:srgbClr val="FF66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eaLnBrk="1" hangingPunct="1">
              <a:buFont typeface="Wingdings" panose="05000000000000000000" pitchFamily="2" charset="2"/>
              <a:buNone/>
            </a:pPr>
            <a:endParaRPr lang="zh-CN" altLang="zh-CN" sz="1800">
              <a:latin typeface="Arial" panose="020B0604020202020204" pitchFamily="34" charset="0"/>
              <a:ea typeface="华文黑体"/>
              <a:cs typeface="华文黑体"/>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500"/>
                                        <p:tgtEl>
                                          <p:spTgt spid="15"/>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down)">
                                      <p:cBhvr>
                                        <p:cTn id="28" dur="500"/>
                                        <p:tgtEl>
                                          <p:spTgt spid="20"/>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down)">
                                      <p:cBhvr>
                                        <p:cTn id="31" dur="500"/>
                                        <p:tgtEl>
                                          <p:spTgt spid="21"/>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down)">
                                      <p:cBhvr>
                                        <p:cTn id="36" dur="500"/>
                                        <p:tgtEl>
                                          <p:spTgt spid="17"/>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down)">
                                      <p:cBhvr>
                                        <p:cTn id="39" dur="500"/>
                                        <p:tgtEl>
                                          <p:spTgt spid="22"/>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down)">
                                      <p:cBhvr>
                                        <p:cTn id="44" dur="500"/>
                                        <p:tgtEl>
                                          <p:spTgt spid="10"/>
                                        </p:tgtEl>
                                      </p:cBhvr>
                                    </p:animEffect>
                                  </p:childTnLst>
                                </p:cTn>
                              </p:par>
                              <p:par>
                                <p:cTn id="45" presetID="22" presetClass="entr" presetSubtype="4"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down)">
                                      <p:cBhvr>
                                        <p:cTn id="47" dur="500"/>
                                        <p:tgtEl>
                                          <p:spTgt spid="11"/>
                                        </p:tgtEl>
                                      </p:cBhvr>
                                    </p:animEffect>
                                  </p:childTnLst>
                                </p:cTn>
                              </p:par>
                              <p:par>
                                <p:cTn id="48" presetID="22" presetClass="entr" presetSubtype="4" fill="hold"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wipe(down)">
                                      <p:cBhvr>
                                        <p:cTn id="50" dur="500"/>
                                        <p:tgtEl>
                                          <p:spTgt spid="12"/>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4" fill="hold" grpId="0" nodeType="click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ipe(down)">
                                      <p:cBhvr>
                                        <p:cTn id="55" dur="500"/>
                                        <p:tgtEl>
                                          <p:spTgt spid="18"/>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wipe(down)">
                                      <p:cBhvr>
                                        <p:cTn id="58" dur="500"/>
                                        <p:tgtEl>
                                          <p:spTgt spid="23"/>
                                        </p:tgtEl>
                                      </p:cBhvr>
                                    </p:animEffect>
                                  </p:childTnLst>
                                </p:cTn>
                              </p:par>
                              <p:par>
                                <p:cTn id="59" presetID="22" presetClass="entr" presetSubtype="4"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wipe(down)">
                                      <p:cBhvr>
                                        <p:cTn id="61" dur="500"/>
                                        <p:tgtEl>
                                          <p:spTgt spid="13"/>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wipe(down)">
                                      <p:cBhvr>
                                        <p:cTn id="66" dur="500"/>
                                        <p:tgtEl>
                                          <p:spTgt spid="24"/>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4" fill="hold" grpId="0" nodeType="click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wipe(down)">
                                      <p:cBhvr>
                                        <p:cTn id="7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4" grpId="0" animBg="1"/>
      <p:bldP spid="15" grpId="0"/>
      <p:bldP spid="16" grpId="0"/>
      <p:bldP spid="17" grpId="0" animBg="1"/>
      <p:bldP spid="18" grpId="0" animBg="1"/>
      <p:bldP spid="19" grpId="0" animBg="1"/>
      <p:bldP spid="20" grpId="0" animBg="1"/>
      <p:bldP spid="21" grpId="0" animBg="1"/>
      <p:bldP spid="22" grpId="0" animBg="1"/>
      <p:bldP spid="23" grpId="0" animBg="1"/>
      <p:bldP spid="24"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zh-CN" altLang="en-US" dirty="0"/>
              <a:t>性能分析：基于排队论的性能分析</a:t>
            </a:r>
          </a:p>
        </p:txBody>
      </p:sp>
      <p:sp>
        <p:nvSpPr>
          <p:cNvPr id="3" name="内容占位符 2"/>
          <p:cNvSpPr>
            <a:spLocks noGrp="1"/>
          </p:cNvSpPr>
          <p:nvPr>
            <p:ph idx="1"/>
          </p:nvPr>
        </p:nvSpPr>
        <p:spPr>
          <a:xfrm>
            <a:off x="539750" y="908050"/>
            <a:ext cx="6840538" cy="504825"/>
          </a:xfrm>
        </p:spPr>
        <p:txBody>
          <a:bodyPr/>
          <a:lstStyle/>
          <a:p>
            <a:pPr marL="0" indent="0" algn="ctr">
              <a:buFont typeface="Wingdings" panose="05000000000000000000" pitchFamily="2" charset="2"/>
              <a:buNone/>
              <a:defRPr/>
            </a:pPr>
            <a:r>
              <a:rPr lang="zh-CN" altLang="en-US" dirty="0" smtClean="0"/>
              <a:t>传输时延分析</a:t>
            </a:r>
            <a:endParaRPr lang="zh-CN" altLang="en-US" dirty="0"/>
          </a:p>
        </p:txBody>
      </p:sp>
      <p:sp>
        <p:nvSpPr>
          <p:cNvPr id="128004" name="灯片编号占位符 5"/>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spcBef>
                <a:spcPct val="0"/>
              </a:spcBef>
              <a:buClrTx/>
              <a:buSzTx/>
              <a:buFontTx/>
              <a:buNone/>
            </a:pPr>
            <a:fld id="{D27B4734-8669-4260-89F7-69422A58DEA3}" type="slidenum">
              <a:rPr lang="en-US" altLang="zh-CN" sz="1600" smtClean="0">
                <a:solidFill>
                  <a:srgbClr val="3333CC"/>
                </a:solidFill>
                <a:latin typeface="Times New Roman" panose="02020603050405020304" pitchFamily="18" charset="0"/>
                <a:ea typeface="宋体" panose="02010600030101010101" pitchFamily="2" charset="-122"/>
              </a:rPr>
              <a:pPr>
                <a:spcBef>
                  <a:spcPct val="0"/>
                </a:spcBef>
                <a:buClrTx/>
                <a:buSzTx/>
                <a:buFontTx/>
                <a:buNone/>
              </a:pPr>
              <a:t>99</a:t>
            </a:fld>
            <a:endParaRPr lang="en-US" altLang="zh-CN" sz="1600" smtClean="0">
              <a:solidFill>
                <a:srgbClr val="3333CC"/>
              </a:solidFill>
              <a:latin typeface="Times New Roman" panose="02020603050405020304" pitchFamily="18" charset="0"/>
              <a:ea typeface="宋体" panose="02010600030101010101" pitchFamily="2" charset="-122"/>
            </a:endParaRPr>
          </a:p>
        </p:txBody>
      </p:sp>
      <p:sp>
        <p:nvSpPr>
          <p:cNvPr id="9" name="内容占位符 2"/>
          <p:cNvSpPr txBox="1">
            <a:spLocks/>
          </p:cNvSpPr>
          <p:nvPr/>
        </p:nvSpPr>
        <p:spPr bwMode="auto">
          <a:xfrm>
            <a:off x="457200" y="1341438"/>
            <a:ext cx="8229600" cy="478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60000"/>
              <a:buFont typeface="Wingdings" pitchFamily="2" charset="2"/>
              <a:buChar char="n"/>
              <a:defRPr sz="2000">
                <a:solidFill>
                  <a:schemeClr val="tx1"/>
                </a:solidFill>
                <a:latin typeface="+mj-ea"/>
                <a:ea typeface="+mj-ea"/>
                <a:cs typeface="+mn-cs"/>
              </a:defRPr>
            </a:lvl1pPr>
            <a:lvl2pPr marL="742950" indent="-285750" algn="l" rtl="0" eaLnBrk="0" fontAlgn="base" hangingPunct="0">
              <a:spcBef>
                <a:spcPct val="20000"/>
              </a:spcBef>
              <a:spcAft>
                <a:spcPct val="0"/>
              </a:spcAft>
              <a:buClr>
                <a:schemeClr val="hlink"/>
              </a:buClr>
              <a:buSzPct val="55000"/>
              <a:buFont typeface="Wingdings" pitchFamily="2" charset="2"/>
              <a:buChar char="n"/>
              <a:defRPr>
                <a:solidFill>
                  <a:schemeClr val="tx1"/>
                </a:solidFill>
                <a:latin typeface="+mj-ea"/>
                <a:ea typeface="+mj-ea"/>
              </a:defRPr>
            </a:lvl2pPr>
            <a:lvl3pPr marL="1143000" indent="-228600" algn="l" rtl="0" eaLnBrk="0" fontAlgn="base" hangingPunct="0">
              <a:spcBef>
                <a:spcPct val="20000"/>
              </a:spcBef>
              <a:spcAft>
                <a:spcPct val="0"/>
              </a:spcAft>
              <a:buClr>
                <a:schemeClr val="folHlink"/>
              </a:buClr>
              <a:buSzPct val="50000"/>
              <a:buFont typeface="Wingdings" pitchFamily="2" charset="2"/>
              <a:buChar char="n"/>
              <a:defRPr sz="1600">
                <a:solidFill>
                  <a:schemeClr val="tx1"/>
                </a:solidFill>
                <a:latin typeface="+mj-ea"/>
                <a:ea typeface="+mj-ea"/>
              </a:defRPr>
            </a:lvl3pPr>
            <a:lvl4pPr marL="1600200" indent="-228600" algn="l" rtl="0" eaLnBrk="0" fontAlgn="base" hangingPunct="0">
              <a:spcBef>
                <a:spcPct val="20000"/>
              </a:spcBef>
              <a:spcAft>
                <a:spcPct val="0"/>
              </a:spcAft>
              <a:buClr>
                <a:schemeClr val="accent2"/>
              </a:buClr>
              <a:buSzPct val="55000"/>
              <a:buFont typeface="Wingdings" pitchFamily="2" charset="2"/>
              <a:buChar char="n"/>
              <a:defRPr sz="1400">
                <a:solidFill>
                  <a:schemeClr val="tx1"/>
                </a:solidFill>
                <a:latin typeface="+mj-ea"/>
                <a:ea typeface="+mj-ea"/>
              </a:defRPr>
            </a:lvl4pPr>
            <a:lvl5pPr marL="2057400" indent="-228600" algn="l" rtl="0" eaLnBrk="0" fontAlgn="base" hangingPunct="0">
              <a:spcBef>
                <a:spcPct val="20000"/>
              </a:spcBef>
              <a:spcAft>
                <a:spcPct val="0"/>
              </a:spcAft>
              <a:buClr>
                <a:schemeClr val="accent1"/>
              </a:buClr>
              <a:buSzPct val="50000"/>
              <a:buFont typeface="Wingdings" pitchFamily="2" charset="2"/>
              <a:buChar char="n"/>
              <a:defRPr sz="1400">
                <a:solidFill>
                  <a:schemeClr val="tx1"/>
                </a:solidFill>
                <a:latin typeface="+mj-ea"/>
                <a:ea typeface="+mj-ea"/>
              </a:defRPr>
            </a:lvl5pPr>
            <a:lvl6pPr marL="2514600" indent="-228600" algn="l" rtl="0" fontAlgn="base">
              <a:spcBef>
                <a:spcPct val="20000"/>
              </a:spcBef>
              <a:spcAft>
                <a:spcPct val="0"/>
              </a:spcAft>
              <a:buClr>
                <a:schemeClr val="accent1"/>
              </a:buClr>
              <a:buSzPct val="50000"/>
              <a:buFont typeface="Wingdings" pitchFamily="2" charset="2"/>
              <a:buChar char="n"/>
              <a:defRPr sz="1400">
                <a:solidFill>
                  <a:schemeClr val="tx1"/>
                </a:solidFill>
                <a:latin typeface="+mn-lt"/>
                <a:ea typeface="+mn-ea"/>
              </a:defRPr>
            </a:lvl6pPr>
            <a:lvl7pPr marL="2971800" indent="-228600" algn="l" rtl="0" fontAlgn="base">
              <a:spcBef>
                <a:spcPct val="20000"/>
              </a:spcBef>
              <a:spcAft>
                <a:spcPct val="0"/>
              </a:spcAft>
              <a:buClr>
                <a:schemeClr val="accent1"/>
              </a:buClr>
              <a:buSzPct val="50000"/>
              <a:buFont typeface="Wingdings" pitchFamily="2" charset="2"/>
              <a:buChar char="n"/>
              <a:defRPr sz="1400">
                <a:solidFill>
                  <a:schemeClr val="tx1"/>
                </a:solidFill>
                <a:latin typeface="+mn-lt"/>
                <a:ea typeface="+mn-ea"/>
              </a:defRPr>
            </a:lvl7pPr>
            <a:lvl8pPr marL="3429000" indent="-228600" algn="l" rtl="0" fontAlgn="base">
              <a:spcBef>
                <a:spcPct val="20000"/>
              </a:spcBef>
              <a:spcAft>
                <a:spcPct val="0"/>
              </a:spcAft>
              <a:buClr>
                <a:schemeClr val="accent1"/>
              </a:buClr>
              <a:buSzPct val="50000"/>
              <a:buFont typeface="Wingdings" pitchFamily="2" charset="2"/>
              <a:buChar char="n"/>
              <a:defRPr sz="1400">
                <a:solidFill>
                  <a:schemeClr val="tx1"/>
                </a:solidFill>
                <a:latin typeface="+mn-lt"/>
                <a:ea typeface="+mn-ea"/>
              </a:defRPr>
            </a:lvl8pPr>
            <a:lvl9pPr marL="3886200" indent="-228600" algn="l" rtl="0" fontAlgn="base">
              <a:spcBef>
                <a:spcPct val="20000"/>
              </a:spcBef>
              <a:spcAft>
                <a:spcPct val="0"/>
              </a:spcAft>
              <a:buClr>
                <a:schemeClr val="accent1"/>
              </a:buClr>
              <a:buSzPct val="50000"/>
              <a:buFont typeface="Wingdings" pitchFamily="2" charset="2"/>
              <a:buChar char="n"/>
              <a:defRPr sz="1400">
                <a:solidFill>
                  <a:schemeClr val="tx1"/>
                </a:solidFill>
                <a:latin typeface="+mn-lt"/>
                <a:ea typeface="+mn-ea"/>
              </a:defRPr>
            </a:lvl9pPr>
          </a:lstStyle>
          <a:p>
            <a:pPr eaLnBrk="1" hangingPunct="1">
              <a:lnSpc>
                <a:spcPct val="120000"/>
              </a:lnSpc>
              <a:defRPr/>
            </a:pPr>
            <a:r>
              <a:rPr lang="zh-CN" altLang="en-US" kern="0" smtClean="0"/>
              <a:t>主用户传输系统：</a:t>
            </a:r>
            <a:r>
              <a:rPr lang="zh-CN" altLang="en-US" kern="0" smtClean="0">
                <a:latin typeface="华文楷体" pitchFamily="2" charset="-122"/>
              </a:rPr>
              <a:t>等效于</a:t>
            </a:r>
            <a:r>
              <a:rPr lang="en-US" altLang="zh-CN" kern="0" smtClean="0">
                <a:latin typeface="华文楷体" pitchFamily="2" charset="-122"/>
              </a:rPr>
              <a:t>M/G/1</a:t>
            </a:r>
            <a:r>
              <a:rPr lang="zh-CN" altLang="en-US" kern="0" smtClean="0">
                <a:latin typeface="华文楷体" pitchFamily="2" charset="-122"/>
              </a:rPr>
              <a:t>排队模型</a:t>
            </a:r>
          </a:p>
          <a:p>
            <a:pPr eaLnBrk="1" hangingPunct="1">
              <a:lnSpc>
                <a:spcPct val="120000"/>
              </a:lnSpc>
              <a:defRPr/>
            </a:pPr>
            <a:r>
              <a:rPr lang="en-US" altLang="zh-CN" kern="0" smtClean="0">
                <a:latin typeface="华文楷体" pitchFamily="2" charset="-122"/>
              </a:rPr>
              <a:t>CR</a:t>
            </a:r>
            <a:r>
              <a:rPr lang="zh-CN" altLang="en-US" kern="0" smtClean="0">
                <a:latin typeface="华文楷体" pitchFamily="2" charset="-122"/>
              </a:rPr>
              <a:t>用户传输系统：</a:t>
            </a:r>
          </a:p>
          <a:p>
            <a:pPr eaLnBrk="1" hangingPunct="1">
              <a:lnSpc>
                <a:spcPct val="120000"/>
              </a:lnSpc>
              <a:defRPr/>
            </a:pPr>
            <a:endParaRPr lang="zh-CN" altLang="en-US" kern="0" smtClean="0">
              <a:latin typeface="华文楷体" pitchFamily="2" charset="-122"/>
            </a:endParaRPr>
          </a:p>
          <a:p>
            <a:pPr eaLnBrk="1" hangingPunct="1">
              <a:lnSpc>
                <a:spcPct val="120000"/>
              </a:lnSpc>
              <a:defRPr/>
            </a:pPr>
            <a:endParaRPr lang="zh-CN" altLang="en-US" kern="0" smtClean="0">
              <a:latin typeface="华文楷体" pitchFamily="2" charset="-122"/>
            </a:endParaRPr>
          </a:p>
          <a:p>
            <a:pPr eaLnBrk="1" hangingPunct="1">
              <a:lnSpc>
                <a:spcPct val="120000"/>
              </a:lnSpc>
              <a:defRPr/>
            </a:pPr>
            <a:endParaRPr lang="zh-CN" altLang="en-US" kern="0" smtClean="0">
              <a:latin typeface="华文楷体" pitchFamily="2" charset="-122"/>
            </a:endParaRPr>
          </a:p>
          <a:p>
            <a:pPr eaLnBrk="1" hangingPunct="1">
              <a:lnSpc>
                <a:spcPct val="120000"/>
              </a:lnSpc>
              <a:defRPr/>
            </a:pPr>
            <a:endParaRPr lang="zh-CN" altLang="en-US" kern="0" smtClean="0">
              <a:latin typeface="华文楷体" pitchFamily="2" charset="-122"/>
            </a:endParaRPr>
          </a:p>
          <a:p>
            <a:pPr eaLnBrk="1" hangingPunct="1">
              <a:lnSpc>
                <a:spcPct val="120000"/>
              </a:lnSpc>
              <a:defRPr/>
            </a:pPr>
            <a:r>
              <a:rPr lang="en-US" altLang="zh-CN" kern="0" smtClean="0">
                <a:latin typeface="华文楷体" pitchFamily="2" charset="-122"/>
              </a:rPr>
              <a:t>CR</a:t>
            </a:r>
            <a:r>
              <a:rPr lang="zh-CN" altLang="en-US" kern="0" smtClean="0">
                <a:latin typeface="华文楷体" pitchFamily="2" charset="-122"/>
              </a:rPr>
              <a:t>用户在信道上完成整个数据包传递所需的总持续时间 </a:t>
            </a:r>
          </a:p>
          <a:p>
            <a:pPr eaLnBrk="1" hangingPunct="1">
              <a:lnSpc>
                <a:spcPct val="130000"/>
              </a:lnSpc>
              <a:defRPr/>
            </a:pPr>
            <a:endParaRPr lang="en-US" altLang="zh-CN" kern="0" smtClean="0"/>
          </a:p>
        </p:txBody>
      </p:sp>
      <p:graphicFrame>
        <p:nvGraphicFramePr>
          <p:cNvPr id="10" name="Object 4"/>
          <p:cNvGraphicFramePr>
            <a:graphicFrameLocks noChangeAspect="1"/>
          </p:cNvGraphicFramePr>
          <p:nvPr/>
        </p:nvGraphicFramePr>
        <p:xfrm>
          <a:off x="1692275" y="2276475"/>
          <a:ext cx="6048375" cy="1744663"/>
        </p:xfrm>
        <a:graphic>
          <a:graphicData uri="http://schemas.openxmlformats.org/presentationml/2006/ole">
            <mc:AlternateContent xmlns:mc="http://schemas.openxmlformats.org/markup-compatibility/2006">
              <mc:Choice xmlns:v="urn:schemas-microsoft-com:vml" Requires="v">
                <p:oleObj spid="_x0000_s128105" name="Visio" r:id="rId3" imgW="6987959" imgH="2013852" progId="Visio.Drawing.11">
                  <p:embed/>
                </p:oleObj>
              </mc:Choice>
              <mc:Fallback>
                <p:oleObj name="Visio" r:id="rId3" imgW="6987959" imgH="2013852" progId="Visio.Drawing.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2276475"/>
                        <a:ext cx="6048375" cy="174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8007" name="Rectangle 5"/>
          <p:cNvSpPr>
            <a:spLocks noChangeArrowheads="1"/>
          </p:cNvSpPr>
          <p:nvPr/>
        </p:nvSpPr>
        <p:spPr bwMode="auto">
          <a:xfrm>
            <a:off x="0" y="32146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endParaRPr lang="zh-CN" altLang="en-US" sz="1400">
              <a:latin typeface="Arial" panose="020B0604020202020204" pitchFamily="34" charset="0"/>
              <a:ea typeface="华文楷体" panose="02010600040101010101" pitchFamily="2" charset="-122"/>
            </a:endParaRPr>
          </a:p>
        </p:txBody>
      </p:sp>
      <p:graphicFrame>
        <p:nvGraphicFramePr>
          <p:cNvPr id="12" name="Object 6"/>
          <p:cNvGraphicFramePr>
            <a:graphicFrameLocks noChangeAspect="1"/>
          </p:cNvGraphicFramePr>
          <p:nvPr/>
        </p:nvGraphicFramePr>
        <p:xfrm>
          <a:off x="1835150" y="4621213"/>
          <a:ext cx="3024188" cy="823912"/>
        </p:xfrm>
        <a:graphic>
          <a:graphicData uri="http://schemas.openxmlformats.org/presentationml/2006/ole">
            <mc:AlternateContent xmlns:mc="http://schemas.openxmlformats.org/markup-compatibility/2006">
              <mc:Choice xmlns:v="urn:schemas-microsoft-com:vml" Requires="v">
                <p:oleObj spid="_x0000_s128106" name="Equation" r:id="rId5" imgW="1574800" imgH="431800" progId="Equation.DSMT4">
                  <p:embed/>
                </p:oleObj>
              </mc:Choice>
              <mc:Fallback>
                <p:oleObj name="Equation" r:id="rId5" imgW="1574800" imgH="4318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5150" y="4621213"/>
                        <a:ext cx="3024188"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 name="Oval 7"/>
          <p:cNvSpPr>
            <a:spLocks noChangeArrowheads="1"/>
          </p:cNvSpPr>
          <p:nvPr/>
        </p:nvSpPr>
        <p:spPr bwMode="auto">
          <a:xfrm>
            <a:off x="3276600" y="4808538"/>
            <a:ext cx="157163" cy="252412"/>
          </a:xfrm>
          <a:prstGeom prst="ellipse">
            <a:avLst/>
          </a:prstGeom>
          <a:noFill/>
          <a:ln w="15875" algn="ctr">
            <a:solidFill>
              <a:srgbClr val="FF6600"/>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eaLnBrk="1" hangingPunct="1">
              <a:buFont typeface="Wingdings" panose="05000000000000000000" pitchFamily="2" charset="2"/>
              <a:buNone/>
            </a:pPr>
            <a:endParaRPr lang="zh-CN" altLang="en-US" sz="1400">
              <a:latin typeface="Arial" panose="020B0604020202020204" pitchFamily="34" charset="0"/>
              <a:ea typeface="华文楷体" panose="02010600040101010101" pitchFamily="2" charset="-122"/>
            </a:endParaRPr>
          </a:p>
        </p:txBody>
      </p:sp>
      <p:sp>
        <p:nvSpPr>
          <p:cNvPr id="14" name="Line 8"/>
          <p:cNvSpPr>
            <a:spLocks noChangeShapeType="1"/>
          </p:cNvSpPr>
          <p:nvPr/>
        </p:nvSpPr>
        <p:spPr bwMode="auto">
          <a:xfrm flipV="1">
            <a:off x="3348038" y="4652963"/>
            <a:ext cx="503237" cy="144462"/>
          </a:xfrm>
          <a:prstGeom prst="line">
            <a:avLst/>
          </a:prstGeom>
          <a:noFill/>
          <a:ln w="15875">
            <a:solidFill>
              <a:srgbClr val="FF66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5" name="Rectangle 9"/>
          <p:cNvSpPr>
            <a:spLocks noChangeArrowheads="1"/>
          </p:cNvSpPr>
          <p:nvPr/>
        </p:nvSpPr>
        <p:spPr bwMode="auto">
          <a:xfrm>
            <a:off x="3851275" y="4437063"/>
            <a:ext cx="936625" cy="406400"/>
          </a:xfrm>
          <a:prstGeom prst="rect">
            <a:avLst/>
          </a:prstGeom>
          <a:noFill/>
          <a:ln w="15875">
            <a:solidFill>
              <a:srgbClr val="FF66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eaLnBrk="1" hangingPunct="1">
              <a:buFont typeface="Wingdings" panose="05000000000000000000" pitchFamily="2" charset="2"/>
              <a:buNone/>
            </a:pPr>
            <a:r>
              <a:rPr lang="zh-CN" altLang="en-US" sz="1600">
                <a:latin typeface="Arial" panose="020B0604020202020204" pitchFamily="34" charset="0"/>
                <a:ea typeface="华文楷体" panose="02010600040101010101" pitchFamily="2" charset="-122"/>
              </a:rPr>
              <a:t>中断次数</a:t>
            </a:r>
          </a:p>
        </p:txBody>
      </p:sp>
      <p:sp>
        <p:nvSpPr>
          <p:cNvPr id="16" name="AutoShape 10"/>
          <p:cNvSpPr>
            <a:spLocks noChangeArrowheads="1"/>
          </p:cNvSpPr>
          <p:nvPr/>
        </p:nvSpPr>
        <p:spPr bwMode="auto">
          <a:xfrm>
            <a:off x="1116013" y="5494338"/>
            <a:ext cx="1697037" cy="598487"/>
          </a:xfrm>
          <a:prstGeom prst="wedgeRoundRectCallout">
            <a:avLst>
              <a:gd name="adj1" fmla="val 63843"/>
              <a:gd name="adj2" fmla="val -107560"/>
              <a:gd name="adj3" fmla="val 16667"/>
            </a:avLst>
          </a:prstGeom>
          <a:noFill/>
          <a:ln w="15875">
            <a:solidFill>
              <a:srgbClr val="FF66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eaLnBrk="1" hangingPunct="1">
              <a:buFont typeface="Wingdings" panose="05000000000000000000" pitchFamily="2" charset="2"/>
              <a:buNone/>
            </a:pPr>
            <a:r>
              <a:rPr lang="zh-CN" altLang="en-US" sz="1600">
                <a:latin typeface="Arial" panose="020B0604020202020204" pitchFamily="34" charset="0"/>
                <a:ea typeface="华文楷体" panose="02010600040101010101" pitchFamily="2" charset="-122"/>
              </a:rPr>
              <a:t>中断引起的，无效传递时间</a:t>
            </a:r>
          </a:p>
        </p:txBody>
      </p:sp>
      <p:sp>
        <p:nvSpPr>
          <p:cNvPr id="17" name="AutoShape 11"/>
          <p:cNvSpPr>
            <a:spLocks noChangeArrowheads="1"/>
          </p:cNvSpPr>
          <p:nvPr/>
        </p:nvSpPr>
        <p:spPr bwMode="auto">
          <a:xfrm>
            <a:off x="3132138" y="5445125"/>
            <a:ext cx="1584325" cy="647700"/>
          </a:xfrm>
          <a:prstGeom prst="wedgeRoundRectCallout">
            <a:avLst>
              <a:gd name="adj1" fmla="val -8718"/>
              <a:gd name="adj2" fmla="val -98773"/>
              <a:gd name="adj3" fmla="val 16667"/>
            </a:avLst>
          </a:prstGeom>
          <a:noFill/>
          <a:ln w="15875">
            <a:solidFill>
              <a:srgbClr val="FF66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eaLnBrk="1" hangingPunct="1">
              <a:buFont typeface="Wingdings" panose="05000000000000000000" pitchFamily="2" charset="2"/>
              <a:buNone/>
            </a:pPr>
            <a:r>
              <a:rPr lang="zh-CN" altLang="en-US" sz="1600">
                <a:latin typeface="Arial" panose="020B0604020202020204" pitchFamily="34" charset="0"/>
                <a:ea typeface="华文楷体" panose="02010600040101010101" pitchFamily="2" charset="-122"/>
              </a:rPr>
              <a:t>主用户占用，忙期持续时间</a:t>
            </a:r>
          </a:p>
        </p:txBody>
      </p:sp>
      <p:sp>
        <p:nvSpPr>
          <p:cNvPr id="18" name="AutoShape 12"/>
          <p:cNvSpPr>
            <a:spLocks noChangeArrowheads="1"/>
          </p:cNvSpPr>
          <p:nvPr/>
        </p:nvSpPr>
        <p:spPr bwMode="auto">
          <a:xfrm>
            <a:off x="4976813" y="5445125"/>
            <a:ext cx="1395412" cy="647700"/>
          </a:xfrm>
          <a:prstGeom prst="wedgeRoundRectCallout">
            <a:avLst>
              <a:gd name="adj1" fmla="val -75028"/>
              <a:gd name="adj2" fmla="val -93139"/>
              <a:gd name="adj3" fmla="val 16667"/>
            </a:avLst>
          </a:prstGeom>
          <a:noFill/>
          <a:ln w="15875">
            <a:solidFill>
              <a:srgbClr val="FF66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chemeClr val="folHlink"/>
              </a:buClr>
              <a:buSzPct val="60000"/>
              <a:buFont typeface="Wingdings" panose="05000000000000000000" pitchFamily="2" charset="2"/>
              <a:buChar char="n"/>
              <a:defRPr sz="2000">
                <a:solidFill>
                  <a:schemeClr val="tx1"/>
                </a:solidFill>
                <a:latin typeface="黑体" panose="02010609060101010101" pitchFamily="49" charset="-122"/>
                <a:ea typeface="黑体" panose="02010609060101010101" pitchFamily="49" charset="-122"/>
              </a:defRPr>
            </a:lvl1pPr>
            <a:lvl2pPr marL="742950" indent="-285750">
              <a:spcBef>
                <a:spcPct val="20000"/>
              </a:spcBef>
              <a:buClr>
                <a:schemeClr val="hlink"/>
              </a:buClr>
              <a:buSzPct val="55000"/>
              <a:buFont typeface="Wingdings" panose="05000000000000000000" pitchFamily="2" charset="2"/>
              <a:buChar char="n"/>
              <a:defRPr>
                <a:solidFill>
                  <a:schemeClr val="tx1"/>
                </a:solidFill>
                <a:latin typeface="黑体" panose="02010609060101010101" pitchFamily="49" charset="-122"/>
                <a:ea typeface="黑体" panose="02010609060101010101" pitchFamily="49" charset="-122"/>
              </a:defRPr>
            </a:lvl2pPr>
            <a:lvl3pPr marL="1143000" indent="-228600">
              <a:spcBef>
                <a:spcPct val="20000"/>
              </a:spcBef>
              <a:buClr>
                <a:schemeClr val="folHlink"/>
              </a:buClr>
              <a:buSzPct val="50000"/>
              <a:buFont typeface="Wingdings" panose="05000000000000000000" pitchFamily="2" charset="2"/>
              <a:buChar char="n"/>
              <a:defRPr sz="1600">
                <a:solidFill>
                  <a:schemeClr val="tx1"/>
                </a:solidFill>
                <a:latin typeface="黑体" panose="02010609060101010101" pitchFamily="49" charset="-122"/>
                <a:ea typeface="黑体" panose="02010609060101010101" pitchFamily="49" charset="-122"/>
              </a:defRPr>
            </a:lvl3pPr>
            <a:lvl4pPr marL="1600200" indent="-228600">
              <a:spcBef>
                <a:spcPct val="20000"/>
              </a:spcBef>
              <a:buClr>
                <a:schemeClr val="accent2"/>
              </a:buClr>
              <a:buSzPct val="55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4pPr>
            <a:lvl5pPr marL="2057400" indent="-228600">
              <a:spcBef>
                <a:spcPct val="20000"/>
              </a:spcBef>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1400">
                <a:solidFill>
                  <a:schemeClr val="tx1"/>
                </a:solidFill>
                <a:latin typeface="黑体" panose="02010609060101010101" pitchFamily="49" charset="-122"/>
                <a:ea typeface="黑体" panose="02010609060101010101" pitchFamily="49" charset="-122"/>
              </a:defRPr>
            </a:lvl9pPr>
          </a:lstStyle>
          <a:p>
            <a:pPr algn="ctr" eaLnBrk="1" hangingPunct="1">
              <a:buFont typeface="Wingdings" panose="05000000000000000000" pitchFamily="2" charset="2"/>
              <a:buNone/>
            </a:pPr>
            <a:r>
              <a:rPr lang="zh-CN" altLang="en-US" sz="1600">
                <a:latin typeface="Arial" panose="020B0604020202020204" pitchFamily="34" charset="0"/>
                <a:ea typeface="华文楷体" panose="02010600040101010101" pitchFamily="2" charset="-122"/>
              </a:rPr>
              <a:t>无中断传递持续时间</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down)">
                                      <p:cBhvr>
                                        <p:cTn id="7" dur="500"/>
                                        <p:tgtEl>
                                          <p:spTgt spid="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wipe(down)">
                                      <p:cBhvr>
                                        <p:cTn id="12" dur="500"/>
                                        <p:tgtEl>
                                          <p:spTgt spid="9">
                                            <p:txEl>
                                              <p:pRg st="1" end="1"/>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00"/>
                                        <p:tgtEl>
                                          <p:spTgt spid="10"/>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4" fill="hold" nodeType="clickEffect">
                                  <p:stCondLst>
                                    <p:cond delay="0"/>
                                  </p:stCondLst>
                                  <p:childTnLst>
                                    <p:set>
                                      <p:cBhvr>
                                        <p:cTn id="19" dur="1" fill="hold">
                                          <p:stCondLst>
                                            <p:cond delay="0"/>
                                          </p:stCondLst>
                                        </p:cTn>
                                        <p:tgtEl>
                                          <p:spTgt spid="9">
                                            <p:txEl>
                                              <p:pRg st="6" end="6"/>
                                            </p:txEl>
                                          </p:spTgt>
                                        </p:tgtEl>
                                        <p:attrNameLst>
                                          <p:attrName>style.visibility</p:attrName>
                                        </p:attrNameLst>
                                      </p:cBhvr>
                                      <p:to>
                                        <p:strVal val="visible"/>
                                      </p:to>
                                    </p:set>
                                    <p:animEffect transition="in" filter="wipe(down)">
                                      <p:cBhvr>
                                        <p:cTn id="20" dur="500"/>
                                        <p:tgtEl>
                                          <p:spTgt spid="9">
                                            <p:txEl>
                                              <p:pRg st="6" end="6"/>
                                            </p:txEl>
                                          </p:spTgt>
                                        </p:tgtEl>
                                      </p:cBhvr>
                                    </p:animEffect>
                                  </p:childTnLst>
                                </p:cTn>
                              </p:par>
                              <p:par>
                                <p:cTn id="21" presetID="22" presetClass="entr" presetSubtype="4"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down)">
                                      <p:cBhvr>
                                        <p:cTn id="23" dur="500"/>
                                        <p:tgtEl>
                                          <p:spTgt spid="1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down)">
                                      <p:cBhvr>
                                        <p:cTn id="28" dur="500"/>
                                        <p:tgtEl>
                                          <p:spTgt spid="13"/>
                                        </p:tgtEl>
                                      </p:cBhvr>
                                    </p:animEffect>
                                  </p:childTnLst>
                                </p:cTn>
                              </p:par>
                            </p:childTnLst>
                          </p:cTn>
                        </p:par>
                        <p:par>
                          <p:cTn id="29" fill="hold" nodeType="afterGroup">
                            <p:stCondLst>
                              <p:cond delay="500"/>
                            </p:stCondLst>
                            <p:childTnLst>
                              <p:par>
                                <p:cTn id="30" presetID="22" presetClass="entr" presetSubtype="4" fill="hold" grpId="0"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down)">
                                      <p:cBhvr>
                                        <p:cTn id="32" dur="500"/>
                                        <p:tgtEl>
                                          <p:spTgt spid="14"/>
                                        </p:tgtEl>
                                      </p:cBhvr>
                                    </p:animEffect>
                                  </p:childTnLst>
                                </p:cTn>
                              </p:par>
                            </p:childTnLst>
                          </p:cTn>
                        </p:par>
                        <p:par>
                          <p:cTn id="33" fill="hold" nodeType="afterGroup">
                            <p:stCondLst>
                              <p:cond delay="1000"/>
                            </p:stCondLst>
                            <p:childTnLst>
                              <p:par>
                                <p:cTn id="34" presetID="22" presetClass="entr" presetSubtype="4"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down)">
                                      <p:cBhvr>
                                        <p:cTn id="36" dur="500"/>
                                        <p:tgtEl>
                                          <p:spTgt spid="15"/>
                                        </p:tgtEl>
                                      </p:cBhvr>
                                    </p:animEffect>
                                  </p:childTnLst>
                                </p:cTn>
                              </p:par>
                            </p:childTnLst>
                          </p:cTn>
                        </p:par>
                        <p:par>
                          <p:cTn id="37" fill="hold" nodeType="afterGroup">
                            <p:stCondLst>
                              <p:cond delay="1500"/>
                            </p:stCondLst>
                            <p:childTnLst>
                              <p:par>
                                <p:cTn id="38" presetID="22" presetClass="entr" presetSubtype="4"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down)">
                                      <p:cBhvr>
                                        <p:cTn id="40" dur="500"/>
                                        <p:tgtEl>
                                          <p:spTgt spid="16"/>
                                        </p:tgtEl>
                                      </p:cBhvr>
                                    </p:animEffect>
                                  </p:childTnLst>
                                </p:cTn>
                              </p:par>
                            </p:childTnLst>
                          </p:cTn>
                        </p:par>
                        <p:par>
                          <p:cTn id="41" fill="hold" nodeType="afterGroup">
                            <p:stCondLst>
                              <p:cond delay="2000"/>
                            </p:stCondLst>
                            <p:childTnLst>
                              <p:par>
                                <p:cTn id="42" presetID="22" presetClass="entr" presetSubtype="4" fill="hold" grpId="0"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down)">
                                      <p:cBhvr>
                                        <p:cTn id="44" dur="500"/>
                                        <p:tgtEl>
                                          <p:spTgt spid="17"/>
                                        </p:tgtEl>
                                      </p:cBhvr>
                                    </p:animEffect>
                                  </p:childTnLst>
                                </p:cTn>
                              </p:par>
                            </p:childTnLst>
                          </p:cTn>
                        </p:par>
                        <p:par>
                          <p:cTn id="45" fill="hold" nodeType="afterGroup">
                            <p:stCondLst>
                              <p:cond delay="2500"/>
                            </p:stCondLst>
                            <p:childTnLst>
                              <p:par>
                                <p:cTn id="46" presetID="22" presetClass="entr" presetSubtype="4"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down)">
                                      <p:cBhvr>
                                        <p:cTn id="4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Lst>
  </p:timing>
</p:sld>
</file>

<file path=ppt/theme/theme1.xml><?xml version="1.0" encoding="utf-8"?>
<a:theme xmlns:a="http://schemas.openxmlformats.org/drawingml/2006/main" name="Blends">
  <a:themeElements>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黑体"/>
        <a:cs typeface=""/>
      </a:majorFont>
      <a:minorFont>
        <a:latin typeface="Times New Roman"/>
        <a:ea typeface="宋体"/>
        <a:cs typeface=""/>
      </a:minorFont>
    </a:fontScheme>
    <a:fmtScheme name="Mod">
      <a:fillStyleLst>
        <a:solidFill>
          <a:schemeClr val="phClr"/>
        </a:solidFill>
        <a:solidFill>
          <a:schemeClr val="phClr">
            <a:tint val="80000"/>
          </a:schemeClr>
        </a:solidFill>
        <a:solidFill>
          <a:schemeClr val="phClr">
            <a:shade val="30000"/>
            <a:satMod val="150000"/>
          </a:schemeClr>
        </a:solidFill>
      </a:fillStyleLst>
      <a:lnStyleLst>
        <a:ln w="9525" cap="flat" cmpd="sng" algn="ctr">
          <a:solidFill>
            <a:schemeClr val="phClr">
              <a:tint val="90000"/>
              <a:satMod val="105000"/>
            </a:schemeClr>
          </a:solidFill>
          <a:prstDash val="solid"/>
        </a:ln>
        <a:ln w="50800" cap="flat" cmpd="sng" algn="ctr">
          <a:solidFill>
            <a:schemeClr val="phClr">
              <a:tint val="90000"/>
            </a:schemeClr>
          </a:solidFill>
          <a:prstDash val="solid"/>
        </a:ln>
        <a:ln w="76200" cap="flat" cmpd="dbl" algn="ctr">
          <a:solidFill>
            <a:schemeClr val="phClr">
              <a:tint val="90000"/>
            </a:schemeClr>
          </a:solidFill>
          <a:prstDash val="solid"/>
        </a:ln>
      </a:lnStyleLst>
      <a:effectStyleLst>
        <a:effectStyle>
          <a:effectLst/>
        </a:effectStyle>
        <a:effectStyle>
          <a:effectLst>
            <a:outerShdw blurRad="76200" dist="25400" dir="5400000" sx="101000" sy="101000" rotWithShape="0">
              <a:srgbClr val="000000">
                <a:alpha val="50000"/>
              </a:srgbClr>
            </a:outerShdw>
          </a:effectLst>
        </a:effectStyle>
        <a:effectStyle>
          <a:effectLst>
            <a:outerShdw blurRad="76200" dist="50800" dir="5400000" sx="101000" sy="101000" rotWithShape="0">
              <a:srgbClr val="000000">
                <a:alpha val="50000"/>
              </a:srgbClr>
            </a:outerShdw>
            <a:reflection blurRad="12700" stA="30000" endPos="30000" dist="50800" dir="5400000" sy="-100000" rotWithShape="0"/>
          </a:effectLst>
          <a:scene3d>
            <a:camera prst="orthographicFront">
              <a:rot lat="0" lon="0" rev="0"/>
            </a:camera>
            <a:lightRig rig="twoPt" dir="t">
              <a:rot lat="0" lon="0" rev="5400000"/>
            </a:lightRig>
          </a:scene3d>
          <a:sp3d prstMaterial="softmetal">
            <a:bevelT w="635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kumimoji="0" lang="zh-CN" altLang="en-US" sz="4000" b="0" i="0" u="none" strike="noStrike" cap="none" normalizeH="0" baseline="0" smtClean="0">
            <a:ln>
              <a:noFill/>
            </a:ln>
            <a:solidFill>
              <a:schemeClr val="tx1"/>
            </a:solidFill>
            <a:effectLst/>
            <a:latin typeface="Tahoma" pitchFamily="34" charset="0"/>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chemeClr val="folHlink"/>
          </a:buClr>
          <a:buSzPct val="60000"/>
          <a:buFont typeface="Wingdings" pitchFamily="2" charset="2"/>
          <a:buChar char="n"/>
          <a:tabLst/>
          <a:defRPr kumimoji="0" lang="zh-CN" altLang="en-US" sz="4000" b="0" i="0" u="none" strike="noStrike" cap="none" normalizeH="0" baseline="0" smtClean="0">
            <a:ln>
              <a:noFill/>
            </a:ln>
            <a:solidFill>
              <a:schemeClr val="tx1"/>
            </a:solidFill>
            <a:effectLst/>
            <a:latin typeface="Tahoma" pitchFamily="34" charset="0"/>
            <a:ea typeface="宋体" pitchFamily="2" charset="-122"/>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3">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4">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Blends</Template>
  <TotalTime>29515</TotalTime>
  <Words>8096</Words>
  <Application>Microsoft Office PowerPoint</Application>
  <PresentationFormat>全屏显示(4:3)</PresentationFormat>
  <Paragraphs>1037</Paragraphs>
  <Slides>121</Slides>
  <Notes>7</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3</vt:i4>
      </vt:variant>
      <vt:variant>
        <vt:lpstr>幻灯片标题</vt:lpstr>
      </vt:variant>
      <vt:variant>
        <vt:i4>121</vt:i4>
      </vt:variant>
    </vt:vector>
  </HeadingPairs>
  <TitlesOfParts>
    <vt:vector size="137" baseType="lpstr">
      <vt:lpstr>黑体</vt:lpstr>
      <vt:lpstr>华文黑体</vt:lpstr>
      <vt:lpstr>华文楷体</vt:lpstr>
      <vt:lpstr>楷体</vt:lpstr>
      <vt:lpstr>楷体_GB2312</vt:lpstr>
      <vt:lpstr>宋体</vt:lpstr>
      <vt:lpstr>微软雅黑</vt:lpstr>
      <vt:lpstr>Arial</vt:lpstr>
      <vt:lpstr>Tahoma</vt:lpstr>
      <vt:lpstr>Times New Roman</vt:lpstr>
      <vt:lpstr>Verdana</vt:lpstr>
      <vt:lpstr>Wingdings</vt:lpstr>
      <vt:lpstr>Blends</vt:lpstr>
      <vt:lpstr>Photo Editor Photo</vt:lpstr>
      <vt:lpstr>Visio</vt:lpstr>
      <vt:lpstr>Equation</vt:lpstr>
      <vt:lpstr>Lecture 5: Cognitive Radio （认知无线电）</vt:lpstr>
      <vt:lpstr>内容安排</vt:lpstr>
      <vt:lpstr>问题的提出：有限资源与无限需求</vt:lpstr>
      <vt:lpstr>问题的提出：有限资源与无限需求</vt:lpstr>
      <vt:lpstr>问题的提出：频谱资源分配模式的困惑</vt:lpstr>
      <vt:lpstr>问题的提出：频谱资源分配模式的困惑</vt:lpstr>
      <vt:lpstr>认知无线电（Cognitive Radio，CR）</vt:lpstr>
      <vt:lpstr>认知无线电（Cognitive Radio，CR）</vt:lpstr>
      <vt:lpstr>认知无线电（Cognitive Radio，CR）</vt:lpstr>
      <vt:lpstr>认知无线电（Cognitive Radio，CR）</vt:lpstr>
      <vt:lpstr>认知网络 (Cognitive Networks, CN)</vt:lpstr>
      <vt:lpstr>认知无线网络 (Cognitive Radio Networks, CRN)</vt:lpstr>
      <vt:lpstr>认知无线网络 (Cognitive Radio Networks, CRN)</vt:lpstr>
      <vt:lpstr>认知无线通信（Cognitive Wireless Communications）</vt:lpstr>
      <vt:lpstr>内容安排</vt:lpstr>
      <vt:lpstr>出发点与方法</vt:lpstr>
      <vt:lpstr>基本的问题</vt:lpstr>
      <vt:lpstr>Shannon信息论信道容量理论回顾</vt:lpstr>
      <vt:lpstr>Shannon信息论信道容量理论回顾</vt:lpstr>
      <vt:lpstr>Shannon信息论信道容量理论回顾</vt:lpstr>
      <vt:lpstr>Shannon信息论信道容量理论回顾</vt:lpstr>
      <vt:lpstr>自由度（Degrees of freedom）</vt:lpstr>
      <vt:lpstr>建模：小规模网络</vt:lpstr>
      <vt:lpstr>小规模网络的一些结果: 白频谱填充 </vt:lpstr>
      <vt:lpstr>小规模网络的一些结果: 非正交传输 </vt:lpstr>
      <vt:lpstr>小规模网络的一些结果：机会式干扰抵消</vt:lpstr>
      <vt:lpstr>小规模网络的一些结果：非对称发射机边信息</vt:lpstr>
      <vt:lpstr>小规模网络的一些结果：非对称发射机边信息</vt:lpstr>
      <vt:lpstr>大规模网络：概述</vt:lpstr>
      <vt:lpstr>大规模网络的一些结果</vt:lpstr>
      <vt:lpstr>大规模网络的一些结果</vt:lpstr>
      <vt:lpstr>固定发射功率的单跳认知无线网络</vt:lpstr>
      <vt:lpstr>固定发射功率的单跳认知无线网络</vt:lpstr>
      <vt:lpstr>固定发射功率的单跳认知无线网络</vt:lpstr>
      <vt:lpstr>固定发射功率的单跳认知无线网络</vt:lpstr>
      <vt:lpstr>固定发射功率的单跳认知无线网络</vt:lpstr>
      <vt:lpstr>具有与距离相关功率的单跳认知无线网络</vt:lpstr>
      <vt:lpstr>多跳认知无线网络</vt:lpstr>
      <vt:lpstr>认知无线网络设计：信息论的方法</vt:lpstr>
      <vt:lpstr>认知无线网络设计：信息论的方法</vt:lpstr>
      <vt:lpstr>认知无线网络设计：信息论的方法</vt:lpstr>
      <vt:lpstr>认知无线网络设计：信息论的方法</vt:lpstr>
      <vt:lpstr>认知无线网络设计：信息论的方法</vt:lpstr>
      <vt:lpstr>内容安排</vt:lpstr>
      <vt:lpstr>信号处理在认知无线通信中的应用</vt:lpstr>
      <vt:lpstr>获取可用频谱资源的方法</vt:lpstr>
      <vt:lpstr>频谱感知：问题提出</vt:lpstr>
      <vt:lpstr>直接感知：接收机检测</vt:lpstr>
      <vt:lpstr>统计信号处理基础回顾：假设检验</vt:lpstr>
      <vt:lpstr>统计信号处理基础回顾：假设检验</vt:lpstr>
      <vt:lpstr>单节点频谱感知：能量检测（Energy Detection）</vt:lpstr>
      <vt:lpstr>单节点频谱感知：能量检测（Energy Detection）</vt:lpstr>
      <vt:lpstr>单节点频谱感知：能量检测（Energy Detection）</vt:lpstr>
      <vt:lpstr>单节点频谱感知：特征检测（Feature Detection）</vt:lpstr>
      <vt:lpstr>基于二阶统计特性的检测：OFDM信号检测</vt:lpstr>
      <vt:lpstr>基于二阶统计特性的检测：OFDM信号检测</vt:lpstr>
      <vt:lpstr>基于采样协方差矩阵的检测</vt:lpstr>
      <vt:lpstr>基于采样协方差矩阵的检测：SIMO</vt:lpstr>
      <vt:lpstr>基于采样协方差矩阵的检测：SIMO</vt:lpstr>
      <vt:lpstr>基于采样协方差矩阵的检测：MIMO</vt:lpstr>
      <vt:lpstr>基于采样协方差矩阵的检测：盲检测</vt:lpstr>
      <vt:lpstr>基于采样协方差矩阵的检测：SIMO</vt:lpstr>
      <vt:lpstr>其它单节点感知问题</vt:lpstr>
      <vt:lpstr>多节点协同频谱感知</vt:lpstr>
      <vt:lpstr>多节点协同频谱感知：</vt:lpstr>
      <vt:lpstr>多节点协同频谱感知：软合并</vt:lpstr>
      <vt:lpstr>多节点协同频谱感知：硬合并</vt:lpstr>
      <vt:lpstr>认知无线传输的方法与挑战</vt:lpstr>
      <vt:lpstr>认知无线传输：多载波传输</vt:lpstr>
      <vt:lpstr>认知无线传输：OFDM</vt:lpstr>
      <vt:lpstr>认知无线传输：OFDM</vt:lpstr>
      <vt:lpstr>理论基础：凸优化理论回顾</vt:lpstr>
      <vt:lpstr>理论基础：凸优化理论回顾</vt:lpstr>
      <vt:lpstr>理论基础：凸优化理论回顾</vt:lpstr>
      <vt:lpstr>OFDM干扰抑制：子载波加权(Subcarrier Weighting, SW)</vt:lpstr>
      <vt:lpstr>OFDM干扰抑制：子载波加权</vt:lpstr>
      <vt:lpstr>OFDM干扰控制：干扰子载波(Cancellation Carriers, CC)</vt:lpstr>
      <vt:lpstr>OFDM干扰控制：干扰子载波</vt:lpstr>
      <vt:lpstr>OFDM干扰抑制：从容量的角度出发</vt:lpstr>
      <vt:lpstr>OFDM干扰抑制：结果</vt:lpstr>
      <vt:lpstr>OFDM干扰抑制：结果</vt:lpstr>
      <vt:lpstr>认知多天线传输</vt:lpstr>
      <vt:lpstr>认知多天线传输：常用的约束条件</vt:lpstr>
      <vt:lpstr>认知多天线传输</vt:lpstr>
      <vt:lpstr>认知多天线传输：下行MISO</vt:lpstr>
      <vt:lpstr>认知多天线传输：下行MISO</vt:lpstr>
      <vt:lpstr>认知多天线传输：上行MIMO</vt:lpstr>
      <vt:lpstr>认知多天线传输：上行MIMO</vt:lpstr>
      <vt:lpstr>认知多天线传输：上行MIMO</vt:lpstr>
      <vt:lpstr>认知多天线传输：其他问题</vt:lpstr>
      <vt:lpstr>内容安排</vt:lpstr>
      <vt:lpstr>问题提出：网络架构</vt:lpstr>
      <vt:lpstr>资源管理：基于图论的频谱分配</vt:lpstr>
      <vt:lpstr>资源管理：基于图论的频谱分配</vt:lpstr>
      <vt:lpstr>资源管理：基于图论的频谱分配</vt:lpstr>
      <vt:lpstr>性能分析：基于排队论的性能分析</vt:lpstr>
      <vt:lpstr>性能分析：基于排队论的性能分析</vt:lpstr>
      <vt:lpstr>性能分析：基于排队论的性能分析</vt:lpstr>
      <vt:lpstr>性能分析：基于排队论的性能分析</vt:lpstr>
      <vt:lpstr>性能分析：基于排队论的性能分析</vt:lpstr>
      <vt:lpstr>性能分析：基于排队论的性能分析</vt:lpstr>
      <vt:lpstr>性能分析：基于排队论的性能分析</vt:lpstr>
      <vt:lpstr>其它问题：认知MAC协议</vt:lpstr>
      <vt:lpstr>其它问题：频谱分配</vt:lpstr>
      <vt:lpstr>内容安排</vt:lpstr>
      <vt:lpstr>国际标准化（International Standardization）</vt:lpstr>
      <vt:lpstr>政策（regulation）</vt:lpstr>
      <vt:lpstr>应用范例（Applications）</vt:lpstr>
      <vt:lpstr>UM1: 大范围互联</vt:lpstr>
      <vt:lpstr>UM2：公用服务业网络</vt:lpstr>
      <vt:lpstr>UM3：交通物流</vt:lpstr>
      <vt:lpstr>UM4: 陆地移动网络</vt:lpstr>
      <vt:lpstr>UM5：高速车联网</vt:lpstr>
      <vt:lpstr>UM6：办公室和家庭联网</vt:lpstr>
      <vt:lpstr>UM7: 公共安全</vt:lpstr>
      <vt:lpstr>原型系统：DySNet</vt:lpstr>
      <vt:lpstr>技术特性</vt:lpstr>
      <vt:lpstr>DySNet：上海外场测试</vt:lpstr>
      <vt:lpstr>DySNet：成都外场实验</vt:lpstr>
      <vt:lpstr>DySNet：实验情况</vt:lpstr>
      <vt:lpstr>Homework</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Major National Science and Technology Project</dc:title>
  <dc:subject>Project Advancement</dc:subject>
  <dc:creator>NCL,UESTC</dc:creator>
  <cp:lastModifiedBy>李 全忠</cp:lastModifiedBy>
  <cp:revision>3004</cp:revision>
  <cp:lastPrinted>2014-11-28T01:20:21Z</cp:lastPrinted>
  <dcterms:created xsi:type="dcterms:W3CDTF">2000-05-26T02:26:34Z</dcterms:created>
  <dcterms:modified xsi:type="dcterms:W3CDTF">2019-05-14T08:41:23Z</dcterms:modified>
</cp:coreProperties>
</file>